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8" r:id="rId5"/>
    <p:sldId id="260" r:id="rId6"/>
    <p:sldId id="259" r:id="rId7"/>
    <p:sldId id="261" r:id="rId8"/>
    <p:sldId id="262" r:id="rId9"/>
    <p:sldId id="269" r:id="rId10"/>
    <p:sldId id="263" r:id="rId11"/>
    <p:sldId id="268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78" autoAdjust="0"/>
    <p:restoredTop sz="96441" autoAdjust="0"/>
  </p:normalViewPr>
  <p:slideViewPr>
    <p:cSldViewPr snapToGrid="0">
      <p:cViewPr varScale="1">
        <p:scale>
          <a:sx n="117" d="100"/>
          <a:sy n="117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感謝聆聽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歡迎提問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若問題需要數據支持，還請在會議後用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Email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告知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感謝聆聽</a:t>
          </a:r>
          <a:endParaRPr lang="en-US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3445" y="3018902"/>
        <a:ext cx="3206250" cy="720000"/>
      </dsp:txXfrm>
    </dsp:sp>
    <dsp:sp modelId="{E25D46DA-3CCC-4690-B645-92B8158A50C4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歡迎提問</a:t>
          </a:r>
          <a:endParaRPr lang="en-US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60789" y="3018902"/>
        <a:ext cx="3206250" cy="720000"/>
      </dsp:txXfrm>
    </dsp:sp>
    <dsp:sp modelId="{172B5539-CDB8-4AAF-88C5-F1BFC720604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若問題需要數據支持，還請在會議後用</a:t>
          </a:r>
          <a:r>
            <a:rPr lang="en-US" altLang="zh-TW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Email</a:t>
          </a: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告知</a:t>
          </a:r>
          <a:endParaRPr lang="en-US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901F-57F3-E07E-58DE-134556EA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E55EBC-4A21-6DDC-6116-32B0ECF6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DD168-D78C-E647-CF00-A524103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1CF71-8927-250A-B401-B27801C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A751EF-68AA-3137-5CAE-9406FBE0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39EF1-5727-1272-0996-3B9D721D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2FBBEC-D8A1-D379-F61C-F591B90E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584C2-41FD-79D2-A804-1C2C4AA1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774C6-D3DD-49F9-B1DD-FE751159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D3F64-C552-131F-E406-56419DE7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5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C3B1A-95F7-E539-A191-4556272A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00BD6B-EE62-0DCD-7823-98E5C096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E2056-297B-0EFB-8A04-4428F3BC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96BB0-2983-ADD5-FDCD-AF16F2D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1F982-4AE8-687C-867D-FE6DD78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89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E820-8EBC-B992-DCF5-D5333DE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6B244-EFA4-37EB-11D1-4CB822D2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A262E-C99C-E742-477F-3EAAD1BD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0251E-722E-A559-364A-05F13D7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88189-9108-20FE-1FA3-0C8C6F56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3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ECF3D-4396-7D4B-A8B2-CEEF67D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0DC2E6-8208-AC88-C010-B4182AC9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0085-95CE-43C2-1C21-2C4B9C69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458D1-6ABD-AA73-E18D-71914A28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585FD-9033-6A8B-BB4A-1437E49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34962-A6FD-1F61-06F4-A65C31BD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956C9-312D-F013-0F14-1BD19323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453C3-CBE1-E79A-7773-091122F8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0967F6-3D72-4501-27F1-0B072D4F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E4234-EF9D-E202-0BA6-D94DAA38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2ECC1-DE44-37B3-DD54-9E13D2F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53546-4DA5-4216-F591-70EAD53A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F8557-E15F-0972-C58D-81A036B3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B532A8-4D4F-A8BE-E918-2E7A28C6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E775AE-6B37-CE88-D34F-EDB66424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1A0BBE-44D6-659C-546F-6F255C68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5863B9-7051-CD94-8CA2-9B0B9F22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EC6453-9A44-3C9A-4986-3BC32F1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68A11-5221-3553-8C41-455D6041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66C4E-2E4F-B0F7-D381-E3788C4E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468352-9B13-BDB3-86DB-C9BD457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34B08F-48A2-F768-D74A-857EF13B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F2E574-E005-3E88-8249-8F18FC6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55E060-87E1-DE5F-7512-F860E68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CD6BDC-F524-69FF-FED6-667C4824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9582FD-9F54-1D94-BD33-4FD8CA75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DDC2E-A6B4-5EFD-1446-F3D1A897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2164F-6EBC-2820-0F2A-5C9F81F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2F2BC-CF13-5C8F-1FB9-AA50B376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206BE-BEE8-0508-4FB4-2BEF1FD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58B40-5D20-4AD3-167E-D440775E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9172C-4852-FC6B-984E-5584402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D3361-A94D-D168-86D2-094D5B0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ECA00D-374D-9990-FCD6-6AB382AA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05405-05FA-D6D5-6B42-6E23CA7E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1980C-A53B-43A1-85C5-A37BFC1B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AFDA8-14C4-BBFD-98F8-88A8A25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7DF52A-462D-8B0F-2E6E-E32E83A3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C504B2-3920-4CF9-0844-5CE16B90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8D80A-5F2E-0A61-3F9A-3AC81C81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EB0A2-1055-49F8-CE70-501200D0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A826B9-AC93-B5C1-FDE9-3798EC4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A5254-66A1-B867-D242-0739B0DB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2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自行車共享如何成功</a:t>
            </a:r>
            <a:endParaRPr lang="en-US" altLang="zh-TW" sz="56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35057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633" y="3487865"/>
            <a:ext cx="5742432" cy="23447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 algn="ctr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我的分析摘要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大多數騎乘者都是會員使用者。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最受歡迎的經典自行車。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使用無樁電動自行車，會員使用者更喜歡經典自行車，而兩者對電動自行車的使用幾乎相同。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圖片 14" descr="一張含有 圖表, Rectangle, 行, 繪圖 的圖片&#10;&#10;自動產生的描述">
            <a:extLst>
              <a:ext uri="{FF2B5EF4-FFF2-40B4-BE49-F238E27FC236}">
                <a16:creationId xmlns:a16="http://schemas.microsoft.com/office/drawing/2014/main" id="{1CC72E1E-C6F0-9192-1DBB-861C95A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72" y="160742"/>
            <a:ext cx="7261700" cy="256669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9CFFD5-2754-B388-4033-C54C6F80E254}"/>
              </a:ext>
            </a:extLst>
          </p:cNvPr>
          <p:cNvSpPr txBox="1"/>
          <p:nvPr/>
        </p:nvSpPr>
        <p:spPr>
          <a:xfrm>
            <a:off x="7744762" y="165725"/>
            <a:ext cx="115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單車種類</a:t>
            </a:r>
          </a:p>
        </p:txBody>
      </p:sp>
      <p:pic>
        <p:nvPicPr>
          <p:cNvPr id="23" name="圖片 2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B8F420B8-D8D0-C13A-5C2F-FD3D4232B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" y="2869822"/>
            <a:ext cx="3791635" cy="39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244" y="2826737"/>
            <a:ext cx="7572755" cy="4031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我的分析摘要</a:t>
            </a:r>
          </a:p>
          <a:p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和會員乘車次數呈趨勢趨勢。可以看出，夏季（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月）的乘車次數有所增加，而且夏季的臨時乘車人數超過了會員乘車人數。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與平日相比，週末臨時乘坐的乘車時長。最終會員在所有工作日的乘車時長幾乎相同。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同年（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年），</a:t>
            </a: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的平均乘車時間是乘客乘客的兩倍以上。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" name="圖片 1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FD73E7BA-768E-DEA0-C643-52CE0D72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3" y="3155194"/>
            <a:ext cx="4572009" cy="3200406"/>
          </a:xfrm>
          <a:prstGeom prst="rect">
            <a:avLst/>
          </a:prstGeom>
        </p:spPr>
      </p:pic>
      <p:pic>
        <p:nvPicPr>
          <p:cNvPr id="25" name="圖片 24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31880BA8-C598-99B7-2DF2-3C2C59E9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17" y="502400"/>
            <a:ext cx="7518251" cy="190281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883A6DC-F083-F2B8-44DD-BF6DD79DBF3B}"/>
              </a:ext>
            </a:extLst>
          </p:cNvPr>
          <p:cNvSpPr txBox="1"/>
          <p:nvPr/>
        </p:nvSpPr>
        <p:spPr>
          <a:xfrm>
            <a:off x="7344562" y="28573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Bike usage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"/>
            <a:ext cx="7622772" cy="68580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年度會員和散客使用公司自行車的方式有何不同？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rtl="0"/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旅行頻率和時間：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散客：整體騎乘次數較少，但單次騎乘時間往往較長，尤其是在週末，這表示他們使用自行車進行休閒或個人活動。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年度會員：騎乘次數較多，這可能表示他們將自行車用於通勤或差事。他們的平均騎行時間較短，但週末騎行時間也較長。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endParaRPr lang="zh-TW" altLang="en-US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自行車類型偏好：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散客：主要使用老式自行車，可能是因為價格低廉和熟悉。他們是唯一使用有樁自行車的群體，這表明他們的點到點騎行距離較短。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</a:t>
            </a: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：喜歡經典自行車，但也幾乎同樣使用電動自行車。這可能表明他們將通勤和休閒目的結合在一起，在某些情況下選擇電動自行車是為了提高效率或增加樂趣。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endParaRPr lang="zh-TW" altLang="en-US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季節性：兩組人都是在</a:t>
            </a:r>
            <a:r>
              <a:rPr lang="zh-TW" altLang="en-US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吻夏季騎車的頻率最高，這與休閒活動和可能更溫暖的天氣相合</a:t>
            </a: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13602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我根據分析提出的三大建議</a:t>
            </a:r>
          </a:p>
          <a:p>
            <a:pPr marL="28575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針對散客：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突顯經典自行車在休閒活動中的便利性和經濟性。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提供週末促銷或折扣，鼓勵更多的人使用。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考慮在觀光或休閒的熱門地區推廣。</a:t>
            </a:r>
          </a:p>
          <a:p>
            <a:pPr marL="28575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將散客轉變為年度會員：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告知高頻率使用的散客，年度會員可以節省成本。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展示經典自行車和電動自行車在通勤、差事和休閒方面的多功能性。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在自行車運動最受歡迎的夏季進行有針對性的行銷活動。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文字版面配置區 2">
            <a:extLst>
              <a:ext uri="{FF2B5EF4-FFF2-40B4-BE49-F238E27FC236}">
                <a16:creationId xmlns:a16="http://schemas.microsoft.com/office/drawing/2014/main" id="{AC1FD95F-B3A1-2A16-9A30-57DF2DA14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8142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81CD4-4111-D962-352D-E5FFB0F6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AE57B7-CF96-2082-15A7-1A8435A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88723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自行車共享如何快速成功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F5251-F363-923F-C5E8-4111D568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266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導言：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遵循資料分析流程的步驟：詢問、準備、處理、分析、分享和行動。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場景：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資料分析師在本市一家共享單車公司的行銷分析團隊工作。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行銷總監認為公司未來的成功取決於年度會員數的最大化。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因此，團隊希望了解休閒騎行者和年度會員使用公司自行車的不同方式。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根據這些意見，我的團隊將設計一種新的策略行銷，將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轉變為年度會員。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7F641-910C-D6CD-C1C2-B1548F3D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3F50E5-7534-AE56-4FB5-0EB91F2E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29079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角色與團隊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F36ABEA9-8866-AF77-178B-EAE4BDFC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66851"/>
            <a:ext cx="6906491" cy="6217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：行銷總監和我的經理。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行銷分析團隊：負責收集、分析和報告有助於指導公司行銷策略的數據。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執行團隊：以注重細節著稱的執行團隊將決定是否批准建議的行銷計畫。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公司介紹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96948"/>
            <a:ext cx="6906491" cy="6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在全市 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 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個站點提供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10000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多輛共享單車。他們依靠單次騎行、日票和年度會員等靈活的定價方式。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問題：在吸引顧客的同時，我們希望增加年費會員，因為年費會員的利潤更高。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解決方案：將現有的散客轉化為會員。散客已經知道並了解如何使用產品，因此他們是首要目標。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目標：設計針對散客轉換的行銷策略。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行動： 分析歷史數據，了解休閒騎乘者與會員之間的差異、成為會員的動機、數位媒體的影響。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8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sz="38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95341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問：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和年度會員使用自行車的不同方式。從這些洞察中，幫助團隊設計新的行銷策略，將臨時騎乘者轉化為年度會員。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020" y="591344"/>
            <a:ext cx="678278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所有資料來源的說明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這些數據由 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Motivate International Inc. 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提供，屬於公開數據，可用於探索不同客戶類型如何使用自行車。</a:t>
            </a:r>
            <a:endParaRPr lang="en-US" altLang="zh-TW" sz="2400" dirty="0">
              <a:solidFill>
                <a:srgbClr val="3C40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資料雜亂無章，但只需清理，所有文件都無可挑剔。符合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74164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任何資料清理或處理的記錄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有助於在短時間內通知和調整，透過在短時間內運行數行程式碼，並在運行後給出結果，節省了大量時間，因此我可以時不時地查看數據，並且可以記錄我採取的每一個步驟。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4205" y="365125"/>
            <a:ext cx="6737657" cy="2089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我的分析摘要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散客的平均騎乘時間比會員的平均騎乘時間長。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夏季，散客和會員的旅行次數都達到了最高水準。</a:t>
            </a:r>
            <a:endParaRPr lang="en-US" altLang="zh-TW" sz="2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2FEECC8B-3576-DBF9-81FF-2C421E0D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72" y="2661627"/>
            <a:ext cx="3361928" cy="3483864"/>
          </a:xfrm>
          <a:prstGeom prst="rect">
            <a:avLst/>
          </a:prstGeom>
        </p:spPr>
      </p:pic>
      <p:pic>
        <p:nvPicPr>
          <p:cNvPr id="6" name="圖片 5" descr="一張含有 文字, 螢幕擷取畫面, 繪圖, 字型 的圖片&#10;&#10;自動產生的描述">
            <a:extLst>
              <a:ext uri="{FF2B5EF4-FFF2-40B4-BE49-F238E27FC236}">
                <a16:creationId xmlns:a16="http://schemas.microsoft.com/office/drawing/2014/main" id="{C7A49B4A-C104-1153-7A5C-7AE329F6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421"/>
            <a:ext cx="9111368" cy="2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Bike_Share</Template>
  <TotalTime>233</TotalTime>
  <Words>970</Words>
  <Application>Microsoft Office PowerPoint</Application>
  <PresentationFormat>寬螢幕</PresentationFormat>
  <Paragraphs>99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標楷體</vt:lpstr>
      <vt:lpstr>Aptos</vt:lpstr>
      <vt:lpstr>Aptos Display</vt:lpstr>
      <vt:lpstr>Arial</vt:lpstr>
      <vt:lpstr>Calibri</vt:lpstr>
      <vt:lpstr>Times New Roman</vt:lpstr>
      <vt:lpstr>Office 佈景主題</vt:lpstr>
      <vt:lpstr>自行車共享如何成功</vt:lpstr>
      <vt:lpstr>自行車共享如何快速成功</vt:lpstr>
      <vt:lpstr>角色與團隊</vt:lpstr>
      <vt:lpstr>公司介紹</vt:lpstr>
      <vt:lpstr>產生成果報告</vt:lpstr>
      <vt:lpstr>詢問</vt:lpstr>
      <vt:lpstr>準備</vt:lpstr>
      <vt:lpstr>處理</vt:lpstr>
      <vt:lpstr>分析</vt:lpstr>
      <vt:lpstr>分析</vt:lpstr>
      <vt:lpstr>分析</vt:lpstr>
      <vt:lpstr>分享</vt:lpstr>
      <vt:lpstr>行動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Ho</cp:lastModifiedBy>
  <cp:revision>43</cp:revision>
  <dcterms:created xsi:type="dcterms:W3CDTF">2024-02-15T06:09:52Z</dcterms:created>
  <dcterms:modified xsi:type="dcterms:W3CDTF">2024-03-08T12:03:16Z</dcterms:modified>
</cp:coreProperties>
</file>