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58" r:id="rId5"/>
    <p:sldId id="260" r:id="rId6"/>
    <p:sldId id="259" r:id="rId7"/>
    <p:sldId id="261" r:id="rId8"/>
    <p:sldId id="262" r:id="rId9"/>
    <p:sldId id="269" r:id="rId10"/>
    <p:sldId id="272" r:id="rId11"/>
    <p:sldId id="263" r:id="rId12"/>
    <p:sldId id="271" r:id="rId13"/>
    <p:sldId id="268" r:id="rId14"/>
    <p:sldId id="264" r:id="rId15"/>
    <p:sldId id="265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504" autoAdjust="0"/>
    <p:restoredTop sz="96441" autoAdjust="0"/>
  </p:normalViewPr>
  <p:slideViewPr>
    <p:cSldViewPr snapToGrid="0">
      <p:cViewPr varScale="1">
        <p:scale>
          <a:sx n="68" d="100"/>
          <a:sy n="68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6C89A1D-ADA0-4BF0-B565-24DAECCBD75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gm:t>
    </dgm:pt>
    <dgm:pt modelId="{271D6A63-0D9D-4BF9-9E96-28FD0956C860}" type="par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75538F3E-3338-42E9-8440-08F0558DCDB7}" type="sib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F3FD5FC8-A8EE-4DE3-84C1-A80A4F2EA8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gm:t>
    </dgm:pt>
    <dgm:pt modelId="{7FFF86FF-34C6-4D5A-9EED-D8C7E5E0CF11}" type="par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F4A444-E39D-4D33-B49F-27FD8DEED9EB}" type="sib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5FADCE-7FE1-43F8-937C-1B007E99E722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gm:t>
    </dgm:pt>
    <dgm:pt modelId="{E92B47E7-1546-4CFA-A5EB-FB0C73C795B2}" type="par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F9EB313-3C37-43F7-9943-FAC5A5E925FB}" type="sib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237F8CC-367A-4EBD-BBAF-CA4B43079BE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gm:t>
    </dgm:pt>
    <dgm:pt modelId="{CFB4B474-2B2B-4D5E-8339-0748C3697584}" type="par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1254EEE5-A015-4419-BD5C-6A81AFC3AF24}" type="sib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E3B5CC6D-14CD-4E42-B1F6-CCD4EB5C9D33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gm:t>
    </dgm:pt>
    <dgm:pt modelId="{058D3EA9-35A2-4F12-983B-702572702DF7}" type="par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27EBC806-22A5-40F1-BBE8-E6C215A9A3CB}" type="sib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 custLinFactNeighborX="2832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CFBE963E-CD8B-4756-A9F2-6520EBA17D27}" type="pres">
      <dgm:prSet presAssocID="{76C89A1D-ADA0-4BF0-B565-24DAECCBD751}" presName="node" presStyleLbl="node1" presStyleIdx="1" presStyleCnt="6">
        <dgm:presLayoutVars>
          <dgm:bulletEnabled val="1"/>
        </dgm:presLayoutVars>
      </dgm:prSet>
      <dgm:spPr/>
    </dgm:pt>
    <dgm:pt modelId="{A2BDE073-509F-4675-BA3E-9AC1B87F4EF1}" type="pres">
      <dgm:prSet presAssocID="{75538F3E-3338-42E9-8440-08F0558DCDB7}" presName="sibTrans" presStyleLbl="sibTrans1D1" presStyleIdx="1" presStyleCnt="5"/>
      <dgm:spPr/>
    </dgm:pt>
    <dgm:pt modelId="{E814A58E-D8E1-4475-94E2-1C6BECF6E874}" type="pres">
      <dgm:prSet presAssocID="{75538F3E-3338-42E9-8440-08F0558DCDB7}" presName="connectorText" presStyleLbl="sibTrans1D1" presStyleIdx="1" presStyleCnt="5"/>
      <dgm:spPr/>
    </dgm:pt>
    <dgm:pt modelId="{C0B541B7-299D-44F2-B7D9-7668727F3147}" type="pres">
      <dgm:prSet presAssocID="{F3FD5FC8-A8EE-4DE3-84C1-A80A4F2EA895}" presName="node" presStyleLbl="node1" presStyleIdx="2" presStyleCnt="6">
        <dgm:presLayoutVars>
          <dgm:bulletEnabled val="1"/>
        </dgm:presLayoutVars>
      </dgm:prSet>
      <dgm:spPr/>
    </dgm:pt>
    <dgm:pt modelId="{C02DBDBF-E285-4C0F-B3F3-FAB3967739E6}" type="pres">
      <dgm:prSet presAssocID="{5BF4A444-E39D-4D33-B49F-27FD8DEED9EB}" presName="sibTrans" presStyleLbl="sibTrans1D1" presStyleIdx="2" presStyleCnt="5"/>
      <dgm:spPr/>
    </dgm:pt>
    <dgm:pt modelId="{D2BA4408-D6BD-4F5D-AEA9-E36E1CAA588E}" type="pres">
      <dgm:prSet presAssocID="{5BF4A444-E39D-4D33-B49F-27FD8DEED9EB}" presName="connectorText" presStyleLbl="sibTrans1D1" presStyleIdx="2" presStyleCnt="5"/>
      <dgm:spPr/>
    </dgm:pt>
    <dgm:pt modelId="{765620C9-DC33-4AA4-97F1-8C42D39B2762}" type="pres">
      <dgm:prSet presAssocID="{5B5FADCE-7FE1-43F8-937C-1B007E99E722}" presName="node" presStyleLbl="node1" presStyleIdx="3" presStyleCnt="6">
        <dgm:presLayoutVars>
          <dgm:bulletEnabled val="1"/>
        </dgm:presLayoutVars>
      </dgm:prSet>
      <dgm:spPr/>
    </dgm:pt>
    <dgm:pt modelId="{60FCE320-4C75-48EE-B835-DF480D394678}" type="pres">
      <dgm:prSet presAssocID="{4F9EB313-3C37-43F7-9943-FAC5A5E925FB}" presName="sibTrans" presStyleLbl="sibTrans1D1" presStyleIdx="3" presStyleCnt="5"/>
      <dgm:spPr/>
    </dgm:pt>
    <dgm:pt modelId="{06F21FD1-5786-4DB5-8F90-D40274AECEB1}" type="pres">
      <dgm:prSet presAssocID="{4F9EB313-3C37-43F7-9943-FAC5A5E925FB}" presName="connectorText" presStyleLbl="sibTrans1D1" presStyleIdx="3" presStyleCnt="5"/>
      <dgm:spPr/>
    </dgm:pt>
    <dgm:pt modelId="{6180FE7E-B879-4484-89EA-B18898031433}" type="pres">
      <dgm:prSet presAssocID="{4237F8CC-367A-4EBD-BBAF-CA4B43079BE1}" presName="node" presStyleLbl="node1" presStyleIdx="4" presStyleCnt="6">
        <dgm:presLayoutVars>
          <dgm:bulletEnabled val="1"/>
        </dgm:presLayoutVars>
      </dgm:prSet>
      <dgm:spPr/>
    </dgm:pt>
    <dgm:pt modelId="{291F733B-E617-4426-A28B-2327B59C1156}" type="pres">
      <dgm:prSet presAssocID="{1254EEE5-A015-4419-BD5C-6A81AFC3AF24}" presName="sibTrans" presStyleLbl="sibTrans1D1" presStyleIdx="4" presStyleCnt="5"/>
      <dgm:spPr/>
    </dgm:pt>
    <dgm:pt modelId="{EA224EE2-963F-4853-B92E-F441D63000D0}" type="pres">
      <dgm:prSet presAssocID="{1254EEE5-A015-4419-BD5C-6A81AFC3AF24}" presName="connectorText" presStyleLbl="sibTrans1D1" presStyleIdx="4" presStyleCnt="5"/>
      <dgm:spPr/>
    </dgm:pt>
    <dgm:pt modelId="{EAA5DE16-DDEB-45D5-BE56-578B1281E264}" type="pres">
      <dgm:prSet presAssocID="{E3B5CC6D-14CD-4E42-B1F6-CCD4EB5C9D33}" presName="node" presStyleLbl="node1" presStyleIdx="5" presStyleCnt="6">
        <dgm:presLayoutVars>
          <dgm:bulletEnabled val="1"/>
        </dgm:presLayoutVars>
      </dgm:prSet>
      <dgm:spPr/>
    </dgm:pt>
  </dgm:ptLst>
  <dgm:cxnLst>
    <dgm:cxn modelId="{E6A0490C-D6A9-4E2B-9462-4A8E97D632A8}" type="presOf" srcId="{4F9EB313-3C37-43F7-9943-FAC5A5E925FB}" destId="{06F21FD1-5786-4DB5-8F90-D40274AECEB1}" srcOrd="1" destOrd="0" presId="urn:microsoft.com/office/officeart/2016/7/layout/RepeatingBendingProcessNew"/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9AFF9F32-6CC7-4641-AC8A-4CD23BBBB072}" type="presOf" srcId="{F3FD5FC8-A8EE-4DE3-84C1-A80A4F2EA895}" destId="{C0B541B7-299D-44F2-B7D9-7668727F3147}" srcOrd="0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DB57F05C-65C7-459D-AF2E-7259DAB6D65B}" type="presOf" srcId="{1254EEE5-A015-4419-BD5C-6A81AFC3AF24}" destId="{EA224EE2-963F-4853-B92E-F441D63000D0}" srcOrd="1" destOrd="0" presId="urn:microsoft.com/office/officeart/2016/7/layout/RepeatingBendingProcessNew"/>
    <dgm:cxn modelId="{6509505E-B592-486D-AF5E-5D23DBC1A971}" type="presOf" srcId="{4F9EB313-3C37-43F7-9943-FAC5A5E925FB}" destId="{60FCE320-4C75-48EE-B835-DF480D394678}" srcOrd="0" destOrd="0" presId="urn:microsoft.com/office/officeart/2016/7/layout/RepeatingBendingProcessNew"/>
    <dgm:cxn modelId="{5F7EA441-C68B-45BE-AC33-668C88B641D0}" type="presOf" srcId="{75538F3E-3338-42E9-8440-08F0558DCDB7}" destId="{A2BDE073-509F-4675-BA3E-9AC1B87F4EF1}" srcOrd="0" destOrd="0" presId="urn:microsoft.com/office/officeart/2016/7/layout/RepeatingBendingProcessNew"/>
    <dgm:cxn modelId="{6BB7BE4B-CC0C-4E2C-B432-C9905C4B7F1C}" type="presOf" srcId="{4237F8CC-367A-4EBD-BBAF-CA4B43079BE1}" destId="{6180FE7E-B879-4484-89EA-B18898031433}" srcOrd="0" destOrd="0" presId="urn:microsoft.com/office/officeart/2016/7/layout/RepeatingBendingProcessNew"/>
    <dgm:cxn modelId="{D6A03E4F-BF00-47A6-9019-51DC2871852A}" type="presOf" srcId="{5BF4A444-E39D-4D33-B49F-27FD8DEED9EB}" destId="{C02DBDBF-E285-4C0F-B3F3-FAB3967739E6}" srcOrd="0" destOrd="0" presId="urn:microsoft.com/office/officeart/2016/7/layout/RepeatingBendingProcessNew"/>
    <dgm:cxn modelId="{17080955-52B0-47BC-B263-2B6DC4C7E0A6}" type="presOf" srcId="{1254EEE5-A015-4419-BD5C-6A81AFC3AF24}" destId="{291F733B-E617-4426-A28B-2327B59C1156}" srcOrd="0" destOrd="0" presId="urn:microsoft.com/office/officeart/2016/7/layout/RepeatingBendingProcessNew"/>
    <dgm:cxn modelId="{FC295076-4E5F-4824-A20F-1EFA05A87108}" type="presOf" srcId="{76C89A1D-ADA0-4BF0-B565-24DAECCBD751}" destId="{CFBE963E-CD8B-4756-A9F2-6520EBA17D27}" srcOrd="0" destOrd="0" presId="urn:microsoft.com/office/officeart/2016/7/layout/RepeatingBendingProcessNew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0219D38B-1C6F-4A80-A036-7BF90338BDCF}" type="presOf" srcId="{5B5FADCE-7FE1-43F8-937C-1B007E99E722}" destId="{765620C9-DC33-4AA4-97F1-8C42D39B2762}" srcOrd="0" destOrd="0" presId="urn:microsoft.com/office/officeart/2016/7/layout/RepeatingBendingProcessNew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34B7E3A1-9AE7-4FB7-8502-B3C8A52090F5}" type="presOf" srcId="{E3B5CC6D-14CD-4E42-B1F6-CCD4EB5C9D33}" destId="{EAA5DE16-DDEB-45D5-BE56-578B1281E264}" srcOrd="0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E49AF6B4-0E3F-424D-B8AF-9E3C5ED63CBB}" srcId="{76BA49E5-E3C0-4ECA-972B-18F35FD0F410}" destId="{4237F8CC-367A-4EBD-BBAF-CA4B43079BE1}" srcOrd="4" destOrd="0" parTransId="{CFB4B474-2B2B-4D5E-8339-0748C3697584}" sibTransId="{1254EEE5-A015-4419-BD5C-6A81AFC3AF24}"/>
    <dgm:cxn modelId="{38EE53B6-DB1C-453C-A052-6E9B5B06B9E7}" type="presOf" srcId="{5BF4A444-E39D-4D33-B49F-27FD8DEED9EB}" destId="{D2BA4408-D6BD-4F5D-AEA9-E36E1CAA588E}" srcOrd="1" destOrd="0" presId="urn:microsoft.com/office/officeart/2016/7/layout/RepeatingBendingProcessNew"/>
    <dgm:cxn modelId="{AC2334BA-E313-4F3B-926E-A823FB1A6EE3}" srcId="{76BA49E5-E3C0-4ECA-972B-18F35FD0F410}" destId="{F3FD5FC8-A8EE-4DE3-84C1-A80A4F2EA895}" srcOrd="2" destOrd="0" parTransId="{7FFF86FF-34C6-4D5A-9EED-D8C7E5E0CF11}" sibTransId="{5BF4A444-E39D-4D33-B49F-27FD8DEED9EB}"/>
    <dgm:cxn modelId="{1063C1D3-8DA6-4600-A1E7-CDB0439F30B2}" srcId="{76BA49E5-E3C0-4ECA-972B-18F35FD0F410}" destId="{76C89A1D-ADA0-4BF0-B565-24DAECCBD751}" srcOrd="1" destOrd="0" parTransId="{271D6A63-0D9D-4BF9-9E96-28FD0956C860}" sibTransId="{75538F3E-3338-42E9-8440-08F0558DCDB7}"/>
    <dgm:cxn modelId="{D47CD9D6-3D6C-49B5-85BA-C5C8A7066454}" type="presOf" srcId="{75538F3E-3338-42E9-8440-08F0558DCDB7}" destId="{E814A58E-D8E1-4475-94E2-1C6BECF6E874}" srcOrd="1" destOrd="0" presId="urn:microsoft.com/office/officeart/2016/7/layout/RepeatingBendingProcessNew"/>
    <dgm:cxn modelId="{90213CDE-EDB9-4530-BEAA-B112516DDD95}" srcId="{76BA49E5-E3C0-4ECA-972B-18F35FD0F410}" destId="{5B5FADCE-7FE1-43F8-937C-1B007E99E722}" srcOrd="3" destOrd="0" parTransId="{E92B47E7-1546-4CFA-A5EB-FB0C73C795B2}" sibTransId="{4F9EB313-3C37-43F7-9943-FAC5A5E925FB}"/>
    <dgm:cxn modelId="{95E5AFEF-9CD1-44CA-A595-9365149097DC}" srcId="{76BA49E5-E3C0-4ECA-972B-18F35FD0F410}" destId="{E3B5CC6D-14CD-4E42-B1F6-CCD4EB5C9D33}" srcOrd="5" destOrd="0" parTransId="{058D3EA9-35A2-4F12-983B-702572702DF7}" sibTransId="{27EBC806-22A5-40F1-BBE8-E6C215A9A3CB}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3C51C09F-5A31-4F54-B51D-3C09A0346ADF}" type="presParOf" srcId="{CE9D4750-766C-4AAF-9A50-CA37A5016AA7}" destId="{CFBE963E-CD8B-4756-A9F2-6520EBA17D27}" srcOrd="2" destOrd="0" presId="urn:microsoft.com/office/officeart/2016/7/layout/RepeatingBendingProcessNew"/>
    <dgm:cxn modelId="{0784E1E7-5A9D-46BF-B2F3-3D54CCCBC91C}" type="presParOf" srcId="{CE9D4750-766C-4AAF-9A50-CA37A5016AA7}" destId="{A2BDE073-509F-4675-BA3E-9AC1B87F4EF1}" srcOrd="3" destOrd="0" presId="urn:microsoft.com/office/officeart/2016/7/layout/RepeatingBendingProcessNew"/>
    <dgm:cxn modelId="{DD9784C1-C928-435F-A624-9FAC54BB00B6}" type="presParOf" srcId="{A2BDE073-509F-4675-BA3E-9AC1B87F4EF1}" destId="{E814A58E-D8E1-4475-94E2-1C6BECF6E874}" srcOrd="0" destOrd="0" presId="urn:microsoft.com/office/officeart/2016/7/layout/RepeatingBendingProcessNew"/>
    <dgm:cxn modelId="{85409539-434A-48C4-8C12-E57BE2875D06}" type="presParOf" srcId="{CE9D4750-766C-4AAF-9A50-CA37A5016AA7}" destId="{C0B541B7-299D-44F2-B7D9-7668727F3147}" srcOrd="4" destOrd="0" presId="urn:microsoft.com/office/officeart/2016/7/layout/RepeatingBendingProcessNew"/>
    <dgm:cxn modelId="{0AB16358-D89E-431C-8630-7BC807BB1E0C}" type="presParOf" srcId="{CE9D4750-766C-4AAF-9A50-CA37A5016AA7}" destId="{C02DBDBF-E285-4C0F-B3F3-FAB3967739E6}" srcOrd="5" destOrd="0" presId="urn:microsoft.com/office/officeart/2016/7/layout/RepeatingBendingProcessNew"/>
    <dgm:cxn modelId="{3F691C2E-53B6-429F-B9F3-547B77267BD4}" type="presParOf" srcId="{C02DBDBF-E285-4C0F-B3F3-FAB3967739E6}" destId="{D2BA4408-D6BD-4F5D-AEA9-E36E1CAA588E}" srcOrd="0" destOrd="0" presId="urn:microsoft.com/office/officeart/2016/7/layout/RepeatingBendingProcessNew"/>
    <dgm:cxn modelId="{1F1875C6-6485-4C25-8FCD-5E731BE56C71}" type="presParOf" srcId="{CE9D4750-766C-4AAF-9A50-CA37A5016AA7}" destId="{765620C9-DC33-4AA4-97F1-8C42D39B2762}" srcOrd="6" destOrd="0" presId="urn:microsoft.com/office/officeart/2016/7/layout/RepeatingBendingProcessNew"/>
    <dgm:cxn modelId="{69C518F5-9F14-4DC1-9624-1A893C88E76C}" type="presParOf" srcId="{CE9D4750-766C-4AAF-9A50-CA37A5016AA7}" destId="{60FCE320-4C75-48EE-B835-DF480D394678}" srcOrd="7" destOrd="0" presId="urn:microsoft.com/office/officeart/2016/7/layout/RepeatingBendingProcessNew"/>
    <dgm:cxn modelId="{AC162621-6486-49B1-9861-78D1756BEB2F}" type="presParOf" srcId="{60FCE320-4C75-48EE-B835-DF480D394678}" destId="{06F21FD1-5786-4DB5-8F90-D40274AECEB1}" srcOrd="0" destOrd="0" presId="urn:microsoft.com/office/officeart/2016/7/layout/RepeatingBendingProcessNew"/>
    <dgm:cxn modelId="{E35D0AD0-DC74-479C-94DD-7DE0039BE146}" type="presParOf" srcId="{CE9D4750-766C-4AAF-9A50-CA37A5016AA7}" destId="{6180FE7E-B879-4484-89EA-B18898031433}" srcOrd="8" destOrd="0" presId="urn:microsoft.com/office/officeart/2016/7/layout/RepeatingBendingProcessNew"/>
    <dgm:cxn modelId="{C92019F6-3610-4A5B-BF77-456AF47FAF58}" type="presParOf" srcId="{CE9D4750-766C-4AAF-9A50-CA37A5016AA7}" destId="{291F733B-E617-4426-A28B-2327B59C1156}" srcOrd="9" destOrd="0" presId="urn:microsoft.com/office/officeart/2016/7/layout/RepeatingBendingProcessNew"/>
    <dgm:cxn modelId="{57B003AF-9BFD-4B42-BD53-8C642B6FA6A7}" type="presParOf" srcId="{291F733B-E617-4426-A28B-2327B59C1156}" destId="{EA224EE2-963F-4853-B92E-F441D63000D0}" srcOrd="0" destOrd="0" presId="urn:microsoft.com/office/officeart/2016/7/layout/RepeatingBendingProcessNew"/>
    <dgm:cxn modelId="{6BCB67E1-CF80-49BF-BFDB-101FCB1CB763}" type="presParOf" srcId="{CE9D4750-766C-4AAF-9A50-CA37A5016AA7}" destId="{EAA5DE16-DDEB-45D5-BE56-578B1281E2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9A14A-2525-4E4F-AB23-9C6DDB1382A4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感謝聆聽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歡迎提問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若問題回答不完整，還請告知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86096" y="709129"/>
          <a:ext cx="475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360" y="751961"/>
        <a:ext cx="25322" cy="5775"/>
      </dsp:txXfrm>
    </dsp:sp>
    <dsp:sp modelId="{DB690B9B-032E-4C2D-B5A3-D07905AE2240}">
      <dsp:nvSpPr>
        <dsp:cNvPr id="0" name=""/>
        <dsp:cNvSpPr/>
      </dsp:nvSpPr>
      <dsp:spPr>
        <a:xfrm>
          <a:off x="176740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76740" y="1502"/>
        <a:ext cx="2511156" cy="1506693"/>
      </dsp:txXfrm>
    </dsp:sp>
    <dsp:sp modelId="{A2BDE073-509F-4675-BA3E-9AC1B87F4EF1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1776991"/>
        <a:ext cx="157112" cy="5775"/>
      </dsp:txXfrm>
    </dsp:sp>
    <dsp:sp modelId="{CFBE963E-CD8B-4756-A9F2-6520EBA17D2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sp:txBody>
      <dsp:txXfrm>
        <a:off x="3194346" y="1502"/>
        <a:ext cx="2511156" cy="1506693"/>
      </dsp:txXfrm>
    </dsp:sp>
    <dsp:sp modelId="{C02DBDBF-E285-4C0F-B3F3-FAB3967739E6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2836221"/>
        <a:ext cx="28878" cy="5775"/>
      </dsp:txXfrm>
    </dsp:sp>
    <dsp:sp modelId="{C0B541B7-299D-44F2-B7D9-7668727F3147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sp:txBody>
      <dsp:txXfrm>
        <a:off x="105624" y="2085762"/>
        <a:ext cx="2511156" cy="1506693"/>
      </dsp:txXfrm>
    </dsp:sp>
    <dsp:sp modelId="{60FCE320-4C75-48EE-B835-DF480D394678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3861251"/>
        <a:ext cx="157112" cy="5775"/>
      </dsp:txXfrm>
    </dsp:sp>
    <dsp:sp modelId="{765620C9-DC33-4AA4-97F1-8C42D39B2762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sp:txBody>
      <dsp:txXfrm>
        <a:off x="3194346" y="2085762"/>
        <a:ext cx="2511156" cy="1506693"/>
      </dsp:txXfrm>
    </dsp:sp>
    <dsp:sp modelId="{291F733B-E617-4426-A28B-2327B59C1156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4920481"/>
        <a:ext cx="28878" cy="5775"/>
      </dsp:txXfrm>
    </dsp:sp>
    <dsp:sp modelId="{6180FE7E-B879-4484-89EA-B1889803143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sp:txBody>
      <dsp:txXfrm>
        <a:off x="105624" y="4170022"/>
        <a:ext cx="2511156" cy="1506693"/>
      </dsp:txXfrm>
    </dsp:sp>
    <dsp:sp modelId="{EAA5DE16-DDEB-45D5-BE56-578B1281E2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E894-D8D8-40FE-9118-4EC989685A2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300" kern="1200" dirty="0">
              <a:latin typeface="標楷體" panose="03000509000000000000" pitchFamily="65" charset="-120"/>
              <a:ea typeface="標楷體" panose="03000509000000000000" pitchFamily="65" charset="-120"/>
            </a:rPr>
            <a:t>感謝聆聽</a:t>
          </a:r>
          <a:endParaRPr lang="en-US" sz="23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3445" y="3018902"/>
        <a:ext cx="3206250" cy="720000"/>
      </dsp:txXfrm>
    </dsp:sp>
    <dsp:sp modelId="{E25D46DA-3CCC-4690-B645-92B8158A50C4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300" kern="1200" dirty="0">
              <a:latin typeface="標楷體" panose="03000509000000000000" pitchFamily="65" charset="-120"/>
              <a:ea typeface="標楷體" panose="03000509000000000000" pitchFamily="65" charset="-120"/>
            </a:rPr>
            <a:t>歡迎提問</a:t>
          </a:r>
          <a:endParaRPr lang="en-US" sz="23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60789" y="3018902"/>
        <a:ext cx="3206250" cy="720000"/>
      </dsp:txXfrm>
    </dsp:sp>
    <dsp:sp modelId="{172B5539-CDB8-4AAF-88C5-F1BFC720604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300" kern="1200" dirty="0">
              <a:latin typeface="標楷體" panose="03000509000000000000" pitchFamily="65" charset="-120"/>
              <a:ea typeface="標楷體" panose="03000509000000000000" pitchFamily="65" charset="-120"/>
            </a:rPr>
            <a:t>若問題回答不完整，還請告知</a:t>
          </a:r>
          <a:endParaRPr lang="en-US" sz="23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3901F-57F3-E07E-58DE-134556EA9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E55EBC-4A21-6DDC-6116-32B0ECF6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DD168-D78C-E647-CF00-A524103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1CF71-8927-250A-B401-B27801CF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A751EF-68AA-3137-5CAE-9406FBE0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39EF1-5727-1272-0996-3B9D721D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2FBBEC-D8A1-D379-F61C-F591B90E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584C2-41FD-79D2-A804-1C2C4AA1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774C6-D3DD-49F9-B1DD-FE751159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D3F64-C552-131F-E406-56419DE7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35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C3B1A-95F7-E539-A191-4556272AB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00BD6B-EE62-0DCD-7823-98E5C096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E2056-297B-0EFB-8A04-4428F3BC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96BB0-2983-ADD5-FDCD-AF16F2D5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41F982-4AE8-687C-867D-FE6DD78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89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6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E820-8EBC-B992-DCF5-D5333DE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6B244-EFA4-37EB-11D1-4CB822D2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FA262E-C99C-E742-477F-3EAAD1BD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0251E-722E-A559-364A-05F13D7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88189-9108-20FE-1FA3-0C8C6F56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73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ECF3D-4396-7D4B-A8B2-CEEF67DF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0DC2E6-8208-AC88-C010-B4182AC9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B0085-95CE-43C2-1C21-2C4B9C69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9458D1-6ABD-AA73-E18D-71914A28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585FD-9033-6A8B-BB4A-1437E49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34962-A6FD-1F61-06F4-A65C31BD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956C9-312D-F013-0F14-1BD19323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453C3-CBE1-E79A-7773-091122F8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0967F6-3D72-4501-27F1-0B072D4F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E4234-EF9D-E202-0BA6-D94DAA38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2ECC1-DE44-37B3-DD54-9E13D2F0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53546-4DA5-4216-F591-70EAD53A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F8557-E15F-0972-C58D-81A036B3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B532A8-4D4F-A8BE-E918-2E7A28C6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E775AE-6B37-CE88-D34F-EDB66424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1A0BBE-44D6-659C-546F-6F255C68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5863B9-7051-CD94-8CA2-9B0B9F22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EC6453-9A44-3C9A-4986-3BC32F1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68A11-5221-3553-8C41-455D6041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66C4E-2E4F-B0F7-D381-E3788C4E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468352-9B13-BDB3-86DB-C9BD4579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34B08F-48A2-F768-D74A-857EF13B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F2E574-E005-3E88-8249-8F18FC60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55E060-87E1-DE5F-7512-F860E68B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CD6BDC-F524-69FF-FED6-667C4824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9582FD-9F54-1D94-BD33-4FD8CA75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1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DDC2E-A6B4-5EFD-1446-F3D1A897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2164F-6EBC-2820-0F2A-5C9F81FC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2F2BC-CF13-5C8F-1FB9-AA50B376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206BE-BEE8-0508-4FB4-2BEF1FD0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758B40-5D20-4AD3-167E-D440775E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9172C-4852-FC6B-984E-5584402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D3361-A94D-D168-86D2-094D5B0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ECA00D-374D-9990-FCD6-6AB382AA0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05405-05FA-D6D5-6B42-6E23CA7E6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1980C-A53B-43A1-85C5-A37BFC1B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4AFDA8-14C4-BBFD-98F8-88A8A25C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7DF52A-462D-8B0F-2E6E-E32E83A3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C504B2-3920-4CF9-0844-5CE16B90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8D80A-5F2E-0A61-3F9A-3AC81C81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EB0A2-1055-49F8-CE70-501200D01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A826B9-AC93-B5C1-FDE9-3798EC4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A5254-66A1-B867-D242-0739B0DB8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2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1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健康科技公司如何智能化</a:t>
            </a:r>
            <a:endParaRPr lang="en-US" altLang="zh-TW" sz="61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FBD01C-D033-4C6D-B0E3-94F8EB34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AA0714-F9F2-25CF-01C1-17674048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36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CE53A2-DA82-96B7-31AA-EA7DE23E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分析摘要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indent="-285750" algn="ctr"/>
            <a:endParaRPr lang="en-US" altLang="zh-TW" sz="24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睡眠時數與臥床時數之間的相關性。數據點非常接近，相關性同樣很強。如果使用者想要提高身心健康，顯然必須增加在床上的時間。</a:t>
            </a:r>
            <a:endParaRPr lang="en-US" altLang="zh-TW" sz="24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B970AB41-1579-7042-92D0-ED108DC4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49" y="801062"/>
            <a:ext cx="5628018" cy="50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0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EA6DC5-E21C-514E-0ABF-346F02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en-US" altLang="zh-TW" sz="54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32" y="2807208"/>
            <a:ext cx="3488189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分析摘要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雖然平均久坐活動明顯占主導地位，但一周中不同天數的活動量似乎沒有差異，無論活動類型如何。</a:t>
            </a:r>
            <a:endParaRPr lang="en-US" altLang="zh-TW" sz="24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 descr="一張含有 文字, 螢幕擷取畫面, 平行, 行 的圖片&#10;&#10;自動產生的描述">
            <a:extLst>
              <a:ext uri="{FF2B5EF4-FFF2-40B4-BE49-F238E27FC236}">
                <a16:creationId xmlns:a16="http://schemas.microsoft.com/office/drawing/2014/main" id="{F1C4FD56-DE04-35CA-F0C9-0202FBB13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40" y="838178"/>
            <a:ext cx="8323928" cy="51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C9E6A-F389-A269-9406-592F6A3FC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Arc 4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F066CD-1160-44F5-391A-B44128D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80224"/>
            <a:ext cx="140390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圖片 3" descr="一張含有 文字, 螢幕擷取畫面, 平行, 字型 的圖片&#10;&#10;自動產生的描述">
            <a:extLst>
              <a:ext uri="{FF2B5EF4-FFF2-40B4-BE49-F238E27FC236}">
                <a16:creationId xmlns:a16="http://schemas.microsoft.com/office/drawing/2014/main" id="{043AF18E-F184-7C0B-9DA8-3E457D9E6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90" y="0"/>
            <a:ext cx="3754754" cy="68580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980B4B-C8B7-A1A3-5680-DFA21883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1" y="1985173"/>
            <a:ext cx="6609742" cy="471770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分析摘要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週六和週二與一周中的其他日子相比略有增加，原因可能是非工作日。</a:t>
            </a:r>
            <a:endParaRPr lang="en-US" altLang="zh-TW" sz="24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89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47882-B40A-0087-E356-20C0C46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71" y="816428"/>
            <a:ext cx="1033749" cy="6349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2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32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97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分析摘要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最活躍的時間是下午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點到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點下班後，以及從中午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12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點開始的休息時間。</a:t>
            </a:r>
            <a:endParaRPr lang="en-US" altLang="zh-TW" sz="24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 descr="一張含有 文字, 圖表, 螢幕擷取畫面, 字型 的圖片&#10;&#10;自動產生的描述">
            <a:extLst>
              <a:ext uri="{FF2B5EF4-FFF2-40B4-BE49-F238E27FC236}">
                <a16:creationId xmlns:a16="http://schemas.microsoft.com/office/drawing/2014/main" id="{7B0965CD-B340-C5D3-8F45-C8B2D8EC6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77" y="1874914"/>
            <a:ext cx="7974822" cy="476495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138793"/>
            <a:ext cx="6906491" cy="67192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問題：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客戶使用智慧型設備的趨勢有哪些？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這些趨勢如何影響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的行銷策略？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答案：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智慧型設備使用趨勢：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尖峰活動時間：下午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點至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點和晚上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12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點。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週末和週三略有增加。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平日活動量無明顯差異。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行銷策略：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針對活動高峰時段進行行銷。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考慮非工作日的促銷活動。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根據使用趨勢優化策略。</a:t>
            </a:r>
            <a:endParaRPr lang="en-US" altLang="zh-TW" sz="2400" dirty="0">
              <a:solidFill>
                <a:srgbClr val="1F1F1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136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五大建議</a:t>
            </a:r>
          </a:p>
          <a:p>
            <a:pPr marL="514350"/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在活動高峰時段設定提醒，以便在未達到卡路里目標時讓使用者進行體能訓練。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記錄平均起床時間，建議最佳就寢時間，以便更好地休息。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創建各種活動計劃，以適應不同的日程安排和偏好。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將使用遊戲化，以激勵用戶實現目標並提高參與度。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利用數據驅動的洞察力，不斷優化行銷活動。</a:t>
            </a:r>
            <a:endParaRPr lang="en-US" altLang="zh-TW" sz="24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文字版面配置區 2">
            <a:extLst>
              <a:ext uri="{FF2B5EF4-FFF2-40B4-BE49-F238E27FC236}">
                <a16:creationId xmlns:a16="http://schemas.microsoft.com/office/drawing/2014/main" id="{B552BFDB-3CEF-0395-371E-0C0789127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235385"/>
              </p:ext>
            </p:extLst>
          </p:nvPr>
        </p:nvGraphicFramePr>
        <p:xfrm>
          <a:off x="627727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81CD4-4111-D962-352D-E5FFB0F6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AE57B7-CF96-2082-15A7-1A8435A1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健康科技公司如何智能化</a:t>
            </a:r>
            <a:endParaRPr lang="en-US" altLang="zh-TW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F5251-F363-923F-C5E8-4111D568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266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導言：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遵循資料分析流程的步驟：詢問、準備、處理、分析、分享和行動。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情境：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數據分析師就職於領先的女性健康產品製造商，任務是分析智慧設備數據，發掘成長機會。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公司聯合創辦人兼首席創意官，利用智慧型裝置健身數據推動成長。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研究消費者的使用模式，並透過洞察力來制定公司的行銷策略。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7F641-910C-D6CD-C1C2-B1548F3D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3F50E5-7534-AE56-4FB5-0EB91F2E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29079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角色和團隊</a:t>
            </a:r>
            <a:endParaRPr lang="en-US" altLang="zh-TW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F36ABEA9-8866-AF77-178B-EAE4BDFC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8472" y="73479"/>
            <a:ext cx="7984672" cy="6711042"/>
          </a:xfr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indent="0" algn="ctr">
              <a:buNone/>
            </a:pPr>
            <a:r>
              <a:rPr lang="zh-TW" altLang="en-US" sz="59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人物</a:t>
            </a:r>
            <a:r>
              <a:rPr lang="zh-TW" altLang="en-US" sz="5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</a:p>
          <a:p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Ur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的共同創辦人兼首席創意長。</a:t>
            </a:r>
          </a:p>
          <a:p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Mur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共同創辦人兼數學家，</a:t>
            </a: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管理團隊的重要成員。</a:t>
            </a:r>
          </a:p>
          <a:p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 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行銷分析團隊： 一組數據分析師，負責收集、分析和報告數據，為 </a:t>
            </a: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 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的行銷策略提供指導。</a:t>
            </a:r>
            <a:endParaRPr lang="en-US" altLang="zh-TW" sz="5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3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59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產品：</a:t>
            </a:r>
          </a:p>
          <a:p>
            <a:pPr>
              <a:lnSpc>
                <a:spcPct val="120000"/>
              </a:lnSpc>
            </a:pP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應用程式： 提供使用者有關活動、睡眠、壓力、月經週期和注意習慣的健康數據。它可與 </a:t>
            </a: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 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的智慧健康產品連接。</a:t>
            </a:r>
          </a:p>
          <a:p>
            <a:pPr>
              <a:lnSpc>
                <a:spcPct val="120000"/>
              </a:lnSpc>
            </a:pP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Leaf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的經典健康追蹤器，可作為手鐲、項鍊或夾子佩戴，追蹤活動、睡眠和壓力。</a:t>
            </a:r>
          </a:p>
          <a:p>
            <a:pPr>
              <a:lnSpc>
                <a:spcPct val="120000"/>
              </a:lnSpc>
            </a:pP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Time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：一款將經典計時器與智慧科技結合的健康手錶，可追蹤活動、睡眠和壓力。它可與 </a:t>
            </a: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 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應用程式連接。</a:t>
            </a:r>
          </a:p>
          <a:p>
            <a:pPr>
              <a:lnSpc>
                <a:spcPct val="120000"/>
              </a:lnSpc>
            </a:pP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Spring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：一款利用智慧技術追蹤每日水攝取量的水瓶，可與</a:t>
            </a: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應用程式連接，監測水合程度。</a:t>
            </a:r>
          </a:p>
          <a:p>
            <a:pPr>
              <a:lnSpc>
                <a:spcPct val="120000"/>
              </a:lnSpc>
            </a:pPr>
            <a:r>
              <a:rPr lang="en-US" altLang="zh-TW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5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會員：基於訂閱的計劃，為用戶提供個人化的營養、活動、睡眠、健康與美容以及心態方面的指導，根據用戶的生活方式和目標量身定制。</a:t>
            </a:r>
            <a:endParaRPr lang="en-US" altLang="zh-TW" sz="4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8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公司介紹</a:t>
            </a:r>
            <a:endParaRPr lang="en-US" altLang="zh-TW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Ur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Mur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創立的 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 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是一家著名的高科技公司，專門生產以健康為重點的智慧產品。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利用烏爾的藝術背景，精心設計了精美的技術，旨在為全球女性提供資訊和靈感。透過收集有關活動、睡眠、壓力和生殖健康的數據，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讓女性了解自己的健康狀況和生活習慣。自 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2XXX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年成立以來，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已經歷了快速發展，成為以科技為驅動的女性健康領導者。</a:t>
            </a:r>
          </a:p>
          <a:p>
            <a:pPr marL="0" indent="0">
              <a:buNone/>
            </a:pP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 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2XXX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 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向全球擴張，推出了各種產品，並透過許多線上零售商和自己的電子商務平台進行銷售。公司採用多元化的行銷策略，投資於廣播、廣告看板、印刷品和電視等傳統媒體，同時廣泛關注數位行銷管道。 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搜尋、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Facebook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Instagram 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Twitter 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等平台上保持活躍，並在 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YouTube 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上投放影片廣告，在網路上投放展示廣告。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ACB380F-2F84-08E5-5504-4BA458F6EDC1}"/>
              </a:ext>
            </a:extLst>
          </p:cNvPr>
          <p:cNvSpPr txBox="1">
            <a:spLocks/>
          </p:cNvSpPr>
          <p:nvPr/>
        </p:nvSpPr>
        <p:spPr>
          <a:xfrm>
            <a:off x="990600" y="826171"/>
            <a:ext cx="3548743" cy="823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產生成果報告</a:t>
            </a:r>
            <a:endParaRPr lang="en-US" altLang="zh-TW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文字版面配置區 2">
            <a:extLst>
              <a:ext uri="{FF2B5EF4-FFF2-40B4-BE49-F238E27FC236}">
                <a16:creationId xmlns:a16="http://schemas.microsoft.com/office/drawing/2014/main" id="{7BD7BDB3-2EB9-08F9-645E-9626D9C08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839720"/>
              </p:ext>
            </p:extLst>
          </p:nvPr>
        </p:nvGraphicFramePr>
        <p:xfrm>
          <a:off x="5695072" y="6940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kern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問：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確定業務任務</a:t>
            </a: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答：</a:t>
            </a:r>
          </a:p>
          <a:p>
            <a:pPr marL="0"/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智慧型設備的使用有哪些趨勢？</a:t>
            </a:r>
          </a:p>
          <a:p>
            <a:pPr marL="0"/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這些趨勢如何適用於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客戶？</a:t>
            </a:r>
          </a:p>
          <a:p>
            <a:pPr marL="0"/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這些趨勢如何影響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Bx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的行銷策略？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146958"/>
            <a:ext cx="6906491" cy="6030006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</a:t>
            </a:r>
            <a:r>
              <a:rPr lang="en-US" altLang="zh-TW" sz="3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所有資料來源的說明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</a:t>
            </a:r>
            <a:r>
              <a:rPr lang="en-US" altLang="zh-TW" sz="33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用於分析的主要數據來源是 </a:t>
            </a:r>
            <a:r>
              <a:rPr lang="en-US" altLang="zh-TW" sz="2200" b="0" i="0" dirty="0" err="1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FitBit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健身追蹤器數據，根據 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CC0</a:t>
            </a:r>
            <a:r>
              <a:rPr lang="zh-TW" altLang="en-US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：公共領域授權提供，可透過 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Mobius </a:t>
            </a:r>
            <a:r>
              <a:rPr lang="zh-TW" altLang="en-US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存取。此資料集包含 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30 </a:t>
            </a:r>
            <a:r>
              <a:rPr lang="zh-TW" altLang="en-US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位同意提交資料的 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Fitbit </a:t>
            </a:r>
            <a:r>
              <a:rPr lang="zh-TW" altLang="en-US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使用者的個人健身追蹤器資訊。</a:t>
            </a:r>
            <a:endParaRPr lang="en-US" altLang="zh-TW" sz="2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符合 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 </a:t>
            </a:r>
            <a:r>
              <a:rPr lang="zh-TW" altLang="en-US" sz="22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的指導方針：</a:t>
            </a:r>
            <a:endParaRPr lang="en-US" altLang="zh-TW" sz="2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可靠性：低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資料集是從性別未知的 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30 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個人中收集的。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創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性：低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 Mechanical Turk 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收集的協力廠商資料。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綜合性：中等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資料集包含多個欄位，涉及日常活動強度、消耗的卡路里、每日步數、每日睡眠時間和體重記錄。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現時性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：中度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資料是幾年前的，但人們的生活習慣在幾年內不會改變引用：高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資料收集者和來源有據可查</a:t>
            </a:r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引用：高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資料收集者和來源有據可查</a:t>
            </a: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/>
            <a:endParaRPr lang="en-US" altLang="zh-TW" sz="2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任何資料清理或處理的記錄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Visual Studio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語言，將每個程式結果紀錄並存檔，並在該專案完成時，進行完整斷網封存，以便未來使用。</a:t>
            </a:r>
            <a:endParaRPr lang="zh-CN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1744871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9205" y="253218"/>
            <a:ext cx="6807073" cy="2137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分析摘要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endParaRPr lang="en-US" altLang="zh-TW" sz="10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600" dirty="0">
                <a:solidFill>
                  <a:srgbClr val="24242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使用者的步數與消耗的卡路里之間的相關性。可以從下圖中看到一種正相關關係：使用者越活躍，消耗的卡路里就越多。</a:t>
            </a:r>
            <a:endParaRPr lang="en-US" altLang="zh-TW" sz="35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一張含有 文字, 行, 圖表 的圖片&#10;&#10;自動產生的描述">
            <a:extLst>
              <a:ext uri="{FF2B5EF4-FFF2-40B4-BE49-F238E27FC236}">
                <a16:creationId xmlns:a16="http://schemas.microsoft.com/office/drawing/2014/main" id="{2E18A3A0-157D-79AA-F877-622E2559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93" y="2235450"/>
            <a:ext cx="9513555" cy="44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Bike_Share</Template>
  <TotalTime>548</TotalTime>
  <Words>1130</Words>
  <Application>Microsoft Office PowerPoint</Application>
  <PresentationFormat>寬螢幕</PresentationFormat>
  <Paragraphs>106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標楷體</vt:lpstr>
      <vt:lpstr>Aptos</vt:lpstr>
      <vt:lpstr>Aptos Display</vt:lpstr>
      <vt:lpstr>Arial</vt:lpstr>
      <vt:lpstr>Calibri</vt:lpstr>
      <vt:lpstr>Times New Roman</vt:lpstr>
      <vt:lpstr>Office 佈景主題</vt:lpstr>
      <vt:lpstr>健康科技公司如何智能化</vt:lpstr>
      <vt:lpstr>健康科技公司如何智能化</vt:lpstr>
      <vt:lpstr>角色和團隊</vt:lpstr>
      <vt:lpstr>公司介紹</vt:lpstr>
      <vt:lpstr>PowerPoint 簡報</vt:lpstr>
      <vt:lpstr>詢問</vt:lpstr>
      <vt:lpstr>準備</vt:lpstr>
      <vt:lpstr>處理</vt:lpstr>
      <vt:lpstr>分析</vt:lpstr>
      <vt:lpstr>分析</vt:lpstr>
      <vt:lpstr>分析</vt:lpstr>
      <vt:lpstr>分析</vt:lpstr>
      <vt:lpstr>分析</vt:lpstr>
      <vt:lpstr>分享</vt:lpstr>
      <vt:lpstr>行動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Ho</cp:lastModifiedBy>
  <cp:revision>54</cp:revision>
  <dcterms:created xsi:type="dcterms:W3CDTF">2024-02-15T06:09:52Z</dcterms:created>
  <dcterms:modified xsi:type="dcterms:W3CDTF">2024-03-10T10:46:17Z</dcterms:modified>
</cp:coreProperties>
</file>