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58" r:id="rId5"/>
    <p:sldId id="260" r:id="rId6"/>
    <p:sldId id="259" r:id="rId7"/>
    <p:sldId id="261" r:id="rId8"/>
    <p:sldId id="262" r:id="rId9"/>
    <p:sldId id="269" r:id="rId10"/>
    <p:sldId id="263" r:id="rId11"/>
    <p:sldId id="268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89" autoAdjust="0"/>
    <p:restoredTop sz="96441" autoAdjust="0"/>
  </p:normalViewPr>
  <p:slideViewPr>
    <p:cSldViewPr snapToGrid="0">
      <p:cViewPr varScale="1">
        <p:scale>
          <a:sx n="68" d="100"/>
          <a:sy n="68" d="100"/>
        </p:scale>
        <p:origin x="9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76C89A1D-ADA0-4BF0-B565-24DAECCBD75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：所有資料來源的說明</a:t>
          </a:r>
        </a:p>
      </dgm:t>
    </dgm:pt>
    <dgm:pt modelId="{271D6A63-0D9D-4BF9-9E96-28FD0956C860}" type="par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75538F3E-3338-42E9-8440-08F0558DCDB7}" type="sib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F3FD5FC8-A8EE-4DE3-84C1-A80A4F2EA8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：任何資料清理或處理的記錄</a:t>
          </a:r>
        </a:p>
      </dgm:t>
    </dgm:pt>
    <dgm:pt modelId="{7FFF86FF-34C6-4D5A-9EED-D8C7E5E0CF11}" type="par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F4A444-E39D-4D33-B49F-27FD8DEED9EB}" type="sib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5FADCE-7FE1-43F8-937C-1B007E99E722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：我的分析摘要</a:t>
          </a:r>
        </a:p>
      </dgm:t>
    </dgm:pt>
    <dgm:pt modelId="{E92B47E7-1546-4CFA-A5EB-FB0C73C795B2}" type="par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F9EB313-3C37-43F7-9943-FAC5A5E925FB}" type="sib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237F8CC-367A-4EBD-BBAF-CA4B43079BE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gm:t>
    </dgm:pt>
    <dgm:pt modelId="{CFB4B474-2B2B-4D5E-8339-0748C3697584}" type="par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1254EEE5-A015-4419-BD5C-6A81AFC3AF24}" type="sib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E3B5CC6D-14CD-4E42-B1F6-CCD4EB5C9D33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：我根據分析提出的三大建議</a:t>
          </a:r>
        </a:p>
      </dgm:t>
    </dgm:pt>
    <dgm:pt modelId="{058D3EA9-35A2-4F12-983B-702572702DF7}" type="par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27EBC806-22A5-40F1-BBE8-E6C215A9A3CB}" type="sib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 custLinFactNeighborX="2832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CFBE963E-CD8B-4756-A9F2-6520EBA17D27}" type="pres">
      <dgm:prSet presAssocID="{76C89A1D-ADA0-4BF0-B565-24DAECCBD751}" presName="node" presStyleLbl="node1" presStyleIdx="1" presStyleCnt="6">
        <dgm:presLayoutVars>
          <dgm:bulletEnabled val="1"/>
        </dgm:presLayoutVars>
      </dgm:prSet>
      <dgm:spPr/>
    </dgm:pt>
    <dgm:pt modelId="{A2BDE073-509F-4675-BA3E-9AC1B87F4EF1}" type="pres">
      <dgm:prSet presAssocID="{75538F3E-3338-42E9-8440-08F0558DCDB7}" presName="sibTrans" presStyleLbl="sibTrans1D1" presStyleIdx="1" presStyleCnt="5"/>
      <dgm:spPr/>
    </dgm:pt>
    <dgm:pt modelId="{E814A58E-D8E1-4475-94E2-1C6BECF6E874}" type="pres">
      <dgm:prSet presAssocID="{75538F3E-3338-42E9-8440-08F0558DCDB7}" presName="connectorText" presStyleLbl="sibTrans1D1" presStyleIdx="1" presStyleCnt="5"/>
      <dgm:spPr/>
    </dgm:pt>
    <dgm:pt modelId="{C0B541B7-299D-44F2-B7D9-7668727F3147}" type="pres">
      <dgm:prSet presAssocID="{F3FD5FC8-A8EE-4DE3-84C1-A80A4F2EA895}" presName="node" presStyleLbl="node1" presStyleIdx="2" presStyleCnt="6">
        <dgm:presLayoutVars>
          <dgm:bulletEnabled val="1"/>
        </dgm:presLayoutVars>
      </dgm:prSet>
      <dgm:spPr/>
    </dgm:pt>
    <dgm:pt modelId="{C02DBDBF-E285-4C0F-B3F3-FAB3967739E6}" type="pres">
      <dgm:prSet presAssocID="{5BF4A444-E39D-4D33-B49F-27FD8DEED9EB}" presName="sibTrans" presStyleLbl="sibTrans1D1" presStyleIdx="2" presStyleCnt="5"/>
      <dgm:spPr/>
    </dgm:pt>
    <dgm:pt modelId="{D2BA4408-D6BD-4F5D-AEA9-E36E1CAA588E}" type="pres">
      <dgm:prSet presAssocID="{5BF4A444-E39D-4D33-B49F-27FD8DEED9EB}" presName="connectorText" presStyleLbl="sibTrans1D1" presStyleIdx="2" presStyleCnt="5"/>
      <dgm:spPr/>
    </dgm:pt>
    <dgm:pt modelId="{765620C9-DC33-4AA4-97F1-8C42D39B2762}" type="pres">
      <dgm:prSet presAssocID="{5B5FADCE-7FE1-43F8-937C-1B007E99E722}" presName="node" presStyleLbl="node1" presStyleIdx="3" presStyleCnt="6">
        <dgm:presLayoutVars>
          <dgm:bulletEnabled val="1"/>
        </dgm:presLayoutVars>
      </dgm:prSet>
      <dgm:spPr/>
    </dgm:pt>
    <dgm:pt modelId="{60FCE320-4C75-48EE-B835-DF480D394678}" type="pres">
      <dgm:prSet presAssocID="{4F9EB313-3C37-43F7-9943-FAC5A5E925FB}" presName="sibTrans" presStyleLbl="sibTrans1D1" presStyleIdx="3" presStyleCnt="5"/>
      <dgm:spPr/>
    </dgm:pt>
    <dgm:pt modelId="{06F21FD1-5786-4DB5-8F90-D40274AECEB1}" type="pres">
      <dgm:prSet presAssocID="{4F9EB313-3C37-43F7-9943-FAC5A5E925FB}" presName="connectorText" presStyleLbl="sibTrans1D1" presStyleIdx="3" presStyleCnt="5"/>
      <dgm:spPr/>
    </dgm:pt>
    <dgm:pt modelId="{6180FE7E-B879-4484-89EA-B18898031433}" type="pres">
      <dgm:prSet presAssocID="{4237F8CC-367A-4EBD-BBAF-CA4B43079BE1}" presName="node" presStyleLbl="node1" presStyleIdx="4" presStyleCnt="6">
        <dgm:presLayoutVars>
          <dgm:bulletEnabled val="1"/>
        </dgm:presLayoutVars>
      </dgm:prSet>
      <dgm:spPr/>
    </dgm:pt>
    <dgm:pt modelId="{291F733B-E617-4426-A28B-2327B59C1156}" type="pres">
      <dgm:prSet presAssocID="{1254EEE5-A015-4419-BD5C-6A81AFC3AF24}" presName="sibTrans" presStyleLbl="sibTrans1D1" presStyleIdx="4" presStyleCnt="5"/>
      <dgm:spPr/>
    </dgm:pt>
    <dgm:pt modelId="{EA224EE2-963F-4853-B92E-F441D63000D0}" type="pres">
      <dgm:prSet presAssocID="{1254EEE5-A015-4419-BD5C-6A81AFC3AF24}" presName="connectorText" presStyleLbl="sibTrans1D1" presStyleIdx="4" presStyleCnt="5"/>
      <dgm:spPr/>
    </dgm:pt>
    <dgm:pt modelId="{EAA5DE16-DDEB-45D5-BE56-578B1281E264}" type="pres">
      <dgm:prSet presAssocID="{E3B5CC6D-14CD-4E42-B1F6-CCD4EB5C9D33}" presName="node" presStyleLbl="node1" presStyleIdx="5" presStyleCnt="6">
        <dgm:presLayoutVars>
          <dgm:bulletEnabled val="1"/>
        </dgm:presLayoutVars>
      </dgm:prSet>
      <dgm:spPr/>
    </dgm:pt>
  </dgm:ptLst>
  <dgm:cxnLst>
    <dgm:cxn modelId="{E6A0490C-D6A9-4E2B-9462-4A8E97D632A8}" type="presOf" srcId="{4F9EB313-3C37-43F7-9943-FAC5A5E925FB}" destId="{06F21FD1-5786-4DB5-8F90-D40274AECEB1}" srcOrd="1" destOrd="0" presId="urn:microsoft.com/office/officeart/2016/7/layout/RepeatingBendingProcessNew"/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9AFF9F32-6CC7-4641-AC8A-4CD23BBBB072}" type="presOf" srcId="{F3FD5FC8-A8EE-4DE3-84C1-A80A4F2EA895}" destId="{C0B541B7-299D-44F2-B7D9-7668727F3147}" srcOrd="0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DB57F05C-65C7-459D-AF2E-7259DAB6D65B}" type="presOf" srcId="{1254EEE5-A015-4419-BD5C-6A81AFC3AF24}" destId="{EA224EE2-963F-4853-B92E-F441D63000D0}" srcOrd="1" destOrd="0" presId="urn:microsoft.com/office/officeart/2016/7/layout/RepeatingBendingProcessNew"/>
    <dgm:cxn modelId="{6509505E-B592-486D-AF5E-5D23DBC1A971}" type="presOf" srcId="{4F9EB313-3C37-43F7-9943-FAC5A5E925FB}" destId="{60FCE320-4C75-48EE-B835-DF480D394678}" srcOrd="0" destOrd="0" presId="urn:microsoft.com/office/officeart/2016/7/layout/RepeatingBendingProcessNew"/>
    <dgm:cxn modelId="{5F7EA441-C68B-45BE-AC33-668C88B641D0}" type="presOf" srcId="{75538F3E-3338-42E9-8440-08F0558DCDB7}" destId="{A2BDE073-509F-4675-BA3E-9AC1B87F4EF1}" srcOrd="0" destOrd="0" presId="urn:microsoft.com/office/officeart/2016/7/layout/RepeatingBendingProcessNew"/>
    <dgm:cxn modelId="{6BB7BE4B-CC0C-4E2C-B432-C9905C4B7F1C}" type="presOf" srcId="{4237F8CC-367A-4EBD-BBAF-CA4B43079BE1}" destId="{6180FE7E-B879-4484-89EA-B18898031433}" srcOrd="0" destOrd="0" presId="urn:microsoft.com/office/officeart/2016/7/layout/RepeatingBendingProcessNew"/>
    <dgm:cxn modelId="{D6A03E4F-BF00-47A6-9019-51DC2871852A}" type="presOf" srcId="{5BF4A444-E39D-4D33-B49F-27FD8DEED9EB}" destId="{C02DBDBF-E285-4C0F-B3F3-FAB3967739E6}" srcOrd="0" destOrd="0" presId="urn:microsoft.com/office/officeart/2016/7/layout/RepeatingBendingProcessNew"/>
    <dgm:cxn modelId="{17080955-52B0-47BC-B263-2B6DC4C7E0A6}" type="presOf" srcId="{1254EEE5-A015-4419-BD5C-6A81AFC3AF24}" destId="{291F733B-E617-4426-A28B-2327B59C1156}" srcOrd="0" destOrd="0" presId="urn:microsoft.com/office/officeart/2016/7/layout/RepeatingBendingProcessNew"/>
    <dgm:cxn modelId="{FC295076-4E5F-4824-A20F-1EFA05A87108}" type="presOf" srcId="{76C89A1D-ADA0-4BF0-B565-24DAECCBD751}" destId="{CFBE963E-CD8B-4756-A9F2-6520EBA17D27}" srcOrd="0" destOrd="0" presId="urn:microsoft.com/office/officeart/2016/7/layout/RepeatingBendingProcessNew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0219D38B-1C6F-4A80-A036-7BF90338BDCF}" type="presOf" srcId="{5B5FADCE-7FE1-43F8-937C-1B007E99E722}" destId="{765620C9-DC33-4AA4-97F1-8C42D39B2762}" srcOrd="0" destOrd="0" presId="urn:microsoft.com/office/officeart/2016/7/layout/RepeatingBendingProcessNew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34B7E3A1-9AE7-4FB7-8502-B3C8A52090F5}" type="presOf" srcId="{E3B5CC6D-14CD-4E42-B1F6-CCD4EB5C9D33}" destId="{EAA5DE16-DDEB-45D5-BE56-578B1281E264}" srcOrd="0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E49AF6B4-0E3F-424D-B8AF-9E3C5ED63CBB}" srcId="{76BA49E5-E3C0-4ECA-972B-18F35FD0F410}" destId="{4237F8CC-367A-4EBD-BBAF-CA4B43079BE1}" srcOrd="4" destOrd="0" parTransId="{CFB4B474-2B2B-4D5E-8339-0748C3697584}" sibTransId="{1254EEE5-A015-4419-BD5C-6A81AFC3AF24}"/>
    <dgm:cxn modelId="{38EE53B6-DB1C-453C-A052-6E9B5B06B9E7}" type="presOf" srcId="{5BF4A444-E39D-4D33-B49F-27FD8DEED9EB}" destId="{D2BA4408-D6BD-4F5D-AEA9-E36E1CAA588E}" srcOrd="1" destOrd="0" presId="urn:microsoft.com/office/officeart/2016/7/layout/RepeatingBendingProcessNew"/>
    <dgm:cxn modelId="{AC2334BA-E313-4F3B-926E-A823FB1A6EE3}" srcId="{76BA49E5-E3C0-4ECA-972B-18F35FD0F410}" destId="{F3FD5FC8-A8EE-4DE3-84C1-A80A4F2EA895}" srcOrd="2" destOrd="0" parTransId="{7FFF86FF-34C6-4D5A-9EED-D8C7E5E0CF11}" sibTransId="{5BF4A444-E39D-4D33-B49F-27FD8DEED9EB}"/>
    <dgm:cxn modelId="{1063C1D3-8DA6-4600-A1E7-CDB0439F30B2}" srcId="{76BA49E5-E3C0-4ECA-972B-18F35FD0F410}" destId="{76C89A1D-ADA0-4BF0-B565-24DAECCBD751}" srcOrd="1" destOrd="0" parTransId="{271D6A63-0D9D-4BF9-9E96-28FD0956C860}" sibTransId="{75538F3E-3338-42E9-8440-08F0558DCDB7}"/>
    <dgm:cxn modelId="{D47CD9D6-3D6C-49B5-85BA-C5C8A7066454}" type="presOf" srcId="{75538F3E-3338-42E9-8440-08F0558DCDB7}" destId="{E814A58E-D8E1-4475-94E2-1C6BECF6E874}" srcOrd="1" destOrd="0" presId="urn:microsoft.com/office/officeart/2016/7/layout/RepeatingBendingProcessNew"/>
    <dgm:cxn modelId="{90213CDE-EDB9-4530-BEAA-B112516DDD95}" srcId="{76BA49E5-E3C0-4ECA-972B-18F35FD0F410}" destId="{5B5FADCE-7FE1-43F8-937C-1B007E99E722}" srcOrd="3" destOrd="0" parTransId="{E92B47E7-1546-4CFA-A5EB-FB0C73C795B2}" sibTransId="{4F9EB313-3C37-43F7-9943-FAC5A5E925FB}"/>
    <dgm:cxn modelId="{95E5AFEF-9CD1-44CA-A595-9365149097DC}" srcId="{76BA49E5-E3C0-4ECA-972B-18F35FD0F410}" destId="{E3B5CC6D-14CD-4E42-B1F6-CCD4EB5C9D33}" srcOrd="5" destOrd="0" parTransId="{058D3EA9-35A2-4F12-983B-702572702DF7}" sibTransId="{27EBC806-22A5-40F1-BBE8-E6C215A9A3CB}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3C51C09F-5A31-4F54-B51D-3C09A0346ADF}" type="presParOf" srcId="{CE9D4750-766C-4AAF-9A50-CA37A5016AA7}" destId="{CFBE963E-CD8B-4756-A9F2-6520EBA17D27}" srcOrd="2" destOrd="0" presId="urn:microsoft.com/office/officeart/2016/7/layout/RepeatingBendingProcessNew"/>
    <dgm:cxn modelId="{0784E1E7-5A9D-46BF-B2F3-3D54CCCBC91C}" type="presParOf" srcId="{CE9D4750-766C-4AAF-9A50-CA37A5016AA7}" destId="{A2BDE073-509F-4675-BA3E-9AC1B87F4EF1}" srcOrd="3" destOrd="0" presId="urn:microsoft.com/office/officeart/2016/7/layout/RepeatingBendingProcessNew"/>
    <dgm:cxn modelId="{DD9784C1-C928-435F-A624-9FAC54BB00B6}" type="presParOf" srcId="{A2BDE073-509F-4675-BA3E-9AC1B87F4EF1}" destId="{E814A58E-D8E1-4475-94E2-1C6BECF6E874}" srcOrd="0" destOrd="0" presId="urn:microsoft.com/office/officeart/2016/7/layout/RepeatingBendingProcessNew"/>
    <dgm:cxn modelId="{85409539-434A-48C4-8C12-E57BE2875D06}" type="presParOf" srcId="{CE9D4750-766C-4AAF-9A50-CA37A5016AA7}" destId="{C0B541B7-299D-44F2-B7D9-7668727F3147}" srcOrd="4" destOrd="0" presId="urn:microsoft.com/office/officeart/2016/7/layout/RepeatingBendingProcessNew"/>
    <dgm:cxn modelId="{0AB16358-D89E-431C-8630-7BC807BB1E0C}" type="presParOf" srcId="{CE9D4750-766C-4AAF-9A50-CA37A5016AA7}" destId="{C02DBDBF-E285-4C0F-B3F3-FAB3967739E6}" srcOrd="5" destOrd="0" presId="urn:microsoft.com/office/officeart/2016/7/layout/RepeatingBendingProcessNew"/>
    <dgm:cxn modelId="{3F691C2E-53B6-429F-B9F3-547B77267BD4}" type="presParOf" srcId="{C02DBDBF-E285-4C0F-B3F3-FAB3967739E6}" destId="{D2BA4408-D6BD-4F5D-AEA9-E36E1CAA588E}" srcOrd="0" destOrd="0" presId="urn:microsoft.com/office/officeart/2016/7/layout/RepeatingBendingProcessNew"/>
    <dgm:cxn modelId="{1F1875C6-6485-4C25-8FCD-5E731BE56C71}" type="presParOf" srcId="{CE9D4750-766C-4AAF-9A50-CA37A5016AA7}" destId="{765620C9-DC33-4AA4-97F1-8C42D39B2762}" srcOrd="6" destOrd="0" presId="urn:microsoft.com/office/officeart/2016/7/layout/RepeatingBendingProcessNew"/>
    <dgm:cxn modelId="{69C518F5-9F14-4DC1-9624-1A893C88E76C}" type="presParOf" srcId="{CE9D4750-766C-4AAF-9A50-CA37A5016AA7}" destId="{60FCE320-4C75-48EE-B835-DF480D394678}" srcOrd="7" destOrd="0" presId="urn:microsoft.com/office/officeart/2016/7/layout/RepeatingBendingProcessNew"/>
    <dgm:cxn modelId="{AC162621-6486-49B1-9861-78D1756BEB2F}" type="presParOf" srcId="{60FCE320-4C75-48EE-B835-DF480D394678}" destId="{06F21FD1-5786-4DB5-8F90-D40274AECEB1}" srcOrd="0" destOrd="0" presId="urn:microsoft.com/office/officeart/2016/7/layout/RepeatingBendingProcessNew"/>
    <dgm:cxn modelId="{E35D0AD0-DC74-479C-94DD-7DE0039BE146}" type="presParOf" srcId="{CE9D4750-766C-4AAF-9A50-CA37A5016AA7}" destId="{6180FE7E-B879-4484-89EA-B18898031433}" srcOrd="8" destOrd="0" presId="urn:microsoft.com/office/officeart/2016/7/layout/RepeatingBendingProcessNew"/>
    <dgm:cxn modelId="{C92019F6-3610-4A5B-BF77-456AF47FAF58}" type="presParOf" srcId="{CE9D4750-766C-4AAF-9A50-CA37A5016AA7}" destId="{291F733B-E617-4426-A28B-2327B59C1156}" srcOrd="9" destOrd="0" presId="urn:microsoft.com/office/officeart/2016/7/layout/RepeatingBendingProcessNew"/>
    <dgm:cxn modelId="{57B003AF-9BFD-4B42-BD53-8C642B6FA6A7}" type="presParOf" srcId="{291F733B-E617-4426-A28B-2327B59C1156}" destId="{EA224EE2-963F-4853-B92E-F441D63000D0}" srcOrd="0" destOrd="0" presId="urn:microsoft.com/office/officeart/2016/7/layout/RepeatingBendingProcessNew"/>
    <dgm:cxn modelId="{6BCB67E1-CF80-49BF-BFDB-101FCB1CB763}" type="presParOf" srcId="{CE9D4750-766C-4AAF-9A50-CA37A5016AA7}" destId="{EAA5DE16-DDEB-45D5-BE56-578B1281E26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69A14A-2525-4E4F-AB23-9C6DDB1382A4}">
      <dgm:prSet/>
      <dgm:spPr/>
      <dgm:t>
        <a:bodyPr/>
        <a:lstStyle/>
        <a:p>
          <a:pPr>
            <a:defRPr cap="all"/>
          </a:pP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感謝聆聽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/>
      <dgm:spPr/>
      <dgm:t>
        <a:bodyPr/>
        <a:lstStyle/>
        <a:p>
          <a:pPr>
            <a:defRPr cap="all"/>
          </a:pP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歡迎提問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/>
      <dgm:spPr/>
      <dgm:t>
        <a:bodyPr/>
        <a:lstStyle/>
        <a:p>
          <a:pPr>
            <a:defRPr cap="all"/>
          </a:pP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若問題需要數據支持，還請在會議後用告知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問題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86096" y="709129"/>
          <a:ext cx="475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5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1360" y="751961"/>
        <a:ext cx="25322" cy="5775"/>
      </dsp:txXfrm>
    </dsp:sp>
    <dsp:sp modelId="{DB690B9B-032E-4C2D-B5A3-D07905AE2240}">
      <dsp:nvSpPr>
        <dsp:cNvPr id="0" name=""/>
        <dsp:cNvSpPr/>
      </dsp:nvSpPr>
      <dsp:spPr>
        <a:xfrm>
          <a:off x="176740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76740" y="1502"/>
        <a:ext cx="2511156" cy="1506693"/>
      </dsp:txXfrm>
    </dsp:sp>
    <dsp:sp modelId="{A2BDE073-509F-4675-BA3E-9AC1B87F4EF1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1776991"/>
        <a:ext cx="157112" cy="5775"/>
      </dsp:txXfrm>
    </dsp:sp>
    <dsp:sp modelId="{CFBE963E-CD8B-4756-A9F2-6520EBA17D27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：所有資料來源的說明</a:t>
          </a:r>
        </a:p>
      </dsp:txBody>
      <dsp:txXfrm>
        <a:off x="3194346" y="1502"/>
        <a:ext cx="2511156" cy="1506693"/>
      </dsp:txXfrm>
    </dsp:sp>
    <dsp:sp modelId="{C02DBDBF-E285-4C0F-B3F3-FAB3967739E6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2836221"/>
        <a:ext cx="28878" cy="5775"/>
      </dsp:txXfrm>
    </dsp:sp>
    <dsp:sp modelId="{C0B541B7-299D-44F2-B7D9-7668727F3147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：任何資料清理或處理的記錄</a:t>
          </a:r>
        </a:p>
      </dsp:txBody>
      <dsp:txXfrm>
        <a:off x="105624" y="2085762"/>
        <a:ext cx="2511156" cy="1506693"/>
      </dsp:txXfrm>
    </dsp:sp>
    <dsp:sp modelId="{60FCE320-4C75-48EE-B835-DF480D394678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3861251"/>
        <a:ext cx="157112" cy="5775"/>
      </dsp:txXfrm>
    </dsp:sp>
    <dsp:sp modelId="{765620C9-DC33-4AA4-97F1-8C42D39B2762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：我的分析摘要</a:t>
          </a:r>
        </a:p>
      </dsp:txBody>
      <dsp:txXfrm>
        <a:off x="3194346" y="2085762"/>
        <a:ext cx="2511156" cy="1506693"/>
      </dsp:txXfrm>
    </dsp:sp>
    <dsp:sp modelId="{291F733B-E617-4426-A28B-2327B59C1156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4920481"/>
        <a:ext cx="28878" cy="5775"/>
      </dsp:txXfrm>
    </dsp:sp>
    <dsp:sp modelId="{6180FE7E-B879-4484-89EA-B18898031433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sp:txBody>
      <dsp:txXfrm>
        <a:off x="105624" y="4170022"/>
        <a:ext cx="2511156" cy="1506693"/>
      </dsp:txXfrm>
    </dsp:sp>
    <dsp:sp modelId="{EAA5DE16-DDEB-45D5-BE56-578B1281E264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：我根據分析提出的三大建議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1E894-D8D8-40FE-9118-4EC989685A2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300" kern="1200" dirty="0">
              <a:latin typeface="標楷體" panose="03000509000000000000" pitchFamily="65" charset="-120"/>
              <a:ea typeface="標楷體" panose="03000509000000000000" pitchFamily="65" charset="-120"/>
            </a:rPr>
            <a:t>感謝聆聽</a:t>
          </a:r>
          <a:endParaRPr lang="en-US" sz="23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3445" y="3018902"/>
        <a:ext cx="3206250" cy="720000"/>
      </dsp:txXfrm>
    </dsp:sp>
    <dsp:sp modelId="{E25D46DA-3CCC-4690-B645-92B8158A50C4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300" kern="1200" dirty="0">
              <a:latin typeface="標楷體" panose="03000509000000000000" pitchFamily="65" charset="-120"/>
              <a:ea typeface="標楷體" panose="03000509000000000000" pitchFamily="65" charset="-120"/>
            </a:rPr>
            <a:t>歡迎提問</a:t>
          </a:r>
          <a:endParaRPr lang="en-US" sz="23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60789" y="3018902"/>
        <a:ext cx="3206250" cy="720000"/>
      </dsp:txXfrm>
    </dsp:sp>
    <dsp:sp modelId="{172B5539-CDB8-4AAF-88C5-F1BFC720604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300" kern="1200" dirty="0">
              <a:latin typeface="標楷體" panose="03000509000000000000" pitchFamily="65" charset="-120"/>
              <a:ea typeface="標楷體" panose="03000509000000000000" pitchFamily="65" charset="-120"/>
            </a:rPr>
            <a:t>若問題需要數據支持，還請在會議後用告知</a:t>
          </a:r>
          <a:endParaRPr lang="en-US" sz="23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3901F-57F3-E07E-58DE-134556EA9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E55EBC-4A21-6DDC-6116-32B0ECF6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BDD168-D78C-E647-CF00-A524103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1CF71-8927-250A-B401-B27801CF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A751EF-68AA-3137-5CAE-9406FBE0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9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39EF1-5727-1272-0996-3B9D721D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2FBBEC-D8A1-D379-F61C-F591B90E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D584C2-41FD-79D2-A804-1C2C4AA1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774C6-D3DD-49F9-B1DD-FE751159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D3F64-C552-131F-E406-56419DE7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35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C3B1A-95F7-E539-A191-4556272AB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00BD6B-EE62-0DCD-7823-98E5C096C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1E2056-297B-0EFB-8A04-4428F3BC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E96BB0-2983-ADD5-FDCD-AF16F2D5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41F982-4AE8-687C-867D-FE6DD785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89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6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E820-8EBC-B992-DCF5-D5333DE3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6B244-EFA4-37EB-11D1-4CB822D2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FA262E-C99C-E742-477F-3EAAD1BD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80251E-722E-A559-364A-05F13D73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288189-9108-20FE-1FA3-0C8C6F56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73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ECF3D-4396-7D4B-A8B2-CEEF67DF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0DC2E6-8208-AC88-C010-B4182AC9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B0085-95CE-43C2-1C21-2C4B9C69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9458D1-6ABD-AA73-E18D-71914A28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585FD-9033-6A8B-BB4A-1437E49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6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34962-A6FD-1F61-06F4-A65C31BD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956C9-312D-F013-0F14-1BD19323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453C3-CBE1-E79A-7773-091122F8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0967F6-3D72-4501-27F1-0B072D4F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2E4234-EF9D-E202-0BA6-D94DAA38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2ECC1-DE44-37B3-DD54-9E13D2F0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03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53546-4DA5-4216-F591-70EAD53A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F8557-E15F-0972-C58D-81A036B3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B532A8-4D4F-A8BE-E918-2E7A28C6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E775AE-6B37-CE88-D34F-EDB66424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1A0BBE-44D6-659C-546F-6F255C68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5863B9-7051-CD94-8CA2-9B0B9F22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EC6453-9A44-3C9A-4986-3BC32F18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868A11-5221-3553-8C41-455D6041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6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66C4E-2E4F-B0F7-D381-E3788C4E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468352-9B13-BDB3-86DB-C9BD4579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34B08F-48A2-F768-D74A-857EF13B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F2E574-E005-3E88-8249-8F18FC60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55E060-87E1-DE5F-7512-F860E68B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CD6BDC-F524-69FF-FED6-667C4824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9582FD-9F54-1D94-BD33-4FD8CA75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1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DDC2E-A6B4-5EFD-1446-F3D1A897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2164F-6EBC-2820-0F2A-5C9F81FC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42F2BC-CF13-5C8F-1FB9-AA50B376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F206BE-BEE8-0508-4FB4-2BEF1FD0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758B40-5D20-4AD3-167E-D440775E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79172C-4852-FC6B-984E-5584402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D3361-A94D-D168-86D2-094D5B0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ECA00D-374D-9990-FCD6-6AB382AA0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605405-05FA-D6D5-6B42-6E23CA7E6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61980C-A53B-43A1-85C5-A37BFC1B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4AFDA8-14C4-BBFD-98F8-88A8A25C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7DF52A-462D-8B0F-2E6E-E32E83A3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94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C504B2-3920-4CF9-0844-5CE16B90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28D80A-5F2E-0A61-3F9A-3AC81C814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EB0A2-1055-49F8-CE70-501200D01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A826B9-AC93-B5C1-FDE9-3798EC40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FA5254-66A1-B867-D242-0739B0DB8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2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963060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6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共享單車如何成功</a:t>
            </a:r>
            <a:endParaRPr lang="en-US" altLang="zh-TW" sz="56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EA6DC5-E21C-514E-0ABF-346F0216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35057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632" y="3487865"/>
            <a:ext cx="6151817" cy="28162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0" algn="ctr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分析摘要</a:t>
            </a: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大多數騎乘者都是會員。</a:t>
            </a: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最受歡迎的經典自行車。</a:t>
            </a: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只有</a:t>
            </a:r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使用無樁電動自行車，會員更喜歡經典自行車，而會員使用電動自行車數幾乎是散客使用數的兩倍。</a:t>
            </a:r>
            <a:endParaRPr lang="en-US" altLang="zh-TW" sz="2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圖片 14" descr="一張含有 圖表, Rectangle, 行, 繪圖 的圖片&#10;&#10;自動產生的描述">
            <a:extLst>
              <a:ext uri="{FF2B5EF4-FFF2-40B4-BE49-F238E27FC236}">
                <a16:creationId xmlns:a16="http://schemas.microsoft.com/office/drawing/2014/main" id="{1CC72E1E-C6F0-9192-1DBB-861C95A6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72" y="160742"/>
            <a:ext cx="7261700" cy="2566694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9CFFD5-2754-B388-4033-C54C6F80E254}"/>
              </a:ext>
            </a:extLst>
          </p:cNvPr>
          <p:cNvSpPr txBox="1"/>
          <p:nvPr/>
        </p:nvSpPr>
        <p:spPr>
          <a:xfrm>
            <a:off x="7744762" y="165725"/>
            <a:ext cx="115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單車種類</a:t>
            </a:r>
          </a:p>
        </p:txBody>
      </p:sp>
      <p:pic>
        <p:nvPicPr>
          <p:cNvPr id="23" name="圖片 22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B8F420B8-D8D0-C13A-5C2F-FD3D4232B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3" y="2869822"/>
            <a:ext cx="3791635" cy="39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2647882-B40A-0087-E356-20C0C463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9244" y="2826737"/>
            <a:ext cx="7572755" cy="40312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分析摘要</a:t>
            </a:r>
          </a:p>
          <a:p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和會員乘車次數呈趨勢趨勢。可以看出，夏季（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月）的乘車次數有所增加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會員數一直都大於</a:t>
            </a:r>
            <a:r>
              <a:rPr lang="zh-TW" altLang="en-US" sz="24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與平日相比，週末</a:t>
            </a:r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的乘車時長較長。而會員在所有工作日的乘車時長幾乎相同。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同年（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2023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年），</a:t>
            </a:r>
            <a:r>
              <a:rPr lang="zh-TW" altLang="en-US" sz="24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平均乘車時間是散客的兩倍以上。</a:t>
            </a:r>
            <a:endParaRPr lang="en-US" altLang="zh-TW" sz="2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" name="圖片 19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FD73E7BA-768E-DEA0-C643-52CE0D725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3" y="3155194"/>
            <a:ext cx="4572009" cy="3200406"/>
          </a:xfrm>
          <a:prstGeom prst="rect">
            <a:avLst/>
          </a:prstGeom>
        </p:spPr>
      </p:pic>
      <p:pic>
        <p:nvPicPr>
          <p:cNvPr id="25" name="圖片 24" descr="一張含有 繪圖, 行, 圖表, 斜率、斜坡 的圖片&#10;&#10;自動產生的描述">
            <a:extLst>
              <a:ext uri="{FF2B5EF4-FFF2-40B4-BE49-F238E27FC236}">
                <a16:creationId xmlns:a16="http://schemas.microsoft.com/office/drawing/2014/main" id="{31880BA8-C598-99B7-2DF2-3C2C59E96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17" y="502400"/>
            <a:ext cx="7518251" cy="190281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883A6DC-F083-F2B8-44DD-BF6DD79DBF3B}"/>
              </a:ext>
            </a:extLst>
          </p:cNvPr>
          <p:cNvSpPr txBox="1"/>
          <p:nvPr/>
        </p:nvSpPr>
        <p:spPr>
          <a:xfrm>
            <a:off x="7344562" y="285730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單車使用</a:t>
            </a: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分享</a:t>
            </a:r>
            <a:endParaRPr lang="en-US" altLang="zh-TW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1"/>
            <a:ext cx="7622772" cy="6858000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年度會員和散客使用公司自行車的方式有何不同？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rtl="0"/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旅行頻率和時間：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散客：整體騎乘次數較少，但單次騎乘時間往往較長，尤其是在週末，這表示他們使用自行車進行休閒或個人活動。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年度會員：騎乘次數較多，這可能表示他們將自行車用於通勤或差事。他們的平均騎行時間較短，但週末騎行時間也較長。</a:t>
            </a:r>
            <a:endParaRPr lang="en-US" altLang="zh-TW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endParaRPr lang="zh-TW" altLang="en-US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自行車類型偏好：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散客：主要使用老式自行車，可能是因為價格低廉和熟悉。他們是唯一使用有樁自行車的群體，這表明他們的點到點騎行距離較短。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年度會員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：喜歡經典自行車，但也幾乎同樣使用電動自行車。這可能表明他們將通勤和休閒目的結合在一起，在某些情況下選擇電動自行車是為了提高效率或增加樂趣。</a:t>
            </a:r>
            <a:endParaRPr lang="en-US" altLang="zh-TW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endParaRPr lang="zh-TW" altLang="en-US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季節性：兩組人都是在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吻夏季騎車的頻率最高，這與休閒活動和可能更溫暖的天氣相合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行動</a:t>
            </a:r>
            <a:endParaRPr lang="en-US" altLang="zh-TW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13602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0" algn="ctr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三大建議</a:t>
            </a:r>
          </a:p>
          <a:p>
            <a:pPr marL="28575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針對散客：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突顯經典自行車在休閒活動中的便利性和經濟性。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提供週末促銷或折扣，鼓勵更多的人使用。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考慮在觀光或休閒的熱門地區推廣。</a:t>
            </a:r>
          </a:p>
          <a:p>
            <a:pPr marL="28575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將散客轉變為年度會員：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告知高頻率使用的散客，年度會員可以節省成本。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展示經典自行車和電動自行車在通勤、差事和休閒方面的多功能性。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在自行車運動最受歡迎的夏季進行有針對性的行銷活動。</a:t>
            </a:r>
            <a:endParaRPr lang="en-US" altLang="zh-TW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文字版面配置區 2">
            <a:extLst>
              <a:ext uri="{FF2B5EF4-FFF2-40B4-BE49-F238E27FC236}">
                <a16:creationId xmlns:a16="http://schemas.microsoft.com/office/drawing/2014/main" id="{AC1FD95F-B3A1-2A16-9A30-57DF2DA14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8608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681CD4-4111-D962-352D-E5FFB0F6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AE57B7-CF96-2082-15A7-1A8435A1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26" y="1198418"/>
            <a:ext cx="2596243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共享單車如何成功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F5251-F363-923F-C5E8-4111D568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266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導言：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遵循資料分析流程的步驟：詢問、準備、處理、分析、分享和行動。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場景：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資料分析師在本市一家共享單車公司的行銷分析團隊工作。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行銷總監認為公司未來的成功取決於會員數的最大化。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因此，團隊希望了解休閒騎行者和會員使用公司自行車的不同方式。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根據這些意見，我的團隊將設計一種新的策略行銷，將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轉變為會員。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7F641-910C-D6CD-C1C2-B1548F3D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3F50E5-7534-AE56-4FB5-0EB91F2E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29079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角色與團隊</a:t>
            </a:r>
            <a:endParaRPr lang="en-US" altLang="zh-TW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F36ABEA9-8866-AF77-178B-EAE4BDFC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66851"/>
            <a:ext cx="6906491" cy="62176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：行銷總監和我的經理。</a:t>
            </a: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行銷分析團隊：負責收集、分析和報告有助於指導公司行銷策略的數據。</a:t>
            </a: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執行團隊：以注重細節著稱的執行團隊將決定是否批准建議的行銷計畫。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8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公司介紹</a:t>
            </a:r>
            <a:endParaRPr lang="en-US" altLang="zh-TW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196948"/>
            <a:ext cx="6906491" cy="6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在全市 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1000 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個站點提供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10000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多輛共享單車。他們依靠單次騎行、日票和年度會員等靈活的定價方式。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問題：在吸引顧客的同時，我們希望增加年費會員，因為年費會員的利潤更高。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解決方案：將現有的散客轉化為會員。散客已經知道並了解如何使用產品，因此他們是首要目標。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目標：設計針對散客轉換的行銷策略。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行動： 分析歷史數據，了解散客與會員之間的差異、成為會員的動機、數位媒體的影響。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8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產生成果報告</a:t>
            </a:r>
            <a:endParaRPr lang="en-US" altLang="zh-TW" sz="38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953419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98418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詢問</a:t>
            </a:r>
            <a:endParaRPr lang="en-US" altLang="zh-TW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問：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確定業務任務</a:t>
            </a: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答：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尋找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和會員使用自行車的不同方式。從這些洞察中，幫助團隊設計新的行銷策略，將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轉化為會員。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endParaRPr lang="en-US" altLang="zh-TW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020" y="591344"/>
            <a:ext cx="678278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所有資料來源的說明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這些數據屬於公開數據，可用於探索不同客戶類型如何使用自行車。</a:t>
            </a:r>
            <a:endParaRPr lang="en-US" altLang="zh-TW" sz="2400" dirty="0">
              <a:solidFill>
                <a:srgbClr val="3C4043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資料只需清理，</a:t>
            </a:r>
            <a:r>
              <a:rPr lang="zh-TW" altLang="en-US" sz="2400" dirty="0">
                <a:solidFill>
                  <a:srgbClr val="3C40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文件皆標明出處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。符合</a:t>
            </a:r>
            <a:r>
              <a:rPr lang="en-US" altLang="zh-TW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ROCCC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規範。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endParaRPr lang="en-US" altLang="zh-TW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741644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任何資料清理或處理的記錄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Notebook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有助於在短時間內通知和調整，透過在短時間內運行數行程式碼，並在運行後給出結果，節省了大量時間，因此我可以時不時地查看數據，並且可以記錄我採取的每一個步驟。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4205" y="365125"/>
            <a:ext cx="6737657" cy="20893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分析摘要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散客的平均騎乘時間比會員的平均騎乘時間少。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夏季，散客和會員的旅行次數都達到了最高水準。</a:t>
            </a:r>
            <a:endParaRPr lang="en-US" altLang="zh-TW" sz="22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2FEECC8B-3576-DBF9-81FF-2C421E0D2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072" y="2661627"/>
            <a:ext cx="3361928" cy="3483864"/>
          </a:xfrm>
          <a:prstGeom prst="rect">
            <a:avLst/>
          </a:prstGeom>
        </p:spPr>
      </p:pic>
      <p:pic>
        <p:nvPicPr>
          <p:cNvPr id="6" name="圖片 5" descr="一張含有 文字, 螢幕擷取畫面, 繪圖, 字型 的圖片&#10;&#10;自動產生的描述">
            <a:extLst>
              <a:ext uri="{FF2B5EF4-FFF2-40B4-BE49-F238E27FC236}">
                <a16:creationId xmlns:a16="http://schemas.microsoft.com/office/drawing/2014/main" id="{C7A49B4A-C104-1153-7A5C-7AE329F63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421"/>
            <a:ext cx="9111368" cy="2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Bike_Share</Template>
  <TotalTime>283</TotalTime>
  <Words>933</Words>
  <Application>Microsoft Office PowerPoint</Application>
  <PresentationFormat>寬螢幕</PresentationFormat>
  <Paragraphs>100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標楷體</vt:lpstr>
      <vt:lpstr>Aptos</vt:lpstr>
      <vt:lpstr>Aptos Display</vt:lpstr>
      <vt:lpstr>Arial</vt:lpstr>
      <vt:lpstr>Calibri</vt:lpstr>
      <vt:lpstr>Times New Roman</vt:lpstr>
      <vt:lpstr>Office 佈景主題</vt:lpstr>
      <vt:lpstr>共享單車如何成功</vt:lpstr>
      <vt:lpstr>共享單車如何成功</vt:lpstr>
      <vt:lpstr>角色與團隊</vt:lpstr>
      <vt:lpstr>公司介紹</vt:lpstr>
      <vt:lpstr>產生成果報告</vt:lpstr>
      <vt:lpstr>詢問</vt:lpstr>
      <vt:lpstr>準備</vt:lpstr>
      <vt:lpstr>處理</vt:lpstr>
      <vt:lpstr>分析</vt:lpstr>
      <vt:lpstr>分析</vt:lpstr>
      <vt:lpstr>分析</vt:lpstr>
      <vt:lpstr>分享</vt:lpstr>
      <vt:lpstr>行動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Ho</cp:lastModifiedBy>
  <cp:revision>50</cp:revision>
  <dcterms:created xsi:type="dcterms:W3CDTF">2024-02-15T06:09:52Z</dcterms:created>
  <dcterms:modified xsi:type="dcterms:W3CDTF">2024-03-10T10:31:54Z</dcterms:modified>
</cp:coreProperties>
</file>