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8" r:id="rId5"/>
    <p:sldId id="260" r:id="rId6"/>
    <p:sldId id="259" r:id="rId7"/>
    <p:sldId id="261" r:id="rId8"/>
    <p:sldId id="262" r:id="rId9"/>
    <p:sldId id="269" r:id="rId10"/>
    <p:sldId id="263" r:id="rId11"/>
    <p:sldId id="268" r:id="rId12"/>
    <p:sldId id="264" r:id="rId13"/>
    <p:sldId id="265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78" autoAdjust="0"/>
    <p:restoredTop sz="96441" autoAdjust="0"/>
  </p:normalViewPr>
  <p:slideViewPr>
    <p:cSldViewPr snapToGrid="0">
      <p:cViewPr varScale="1">
        <p:scale>
          <a:sx n="68" d="100"/>
          <a:sy n="68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defRPr cap="all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Thanks for listening</a:t>
          </a: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defRPr cap="all"/>
          </a:pP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Welcome to ask questions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defRPr cap="all"/>
          </a:pPr>
          <a:r>
            <a: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Y="67522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問題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X="134691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 clear statement of the business task </a:t>
          </a: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A description of all data sources used </a:t>
          </a: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Documentation of any cleaning or manipulation of data </a:t>
          </a: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A summary of my analysis </a:t>
          </a: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Supporting visualizations and key findings </a:t>
          </a: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My top three recommendations based on analysis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701603" y="113474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125728" y="155887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1E894-D8D8-40FE-9118-4EC989685A29}">
      <dsp:nvSpPr>
        <dsp:cNvPr id="0" name=""/>
        <dsp:cNvSpPr/>
      </dsp:nvSpPr>
      <dsp:spPr>
        <a:xfrm>
          <a:off x="65415" y="3822791"/>
          <a:ext cx="3262500" cy="324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Thanks for listening</a:t>
          </a:r>
        </a:p>
      </dsp:txBody>
      <dsp:txXfrm>
        <a:off x="65415" y="3822791"/>
        <a:ext cx="3262500" cy="324504"/>
      </dsp:txXfrm>
    </dsp:sp>
    <dsp:sp modelId="{E25D46DA-3CCC-4690-B645-92B8158A50C4}">
      <dsp:nvSpPr>
        <dsp:cNvPr id="0" name=""/>
        <dsp:cNvSpPr/>
      </dsp:nvSpPr>
      <dsp:spPr>
        <a:xfrm>
          <a:off x="4535040" y="109572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4959165" y="1519852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3898853" y="3705727"/>
          <a:ext cx="3262500" cy="48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Welcome to ask questions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98853" y="3705727"/>
        <a:ext cx="3262500" cy="480590"/>
      </dsp:txXfrm>
    </dsp:sp>
    <dsp:sp modelId="{172B5539-CDB8-4AAF-88C5-F1BFC720604B}">
      <dsp:nvSpPr>
        <dsp:cNvPr id="0" name=""/>
        <dsp:cNvSpPr/>
      </dsp:nvSpPr>
      <dsp:spPr>
        <a:xfrm>
          <a:off x="8934375" y="109572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358500" y="151985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7732290" y="3705727"/>
          <a:ext cx="4394293" cy="480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the answer to this question is incomplete, please let me know.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32290" y="3705727"/>
        <a:ext cx="4394293" cy="480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901F-57F3-E07E-58DE-134556EA9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E55EBC-4A21-6DDC-6116-32B0ECF6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BDD168-D78C-E647-CF00-A524103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1CF71-8927-250A-B401-B27801CF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A751EF-68AA-3137-5CAE-9406FBE0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39EF1-5727-1272-0996-3B9D721D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2FBBEC-D8A1-D379-F61C-F591B90E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D584C2-41FD-79D2-A804-1C2C4AA1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774C6-D3DD-49F9-B1DD-FE751159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D3F64-C552-131F-E406-56419DE7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35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9C3B1A-95F7-E539-A191-4556272AB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00BD6B-EE62-0DCD-7823-98E5C096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E2056-297B-0EFB-8A04-4428F3BC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E96BB0-2983-ADD5-FDCD-AF16F2D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41F982-4AE8-687C-867D-FE6DD78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89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06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E820-8EBC-B992-DCF5-D5333DE3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26B244-EFA4-37EB-11D1-4CB822D2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FA262E-C99C-E742-477F-3EAAD1BD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80251E-722E-A559-364A-05F13D7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288189-9108-20FE-1FA3-0C8C6F56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73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ECF3D-4396-7D4B-A8B2-CEEF67DF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0DC2E6-8208-AC88-C010-B4182AC93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B0085-95CE-43C2-1C21-2C4B9C69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9458D1-6ABD-AA73-E18D-71914A28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585FD-9033-6A8B-BB4A-1437E493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67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34962-A6FD-1F61-06F4-A65C31BD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956C9-312D-F013-0F14-1BD19323E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453C3-CBE1-E79A-7773-091122F8C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0967F6-3D72-4501-27F1-0B072D4F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E4234-EF9D-E202-0BA6-D94DAA38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C2ECC1-DE44-37B3-DD54-9E13D2F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0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853546-4DA5-4216-F591-70EAD53A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F8557-E15F-0972-C58D-81A036B35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B532A8-4D4F-A8BE-E918-2E7A28C6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E775AE-6B37-CE88-D34F-EDB66424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1A0BBE-44D6-659C-546F-6F255C68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5863B9-7051-CD94-8CA2-9B0B9F22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EC6453-9A44-3C9A-4986-3BC32F1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868A11-5221-3553-8C41-455D6041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6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66C4E-2E4F-B0F7-D381-E3788C4E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468352-9B13-BDB3-86DB-C9BD4579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34B08F-48A2-F768-D74A-857EF13B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F2E574-E005-3E88-8249-8F18FC6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F55E060-87E1-DE5F-7512-F860E68B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CD6BDC-F524-69FF-FED6-667C4824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9582FD-9F54-1D94-BD33-4FD8CA75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1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DDC2E-A6B4-5EFD-1446-F3D1A897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2164F-6EBC-2820-0F2A-5C9F81F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42F2BC-CF13-5C8F-1FB9-AA50B376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F206BE-BEE8-0508-4FB4-2BEF1FD0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758B40-5D20-4AD3-167E-D440775E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79172C-4852-FC6B-984E-5584402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72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D3361-A94D-D168-86D2-094D5B0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FECA00D-374D-9990-FCD6-6AB382AA0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605405-05FA-D6D5-6B42-6E23CA7E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61980C-A53B-43A1-85C5-A37BFC1B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4AFDA8-14C4-BBFD-98F8-88A8A25C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7DF52A-462D-8B0F-2E6E-E32E83A3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4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C504B2-3920-4CF9-0844-5CE16B90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8D80A-5F2E-0A61-3F9A-3AC81C81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EB0A2-1055-49F8-CE70-501200D01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2024/3/10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A826B9-AC93-B5C1-FDE9-3798EC409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A5254-66A1-B867-D242-0739B0DB8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2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6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 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EA6DC5-E21C-514E-0ABF-346F0216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35057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244" y="2826738"/>
            <a:ext cx="7508747" cy="406232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 algn="ctr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riders are member users.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Classic bikes are the most popular kind.</a:t>
            </a:r>
          </a:p>
          <a:p>
            <a:pPr marL="514350"/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casual users use docked bikes, membership users prefer classic bikes, While the number of e-bikes used by members is almost double the number used by casual visitors.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5" name="圖片 14" descr="一張含有 圖表, Rectangle, 行, 繪圖 的圖片&#10;&#10;自動產生的描述">
            <a:extLst>
              <a:ext uri="{FF2B5EF4-FFF2-40B4-BE49-F238E27FC236}">
                <a16:creationId xmlns:a16="http://schemas.microsoft.com/office/drawing/2014/main" id="{1CC72E1E-C6F0-9192-1DBB-861C95A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72" y="160742"/>
            <a:ext cx="7261700" cy="2566694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9CFFD5-2754-B388-4033-C54C6F80E254}"/>
              </a:ext>
            </a:extLst>
          </p:cNvPr>
          <p:cNvSpPr txBox="1"/>
          <p:nvPr/>
        </p:nvSpPr>
        <p:spPr>
          <a:xfrm>
            <a:off x="7359242" y="165725"/>
            <a:ext cx="165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Rideable type</a:t>
            </a:r>
            <a:endParaRPr lang="zh-TW" altLang="en-US" dirty="0"/>
          </a:p>
        </p:txBody>
      </p:sp>
      <p:pic>
        <p:nvPicPr>
          <p:cNvPr id="23" name="圖片 2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B8F420B8-D8D0-C13A-5C2F-FD3D4232B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73" y="2869822"/>
            <a:ext cx="3791635" cy="39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647882-B40A-0087-E356-20C0C463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09" y="502400"/>
            <a:ext cx="3367171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244" y="2826737"/>
            <a:ext cx="7572755" cy="4031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seasonal trend in ridership by both casual and member riders. Can see that the rise in no of rides during summer (July to September)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ember ridership</a:t>
            </a:r>
            <a:r>
              <a:rPr lang="zh-TW" alt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surpasses casual ridership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weekends casual riders' ride length is maximum when compared to Weekdays. Members' ride length tend to be almost same in all weekdays</a:t>
            </a:r>
          </a:p>
          <a:p>
            <a:r>
              <a:rPr lang="en-US" altLang="zh-TW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ride length by casual riders is less than half of the members in the same year (2023).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5823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" name="圖片 1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FD73E7BA-768E-DEA0-C643-52CE0D725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3" y="3155194"/>
            <a:ext cx="4572009" cy="3200406"/>
          </a:xfrm>
          <a:prstGeom prst="rect">
            <a:avLst/>
          </a:prstGeom>
        </p:spPr>
      </p:pic>
      <p:pic>
        <p:nvPicPr>
          <p:cNvPr id="25" name="圖片 24" descr="一張含有 繪圖, 行, 圖表, 斜率、斜坡 的圖片&#10;&#10;自動產生的描述">
            <a:extLst>
              <a:ext uri="{FF2B5EF4-FFF2-40B4-BE49-F238E27FC236}">
                <a16:creationId xmlns:a16="http://schemas.microsoft.com/office/drawing/2014/main" id="{31880BA8-C598-99B7-2DF2-3C2C59E9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17" y="502400"/>
            <a:ext cx="7518251" cy="190281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5883A6DC-F083-F2B8-44DD-BF6DD79DBF3B}"/>
              </a:ext>
            </a:extLst>
          </p:cNvPr>
          <p:cNvSpPr txBox="1"/>
          <p:nvPr/>
        </p:nvSpPr>
        <p:spPr>
          <a:xfrm>
            <a:off x="7344562" y="285730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Bike usage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138793"/>
            <a:ext cx="7744692" cy="6719207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514350"/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annual members and casual riders use Company’s bikes differently? </a:t>
            </a:r>
          </a:p>
          <a:p>
            <a:pPr marL="285750" indent="0" algn="ctr">
              <a:buNone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 Frequency and Duration: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Take fewer rides overall but their individual rides tend to be longer, especially on weekends, suggesting they use bikes for leisure or personal activities.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more frequent trips, potentially indicating usage for commuting or errands. Their average trip duration is shorter, though they also use bikes for longer rides on weekends.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Type Preference:</a:t>
            </a: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Primarily use classic bikes, possibly for their affordability and familiarity. They are the only group using docked bikes, suggesting shorter point-to-point trips.</a:t>
            </a:r>
          </a:p>
          <a:p>
            <a:pPr marL="514350" indent="-514350" rtl="0">
              <a:buFont typeface="+mj-lt"/>
              <a:buAutoNum type="arabicPeriod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Prefer classic bikes but also use electric bikes nearly as much. This might indicate a mix of commuting and leisure purposes, with electric bikes chosen for efficiency or fun on some occasions.</a:t>
            </a:r>
          </a:p>
          <a:p>
            <a:pPr rtl="0"/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Seasonality:</a:t>
            </a:r>
            <a:r>
              <a:rPr lang="en-US" altLang="zh-TW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groups</a:t>
            </a:r>
            <a:r>
              <a:rPr lang="en-US" altLang="zh-TW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 most frequently during summer months, aligning with leisure activities and potentially warmer weather encouraging cycling.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13602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three recommendations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casual riders: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convenience and affordability of classic bikes for leisure activities.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weekend promotions or discounts to encourage more frequent usage.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promoting docked bikes in specific areas popular for sightseeing or recreation.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converting casual riders to annual members:</a:t>
            </a: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cost savings of an annual membership compared to frequent casual rides.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Showcase the versatility of classic and electric bikes for commuting, errands, and leisure.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marketing campaigns during the summer months when cycling is most popular.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7627528"/>
              </p:ext>
            </p:extLst>
          </p:nvPr>
        </p:nvGraphicFramePr>
        <p:xfrm>
          <a:off x="0" y="1575955"/>
          <a:ext cx="12192000" cy="5282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81CD4-4111-D962-352D-E5FFB0F6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AE57B7-CF96-2082-15A7-1A8435A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a Bike-Share Navigate Speedy Success?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F5251-F363-923F-C5E8-4111D568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6266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steps of the data analysis process: ask, prepare, process, analyze, share, and act. </a:t>
            </a:r>
          </a:p>
          <a:p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Scenario: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working in the marketing analyst team at Company, a bike-share company in City.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 of marketing believes the company’s future success depends on maximizing the number of annual memberships.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team wants to understand how casual riders and annual members use Company bikes differently. </a:t>
            </a:r>
          </a:p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these insights, my team will design a new marketing strategy to convert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2445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7F641-910C-D6CD-C1C2-B1548F3D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3F50E5-7534-AE56-4FB5-0EB91F2E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29079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and teams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文字版面配置區 2">
            <a:extLst>
              <a:ext uri="{FF2B5EF4-FFF2-40B4-BE49-F238E27FC236}">
                <a16:creationId xmlns:a16="http://schemas.microsoft.com/office/drawing/2014/main" id="{F36ABEA9-8866-AF77-178B-EAE4BDFCA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66851"/>
            <a:ext cx="6906491" cy="6217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A: The director of marketing and my manager.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analytics team: A team of data analysts who are responsible for collecting, analyzing, and reporting data that helps guide Company marketing strategy.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team: The notoriously detail-oriented executive team will decide whether to approve the recommended marketing program.</a:t>
            </a:r>
          </a:p>
        </p:txBody>
      </p:sp>
    </p:spTree>
    <p:extLst>
      <p:ext uri="{BB962C8B-B14F-4D97-AF65-F5344CB8AC3E}">
        <p14:creationId xmlns:p14="http://schemas.microsoft.com/office/powerpoint/2010/main" val="2463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bike-sharing across City with over 10000 bikes at 1000 stations.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They rely on flexible pricing with single-ride, day passes, and annual memberships.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attracting customers, we want to increase </a:t>
            </a:r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annual members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who are more profitable.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 existing </a:t>
            </a:r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members. Casual riders already know and use, making them prime targets.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 marketing strategies targeting casual rider conversion.</a:t>
            </a:r>
          </a:p>
          <a:p>
            <a:r>
              <a:rPr lang="en-US" altLang="zh-TW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en-US" altLang="zh-TW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historical data to understand differences between casual riders and members, motivations for membership, and digital media's impact.</a:t>
            </a: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a report with the deliverables</a:t>
            </a: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30338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 </a:t>
            </a:r>
          </a:p>
          <a:p>
            <a:pPr marL="0" algn="ctr"/>
            <a:r>
              <a:rPr lang="en-US" altLang="zh-TW" sz="220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Identify the business task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out how casual riders and annual members use bikes differently. From these insights, would help team to design a new marketing strategy to convert casual riders into annual members.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 </a:t>
            </a:r>
          </a:p>
          <a:p>
            <a:pPr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description of all data sources used </a:t>
            </a:r>
            <a:endParaRPr lang="zh-TW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514350"/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public data that can use to explore how different customer types are using bikes.</a:t>
            </a:r>
          </a:p>
          <a:p>
            <a:pPr marL="514350"/>
            <a:r>
              <a:rPr lang="en-US" altLang="zh-TW" sz="2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are disorganized, but only needs to be cleaned, all the file are readable. It’s ROCCC.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514350" algn="ctr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of any cleaning or manipulation of data</a:t>
            </a:r>
          </a:p>
          <a:p>
            <a:pPr marL="514350"/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marL="514350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in </a:t>
            </a:r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helps notify and adjusting in short period of time, by running code in a line with short time, and gives out result after running saving lots of time, therefore I can check the data every now and then, and it can document every steps I take.</a:t>
            </a: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4205" y="365125"/>
            <a:ext cx="6737657" cy="20893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trip duration for the casual rider is less than that of average trip durations of the members.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summer months number of rides at its highest level for both casual and member riders.</a:t>
            </a:r>
          </a:p>
        </p:txBody>
      </p:sp>
      <p:pic>
        <p:nvPicPr>
          <p:cNvPr id="4" name="圖片 3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2FEECC8B-3576-DBF9-81FF-2C421E0D2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72" y="2661627"/>
            <a:ext cx="3361928" cy="3483864"/>
          </a:xfrm>
          <a:prstGeom prst="rect">
            <a:avLst/>
          </a:prstGeom>
        </p:spPr>
      </p:pic>
      <p:pic>
        <p:nvPicPr>
          <p:cNvPr id="6" name="圖片 5" descr="一張含有 文字, 螢幕擷取畫面, 繪圖, 字型 的圖片&#10;&#10;自動產生的描述">
            <a:extLst>
              <a:ext uri="{FF2B5EF4-FFF2-40B4-BE49-F238E27FC236}">
                <a16:creationId xmlns:a16="http://schemas.microsoft.com/office/drawing/2014/main" id="{C7A49B4A-C104-1153-7A5C-7AE329F6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5421"/>
            <a:ext cx="9111368" cy="2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Bike_Share</Template>
  <TotalTime>205</TotalTime>
  <Words>967</Words>
  <Application>Microsoft Office PowerPoint</Application>
  <PresentationFormat>寬螢幕</PresentationFormat>
  <Paragraphs>93</Paragraphs>
  <Slides>14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Times New Roman</vt:lpstr>
      <vt:lpstr>Office 佈景主題</vt:lpstr>
      <vt:lpstr>How Does a Bike-Share Navigate Speedy Success? </vt:lpstr>
      <vt:lpstr>How Does a Bike-Share Navigate Speedy Success? </vt:lpstr>
      <vt:lpstr>Characters and teams </vt:lpstr>
      <vt:lpstr>About Company</vt:lpstr>
      <vt:lpstr>Produce a report with the deliverables</vt:lpstr>
      <vt:lpstr>ASK</vt:lpstr>
      <vt:lpstr>Prepare</vt:lpstr>
      <vt:lpstr>Process</vt:lpstr>
      <vt:lpstr>Analyze</vt:lpstr>
      <vt:lpstr>Analyze</vt:lpstr>
      <vt:lpstr>Analyze</vt:lpstr>
      <vt:lpstr>Share</vt:lpstr>
      <vt:lpstr>Act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Ho</cp:lastModifiedBy>
  <cp:revision>35</cp:revision>
  <dcterms:created xsi:type="dcterms:W3CDTF">2024-02-15T06:09:52Z</dcterms:created>
  <dcterms:modified xsi:type="dcterms:W3CDTF">2024-03-10T11:21:45Z</dcterms:modified>
</cp:coreProperties>
</file>