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Black"/>
      <p:bold r:id="rId24"/>
      <p:boldItalic r:id="rId25"/>
    </p:embeddedFon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Didact Gothic"/>
      <p:regular r:id="rId34"/>
    </p:embeddedFont>
    <p:embeddedFont>
      <p:font typeface="Roboto Mono Thin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  <p:embeddedFont>
      <p:font typeface="Bree Serif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w44efi+7SjWIVa34FLYSYXlN5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A1F942-459D-4FD0-92DA-46CDA4D04C28}">
  <a:tblStyle styleId="{FBA1F942-459D-4FD0-92DA-46CDA4D04C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BreeSerif-regular.fntdata"/><Relationship Id="rId24" Type="http://schemas.openxmlformats.org/officeDocument/2006/relationships/font" Target="fonts/Roboto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regular.fntdata"/><Relationship Id="rId25" Type="http://schemas.openxmlformats.org/officeDocument/2006/relationships/font" Target="fonts/RobotoBlack-boldItalic.fntdata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Thin-regular.fntdata"/><Relationship Id="rId12" Type="http://schemas.openxmlformats.org/officeDocument/2006/relationships/slide" Target="slides/slide7.xml"/><Relationship Id="rId34" Type="http://schemas.openxmlformats.org/officeDocument/2006/relationships/font" Target="fonts/DidactGothic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Thin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Thin-bold.fntdata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onoTh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33c77ab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633c77ab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6286c47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646286c47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46286c4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646286c4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45ee653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645ee653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33c77ab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633c77ab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33c77ab2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633c77ab2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41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41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9" name="Google Shape;69;p41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42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42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42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42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42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4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46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46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46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46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46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46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8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1" name="Google Shape;91;p48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TITLE_1_1_2_1_1_1">
    <p:bg>
      <p:bgPr>
        <a:solidFill>
          <a:srgbClr val="48FFD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9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4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4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4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4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4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50" name="Google Shape;50;p4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51" name="Google Shape;51;p4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4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4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9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9" name="Google Shape;59;p39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40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40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4489950" y="3670025"/>
            <a:ext cx="4334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APPLICATION DEMO &amp; PROGRESS UPDATE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G7T3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618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Ethan Yang, Kwon Soo Yeon, Nanda Gian,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Qi Haodi, Yanrui Sia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3c77ab2c_0_1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5 (17/11/19 - 24/11/19)</a:t>
            </a:r>
            <a:endParaRPr/>
          </a:p>
        </p:txBody>
      </p:sp>
      <p:grpSp>
        <p:nvGrpSpPr>
          <p:cNvPr id="374" name="Google Shape;374;g633c77ab2c_0_13"/>
          <p:cNvGrpSpPr/>
          <p:nvPr/>
        </p:nvGrpSpPr>
        <p:grpSpPr>
          <a:xfrm>
            <a:off x="1190497" y="2272725"/>
            <a:ext cx="1199734" cy="1196281"/>
            <a:chOff x="6666900" y="628300"/>
            <a:chExt cx="5236725" cy="4370775"/>
          </a:xfrm>
        </p:grpSpPr>
        <p:sp>
          <p:nvSpPr>
            <p:cNvPr id="375" name="Google Shape;375;g633c77ab2c_0_13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633c77ab2c_0_13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633c77ab2c_0_13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8" name="Google Shape;378;g633c77ab2c_0_1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g633c77ab2c_0_13"/>
          <p:cNvSpPr txBox="1"/>
          <p:nvPr/>
        </p:nvSpPr>
        <p:spPr>
          <a:xfrm>
            <a:off x="3157625" y="1685350"/>
            <a:ext cx="40614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13: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and tidy up all documents and metrics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Overall code review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round of checking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g633c77ab2c_0_13"/>
          <p:cNvSpPr txBox="1"/>
          <p:nvPr>
            <p:ph idx="6"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46286c474_0_9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MILESTONES </a:t>
            </a:r>
            <a:endParaRPr/>
          </a:p>
        </p:txBody>
      </p:sp>
      <p:grpSp>
        <p:nvGrpSpPr>
          <p:cNvPr id="386" name="Google Shape;386;g646286c474_0_90"/>
          <p:cNvGrpSpPr/>
          <p:nvPr/>
        </p:nvGrpSpPr>
        <p:grpSpPr>
          <a:xfrm>
            <a:off x="1190497" y="2272725"/>
            <a:ext cx="1199734" cy="1196281"/>
            <a:chOff x="6666900" y="628300"/>
            <a:chExt cx="5236725" cy="4370775"/>
          </a:xfrm>
        </p:grpSpPr>
        <p:sp>
          <p:nvSpPr>
            <p:cNvPr id="387" name="Google Shape;387;g646286c474_0_90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646286c474_0_90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646286c474_0_90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0" name="Google Shape;390;g646286c474_0_9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g646286c474_0_90"/>
          <p:cNvSpPr txBox="1"/>
          <p:nvPr/>
        </p:nvSpPr>
        <p:spPr>
          <a:xfrm>
            <a:off x="3157625" y="1685350"/>
            <a:ext cx="5124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i="0" lang="e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PM Review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i="0" lang="e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Demo and Progress Update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i="0" lang="e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UAT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Internal Code Review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Presentation</a:t>
            </a: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g646286c474_0_90"/>
          <p:cNvSpPr txBox="1"/>
          <p:nvPr/>
        </p:nvSpPr>
        <p:spPr>
          <a:xfrm>
            <a:off x="59770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46286c474_0_10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BUFFER TIME</a:t>
            </a:r>
            <a:endParaRPr/>
          </a:p>
        </p:txBody>
      </p:sp>
      <p:grpSp>
        <p:nvGrpSpPr>
          <p:cNvPr id="398" name="Google Shape;398;g646286c474_0_101"/>
          <p:cNvGrpSpPr/>
          <p:nvPr/>
        </p:nvGrpSpPr>
        <p:grpSpPr>
          <a:xfrm>
            <a:off x="1278825" y="2212899"/>
            <a:ext cx="1150751" cy="1059981"/>
            <a:chOff x="13414133" y="-536191"/>
            <a:chExt cx="6009142" cy="5535149"/>
          </a:xfrm>
        </p:grpSpPr>
        <p:sp>
          <p:nvSpPr>
            <p:cNvPr id="399" name="Google Shape;399;g646286c474_0_101"/>
            <p:cNvSpPr/>
            <p:nvPr/>
          </p:nvSpPr>
          <p:spPr>
            <a:xfrm>
              <a:off x="13414133" y="-536191"/>
              <a:ext cx="6009142" cy="5535149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646286c474_0_101"/>
            <p:cNvSpPr/>
            <p:nvPr/>
          </p:nvSpPr>
          <p:spPr>
            <a:xfrm>
              <a:off x="15166556" y="491954"/>
              <a:ext cx="2353408" cy="2694361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1" name="Google Shape;401;g646286c474_0_10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g646286c474_0_101"/>
          <p:cNvSpPr txBox="1"/>
          <p:nvPr/>
        </p:nvSpPr>
        <p:spPr>
          <a:xfrm>
            <a:off x="3157625" y="1685350"/>
            <a:ext cx="44991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i="0" lang="e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 Sunday for all iterations 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646286c474_0_101"/>
          <p:cNvSpPr txBox="1"/>
          <p:nvPr/>
        </p:nvSpPr>
        <p:spPr>
          <a:xfrm>
            <a:off x="59770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45ee65346_0_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CRITICAL PATH</a:t>
            </a:r>
            <a:endParaRPr/>
          </a:p>
        </p:txBody>
      </p:sp>
      <p:cxnSp>
        <p:nvCxnSpPr>
          <p:cNvPr id="409" name="Google Shape;409;g645ee65346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g645ee65346_0_1"/>
          <p:cNvSpPr txBox="1"/>
          <p:nvPr>
            <p:ph idx="6" type="ctrTitle"/>
          </p:nvPr>
        </p:nvSpPr>
        <p:spPr>
          <a:xfrm>
            <a:off x="311700" y="263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411" name="Google Shape;411;g645ee6534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50" y="1240825"/>
            <a:ext cx="7843901" cy="382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 txBox="1"/>
          <p:nvPr>
            <p:ph type="ctrTitle"/>
          </p:nvPr>
        </p:nvSpPr>
        <p:spPr>
          <a:xfrm>
            <a:off x="4207900" y="975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Bug Metrics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10"/>
          <p:cNvSpPr txBox="1"/>
          <p:nvPr>
            <p:ph idx="1" type="subTitle"/>
          </p:nvPr>
        </p:nvSpPr>
        <p:spPr>
          <a:xfrm>
            <a:off x="3392800" y="1767475"/>
            <a:ext cx="32631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latin typeface="Roboto"/>
                <a:ea typeface="Roboto"/>
                <a:cs typeface="Roboto"/>
                <a:sym typeface="Roboto"/>
              </a:rPr>
              <a:t>Iteration 1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4 identified bugs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111 points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18" name="Google Shape;418;p10"/>
          <p:cNvCxnSpPr/>
          <p:nvPr/>
        </p:nvCxnSpPr>
        <p:spPr>
          <a:xfrm>
            <a:off x="4293550" y="1513300"/>
            <a:ext cx="5043900" cy="840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10"/>
          <p:cNvSpPr/>
          <p:nvPr/>
        </p:nvSpPr>
        <p:spPr>
          <a:xfrm>
            <a:off x="1267796" y="17538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0"/>
          <p:cNvSpPr/>
          <p:nvPr/>
        </p:nvSpPr>
        <p:spPr>
          <a:xfrm>
            <a:off x="1371079" y="19159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2941"/>
                </a:srgbClr>
              </a:gs>
              <a:gs pos="100000">
                <a:srgbClr val="041523">
                  <a:alpha val="52941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/>
          <p:nvPr/>
        </p:nvSpPr>
        <p:spPr>
          <a:xfrm>
            <a:off x="1710332" y="35849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0"/>
          <p:cNvSpPr/>
          <p:nvPr/>
        </p:nvSpPr>
        <p:spPr>
          <a:xfrm>
            <a:off x="1706235" y="18174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0"/>
          <p:cNvSpPr/>
          <p:nvPr/>
        </p:nvSpPr>
        <p:spPr>
          <a:xfrm>
            <a:off x="1566014" y="32052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1640565" y="33078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0"/>
          <p:cNvSpPr/>
          <p:nvPr/>
        </p:nvSpPr>
        <p:spPr>
          <a:xfrm>
            <a:off x="1641252" y="33680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0"/>
          <p:cNvSpPr/>
          <p:nvPr/>
        </p:nvSpPr>
        <p:spPr>
          <a:xfrm>
            <a:off x="1725385" y="33981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0"/>
          <p:cNvSpPr/>
          <p:nvPr/>
        </p:nvSpPr>
        <p:spPr>
          <a:xfrm>
            <a:off x="2162463" y="33680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0"/>
          <p:cNvSpPr/>
          <p:nvPr/>
        </p:nvSpPr>
        <p:spPr>
          <a:xfrm>
            <a:off x="2192556" y="30055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0"/>
          <p:cNvSpPr/>
          <p:nvPr/>
        </p:nvSpPr>
        <p:spPr>
          <a:xfrm>
            <a:off x="2192556" y="29481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"/>
          <p:cNvSpPr/>
          <p:nvPr/>
        </p:nvSpPr>
        <p:spPr>
          <a:xfrm>
            <a:off x="2284895" y="29481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0"/>
          <p:cNvSpPr/>
          <p:nvPr/>
        </p:nvSpPr>
        <p:spPr>
          <a:xfrm>
            <a:off x="2658351" y="29481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0"/>
          <p:cNvSpPr/>
          <p:nvPr/>
        </p:nvSpPr>
        <p:spPr>
          <a:xfrm>
            <a:off x="2687757" y="30308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0"/>
          <p:cNvSpPr/>
          <p:nvPr/>
        </p:nvSpPr>
        <p:spPr>
          <a:xfrm>
            <a:off x="2687757" y="33496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0"/>
          <p:cNvSpPr/>
          <p:nvPr/>
        </p:nvSpPr>
        <p:spPr>
          <a:xfrm>
            <a:off x="987354" y="20014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0"/>
          <p:cNvSpPr/>
          <p:nvPr/>
        </p:nvSpPr>
        <p:spPr>
          <a:xfrm>
            <a:off x="1050962" y="20014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0"/>
          <p:cNvSpPr/>
          <p:nvPr/>
        </p:nvSpPr>
        <p:spPr>
          <a:xfrm>
            <a:off x="1118680" y="20014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0"/>
          <p:cNvSpPr/>
          <p:nvPr/>
        </p:nvSpPr>
        <p:spPr>
          <a:xfrm>
            <a:off x="1148100" y="20931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0"/>
          <p:cNvSpPr/>
          <p:nvPr/>
        </p:nvSpPr>
        <p:spPr>
          <a:xfrm>
            <a:off x="1148773" y="25890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1237704" y="26191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0"/>
          <p:cNvSpPr/>
          <p:nvPr/>
        </p:nvSpPr>
        <p:spPr>
          <a:xfrm>
            <a:off x="1948364" y="26191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0"/>
          <p:cNvSpPr/>
          <p:nvPr/>
        </p:nvSpPr>
        <p:spPr>
          <a:xfrm>
            <a:off x="1923056" y="25719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0"/>
          <p:cNvSpPr/>
          <p:nvPr/>
        </p:nvSpPr>
        <p:spPr>
          <a:xfrm>
            <a:off x="925794" y="35630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1038658" y="35336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0"/>
          <p:cNvSpPr/>
          <p:nvPr/>
        </p:nvSpPr>
        <p:spPr>
          <a:xfrm>
            <a:off x="1068751" y="31622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0"/>
          <p:cNvSpPr/>
          <p:nvPr/>
        </p:nvSpPr>
        <p:spPr>
          <a:xfrm>
            <a:off x="1068751" y="31033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1154932" y="31033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/>
          <p:nvPr/>
        </p:nvSpPr>
        <p:spPr>
          <a:xfrm>
            <a:off x="2054383" y="31033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2084475" y="32135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0"/>
          <p:cNvSpPr/>
          <p:nvPr/>
        </p:nvSpPr>
        <p:spPr>
          <a:xfrm>
            <a:off x="2013347" y="32080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0"/>
          <p:cNvSpPr/>
          <p:nvPr/>
        </p:nvSpPr>
        <p:spPr>
          <a:xfrm>
            <a:off x="1840298" y="29317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0"/>
          <p:cNvSpPr/>
          <p:nvPr/>
        </p:nvSpPr>
        <p:spPr>
          <a:xfrm>
            <a:off x="1840298" y="24727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0"/>
          <p:cNvSpPr/>
          <p:nvPr/>
        </p:nvSpPr>
        <p:spPr>
          <a:xfrm>
            <a:off x="1840985" y="24159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0"/>
          <p:cNvSpPr/>
          <p:nvPr/>
        </p:nvSpPr>
        <p:spPr>
          <a:xfrm>
            <a:off x="1929214" y="24159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2863542" y="23858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0"/>
          <p:cNvSpPr/>
          <p:nvPr/>
        </p:nvSpPr>
        <p:spPr>
          <a:xfrm>
            <a:off x="2893648" y="22743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/>
          <p:nvPr/>
        </p:nvSpPr>
        <p:spPr>
          <a:xfrm>
            <a:off x="2893648" y="22217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0"/>
          <p:cNvSpPr/>
          <p:nvPr/>
        </p:nvSpPr>
        <p:spPr>
          <a:xfrm>
            <a:off x="1787632" y="29310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"/>
          <p:cNvSpPr/>
          <p:nvPr/>
        </p:nvSpPr>
        <p:spPr>
          <a:xfrm>
            <a:off x="2125524" y="15644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2125524" y="16519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2096105" y="22285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0"/>
          <p:cNvSpPr/>
          <p:nvPr/>
        </p:nvSpPr>
        <p:spPr>
          <a:xfrm>
            <a:off x="1610472" y="22579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1551648" y="22579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>
            <a:off x="1551648" y="23427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0"/>
          <p:cNvSpPr/>
          <p:nvPr/>
        </p:nvSpPr>
        <p:spPr>
          <a:xfrm>
            <a:off x="1551648" y="27812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1480520" y="27613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10"/>
          <p:cNvGrpSpPr/>
          <p:nvPr/>
        </p:nvGrpSpPr>
        <p:grpSpPr>
          <a:xfrm>
            <a:off x="1938630" y="992191"/>
            <a:ext cx="373819" cy="412843"/>
            <a:chOff x="3040350" y="1113200"/>
            <a:chExt cx="1704600" cy="1882550"/>
          </a:xfrm>
        </p:grpSpPr>
        <p:sp>
          <p:nvSpPr>
            <p:cNvPr id="467" name="Google Shape;467;p10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EFFC1"/>
                </a:solidFill>
                <a:highlight>
                  <a:srgbClr val="1EFFC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2704491" y="1706376"/>
            <a:ext cx="406573" cy="402537"/>
            <a:chOff x="462200" y="569000"/>
            <a:chExt cx="1901650" cy="1882775"/>
          </a:xfrm>
        </p:grpSpPr>
        <p:sp>
          <p:nvSpPr>
            <p:cNvPr id="470" name="Google Shape;470;p10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2522868" y="3544368"/>
            <a:ext cx="372185" cy="370679"/>
            <a:chOff x="4991125" y="2436850"/>
            <a:chExt cx="1890225" cy="1882575"/>
          </a:xfrm>
        </p:grpSpPr>
        <p:sp>
          <p:nvSpPr>
            <p:cNvPr id="475" name="Google Shape;475;p10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10"/>
          <p:cNvGrpSpPr/>
          <p:nvPr/>
        </p:nvGrpSpPr>
        <p:grpSpPr>
          <a:xfrm>
            <a:off x="427046" y="3378359"/>
            <a:ext cx="372245" cy="369356"/>
            <a:chOff x="5249675" y="238125"/>
            <a:chExt cx="1897275" cy="1882550"/>
          </a:xfrm>
        </p:grpSpPr>
        <p:sp>
          <p:nvSpPr>
            <p:cNvPr id="480" name="Google Shape;480;p10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10"/>
          <p:cNvGrpSpPr/>
          <p:nvPr/>
        </p:nvGrpSpPr>
        <p:grpSpPr>
          <a:xfrm>
            <a:off x="440537" y="1793643"/>
            <a:ext cx="357689" cy="347177"/>
            <a:chOff x="2652075" y="3639925"/>
            <a:chExt cx="1882575" cy="1827250"/>
          </a:xfrm>
        </p:grpSpPr>
        <p:sp>
          <p:nvSpPr>
            <p:cNvPr id="486" name="Google Shape;486;p10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10"/>
          <p:cNvSpPr txBox="1"/>
          <p:nvPr>
            <p:ph type="ctrTitle"/>
          </p:nvPr>
        </p:nvSpPr>
        <p:spPr>
          <a:xfrm>
            <a:off x="4436500" y="5183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rgbClr val="FF0000"/>
                </a:solidFill>
              </a:rPr>
              <a:t>(**NEW**)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4" name="Google Shape;494;p10"/>
          <p:cNvSpPr txBox="1"/>
          <p:nvPr>
            <p:ph idx="1" type="subTitle"/>
          </p:nvPr>
        </p:nvSpPr>
        <p:spPr>
          <a:xfrm>
            <a:off x="6259625" y="1756475"/>
            <a:ext cx="32631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latin typeface="Roboto"/>
                <a:ea typeface="Roboto"/>
                <a:cs typeface="Roboto"/>
                <a:sym typeface="Roboto"/>
              </a:rPr>
              <a:t>Iteration 2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 identified bugs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79 points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" name="Google Shape;495;p10"/>
          <p:cNvSpPr txBox="1"/>
          <p:nvPr/>
        </p:nvSpPr>
        <p:spPr>
          <a:xfrm>
            <a:off x="3524975" y="3019450"/>
            <a:ext cx="54576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bugs are found during testing sessions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bugs are fixed on the spot 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unresolved bugs 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33c77ab2c_0_30"/>
          <p:cNvSpPr txBox="1"/>
          <p:nvPr>
            <p:ph idx="6" type="ctrTitle"/>
          </p:nvPr>
        </p:nvSpPr>
        <p:spPr>
          <a:xfrm>
            <a:off x="311700" y="7207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BUG METRICS</a:t>
            </a:r>
            <a:endParaRPr/>
          </a:p>
        </p:txBody>
      </p:sp>
      <p:cxnSp>
        <p:nvCxnSpPr>
          <p:cNvPr id="501" name="Google Shape;501;g633c77ab2c_0_30"/>
          <p:cNvCxnSpPr/>
          <p:nvPr/>
        </p:nvCxnSpPr>
        <p:spPr>
          <a:xfrm>
            <a:off x="311700" y="1267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g633c77ab2c_0_30"/>
          <p:cNvSpPr txBox="1"/>
          <p:nvPr>
            <p:ph idx="6" type="ctrTitle"/>
          </p:nvPr>
        </p:nvSpPr>
        <p:spPr>
          <a:xfrm>
            <a:off x="311700" y="3397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</p:txBody>
      </p:sp>
      <p:graphicFrame>
        <p:nvGraphicFramePr>
          <p:cNvPr id="503" name="Google Shape;503;g633c77ab2c_0_30"/>
          <p:cNvGraphicFramePr/>
          <p:nvPr/>
        </p:nvGraphicFramePr>
        <p:xfrm>
          <a:off x="3117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{FBA1F942-459D-4FD0-92DA-46CDA4D04C28}</a:tableStyleId>
              </a:tblPr>
              <a:tblGrid>
                <a:gridCol w="890475"/>
                <a:gridCol w="1325775"/>
                <a:gridCol w="2044050"/>
                <a:gridCol w="1206500"/>
                <a:gridCol w="1206500"/>
                <a:gridCol w="179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Iteration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Severity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Points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Mitigation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section-dump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amount of the bid is shown as an integer when the value is a whole number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bid-dump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amount of the bid is shown as an integer when the value is a whole number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10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delete-bid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run into error as function parameters are not updated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Critical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3c77ab2c_2_1"/>
          <p:cNvSpPr txBox="1"/>
          <p:nvPr>
            <p:ph idx="6" type="ctrTitle"/>
          </p:nvPr>
        </p:nvSpPr>
        <p:spPr>
          <a:xfrm>
            <a:off x="311700" y="7207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BUG METRICS</a:t>
            </a:r>
            <a:endParaRPr/>
          </a:p>
        </p:txBody>
      </p:sp>
      <p:cxnSp>
        <p:nvCxnSpPr>
          <p:cNvPr id="509" name="Google Shape;509;g633c77ab2c_2_1"/>
          <p:cNvCxnSpPr/>
          <p:nvPr/>
        </p:nvCxnSpPr>
        <p:spPr>
          <a:xfrm>
            <a:off x="311700" y="1267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g633c77ab2c_2_1"/>
          <p:cNvSpPr txBox="1"/>
          <p:nvPr>
            <p:ph idx="6" type="ctrTitle"/>
          </p:nvPr>
        </p:nvSpPr>
        <p:spPr>
          <a:xfrm>
            <a:off x="311700" y="3397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</p:txBody>
      </p:sp>
      <p:graphicFrame>
        <p:nvGraphicFramePr>
          <p:cNvPr id="511" name="Google Shape;511;g633c77ab2c_2_1"/>
          <p:cNvGraphicFramePr/>
          <p:nvPr/>
        </p:nvGraphicFramePr>
        <p:xfrm>
          <a:off x="3117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{FBA1F942-459D-4FD0-92DA-46CDA4D04C28}</a:tableStyleId>
              </a:tblPr>
              <a:tblGrid>
                <a:gridCol w="890475"/>
                <a:gridCol w="1325775"/>
                <a:gridCol w="2217800"/>
                <a:gridCol w="1032750"/>
                <a:gridCol w="1206500"/>
                <a:gridCol w="179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Iteration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Severity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Points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</a:rPr>
                        <a:t>Mitigation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bootstrap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students' edollars are not deducted by the bid amount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8FF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Bootstrap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the bid is not updated when there is a new row of the student bidding the same course, instead that row will fail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Critical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10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update-bid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when it is a new bid, it is not added to the bid database but shows error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Critical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7"/>
          <p:cNvSpPr/>
          <p:nvPr/>
        </p:nvSpPr>
        <p:spPr>
          <a:xfrm>
            <a:off x="166400" y="3251700"/>
            <a:ext cx="1581300" cy="19209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1952550" y="2876850"/>
            <a:ext cx="1581300" cy="2295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ROLES &amp; RESPONSIBILITIES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3738700" y="2681425"/>
            <a:ext cx="1581300" cy="24909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7"/>
          <p:cNvSpPr txBox="1"/>
          <p:nvPr>
            <p:ph idx="3" type="subTitle"/>
          </p:nvPr>
        </p:nvSpPr>
        <p:spPr>
          <a:xfrm>
            <a:off x="107601" y="3747550"/>
            <a:ext cx="1658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SOOYEON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ETHAN &amp; YANRUI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NANDA &amp; HAODI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17"/>
          <p:cNvSpPr txBox="1"/>
          <p:nvPr>
            <p:ph type="ctrTitle"/>
          </p:nvPr>
        </p:nvSpPr>
        <p:spPr>
          <a:xfrm>
            <a:off x="1705194" y="31936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ITERATION 2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522" name="Google Shape;522;p17"/>
          <p:cNvSpPr txBox="1"/>
          <p:nvPr>
            <p:ph idx="4" type="ctrTitle"/>
          </p:nvPr>
        </p:nvSpPr>
        <p:spPr>
          <a:xfrm>
            <a:off x="3491381" y="29789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ITERATION 3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523" name="Google Shape;523;p17"/>
          <p:cNvSpPr txBox="1"/>
          <p:nvPr>
            <p:ph idx="5" type="ctrTitle"/>
          </p:nvPr>
        </p:nvSpPr>
        <p:spPr>
          <a:xfrm>
            <a:off x="-297906" y="35215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	    ITERATION 1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524" name="Google Shape;524;p17"/>
          <p:cNvSpPr/>
          <p:nvPr/>
        </p:nvSpPr>
        <p:spPr>
          <a:xfrm>
            <a:off x="490375" y="211007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7"/>
          <p:cNvSpPr/>
          <p:nvPr/>
        </p:nvSpPr>
        <p:spPr>
          <a:xfrm>
            <a:off x="2276550" y="174812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4062725" y="142762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17"/>
          <p:cNvGrpSpPr/>
          <p:nvPr/>
        </p:nvGrpSpPr>
        <p:grpSpPr>
          <a:xfrm>
            <a:off x="2513379" y="1966607"/>
            <a:ext cx="459642" cy="459463"/>
            <a:chOff x="3671350" y="1353725"/>
            <a:chExt cx="1924800" cy="1924050"/>
          </a:xfrm>
        </p:grpSpPr>
        <p:sp>
          <p:nvSpPr>
            <p:cNvPr id="528" name="Google Shape;528;p17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7"/>
          <p:cNvGrpSpPr/>
          <p:nvPr/>
        </p:nvGrpSpPr>
        <p:grpSpPr>
          <a:xfrm>
            <a:off x="4293089" y="1657347"/>
            <a:ext cx="472533" cy="473852"/>
            <a:chOff x="1869175" y="3274825"/>
            <a:chExt cx="1567275" cy="1571650"/>
          </a:xfrm>
        </p:grpSpPr>
        <p:sp>
          <p:nvSpPr>
            <p:cNvPr id="534" name="Google Shape;534;p17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17"/>
          <p:cNvGrpSpPr/>
          <p:nvPr/>
        </p:nvGrpSpPr>
        <p:grpSpPr>
          <a:xfrm>
            <a:off x="770590" y="2304852"/>
            <a:ext cx="372883" cy="543742"/>
            <a:chOff x="2070550" y="767325"/>
            <a:chExt cx="1106150" cy="1613000"/>
          </a:xfrm>
        </p:grpSpPr>
        <p:sp>
          <p:nvSpPr>
            <p:cNvPr id="538" name="Google Shape;538;p17"/>
            <p:cNvSpPr/>
            <p:nvPr/>
          </p:nvSpPr>
          <p:spPr>
            <a:xfrm>
              <a:off x="2199700" y="767325"/>
              <a:ext cx="608525" cy="516100"/>
            </a:xfrm>
            <a:custGeom>
              <a:rect b="b" l="l" r="r" t="t"/>
              <a:pathLst>
                <a:path extrusionOk="0" h="20644" w="24341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2341975" y="887475"/>
              <a:ext cx="323975" cy="208700"/>
            </a:xfrm>
            <a:custGeom>
              <a:rect b="b" l="l" r="r" t="t"/>
              <a:pathLst>
                <a:path extrusionOk="0" h="8348" w="12959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2070550" y="1050925"/>
              <a:ext cx="1106150" cy="1329400"/>
            </a:xfrm>
            <a:custGeom>
              <a:rect b="b" l="l" r="r" t="t"/>
              <a:pathLst>
                <a:path extrusionOk="0" h="53176" w="44246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1" name="Google Shape;541;p1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2" name="Google Shape;542;p17"/>
          <p:cNvSpPr/>
          <p:nvPr/>
        </p:nvSpPr>
        <p:spPr>
          <a:xfrm>
            <a:off x="5567500" y="2423800"/>
            <a:ext cx="1581300" cy="2748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7"/>
          <p:cNvSpPr/>
          <p:nvPr/>
        </p:nvSpPr>
        <p:spPr>
          <a:xfrm>
            <a:off x="5891525" y="135142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7"/>
          <p:cNvSpPr txBox="1"/>
          <p:nvPr>
            <p:ph idx="4" type="ctrTitle"/>
          </p:nvPr>
        </p:nvSpPr>
        <p:spPr>
          <a:xfrm>
            <a:off x="5320181" y="27074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ITERATION 4</a:t>
            </a:r>
            <a:endParaRPr sz="1400">
              <a:solidFill>
                <a:srgbClr val="0E2A47"/>
              </a:solidFill>
            </a:endParaRPr>
          </a:p>
        </p:txBody>
      </p:sp>
      <p:grpSp>
        <p:nvGrpSpPr>
          <p:cNvPr id="545" name="Google Shape;545;p17"/>
          <p:cNvGrpSpPr/>
          <p:nvPr/>
        </p:nvGrpSpPr>
        <p:grpSpPr>
          <a:xfrm>
            <a:off x="5998483" y="1542762"/>
            <a:ext cx="692906" cy="609015"/>
            <a:chOff x="-62148800" y="3258805"/>
            <a:chExt cx="311125" cy="316750"/>
          </a:xfrm>
        </p:grpSpPr>
        <p:sp>
          <p:nvSpPr>
            <p:cNvPr id="546" name="Google Shape;546;p17"/>
            <p:cNvSpPr/>
            <p:nvPr/>
          </p:nvSpPr>
          <p:spPr>
            <a:xfrm>
              <a:off x="-62085775" y="3534480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-62148800" y="3258805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17"/>
          <p:cNvSpPr txBox="1"/>
          <p:nvPr>
            <p:ph idx="3" type="subTitle"/>
          </p:nvPr>
        </p:nvSpPr>
        <p:spPr>
          <a:xfrm>
            <a:off x="3748701" y="3192875"/>
            <a:ext cx="15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YANRUI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NANDA </a:t>
            </a: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&amp; ETHAN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SOOYEON &amp; HAODI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17"/>
          <p:cNvSpPr txBox="1"/>
          <p:nvPr>
            <p:ph idx="3" type="subTitle"/>
          </p:nvPr>
        </p:nvSpPr>
        <p:spPr>
          <a:xfrm>
            <a:off x="1969951" y="3487300"/>
            <a:ext cx="15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NANDA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SOOYEON &amp; YANRUI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ETHAN &amp; HAODI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17"/>
          <p:cNvSpPr txBox="1"/>
          <p:nvPr>
            <p:ph idx="3" type="subTitle"/>
          </p:nvPr>
        </p:nvSpPr>
        <p:spPr>
          <a:xfrm>
            <a:off x="5524901" y="2978975"/>
            <a:ext cx="1707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ETHAN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SOOYEON </a:t>
            </a: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&amp; NANDA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YANRUI &amp; HAODI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7396350" y="2131200"/>
            <a:ext cx="1581300" cy="3012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7"/>
          <p:cNvSpPr txBox="1"/>
          <p:nvPr>
            <p:ph idx="4" type="ctrTitle"/>
          </p:nvPr>
        </p:nvSpPr>
        <p:spPr>
          <a:xfrm>
            <a:off x="7149006" y="28048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400">
                <a:solidFill>
                  <a:srgbClr val="0E2A47"/>
                </a:solidFill>
              </a:rPr>
              <a:t>ITERATION 5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553" name="Google Shape;553;p17"/>
          <p:cNvSpPr txBox="1"/>
          <p:nvPr>
            <p:ph idx="3" type="subTitle"/>
          </p:nvPr>
        </p:nvSpPr>
        <p:spPr>
          <a:xfrm>
            <a:off x="7353726" y="3076350"/>
            <a:ext cx="1707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4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PM: HAODI</a:t>
            </a:r>
            <a:endParaRPr b="1" sz="14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2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CODERS:</a:t>
            </a:r>
            <a:endParaRPr b="1" sz="12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NANDA </a:t>
            </a: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&amp; YANRUI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s" sz="115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SOOYEON &amp; ETHAN</a:t>
            </a:r>
            <a:endParaRPr b="1" sz="115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17"/>
          <p:cNvSpPr txBox="1"/>
          <p:nvPr>
            <p:ph idx="4" type="ctrTitle"/>
          </p:nvPr>
        </p:nvSpPr>
        <p:spPr>
          <a:xfrm>
            <a:off x="7149006" y="24238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 sz="1800">
                <a:solidFill>
                  <a:srgbClr val="FF0000"/>
                </a:solidFill>
              </a:rPr>
              <a:t>(**NEW**)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55" name="Google Shape;555;p17"/>
          <p:cNvSpPr/>
          <p:nvPr/>
        </p:nvSpPr>
        <p:spPr>
          <a:xfrm>
            <a:off x="7720325" y="1194800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17"/>
          <p:cNvGrpSpPr/>
          <p:nvPr/>
        </p:nvGrpSpPr>
        <p:grpSpPr>
          <a:xfrm>
            <a:off x="7977554" y="1461445"/>
            <a:ext cx="459642" cy="459463"/>
            <a:chOff x="3671350" y="1353725"/>
            <a:chExt cx="1924800" cy="1924050"/>
          </a:xfrm>
        </p:grpSpPr>
        <p:sp>
          <p:nvSpPr>
            <p:cNvPr id="557" name="Google Shape;557;p17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17"/>
          <p:cNvSpPr txBox="1"/>
          <p:nvPr>
            <p:ph idx="6"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4000"/>
              <a:t>THANK YOU 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1" name="Google Shape;211;p2"/>
          <p:cNvSpPr txBox="1"/>
          <p:nvPr>
            <p:ph idx="4" type="title"/>
          </p:nvPr>
        </p:nvSpPr>
        <p:spPr>
          <a:xfrm>
            <a:off x="5167125" y="3178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</a:t>
            </a:r>
            <a:r>
              <a:rPr lang="es"/>
              <a:t>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2" name="Google Shape;212;p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3" name="Google Shape;213;p2"/>
          <p:cNvSpPr txBox="1"/>
          <p:nvPr>
            <p:ph idx="13" type="title"/>
          </p:nvPr>
        </p:nvSpPr>
        <p:spPr>
          <a:xfrm>
            <a:off x="2827575" y="3178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4" name="Google Shape;214;p2"/>
          <p:cNvSpPr txBox="1"/>
          <p:nvPr>
            <p:ph idx="16" type="ctrTitle"/>
          </p:nvPr>
        </p:nvSpPr>
        <p:spPr>
          <a:xfrm>
            <a:off x="795888" y="22793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Functionalities</a:t>
            </a:r>
            <a:endParaRPr sz="1800"/>
          </a:p>
        </p:txBody>
      </p:sp>
      <p:sp>
        <p:nvSpPr>
          <p:cNvPr id="215" name="Google Shape;215;p2"/>
          <p:cNvSpPr txBox="1"/>
          <p:nvPr>
            <p:ph idx="17" type="ctrTitle"/>
          </p:nvPr>
        </p:nvSpPr>
        <p:spPr>
          <a:xfrm>
            <a:off x="719688" y="3584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Schedule</a:t>
            </a:r>
            <a:endParaRPr sz="1800"/>
          </a:p>
        </p:txBody>
      </p:sp>
      <p:sp>
        <p:nvSpPr>
          <p:cNvPr id="216" name="Google Shape;216;p2"/>
          <p:cNvSpPr txBox="1"/>
          <p:nvPr>
            <p:ph idx="20" type="ctrTitle"/>
          </p:nvPr>
        </p:nvSpPr>
        <p:spPr>
          <a:xfrm>
            <a:off x="6348313" y="3584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Roles &amp; Responsibility</a:t>
            </a:r>
            <a:endParaRPr sz="1800"/>
          </a:p>
        </p:txBody>
      </p:sp>
      <p:grpSp>
        <p:nvGrpSpPr>
          <p:cNvPr id="217" name="Google Shape;217;p2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18" name="Google Shape;218;p2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"/>
          <p:cNvSpPr/>
          <p:nvPr/>
        </p:nvSpPr>
        <p:spPr>
          <a:xfrm>
            <a:off x="3597844" y="32275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"/>
          <p:cNvGrpSpPr/>
          <p:nvPr/>
        </p:nvGrpSpPr>
        <p:grpSpPr>
          <a:xfrm>
            <a:off x="5109482" y="3302464"/>
            <a:ext cx="432964" cy="431586"/>
            <a:chOff x="5812000" y="2553488"/>
            <a:chExt cx="769850" cy="767400"/>
          </a:xfrm>
        </p:grpSpPr>
        <p:sp>
          <p:nvSpPr>
            <p:cNvPr id="228" name="Google Shape;228;p2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4" name="Google Shape;234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"/>
          <p:cNvSpPr txBox="1"/>
          <p:nvPr>
            <p:ph idx="15" type="title"/>
          </p:nvPr>
        </p:nvSpPr>
        <p:spPr>
          <a:xfrm>
            <a:off x="5829225" y="19774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36" name="Google Shape;236;p2"/>
          <p:cNvSpPr txBox="1"/>
          <p:nvPr>
            <p:ph idx="18" type="ctrTitle"/>
          </p:nvPr>
        </p:nvSpPr>
        <p:spPr>
          <a:xfrm>
            <a:off x="5753013" y="23148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Bug Metrics</a:t>
            </a:r>
            <a:endParaRPr sz="1800"/>
          </a:p>
        </p:txBody>
      </p:sp>
      <p:sp>
        <p:nvSpPr>
          <p:cNvPr id="237" name="Google Shape;237;p2"/>
          <p:cNvSpPr/>
          <p:nvPr/>
        </p:nvSpPr>
        <p:spPr>
          <a:xfrm>
            <a:off x="5121968" y="2079319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FUNCTIONALITIES</a:t>
            </a:r>
            <a:endParaRPr/>
          </a:p>
        </p:txBody>
      </p:sp>
      <p:sp>
        <p:nvSpPr>
          <p:cNvPr id="243" name="Google Shape;243;p3"/>
          <p:cNvSpPr txBox="1"/>
          <p:nvPr>
            <p:ph idx="1" type="body"/>
          </p:nvPr>
        </p:nvSpPr>
        <p:spPr>
          <a:xfrm>
            <a:off x="203025" y="2051475"/>
            <a:ext cx="52563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arenR"/>
            </a:pPr>
            <a:r>
              <a:rPr b="1" lang="e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 you plan to drop/add any functionalities? 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arenR"/>
            </a:pPr>
            <a:r>
              <a:rPr b="1" lang="e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 you plan to use any PHP frameworks?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" name="Google Shape;244;p3"/>
          <p:cNvGrpSpPr/>
          <p:nvPr/>
        </p:nvGrpSpPr>
        <p:grpSpPr>
          <a:xfrm>
            <a:off x="5081092" y="2034202"/>
            <a:ext cx="462215" cy="369897"/>
            <a:chOff x="5049725" y="3806450"/>
            <a:chExt cx="481825" cy="481825"/>
          </a:xfrm>
        </p:grpSpPr>
        <p:sp>
          <p:nvSpPr>
            <p:cNvPr id="245" name="Google Shape;245;p3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"/>
          <p:cNvSpPr txBox="1"/>
          <p:nvPr/>
        </p:nvSpPr>
        <p:spPr>
          <a:xfrm>
            <a:off x="5548575" y="2002400"/>
            <a:ext cx="7488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3"/>
          <p:cNvGrpSpPr/>
          <p:nvPr/>
        </p:nvGrpSpPr>
        <p:grpSpPr>
          <a:xfrm>
            <a:off x="5081092" y="3024802"/>
            <a:ext cx="462215" cy="369897"/>
            <a:chOff x="5049725" y="3806450"/>
            <a:chExt cx="481825" cy="481825"/>
          </a:xfrm>
        </p:grpSpPr>
        <p:sp>
          <p:nvSpPr>
            <p:cNvPr id="250" name="Google Shape;250;p3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"/>
          <p:cNvSpPr txBox="1"/>
          <p:nvPr/>
        </p:nvSpPr>
        <p:spPr>
          <a:xfrm>
            <a:off x="5548575" y="2993000"/>
            <a:ext cx="7488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"/>
          <p:cNvCxnSpPr/>
          <p:nvPr/>
        </p:nvCxnSpPr>
        <p:spPr>
          <a:xfrm>
            <a:off x="-3168575" y="1192688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FUNCTIONALITIES </a:t>
            </a:r>
            <a:endParaRPr/>
          </a:p>
        </p:txBody>
      </p:sp>
      <p:sp>
        <p:nvSpPr>
          <p:cNvPr id="260" name="Google Shape;260;p4"/>
          <p:cNvSpPr txBox="1"/>
          <p:nvPr>
            <p:ph idx="1" type="body"/>
          </p:nvPr>
        </p:nvSpPr>
        <p:spPr>
          <a:xfrm>
            <a:off x="203025" y="1822875"/>
            <a:ext cx="62898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</a:pPr>
            <a:r>
              <a:rPr b="1" lang="e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3)</a:t>
            </a: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functionalities have you finished?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</a:pP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Login, Authentication, Protect, Bootstrap, Bid Section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</a:pP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update bid, drop bid, drop section; user-dump, section-dump, bid-dump, start a round and stop a round with round 1 clearing logic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lphaLcParenR"/>
            </a:pP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is the admin password for your cloud deployment? 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</a:pPr>
            <a:r>
              <a:rPr b="1"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DeductYourEdollar100!!!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</a:pPr>
            <a:r>
              <a:rPr b="1" lang="e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IP address: 3.15.234.42 </a:t>
            </a:r>
            <a:endParaRPr b="1" sz="1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"/>
          <p:cNvSpPr txBox="1"/>
          <p:nvPr>
            <p:ph type="ctrTitle"/>
          </p:nvPr>
        </p:nvSpPr>
        <p:spPr>
          <a:xfrm>
            <a:off x="968525" y="1873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SCHEDULE</a:t>
            </a:r>
            <a:endParaRPr/>
          </a:p>
        </p:txBody>
      </p:sp>
      <p:sp>
        <p:nvSpPr>
          <p:cNvPr id="267" name="Google Shape;267;p5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5"/>
          <p:cNvGrpSpPr/>
          <p:nvPr/>
        </p:nvGrpSpPr>
        <p:grpSpPr>
          <a:xfrm>
            <a:off x="2905736" y="2888729"/>
            <a:ext cx="235607" cy="294716"/>
            <a:chOff x="2905736" y="2888729"/>
            <a:chExt cx="235607" cy="294716"/>
          </a:xfrm>
        </p:grpSpPr>
        <p:sp>
          <p:nvSpPr>
            <p:cNvPr id="276" name="Google Shape;276;p5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5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 txBox="1"/>
          <p:nvPr>
            <p:ph idx="4294967295" type="subTitle"/>
          </p:nvPr>
        </p:nvSpPr>
        <p:spPr>
          <a:xfrm>
            <a:off x="3345975" y="4270800"/>
            <a:ext cx="1492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Week 7 &amp; 8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2" name="Google Shape;302;p5"/>
          <p:cNvSpPr txBox="1"/>
          <p:nvPr>
            <p:ph idx="4294967295" type="ctrTitle"/>
          </p:nvPr>
        </p:nvSpPr>
        <p:spPr>
          <a:xfrm>
            <a:off x="2303100" y="1474950"/>
            <a:ext cx="14928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ITERATION 1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3" name="Google Shape;303;p5"/>
          <p:cNvSpPr txBox="1"/>
          <p:nvPr>
            <p:ph idx="4294967295" type="ctrTitle"/>
          </p:nvPr>
        </p:nvSpPr>
        <p:spPr>
          <a:xfrm>
            <a:off x="3260325" y="4046700"/>
            <a:ext cx="171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ITERATION  2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4" name="Google Shape;304;p5"/>
          <p:cNvSpPr txBox="1"/>
          <p:nvPr>
            <p:ph idx="4294967295" type="ctrTitle"/>
          </p:nvPr>
        </p:nvSpPr>
        <p:spPr>
          <a:xfrm>
            <a:off x="4284250" y="1474950"/>
            <a:ext cx="1641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ITERATION 3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5" name="Google Shape;305;p5"/>
          <p:cNvSpPr txBox="1"/>
          <p:nvPr>
            <p:ph idx="4294967295" type="ctrTitle"/>
          </p:nvPr>
        </p:nvSpPr>
        <p:spPr>
          <a:xfrm>
            <a:off x="5632050" y="4046700"/>
            <a:ext cx="1548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600">
                <a:solidFill>
                  <a:srgbClr val="FF0000"/>
                </a:solidFill>
              </a:rPr>
              <a:t>(**NEW**)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ITERATION 4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6" name="Google Shape;306;p5"/>
          <p:cNvSpPr txBox="1"/>
          <p:nvPr>
            <p:ph idx="4294967295" type="subTitle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Week 9 &amp; 10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7" name="Google Shape;307;p5"/>
          <p:cNvSpPr txBox="1"/>
          <p:nvPr>
            <p:ph idx="4294967295" type="subTitle"/>
          </p:nvPr>
        </p:nvSpPr>
        <p:spPr>
          <a:xfrm>
            <a:off x="5452000" y="4499400"/>
            <a:ext cx="1548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Week 11 &amp; 12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8" name="Google Shape;308;p5"/>
          <p:cNvSpPr txBox="1"/>
          <p:nvPr>
            <p:ph idx="4294967295" type="subTitle"/>
          </p:nvPr>
        </p:nvSpPr>
        <p:spPr>
          <a:xfrm>
            <a:off x="1874400" y="1689550"/>
            <a:ext cx="2187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Week 5 &amp; 6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9" name="Google Shape;309;p5"/>
          <p:cNvSpPr txBox="1"/>
          <p:nvPr>
            <p:ph idx="4294967295" type="ctrTitle"/>
          </p:nvPr>
        </p:nvSpPr>
        <p:spPr>
          <a:xfrm>
            <a:off x="6967550" y="2751425"/>
            <a:ext cx="192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600">
                <a:solidFill>
                  <a:srgbClr val="FF0000"/>
                </a:solidFill>
              </a:rPr>
              <a:t>(**NEW**)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400"/>
              <a:t>ITERATION 5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    Week 13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0" name="Google Shape;310;p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311" name="Google Shape;311;p5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5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316" name="Google Shape;316;p5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321" name="Google Shape;321;p5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5"/>
          <p:cNvSpPr txBox="1"/>
          <p:nvPr>
            <p:ph idx="4294967295" type="ctrTitle"/>
          </p:nvPr>
        </p:nvSpPr>
        <p:spPr>
          <a:xfrm>
            <a:off x="779350" y="2751413"/>
            <a:ext cx="192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TO SPM</a:t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25" name="Google Shape;325;p5"/>
          <p:cNvSpPr txBox="1"/>
          <p:nvPr>
            <p:ph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1 (16/09/19 - 29/09/19)</a:t>
            </a:r>
            <a:endParaRPr/>
          </a:p>
        </p:txBody>
      </p:sp>
      <p:sp>
        <p:nvSpPr>
          <p:cNvPr id="331" name="Google Shape;331;p6"/>
          <p:cNvSpPr/>
          <p:nvPr/>
        </p:nvSpPr>
        <p:spPr>
          <a:xfrm>
            <a:off x="1114751" y="2250374"/>
            <a:ext cx="1246858" cy="1044615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"/>
          <p:cNvSpPr/>
          <p:nvPr/>
        </p:nvSpPr>
        <p:spPr>
          <a:xfrm>
            <a:off x="1543199" y="2424281"/>
            <a:ext cx="389956" cy="52200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6"/>
          <p:cNvSpPr txBox="1"/>
          <p:nvPr/>
        </p:nvSpPr>
        <p:spPr>
          <a:xfrm>
            <a:off x="3157625" y="15329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 script for creating table and inserting data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Protect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"/>
          <p:cNvSpPr txBox="1"/>
          <p:nvPr/>
        </p:nvSpPr>
        <p:spPr>
          <a:xfrm>
            <a:off x="5977025" y="15329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6: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Bid section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Bootstrap (both UI &amp; JSON)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2 (30/09/19 - 13/10/19)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0497" y="2272725"/>
            <a:ext cx="1199734" cy="1196281"/>
            <a:chOff x="6666900" y="628300"/>
            <a:chExt cx="5236725" cy="4370775"/>
          </a:xfrm>
        </p:grpSpPr>
        <p:sp>
          <p:nvSpPr>
            <p:cNvPr id="342" name="Google Shape;342;p7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5" name="Google Shape;345;p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7"/>
          <p:cNvSpPr txBox="1"/>
          <p:nvPr/>
        </p:nvSpPr>
        <p:spPr>
          <a:xfrm>
            <a:off x="31576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7: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bid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 bid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section-dump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bid-dump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user-dump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7"/>
          <p:cNvSpPr txBox="1"/>
          <p:nvPr/>
        </p:nvSpPr>
        <p:spPr>
          <a:xfrm>
            <a:off x="59770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8: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 section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 and stop round 1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3 (14/10/19 - 27/10/19)</a:t>
            </a:r>
            <a:endParaRPr/>
          </a:p>
        </p:txBody>
      </p:sp>
      <p:grpSp>
        <p:nvGrpSpPr>
          <p:cNvPr id="353" name="Google Shape;353;p8"/>
          <p:cNvGrpSpPr/>
          <p:nvPr/>
        </p:nvGrpSpPr>
        <p:grpSpPr>
          <a:xfrm>
            <a:off x="1278826" y="2212899"/>
            <a:ext cx="1150751" cy="1059981"/>
            <a:chOff x="13414133" y="-536191"/>
            <a:chExt cx="6009142" cy="5535149"/>
          </a:xfrm>
        </p:grpSpPr>
        <p:sp>
          <p:nvSpPr>
            <p:cNvPr id="354" name="Google Shape;354;p8"/>
            <p:cNvSpPr/>
            <p:nvPr/>
          </p:nvSpPr>
          <p:spPr>
            <a:xfrm>
              <a:off x="13414133" y="-536191"/>
              <a:ext cx="6009142" cy="5535149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5166556" y="491954"/>
              <a:ext cx="2353408" cy="2694361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6" name="Google Shape;356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8"/>
          <p:cNvSpPr txBox="1"/>
          <p:nvPr/>
        </p:nvSpPr>
        <p:spPr>
          <a:xfrm>
            <a:off x="31576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9: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Functionalities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 and stop round 2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dump all table web service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5977025" y="1685350"/>
            <a:ext cx="25893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10: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functionalities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ITERATION 4 (28/10/19 - 17/11/19)</a:t>
            </a:r>
            <a:endParaRPr/>
          </a:p>
        </p:txBody>
      </p:sp>
      <p:sp>
        <p:nvSpPr>
          <p:cNvPr id="364" name="Google Shape;364;p9"/>
          <p:cNvSpPr/>
          <p:nvPr/>
        </p:nvSpPr>
        <p:spPr>
          <a:xfrm>
            <a:off x="1267151" y="2235999"/>
            <a:ext cx="1242145" cy="1056416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1693924" y="2411845"/>
            <a:ext cx="388390" cy="527742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9"/>
          <p:cNvSpPr txBox="1"/>
          <p:nvPr/>
        </p:nvSpPr>
        <p:spPr>
          <a:xfrm>
            <a:off x="3317775" y="1645400"/>
            <a:ext cx="34935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11 - 12: 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debugging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any use cases that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did not cover 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documents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9"/>
          <p:cNvSpPr txBox="1"/>
          <p:nvPr>
            <p:ph idx="6" type="ctrTitle"/>
          </p:nvPr>
        </p:nvSpPr>
        <p:spPr>
          <a:xfrm>
            <a:off x="311700" y="1873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>
                <a:solidFill>
                  <a:srgbClr val="FF0000"/>
                </a:solidFill>
              </a:rPr>
              <a:t>(**NEW**)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