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Roboto Black"/>
      <p:bold r:id="rId26"/>
      <p:boldItalic r:id="rId27"/>
    </p:embeddedFont>
    <p:embeddedFont>
      <p:font typeface="Roboto Thin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Didact Gothic"/>
      <p:regular r:id="rId36"/>
    </p:embeddedFont>
    <p:embeddedFont>
      <p:font typeface="Roboto Mono Thin"/>
      <p:regular r:id="rId37"/>
      <p:bold r:id="rId38"/>
      <p:italic r:id="rId39"/>
      <p:boldItalic r:id="rId40"/>
    </p:embeddedFont>
    <p:embeddedFont>
      <p:font typeface="Roboto Light"/>
      <p:regular r:id="rId41"/>
      <p:bold r:id="rId42"/>
      <p:italic r:id="rId43"/>
      <p:boldItalic r:id="rId44"/>
    </p:embeddedFont>
    <p:embeddedFont>
      <p:font typeface="Bree Serif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gnB4V5bJxcHr7FHbcCJpTp7rv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56473B-C7E5-423C-B4FC-0A7BAE674557}">
  <a:tblStyle styleId="{2256473B-C7E5-423C-B4FC-0A7BAE6745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38ECDD6-B90E-4ABC-A959-A9F98A2D4BA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Thin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.fntdata"/><Relationship Id="rId41" Type="http://schemas.openxmlformats.org/officeDocument/2006/relationships/font" Target="fonts/RobotoLight-regular.fntdata"/><Relationship Id="rId22" Type="http://schemas.openxmlformats.org/officeDocument/2006/relationships/slide" Target="slides/slide17.xml"/><Relationship Id="rId44" Type="http://schemas.openxmlformats.org/officeDocument/2006/relationships/font" Target="fonts/Roboto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Light-italic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BreeSerif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Black-bold.fntdata"/><Relationship Id="rId25" Type="http://schemas.openxmlformats.org/officeDocument/2006/relationships/slide" Target="slides/slide20.xml"/><Relationship Id="rId28" Type="http://schemas.openxmlformats.org/officeDocument/2006/relationships/font" Target="fonts/RobotoThin-regular.fntdata"/><Relationship Id="rId27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boldItalic.fntdata"/><Relationship Id="rId30" Type="http://schemas.openxmlformats.org/officeDocument/2006/relationships/font" Target="fonts/RobotoThin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Thin-regular.fntdata"/><Relationship Id="rId14" Type="http://schemas.openxmlformats.org/officeDocument/2006/relationships/slide" Target="slides/slide9.xml"/><Relationship Id="rId36" Type="http://schemas.openxmlformats.org/officeDocument/2006/relationships/font" Target="fonts/DidactGothic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Thin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Thin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b46879f4f_2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b46879f4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b46879f4f_4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b46879f4f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7989ff7b2_0_20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47989ff7b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 visual representation for the metric that shows the values of the metric overtime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how you used the metric to fix problems identified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examples of concrete follow-on actions you took to fix the most severe prolem identied by the metric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some challenges faced when collecting and using the metric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46879f4f_4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6b46879f4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 visual representation for the metric that shows the values of the metric overtime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how you used the metric to fix problems identified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examples of concrete follow-on actions you took to fix the most severe prolem identied by the metric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some challenges faced when collecting and using the metric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b46879f4f_4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b46879f4f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b46879f4f_4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b46879f4f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b46879f4f_4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b46879f4f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46879f4f_4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46879f4f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b46879f4f_4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b46879f4f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46286c474_0_10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646286c4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mAin takeaways you gained from the project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team conflict / issue and how your team resolved it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something interesting about your team members you did not know before spm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7989ff7b2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47989ff7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b46879f4f_2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b46879f4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b46879f4f_1_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b46879f4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b46879f4f_1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b46879f4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/>
          <p:nvPr>
            <p:ph type="ctrTitle"/>
          </p:nvPr>
        </p:nvSpPr>
        <p:spPr>
          <a:xfrm>
            <a:off x="5237375" y="48933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" type="subTitle"/>
          </p:nvPr>
        </p:nvSpPr>
        <p:spPr>
          <a:xfrm>
            <a:off x="5237375" y="55748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ctrTitle"/>
          </p:nvPr>
        </p:nvSpPr>
        <p:spPr>
          <a:xfrm>
            <a:off x="5393881" y="27625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41"/>
          <p:cNvSpPr txBox="1"/>
          <p:nvPr>
            <p:ph idx="2" type="ctrTitle"/>
          </p:nvPr>
        </p:nvSpPr>
        <p:spPr>
          <a:xfrm>
            <a:off x="5393881" y="46327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41"/>
          <p:cNvSpPr txBox="1"/>
          <p:nvPr>
            <p:ph idx="3" type="ctrTitle"/>
          </p:nvPr>
        </p:nvSpPr>
        <p:spPr>
          <a:xfrm>
            <a:off x="5393881" y="369764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9" name="Google Shape;69;p41"/>
          <p:cNvSpPr txBox="1"/>
          <p:nvPr>
            <p:ph idx="4" type="ctrTitle"/>
          </p:nvPr>
        </p:nvSpPr>
        <p:spPr>
          <a:xfrm>
            <a:off x="256200" y="850569"/>
            <a:ext cx="7833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/>
          <p:nvPr>
            <p:ph idx="1" type="subTitle"/>
          </p:nvPr>
        </p:nvSpPr>
        <p:spPr>
          <a:xfrm>
            <a:off x="3874950" y="4833433"/>
            <a:ext cx="1394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42"/>
          <p:cNvSpPr txBox="1"/>
          <p:nvPr>
            <p:ph idx="2" type="subTitle"/>
          </p:nvPr>
        </p:nvSpPr>
        <p:spPr>
          <a:xfrm>
            <a:off x="5813500" y="4853067"/>
            <a:ext cx="1394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42"/>
          <p:cNvSpPr txBox="1"/>
          <p:nvPr>
            <p:ph idx="3" type="subTitle"/>
          </p:nvPr>
        </p:nvSpPr>
        <p:spPr>
          <a:xfrm>
            <a:off x="1936387" y="4826300"/>
            <a:ext cx="1394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42"/>
          <p:cNvSpPr txBox="1"/>
          <p:nvPr>
            <p:ph type="ctrTitle"/>
          </p:nvPr>
        </p:nvSpPr>
        <p:spPr>
          <a:xfrm>
            <a:off x="3533994" y="46711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42"/>
          <p:cNvSpPr txBox="1"/>
          <p:nvPr>
            <p:ph idx="4" type="ctrTitle"/>
          </p:nvPr>
        </p:nvSpPr>
        <p:spPr>
          <a:xfrm>
            <a:off x="5472556" y="4697933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42"/>
          <p:cNvSpPr txBox="1"/>
          <p:nvPr>
            <p:ph idx="5" type="ctrTitle"/>
          </p:nvPr>
        </p:nvSpPr>
        <p:spPr>
          <a:xfrm>
            <a:off x="1595444" y="46711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42"/>
          <p:cNvSpPr txBox="1"/>
          <p:nvPr>
            <p:ph idx="6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ctrTitle"/>
          </p:nvPr>
        </p:nvSpPr>
        <p:spPr>
          <a:xfrm>
            <a:off x="5822506" y="33594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46"/>
          <p:cNvSpPr txBox="1"/>
          <p:nvPr>
            <p:ph idx="2" type="ctrTitle"/>
          </p:nvPr>
        </p:nvSpPr>
        <p:spPr>
          <a:xfrm>
            <a:off x="5822506" y="5257884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46"/>
          <p:cNvSpPr txBox="1"/>
          <p:nvPr>
            <p:ph idx="3" type="ctrTitle"/>
          </p:nvPr>
        </p:nvSpPr>
        <p:spPr>
          <a:xfrm>
            <a:off x="5822506" y="43086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46"/>
          <p:cNvSpPr txBox="1"/>
          <p:nvPr>
            <p:ph idx="4" type="title"/>
          </p:nvPr>
        </p:nvSpPr>
        <p:spPr>
          <a:xfrm>
            <a:off x="5822506" y="26291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46"/>
          <p:cNvSpPr txBox="1"/>
          <p:nvPr>
            <p:ph idx="5" type="title"/>
          </p:nvPr>
        </p:nvSpPr>
        <p:spPr>
          <a:xfrm>
            <a:off x="5822506" y="36165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46"/>
          <p:cNvSpPr txBox="1"/>
          <p:nvPr>
            <p:ph idx="6" type="title"/>
          </p:nvPr>
        </p:nvSpPr>
        <p:spPr>
          <a:xfrm>
            <a:off x="5822506" y="45896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46"/>
          <p:cNvSpPr txBox="1"/>
          <p:nvPr>
            <p:ph idx="7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8"/>
          <p:cNvSpPr/>
          <p:nvPr/>
        </p:nvSpPr>
        <p:spPr>
          <a:xfrm>
            <a:off x="3681325" y="724600"/>
            <a:ext cx="5803500" cy="54087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8"/>
          <p:cNvSpPr txBox="1"/>
          <p:nvPr>
            <p:ph type="ctrTitle"/>
          </p:nvPr>
        </p:nvSpPr>
        <p:spPr>
          <a:xfrm>
            <a:off x="3986575" y="1905633"/>
            <a:ext cx="3578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1" name="Google Shape;91;p48"/>
          <p:cNvSpPr txBox="1"/>
          <p:nvPr>
            <p:ph idx="1" type="subTitle"/>
          </p:nvPr>
        </p:nvSpPr>
        <p:spPr>
          <a:xfrm>
            <a:off x="3986575" y="3228933"/>
            <a:ext cx="44709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TITLE_1_1_2_1_1_1">
    <p:bg>
      <p:bgPr>
        <a:solidFill>
          <a:srgbClr val="48FFD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/>
          <p:nvPr/>
        </p:nvSpPr>
        <p:spPr>
          <a:xfrm>
            <a:off x="-349375" y="1716667"/>
            <a:ext cx="68322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9"/>
          <p:cNvSpPr txBox="1"/>
          <p:nvPr>
            <p:ph idx="1" type="body"/>
          </p:nvPr>
        </p:nvSpPr>
        <p:spPr>
          <a:xfrm>
            <a:off x="810000" y="197086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49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6411225" y="2829200"/>
            <a:ext cx="1889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2" type="title"/>
          </p:nvPr>
        </p:nvSpPr>
        <p:spPr>
          <a:xfrm>
            <a:off x="5167125" y="25350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3" type="subTitle"/>
          </p:nvPr>
        </p:nvSpPr>
        <p:spPr>
          <a:xfrm>
            <a:off x="6411225" y="4062133"/>
            <a:ext cx="1889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4"/>
          <p:cNvSpPr txBox="1"/>
          <p:nvPr>
            <p:ph idx="4" type="title"/>
          </p:nvPr>
        </p:nvSpPr>
        <p:spPr>
          <a:xfrm>
            <a:off x="5167125" y="3730633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4"/>
          <p:cNvSpPr txBox="1"/>
          <p:nvPr>
            <p:ph idx="5" type="subTitle"/>
          </p:nvPr>
        </p:nvSpPr>
        <p:spPr>
          <a:xfrm>
            <a:off x="6411225" y="5247267"/>
            <a:ext cx="1889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6" type="title"/>
          </p:nvPr>
        </p:nvSpPr>
        <p:spPr>
          <a:xfrm>
            <a:off x="5167125" y="4926267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7" type="subTitle"/>
          </p:nvPr>
        </p:nvSpPr>
        <p:spPr>
          <a:xfrm>
            <a:off x="725750" y="2829200"/>
            <a:ext cx="2010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8" type="title"/>
          </p:nvPr>
        </p:nvSpPr>
        <p:spPr>
          <a:xfrm>
            <a:off x="2827575" y="25350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idx="9" type="subTitle"/>
          </p:nvPr>
        </p:nvSpPr>
        <p:spPr>
          <a:xfrm>
            <a:off x="725750" y="4062133"/>
            <a:ext cx="2010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4"/>
          <p:cNvSpPr txBox="1"/>
          <p:nvPr>
            <p:ph idx="13" type="title"/>
          </p:nvPr>
        </p:nvSpPr>
        <p:spPr>
          <a:xfrm>
            <a:off x="2827575" y="3730633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14" type="subTitle"/>
          </p:nvPr>
        </p:nvSpPr>
        <p:spPr>
          <a:xfrm>
            <a:off x="725750" y="5247267"/>
            <a:ext cx="2010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15" type="title"/>
          </p:nvPr>
        </p:nvSpPr>
        <p:spPr>
          <a:xfrm>
            <a:off x="2827575" y="4926267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34"/>
          <p:cNvSpPr txBox="1"/>
          <p:nvPr>
            <p:ph idx="16" type="ctrTitle"/>
          </p:nvPr>
        </p:nvSpPr>
        <p:spPr>
          <a:xfrm>
            <a:off x="643488" y="27343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7" type="ctrTitle"/>
          </p:nvPr>
        </p:nvSpPr>
        <p:spPr>
          <a:xfrm>
            <a:off x="643488" y="39666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4"/>
          <p:cNvSpPr txBox="1"/>
          <p:nvPr>
            <p:ph idx="18" type="ctrTitle"/>
          </p:nvPr>
        </p:nvSpPr>
        <p:spPr>
          <a:xfrm>
            <a:off x="643488" y="51518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19" type="ctrTitle"/>
          </p:nvPr>
        </p:nvSpPr>
        <p:spPr>
          <a:xfrm>
            <a:off x="6424513" y="27343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20" type="ctrTitle"/>
          </p:nvPr>
        </p:nvSpPr>
        <p:spPr>
          <a:xfrm>
            <a:off x="6424513" y="39666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21" type="ctrTitle"/>
          </p:nvPr>
        </p:nvSpPr>
        <p:spPr>
          <a:xfrm>
            <a:off x="6424513" y="51518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/>
          <p:nvPr/>
        </p:nvSpPr>
        <p:spPr>
          <a:xfrm>
            <a:off x="-349375" y="2161600"/>
            <a:ext cx="6832200" cy="39165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810000" y="2892000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idx="1" type="subTitle"/>
          </p:nvPr>
        </p:nvSpPr>
        <p:spPr>
          <a:xfrm>
            <a:off x="819931" y="4453500"/>
            <a:ext cx="1889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2" type="subTitle"/>
          </p:nvPr>
        </p:nvSpPr>
        <p:spPr>
          <a:xfrm>
            <a:off x="6434656" y="4453500"/>
            <a:ext cx="1889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3" type="subTitle"/>
          </p:nvPr>
        </p:nvSpPr>
        <p:spPr>
          <a:xfrm>
            <a:off x="3633931" y="4453500"/>
            <a:ext cx="1889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type="ctrTitle"/>
          </p:nvPr>
        </p:nvSpPr>
        <p:spPr>
          <a:xfrm>
            <a:off x="726631" y="43660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4" type="ctrTitle"/>
          </p:nvPr>
        </p:nvSpPr>
        <p:spPr>
          <a:xfrm>
            <a:off x="6341356" y="43660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37"/>
          <p:cNvSpPr txBox="1"/>
          <p:nvPr>
            <p:ph idx="5" type="ctrTitle"/>
          </p:nvPr>
        </p:nvSpPr>
        <p:spPr>
          <a:xfrm>
            <a:off x="3540631" y="43660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6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ctrTitle"/>
          </p:nvPr>
        </p:nvSpPr>
        <p:spPr>
          <a:xfrm>
            <a:off x="4893700" y="2316667"/>
            <a:ext cx="35304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1" type="subTitle"/>
          </p:nvPr>
        </p:nvSpPr>
        <p:spPr>
          <a:xfrm>
            <a:off x="4893700" y="3661833"/>
            <a:ext cx="3457500" cy="1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/>
          <p:nvPr>
            <p:ph idx="1" type="subTitle"/>
          </p:nvPr>
        </p:nvSpPr>
        <p:spPr>
          <a:xfrm>
            <a:off x="3874944" y="4697900"/>
            <a:ext cx="1394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50" name="Google Shape;50;p43"/>
          <p:cNvSpPr txBox="1"/>
          <p:nvPr>
            <p:ph idx="2" type="subTitle"/>
          </p:nvPr>
        </p:nvSpPr>
        <p:spPr>
          <a:xfrm>
            <a:off x="6042106" y="4256167"/>
            <a:ext cx="1394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51" name="Google Shape;51;p43"/>
          <p:cNvSpPr txBox="1"/>
          <p:nvPr>
            <p:ph idx="3" type="subTitle"/>
          </p:nvPr>
        </p:nvSpPr>
        <p:spPr>
          <a:xfrm>
            <a:off x="1707794" y="5188067"/>
            <a:ext cx="1394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52" name="Google Shape;52;p43"/>
          <p:cNvSpPr txBox="1"/>
          <p:nvPr>
            <p:ph type="ctrTitle"/>
          </p:nvPr>
        </p:nvSpPr>
        <p:spPr>
          <a:xfrm>
            <a:off x="3533994" y="45629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43"/>
          <p:cNvSpPr txBox="1"/>
          <p:nvPr>
            <p:ph idx="4" type="ctrTitle"/>
          </p:nvPr>
        </p:nvSpPr>
        <p:spPr>
          <a:xfrm>
            <a:off x="5701156" y="4128633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43"/>
          <p:cNvSpPr txBox="1"/>
          <p:nvPr>
            <p:ph idx="5" type="ctrTitle"/>
          </p:nvPr>
        </p:nvSpPr>
        <p:spPr>
          <a:xfrm>
            <a:off x="1366844" y="50528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43"/>
          <p:cNvSpPr txBox="1"/>
          <p:nvPr>
            <p:ph idx="6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/>
          <p:nvPr/>
        </p:nvSpPr>
        <p:spPr>
          <a:xfrm>
            <a:off x="2080188" y="1722200"/>
            <a:ext cx="4910700" cy="34137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9"/>
          <p:cNvSpPr txBox="1"/>
          <p:nvPr>
            <p:ph type="ctrTitle"/>
          </p:nvPr>
        </p:nvSpPr>
        <p:spPr>
          <a:xfrm>
            <a:off x="2770350" y="2077733"/>
            <a:ext cx="3530400" cy="25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9" name="Google Shape;59;p39"/>
          <p:cNvSpPr txBox="1"/>
          <p:nvPr>
            <p:ph idx="1" type="subTitle"/>
          </p:nvPr>
        </p:nvSpPr>
        <p:spPr>
          <a:xfrm>
            <a:off x="2806800" y="2343400"/>
            <a:ext cx="3457500" cy="1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type="ctrTitle"/>
          </p:nvPr>
        </p:nvSpPr>
        <p:spPr>
          <a:xfrm>
            <a:off x="1557931" y="27520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40"/>
          <p:cNvSpPr txBox="1"/>
          <p:nvPr>
            <p:ph idx="2" type="ctrTitle"/>
          </p:nvPr>
        </p:nvSpPr>
        <p:spPr>
          <a:xfrm>
            <a:off x="1557931" y="46222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40"/>
          <p:cNvSpPr txBox="1"/>
          <p:nvPr>
            <p:ph idx="3" type="ctrTitle"/>
          </p:nvPr>
        </p:nvSpPr>
        <p:spPr>
          <a:xfrm>
            <a:off x="1557931" y="368714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idx="4" type="ctrTitle"/>
          </p:nvPr>
        </p:nvSpPr>
        <p:spPr>
          <a:xfrm>
            <a:off x="998325" y="859400"/>
            <a:ext cx="7833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692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4489950" y="4893367"/>
            <a:ext cx="4334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FINAL PRESENTATION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G7T3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618375" y="55748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Ethan Yang, Kwon Soo Yeon, Nanda Gian,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Qi Haodi, Sia Yan Rui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2238757" y="5984859"/>
            <a:ext cx="816022" cy="570490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470397" y="1620104"/>
            <a:ext cx="406499" cy="169656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559034" y="1790213"/>
            <a:ext cx="229224" cy="121795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24733" y="1946596"/>
            <a:ext cx="114624" cy="13120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378712" y="1442829"/>
            <a:ext cx="589869" cy="218541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-226081" y="1202944"/>
            <a:ext cx="3448945" cy="5293191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6760" y="3543960"/>
            <a:ext cx="938276" cy="1248987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655007" y="3633637"/>
            <a:ext cx="24" cy="3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031545" y="3405012"/>
            <a:ext cx="669341" cy="88104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1529537" y="2629143"/>
            <a:ext cx="426367" cy="56642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-1075696" y="2568035"/>
            <a:ext cx="301065" cy="397315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623032"/>
            <a:ext cx="987178" cy="5096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798259"/>
            <a:ext cx="987178" cy="5096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973487"/>
            <a:ext cx="987178" cy="5096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325957"/>
            <a:ext cx="987178" cy="5096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501184"/>
            <a:ext cx="987178" cy="5096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94248" y="3851640"/>
            <a:ext cx="987178" cy="5096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4026867"/>
            <a:ext cx="987178" cy="5096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4377291"/>
            <a:ext cx="987178" cy="5096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8164" y="2623032"/>
            <a:ext cx="1705373" cy="5096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8164" y="2798259"/>
            <a:ext cx="1705373" cy="5096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8164" y="3150729"/>
            <a:ext cx="1147609" cy="50996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08848" y="2268513"/>
            <a:ext cx="701422" cy="15286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560907" y="2268513"/>
            <a:ext cx="699886" cy="15286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-1540239" y="3984060"/>
            <a:ext cx="735039" cy="1984463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1210164" y="5383800"/>
            <a:ext cx="76424" cy="509385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4523" y="526508"/>
            <a:ext cx="1228616" cy="5684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2605497" y="132767"/>
            <a:ext cx="1101778" cy="491533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-742573" y="3030531"/>
            <a:ext cx="233831" cy="266721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385439" y="1891184"/>
            <a:ext cx="233831" cy="267329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338976" y="3298411"/>
            <a:ext cx="189513" cy="215022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742741" y="6012373"/>
            <a:ext cx="189513" cy="217005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910489" y="1006760"/>
            <a:ext cx="187977" cy="216557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221034" y="5616040"/>
            <a:ext cx="276182" cy="2660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07421" y="3346337"/>
            <a:ext cx="195607" cy="1868330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578878" y="2284831"/>
            <a:ext cx="779358" cy="955584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-1387439" y="1103092"/>
            <a:ext cx="932182" cy="955584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328274" y="3961664"/>
            <a:ext cx="236879" cy="1964084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759681" y="3893263"/>
            <a:ext cx="126382" cy="94922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06947" y="4843881"/>
            <a:ext cx="151288" cy="226187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902835" y="3987963"/>
            <a:ext cx="301065" cy="419902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58844" y="3735504"/>
            <a:ext cx="234863" cy="20171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240660" y="4641874"/>
            <a:ext cx="56460" cy="151101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623197" y="3834427"/>
            <a:ext cx="116160" cy="76334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4191423" y="4447484"/>
            <a:ext cx="73593" cy="14783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914609" y="2649427"/>
            <a:ext cx="215475" cy="554302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742565" y="3440269"/>
            <a:ext cx="87750" cy="13836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96962" y="3253588"/>
            <a:ext cx="68794" cy="145758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778629" y="2460249"/>
            <a:ext cx="77552" cy="144478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1647209" y="2024020"/>
            <a:ext cx="213963" cy="28527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1709860" y="2289981"/>
            <a:ext cx="87126" cy="13340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658918" y="3607403"/>
            <a:ext cx="222626" cy="30130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28907" y="6049614"/>
            <a:ext cx="309464" cy="420189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368419" y="6545383"/>
            <a:ext cx="125566" cy="77230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918433" y="5664253"/>
            <a:ext cx="53629" cy="149469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887767" y="5862484"/>
            <a:ext cx="71865" cy="146846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977892" y="5385848"/>
            <a:ext cx="151288" cy="228203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509462" y="6469655"/>
            <a:ext cx="126022" cy="9386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209260" y="6520716"/>
            <a:ext cx="227713" cy="20171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1331051" y="2191089"/>
            <a:ext cx="230784" cy="30770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2385439" y="785239"/>
            <a:ext cx="230760" cy="30770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2963071" y="785239"/>
            <a:ext cx="230760" cy="30770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493481" y="5422512"/>
            <a:ext cx="453865" cy="778314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398749" y="5552917"/>
            <a:ext cx="268960" cy="5096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398749" y="5650720"/>
            <a:ext cx="268960" cy="5096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-398749" y="5748492"/>
            <a:ext cx="212428" cy="50996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3959391" y="3179268"/>
            <a:ext cx="385096" cy="570522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338705" y="205264"/>
            <a:ext cx="504279" cy="575929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483875" y="310521"/>
            <a:ext cx="97804" cy="301561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3240407"/>
            <a:ext cx="165062" cy="22209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488898" y="1928264"/>
            <a:ext cx="145194" cy="193587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3936452" y="355344"/>
            <a:ext cx="143682" cy="193587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1092516" y="3598988"/>
            <a:ext cx="165062" cy="22209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69693" y="1913995"/>
            <a:ext cx="165062" cy="222124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849711" y="1938439"/>
            <a:ext cx="1453233" cy="173239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848007" y="210671"/>
            <a:ext cx="2017116" cy="788519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445946" y="709863"/>
            <a:ext cx="809903" cy="1422131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1256018" y="642612"/>
            <a:ext cx="129909" cy="40294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432366" y="4797010"/>
            <a:ext cx="129909" cy="40342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-1074160" y="642612"/>
            <a:ext cx="128373" cy="40294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432366" y="2588415"/>
            <a:ext cx="129909" cy="2135211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3209091" y="6048014"/>
            <a:ext cx="1005510" cy="203760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168637" y="6221193"/>
            <a:ext cx="1180770" cy="504010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356869" y="3419697"/>
            <a:ext cx="189513" cy="215022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1317134" y="2154425"/>
            <a:ext cx="594452" cy="173207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688919" y="4507695"/>
            <a:ext cx="169645" cy="582743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875336" y="4505647"/>
            <a:ext cx="171180" cy="584791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779068" y="4623831"/>
            <a:ext cx="177275" cy="14876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867706" y="4823502"/>
            <a:ext cx="24" cy="3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650719" y="4440445"/>
            <a:ext cx="429415" cy="5096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650719" y="5106707"/>
            <a:ext cx="429415" cy="5096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772950" y="2510991"/>
            <a:ext cx="117647" cy="226187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905906" y="2510991"/>
            <a:ext cx="132956" cy="226187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069408" y="2510991"/>
            <a:ext cx="116160" cy="226187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522515" y="642612"/>
            <a:ext cx="88638" cy="228234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415569" y="638549"/>
            <a:ext cx="142146" cy="234345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1214747" y="1335364"/>
            <a:ext cx="131445" cy="226187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-1066530" y="1335364"/>
            <a:ext cx="134492" cy="226187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-930526" y="1335364"/>
            <a:ext cx="224665" cy="226187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-689088" y="1335364"/>
            <a:ext cx="97828" cy="226187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12309" y="5978748"/>
            <a:ext cx="155896" cy="27100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192632" y="5846296"/>
            <a:ext cx="198679" cy="48699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3801989" y="5448972"/>
            <a:ext cx="230760" cy="30770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b46879f4f_2_11"/>
          <p:cNvSpPr txBox="1"/>
          <p:nvPr>
            <p:ph idx="1" type="body"/>
          </p:nvPr>
        </p:nvSpPr>
        <p:spPr>
          <a:xfrm>
            <a:off x="0" y="2302800"/>
            <a:ext cx="6405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s" sz="1900">
                <a:latin typeface="Roboto"/>
                <a:ea typeface="Roboto"/>
                <a:cs typeface="Roboto"/>
                <a:sym typeface="Roboto"/>
              </a:rPr>
              <a:t>Stronger coders will code at earlier phases and guide the weaker ones; the weaker ones will code more later; Weakers ones will handle more admin tasks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s" sz="1900">
                <a:latin typeface="Roboto"/>
                <a:ea typeface="Roboto"/>
                <a:cs typeface="Roboto"/>
                <a:sym typeface="Roboto"/>
              </a:rPr>
              <a:t>Members who did more functionalities were given simpler one, and those who did fewer functionalities were tasked more complex ones.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s" sz="1900">
                <a:latin typeface="Roboto"/>
                <a:ea typeface="Roboto"/>
                <a:cs typeface="Roboto"/>
                <a:sym typeface="Roboto"/>
              </a:rPr>
              <a:t>Balance between quantity and difficulty level so overall work allocation is quite fair.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g6b46879f4f_2_11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Why our task allocation is fair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b46879f4f_4_59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Why our task allocation is fair</a:t>
            </a:r>
            <a:endParaRPr/>
          </a:p>
        </p:txBody>
      </p:sp>
      <p:pic>
        <p:nvPicPr>
          <p:cNvPr id="331" name="Google Shape;331;g6b46879f4f_4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07" y="2122282"/>
            <a:ext cx="6757975" cy="428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7989ff7b2_0_201"/>
          <p:cNvSpPr txBox="1"/>
          <p:nvPr>
            <p:ph idx="6" type="ctrTitle"/>
          </p:nvPr>
        </p:nvSpPr>
        <p:spPr>
          <a:xfrm>
            <a:off x="311700" y="605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BUG METRICS</a:t>
            </a:r>
            <a:endParaRPr/>
          </a:p>
        </p:txBody>
      </p:sp>
      <p:cxnSp>
        <p:nvCxnSpPr>
          <p:cNvPr id="337" name="Google Shape;337;g47989ff7b2_0_201"/>
          <p:cNvCxnSpPr/>
          <p:nvPr/>
        </p:nvCxnSpPr>
        <p:spPr>
          <a:xfrm>
            <a:off x="311700" y="13349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38" name="Google Shape;338;g47989ff7b2_0_201"/>
          <p:cNvGraphicFramePr/>
          <p:nvPr/>
        </p:nvGraphicFramePr>
        <p:xfrm>
          <a:off x="1414800" y="17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{338ECDD6-B90E-4ABC-A959-A9F98A2D4BAA}</a:tableStyleId>
              </a:tblPr>
              <a:tblGrid>
                <a:gridCol w="1810925"/>
                <a:gridCol w="1906575"/>
                <a:gridCol w="2687450"/>
              </a:tblGrid>
              <a:tr h="75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ITERATION</a:t>
                      </a:r>
                      <a:endParaRPr b="1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TOTAL POINTS</a:t>
                      </a:r>
                      <a:endParaRPr b="1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MITIGATION</a:t>
                      </a:r>
                      <a:endParaRPr b="1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FFFFFF"/>
                          </a:solidFill>
                        </a:rPr>
                        <a:t>111</a:t>
                      </a:r>
                      <a:endParaRPr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Stop current development and resolve the bug immediately. Project Manager reschedules the project.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89</a:t>
                      </a:r>
                      <a:endParaRPr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2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41</a:t>
                      </a:r>
                      <a:endParaRPr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93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93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b46879f4f_4_2"/>
          <p:cNvSpPr txBox="1"/>
          <p:nvPr>
            <p:ph idx="6" type="ctrTitle"/>
          </p:nvPr>
        </p:nvSpPr>
        <p:spPr>
          <a:xfrm>
            <a:off x="311700" y="605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BUG METRICS</a:t>
            </a:r>
            <a:endParaRPr/>
          </a:p>
        </p:txBody>
      </p:sp>
      <p:cxnSp>
        <p:nvCxnSpPr>
          <p:cNvPr id="344" name="Google Shape;344;g6b46879f4f_4_2"/>
          <p:cNvCxnSpPr/>
          <p:nvPr/>
        </p:nvCxnSpPr>
        <p:spPr>
          <a:xfrm>
            <a:off x="311700" y="13349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5" name="Google Shape;345;g6b46879f4f_4_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25" y="1588875"/>
            <a:ext cx="7918449" cy="48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b46879f4f_4_40"/>
          <p:cNvSpPr txBox="1"/>
          <p:nvPr>
            <p:ph idx="1" type="body"/>
          </p:nvPr>
        </p:nvSpPr>
        <p:spPr>
          <a:xfrm>
            <a:off x="0" y="2302800"/>
            <a:ext cx="6405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At the start of the PP, the pair will check the bug metrics first if there is any unsolved bugs, and if the bug will affect their functionalities.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→ If so, they will debug that bug first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→ If not, they will move on to complete their own functionalities first; if they finish earlier than planned end time, they will start debugging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g6b46879f4f_4_40"/>
          <p:cNvSpPr txBox="1"/>
          <p:nvPr>
            <p:ph type="ctrTitle"/>
          </p:nvPr>
        </p:nvSpPr>
        <p:spPr>
          <a:xfrm>
            <a:off x="892325" y="478400"/>
            <a:ext cx="79401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BUG METRICS - Fix Problems</a:t>
            </a:r>
            <a:endParaRPr/>
          </a:p>
        </p:txBody>
      </p:sp>
      <p:cxnSp>
        <p:nvCxnSpPr>
          <p:cNvPr id="352" name="Google Shape;352;g6b46879f4f_4_40"/>
          <p:cNvCxnSpPr/>
          <p:nvPr/>
        </p:nvCxnSpPr>
        <p:spPr>
          <a:xfrm>
            <a:off x="311700" y="12841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b46879f4f_4_23"/>
          <p:cNvSpPr txBox="1"/>
          <p:nvPr>
            <p:ph idx="1" type="body"/>
          </p:nvPr>
        </p:nvSpPr>
        <p:spPr>
          <a:xfrm>
            <a:off x="0" y="2302800"/>
            <a:ext cx="6405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A bug is discovered using json checker: Students can bid courses with clashing lesson/exam time table with enrolled courses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⇒ Find out why the test case failed by checking the time tables in phpmyadmin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⇒ Test if the function works for bidded courses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⇒ add in the checking for enrolled courses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⇒ manual testing and debugging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⇒ rerun that particular json test case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g6b46879f4f_4_23"/>
          <p:cNvSpPr txBox="1"/>
          <p:nvPr>
            <p:ph type="ctrTitle"/>
          </p:nvPr>
        </p:nvSpPr>
        <p:spPr>
          <a:xfrm>
            <a:off x="892325" y="478400"/>
            <a:ext cx="79401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BUG METRICS - Follow-</a:t>
            </a:r>
            <a:r>
              <a:rPr lang="es">
                <a:solidFill>
                  <a:schemeClr val="lt1"/>
                </a:solidFill>
              </a:rPr>
              <a:t>on</a:t>
            </a:r>
            <a:r>
              <a:rPr lang="es">
                <a:solidFill>
                  <a:schemeClr val="lt1"/>
                </a:solidFill>
              </a:rPr>
              <a:t> Examples</a:t>
            </a:r>
            <a:endParaRPr/>
          </a:p>
        </p:txBody>
      </p:sp>
      <p:cxnSp>
        <p:nvCxnSpPr>
          <p:cNvPr id="359" name="Google Shape;359;g6b46879f4f_4_23"/>
          <p:cNvCxnSpPr/>
          <p:nvPr/>
        </p:nvCxnSpPr>
        <p:spPr>
          <a:xfrm>
            <a:off x="311700" y="12841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b46879f4f_4_28"/>
          <p:cNvSpPr txBox="1"/>
          <p:nvPr>
            <p:ph type="ctrTitle"/>
          </p:nvPr>
        </p:nvSpPr>
        <p:spPr>
          <a:xfrm>
            <a:off x="892325" y="478400"/>
            <a:ext cx="79401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BUG METRICS - Challenges</a:t>
            </a:r>
            <a:endParaRPr/>
          </a:p>
        </p:txBody>
      </p:sp>
      <p:sp>
        <p:nvSpPr>
          <p:cNvPr id="365" name="Google Shape;365;g6b46879f4f_4_28"/>
          <p:cNvSpPr txBox="1"/>
          <p:nvPr>
            <p:ph idx="1" type="body"/>
          </p:nvPr>
        </p:nvSpPr>
        <p:spPr>
          <a:xfrm>
            <a:off x="0" y="2302800"/>
            <a:ext cx="6264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When we discovered a bug, we are inclined to directly debug it instead of recording it on the bug metric first → Some bugs may not be recorded in the bug metric 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⇒ Commit the debugged codes can remind us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⇒ Check against Git history to get any missing bugs 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" name="Google Shape;366;g6b46879f4f_4_28"/>
          <p:cNvCxnSpPr/>
          <p:nvPr/>
        </p:nvCxnSpPr>
        <p:spPr>
          <a:xfrm>
            <a:off x="311700" y="12841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b46879f4f_4_52"/>
          <p:cNvSpPr txBox="1"/>
          <p:nvPr>
            <p:ph type="ctrTitle"/>
          </p:nvPr>
        </p:nvSpPr>
        <p:spPr>
          <a:xfrm>
            <a:off x="892325" y="478400"/>
            <a:ext cx="79401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Git</a:t>
            </a:r>
            <a:endParaRPr/>
          </a:p>
        </p:txBody>
      </p:sp>
      <p:sp>
        <p:nvSpPr>
          <p:cNvPr id="372" name="Google Shape;372;g6b46879f4f_4_52"/>
          <p:cNvSpPr txBox="1"/>
          <p:nvPr>
            <p:ph idx="1" type="body"/>
          </p:nvPr>
        </p:nvSpPr>
        <p:spPr>
          <a:xfrm>
            <a:off x="0" y="2302800"/>
            <a:ext cx="6264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We plan the PP at different timings possible to avoid conflict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Before we push, we will send out message to the group to inform the rest so that we do not commit and push together to avoid conflict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Members take turn to code and commit so that the commits are more even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3" name="Google Shape;373;g6b46879f4f_4_52"/>
          <p:cNvCxnSpPr/>
          <p:nvPr/>
        </p:nvCxnSpPr>
        <p:spPr>
          <a:xfrm>
            <a:off x="311700" y="12841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b46879f4f_4_35"/>
          <p:cNvSpPr txBox="1"/>
          <p:nvPr>
            <p:ph type="ctrTitle"/>
          </p:nvPr>
        </p:nvSpPr>
        <p:spPr>
          <a:xfrm>
            <a:off x="311700" y="478400"/>
            <a:ext cx="85206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</p:txBody>
      </p:sp>
      <p:pic>
        <p:nvPicPr>
          <p:cNvPr id="379" name="Google Shape;379;g6b46879f4f_4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251" y="1447800"/>
            <a:ext cx="7570450" cy="518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g6b46879f4f_4_35"/>
          <p:cNvCxnSpPr/>
          <p:nvPr/>
        </p:nvCxnSpPr>
        <p:spPr>
          <a:xfrm>
            <a:off x="311700" y="12841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46286c474_0_101"/>
          <p:cNvSpPr txBox="1"/>
          <p:nvPr>
            <p:ph idx="6" type="ctrTitle"/>
          </p:nvPr>
        </p:nvSpPr>
        <p:spPr>
          <a:xfrm>
            <a:off x="311700" y="478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MAIN TAKEAWAYS</a:t>
            </a:r>
            <a:endParaRPr/>
          </a:p>
        </p:txBody>
      </p:sp>
      <p:cxnSp>
        <p:nvCxnSpPr>
          <p:cNvPr id="386" name="Google Shape;386;g646286c474_0_101"/>
          <p:cNvCxnSpPr/>
          <p:nvPr/>
        </p:nvCxnSpPr>
        <p:spPr>
          <a:xfrm>
            <a:off x="311700" y="12079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g646286c474_0_101"/>
          <p:cNvSpPr txBox="1"/>
          <p:nvPr/>
        </p:nvSpPr>
        <p:spPr>
          <a:xfrm>
            <a:off x="3157625" y="1866133"/>
            <a:ext cx="44991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g646286c474_0_101"/>
          <p:cNvSpPr txBox="1"/>
          <p:nvPr/>
        </p:nvSpPr>
        <p:spPr>
          <a:xfrm>
            <a:off x="5977025" y="1866133"/>
            <a:ext cx="25893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g646286c474_0_101"/>
          <p:cNvSpPr/>
          <p:nvPr/>
        </p:nvSpPr>
        <p:spPr>
          <a:xfrm>
            <a:off x="366875" y="1509676"/>
            <a:ext cx="8397900" cy="5115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g646286c474_0_101"/>
          <p:cNvGrpSpPr/>
          <p:nvPr/>
        </p:nvGrpSpPr>
        <p:grpSpPr>
          <a:xfrm>
            <a:off x="503000" y="1785710"/>
            <a:ext cx="1040400" cy="1566428"/>
            <a:chOff x="503000" y="1701275"/>
            <a:chExt cx="1040400" cy="1174850"/>
          </a:xfrm>
        </p:grpSpPr>
        <p:grpSp>
          <p:nvGrpSpPr>
            <p:cNvPr id="391" name="Google Shape;391;g646286c474_0_101"/>
            <p:cNvGrpSpPr/>
            <p:nvPr/>
          </p:nvGrpSpPr>
          <p:grpSpPr>
            <a:xfrm>
              <a:off x="555275" y="1701275"/>
              <a:ext cx="933300" cy="933300"/>
              <a:chOff x="490375" y="2110075"/>
              <a:chExt cx="933300" cy="933300"/>
            </a:xfrm>
          </p:grpSpPr>
          <p:sp>
            <p:nvSpPr>
              <p:cNvPr id="392" name="Google Shape;392;g646286c474_0_101"/>
              <p:cNvSpPr/>
              <p:nvPr/>
            </p:nvSpPr>
            <p:spPr>
              <a:xfrm>
                <a:off x="490375" y="2110075"/>
                <a:ext cx="933300" cy="933300"/>
              </a:xfrm>
              <a:prstGeom prst="ellipse">
                <a:avLst/>
              </a:prstGeom>
              <a:solidFill>
                <a:srgbClr val="48FF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3" name="Google Shape;393;g646286c474_0_1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81550" y="2201248"/>
                <a:ext cx="750950" cy="750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4" name="Google Shape;394;g646286c474_0_101"/>
            <p:cNvSpPr txBox="1"/>
            <p:nvPr/>
          </p:nvSpPr>
          <p:spPr>
            <a:xfrm>
              <a:off x="503000" y="2535925"/>
              <a:ext cx="1040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Roboto"/>
                  <a:ea typeface="Roboto"/>
                  <a:cs typeface="Roboto"/>
                  <a:sym typeface="Roboto"/>
                </a:rPr>
                <a:t>SOO YEON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95" name="Google Shape;395;g646286c474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25" y="3495483"/>
            <a:ext cx="746350" cy="7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646286c474_0_101"/>
          <p:cNvSpPr txBox="1"/>
          <p:nvPr/>
        </p:nvSpPr>
        <p:spPr>
          <a:xfrm>
            <a:off x="503000" y="4422633"/>
            <a:ext cx="1040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NANDA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7" name="Google Shape;397;g646286c474_0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414" y="5049467"/>
            <a:ext cx="839625" cy="8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646286c474_0_101"/>
          <p:cNvSpPr txBox="1"/>
          <p:nvPr/>
        </p:nvSpPr>
        <p:spPr>
          <a:xfrm>
            <a:off x="503000" y="6048233"/>
            <a:ext cx="1040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YANRUI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9" name="Google Shape;399;g646286c474_0_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252" y="1848850"/>
            <a:ext cx="859150" cy="8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646286c474_0_101"/>
          <p:cNvSpPr txBox="1"/>
          <p:nvPr/>
        </p:nvSpPr>
        <p:spPr>
          <a:xfrm>
            <a:off x="4551625" y="2898633"/>
            <a:ext cx="1040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ETHAN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g646286c474_0_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4638" y="4252983"/>
            <a:ext cx="794363" cy="79436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646286c474_0_101"/>
          <p:cNvSpPr txBox="1"/>
          <p:nvPr/>
        </p:nvSpPr>
        <p:spPr>
          <a:xfrm>
            <a:off x="4551625" y="5235433"/>
            <a:ext cx="1040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HAODI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g646286c474_0_101"/>
          <p:cNvSpPr/>
          <p:nvPr/>
        </p:nvSpPr>
        <p:spPr>
          <a:xfrm rot="5400000">
            <a:off x="2500403" y="1089507"/>
            <a:ext cx="1344000" cy="2939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646286c474_0_101"/>
          <p:cNvSpPr/>
          <p:nvPr/>
        </p:nvSpPr>
        <p:spPr>
          <a:xfrm rot="5400000">
            <a:off x="2500403" y="2664307"/>
            <a:ext cx="1344000" cy="2939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646286c474_0_101"/>
          <p:cNvSpPr/>
          <p:nvPr/>
        </p:nvSpPr>
        <p:spPr>
          <a:xfrm rot="5400000">
            <a:off x="2500403" y="4239107"/>
            <a:ext cx="1344000" cy="2939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646286c474_0_101"/>
          <p:cNvSpPr/>
          <p:nvPr/>
        </p:nvSpPr>
        <p:spPr>
          <a:xfrm rot="5400000">
            <a:off x="6539003" y="1089507"/>
            <a:ext cx="1344000" cy="2939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646286c474_0_101"/>
          <p:cNvSpPr/>
          <p:nvPr/>
        </p:nvSpPr>
        <p:spPr>
          <a:xfrm rot="5400000">
            <a:off x="6539003" y="3426307"/>
            <a:ext cx="1344000" cy="29397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646286c474_0_101"/>
          <p:cNvSpPr txBox="1"/>
          <p:nvPr/>
        </p:nvSpPr>
        <p:spPr>
          <a:xfrm>
            <a:off x="1737825" y="2066567"/>
            <a:ext cx="2813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Importance of scheduling - regardless of whether you manage to achieve your planned schedule or not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g646286c474_0_101"/>
          <p:cNvSpPr txBox="1"/>
          <p:nvPr/>
        </p:nvSpPr>
        <p:spPr>
          <a:xfrm>
            <a:off x="1702175" y="3409338"/>
            <a:ext cx="28137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Using agile and iterative processes to tackle changing requirements is important. Following the schedule was also crucial to completing the project before the deadline.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g646286c474_0_101"/>
          <p:cNvSpPr txBox="1"/>
          <p:nvPr/>
        </p:nvSpPr>
        <p:spPr>
          <a:xfrm>
            <a:off x="1737825" y="5099500"/>
            <a:ext cx="2813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Agile and SCRUM methodologies, the importance of project management in a big project like SPM, the use of JSON.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g646286c474_0_101"/>
          <p:cNvSpPr txBox="1"/>
          <p:nvPr/>
        </p:nvSpPr>
        <p:spPr>
          <a:xfrm>
            <a:off x="5804150" y="4286700"/>
            <a:ext cx="2813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It is important to constantly check against the schedule and remember to fill up the information there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g646286c474_0_101"/>
          <p:cNvSpPr txBox="1"/>
          <p:nvPr/>
        </p:nvSpPr>
        <p:spPr>
          <a:xfrm>
            <a:off x="5804150" y="1785700"/>
            <a:ext cx="28137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I learnt the importance of communication and building rapport with my teammates. It makes resolving conflict a lot easier and helps in the efficiency of the project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1" name="Google Shape;211;p2"/>
          <p:cNvSpPr txBox="1"/>
          <p:nvPr>
            <p:ph idx="4" type="title"/>
          </p:nvPr>
        </p:nvSpPr>
        <p:spPr>
          <a:xfrm>
            <a:off x="4058725" y="5047433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</a:t>
            </a:r>
            <a:r>
              <a:rPr lang="es"/>
              <a:t>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2" name="Google Shape;212;p2"/>
          <p:cNvSpPr txBox="1"/>
          <p:nvPr>
            <p:ph idx="8" type="title"/>
          </p:nvPr>
        </p:nvSpPr>
        <p:spPr>
          <a:xfrm>
            <a:off x="4656375" y="18238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3" name="Google Shape;213;p2"/>
          <p:cNvSpPr txBox="1"/>
          <p:nvPr>
            <p:ph idx="13" type="title"/>
          </p:nvPr>
        </p:nvSpPr>
        <p:spPr>
          <a:xfrm>
            <a:off x="4656375" y="2892433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</a:t>
            </a:r>
            <a:r>
              <a:rPr lang="es"/>
              <a:t>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4" name="Google Shape;214;p2"/>
          <p:cNvSpPr txBox="1"/>
          <p:nvPr>
            <p:ph idx="16" type="ctrTitle"/>
          </p:nvPr>
        </p:nvSpPr>
        <p:spPr>
          <a:xfrm>
            <a:off x="2624688" y="23279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Schedule</a:t>
            </a:r>
            <a:endParaRPr sz="1800"/>
          </a:p>
        </p:txBody>
      </p:sp>
      <p:sp>
        <p:nvSpPr>
          <p:cNvPr id="215" name="Google Shape;215;p2"/>
          <p:cNvSpPr txBox="1"/>
          <p:nvPr>
            <p:ph idx="20" type="ctrTitle"/>
          </p:nvPr>
        </p:nvSpPr>
        <p:spPr>
          <a:xfrm>
            <a:off x="2730413" y="55554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Main Takeaways</a:t>
            </a:r>
            <a:endParaRPr sz="1800"/>
          </a:p>
        </p:txBody>
      </p:sp>
      <p:grpSp>
        <p:nvGrpSpPr>
          <p:cNvPr id="216" name="Google Shape;216;p2"/>
          <p:cNvGrpSpPr/>
          <p:nvPr/>
        </p:nvGrpSpPr>
        <p:grpSpPr>
          <a:xfrm>
            <a:off x="5426655" y="1976617"/>
            <a:ext cx="428915" cy="568155"/>
            <a:chOff x="6226275" y="3911538"/>
            <a:chExt cx="900325" cy="894450"/>
          </a:xfrm>
        </p:grpSpPr>
        <p:sp>
          <p:nvSpPr>
            <p:cNvPr id="217" name="Google Shape;217;p2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"/>
          <p:cNvSpPr/>
          <p:nvPr/>
        </p:nvSpPr>
        <p:spPr>
          <a:xfrm>
            <a:off x="5426644" y="2957251"/>
            <a:ext cx="428938" cy="57191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2"/>
          <p:cNvGrpSpPr/>
          <p:nvPr/>
        </p:nvGrpSpPr>
        <p:grpSpPr>
          <a:xfrm>
            <a:off x="5424629" y="5241670"/>
            <a:ext cx="432964" cy="575473"/>
            <a:chOff x="5812000" y="2553488"/>
            <a:chExt cx="769850" cy="767400"/>
          </a:xfrm>
        </p:grpSpPr>
        <p:sp>
          <p:nvSpPr>
            <p:cNvPr id="227" name="Google Shape;227;p2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3" name="Google Shape;233;p2"/>
          <p:cNvCxnSpPr/>
          <p:nvPr/>
        </p:nvCxnSpPr>
        <p:spPr>
          <a:xfrm>
            <a:off x="311700" y="15889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2"/>
          <p:cNvSpPr txBox="1"/>
          <p:nvPr>
            <p:ph idx="18" type="ctrTitle"/>
          </p:nvPr>
        </p:nvSpPr>
        <p:spPr>
          <a:xfrm>
            <a:off x="2552613" y="3365800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Bug Metrics</a:t>
            </a:r>
            <a:endParaRPr sz="1800"/>
          </a:p>
        </p:txBody>
      </p:sp>
      <p:sp>
        <p:nvSpPr>
          <p:cNvPr id="235" name="Google Shape;235;p2"/>
          <p:cNvSpPr txBox="1"/>
          <p:nvPr>
            <p:ph idx="13" type="title"/>
          </p:nvPr>
        </p:nvSpPr>
        <p:spPr>
          <a:xfrm>
            <a:off x="4656375" y="3959233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6" name="Google Shape;236;p2"/>
          <p:cNvSpPr/>
          <p:nvPr/>
        </p:nvSpPr>
        <p:spPr>
          <a:xfrm>
            <a:off x="5426644" y="4024051"/>
            <a:ext cx="428938" cy="57191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"/>
          <p:cNvSpPr txBox="1"/>
          <p:nvPr>
            <p:ph idx="18" type="ctrTitle"/>
          </p:nvPr>
        </p:nvSpPr>
        <p:spPr>
          <a:xfrm>
            <a:off x="2552613" y="4432600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Git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4000"/>
              <a:t>THANK YOU 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ctrTitle"/>
          </p:nvPr>
        </p:nvSpPr>
        <p:spPr>
          <a:xfrm>
            <a:off x="311700" y="5546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SCHEDULE (ITER 1 - 2)</a:t>
            </a:r>
            <a:endParaRPr/>
          </a:p>
        </p:txBody>
      </p:sp>
      <p:cxnSp>
        <p:nvCxnSpPr>
          <p:cNvPr id="243" name="Google Shape;243;p5"/>
          <p:cNvCxnSpPr/>
          <p:nvPr/>
        </p:nvCxnSpPr>
        <p:spPr>
          <a:xfrm>
            <a:off x="311700" y="13603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9175"/>
            <a:ext cx="8520600" cy="4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7989ff7b2_0_5"/>
          <p:cNvSpPr txBox="1"/>
          <p:nvPr>
            <p:ph type="ctrTitle"/>
          </p:nvPr>
        </p:nvSpPr>
        <p:spPr>
          <a:xfrm>
            <a:off x="311700" y="478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SCHEDULE (ITER 3 - 5)</a:t>
            </a:r>
            <a:endParaRPr/>
          </a:p>
        </p:txBody>
      </p:sp>
      <p:cxnSp>
        <p:nvCxnSpPr>
          <p:cNvPr id="250" name="Google Shape;250;g47989ff7b2_0_5"/>
          <p:cNvCxnSpPr/>
          <p:nvPr/>
        </p:nvCxnSpPr>
        <p:spPr>
          <a:xfrm>
            <a:off x="311700" y="12079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1" name="Google Shape;251;g47989ff7b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25" y="1413075"/>
            <a:ext cx="7619277" cy="52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46879f4f_2_16"/>
          <p:cNvSpPr txBox="1"/>
          <p:nvPr>
            <p:ph idx="1" type="body"/>
          </p:nvPr>
        </p:nvSpPr>
        <p:spPr>
          <a:xfrm>
            <a:off x="0" y="2302800"/>
            <a:ext cx="6405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Sometimes our allocated time for pair programming will clash with other project meetings that we have. Hence we have to rearrange the time or even make compromises.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⇒ Try our best to finish the task is completed before its dependency starts 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g6b46879f4f_2_16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Problems faced tracking schedule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 txBox="1"/>
          <p:nvPr>
            <p:ph type="ctrTitle"/>
          </p:nvPr>
        </p:nvSpPr>
        <p:spPr>
          <a:xfrm>
            <a:off x="892325" y="478400"/>
            <a:ext cx="7940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FUNCTIONALITIES</a:t>
            </a:r>
            <a:endParaRPr/>
          </a:p>
        </p:txBody>
      </p:sp>
      <p:sp>
        <p:nvSpPr>
          <p:cNvPr id="263" name="Google Shape;263;p3"/>
          <p:cNvSpPr txBox="1"/>
          <p:nvPr>
            <p:ph idx="1" type="body"/>
          </p:nvPr>
        </p:nvSpPr>
        <p:spPr>
          <a:xfrm>
            <a:off x="203025" y="2735300"/>
            <a:ext cx="52563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arenR"/>
            </a:pPr>
            <a:r>
              <a:rPr b="1" lang="e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 you plan to drop any functionalities? 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arenR"/>
            </a:pPr>
            <a:r>
              <a:rPr b="1" lang="e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 you plan to use any PHP frameworks?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4" name="Google Shape;264;p3"/>
          <p:cNvGrpSpPr/>
          <p:nvPr/>
        </p:nvGrpSpPr>
        <p:grpSpPr>
          <a:xfrm>
            <a:off x="5081089" y="2712270"/>
            <a:ext cx="462215" cy="493196"/>
            <a:chOff x="5049725" y="3806450"/>
            <a:chExt cx="481825" cy="481825"/>
          </a:xfrm>
        </p:grpSpPr>
        <p:sp>
          <p:nvSpPr>
            <p:cNvPr id="265" name="Google Shape;265;p3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"/>
          <p:cNvSpPr txBox="1"/>
          <p:nvPr/>
        </p:nvSpPr>
        <p:spPr>
          <a:xfrm>
            <a:off x="5548575" y="2669867"/>
            <a:ext cx="748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9" name="Google Shape;269;p3"/>
          <p:cNvGrpSpPr/>
          <p:nvPr/>
        </p:nvGrpSpPr>
        <p:grpSpPr>
          <a:xfrm>
            <a:off x="5081089" y="4033070"/>
            <a:ext cx="462215" cy="493196"/>
            <a:chOff x="5049725" y="3806450"/>
            <a:chExt cx="481825" cy="481825"/>
          </a:xfrm>
        </p:grpSpPr>
        <p:sp>
          <p:nvSpPr>
            <p:cNvPr id="270" name="Google Shape;270;p3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3"/>
          <p:cNvSpPr txBox="1"/>
          <p:nvPr/>
        </p:nvSpPr>
        <p:spPr>
          <a:xfrm>
            <a:off x="5548575" y="3990667"/>
            <a:ext cx="748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"/>
          <p:cNvCxnSpPr/>
          <p:nvPr/>
        </p:nvCxnSpPr>
        <p:spPr>
          <a:xfrm>
            <a:off x="-3168575" y="1209251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"/>
          <p:cNvSpPr txBox="1"/>
          <p:nvPr>
            <p:ph type="ctrTitle"/>
          </p:nvPr>
        </p:nvSpPr>
        <p:spPr>
          <a:xfrm>
            <a:off x="892325" y="554600"/>
            <a:ext cx="7940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ADDITIONAL FUNCTIONALITIES </a:t>
            </a:r>
            <a:endParaRPr/>
          </a:p>
        </p:txBody>
      </p:sp>
      <p:sp>
        <p:nvSpPr>
          <p:cNvPr id="280" name="Google Shape;280;p4"/>
          <p:cNvSpPr txBox="1"/>
          <p:nvPr>
            <p:ph idx="1" type="body"/>
          </p:nvPr>
        </p:nvSpPr>
        <p:spPr>
          <a:xfrm>
            <a:off x="203025" y="2430500"/>
            <a:ext cx="62898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rPr b="1" lang="es" sz="2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3)</a:t>
            </a:r>
            <a:r>
              <a:rPr b="1" lang="es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functionalities did we add?</a:t>
            </a:r>
            <a:endParaRPr b="1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"/>
              <a:buChar char="■"/>
            </a:pPr>
            <a:r>
              <a:rPr b="1" lang="es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Enrolled course and exam information</a:t>
            </a:r>
            <a:endParaRPr b="1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" name="Google Shape;281;p4"/>
          <p:cNvCxnSpPr/>
          <p:nvPr/>
        </p:nvCxnSpPr>
        <p:spPr>
          <a:xfrm>
            <a:off x="-1040625" y="1244351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46879f4f_1_70"/>
          <p:cNvSpPr txBox="1"/>
          <p:nvPr>
            <p:ph idx="6" type="ctrTitle"/>
          </p:nvPr>
        </p:nvSpPr>
        <p:spPr>
          <a:xfrm>
            <a:off x="311700" y="554600"/>
            <a:ext cx="85206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BREAKDOWN OF WORK*</a:t>
            </a:r>
            <a:endParaRPr/>
          </a:p>
        </p:txBody>
      </p:sp>
      <p:cxnSp>
        <p:nvCxnSpPr>
          <p:cNvPr id="287" name="Google Shape;287;g6b46879f4f_1_70"/>
          <p:cNvCxnSpPr/>
          <p:nvPr/>
        </p:nvCxnSpPr>
        <p:spPr>
          <a:xfrm>
            <a:off x="311700" y="12841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88" name="Google Shape;288;g6b46879f4f_1_70"/>
          <p:cNvGraphicFramePr/>
          <p:nvPr/>
        </p:nvGraphicFramePr>
        <p:xfrm>
          <a:off x="213725" y="1676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{2256473B-C7E5-423C-B4FC-0A7BAE674557}</a:tableStyleId>
              </a:tblPr>
              <a:tblGrid>
                <a:gridCol w="1222100"/>
                <a:gridCol w="1052725"/>
                <a:gridCol w="1369700"/>
                <a:gridCol w="868950"/>
                <a:gridCol w="1800475"/>
                <a:gridCol w="1005275"/>
                <a:gridCol w="1104250"/>
              </a:tblGrid>
              <a:tr h="5309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>
                          <a:solidFill>
                            <a:srgbClr val="FFFFFF"/>
                          </a:solidFill>
                        </a:rPr>
                        <a:t>PROGRAMMING</a:t>
                      </a:r>
                      <a:endParaRPr b="1"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>
                          <a:solidFill>
                            <a:srgbClr val="FFFFFF"/>
                          </a:solidFill>
                        </a:rPr>
                        <a:t>NON-PROGRAMMING</a:t>
                      </a:r>
                      <a:endParaRPr b="1"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900">
                          <a:solidFill>
                            <a:schemeClr val="lt1"/>
                          </a:solidFill>
                        </a:rPr>
                        <a:t>TOTAL</a:t>
                      </a:r>
                      <a:endParaRPr/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27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Hours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Hours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Hours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Ethan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52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20.3%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70.5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19.94%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122.5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20.12%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Haodi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58.5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22.76%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66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18.67%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124.5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20.72%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Nanda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44.83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17.44%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72.5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20.51%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117.33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19%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Soo Yeon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49.42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19.23%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73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20.65%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122.42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19.94%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Yanrui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52.25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20.33%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71.5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20.23%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123.75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solidFill>
                            <a:srgbClr val="FFFFFF"/>
                          </a:solidFill>
                        </a:rPr>
                        <a:t>20.28%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900">
                          <a:solidFill>
                            <a:srgbClr val="FFFFFF"/>
                          </a:solidFill>
                        </a:rPr>
                        <a:t>Total</a:t>
                      </a:r>
                      <a:endParaRPr i="1"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900">
                          <a:solidFill>
                            <a:srgbClr val="FFFFFF"/>
                          </a:solidFill>
                        </a:rPr>
                        <a:t>257</a:t>
                      </a:r>
                      <a:endParaRPr i="1"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900">
                          <a:solidFill>
                            <a:srgbClr val="FFFFFF"/>
                          </a:solidFill>
                        </a:rPr>
                        <a:t>100%</a:t>
                      </a:r>
                      <a:endParaRPr i="1"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900">
                          <a:solidFill>
                            <a:srgbClr val="FFFFFF"/>
                          </a:solidFill>
                        </a:rPr>
                        <a:t>353.5</a:t>
                      </a:r>
                      <a:endParaRPr i="1"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900">
                          <a:solidFill>
                            <a:srgbClr val="FFFFFF"/>
                          </a:solidFill>
                        </a:rPr>
                        <a:t>100%</a:t>
                      </a:r>
                      <a:endParaRPr i="1"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900">
                          <a:solidFill>
                            <a:srgbClr val="FFFFFF"/>
                          </a:solidFill>
                        </a:rPr>
                        <a:t>610.5</a:t>
                      </a:r>
                      <a:endParaRPr i="1"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900">
                          <a:solidFill>
                            <a:srgbClr val="FFFFFF"/>
                          </a:solidFill>
                        </a:rPr>
                        <a:t>100%</a:t>
                      </a:r>
                      <a:endParaRPr i="1"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g6b46879f4f_1_70"/>
          <p:cNvSpPr txBox="1"/>
          <p:nvPr/>
        </p:nvSpPr>
        <p:spPr>
          <a:xfrm>
            <a:off x="639900" y="1309063"/>
            <a:ext cx="786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*The hours shown above remove the duplicated hours from tasks with subtasks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46879f4f_1_83"/>
          <p:cNvSpPr txBox="1"/>
          <p:nvPr>
            <p:ph idx="6" type="ctrTitle"/>
          </p:nvPr>
        </p:nvSpPr>
        <p:spPr>
          <a:xfrm>
            <a:off x="311700" y="554600"/>
            <a:ext cx="8520600" cy="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 ALLOCATION (Programming Tasks)</a:t>
            </a:r>
            <a:endParaRPr/>
          </a:p>
        </p:txBody>
      </p:sp>
      <p:cxnSp>
        <p:nvCxnSpPr>
          <p:cNvPr id="295" name="Google Shape;295;g6b46879f4f_1_83"/>
          <p:cNvCxnSpPr/>
          <p:nvPr/>
        </p:nvCxnSpPr>
        <p:spPr>
          <a:xfrm>
            <a:off x="311700" y="128413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96" name="Google Shape;296;g6b46879f4f_1_83"/>
          <p:cNvGraphicFramePr/>
          <p:nvPr/>
        </p:nvGraphicFramePr>
        <p:xfrm>
          <a:off x="68685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{2256473B-C7E5-423C-B4FC-0A7BAE674557}</a:tableStyleId>
              </a:tblPr>
              <a:tblGrid>
                <a:gridCol w="1306400"/>
                <a:gridCol w="1332325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Ethan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Haodi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Nanda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Soo Yeon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Yan Rui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UI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Home Page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Login Function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View Bidding Results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Functionality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Drop-bid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Drop-section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Update-bid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Round 1 clearing logic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Round 2 clearing logic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Bootstrap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Backend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7" name="Google Shape;297;g6b46879f4f_1_83"/>
          <p:cNvSpPr/>
          <p:nvPr/>
        </p:nvSpPr>
        <p:spPr>
          <a:xfrm>
            <a:off x="3639450" y="1933675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6b46879f4f_1_83"/>
          <p:cNvSpPr/>
          <p:nvPr/>
        </p:nvSpPr>
        <p:spPr>
          <a:xfrm>
            <a:off x="7806125" y="1933675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6b46879f4f_1_83"/>
          <p:cNvSpPr/>
          <p:nvPr/>
        </p:nvSpPr>
        <p:spPr>
          <a:xfrm>
            <a:off x="4670225" y="2419975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6b46879f4f_1_83"/>
          <p:cNvSpPr/>
          <p:nvPr/>
        </p:nvSpPr>
        <p:spPr>
          <a:xfrm>
            <a:off x="5717175" y="2419975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b46879f4f_1_83"/>
          <p:cNvSpPr/>
          <p:nvPr/>
        </p:nvSpPr>
        <p:spPr>
          <a:xfrm>
            <a:off x="3639450" y="30229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6b46879f4f_1_83"/>
          <p:cNvSpPr/>
          <p:nvPr/>
        </p:nvSpPr>
        <p:spPr>
          <a:xfrm>
            <a:off x="4670225" y="30229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6b46879f4f_1_83"/>
          <p:cNvSpPr/>
          <p:nvPr/>
        </p:nvSpPr>
        <p:spPr>
          <a:xfrm>
            <a:off x="6770725" y="3535175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6b46879f4f_1_83"/>
          <p:cNvSpPr/>
          <p:nvPr/>
        </p:nvSpPr>
        <p:spPr>
          <a:xfrm>
            <a:off x="7806125" y="3535175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6b46879f4f_1_83"/>
          <p:cNvSpPr/>
          <p:nvPr/>
        </p:nvSpPr>
        <p:spPr>
          <a:xfrm>
            <a:off x="5717175" y="390460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6b46879f4f_1_83"/>
          <p:cNvSpPr/>
          <p:nvPr/>
        </p:nvSpPr>
        <p:spPr>
          <a:xfrm>
            <a:off x="3639450" y="390460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6b46879f4f_1_83"/>
          <p:cNvSpPr/>
          <p:nvPr/>
        </p:nvSpPr>
        <p:spPr>
          <a:xfrm>
            <a:off x="3639450" y="43003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6b46879f4f_1_83"/>
          <p:cNvSpPr/>
          <p:nvPr/>
        </p:nvSpPr>
        <p:spPr>
          <a:xfrm>
            <a:off x="4670225" y="43003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6b46879f4f_1_83"/>
          <p:cNvSpPr/>
          <p:nvPr/>
        </p:nvSpPr>
        <p:spPr>
          <a:xfrm>
            <a:off x="3639450" y="47862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6b46879f4f_1_83"/>
          <p:cNvSpPr/>
          <p:nvPr/>
        </p:nvSpPr>
        <p:spPr>
          <a:xfrm>
            <a:off x="4670225" y="4848275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b46879f4f_1_83"/>
          <p:cNvSpPr/>
          <p:nvPr/>
        </p:nvSpPr>
        <p:spPr>
          <a:xfrm>
            <a:off x="6770725" y="54155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6b46879f4f_1_83"/>
          <p:cNvSpPr/>
          <p:nvPr/>
        </p:nvSpPr>
        <p:spPr>
          <a:xfrm>
            <a:off x="4670225" y="539620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6b46879f4f_1_83"/>
          <p:cNvSpPr/>
          <p:nvPr/>
        </p:nvSpPr>
        <p:spPr>
          <a:xfrm>
            <a:off x="5717175" y="5901825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6b46879f4f_1_83"/>
          <p:cNvSpPr/>
          <p:nvPr/>
        </p:nvSpPr>
        <p:spPr>
          <a:xfrm>
            <a:off x="4670225" y="5901825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b46879f4f_1_83"/>
          <p:cNvSpPr/>
          <p:nvPr/>
        </p:nvSpPr>
        <p:spPr>
          <a:xfrm>
            <a:off x="7806125" y="62714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6b46879f4f_1_83"/>
          <p:cNvSpPr/>
          <p:nvPr/>
        </p:nvSpPr>
        <p:spPr>
          <a:xfrm>
            <a:off x="6770725" y="62714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6b46879f4f_1_83"/>
          <p:cNvSpPr/>
          <p:nvPr/>
        </p:nvSpPr>
        <p:spPr>
          <a:xfrm>
            <a:off x="5735325" y="62714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6b46879f4f_1_83"/>
          <p:cNvSpPr/>
          <p:nvPr/>
        </p:nvSpPr>
        <p:spPr>
          <a:xfrm>
            <a:off x="4699925" y="62714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b46879f4f_1_83"/>
          <p:cNvSpPr/>
          <p:nvPr/>
        </p:nvSpPr>
        <p:spPr>
          <a:xfrm>
            <a:off x="3664525" y="6271450"/>
            <a:ext cx="337200" cy="244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