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 Th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Didact Gothic"/>
      <p:regular r:id="rId30"/>
    </p:embeddedFont>
    <p:embeddedFont>
      <p:font typeface="Roboto Mono Thin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  <p:embeddedFont>
      <p:font typeface="Bree Serif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A0BHPaukl4NCP+qbY18STBhJd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RobotoBlack-bold.fntdata"/><Relationship Id="rId22" Type="http://schemas.openxmlformats.org/officeDocument/2006/relationships/font" Target="fonts/RobotoThin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Thin-regular.fntdata"/><Relationship Id="rId30" Type="http://schemas.openxmlformats.org/officeDocument/2006/relationships/font" Target="fonts/DidactGothic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Thin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Thin-bold.fntdata"/><Relationship Id="rId13" Type="http://schemas.openxmlformats.org/officeDocument/2006/relationships/slide" Target="slides/slide9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8.xml"/><Relationship Id="rId34" Type="http://schemas.openxmlformats.org/officeDocument/2006/relationships/font" Target="fonts/RobotoMonoThin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3.xml"/><Relationship Id="rId39" Type="http://schemas.openxmlformats.org/officeDocument/2006/relationships/font" Target="fonts/BreeSerif-regular.fntdata"/><Relationship Id="rId16" Type="http://schemas.openxmlformats.org/officeDocument/2006/relationships/slide" Target="slides/slide12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46286c47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646286c47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46286c47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646286c4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45ee653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645ee653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42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42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42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42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42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9" name="Google Shape;69;p4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2" name="Google Shape;72;p4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3" name="Google Shape;73;p4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4" name="Google Shape;74;p4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4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4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46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46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46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46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46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46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8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8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1" name="Google Shape;91;p48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TITLE_1_1_2_1_1_1">
    <p:bg>
      <p:bgPr>
        <a:solidFill>
          <a:srgbClr val="48FFD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9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4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4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4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4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34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4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9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40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40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40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41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0" name="Google Shape;60;p41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41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PM REVIEW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G7T3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Ethan Yang, Kwon Soo Yeon, Nanda Gian,</a:t>
            </a:r>
            <a:r>
              <a:rPr lang="es"/>
              <a:t>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Qi Haodi, Yanrui Sia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6286c474_0_9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MILESTONES </a:t>
            </a:r>
            <a:endParaRPr/>
          </a:p>
        </p:txBody>
      </p:sp>
      <p:grpSp>
        <p:nvGrpSpPr>
          <p:cNvPr id="376" name="Google Shape;376;g646286c474_0_90"/>
          <p:cNvGrpSpPr/>
          <p:nvPr/>
        </p:nvGrpSpPr>
        <p:grpSpPr>
          <a:xfrm>
            <a:off x="1190497" y="2272725"/>
            <a:ext cx="1199734" cy="1196281"/>
            <a:chOff x="6666900" y="628300"/>
            <a:chExt cx="5236725" cy="4370775"/>
          </a:xfrm>
        </p:grpSpPr>
        <p:sp>
          <p:nvSpPr>
            <p:cNvPr id="377" name="Google Shape;377;g646286c474_0_90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646286c474_0_90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646286c474_0_90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0" name="Google Shape;380;g646286c474_0_9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g646286c474_0_90"/>
          <p:cNvSpPr txBox="1"/>
          <p:nvPr/>
        </p:nvSpPr>
        <p:spPr>
          <a:xfrm>
            <a:off x="3157625" y="1685350"/>
            <a:ext cx="5124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PM Review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Demo and Progress Update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UAT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Presentation</a:t>
            </a: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g646286c474_0_90"/>
          <p:cNvSpPr txBox="1"/>
          <p:nvPr/>
        </p:nvSpPr>
        <p:spPr>
          <a:xfrm>
            <a:off x="59770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46286c474_0_10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BUFFER TIME</a:t>
            </a:r>
            <a:endParaRPr/>
          </a:p>
        </p:txBody>
      </p:sp>
      <p:grpSp>
        <p:nvGrpSpPr>
          <p:cNvPr id="388" name="Google Shape;388;g646286c474_0_101"/>
          <p:cNvGrpSpPr/>
          <p:nvPr/>
        </p:nvGrpSpPr>
        <p:grpSpPr>
          <a:xfrm>
            <a:off x="1278825" y="2212899"/>
            <a:ext cx="1150751" cy="1059981"/>
            <a:chOff x="13414133" y="-536191"/>
            <a:chExt cx="6009142" cy="5535149"/>
          </a:xfrm>
        </p:grpSpPr>
        <p:sp>
          <p:nvSpPr>
            <p:cNvPr id="389" name="Google Shape;389;g646286c474_0_101"/>
            <p:cNvSpPr/>
            <p:nvPr/>
          </p:nvSpPr>
          <p:spPr>
            <a:xfrm>
              <a:off x="13414133" y="-536191"/>
              <a:ext cx="6009142" cy="5535149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646286c474_0_101"/>
            <p:cNvSpPr/>
            <p:nvPr/>
          </p:nvSpPr>
          <p:spPr>
            <a:xfrm>
              <a:off x="15166556" y="491954"/>
              <a:ext cx="2353408" cy="2694361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1" name="Google Shape;391;g646286c474_0_10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g646286c474_0_101"/>
          <p:cNvSpPr txBox="1"/>
          <p:nvPr/>
        </p:nvSpPr>
        <p:spPr>
          <a:xfrm>
            <a:off x="3157625" y="1685350"/>
            <a:ext cx="44991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 Sunday for all iterations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g646286c474_0_101"/>
          <p:cNvSpPr txBox="1"/>
          <p:nvPr/>
        </p:nvSpPr>
        <p:spPr>
          <a:xfrm>
            <a:off x="59770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45ee65346_0_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CRITICAL PATH</a:t>
            </a:r>
            <a:endParaRPr/>
          </a:p>
        </p:txBody>
      </p:sp>
      <p:cxnSp>
        <p:nvCxnSpPr>
          <p:cNvPr id="399" name="Google Shape;399;g645ee65346_0_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0" name="Google Shape;400;g645ee6534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950" y="1348125"/>
            <a:ext cx="7227524" cy="35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Bug Metrics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10"/>
          <p:cNvSpPr txBox="1"/>
          <p:nvPr>
            <p:ph idx="1" type="subTitle"/>
          </p:nvPr>
        </p:nvSpPr>
        <p:spPr>
          <a:xfrm>
            <a:off x="4979350" y="2466650"/>
            <a:ext cx="37974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currently have 14 identified bugs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most bugs are found during testing sessions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bugs are fixed on the  spot </a:t>
            </a:r>
            <a:endParaRPr sz="1800"/>
          </a:p>
        </p:txBody>
      </p:sp>
      <p:cxnSp>
        <p:nvCxnSpPr>
          <p:cNvPr id="407" name="Google Shape;407;p10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10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333"/>
                </a:srgbClr>
              </a:gs>
              <a:gs pos="100000">
                <a:srgbClr val="041523">
                  <a:alpha val="5333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0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0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0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0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0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0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0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0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0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0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0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0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0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0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0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0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0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0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0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0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0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0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0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0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0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0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0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0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0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0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0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0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0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0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0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0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0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0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0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0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p10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456" name="Google Shape;456;p10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10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459" name="Google Shape;459;p10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10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464" name="Google Shape;464;p10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10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469" name="Google Shape;469;p10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475" name="Google Shape;475;p10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"/>
          <p:cNvSpPr/>
          <p:nvPr/>
        </p:nvSpPr>
        <p:spPr>
          <a:xfrm>
            <a:off x="623600" y="3251700"/>
            <a:ext cx="1581300" cy="19209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7"/>
          <p:cNvSpPr/>
          <p:nvPr/>
        </p:nvSpPr>
        <p:spPr>
          <a:xfrm>
            <a:off x="2790750" y="2876850"/>
            <a:ext cx="1581300" cy="2295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ROLES &amp; RESPONSIBILITIES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4957900" y="2555025"/>
            <a:ext cx="1581300" cy="2617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7"/>
          <p:cNvSpPr txBox="1"/>
          <p:nvPr>
            <p:ph idx="3" type="subTitle"/>
          </p:nvPr>
        </p:nvSpPr>
        <p:spPr>
          <a:xfrm>
            <a:off x="564801" y="3747550"/>
            <a:ext cx="1658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4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PM: SOOYEON</a:t>
            </a:r>
            <a:endParaRPr b="1" sz="14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CODERS: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ETHAN &amp; YANRUI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NANDA &amp; HAODI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17"/>
          <p:cNvSpPr txBox="1"/>
          <p:nvPr>
            <p:ph type="ctrTitle"/>
          </p:nvPr>
        </p:nvSpPr>
        <p:spPr>
          <a:xfrm>
            <a:off x="2543394" y="31936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ITERATION 2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492" name="Google Shape;492;p17"/>
          <p:cNvSpPr txBox="1"/>
          <p:nvPr>
            <p:ph idx="4" type="ctrTitle"/>
          </p:nvPr>
        </p:nvSpPr>
        <p:spPr>
          <a:xfrm>
            <a:off x="4710581" y="2826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ITERATION 3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493" name="Google Shape;493;p17"/>
          <p:cNvSpPr txBox="1"/>
          <p:nvPr>
            <p:ph idx="5" type="ctrTitle"/>
          </p:nvPr>
        </p:nvSpPr>
        <p:spPr>
          <a:xfrm>
            <a:off x="159294" y="35215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	    ITERATION 1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947575" y="211007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3114750" y="174812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7"/>
          <p:cNvSpPr/>
          <p:nvPr/>
        </p:nvSpPr>
        <p:spPr>
          <a:xfrm>
            <a:off x="5281925" y="142762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17"/>
          <p:cNvGrpSpPr/>
          <p:nvPr/>
        </p:nvGrpSpPr>
        <p:grpSpPr>
          <a:xfrm>
            <a:off x="3351578" y="1966607"/>
            <a:ext cx="459642" cy="459463"/>
            <a:chOff x="3671350" y="1353725"/>
            <a:chExt cx="1924800" cy="1924050"/>
          </a:xfrm>
        </p:grpSpPr>
        <p:sp>
          <p:nvSpPr>
            <p:cNvPr id="498" name="Google Shape;498;p17"/>
            <p:cNvSpPr/>
            <p:nvPr/>
          </p:nvSpPr>
          <p:spPr>
            <a:xfrm>
              <a:off x="4220050" y="1353725"/>
              <a:ext cx="827425" cy="783525"/>
            </a:xfrm>
            <a:custGeom>
              <a:rect b="b" l="l" r="r" t="t"/>
              <a:pathLst>
                <a:path extrusionOk="0" h="31341" w="33097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5142300" y="2483925"/>
              <a:ext cx="453850" cy="449475"/>
            </a:xfrm>
            <a:custGeom>
              <a:rect b="b" l="l" r="r" t="t"/>
              <a:pathLst>
                <a:path extrusionOk="0" h="17979" w="18154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4239000" y="2257725"/>
              <a:ext cx="789500" cy="677125"/>
            </a:xfrm>
            <a:custGeom>
              <a:rect b="b" l="l" r="r" t="t"/>
              <a:pathLst>
                <a:path extrusionOk="0" h="27085" w="3158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671350" y="3047200"/>
              <a:ext cx="1924800" cy="230575"/>
            </a:xfrm>
            <a:custGeom>
              <a:rect b="b" l="l" r="r" t="t"/>
              <a:pathLst>
                <a:path extrusionOk="0" h="9223" w="76992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671350" y="2596275"/>
              <a:ext cx="453875" cy="340050"/>
            </a:xfrm>
            <a:custGeom>
              <a:rect b="b" l="l" r="r" t="t"/>
              <a:pathLst>
                <a:path extrusionOk="0" h="13602" w="18155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7"/>
          <p:cNvGrpSpPr/>
          <p:nvPr/>
        </p:nvGrpSpPr>
        <p:grpSpPr>
          <a:xfrm>
            <a:off x="5512288" y="1657346"/>
            <a:ext cx="472533" cy="473852"/>
            <a:chOff x="1869175" y="3274825"/>
            <a:chExt cx="1567275" cy="1571650"/>
          </a:xfrm>
        </p:grpSpPr>
        <p:sp>
          <p:nvSpPr>
            <p:cNvPr id="504" name="Google Shape;504;p17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17"/>
          <p:cNvGrpSpPr/>
          <p:nvPr/>
        </p:nvGrpSpPr>
        <p:grpSpPr>
          <a:xfrm>
            <a:off x="1227790" y="2304852"/>
            <a:ext cx="372883" cy="543742"/>
            <a:chOff x="2070550" y="767325"/>
            <a:chExt cx="1106150" cy="1613000"/>
          </a:xfrm>
        </p:grpSpPr>
        <p:sp>
          <p:nvSpPr>
            <p:cNvPr id="508" name="Google Shape;508;p17"/>
            <p:cNvSpPr/>
            <p:nvPr/>
          </p:nvSpPr>
          <p:spPr>
            <a:xfrm>
              <a:off x="2199700" y="767325"/>
              <a:ext cx="608525" cy="516100"/>
            </a:xfrm>
            <a:custGeom>
              <a:rect b="b" l="l" r="r" t="t"/>
              <a:pathLst>
                <a:path extrusionOk="0" h="20644" w="24341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2341975" y="887475"/>
              <a:ext cx="323975" cy="208700"/>
            </a:xfrm>
            <a:custGeom>
              <a:rect b="b" l="l" r="r" t="t"/>
              <a:pathLst>
                <a:path extrusionOk="0" h="8348" w="12959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2070550" y="1050925"/>
              <a:ext cx="1106150" cy="1329400"/>
            </a:xfrm>
            <a:custGeom>
              <a:rect b="b" l="l" r="r" t="t"/>
              <a:pathLst>
                <a:path extrusionOk="0" h="53176" w="44246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1" name="Google Shape;511;p1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17"/>
          <p:cNvSpPr/>
          <p:nvPr/>
        </p:nvSpPr>
        <p:spPr>
          <a:xfrm>
            <a:off x="7015300" y="2304850"/>
            <a:ext cx="1581300" cy="28674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7339325" y="119902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7"/>
          <p:cNvSpPr txBox="1"/>
          <p:nvPr>
            <p:ph idx="4" type="ctrTitle"/>
          </p:nvPr>
        </p:nvSpPr>
        <p:spPr>
          <a:xfrm>
            <a:off x="6767981" y="25550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ITERATION 4</a:t>
            </a:r>
            <a:endParaRPr sz="1400">
              <a:solidFill>
                <a:srgbClr val="0E2A47"/>
              </a:solidFill>
            </a:endParaRPr>
          </a:p>
        </p:txBody>
      </p:sp>
      <p:grpSp>
        <p:nvGrpSpPr>
          <p:cNvPr id="515" name="Google Shape;515;p17"/>
          <p:cNvGrpSpPr/>
          <p:nvPr/>
        </p:nvGrpSpPr>
        <p:grpSpPr>
          <a:xfrm>
            <a:off x="7446378" y="1390359"/>
            <a:ext cx="692906" cy="609015"/>
            <a:chOff x="-62148800" y="3258805"/>
            <a:chExt cx="311125" cy="316750"/>
          </a:xfrm>
        </p:grpSpPr>
        <p:sp>
          <p:nvSpPr>
            <p:cNvPr id="516" name="Google Shape;516;p17"/>
            <p:cNvSpPr/>
            <p:nvPr/>
          </p:nvSpPr>
          <p:spPr>
            <a:xfrm>
              <a:off x="-62085775" y="3534480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-62148800" y="3258805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7"/>
          <p:cNvSpPr txBox="1"/>
          <p:nvPr>
            <p:ph idx="3" type="subTitle"/>
          </p:nvPr>
        </p:nvSpPr>
        <p:spPr>
          <a:xfrm>
            <a:off x="4967901" y="3040475"/>
            <a:ext cx="15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4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PM: ETHAN</a:t>
            </a:r>
            <a:endParaRPr b="1" sz="14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CODERS: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NANDA &amp; YANRUI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SOOYEON &amp; HAODI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17"/>
          <p:cNvSpPr txBox="1"/>
          <p:nvPr>
            <p:ph idx="3" type="subTitle"/>
          </p:nvPr>
        </p:nvSpPr>
        <p:spPr>
          <a:xfrm>
            <a:off x="2808151" y="3487300"/>
            <a:ext cx="15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4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PM: NANDA</a:t>
            </a:r>
            <a:endParaRPr b="1" sz="14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CODERS: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SOOYEON &amp; YANRUI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ETHAN &amp; HAODI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17"/>
          <p:cNvSpPr txBox="1"/>
          <p:nvPr>
            <p:ph idx="3" type="subTitle"/>
          </p:nvPr>
        </p:nvSpPr>
        <p:spPr>
          <a:xfrm>
            <a:off x="6972701" y="2826575"/>
            <a:ext cx="1707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4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PM: YANRUI</a:t>
            </a:r>
            <a:endParaRPr b="1" sz="14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CODERS: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ETHAN &amp; SOOYEON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NANDA &amp; HAODI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4000"/>
              <a:t>THANK YOU 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1" name="Google Shape;211;p2"/>
          <p:cNvSpPr txBox="1"/>
          <p:nvPr>
            <p:ph idx="4" type="title"/>
          </p:nvPr>
        </p:nvSpPr>
        <p:spPr>
          <a:xfrm>
            <a:off x="5167125" y="3178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</a:t>
            </a:r>
            <a:r>
              <a:rPr lang="es"/>
              <a:t>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2" name="Google Shape;212;p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3" name="Google Shape;213;p2"/>
          <p:cNvSpPr txBox="1"/>
          <p:nvPr>
            <p:ph idx="13" type="title"/>
          </p:nvPr>
        </p:nvSpPr>
        <p:spPr>
          <a:xfrm>
            <a:off x="2827575" y="3178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4" name="Google Shape;214;p2"/>
          <p:cNvSpPr txBox="1"/>
          <p:nvPr>
            <p:ph idx="16" type="ctrTitle"/>
          </p:nvPr>
        </p:nvSpPr>
        <p:spPr>
          <a:xfrm>
            <a:off x="795888" y="22793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Functionalities</a:t>
            </a:r>
            <a:endParaRPr sz="1800"/>
          </a:p>
        </p:txBody>
      </p:sp>
      <p:sp>
        <p:nvSpPr>
          <p:cNvPr id="215" name="Google Shape;215;p2"/>
          <p:cNvSpPr txBox="1"/>
          <p:nvPr>
            <p:ph idx="17" type="ctrTitle"/>
          </p:nvPr>
        </p:nvSpPr>
        <p:spPr>
          <a:xfrm>
            <a:off x="719688" y="3584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Schedule</a:t>
            </a:r>
            <a:endParaRPr sz="1800"/>
          </a:p>
        </p:txBody>
      </p:sp>
      <p:sp>
        <p:nvSpPr>
          <p:cNvPr id="216" name="Google Shape;216;p2"/>
          <p:cNvSpPr txBox="1"/>
          <p:nvPr>
            <p:ph idx="20" type="ctrTitle"/>
          </p:nvPr>
        </p:nvSpPr>
        <p:spPr>
          <a:xfrm>
            <a:off x="6348313" y="3584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Roles &amp; Responsibility</a:t>
            </a:r>
            <a:endParaRPr sz="1800"/>
          </a:p>
        </p:txBody>
      </p:sp>
      <p:grpSp>
        <p:nvGrpSpPr>
          <p:cNvPr id="217" name="Google Shape;217;p2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18" name="Google Shape;218;p2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2"/>
          <p:cNvSpPr/>
          <p:nvPr/>
        </p:nvSpPr>
        <p:spPr>
          <a:xfrm>
            <a:off x="3597844" y="32275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2"/>
          <p:cNvGrpSpPr/>
          <p:nvPr/>
        </p:nvGrpSpPr>
        <p:grpSpPr>
          <a:xfrm>
            <a:off x="5109482" y="3302464"/>
            <a:ext cx="432964" cy="431586"/>
            <a:chOff x="5812000" y="2553488"/>
            <a:chExt cx="769850" cy="767400"/>
          </a:xfrm>
        </p:grpSpPr>
        <p:sp>
          <p:nvSpPr>
            <p:cNvPr id="228" name="Google Shape;228;p2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4" name="Google Shape;234;p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"/>
          <p:cNvSpPr txBox="1"/>
          <p:nvPr>
            <p:ph idx="15" type="title"/>
          </p:nvPr>
        </p:nvSpPr>
        <p:spPr>
          <a:xfrm>
            <a:off x="5829225" y="19774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6" name="Google Shape;236;p2"/>
          <p:cNvSpPr txBox="1"/>
          <p:nvPr>
            <p:ph idx="18" type="ctrTitle"/>
          </p:nvPr>
        </p:nvSpPr>
        <p:spPr>
          <a:xfrm>
            <a:off x="5753013" y="23148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Bug Metrics</a:t>
            </a:r>
            <a:endParaRPr sz="1800"/>
          </a:p>
        </p:txBody>
      </p:sp>
      <p:sp>
        <p:nvSpPr>
          <p:cNvPr id="237" name="Google Shape;237;p2"/>
          <p:cNvSpPr/>
          <p:nvPr/>
        </p:nvSpPr>
        <p:spPr>
          <a:xfrm>
            <a:off x="5121968" y="2079319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FUNCTIONALITIES</a:t>
            </a:r>
            <a:endParaRPr/>
          </a:p>
        </p:txBody>
      </p:sp>
      <p:sp>
        <p:nvSpPr>
          <p:cNvPr id="243" name="Google Shape;243;p3"/>
          <p:cNvSpPr txBox="1"/>
          <p:nvPr>
            <p:ph idx="1" type="body"/>
          </p:nvPr>
        </p:nvSpPr>
        <p:spPr>
          <a:xfrm>
            <a:off x="203025" y="2051475"/>
            <a:ext cx="5256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arenR"/>
            </a:pPr>
            <a:r>
              <a:rPr b="1" lang="e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 you plan to drop/add any functionalities? 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arenR"/>
            </a:pPr>
            <a:r>
              <a:rPr b="1" lang="e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 you plan to use any PHP frameworks?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" name="Google Shape;244;p3"/>
          <p:cNvGrpSpPr/>
          <p:nvPr/>
        </p:nvGrpSpPr>
        <p:grpSpPr>
          <a:xfrm>
            <a:off x="5081092" y="2034202"/>
            <a:ext cx="462215" cy="369897"/>
            <a:chOff x="5049725" y="3806450"/>
            <a:chExt cx="481825" cy="481825"/>
          </a:xfrm>
        </p:grpSpPr>
        <p:sp>
          <p:nvSpPr>
            <p:cNvPr id="245" name="Google Shape;245;p3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3"/>
          <p:cNvSpPr txBox="1"/>
          <p:nvPr/>
        </p:nvSpPr>
        <p:spPr>
          <a:xfrm>
            <a:off x="5548575" y="2002400"/>
            <a:ext cx="7488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3"/>
          <p:cNvGrpSpPr/>
          <p:nvPr/>
        </p:nvGrpSpPr>
        <p:grpSpPr>
          <a:xfrm>
            <a:off x="5081092" y="3024802"/>
            <a:ext cx="462215" cy="369897"/>
            <a:chOff x="5049725" y="3806450"/>
            <a:chExt cx="481825" cy="481825"/>
          </a:xfrm>
        </p:grpSpPr>
        <p:sp>
          <p:nvSpPr>
            <p:cNvPr id="250" name="Google Shape;250;p3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3"/>
          <p:cNvSpPr txBox="1"/>
          <p:nvPr/>
        </p:nvSpPr>
        <p:spPr>
          <a:xfrm>
            <a:off x="5548575" y="2993000"/>
            <a:ext cx="7488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FUNCTIONALITIES</a:t>
            </a:r>
            <a:endParaRPr/>
          </a:p>
        </p:txBody>
      </p:sp>
      <p:sp>
        <p:nvSpPr>
          <p:cNvPr id="259" name="Google Shape;259;p4"/>
          <p:cNvSpPr txBox="1"/>
          <p:nvPr>
            <p:ph idx="1" type="body"/>
          </p:nvPr>
        </p:nvSpPr>
        <p:spPr>
          <a:xfrm>
            <a:off x="203025" y="1822875"/>
            <a:ext cx="5256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rPr b="1" lang="e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Did you manage to finish login + 1 functionality? 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lphaLcParenR"/>
            </a:pP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functionalities have you finished?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</a:pP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Login, Authentication, Protect, Bootstrap, Bid Section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lphaLcParenR"/>
            </a:pP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is the admin password for your cloud deployment? 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</a:pPr>
            <a:r>
              <a:rPr b="1"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DeductYourEdollar100!!!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</a:pP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IP address: 3.15.234.42 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0" name="Google Shape;260;p4"/>
          <p:cNvGrpSpPr/>
          <p:nvPr/>
        </p:nvGrpSpPr>
        <p:grpSpPr>
          <a:xfrm>
            <a:off x="5084591" y="1855477"/>
            <a:ext cx="455228" cy="360501"/>
            <a:chOff x="5651375" y="3806450"/>
            <a:chExt cx="481825" cy="481825"/>
          </a:xfrm>
        </p:grpSpPr>
        <p:sp>
          <p:nvSpPr>
            <p:cNvPr id="261" name="Google Shape;261;p4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4"/>
          <p:cNvSpPr txBox="1"/>
          <p:nvPr/>
        </p:nvSpPr>
        <p:spPr>
          <a:xfrm>
            <a:off x="5548575" y="1818975"/>
            <a:ext cx="7488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SCHEDULE</a:t>
            </a:r>
            <a:endParaRPr/>
          </a:p>
        </p:txBody>
      </p:sp>
      <p:sp>
        <p:nvSpPr>
          <p:cNvPr id="271" name="Google Shape;271;p5"/>
          <p:cNvSpPr/>
          <p:nvPr/>
        </p:nvSpPr>
        <p:spPr>
          <a:xfrm>
            <a:off x="22930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27075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29639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29590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29873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30239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5"/>
          <p:cNvGrpSpPr/>
          <p:nvPr/>
        </p:nvGrpSpPr>
        <p:grpSpPr>
          <a:xfrm>
            <a:off x="2905736" y="2888729"/>
            <a:ext cx="235607" cy="294716"/>
            <a:chOff x="2905736" y="2888729"/>
            <a:chExt cx="235607" cy="294716"/>
          </a:xfrm>
        </p:grpSpPr>
        <p:sp>
          <p:nvSpPr>
            <p:cNvPr id="280" name="Google Shape;280;p5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5"/>
          <p:cNvSpPr/>
          <p:nvPr/>
        </p:nvSpPr>
        <p:spPr>
          <a:xfrm>
            <a:off x="50319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47805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50369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50977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50610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39954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37440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39988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40604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40246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60684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58169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60725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61341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"/>
          <p:cNvSpPr/>
          <p:nvPr/>
        </p:nvSpPr>
        <p:spPr>
          <a:xfrm>
            <a:off x="60975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 txBox="1"/>
          <p:nvPr>
            <p:ph idx="4294967295" type="subTitle"/>
          </p:nvPr>
        </p:nvSpPr>
        <p:spPr>
          <a:xfrm>
            <a:off x="3345975" y="4270800"/>
            <a:ext cx="1492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Week 7 &amp; 8</a:t>
            </a:r>
            <a:endParaRPr b="0"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6" name="Google Shape;306;p5"/>
          <p:cNvSpPr txBox="1"/>
          <p:nvPr>
            <p:ph idx="4294967295" type="ctrTitle"/>
          </p:nvPr>
        </p:nvSpPr>
        <p:spPr>
          <a:xfrm>
            <a:off x="2303100" y="1474950"/>
            <a:ext cx="14928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ITERATION 1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7" name="Google Shape;307;p5"/>
          <p:cNvSpPr txBox="1"/>
          <p:nvPr>
            <p:ph idx="4294967295" type="ctrTitle"/>
          </p:nvPr>
        </p:nvSpPr>
        <p:spPr>
          <a:xfrm>
            <a:off x="3260325" y="4046700"/>
            <a:ext cx="171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ITERATION  2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8" name="Google Shape;308;p5"/>
          <p:cNvSpPr txBox="1"/>
          <p:nvPr>
            <p:ph idx="4294967295" type="ctrTitle"/>
          </p:nvPr>
        </p:nvSpPr>
        <p:spPr>
          <a:xfrm>
            <a:off x="4284250" y="1474950"/>
            <a:ext cx="1641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ITERATION 3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9" name="Google Shape;309;p5"/>
          <p:cNvSpPr txBox="1"/>
          <p:nvPr>
            <p:ph idx="4294967295" type="ctrTitle"/>
          </p:nvPr>
        </p:nvSpPr>
        <p:spPr>
          <a:xfrm>
            <a:off x="5632050" y="4046700"/>
            <a:ext cx="1548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ITERATION 4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0" name="Google Shape;310;p5"/>
          <p:cNvSpPr txBox="1"/>
          <p:nvPr>
            <p:ph idx="4294967295" type="subTitle"/>
          </p:nvPr>
        </p:nvSpPr>
        <p:spPr>
          <a:xfrm>
            <a:off x="4414725" y="1689550"/>
            <a:ext cx="1369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Week 9 &amp; 10</a:t>
            </a:r>
            <a:endParaRPr b="0"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1" name="Google Shape;311;p5"/>
          <p:cNvSpPr txBox="1"/>
          <p:nvPr>
            <p:ph idx="4294967295" type="subTitle"/>
          </p:nvPr>
        </p:nvSpPr>
        <p:spPr>
          <a:xfrm>
            <a:off x="5604400" y="4270800"/>
            <a:ext cx="1218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Week 11</a:t>
            </a:r>
            <a:endParaRPr b="0"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2" name="Google Shape;312;p5"/>
          <p:cNvSpPr txBox="1"/>
          <p:nvPr>
            <p:ph idx="4294967295" type="subTitle"/>
          </p:nvPr>
        </p:nvSpPr>
        <p:spPr>
          <a:xfrm>
            <a:off x="1874400" y="1689550"/>
            <a:ext cx="2187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Week 5 &amp; 6</a:t>
            </a:r>
            <a:endParaRPr b="0"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3" name="Google Shape;313;p5"/>
          <p:cNvSpPr txBox="1"/>
          <p:nvPr>
            <p:ph idx="4294967295" type="ctrTitle"/>
          </p:nvPr>
        </p:nvSpPr>
        <p:spPr>
          <a:xfrm>
            <a:off x="6967550" y="2751425"/>
            <a:ext cx="192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FINAL PRESENTATION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314" name="Google Shape;314;p5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315" name="Google Shape;315;p5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5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320" name="Google Shape;320;p5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5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325" name="Google Shape;325;p5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7" name="Google Shape;327;p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5"/>
          <p:cNvSpPr txBox="1"/>
          <p:nvPr>
            <p:ph idx="4294967295" type="ctrTitle"/>
          </p:nvPr>
        </p:nvSpPr>
        <p:spPr>
          <a:xfrm>
            <a:off x="779350" y="2751413"/>
            <a:ext cx="192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400"/>
              <a:t>INTRODUCTION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400"/>
              <a:t>TO SPM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ITERATION 1 (16/09/19 - 29/09/19)</a:t>
            </a:r>
            <a:endParaRPr/>
          </a:p>
        </p:txBody>
      </p:sp>
      <p:sp>
        <p:nvSpPr>
          <p:cNvPr id="334" name="Google Shape;334;p6"/>
          <p:cNvSpPr/>
          <p:nvPr/>
        </p:nvSpPr>
        <p:spPr>
          <a:xfrm>
            <a:off x="1114751" y="2250374"/>
            <a:ext cx="1246858" cy="1044615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1543199" y="2424281"/>
            <a:ext cx="389956" cy="52200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6"/>
          <p:cNvSpPr txBox="1"/>
          <p:nvPr/>
        </p:nvSpPr>
        <p:spPr>
          <a:xfrm>
            <a:off x="3157625" y="15329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5: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Back-end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SQL script for creating table and inserting data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Protect</a:t>
            </a: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6"/>
          <p:cNvSpPr txBox="1"/>
          <p:nvPr/>
        </p:nvSpPr>
        <p:spPr>
          <a:xfrm>
            <a:off x="5977025" y="15329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6: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Back-end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Bid section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Bootstrap (both UI &amp; JSON)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ITERATION 2 (30/09/19 - 13/10/19)</a:t>
            </a:r>
            <a:endParaRPr/>
          </a:p>
        </p:txBody>
      </p:sp>
      <p:grpSp>
        <p:nvGrpSpPr>
          <p:cNvPr id="344" name="Google Shape;344;p7"/>
          <p:cNvGrpSpPr/>
          <p:nvPr/>
        </p:nvGrpSpPr>
        <p:grpSpPr>
          <a:xfrm>
            <a:off x="1190497" y="2272725"/>
            <a:ext cx="1199734" cy="1196281"/>
            <a:chOff x="6666900" y="628300"/>
            <a:chExt cx="5236725" cy="4370775"/>
          </a:xfrm>
        </p:grpSpPr>
        <p:sp>
          <p:nvSpPr>
            <p:cNvPr id="345" name="Google Shape;345;p7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8" name="Google Shape;348;p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7"/>
          <p:cNvSpPr txBox="1"/>
          <p:nvPr/>
        </p:nvSpPr>
        <p:spPr>
          <a:xfrm>
            <a:off x="31576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7: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bid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 bid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Dump tables (web service)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7"/>
          <p:cNvSpPr txBox="1"/>
          <p:nvPr/>
        </p:nvSpPr>
        <p:spPr>
          <a:xfrm>
            <a:off x="59770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8: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 section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 and stop round 1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ITERATION 3 (14/10/19 - 27/10/19)</a:t>
            </a:r>
            <a:endParaRPr/>
          </a:p>
        </p:txBody>
      </p:sp>
      <p:grpSp>
        <p:nvGrpSpPr>
          <p:cNvPr id="356" name="Google Shape;356;p8"/>
          <p:cNvGrpSpPr/>
          <p:nvPr/>
        </p:nvGrpSpPr>
        <p:grpSpPr>
          <a:xfrm>
            <a:off x="1278826" y="2212899"/>
            <a:ext cx="1150751" cy="1059981"/>
            <a:chOff x="13414133" y="-536191"/>
            <a:chExt cx="6009142" cy="5535149"/>
          </a:xfrm>
        </p:grpSpPr>
        <p:sp>
          <p:nvSpPr>
            <p:cNvPr id="357" name="Google Shape;357;p8"/>
            <p:cNvSpPr/>
            <p:nvPr/>
          </p:nvSpPr>
          <p:spPr>
            <a:xfrm>
              <a:off x="13414133" y="-536191"/>
              <a:ext cx="6009142" cy="5535149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5166556" y="491954"/>
              <a:ext cx="2353408" cy="2694361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9" name="Google Shape;359;p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8"/>
          <p:cNvSpPr txBox="1"/>
          <p:nvPr/>
        </p:nvSpPr>
        <p:spPr>
          <a:xfrm>
            <a:off x="31576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9: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 and stop round 2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59770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10: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 functionalities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ITERATION 4 (28/10/19 - 10/11/19)</a:t>
            </a:r>
            <a:endParaRPr/>
          </a:p>
        </p:txBody>
      </p:sp>
      <p:sp>
        <p:nvSpPr>
          <p:cNvPr id="367" name="Google Shape;367;p9"/>
          <p:cNvSpPr/>
          <p:nvPr/>
        </p:nvSpPr>
        <p:spPr>
          <a:xfrm>
            <a:off x="1267151" y="2083599"/>
            <a:ext cx="1242145" cy="1056416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1693924" y="2259445"/>
            <a:ext cx="388390" cy="527742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9"/>
          <p:cNvSpPr txBox="1"/>
          <p:nvPr/>
        </p:nvSpPr>
        <p:spPr>
          <a:xfrm>
            <a:off x="4436025" y="1645400"/>
            <a:ext cx="47079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11: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debugging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any use cases that we did not cover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