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y="5143500" cx="9144000"/>
  <p:notesSz cx="6858000" cy="9144000"/>
  <p:embeddedFontLst>
    <p:embeddedFont>
      <p:font typeface="Montserrat"/>
      <p:regular r:id="rId40"/>
      <p:bold r:id="rId41"/>
      <p:italic r:id="rId42"/>
      <p:boldItalic r:id="rId43"/>
    </p:embeddedFont>
    <p:embeddedFont>
      <p:font typeface="Lato"/>
      <p:regular r:id="rId44"/>
      <p:bold r:id="rId45"/>
      <p:italic r:id="rId46"/>
      <p:boldItalic r:id="rId47"/>
    </p:embeddedFont>
    <p:embeddedFont>
      <p:font typeface="Lora"/>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1A33B60-2330-4CB9-99C9-89EBF2D5BBAD}">
  <a:tblStyle styleId="{71A33B60-2330-4CB9-99C9-89EBF2D5BBAD}"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116D3142-8B44-4B48-8317-3205CFA8E98D}"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regular.fntdata"/><Relationship Id="rId42" Type="http://schemas.openxmlformats.org/officeDocument/2006/relationships/font" Target="fonts/Montserrat-italic.fntdata"/><Relationship Id="rId41" Type="http://schemas.openxmlformats.org/officeDocument/2006/relationships/font" Target="fonts/Montserrat-bold.fntdata"/><Relationship Id="rId44" Type="http://schemas.openxmlformats.org/officeDocument/2006/relationships/font" Target="fonts/Lato-regular.fntdata"/><Relationship Id="rId43" Type="http://schemas.openxmlformats.org/officeDocument/2006/relationships/font" Target="fonts/Montserrat-boldItalic.fntdata"/><Relationship Id="rId46" Type="http://schemas.openxmlformats.org/officeDocument/2006/relationships/font" Target="fonts/Lato-italic.fntdata"/><Relationship Id="rId45"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Lora-regular.fntdata"/><Relationship Id="rId47" Type="http://schemas.openxmlformats.org/officeDocument/2006/relationships/font" Target="fonts/Lato-boldItalic.fntdata"/><Relationship Id="rId49" Type="http://schemas.openxmlformats.org/officeDocument/2006/relationships/font" Target="fonts/Lora-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Lora-boldItalic.fntdata"/><Relationship Id="rId50" Type="http://schemas.openxmlformats.org/officeDocument/2006/relationships/font" Target="fonts/Lora-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propertyguru.com.sg/property-management-news/2015/2/85301/the-mrt-effect-how-it-will-affect-your-propertys-value#:~:text=Distance%20to%20train%20station,those%20which%20are%20further%20away" TargetMode="External"/><Relationship Id="rId3" Type="http://schemas.openxmlformats.org/officeDocument/2006/relationships/hyperlink" Target="https://www.99.co/blog/singapore/mrt-stations-property-prices/" TargetMode="External"/><Relationship Id="rId4" Type="http://schemas.openxmlformats.org/officeDocument/2006/relationships/hyperlink" Target="https://www.99.co/blog/singapore/distance-schools-property-address-house/"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xgboost.readthedocs.io/en/latest/" TargetMode="External"/><Relationship Id="rId3" Type="http://schemas.openxmlformats.org/officeDocument/2006/relationships/hyperlink" Target="https://www.kdd.org/kdd2016/papers/files/rfp0697-chenAemb.pdf"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quantdare.com/what-is-the-difference-between-bagging-and-boosting/"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tutorialspoint.com/scikit_learn/scikit_learn_elastic_net.htm"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owardsdatascience.com/hyperparameter-tuning-the-random-forest-in-python-using-scikit-learn-28d2aa77dd74" TargetMode="Externa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owardsdatascience.com/hyperparameter-tuning-the-random-forest-in-python-using-scikit-learn-28d2aa77dd74" TargetMode="Externa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owardsdatascience.com/hyperparameter-tuning-the-random-forest-in-python-using-scikit-learn-28d2aa77dd74" TargetMode="Externa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owardsdatascience.com/hyperparameter-tuning-the-random-forest-in-python-using-scikit-learn-28d2aa77dd74" TargetMode="Externa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propertyguru.com.sg/property-management-news/2015/2/85301/the-mrt-effect-how-it-will-affect-your-propertys-value#:~:text=Distance%20to%20train%20station,those%20which%20are%20further%20away" TargetMode="External"/><Relationship Id="rId3" Type="http://schemas.openxmlformats.org/officeDocument/2006/relationships/hyperlink" Target="https://www.99.co/blog/singapore/mrt-stations-property-prices/" TargetMode="External"/><Relationship Id="rId4" Type="http://schemas.openxmlformats.org/officeDocument/2006/relationships/hyperlink" Target="https://www.99.co/blog/singapore/distance-schools-property-address-house/"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a6eb3b022b_4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a6eb3b022b_4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solidFill>
                  <a:schemeClr val="hlink"/>
                </a:solidFill>
                <a:hlinkClick r:id="rId2"/>
              </a:rPr>
              <a:t>https://www.propertyguru.com.sg/property-management-news/2015/2/85301/the-mrt-effect-how-it-will-affect-your-propertys-value#:~:text=Distance%20to%20train%20station,those%20which%20are%20further%20away</a:t>
            </a:r>
            <a:r>
              <a:rPr lang="en-GB"/>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u="sng">
                <a:solidFill>
                  <a:schemeClr val="hlink"/>
                </a:solidFill>
                <a:hlinkClick r:id="rId3"/>
              </a:rPr>
              <a:t>https://www.99.co/blog/singapore/mrt-stations-property-prices/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u="sng">
                <a:solidFill>
                  <a:schemeClr val="hlink"/>
                </a:solidFill>
                <a:hlinkClick r:id="rId4"/>
              </a:rPr>
              <a:t>https://www.99.co/blog/singapore/distance-schools-property-address-house/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https://www.straitstimes.com/opinion/how-school-proximity-affects-house-prices-in-singapore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a6eb3c9ee4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a6eb3c9ee4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Adaboost was rank 9 due to model being sensitive to noise data and is highly affected by outliers.As our data have very different variation due to different flat type and location. This model was not </a:t>
            </a:r>
            <a:r>
              <a:rPr lang="en-GB"/>
              <a:t>applicable</a:t>
            </a:r>
            <a:r>
              <a:rPr lang="en-GB"/>
              <a:t> to be used as </a:t>
            </a:r>
            <a:r>
              <a:rPr lang="en-GB"/>
              <a:t>prediction</a:t>
            </a:r>
            <a:r>
              <a:rPr lang="en-GB"/>
              <a:t> model.</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Verbally explain what is alpha briefly</a:t>
            </a:r>
            <a:endParaRPr/>
          </a:p>
          <a:p>
            <a:pPr indent="0" lvl="0" marL="0" rtl="0" algn="l">
              <a:spcBef>
                <a:spcPts val="0"/>
              </a:spcBef>
              <a:spcAft>
                <a:spcPts val="0"/>
              </a:spcAft>
              <a:buNone/>
            </a:pPr>
            <a:r>
              <a:t/>
            </a:r>
            <a:endParaRPr sz="1500">
              <a:solidFill>
                <a:srgbClr val="3D4251"/>
              </a:solidFill>
              <a:highlight>
                <a:srgbClr val="FFFFFF"/>
              </a:highlight>
              <a:latin typeface="Lora"/>
              <a:ea typeface="Lora"/>
              <a:cs typeface="Lora"/>
              <a:sym typeface="Lora"/>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a71d56a294_2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a71d56a294_2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solidFill>
                  <a:schemeClr val="hlink"/>
                </a:solidFill>
                <a:hlinkClick r:id="rId2"/>
              </a:rPr>
              <a:t>https://xgboost.readthedocs.io/en/latest/</a:t>
            </a:r>
            <a:endParaRPr/>
          </a:p>
          <a:p>
            <a:pPr indent="0" lvl="0" marL="0" rtl="0" algn="l">
              <a:spcBef>
                <a:spcPts val="0"/>
              </a:spcBef>
              <a:spcAft>
                <a:spcPts val="0"/>
              </a:spcAft>
              <a:buNone/>
            </a:pPr>
            <a:r>
              <a:rPr lang="en-GB" u="sng">
                <a:solidFill>
                  <a:schemeClr val="hlink"/>
                </a:solidFill>
                <a:hlinkClick r:id="rId3"/>
              </a:rPr>
              <a:t>https://www.kdd.org/kdd2016/papers/files/rfp0697-chenAemb.pdf</a:t>
            </a:r>
            <a:endParaRPr/>
          </a:p>
          <a:p>
            <a:pPr indent="0" lvl="0" marL="0" rtl="0" algn="l">
              <a:spcBef>
                <a:spcPts val="0"/>
              </a:spcBef>
              <a:spcAft>
                <a:spcPts val="0"/>
              </a:spcAft>
              <a:buNone/>
            </a:pPr>
            <a:r>
              <a:rPr lang="en-GB"/>
              <a:t>https://towardsdatascience.com/https-medium-com-vishalmorde-xgboost-algorithm-long-she-may-rein-edd9f99be63d</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a71d56a294_2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a71d56a294_2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solidFill>
                  <a:schemeClr val="hlink"/>
                </a:solidFill>
                <a:hlinkClick r:id="rId2"/>
              </a:rPr>
              <a:t>https://quantdare.com/what-is-the-difference-between-bagging-and-boosting/</a:t>
            </a:r>
            <a:endParaRPr/>
          </a:p>
          <a:p>
            <a:pPr indent="0" lvl="0" marL="0" rtl="0" algn="l">
              <a:spcBef>
                <a:spcPts val="0"/>
              </a:spcBef>
              <a:spcAft>
                <a:spcPts val="0"/>
              </a:spcAft>
              <a:buNone/>
            </a:pPr>
            <a:r>
              <a:rPr lang="en-GB"/>
              <a:t>https://www.datacamp.com/community/tutorials/adaboost-classifier-python</a:t>
            </a:r>
            <a:endParaRPr/>
          </a:p>
          <a:p>
            <a:pPr indent="0" lvl="0" marL="0" rtl="0" algn="l">
              <a:spcBef>
                <a:spcPts val="0"/>
              </a:spcBef>
              <a:spcAft>
                <a:spcPts val="0"/>
              </a:spcAft>
              <a:buNone/>
            </a:pPr>
            <a:r>
              <a:rPr lang="en-GB"/>
              <a:t>https://machinelearningmastery.com/adaboost-ensemble-in-python/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a71d56a294_2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a71d56a294_2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solidFill>
                  <a:schemeClr val="hlink"/>
                </a:solidFill>
                <a:hlinkClick r:id="rId2"/>
              </a:rPr>
              <a:t>https://www.tutorialspoint.com/scikit_learn/scikit_learn_elastic_net.htm</a:t>
            </a:r>
            <a:endParaRPr/>
          </a:p>
          <a:p>
            <a:pPr indent="0" lvl="0" marL="0" rtl="0" algn="l">
              <a:spcBef>
                <a:spcPts val="0"/>
              </a:spcBef>
              <a:spcAft>
                <a:spcPts val="0"/>
              </a:spcAft>
              <a:buNone/>
            </a:pPr>
            <a:r>
              <a:rPr lang="en-GB"/>
              <a:t>https://scikit-learn.org/stable/modules/generated/sklearn.linear_model.ElasticNetCV.html</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a6eb3c9ee4_5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a6eb3c9ee4_5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a6eb3c9ee4_5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a6eb3c9ee4_5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https://scikit-learn.org/stable/modules/generated/sklearn.ensemble.VotingRegressor.html</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a6eb3c9ee4_5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a6eb3c9ee4_5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https://scikit-learn.org/stable/modules/generated/sklearn.ensemble.StackingRegressor.html</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a6eb3c9ee4_5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a6eb3c9ee4_5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latin typeface="Lato"/>
                <a:ea typeface="Lato"/>
                <a:cs typeface="Lato"/>
                <a:sym typeface="Lato"/>
              </a:rPr>
              <a:t>Graph: https://www.kdnuggets.com/2017/02/stacking-models-imropved-predictions.html</a:t>
            </a:r>
            <a:endParaRPr sz="1400">
              <a:latin typeface="Lato"/>
              <a:ea typeface="Lato"/>
              <a:cs typeface="Lato"/>
              <a:sym typeface="Lato"/>
            </a:endParaRPr>
          </a:p>
          <a:p>
            <a:pPr indent="0" lvl="0" marL="0" rtl="0" algn="l">
              <a:spcBef>
                <a:spcPts val="0"/>
              </a:spcBef>
              <a:spcAft>
                <a:spcPts val="0"/>
              </a:spcAft>
              <a:buNone/>
            </a:pPr>
            <a:r>
              <a:t/>
            </a:r>
            <a:endParaRPr sz="1400">
              <a:latin typeface="Lato"/>
              <a:ea typeface="Lato"/>
              <a:cs typeface="Lato"/>
              <a:sym typeface="Lato"/>
            </a:endParaRPr>
          </a:p>
          <a:p>
            <a:pPr indent="0" lvl="0" marL="0" rtl="0" algn="l">
              <a:spcBef>
                <a:spcPts val="0"/>
              </a:spcBef>
              <a:spcAft>
                <a:spcPts val="0"/>
              </a:spcAft>
              <a:buNone/>
            </a:pPr>
            <a:r>
              <a:rPr lang="en-GB" sz="1400">
                <a:latin typeface="Lato"/>
                <a:ea typeface="Lato"/>
                <a:cs typeface="Lato"/>
                <a:sym typeface="Lato"/>
              </a:rPr>
              <a:t>Steps: https://www.geeksforgeeks.org/stacking-in-machine-learning/</a:t>
            </a:r>
            <a:endParaRPr sz="1400">
              <a:latin typeface="Lato"/>
              <a:ea typeface="Lato"/>
              <a:cs typeface="Lato"/>
              <a:sym typeface="Lato"/>
            </a:endParaRPr>
          </a:p>
          <a:p>
            <a:pPr indent="0" lvl="0" marL="0" rtl="0" algn="l">
              <a:spcBef>
                <a:spcPts val="0"/>
              </a:spcBef>
              <a:spcAft>
                <a:spcPts val="0"/>
              </a:spcAft>
              <a:buNone/>
            </a:pPr>
            <a:r>
              <a:t/>
            </a:r>
            <a:endParaRPr sz="1400">
              <a:latin typeface="Lato"/>
              <a:ea typeface="Lato"/>
              <a:cs typeface="Lato"/>
              <a:sym typeface="Lato"/>
            </a:endParaRPr>
          </a:p>
          <a:p>
            <a:pPr indent="0" lvl="0" marL="0" rtl="0" algn="l">
              <a:spcBef>
                <a:spcPts val="0"/>
              </a:spcBef>
              <a:spcAft>
                <a:spcPts val="0"/>
              </a:spcAft>
              <a:buNone/>
            </a:pPr>
            <a:r>
              <a:rPr lang="en-GB" sz="1400">
                <a:latin typeface="Lato"/>
                <a:ea typeface="Lato"/>
                <a:cs typeface="Lato"/>
                <a:sym typeface="Lato"/>
              </a:rPr>
              <a:t>Solving a big problem by with different models capgrable to solve some parts of the problem</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a6eb3c9ee4_5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a6eb3c9ee4_5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a6772ff75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a6772ff75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a6eb3c9ee4_5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a6eb3c9ee4_5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a71d56a294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a71d56a294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https://towardsdatascience.com/hyperparameter-tuning-the-random-forest-in-python-using-scikit-learn-28d2aa77dd74</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a71d56a294_4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a71d56a294_4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https://towardsdatascience.com/hyperparameter-tuning-the-random-forest-in-python-using-scikit-learn-28d2aa77dd74</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a71d56a294_4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a71d56a294_4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https://towardsdatascience.com/hyperparameter-tuning-the-random-forest-in-python-using-scikit-learn-28d2aa77dd74</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a71d56a294_8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a71d56a294_8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solidFill>
                  <a:schemeClr val="hlink"/>
                </a:solidFill>
                <a:hlinkClick r:id="rId2"/>
              </a:rPr>
              <a:t>https://towardsdatascience.com/hyperparameter-tuning-the-random-forest-in-python-using-scikit-learn-28d2aa77dd74</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GB" sz="1400">
                <a:solidFill>
                  <a:srgbClr val="FFFFFF"/>
                </a:solidFill>
                <a:latin typeface="Lato"/>
                <a:ea typeface="Lato"/>
                <a:cs typeface="Lato"/>
                <a:sym typeface="Lato"/>
              </a:rPr>
              <a:t> </a:t>
            </a:r>
            <a:r>
              <a:rPr lang="en-GB">
                <a:solidFill>
                  <a:srgbClr val="CCCCCC"/>
                </a:solidFill>
                <a:latin typeface="Courier New"/>
                <a:ea typeface="Courier New"/>
                <a:cs typeface="Courier New"/>
                <a:sym typeface="Courier New"/>
              </a:rPr>
              <a:t>437852.7906088291</a:t>
            </a:r>
            <a:endParaRPr>
              <a:solidFill>
                <a:srgbClr val="CCCCCC"/>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400">
              <a:solidFill>
                <a:srgbClr val="FFFFFF"/>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rPr lang="en-GB">
                <a:solidFill>
                  <a:srgbClr val="CCCCCC"/>
                </a:solidFill>
                <a:latin typeface="Courier New"/>
                <a:ea typeface="Courier New"/>
                <a:cs typeface="Courier New"/>
                <a:sym typeface="Courier New"/>
              </a:rPr>
              <a:t>1.9410252702911635e-06</a:t>
            </a:r>
            <a:endParaRPr>
              <a:solidFill>
                <a:srgbClr val="CCCCCC"/>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400">
              <a:solidFill>
                <a:srgbClr val="FFFFFF"/>
              </a:solidFill>
              <a:latin typeface="Lato"/>
              <a:ea typeface="Lato"/>
              <a:cs typeface="Lato"/>
              <a:sym typeface="Lato"/>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a71d56a294_8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a71d56a294_8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solidFill>
                  <a:schemeClr val="hlink"/>
                </a:solidFill>
                <a:hlinkClick r:id="rId2"/>
              </a:rPr>
              <a:t>https://towardsdatascience.com/hyperparameter-tuning-the-random-forest-in-python-using-scikit-learn-28d2aa77dd74</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sz="1400">
                <a:solidFill>
                  <a:srgbClr val="FFFFFF"/>
                </a:solidFill>
                <a:latin typeface="Lato"/>
                <a:ea typeface="Lato"/>
                <a:cs typeface="Lato"/>
                <a:sym typeface="Lato"/>
              </a:rPr>
              <a:t> </a:t>
            </a:r>
            <a:r>
              <a:rPr lang="en-GB">
                <a:solidFill>
                  <a:srgbClr val="CCCCCC"/>
                </a:solidFill>
                <a:latin typeface="Courier New"/>
                <a:ea typeface="Courier New"/>
                <a:cs typeface="Courier New"/>
                <a:sym typeface="Courier New"/>
              </a:rPr>
              <a:t>437852.7906088291</a:t>
            </a:r>
            <a:endParaRPr>
              <a:solidFill>
                <a:srgbClr val="CCCCCC"/>
              </a:solidFill>
              <a:latin typeface="Courier New"/>
              <a:ea typeface="Courier New"/>
              <a:cs typeface="Courier New"/>
              <a:sym typeface="Courier New"/>
            </a:endParaRPr>
          </a:p>
          <a:p>
            <a:pPr indent="0" lvl="0" marL="0" rtl="0" algn="l">
              <a:spcBef>
                <a:spcPts val="0"/>
              </a:spcBef>
              <a:spcAft>
                <a:spcPts val="0"/>
              </a:spcAft>
              <a:buNone/>
            </a:pPr>
            <a:r>
              <a:t/>
            </a:r>
            <a:endParaRPr sz="1400">
              <a:solidFill>
                <a:srgbClr val="FFFFFF"/>
              </a:solidFill>
              <a:latin typeface="Lato"/>
              <a:ea typeface="Lato"/>
              <a:cs typeface="Lato"/>
              <a:sym typeface="Lato"/>
            </a:endParaRPr>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a71d56a294_8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a71d56a294_8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solidFill>
                  <a:schemeClr val="hlink"/>
                </a:solidFill>
                <a:hlinkClick r:id="rId2"/>
              </a:rPr>
              <a:t>https://towardsdatascience.com/hyperparameter-tuning-the-random-forest-in-python-using-scikit-learn-28d2aa77dd74</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sz="1400">
                <a:solidFill>
                  <a:srgbClr val="FFFFFF"/>
                </a:solidFill>
                <a:latin typeface="Lato"/>
                <a:ea typeface="Lato"/>
                <a:cs typeface="Lato"/>
                <a:sym typeface="Lato"/>
              </a:rPr>
              <a:t> </a:t>
            </a:r>
            <a:r>
              <a:rPr lang="en-GB">
                <a:solidFill>
                  <a:srgbClr val="CCCCCC"/>
                </a:solidFill>
                <a:latin typeface="Courier New"/>
                <a:ea typeface="Courier New"/>
                <a:cs typeface="Courier New"/>
                <a:sym typeface="Courier New"/>
              </a:rPr>
              <a:t>437852.7906088291</a:t>
            </a:r>
            <a:endParaRPr>
              <a:solidFill>
                <a:srgbClr val="CCCCCC"/>
              </a:solidFill>
              <a:latin typeface="Courier New"/>
              <a:ea typeface="Courier New"/>
              <a:cs typeface="Courier New"/>
              <a:sym typeface="Courier New"/>
            </a:endParaRPr>
          </a:p>
          <a:p>
            <a:pPr indent="0" lvl="0" marL="0" rtl="0" algn="l">
              <a:spcBef>
                <a:spcPts val="0"/>
              </a:spcBef>
              <a:spcAft>
                <a:spcPts val="0"/>
              </a:spcAft>
              <a:buNone/>
            </a:pPr>
            <a:r>
              <a:t/>
            </a:r>
            <a:endParaRPr sz="1400">
              <a:solidFill>
                <a:srgbClr val="FFFFFF"/>
              </a:solidFill>
              <a:latin typeface="Lato"/>
              <a:ea typeface="Lato"/>
              <a:cs typeface="Lato"/>
              <a:sym typeface="Lato"/>
            </a:endParaRPr>
          </a:p>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a71d56a294_8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a71d56a294_8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solidFill>
                  <a:schemeClr val="hlink"/>
                </a:solidFill>
                <a:hlinkClick r:id="rId2"/>
              </a:rPr>
              <a:t>https://towardsdatascience.com/hyperparameter-tuning-the-random-forest-in-python-using-scikit-learn-28d2aa77dd74</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sz="1400">
                <a:solidFill>
                  <a:srgbClr val="FFFFFF"/>
                </a:solidFill>
                <a:latin typeface="Lato"/>
                <a:ea typeface="Lato"/>
                <a:cs typeface="Lato"/>
                <a:sym typeface="Lato"/>
              </a:rPr>
              <a:t> </a:t>
            </a:r>
            <a:r>
              <a:rPr lang="en-GB">
                <a:solidFill>
                  <a:srgbClr val="CCCCCC"/>
                </a:solidFill>
                <a:latin typeface="Courier New"/>
                <a:ea typeface="Courier New"/>
                <a:cs typeface="Courier New"/>
                <a:sym typeface="Courier New"/>
              </a:rPr>
              <a:t>437852.7906088291</a:t>
            </a:r>
            <a:endParaRPr>
              <a:solidFill>
                <a:srgbClr val="CCCCCC"/>
              </a:solidFill>
              <a:latin typeface="Courier New"/>
              <a:ea typeface="Courier New"/>
              <a:cs typeface="Courier New"/>
              <a:sym typeface="Courier New"/>
            </a:endParaRPr>
          </a:p>
          <a:p>
            <a:pPr indent="0" lvl="0" marL="0" rtl="0" algn="l">
              <a:spcBef>
                <a:spcPts val="0"/>
              </a:spcBef>
              <a:spcAft>
                <a:spcPts val="0"/>
              </a:spcAft>
              <a:buNone/>
            </a:pPr>
            <a:r>
              <a:t/>
            </a:r>
            <a:endParaRPr sz="1400">
              <a:solidFill>
                <a:srgbClr val="FFFFFF"/>
              </a:solidFill>
              <a:latin typeface="Lato"/>
              <a:ea typeface="Lato"/>
              <a:cs typeface="Lato"/>
              <a:sym typeface="Lato"/>
            </a:endParaRPr>
          </a:p>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a71d56a294_2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a71d56a294_2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a71d56a294_2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a71d56a294_2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a4d0f2bdb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a4d0f2bdb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a71d56a294_2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a71d56a294_2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a71d56a294_2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a71d56a294_2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a71d56a294_2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a71d56a294_2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a71d56a294_2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a71d56a294_2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a6eb3b022b_4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a6eb3b022b_4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a6eb3b022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a6eb3b022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a6772ff75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a6772ff75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a6772ff754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a6772ff754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a6772ff754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a6772ff754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solidFill>
                  <a:schemeClr val="hlink"/>
                </a:solidFill>
                <a:hlinkClick r:id="rId2"/>
              </a:rPr>
              <a:t>https://www.propertyguru.com.sg/property-management-news/2015/2/85301/the-mrt-effect-how-it-will-affect-your-propertys-value#:~:text=Distance%20to%20train%20station,those%20which%20are%20further%20away</a:t>
            </a:r>
            <a:r>
              <a:rPr lang="en-GB"/>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u="sng">
                <a:solidFill>
                  <a:schemeClr val="hlink"/>
                </a:solidFill>
                <a:hlinkClick r:id="rId3"/>
              </a:rPr>
              <a:t>https://www.99.co/blog/singapore/mrt-stations-property-prices/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u="sng">
                <a:solidFill>
                  <a:schemeClr val="hlink"/>
                </a:solidFill>
                <a:hlinkClick r:id="rId4"/>
              </a:rPr>
              <a:t>https://www.99.co/blog/singapore/distance-schools-property-address-house/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https://www.straitstimes.com/opinion/how-school-proximity-affects-house-prices-in-singapore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a6eb3b022b_4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a6eb3b022b_4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000000"/>
              </a:buClr>
              <a:buSzPts val="1100"/>
              <a:buFont typeface="Lato"/>
              <a:buAutoNum type="arabicPeriod"/>
            </a:pPr>
            <a:r>
              <a:rPr lang="en-GB">
                <a:latin typeface="Lato"/>
                <a:ea typeface="Lato"/>
                <a:cs typeface="Lato"/>
                <a:sym typeface="Lato"/>
              </a:rPr>
              <a:t>We used Longitude and Latitude to get the min distance from the resale flats to Schools, MRT and Malls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rtl="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1"/>
                </a:solidFill>
                <a:latin typeface="Lato"/>
                <a:ea typeface="Lato"/>
                <a:cs typeface="Lato"/>
                <a:sym typeface="Lato"/>
              </a:defRPr>
            </a:lvl1pPr>
            <a:lvl2pPr lvl="1" rtl="0" algn="r">
              <a:buNone/>
              <a:defRPr sz="1000">
                <a:solidFill>
                  <a:schemeClr val="lt1"/>
                </a:solidFill>
                <a:latin typeface="Lato"/>
                <a:ea typeface="Lato"/>
                <a:cs typeface="Lato"/>
                <a:sym typeface="Lato"/>
              </a:defRPr>
            </a:lvl2pPr>
            <a:lvl3pPr lvl="2" rtl="0" algn="r">
              <a:buNone/>
              <a:defRPr sz="1000">
                <a:solidFill>
                  <a:schemeClr val="lt1"/>
                </a:solidFill>
                <a:latin typeface="Lato"/>
                <a:ea typeface="Lato"/>
                <a:cs typeface="Lato"/>
                <a:sym typeface="Lato"/>
              </a:defRPr>
            </a:lvl3pPr>
            <a:lvl4pPr lvl="3" rtl="0" algn="r">
              <a:buNone/>
              <a:defRPr sz="1000">
                <a:solidFill>
                  <a:schemeClr val="lt1"/>
                </a:solidFill>
                <a:latin typeface="Lato"/>
                <a:ea typeface="Lato"/>
                <a:cs typeface="Lato"/>
                <a:sym typeface="Lato"/>
              </a:defRPr>
            </a:lvl4pPr>
            <a:lvl5pPr lvl="4" rtl="0" algn="r">
              <a:buNone/>
              <a:defRPr sz="1000">
                <a:solidFill>
                  <a:schemeClr val="lt1"/>
                </a:solidFill>
                <a:latin typeface="Lato"/>
                <a:ea typeface="Lato"/>
                <a:cs typeface="Lato"/>
                <a:sym typeface="Lato"/>
              </a:defRPr>
            </a:lvl5pPr>
            <a:lvl6pPr lvl="5" rtl="0" algn="r">
              <a:buNone/>
              <a:defRPr sz="1000">
                <a:solidFill>
                  <a:schemeClr val="lt1"/>
                </a:solidFill>
                <a:latin typeface="Lato"/>
                <a:ea typeface="Lato"/>
                <a:cs typeface="Lato"/>
                <a:sym typeface="Lato"/>
              </a:defRPr>
            </a:lvl6pPr>
            <a:lvl7pPr lvl="6" rtl="0" algn="r">
              <a:buNone/>
              <a:defRPr sz="1000">
                <a:solidFill>
                  <a:schemeClr val="lt1"/>
                </a:solidFill>
                <a:latin typeface="Lato"/>
                <a:ea typeface="Lato"/>
                <a:cs typeface="Lato"/>
                <a:sym typeface="Lato"/>
              </a:defRPr>
            </a:lvl7pPr>
            <a:lvl8pPr lvl="7" rtl="0" algn="r">
              <a:buNone/>
              <a:defRPr sz="1000">
                <a:solidFill>
                  <a:schemeClr val="lt1"/>
                </a:solidFill>
                <a:latin typeface="Lato"/>
                <a:ea typeface="Lato"/>
                <a:cs typeface="Lato"/>
                <a:sym typeface="Lato"/>
              </a:defRPr>
            </a:lvl8pPr>
            <a:lvl9pPr lvl="8" rtl="0"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jpg"/><Relationship Id="rId4" Type="http://schemas.openxmlformats.org/officeDocument/2006/relationships/image" Target="../media/image9.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jpg"/><Relationship Id="rId4" Type="http://schemas.openxmlformats.org/officeDocument/2006/relationships/image" Target="../media/image1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7.png"/><Relationship Id="rId4" Type="http://schemas.openxmlformats.org/officeDocument/2006/relationships/image" Target="../media/image16.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5.jpg"/><Relationship Id="rId4" Type="http://schemas.openxmlformats.org/officeDocument/2006/relationships/image" Target="../media/image1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8.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9.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1.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4.png"/><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8.png"/><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5.png"/><Relationship Id="rId4" Type="http://schemas.openxmlformats.org/officeDocument/2006/relationships/image" Target="../media/image30.png"/><Relationship Id="rId5"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jpg"/><Relationship Id="rId4" Type="http://schemas.openxmlformats.org/officeDocument/2006/relationships/image" Target="../media/image4.jpg"/><Relationship Id="rId5" Type="http://schemas.openxmlformats.org/officeDocument/2006/relationships/image" Target="../media/image2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619200" y="1045500"/>
            <a:ext cx="5017500" cy="164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3100"/>
              <a:t>Deconstructing Housing Prices using Regression Techniques</a:t>
            </a:r>
            <a:endParaRPr b="1" sz="3100"/>
          </a:p>
        </p:txBody>
      </p:sp>
      <p:sp>
        <p:nvSpPr>
          <p:cNvPr id="135" name="Google Shape;135;p13"/>
          <p:cNvSpPr txBox="1"/>
          <p:nvPr>
            <p:ph idx="1" type="subTitle"/>
          </p:nvPr>
        </p:nvSpPr>
        <p:spPr>
          <a:xfrm>
            <a:off x="3682925" y="3298225"/>
            <a:ext cx="4953900" cy="84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G2T3</a:t>
            </a:r>
            <a:endParaRPr sz="1400"/>
          </a:p>
          <a:p>
            <a:pPr indent="0" lvl="0" marL="0" rtl="0" algn="l">
              <a:spcBef>
                <a:spcPts val="0"/>
              </a:spcBef>
              <a:spcAft>
                <a:spcPts val="0"/>
              </a:spcAft>
              <a:buNone/>
            </a:pPr>
            <a:r>
              <a:rPr lang="en-GB" sz="1400"/>
              <a:t>Neo Tee Yong | Sia Yan Rui (Jayden) | Tan Yan Sheng</a:t>
            </a:r>
            <a:endParaRPr sz="1400"/>
          </a:p>
          <a:p>
            <a:pPr indent="0" lvl="0" marL="0" rtl="0" algn="l">
              <a:spcBef>
                <a:spcPts val="0"/>
              </a:spcBef>
              <a:spcAft>
                <a:spcPts val="0"/>
              </a:spcAft>
              <a:buNone/>
            </a:pPr>
            <a:r>
              <a:rPr lang="en-GB" sz="1400"/>
              <a:t>Yieh Yuheng (Donovan) | Yohana Meiliana Lee</a:t>
            </a:r>
            <a:endParaRPr sz="1400"/>
          </a:p>
        </p:txBody>
      </p:sp>
      <p:sp>
        <p:nvSpPr>
          <p:cNvPr id="136" name="Google Shape;136;p13"/>
          <p:cNvSpPr txBox="1"/>
          <p:nvPr>
            <p:ph type="ctrTitle"/>
          </p:nvPr>
        </p:nvSpPr>
        <p:spPr>
          <a:xfrm>
            <a:off x="3619200" y="2547325"/>
            <a:ext cx="5110200" cy="75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600"/>
              <a:t>Application of Python and Machine Learning in predicting HDB resale prices in Singapore</a:t>
            </a:r>
            <a:endParaRPr sz="1600"/>
          </a:p>
        </p:txBody>
      </p:sp>
      <p:pic>
        <p:nvPicPr>
          <p:cNvPr id="137" name="Google Shape;137;p13"/>
          <p:cNvPicPr preferRelativeResize="0"/>
          <p:nvPr/>
        </p:nvPicPr>
        <p:blipFill>
          <a:blip r:embed="rId3">
            <a:alphaModFix/>
          </a:blip>
          <a:stretch>
            <a:fillRect/>
          </a:stretch>
        </p:blipFill>
        <p:spPr>
          <a:xfrm>
            <a:off x="860450" y="2756200"/>
            <a:ext cx="1696125" cy="16961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2"/>
          <p:cNvSpPr txBox="1"/>
          <p:nvPr>
            <p:ph type="title"/>
          </p:nvPr>
        </p:nvSpPr>
        <p:spPr>
          <a:xfrm>
            <a:off x="1181100" y="344100"/>
            <a:ext cx="7038900" cy="48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Modelling</a:t>
            </a:r>
            <a:endParaRPr/>
          </a:p>
        </p:txBody>
      </p:sp>
      <p:cxnSp>
        <p:nvCxnSpPr>
          <p:cNvPr id="237" name="Google Shape;237;p22"/>
          <p:cNvCxnSpPr/>
          <p:nvPr/>
        </p:nvCxnSpPr>
        <p:spPr>
          <a:xfrm>
            <a:off x="2069650" y="3597100"/>
            <a:ext cx="654600" cy="6900"/>
          </a:xfrm>
          <a:prstGeom prst="straightConnector1">
            <a:avLst/>
          </a:prstGeom>
          <a:noFill/>
          <a:ln cap="flat" cmpd="sng" w="9525">
            <a:solidFill>
              <a:schemeClr val="dk2"/>
            </a:solidFill>
            <a:prstDash val="solid"/>
            <a:round/>
            <a:headEnd len="med" w="med" type="none"/>
            <a:tailEnd len="med" w="med" type="triangle"/>
          </a:ln>
        </p:spPr>
      </p:cxnSp>
      <p:sp>
        <p:nvSpPr>
          <p:cNvPr id="238" name="Google Shape;238;p22"/>
          <p:cNvSpPr txBox="1"/>
          <p:nvPr/>
        </p:nvSpPr>
        <p:spPr>
          <a:xfrm>
            <a:off x="5995100" y="1702800"/>
            <a:ext cx="2949300" cy="14331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FFFFFF"/>
              </a:buClr>
              <a:buSzPts val="1100"/>
              <a:buFont typeface="Lato"/>
              <a:buChar char="●"/>
            </a:pPr>
            <a:r>
              <a:rPr lang="en-GB" sz="1100">
                <a:solidFill>
                  <a:srgbClr val="FFFFFF"/>
                </a:solidFill>
                <a:latin typeface="Lato"/>
                <a:ea typeface="Lato"/>
                <a:cs typeface="Lato"/>
                <a:sym typeface="Lato"/>
              </a:rPr>
              <a:t>Identify which Regression models gives the best evaluation metrics</a:t>
            </a:r>
            <a:endParaRPr sz="1100">
              <a:solidFill>
                <a:srgbClr val="FFFFFF"/>
              </a:solidFill>
              <a:latin typeface="Lato"/>
              <a:ea typeface="Lato"/>
              <a:cs typeface="Lato"/>
              <a:sym typeface="Lato"/>
            </a:endParaRPr>
          </a:p>
          <a:p>
            <a:pPr indent="0" lvl="0" marL="457200" rtl="0" algn="l">
              <a:lnSpc>
                <a:spcPct val="115000"/>
              </a:lnSpc>
              <a:spcBef>
                <a:spcPts val="0"/>
              </a:spcBef>
              <a:spcAft>
                <a:spcPts val="0"/>
              </a:spcAft>
              <a:buNone/>
            </a:pPr>
            <a:r>
              <a:t/>
            </a:r>
            <a:endParaRPr sz="1100">
              <a:solidFill>
                <a:srgbClr val="FFFFFF"/>
              </a:solidFill>
              <a:latin typeface="Lato"/>
              <a:ea typeface="Lato"/>
              <a:cs typeface="Lato"/>
              <a:sym typeface="Lato"/>
            </a:endParaRPr>
          </a:p>
          <a:p>
            <a:pPr indent="-298450" lvl="0" marL="457200" rtl="0" algn="l">
              <a:lnSpc>
                <a:spcPct val="115000"/>
              </a:lnSpc>
              <a:spcBef>
                <a:spcPts val="0"/>
              </a:spcBef>
              <a:spcAft>
                <a:spcPts val="0"/>
              </a:spcAft>
              <a:buClr>
                <a:srgbClr val="FFFFFF"/>
              </a:buClr>
              <a:buSzPts val="1100"/>
              <a:buFont typeface="Lato"/>
              <a:buChar char="●"/>
            </a:pPr>
            <a:r>
              <a:rPr lang="en-GB" sz="1100">
                <a:solidFill>
                  <a:srgbClr val="FFFFFF"/>
                </a:solidFill>
                <a:latin typeface="Lato"/>
                <a:ea typeface="Lato"/>
                <a:cs typeface="Lato"/>
                <a:sym typeface="Lato"/>
              </a:rPr>
              <a:t>Evaluate how the different models suit the “business” scenario</a:t>
            </a:r>
            <a:endParaRPr sz="1100">
              <a:solidFill>
                <a:srgbClr val="FFFFFF"/>
              </a:solidFill>
              <a:latin typeface="Lato"/>
              <a:ea typeface="Lato"/>
              <a:cs typeface="Lato"/>
              <a:sym typeface="Lato"/>
            </a:endParaRPr>
          </a:p>
        </p:txBody>
      </p:sp>
      <p:sp>
        <p:nvSpPr>
          <p:cNvPr id="239" name="Google Shape;239;p22"/>
          <p:cNvSpPr txBox="1"/>
          <p:nvPr/>
        </p:nvSpPr>
        <p:spPr>
          <a:xfrm>
            <a:off x="2966100" y="1399950"/>
            <a:ext cx="5724600" cy="19194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t/>
            </a:r>
            <a:endParaRPr sz="1200">
              <a:solidFill>
                <a:srgbClr val="FFFFFF"/>
              </a:solidFill>
              <a:latin typeface="Lato"/>
              <a:ea typeface="Lato"/>
              <a:cs typeface="Lato"/>
              <a:sym typeface="Lato"/>
            </a:endParaRPr>
          </a:p>
          <a:p>
            <a:pPr indent="-298450" lvl="0" marL="457200" rtl="0" algn="l">
              <a:lnSpc>
                <a:spcPct val="150000"/>
              </a:lnSpc>
              <a:spcBef>
                <a:spcPts val="0"/>
              </a:spcBef>
              <a:spcAft>
                <a:spcPts val="0"/>
              </a:spcAft>
              <a:buClr>
                <a:srgbClr val="FFFFFF"/>
              </a:buClr>
              <a:buSzPts val="1100"/>
              <a:buFont typeface="Lato"/>
              <a:buChar char="●"/>
            </a:pPr>
            <a:r>
              <a:rPr lang="en-GB" sz="1100">
                <a:solidFill>
                  <a:srgbClr val="FFFFFF"/>
                </a:solidFill>
                <a:latin typeface="Lato"/>
                <a:ea typeface="Lato"/>
                <a:cs typeface="Lato"/>
                <a:sym typeface="Lato"/>
              </a:rPr>
              <a:t>Linear Regression </a:t>
            </a:r>
            <a:endParaRPr sz="1100">
              <a:solidFill>
                <a:srgbClr val="FFFFFF"/>
              </a:solidFill>
              <a:latin typeface="Lato"/>
              <a:ea typeface="Lato"/>
              <a:cs typeface="Lato"/>
              <a:sym typeface="Lato"/>
            </a:endParaRPr>
          </a:p>
          <a:p>
            <a:pPr indent="-298450" lvl="0" marL="457200" rtl="0" algn="l">
              <a:lnSpc>
                <a:spcPct val="150000"/>
              </a:lnSpc>
              <a:spcBef>
                <a:spcPts val="0"/>
              </a:spcBef>
              <a:spcAft>
                <a:spcPts val="0"/>
              </a:spcAft>
              <a:buClr>
                <a:srgbClr val="FFFFFF"/>
              </a:buClr>
              <a:buSzPts val="1100"/>
              <a:buFont typeface="Lato"/>
              <a:buChar char="●"/>
            </a:pPr>
            <a:r>
              <a:rPr lang="en-GB" sz="1100">
                <a:solidFill>
                  <a:srgbClr val="FFFFFF"/>
                </a:solidFill>
                <a:latin typeface="Lato"/>
                <a:ea typeface="Lato"/>
                <a:cs typeface="Lato"/>
                <a:sym typeface="Lato"/>
              </a:rPr>
              <a:t>Lasso </a:t>
            </a:r>
            <a:r>
              <a:rPr lang="en-GB" sz="1100">
                <a:solidFill>
                  <a:srgbClr val="FFFFFF"/>
                </a:solidFill>
                <a:latin typeface="Lato"/>
                <a:ea typeface="Lato"/>
                <a:cs typeface="Lato"/>
                <a:sym typeface="Lato"/>
              </a:rPr>
              <a:t>Regression w gradient descent</a:t>
            </a:r>
            <a:endParaRPr sz="1100">
              <a:solidFill>
                <a:srgbClr val="FFFFFF"/>
              </a:solidFill>
              <a:latin typeface="Lato"/>
              <a:ea typeface="Lato"/>
              <a:cs typeface="Lato"/>
              <a:sym typeface="Lato"/>
            </a:endParaRPr>
          </a:p>
          <a:p>
            <a:pPr indent="-298450" lvl="0" marL="457200" rtl="0" algn="l">
              <a:lnSpc>
                <a:spcPct val="150000"/>
              </a:lnSpc>
              <a:spcBef>
                <a:spcPts val="0"/>
              </a:spcBef>
              <a:spcAft>
                <a:spcPts val="0"/>
              </a:spcAft>
              <a:buClr>
                <a:srgbClr val="FFFFFF"/>
              </a:buClr>
              <a:buSzPts val="1100"/>
              <a:buFont typeface="Lato"/>
              <a:buChar char="●"/>
            </a:pPr>
            <a:r>
              <a:rPr lang="en-GB" sz="1100">
                <a:solidFill>
                  <a:srgbClr val="FFFFFF"/>
                </a:solidFill>
                <a:latin typeface="Lato"/>
                <a:ea typeface="Lato"/>
                <a:cs typeface="Lato"/>
                <a:sym typeface="Lato"/>
              </a:rPr>
              <a:t>Ridge Regression w gradient descent</a:t>
            </a:r>
            <a:endParaRPr sz="1100">
              <a:solidFill>
                <a:srgbClr val="FFFFFF"/>
              </a:solidFill>
              <a:latin typeface="Lato"/>
              <a:ea typeface="Lato"/>
              <a:cs typeface="Lato"/>
              <a:sym typeface="Lato"/>
            </a:endParaRPr>
          </a:p>
          <a:p>
            <a:pPr indent="-298450" lvl="0" marL="457200" rtl="0" algn="l">
              <a:lnSpc>
                <a:spcPct val="150000"/>
              </a:lnSpc>
              <a:spcBef>
                <a:spcPts val="0"/>
              </a:spcBef>
              <a:spcAft>
                <a:spcPts val="0"/>
              </a:spcAft>
              <a:buClr>
                <a:srgbClr val="FFFFFF"/>
              </a:buClr>
              <a:buSzPts val="1100"/>
              <a:buFont typeface="Lato"/>
              <a:buChar char="●"/>
            </a:pPr>
            <a:r>
              <a:rPr lang="en-GB" sz="1100">
                <a:solidFill>
                  <a:srgbClr val="FFFFFF"/>
                </a:solidFill>
                <a:latin typeface="Lato"/>
                <a:ea typeface="Lato"/>
                <a:cs typeface="Lato"/>
                <a:sym typeface="Lato"/>
              </a:rPr>
              <a:t>Elastic Net</a:t>
            </a:r>
            <a:r>
              <a:rPr lang="en-GB" sz="1100">
                <a:solidFill>
                  <a:srgbClr val="FFFFFF"/>
                </a:solidFill>
                <a:latin typeface="Lato"/>
                <a:ea typeface="Lato"/>
                <a:cs typeface="Lato"/>
                <a:sym typeface="Lato"/>
              </a:rPr>
              <a:t> Regression w gradient descent</a:t>
            </a:r>
            <a:endParaRPr sz="1100">
              <a:solidFill>
                <a:srgbClr val="FFFFFF"/>
              </a:solidFill>
              <a:latin typeface="Lato"/>
              <a:ea typeface="Lato"/>
              <a:cs typeface="Lato"/>
              <a:sym typeface="Lato"/>
            </a:endParaRPr>
          </a:p>
          <a:p>
            <a:pPr indent="-298450" lvl="0" marL="457200" rtl="0" algn="l">
              <a:lnSpc>
                <a:spcPct val="150000"/>
              </a:lnSpc>
              <a:spcBef>
                <a:spcPts val="0"/>
              </a:spcBef>
              <a:spcAft>
                <a:spcPts val="0"/>
              </a:spcAft>
              <a:buClr>
                <a:schemeClr val="lt1"/>
              </a:buClr>
              <a:buSzPts val="1100"/>
              <a:buFont typeface="Lato"/>
              <a:buChar char="●"/>
            </a:pPr>
            <a:r>
              <a:rPr lang="en-GB" sz="1100">
                <a:solidFill>
                  <a:schemeClr val="lt1"/>
                </a:solidFill>
                <a:latin typeface="Lato"/>
                <a:ea typeface="Lato"/>
                <a:cs typeface="Lato"/>
                <a:sym typeface="Lato"/>
              </a:rPr>
              <a:t>K-Neighbors Regression</a:t>
            </a:r>
            <a:endParaRPr sz="1100">
              <a:solidFill>
                <a:schemeClr val="lt1"/>
              </a:solidFill>
              <a:latin typeface="Lato"/>
              <a:ea typeface="Lato"/>
              <a:cs typeface="Lato"/>
              <a:sym typeface="Lato"/>
            </a:endParaRPr>
          </a:p>
          <a:p>
            <a:pPr indent="-298450" lvl="0" marL="457200" rtl="0" algn="l">
              <a:lnSpc>
                <a:spcPct val="150000"/>
              </a:lnSpc>
              <a:spcBef>
                <a:spcPts val="0"/>
              </a:spcBef>
              <a:spcAft>
                <a:spcPts val="0"/>
              </a:spcAft>
              <a:buClr>
                <a:schemeClr val="lt1"/>
              </a:buClr>
              <a:buSzPts val="1100"/>
              <a:buFont typeface="Lato"/>
              <a:buChar char="●"/>
            </a:pPr>
            <a:r>
              <a:rPr lang="en-GB" sz="1100">
                <a:solidFill>
                  <a:schemeClr val="lt1"/>
                </a:solidFill>
                <a:latin typeface="Lato"/>
                <a:ea typeface="Lato"/>
                <a:cs typeface="Lato"/>
                <a:sym typeface="Lato"/>
              </a:rPr>
              <a:t>Decision Tree Regression</a:t>
            </a:r>
            <a:endParaRPr sz="1100">
              <a:solidFill>
                <a:srgbClr val="FFFFFF"/>
              </a:solidFill>
              <a:latin typeface="Lato"/>
              <a:ea typeface="Lato"/>
              <a:cs typeface="Lato"/>
              <a:sym typeface="Lato"/>
            </a:endParaRPr>
          </a:p>
        </p:txBody>
      </p:sp>
      <p:sp>
        <p:nvSpPr>
          <p:cNvPr id="240" name="Google Shape;240;p22"/>
          <p:cNvSpPr txBox="1"/>
          <p:nvPr/>
        </p:nvSpPr>
        <p:spPr>
          <a:xfrm>
            <a:off x="3385325" y="1086900"/>
            <a:ext cx="1756800" cy="29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300">
                <a:solidFill>
                  <a:srgbClr val="CFE2F3"/>
                </a:solidFill>
                <a:latin typeface="Lato"/>
                <a:ea typeface="Lato"/>
                <a:cs typeface="Lato"/>
                <a:sym typeface="Lato"/>
              </a:rPr>
              <a:t>Methodologies</a:t>
            </a:r>
            <a:endParaRPr sz="1300">
              <a:solidFill>
                <a:srgbClr val="CFE2F3"/>
              </a:solidFill>
              <a:latin typeface="Lato"/>
              <a:ea typeface="Lato"/>
              <a:cs typeface="Lato"/>
              <a:sym typeface="Lato"/>
            </a:endParaRPr>
          </a:p>
        </p:txBody>
      </p:sp>
      <p:sp>
        <p:nvSpPr>
          <p:cNvPr id="241" name="Google Shape;241;p22"/>
          <p:cNvSpPr txBox="1"/>
          <p:nvPr/>
        </p:nvSpPr>
        <p:spPr>
          <a:xfrm>
            <a:off x="6877303" y="1081700"/>
            <a:ext cx="1157400" cy="34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300">
                <a:solidFill>
                  <a:srgbClr val="CFE2F3"/>
                </a:solidFill>
                <a:latin typeface="Lato"/>
                <a:ea typeface="Lato"/>
                <a:cs typeface="Lato"/>
                <a:sym typeface="Lato"/>
              </a:rPr>
              <a:t>Rationale</a:t>
            </a:r>
            <a:endParaRPr sz="1300">
              <a:solidFill>
                <a:srgbClr val="CFE2F3"/>
              </a:solidFill>
              <a:latin typeface="Lato"/>
              <a:ea typeface="Lato"/>
              <a:cs typeface="Lato"/>
              <a:sym typeface="Lato"/>
            </a:endParaRPr>
          </a:p>
        </p:txBody>
      </p:sp>
      <p:sp>
        <p:nvSpPr>
          <p:cNvPr id="242" name="Google Shape;242;p22"/>
          <p:cNvSpPr txBox="1"/>
          <p:nvPr/>
        </p:nvSpPr>
        <p:spPr>
          <a:xfrm>
            <a:off x="3004350" y="3212850"/>
            <a:ext cx="5686500" cy="10449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GB" sz="1200">
                <a:solidFill>
                  <a:srgbClr val="FFFFFF"/>
                </a:solidFill>
                <a:latin typeface="Lato"/>
                <a:ea typeface="Lato"/>
                <a:cs typeface="Lato"/>
                <a:sym typeface="Lato"/>
              </a:rPr>
              <a:t>Ensemble Methods</a:t>
            </a:r>
            <a:endParaRPr sz="1200">
              <a:solidFill>
                <a:srgbClr val="FFFFFF"/>
              </a:solidFill>
              <a:latin typeface="Lato"/>
              <a:ea typeface="Lato"/>
              <a:cs typeface="Lato"/>
              <a:sym typeface="Lato"/>
            </a:endParaRPr>
          </a:p>
          <a:p>
            <a:pPr indent="-298450" lvl="0" marL="457200" rtl="0" algn="l">
              <a:lnSpc>
                <a:spcPct val="150000"/>
              </a:lnSpc>
              <a:spcBef>
                <a:spcPts val="0"/>
              </a:spcBef>
              <a:spcAft>
                <a:spcPts val="0"/>
              </a:spcAft>
              <a:buClr>
                <a:srgbClr val="FFFFFF"/>
              </a:buClr>
              <a:buSzPts val="1100"/>
              <a:buFont typeface="Lato"/>
              <a:buChar char="●"/>
            </a:pPr>
            <a:r>
              <a:rPr lang="en-GB" sz="1100">
                <a:solidFill>
                  <a:srgbClr val="FFFFFF"/>
                </a:solidFill>
                <a:latin typeface="Lato"/>
                <a:ea typeface="Lato"/>
                <a:cs typeface="Lato"/>
                <a:sym typeface="Lato"/>
              </a:rPr>
              <a:t>Adaboost</a:t>
            </a:r>
            <a:endParaRPr sz="1100">
              <a:solidFill>
                <a:srgbClr val="FFFFFF"/>
              </a:solidFill>
              <a:latin typeface="Lato"/>
              <a:ea typeface="Lato"/>
              <a:cs typeface="Lato"/>
              <a:sym typeface="Lato"/>
            </a:endParaRPr>
          </a:p>
          <a:p>
            <a:pPr indent="-298450" lvl="0" marL="457200" rtl="0" algn="l">
              <a:lnSpc>
                <a:spcPct val="150000"/>
              </a:lnSpc>
              <a:spcBef>
                <a:spcPts val="0"/>
              </a:spcBef>
              <a:spcAft>
                <a:spcPts val="0"/>
              </a:spcAft>
              <a:buClr>
                <a:srgbClr val="FFFFFF"/>
              </a:buClr>
              <a:buSzPts val="1100"/>
              <a:buFont typeface="Lato"/>
              <a:buChar char="●"/>
            </a:pPr>
            <a:r>
              <a:rPr lang="en-GB" sz="1100">
                <a:solidFill>
                  <a:srgbClr val="FFFFFF"/>
                </a:solidFill>
                <a:latin typeface="Lato"/>
                <a:ea typeface="Lato"/>
                <a:cs typeface="Lato"/>
                <a:sym typeface="Lato"/>
              </a:rPr>
              <a:t>XGBoost</a:t>
            </a:r>
            <a:endParaRPr sz="1100">
              <a:solidFill>
                <a:srgbClr val="FFFFFF"/>
              </a:solidFill>
              <a:latin typeface="Lato"/>
              <a:ea typeface="Lato"/>
              <a:cs typeface="Lato"/>
              <a:sym typeface="Lato"/>
            </a:endParaRPr>
          </a:p>
          <a:p>
            <a:pPr indent="-298450" lvl="0" marL="457200" rtl="0" algn="l">
              <a:lnSpc>
                <a:spcPct val="150000"/>
              </a:lnSpc>
              <a:spcBef>
                <a:spcPts val="0"/>
              </a:spcBef>
              <a:spcAft>
                <a:spcPts val="0"/>
              </a:spcAft>
              <a:buClr>
                <a:srgbClr val="FFFFFF"/>
              </a:buClr>
              <a:buSzPts val="1100"/>
              <a:buFont typeface="Lato"/>
              <a:buChar char="●"/>
            </a:pPr>
            <a:r>
              <a:rPr lang="en-GB" sz="1100">
                <a:solidFill>
                  <a:srgbClr val="FFFFFF"/>
                </a:solidFill>
                <a:latin typeface="Lato"/>
                <a:ea typeface="Lato"/>
                <a:cs typeface="Lato"/>
                <a:sym typeface="Lato"/>
              </a:rPr>
              <a:t>RandomForest</a:t>
            </a:r>
            <a:endParaRPr sz="1100">
              <a:solidFill>
                <a:srgbClr val="FFFFFF"/>
              </a:solidFill>
              <a:latin typeface="Lato"/>
              <a:ea typeface="Lato"/>
              <a:cs typeface="Lato"/>
              <a:sym typeface="Lato"/>
            </a:endParaRPr>
          </a:p>
          <a:p>
            <a:pPr indent="-298450" lvl="0" marL="457200" rtl="0" algn="l">
              <a:lnSpc>
                <a:spcPct val="150000"/>
              </a:lnSpc>
              <a:spcBef>
                <a:spcPts val="0"/>
              </a:spcBef>
              <a:spcAft>
                <a:spcPts val="0"/>
              </a:spcAft>
              <a:buClr>
                <a:srgbClr val="FFFFFF"/>
              </a:buClr>
              <a:buSzPts val="1100"/>
              <a:buFont typeface="Lato"/>
              <a:buChar char="●"/>
            </a:pPr>
            <a:r>
              <a:rPr lang="en-GB" sz="1100">
                <a:solidFill>
                  <a:srgbClr val="FFFFFF"/>
                </a:solidFill>
                <a:latin typeface="Lato"/>
                <a:ea typeface="Lato"/>
                <a:cs typeface="Lato"/>
                <a:sym typeface="Lato"/>
              </a:rPr>
              <a:t>G2T3Voting</a:t>
            </a:r>
            <a:endParaRPr sz="1100">
              <a:solidFill>
                <a:srgbClr val="FFFFFF"/>
              </a:solidFill>
              <a:latin typeface="Lato"/>
              <a:ea typeface="Lato"/>
              <a:cs typeface="Lato"/>
              <a:sym typeface="Lato"/>
            </a:endParaRPr>
          </a:p>
          <a:p>
            <a:pPr indent="-298450" lvl="0" marL="457200" rtl="0" algn="l">
              <a:lnSpc>
                <a:spcPct val="150000"/>
              </a:lnSpc>
              <a:spcBef>
                <a:spcPts val="0"/>
              </a:spcBef>
              <a:spcAft>
                <a:spcPts val="0"/>
              </a:spcAft>
              <a:buClr>
                <a:srgbClr val="FFFFFF"/>
              </a:buClr>
              <a:buSzPts val="1100"/>
              <a:buFont typeface="Lato"/>
              <a:buChar char="●"/>
            </a:pPr>
            <a:r>
              <a:rPr lang="en-GB" sz="1100">
                <a:solidFill>
                  <a:srgbClr val="FFFFFF"/>
                </a:solidFill>
                <a:latin typeface="Lato"/>
                <a:ea typeface="Lato"/>
                <a:cs typeface="Lato"/>
                <a:sym typeface="Lato"/>
              </a:rPr>
              <a:t>G2T3Stacking</a:t>
            </a:r>
            <a:endParaRPr sz="1100">
              <a:solidFill>
                <a:srgbClr val="FFFFFF"/>
              </a:solidFill>
              <a:latin typeface="Lato"/>
              <a:ea typeface="Lato"/>
              <a:cs typeface="Lato"/>
              <a:sym typeface="Lato"/>
            </a:endParaRPr>
          </a:p>
          <a:p>
            <a:pPr indent="0" lvl="0" marL="457200" rtl="0" algn="l">
              <a:lnSpc>
                <a:spcPct val="150000"/>
              </a:lnSpc>
              <a:spcBef>
                <a:spcPts val="0"/>
              </a:spcBef>
              <a:spcAft>
                <a:spcPts val="0"/>
              </a:spcAft>
              <a:buNone/>
            </a:pPr>
            <a:r>
              <a:t/>
            </a:r>
            <a:endParaRPr sz="1100">
              <a:solidFill>
                <a:srgbClr val="FFFFFF"/>
              </a:solidFill>
              <a:latin typeface="Lato"/>
              <a:ea typeface="Lato"/>
              <a:cs typeface="Lato"/>
              <a:sym typeface="Lato"/>
            </a:endParaRPr>
          </a:p>
          <a:p>
            <a:pPr indent="0" lvl="0" marL="457200" rtl="0" algn="l">
              <a:lnSpc>
                <a:spcPct val="150000"/>
              </a:lnSpc>
              <a:spcBef>
                <a:spcPts val="0"/>
              </a:spcBef>
              <a:spcAft>
                <a:spcPts val="0"/>
              </a:spcAft>
              <a:buNone/>
            </a:pPr>
            <a:r>
              <a:t/>
            </a:r>
            <a:endParaRPr sz="1300">
              <a:solidFill>
                <a:srgbClr val="FFFFFF"/>
              </a:solidFill>
              <a:latin typeface="Lato"/>
              <a:ea typeface="Lato"/>
              <a:cs typeface="Lato"/>
              <a:sym typeface="Lato"/>
            </a:endParaRPr>
          </a:p>
          <a:p>
            <a:pPr indent="0" lvl="0" marL="0" rtl="0" algn="l">
              <a:lnSpc>
                <a:spcPct val="150000"/>
              </a:lnSpc>
              <a:spcBef>
                <a:spcPts val="0"/>
              </a:spcBef>
              <a:spcAft>
                <a:spcPts val="0"/>
              </a:spcAft>
              <a:buNone/>
            </a:pPr>
            <a:r>
              <a:t/>
            </a:r>
            <a:endParaRPr>
              <a:solidFill>
                <a:srgbClr val="FFFFFF"/>
              </a:solidFill>
              <a:latin typeface="Lato"/>
              <a:ea typeface="Lato"/>
              <a:cs typeface="Lato"/>
              <a:sym typeface="Lato"/>
            </a:endParaRPr>
          </a:p>
        </p:txBody>
      </p:sp>
      <p:sp>
        <p:nvSpPr>
          <p:cNvPr id="243" name="Google Shape;243;p22"/>
          <p:cNvSpPr/>
          <p:nvPr/>
        </p:nvSpPr>
        <p:spPr>
          <a:xfrm>
            <a:off x="587950" y="1551025"/>
            <a:ext cx="1470000" cy="638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Lato"/>
                <a:ea typeface="Lato"/>
                <a:cs typeface="Lato"/>
                <a:sym typeface="Lato"/>
              </a:rPr>
              <a:t>Feature Engineering</a:t>
            </a:r>
            <a:endParaRPr>
              <a:latin typeface="Lato"/>
              <a:ea typeface="Lato"/>
              <a:cs typeface="Lato"/>
              <a:sym typeface="Lato"/>
            </a:endParaRPr>
          </a:p>
        </p:txBody>
      </p:sp>
      <p:sp>
        <p:nvSpPr>
          <p:cNvPr id="244" name="Google Shape;244;p22"/>
          <p:cNvSpPr/>
          <p:nvPr/>
        </p:nvSpPr>
        <p:spPr>
          <a:xfrm>
            <a:off x="587950" y="3319325"/>
            <a:ext cx="1470000" cy="638400"/>
          </a:xfrm>
          <a:prstGeom prst="rect">
            <a:avLst/>
          </a:prstGeom>
          <a:solidFill>
            <a:schemeClr val="lt2"/>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latin typeface="Lato"/>
                <a:ea typeface="Lato"/>
                <a:cs typeface="Lato"/>
                <a:sym typeface="Lato"/>
              </a:rPr>
              <a:t>Modelling</a:t>
            </a:r>
            <a:endParaRPr b="1">
              <a:latin typeface="Lato"/>
              <a:ea typeface="Lato"/>
              <a:cs typeface="Lato"/>
              <a:sym typeface="Lato"/>
            </a:endParaRPr>
          </a:p>
        </p:txBody>
      </p:sp>
      <p:sp>
        <p:nvSpPr>
          <p:cNvPr id="245" name="Google Shape;245;p22"/>
          <p:cNvSpPr/>
          <p:nvPr/>
        </p:nvSpPr>
        <p:spPr>
          <a:xfrm>
            <a:off x="587950" y="2404800"/>
            <a:ext cx="1470000" cy="638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Lato"/>
                <a:ea typeface="Lato"/>
                <a:cs typeface="Lato"/>
                <a:sym typeface="Lato"/>
              </a:rPr>
              <a:t>Pre-Processing</a:t>
            </a:r>
            <a:endParaRPr>
              <a:latin typeface="Lato"/>
              <a:ea typeface="Lato"/>
              <a:cs typeface="Lato"/>
              <a:sym typeface="Lato"/>
            </a:endParaRPr>
          </a:p>
        </p:txBody>
      </p:sp>
      <p:sp>
        <p:nvSpPr>
          <p:cNvPr id="246" name="Google Shape;246;p22"/>
          <p:cNvSpPr txBox="1"/>
          <p:nvPr/>
        </p:nvSpPr>
        <p:spPr>
          <a:xfrm>
            <a:off x="6096200" y="3555300"/>
            <a:ext cx="2949300" cy="14331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FFFFFF"/>
              </a:buClr>
              <a:buSzPts val="1100"/>
              <a:buFont typeface="Lato"/>
              <a:buChar char="●"/>
            </a:pPr>
            <a:r>
              <a:rPr lang="en-GB" sz="1100">
                <a:solidFill>
                  <a:srgbClr val="FFFFFF"/>
                </a:solidFill>
                <a:latin typeface="Lato"/>
                <a:ea typeface="Lato"/>
                <a:cs typeface="Lato"/>
                <a:sym typeface="Lato"/>
              </a:rPr>
              <a:t>Reduce MSE (with the risk of overfitting)</a:t>
            </a:r>
            <a:endParaRPr sz="1100">
              <a:solidFill>
                <a:srgbClr val="FFFFFF"/>
              </a:solidFill>
              <a:latin typeface="Lato"/>
              <a:ea typeface="Lato"/>
              <a:cs typeface="Lato"/>
              <a:sym typeface="Lato"/>
            </a:endParaRPr>
          </a:p>
          <a:p>
            <a:pPr indent="0" lvl="0" marL="457200" rtl="0" algn="l">
              <a:lnSpc>
                <a:spcPct val="115000"/>
              </a:lnSpc>
              <a:spcBef>
                <a:spcPts val="0"/>
              </a:spcBef>
              <a:spcAft>
                <a:spcPts val="0"/>
              </a:spcAft>
              <a:buNone/>
            </a:pPr>
            <a:r>
              <a:t/>
            </a:r>
            <a:endParaRPr sz="1100">
              <a:solidFill>
                <a:srgbClr val="FFFFFF"/>
              </a:solidFill>
              <a:latin typeface="Lato"/>
              <a:ea typeface="Lato"/>
              <a:cs typeface="Lato"/>
              <a:sym typeface="Lato"/>
            </a:endParaRPr>
          </a:p>
          <a:p>
            <a:pPr indent="-298450" lvl="0" marL="457200" rtl="0" algn="l">
              <a:lnSpc>
                <a:spcPct val="115000"/>
              </a:lnSpc>
              <a:spcBef>
                <a:spcPts val="0"/>
              </a:spcBef>
              <a:spcAft>
                <a:spcPts val="0"/>
              </a:spcAft>
              <a:buClr>
                <a:srgbClr val="FFFFFF"/>
              </a:buClr>
              <a:buSzPts val="1100"/>
              <a:buFont typeface="Lato"/>
              <a:buChar char="●"/>
            </a:pPr>
            <a:r>
              <a:rPr lang="en-GB" sz="1100">
                <a:solidFill>
                  <a:srgbClr val="FFFFFF"/>
                </a:solidFill>
                <a:latin typeface="Lato"/>
                <a:ea typeface="Lato"/>
                <a:cs typeface="Lato"/>
                <a:sym typeface="Lato"/>
              </a:rPr>
              <a:t>Evaluate differences between voting and stacking techniques</a:t>
            </a:r>
            <a:endParaRPr sz="1100">
              <a:solidFill>
                <a:srgbClr val="FFFFFF"/>
              </a:solidFill>
              <a:latin typeface="Lato"/>
              <a:ea typeface="Lato"/>
              <a:cs typeface="Lato"/>
              <a:sym typeface="Lato"/>
            </a:endParaRPr>
          </a:p>
          <a:p>
            <a:pPr indent="0" lvl="0" marL="0" rtl="0" algn="l">
              <a:lnSpc>
                <a:spcPct val="115000"/>
              </a:lnSpc>
              <a:spcBef>
                <a:spcPts val="0"/>
              </a:spcBef>
              <a:spcAft>
                <a:spcPts val="0"/>
              </a:spcAft>
              <a:buNone/>
            </a:pPr>
            <a:r>
              <a:t/>
            </a:r>
            <a:endParaRPr sz="1100">
              <a:solidFill>
                <a:srgbClr val="FFFFFF"/>
              </a:solidFill>
              <a:latin typeface="Lato"/>
              <a:ea typeface="Lato"/>
              <a:cs typeface="Lato"/>
              <a:sym typeface="Lato"/>
            </a:endParaRPr>
          </a:p>
        </p:txBody>
      </p:sp>
      <p:cxnSp>
        <p:nvCxnSpPr>
          <p:cNvPr id="247" name="Google Shape;247;p22"/>
          <p:cNvCxnSpPr/>
          <p:nvPr/>
        </p:nvCxnSpPr>
        <p:spPr>
          <a:xfrm flipH="1" rot="10800000">
            <a:off x="3011650" y="3489350"/>
            <a:ext cx="5640000" cy="21300"/>
          </a:xfrm>
          <a:prstGeom prst="straightConnector1">
            <a:avLst/>
          </a:prstGeom>
          <a:noFill/>
          <a:ln cap="flat" cmpd="sng" w="9525">
            <a:solidFill>
              <a:schemeClr val="dk2"/>
            </a:solidFill>
            <a:prstDash val="solid"/>
            <a:round/>
            <a:headEnd len="med" w="med" type="none"/>
            <a:tailEnd len="med" w="med" type="none"/>
          </a:ln>
        </p:spPr>
      </p:cxnSp>
      <p:cxnSp>
        <p:nvCxnSpPr>
          <p:cNvPr id="248" name="Google Shape;248;p22"/>
          <p:cNvCxnSpPr/>
          <p:nvPr/>
        </p:nvCxnSpPr>
        <p:spPr>
          <a:xfrm flipH="1" rot="10800000">
            <a:off x="3008400" y="1150088"/>
            <a:ext cx="5640000" cy="21300"/>
          </a:xfrm>
          <a:prstGeom prst="straightConnector1">
            <a:avLst/>
          </a:prstGeom>
          <a:noFill/>
          <a:ln cap="flat" cmpd="sng" w="9525">
            <a:solidFill>
              <a:schemeClr val="dk2"/>
            </a:solidFill>
            <a:prstDash val="solid"/>
            <a:round/>
            <a:headEnd len="med" w="med" type="none"/>
            <a:tailEnd len="med" w="med" type="none"/>
          </a:ln>
        </p:spPr>
      </p:cxnSp>
      <p:cxnSp>
        <p:nvCxnSpPr>
          <p:cNvPr id="249" name="Google Shape;249;p22"/>
          <p:cNvCxnSpPr/>
          <p:nvPr/>
        </p:nvCxnSpPr>
        <p:spPr>
          <a:xfrm flipH="1" rot="10800000">
            <a:off x="3004350" y="3289038"/>
            <a:ext cx="5640000" cy="21300"/>
          </a:xfrm>
          <a:prstGeom prst="straightConnector1">
            <a:avLst/>
          </a:prstGeom>
          <a:noFill/>
          <a:ln cap="flat" cmpd="sng" w="9525">
            <a:solidFill>
              <a:schemeClr val="dk2"/>
            </a:solidFill>
            <a:prstDash val="solid"/>
            <a:round/>
            <a:headEnd len="med" w="med" type="none"/>
            <a:tailEnd len="med" w="med" type="none"/>
          </a:ln>
        </p:spPr>
      </p:cxnSp>
      <p:cxnSp>
        <p:nvCxnSpPr>
          <p:cNvPr id="250" name="Google Shape;250;p22"/>
          <p:cNvCxnSpPr/>
          <p:nvPr/>
        </p:nvCxnSpPr>
        <p:spPr>
          <a:xfrm flipH="1" rot="10800000">
            <a:off x="3011650" y="1585025"/>
            <a:ext cx="5640000" cy="21300"/>
          </a:xfrm>
          <a:prstGeom prst="straightConnector1">
            <a:avLst/>
          </a:prstGeom>
          <a:noFill/>
          <a:ln cap="flat" cmpd="sng" w="9525">
            <a:solidFill>
              <a:schemeClr val="dk2"/>
            </a:solidFill>
            <a:prstDash val="solid"/>
            <a:round/>
            <a:headEnd len="med" w="med" type="none"/>
            <a:tailEnd len="med" w="med" type="none"/>
          </a:ln>
        </p:spPr>
      </p:cxnSp>
      <p:cxnSp>
        <p:nvCxnSpPr>
          <p:cNvPr id="251" name="Google Shape;251;p22"/>
          <p:cNvCxnSpPr/>
          <p:nvPr/>
        </p:nvCxnSpPr>
        <p:spPr>
          <a:xfrm flipH="1" rot="10800000">
            <a:off x="3004350" y="1384713"/>
            <a:ext cx="5640000" cy="21300"/>
          </a:xfrm>
          <a:prstGeom prst="straightConnector1">
            <a:avLst/>
          </a:prstGeom>
          <a:noFill/>
          <a:ln cap="flat" cmpd="sng" w="9525">
            <a:solidFill>
              <a:schemeClr val="dk2"/>
            </a:solidFill>
            <a:prstDash val="solid"/>
            <a:round/>
            <a:headEnd len="med" w="med" type="none"/>
            <a:tailEnd len="med" w="med" type="none"/>
          </a:ln>
        </p:spPr>
      </p:cxnSp>
      <p:sp>
        <p:nvSpPr>
          <p:cNvPr id="252" name="Google Shape;252;p22"/>
          <p:cNvSpPr txBox="1"/>
          <p:nvPr/>
        </p:nvSpPr>
        <p:spPr>
          <a:xfrm>
            <a:off x="3004325" y="4801500"/>
            <a:ext cx="5724600" cy="34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000">
                <a:solidFill>
                  <a:srgbClr val="FFFF00"/>
                </a:solidFill>
                <a:latin typeface="Lato"/>
                <a:ea typeface="Lato"/>
                <a:cs typeface="Lato"/>
                <a:sym typeface="Lato"/>
              </a:rPr>
              <a:t>Table</a:t>
            </a:r>
            <a:r>
              <a:rPr lang="en-GB" sz="1000">
                <a:solidFill>
                  <a:srgbClr val="FFFF00"/>
                </a:solidFill>
                <a:latin typeface="Lato"/>
                <a:ea typeface="Lato"/>
                <a:cs typeface="Lato"/>
                <a:sym typeface="Lato"/>
              </a:rPr>
              <a:t> 2:  Summary of all Data Mining Techniques Deployed</a:t>
            </a:r>
            <a:endParaRPr sz="1000">
              <a:solidFill>
                <a:srgbClr val="FFFF00"/>
              </a:solidFill>
              <a:latin typeface="Lato"/>
              <a:ea typeface="Lato"/>
              <a:cs typeface="Lato"/>
              <a:sym typeface="Lato"/>
            </a:endParaRPr>
          </a:p>
        </p:txBody>
      </p:sp>
      <p:sp>
        <p:nvSpPr>
          <p:cNvPr id="253" name="Google Shape;253;p22"/>
          <p:cNvSpPr txBox="1"/>
          <p:nvPr/>
        </p:nvSpPr>
        <p:spPr>
          <a:xfrm>
            <a:off x="3080550" y="1307850"/>
            <a:ext cx="5686500" cy="10449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GB" sz="1200">
                <a:solidFill>
                  <a:srgbClr val="FFFFFF"/>
                </a:solidFill>
                <a:latin typeface="Lato"/>
                <a:ea typeface="Lato"/>
                <a:cs typeface="Lato"/>
                <a:sym typeface="Lato"/>
              </a:rPr>
              <a:t>Regression Models</a:t>
            </a:r>
            <a:endParaRPr>
              <a:solidFill>
                <a:srgbClr val="FFFFFF"/>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graphicFrame>
        <p:nvGraphicFramePr>
          <p:cNvPr id="258" name="Google Shape;258;p23"/>
          <p:cNvGraphicFramePr/>
          <p:nvPr/>
        </p:nvGraphicFramePr>
        <p:xfrm>
          <a:off x="1720425" y="1049225"/>
          <a:ext cx="3000000" cy="3000000"/>
        </p:xfrm>
        <a:graphic>
          <a:graphicData uri="http://schemas.openxmlformats.org/drawingml/2006/table">
            <a:tbl>
              <a:tblPr>
                <a:noFill/>
                <a:tableStyleId>{71A33B60-2330-4CB9-99C9-89EBF2D5BBAD}</a:tableStyleId>
              </a:tblPr>
              <a:tblGrid>
                <a:gridCol w="2751275"/>
                <a:gridCol w="636725"/>
                <a:gridCol w="1561425"/>
                <a:gridCol w="1202925"/>
              </a:tblGrid>
              <a:tr h="112275">
                <a:tc gridSpan="2">
                  <a:txBody>
                    <a:bodyPr/>
                    <a:lstStyle/>
                    <a:p>
                      <a:pPr indent="0" lvl="0" marL="0" rtl="0" algn="l">
                        <a:spcBef>
                          <a:spcPts val="0"/>
                        </a:spcBef>
                        <a:spcAft>
                          <a:spcPts val="0"/>
                        </a:spcAft>
                        <a:buNone/>
                      </a:pPr>
                      <a:r>
                        <a:rPr b="1" lang="en-GB">
                          <a:solidFill>
                            <a:srgbClr val="FFFFFF"/>
                          </a:solidFill>
                          <a:latin typeface="Calibri"/>
                          <a:ea typeface="Calibri"/>
                          <a:cs typeface="Calibri"/>
                          <a:sym typeface="Calibri"/>
                        </a:rPr>
                        <a:t>Regression/Ensemble Models</a:t>
                      </a:r>
                      <a:endParaRPr b="1">
                        <a:solidFill>
                          <a:srgbClr val="FFFFFF"/>
                        </a:solidFill>
                        <a:latin typeface="Calibri"/>
                        <a:ea typeface="Calibri"/>
                        <a:cs typeface="Calibri"/>
                        <a:sym typeface="Calibri"/>
                      </a:endParaRPr>
                    </a:p>
                  </a:txBody>
                  <a:tcPr marT="9525" marB="91425" marR="9525" marL="9525" anchor="b">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hMerge="1"/>
                <a:tc>
                  <a:txBody>
                    <a:bodyPr/>
                    <a:lstStyle/>
                    <a:p>
                      <a:pPr indent="0" lvl="0" marL="0" rtl="0" algn="ctr">
                        <a:lnSpc>
                          <a:spcPct val="115000"/>
                        </a:lnSpc>
                        <a:spcBef>
                          <a:spcPts val="0"/>
                        </a:spcBef>
                        <a:spcAft>
                          <a:spcPts val="0"/>
                        </a:spcAft>
                        <a:buNone/>
                      </a:pPr>
                      <a:r>
                        <a:rPr b="1" lang="en-GB">
                          <a:solidFill>
                            <a:srgbClr val="FFFFFF"/>
                          </a:solidFill>
                          <a:latin typeface="Calibri"/>
                          <a:ea typeface="Calibri"/>
                          <a:cs typeface="Calibri"/>
                          <a:sym typeface="Calibri"/>
                        </a:rPr>
                        <a:t>MSE</a:t>
                      </a:r>
                      <a:r>
                        <a:rPr b="1" lang="en-GB">
                          <a:solidFill>
                            <a:srgbClr val="FFFFFF"/>
                          </a:solidFill>
                          <a:latin typeface="Calibri"/>
                          <a:ea typeface="Calibri"/>
                          <a:cs typeface="Calibri"/>
                          <a:sym typeface="Calibri"/>
                        </a:rPr>
                        <a:t> on test data</a:t>
                      </a:r>
                      <a:endParaRPr b="1">
                        <a:solidFill>
                          <a:srgbClr val="FFFFFF"/>
                        </a:solidFill>
                        <a:latin typeface="Calibri"/>
                        <a:ea typeface="Calibri"/>
                        <a:cs typeface="Calibri"/>
                        <a:sym typeface="Calibri"/>
                      </a:endParaRPr>
                    </a:p>
                  </a:txBody>
                  <a:tcPr marT="9525" marB="91425" marR="9525" marL="9525" anchor="ct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GB">
                          <a:solidFill>
                            <a:srgbClr val="FFFFFF"/>
                          </a:solidFill>
                          <a:latin typeface="Calibri"/>
                          <a:ea typeface="Calibri"/>
                          <a:cs typeface="Calibri"/>
                          <a:sym typeface="Calibri"/>
                        </a:rPr>
                        <a:t>Ranking</a:t>
                      </a:r>
                      <a:endParaRPr b="1">
                        <a:solidFill>
                          <a:srgbClr val="FFFFFF"/>
                        </a:solidFill>
                        <a:latin typeface="Calibri"/>
                        <a:ea typeface="Calibri"/>
                        <a:cs typeface="Calibri"/>
                        <a:sym typeface="Calibri"/>
                      </a:endParaRPr>
                    </a:p>
                  </a:txBody>
                  <a:tcPr marT="9525" marB="91425" marR="9525" marL="9525" anchor="b">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28600">
                <a:tc>
                  <a:txBody>
                    <a:bodyPr/>
                    <a:lstStyle/>
                    <a:p>
                      <a:pPr indent="0" lvl="0" marL="0" rtl="0" algn="l">
                        <a:spcBef>
                          <a:spcPts val="0"/>
                        </a:spcBef>
                        <a:spcAft>
                          <a:spcPts val="0"/>
                        </a:spcAft>
                        <a:buNone/>
                      </a:pPr>
                      <a:r>
                        <a:rPr lang="en-GB" sz="1200">
                          <a:solidFill>
                            <a:srgbClr val="B6D7A8"/>
                          </a:solidFill>
                          <a:latin typeface="Calibri"/>
                          <a:ea typeface="Calibri"/>
                          <a:cs typeface="Calibri"/>
                          <a:sym typeface="Calibri"/>
                        </a:rPr>
                        <a:t>Random Forest Ensemble</a:t>
                      </a:r>
                      <a:endParaRPr sz="1200">
                        <a:solidFill>
                          <a:srgbClr val="B6D7A8"/>
                        </a:solidFill>
                        <a:latin typeface="Calibri"/>
                        <a:ea typeface="Calibri"/>
                        <a:cs typeface="Calibri"/>
                        <a:sym typeface="Calibri"/>
                      </a:endParaRPr>
                    </a:p>
                  </a:txBody>
                  <a:tcPr marT="9525" marB="91425" marR="9525" marL="9525" anchor="ct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B6D7A8"/>
                        </a:solidFill>
                      </a:endParaRPr>
                    </a:p>
                  </a:txBody>
                  <a:tcPr marT="9525" marB="91425" marR="9525" marL="9525" anchor="b">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solidFill>
                            <a:srgbClr val="B6D7A8"/>
                          </a:solidFill>
                          <a:latin typeface="Calibri"/>
                          <a:ea typeface="Calibri"/>
                          <a:cs typeface="Calibri"/>
                          <a:sym typeface="Calibri"/>
                        </a:rPr>
                        <a:t>0.03444</a:t>
                      </a:r>
                      <a:endParaRPr sz="1200">
                        <a:solidFill>
                          <a:srgbClr val="B6D7A8"/>
                        </a:solidFill>
                        <a:latin typeface="Calibri"/>
                        <a:ea typeface="Calibri"/>
                        <a:cs typeface="Calibri"/>
                        <a:sym typeface="Calibri"/>
                      </a:endParaRPr>
                    </a:p>
                  </a:txBody>
                  <a:tcPr marT="9525" marB="91425" marR="9525" marL="9525" anchor="ct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solidFill>
                            <a:srgbClr val="B6D7A8"/>
                          </a:solidFill>
                          <a:latin typeface="Calibri"/>
                          <a:ea typeface="Calibri"/>
                          <a:cs typeface="Calibri"/>
                          <a:sym typeface="Calibri"/>
                        </a:rPr>
                        <a:t>1</a:t>
                      </a:r>
                      <a:endParaRPr sz="1200">
                        <a:solidFill>
                          <a:srgbClr val="B6D7A8"/>
                        </a:solidFill>
                        <a:latin typeface="Calibri"/>
                        <a:ea typeface="Calibri"/>
                        <a:cs typeface="Calibri"/>
                        <a:sym typeface="Calibri"/>
                      </a:endParaRPr>
                    </a:p>
                  </a:txBody>
                  <a:tcPr marT="9525" marB="91425" marR="9525" marL="9525" anchor="ct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28600">
                <a:tc>
                  <a:txBody>
                    <a:bodyPr/>
                    <a:lstStyle/>
                    <a:p>
                      <a:pPr indent="0" lvl="0" marL="0" rtl="0" algn="l">
                        <a:spcBef>
                          <a:spcPts val="0"/>
                        </a:spcBef>
                        <a:spcAft>
                          <a:spcPts val="0"/>
                        </a:spcAft>
                        <a:buNone/>
                      </a:pPr>
                      <a:r>
                        <a:rPr lang="en-GB" sz="1200">
                          <a:solidFill>
                            <a:srgbClr val="B6D7A8"/>
                          </a:solidFill>
                          <a:latin typeface="Calibri"/>
                          <a:ea typeface="Calibri"/>
                          <a:cs typeface="Calibri"/>
                          <a:sym typeface="Calibri"/>
                        </a:rPr>
                        <a:t>XGBoost Ensemble</a:t>
                      </a:r>
                      <a:endParaRPr sz="1200">
                        <a:solidFill>
                          <a:srgbClr val="B6D7A8"/>
                        </a:solidFill>
                        <a:latin typeface="Calibri"/>
                        <a:ea typeface="Calibri"/>
                        <a:cs typeface="Calibri"/>
                        <a:sym typeface="Calibri"/>
                      </a:endParaRPr>
                    </a:p>
                  </a:txBody>
                  <a:tcPr marT="9525" marB="91425" marR="9525" marL="9525" anchor="ct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B6D7A8"/>
                        </a:solidFill>
                      </a:endParaRPr>
                    </a:p>
                  </a:txBody>
                  <a:tcPr marT="9525" marB="91425" marR="9525" marL="9525" anchor="b">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solidFill>
                            <a:srgbClr val="B6D7A8"/>
                          </a:solidFill>
                          <a:latin typeface="Calibri"/>
                          <a:ea typeface="Calibri"/>
                          <a:cs typeface="Calibri"/>
                          <a:sym typeface="Calibri"/>
                        </a:rPr>
                        <a:t>0.04382</a:t>
                      </a:r>
                      <a:endParaRPr sz="1200">
                        <a:solidFill>
                          <a:srgbClr val="B6D7A8"/>
                        </a:solidFill>
                        <a:latin typeface="Calibri"/>
                        <a:ea typeface="Calibri"/>
                        <a:cs typeface="Calibri"/>
                        <a:sym typeface="Calibri"/>
                      </a:endParaRPr>
                    </a:p>
                  </a:txBody>
                  <a:tcPr marT="9525" marB="91425" marR="9525" marL="9525" anchor="ct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solidFill>
                            <a:srgbClr val="B6D7A8"/>
                          </a:solidFill>
                          <a:latin typeface="Calibri"/>
                          <a:ea typeface="Calibri"/>
                          <a:cs typeface="Calibri"/>
                          <a:sym typeface="Calibri"/>
                        </a:rPr>
                        <a:t>2</a:t>
                      </a:r>
                      <a:endParaRPr sz="1200">
                        <a:solidFill>
                          <a:srgbClr val="B6D7A8"/>
                        </a:solidFill>
                        <a:latin typeface="Calibri"/>
                        <a:ea typeface="Calibri"/>
                        <a:cs typeface="Calibri"/>
                        <a:sym typeface="Calibri"/>
                      </a:endParaRPr>
                    </a:p>
                  </a:txBody>
                  <a:tcPr marT="9525" marB="91425" marR="9525" marL="9525" anchor="ct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28600">
                <a:tc>
                  <a:txBody>
                    <a:bodyPr/>
                    <a:lstStyle/>
                    <a:p>
                      <a:pPr indent="0" lvl="0" marL="0" rtl="0" algn="l">
                        <a:spcBef>
                          <a:spcPts val="0"/>
                        </a:spcBef>
                        <a:spcAft>
                          <a:spcPts val="0"/>
                        </a:spcAft>
                        <a:buNone/>
                      </a:pPr>
                      <a:r>
                        <a:rPr lang="en-GB" sz="1200">
                          <a:solidFill>
                            <a:schemeClr val="lt1"/>
                          </a:solidFill>
                          <a:latin typeface="Calibri"/>
                          <a:ea typeface="Calibri"/>
                          <a:cs typeface="Calibri"/>
                          <a:sym typeface="Calibri"/>
                        </a:rPr>
                        <a:t>K Neighbors Regression</a:t>
                      </a:r>
                      <a:endParaRPr sz="1200">
                        <a:solidFill>
                          <a:schemeClr val="lt1"/>
                        </a:solidFill>
                        <a:latin typeface="Calibri"/>
                        <a:ea typeface="Calibri"/>
                        <a:cs typeface="Calibri"/>
                        <a:sym typeface="Calibri"/>
                      </a:endParaRPr>
                    </a:p>
                  </a:txBody>
                  <a:tcPr marT="9525" marB="91425" marR="9525" marL="9525" anchor="ct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lt1"/>
                        </a:solidFill>
                      </a:endParaRPr>
                    </a:p>
                  </a:txBody>
                  <a:tcPr marT="9525" marB="91425" marR="9525" marL="9525" anchor="b">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solidFill>
                            <a:schemeClr val="lt1"/>
                          </a:solidFill>
                          <a:latin typeface="Calibri"/>
                          <a:ea typeface="Calibri"/>
                          <a:cs typeface="Calibri"/>
                          <a:sym typeface="Calibri"/>
                        </a:rPr>
                        <a:t>0.05991</a:t>
                      </a:r>
                      <a:endParaRPr sz="1200">
                        <a:solidFill>
                          <a:schemeClr val="lt1"/>
                        </a:solidFill>
                        <a:latin typeface="Calibri"/>
                        <a:ea typeface="Calibri"/>
                        <a:cs typeface="Calibri"/>
                        <a:sym typeface="Calibri"/>
                      </a:endParaRPr>
                    </a:p>
                  </a:txBody>
                  <a:tcPr marT="9525" marB="91425" marR="9525" marL="9525" anchor="ct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solidFill>
                            <a:schemeClr val="lt1"/>
                          </a:solidFill>
                          <a:latin typeface="Calibri"/>
                          <a:ea typeface="Calibri"/>
                          <a:cs typeface="Calibri"/>
                          <a:sym typeface="Calibri"/>
                        </a:rPr>
                        <a:t>3</a:t>
                      </a:r>
                      <a:endParaRPr sz="1200">
                        <a:solidFill>
                          <a:schemeClr val="lt1"/>
                        </a:solidFill>
                        <a:latin typeface="Calibri"/>
                        <a:ea typeface="Calibri"/>
                        <a:cs typeface="Calibri"/>
                        <a:sym typeface="Calibri"/>
                      </a:endParaRPr>
                    </a:p>
                  </a:txBody>
                  <a:tcPr marT="9525" marB="91425" marR="9525" marL="9525" anchor="ct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19075">
                <a:tc>
                  <a:txBody>
                    <a:bodyPr/>
                    <a:lstStyle/>
                    <a:p>
                      <a:pPr indent="0" lvl="0" marL="0" rtl="0" algn="l">
                        <a:spcBef>
                          <a:spcPts val="0"/>
                        </a:spcBef>
                        <a:spcAft>
                          <a:spcPts val="0"/>
                        </a:spcAft>
                        <a:buNone/>
                      </a:pPr>
                      <a:r>
                        <a:rPr lang="en-GB" sz="1200">
                          <a:solidFill>
                            <a:schemeClr val="lt1"/>
                          </a:solidFill>
                          <a:latin typeface="Calibri"/>
                          <a:ea typeface="Calibri"/>
                          <a:cs typeface="Calibri"/>
                          <a:sym typeface="Calibri"/>
                        </a:rPr>
                        <a:t>Decision Tree Regression</a:t>
                      </a:r>
                      <a:endParaRPr sz="1200">
                        <a:solidFill>
                          <a:schemeClr val="lt1"/>
                        </a:solidFill>
                        <a:latin typeface="Calibri"/>
                        <a:ea typeface="Calibri"/>
                        <a:cs typeface="Calibri"/>
                        <a:sym typeface="Calibri"/>
                      </a:endParaRPr>
                    </a:p>
                  </a:txBody>
                  <a:tcPr marT="9525" marB="91425" marR="9525" marL="9525" anchor="ct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lt1"/>
                        </a:solidFill>
                      </a:endParaRPr>
                    </a:p>
                  </a:txBody>
                  <a:tcPr marT="9525" marB="91425" marR="9525" marL="9525" anchor="b">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solidFill>
                            <a:schemeClr val="lt1"/>
                          </a:solidFill>
                          <a:latin typeface="Calibri"/>
                          <a:ea typeface="Calibri"/>
                          <a:cs typeface="Calibri"/>
                          <a:sym typeface="Calibri"/>
                        </a:rPr>
                        <a:t>0.06351</a:t>
                      </a:r>
                      <a:endParaRPr sz="1200">
                        <a:solidFill>
                          <a:schemeClr val="lt1"/>
                        </a:solidFill>
                        <a:latin typeface="Calibri"/>
                        <a:ea typeface="Calibri"/>
                        <a:cs typeface="Calibri"/>
                        <a:sym typeface="Calibri"/>
                      </a:endParaRPr>
                    </a:p>
                  </a:txBody>
                  <a:tcPr marT="9525" marB="91425" marR="9525" marL="9525" anchor="ct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solidFill>
                            <a:schemeClr val="lt1"/>
                          </a:solidFill>
                          <a:latin typeface="Calibri"/>
                          <a:ea typeface="Calibri"/>
                          <a:cs typeface="Calibri"/>
                          <a:sym typeface="Calibri"/>
                        </a:rPr>
                        <a:t>4</a:t>
                      </a:r>
                      <a:endParaRPr sz="1200">
                        <a:solidFill>
                          <a:schemeClr val="lt1"/>
                        </a:solidFill>
                        <a:latin typeface="Calibri"/>
                        <a:ea typeface="Calibri"/>
                        <a:cs typeface="Calibri"/>
                        <a:sym typeface="Calibri"/>
                      </a:endParaRPr>
                    </a:p>
                  </a:txBody>
                  <a:tcPr marT="9525" marB="91425" marR="9525" marL="9525" anchor="ct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19075">
                <a:tc>
                  <a:txBody>
                    <a:bodyPr/>
                    <a:lstStyle/>
                    <a:p>
                      <a:pPr indent="0" lvl="0" marL="0" rtl="0" algn="l">
                        <a:spcBef>
                          <a:spcPts val="0"/>
                        </a:spcBef>
                        <a:spcAft>
                          <a:spcPts val="0"/>
                        </a:spcAft>
                        <a:buNone/>
                      </a:pPr>
                      <a:r>
                        <a:rPr lang="en-GB" sz="1200">
                          <a:solidFill>
                            <a:srgbClr val="FFFFFF"/>
                          </a:solidFill>
                          <a:latin typeface="Calibri"/>
                          <a:ea typeface="Calibri"/>
                          <a:cs typeface="Calibri"/>
                          <a:sym typeface="Calibri"/>
                        </a:rPr>
                        <a:t>Lasso Regression w gradient descent</a:t>
                      </a:r>
                      <a:endParaRPr sz="1200">
                        <a:solidFill>
                          <a:srgbClr val="FFFFFF"/>
                        </a:solidFill>
                        <a:latin typeface="Calibri"/>
                        <a:ea typeface="Calibri"/>
                        <a:cs typeface="Calibri"/>
                        <a:sym typeface="Calibri"/>
                      </a:endParaRPr>
                    </a:p>
                    <a:p>
                      <a:pPr indent="0" lvl="0" marL="0" rtl="0" algn="l">
                        <a:spcBef>
                          <a:spcPts val="0"/>
                        </a:spcBef>
                        <a:spcAft>
                          <a:spcPts val="0"/>
                        </a:spcAft>
                        <a:buNone/>
                      </a:pPr>
                      <a:r>
                        <a:rPr lang="en-GB" sz="1200">
                          <a:solidFill>
                            <a:schemeClr val="accent2"/>
                          </a:solidFill>
                          <a:latin typeface="Calibri"/>
                          <a:ea typeface="Calibri"/>
                          <a:cs typeface="Calibri"/>
                          <a:sym typeface="Calibri"/>
                        </a:rPr>
                        <a:t>(alpha= 0.0001)</a:t>
                      </a:r>
                      <a:endParaRPr sz="1200">
                        <a:solidFill>
                          <a:schemeClr val="accent2"/>
                        </a:solidFill>
                        <a:latin typeface="Calibri"/>
                        <a:ea typeface="Calibri"/>
                        <a:cs typeface="Calibri"/>
                        <a:sym typeface="Calibri"/>
                      </a:endParaRPr>
                    </a:p>
                  </a:txBody>
                  <a:tcPr marT="9525" marB="91425" marR="9525" marL="9525" anchor="ct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525" marB="91425" marR="9525" marL="9525" anchor="b">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solidFill>
                            <a:srgbClr val="FFFFFF"/>
                          </a:solidFill>
                          <a:latin typeface="Calibri"/>
                          <a:ea typeface="Calibri"/>
                          <a:cs typeface="Calibri"/>
                          <a:sym typeface="Calibri"/>
                        </a:rPr>
                        <a:t>0.2655</a:t>
                      </a:r>
                      <a:endParaRPr sz="1200">
                        <a:solidFill>
                          <a:srgbClr val="FFFFFF"/>
                        </a:solidFill>
                        <a:latin typeface="Calibri"/>
                        <a:ea typeface="Calibri"/>
                        <a:cs typeface="Calibri"/>
                        <a:sym typeface="Calibri"/>
                      </a:endParaRPr>
                    </a:p>
                  </a:txBody>
                  <a:tcPr marT="9525" marB="91425" marR="9525" marL="9525" anchor="ct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solidFill>
                            <a:srgbClr val="FFFFFF"/>
                          </a:solidFill>
                          <a:latin typeface="Calibri"/>
                          <a:ea typeface="Calibri"/>
                          <a:cs typeface="Calibri"/>
                          <a:sym typeface="Calibri"/>
                        </a:rPr>
                        <a:t>5</a:t>
                      </a:r>
                      <a:endParaRPr sz="1200">
                        <a:solidFill>
                          <a:srgbClr val="FFFFFF"/>
                        </a:solidFill>
                        <a:latin typeface="Calibri"/>
                        <a:ea typeface="Calibri"/>
                        <a:cs typeface="Calibri"/>
                        <a:sym typeface="Calibri"/>
                      </a:endParaRPr>
                    </a:p>
                  </a:txBody>
                  <a:tcPr marT="9525" marB="91425" marR="9525" marL="9525" anchor="ct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19075">
                <a:tc>
                  <a:txBody>
                    <a:bodyPr/>
                    <a:lstStyle/>
                    <a:p>
                      <a:pPr indent="0" lvl="0" marL="0" rtl="0" algn="l">
                        <a:spcBef>
                          <a:spcPts val="0"/>
                        </a:spcBef>
                        <a:spcAft>
                          <a:spcPts val="0"/>
                        </a:spcAft>
                        <a:buNone/>
                      </a:pPr>
                      <a:r>
                        <a:rPr lang="en-GB" sz="1200">
                          <a:solidFill>
                            <a:srgbClr val="FFFFFF"/>
                          </a:solidFill>
                          <a:latin typeface="Calibri"/>
                          <a:ea typeface="Calibri"/>
                          <a:cs typeface="Calibri"/>
                          <a:sym typeface="Calibri"/>
                        </a:rPr>
                        <a:t>Linear Regression</a:t>
                      </a:r>
                      <a:endParaRPr sz="1200">
                        <a:solidFill>
                          <a:srgbClr val="FFFFFF"/>
                        </a:solidFill>
                        <a:latin typeface="Calibri"/>
                        <a:ea typeface="Calibri"/>
                        <a:cs typeface="Calibri"/>
                        <a:sym typeface="Calibri"/>
                      </a:endParaRPr>
                    </a:p>
                  </a:txBody>
                  <a:tcPr marT="9525" marB="91425" marR="9525" marL="9525" anchor="ct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525" marB="91425" marR="9525" marL="9525" anchor="b">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solidFill>
                            <a:srgbClr val="FFFFFF"/>
                          </a:solidFill>
                          <a:latin typeface="Calibri"/>
                          <a:ea typeface="Calibri"/>
                          <a:cs typeface="Calibri"/>
                          <a:sym typeface="Calibri"/>
                        </a:rPr>
                        <a:t>0.2655</a:t>
                      </a:r>
                      <a:endParaRPr sz="1200">
                        <a:solidFill>
                          <a:srgbClr val="FFFFFF"/>
                        </a:solidFill>
                        <a:latin typeface="Calibri"/>
                        <a:ea typeface="Calibri"/>
                        <a:cs typeface="Calibri"/>
                        <a:sym typeface="Calibri"/>
                      </a:endParaRPr>
                    </a:p>
                  </a:txBody>
                  <a:tcPr marT="9525" marB="91425" marR="9525" marL="9525" anchor="ct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solidFill>
                            <a:srgbClr val="FFFFFF"/>
                          </a:solidFill>
                          <a:latin typeface="Calibri"/>
                          <a:ea typeface="Calibri"/>
                          <a:cs typeface="Calibri"/>
                          <a:sym typeface="Calibri"/>
                        </a:rPr>
                        <a:t>6</a:t>
                      </a:r>
                      <a:endParaRPr sz="1200">
                        <a:solidFill>
                          <a:srgbClr val="FFFFFF"/>
                        </a:solidFill>
                        <a:latin typeface="Calibri"/>
                        <a:ea typeface="Calibri"/>
                        <a:cs typeface="Calibri"/>
                        <a:sym typeface="Calibri"/>
                      </a:endParaRPr>
                    </a:p>
                  </a:txBody>
                  <a:tcPr marT="9525" marB="91425" marR="9525" marL="9525" anchor="ct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19075">
                <a:tc>
                  <a:txBody>
                    <a:bodyPr/>
                    <a:lstStyle/>
                    <a:p>
                      <a:pPr indent="0" lvl="0" marL="0" rtl="0" algn="l">
                        <a:spcBef>
                          <a:spcPts val="0"/>
                        </a:spcBef>
                        <a:spcAft>
                          <a:spcPts val="0"/>
                        </a:spcAft>
                        <a:buNone/>
                      </a:pPr>
                      <a:r>
                        <a:rPr lang="en-GB" sz="1200">
                          <a:solidFill>
                            <a:srgbClr val="FFFFFF"/>
                          </a:solidFill>
                          <a:latin typeface="Calibri"/>
                          <a:ea typeface="Calibri"/>
                          <a:cs typeface="Calibri"/>
                          <a:sym typeface="Calibri"/>
                        </a:rPr>
                        <a:t>Ridge Regression w gradient descent</a:t>
                      </a:r>
                      <a:endParaRPr sz="1200">
                        <a:solidFill>
                          <a:srgbClr val="FFFFFF"/>
                        </a:solidFill>
                        <a:latin typeface="Calibri"/>
                        <a:ea typeface="Calibri"/>
                        <a:cs typeface="Calibri"/>
                        <a:sym typeface="Calibri"/>
                      </a:endParaRPr>
                    </a:p>
                    <a:p>
                      <a:pPr indent="0" lvl="0" marL="0" rtl="0" algn="l">
                        <a:spcBef>
                          <a:spcPts val="0"/>
                        </a:spcBef>
                        <a:spcAft>
                          <a:spcPts val="0"/>
                        </a:spcAft>
                        <a:buNone/>
                      </a:pPr>
                      <a:r>
                        <a:rPr lang="en-GB" sz="1200">
                          <a:solidFill>
                            <a:schemeClr val="accent2"/>
                          </a:solidFill>
                          <a:latin typeface="Calibri"/>
                          <a:ea typeface="Calibri"/>
                          <a:cs typeface="Calibri"/>
                          <a:sym typeface="Calibri"/>
                        </a:rPr>
                        <a:t>(alpha= 1e-06)</a:t>
                      </a:r>
                      <a:endParaRPr sz="1200">
                        <a:solidFill>
                          <a:schemeClr val="accent2"/>
                        </a:solidFill>
                        <a:latin typeface="Calibri"/>
                        <a:ea typeface="Calibri"/>
                        <a:cs typeface="Calibri"/>
                        <a:sym typeface="Calibri"/>
                      </a:endParaRPr>
                    </a:p>
                  </a:txBody>
                  <a:tcPr marT="9525" marB="91425" marR="9525" marL="9525" anchor="ct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525" marB="91425" marR="9525" marL="9525" anchor="b">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solidFill>
                            <a:srgbClr val="FFFFFF"/>
                          </a:solidFill>
                          <a:latin typeface="Calibri"/>
                          <a:ea typeface="Calibri"/>
                          <a:cs typeface="Calibri"/>
                          <a:sym typeface="Calibri"/>
                        </a:rPr>
                        <a:t>0.2655</a:t>
                      </a:r>
                      <a:endParaRPr sz="1200">
                        <a:solidFill>
                          <a:srgbClr val="FFFFFF"/>
                        </a:solidFill>
                        <a:latin typeface="Calibri"/>
                        <a:ea typeface="Calibri"/>
                        <a:cs typeface="Calibri"/>
                        <a:sym typeface="Calibri"/>
                      </a:endParaRPr>
                    </a:p>
                  </a:txBody>
                  <a:tcPr marT="9525" marB="91425" marR="9525" marL="9525" anchor="ct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solidFill>
                            <a:srgbClr val="FFFFFF"/>
                          </a:solidFill>
                          <a:latin typeface="Calibri"/>
                          <a:ea typeface="Calibri"/>
                          <a:cs typeface="Calibri"/>
                          <a:sym typeface="Calibri"/>
                        </a:rPr>
                        <a:t>7</a:t>
                      </a:r>
                      <a:endParaRPr sz="1200">
                        <a:solidFill>
                          <a:srgbClr val="FFFFFF"/>
                        </a:solidFill>
                        <a:latin typeface="Calibri"/>
                        <a:ea typeface="Calibri"/>
                        <a:cs typeface="Calibri"/>
                        <a:sym typeface="Calibri"/>
                      </a:endParaRPr>
                    </a:p>
                  </a:txBody>
                  <a:tcPr marT="9525" marB="91425" marR="9525" marL="9525" anchor="ct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19075">
                <a:tc>
                  <a:txBody>
                    <a:bodyPr/>
                    <a:lstStyle/>
                    <a:p>
                      <a:pPr indent="0" lvl="0" marL="0" rtl="0" algn="l">
                        <a:spcBef>
                          <a:spcPts val="0"/>
                        </a:spcBef>
                        <a:spcAft>
                          <a:spcPts val="0"/>
                        </a:spcAft>
                        <a:buNone/>
                      </a:pPr>
                      <a:r>
                        <a:rPr lang="en-GB" sz="1200">
                          <a:solidFill>
                            <a:srgbClr val="EA9999"/>
                          </a:solidFill>
                          <a:latin typeface="Calibri"/>
                          <a:ea typeface="Calibri"/>
                          <a:cs typeface="Calibri"/>
                          <a:sym typeface="Calibri"/>
                        </a:rPr>
                        <a:t>Adaboost Ensemble</a:t>
                      </a:r>
                      <a:endParaRPr sz="1200">
                        <a:solidFill>
                          <a:srgbClr val="EA9999"/>
                        </a:solidFill>
                        <a:latin typeface="Calibri"/>
                        <a:ea typeface="Calibri"/>
                        <a:cs typeface="Calibri"/>
                        <a:sym typeface="Calibri"/>
                      </a:endParaRPr>
                    </a:p>
                  </a:txBody>
                  <a:tcPr marT="9525" marB="91425" marR="9525" marL="9525" anchor="ct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EA9999"/>
                        </a:solidFill>
                      </a:endParaRPr>
                    </a:p>
                  </a:txBody>
                  <a:tcPr marT="9525" marB="91425" marR="9525" marL="9525" anchor="b">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solidFill>
                            <a:srgbClr val="EA9999"/>
                          </a:solidFill>
                          <a:latin typeface="Calibri"/>
                          <a:ea typeface="Calibri"/>
                          <a:cs typeface="Calibri"/>
                          <a:sym typeface="Calibri"/>
                        </a:rPr>
                        <a:t>0.4369</a:t>
                      </a:r>
                      <a:endParaRPr sz="1200">
                        <a:solidFill>
                          <a:srgbClr val="EA9999"/>
                        </a:solidFill>
                        <a:latin typeface="Calibri"/>
                        <a:ea typeface="Calibri"/>
                        <a:cs typeface="Calibri"/>
                        <a:sym typeface="Calibri"/>
                      </a:endParaRPr>
                    </a:p>
                  </a:txBody>
                  <a:tcPr marT="9525" marB="91425" marR="9525" marL="9525" anchor="ct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solidFill>
                            <a:srgbClr val="EA9999"/>
                          </a:solidFill>
                          <a:latin typeface="Calibri"/>
                          <a:ea typeface="Calibri"/>
                          <a:cs typeface="Calibri"/>
                          <a:sym typeface="Calibri"/>
                        </a:rPr>
                        <a:t>8</a:t>
                      </a:r>
                      <a:endParaRPr sz="1200">
                        <a:solidFill>
                          <a:srgbClr val="EA9999"/>
                        </a:solidFill>
                        <a:latin typeface="Calibri"/>
                        <a:ea typeface="Calibri"/>
                        <a:cs typeface="Calibri"/>
                        <a:sym typeface="Calibri"/>
                      </a:endParaRPr>
                    </a:p>
                  </a:txBody>
                  <a:tcPr marT="9525" marB="91425" marR="9525" marL="9525" anchor="ct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19075">
                <a:tc>
                  <a:txBody>
                    <a:bodyPr/>
                    <a:lstStyle/>
                    <a:p>
                      <a:pPr indent="0" lvl="0" marL="0" rtl="0" algn="l">
                        <a:spcBef>
                          <a:spcPts val="0"/>
                        </a:spcBef>
                        <a:spcAft>
                          <a:spcPts val="0"/>
                        </a:spcAft>
                        <a:buNone/>
                      </a:pPr>
                      <a:r>
                        <a:rPr lang="en-GB" sz="1200">
                          <a:solidFill>
                            <a:srgbClr val="EA9999"/>
                          </a:solidFill>
                          <a:latin typeface="Calibri"/>
                          <a:ea typeface="Calibri"/>
                          <a:cs typeface="Calibri"/>
                          <a:sym typeface="Calibri"/>
                        </a:rPr>
                        <a:t>ElasticNet Regression w gradient descent</a:t>
                      </a:r>
                      <a:endParaRPr sz="1200">
                        <a:solidFill>
                          <a:srgbClr val="EA9999"/>
                        </a:solidFill>
                        <a:latin typeface="Calibri"/>
                        <a:ea typeface="Calibri"/>
                        <a:cs typeface="Calibri"/>
                        <a:sym typeface="Calibri"/>
                      </a:endParaRPr>
                    </a:p>
                  </a:txBody>
                  <a:tcPr marT="9525" marB="91425" marR="9525" marL="9525" anchor="ct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1200">
                        <a:solidFill>
                          <a:srgbClr val="EA9999"/>
                        </a:solidFill>
                        <a:latin typeface="Calibri"/>
                        <a:ea typeface="Calibri"/>
                        <a:cs typeface="Calibri"/>
                        <a:sym typeface="Calibri"/>
                      </a:endParaRPr>
                    </a:p>
                  </a:txBody>
                  <a:tcPr marT="9525" marB="91425" marR="9525" marL="9525" anchor="b">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solidFill>
                            <a:srgbClr val="EA9999"/>
                          </a:solidFill>
                          <a:latin typeface="Calibri"/>
                          <a:ea typeface="Calibri"/>
                          <a:cs typeface="Calibri"/>
                          <a:sym typeface="Calibri"/>
                        </a:rPr>
                        <a:t>0.8914</a:t>
                      </a:r>
                      <a:endParaRPr sz="1200">
                        <a:solidFill>
                          <a:srgbClr val="EA9999"/>
                        </a:solidFill>
                        <a:latin typeface="Calibri"/>
                        <a:ea typeface="Calibri"/>
                        <a:cs typeface="Calibri"/>
                        <a:sym typeface="Calibri"/>
                      </a:endParaRPr>
                    </a:p>
                  </a:txBody>
                  <a:tcPr marT="9525" marB="91425" marR="9525" marL="9525" anchor="ct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solidFill>
                            <a:srgbClr val="EA9999"/>
                          </a:solidFill>
                          <a:latin typeface="Calibri"/>
                          <a:ea typeface="Calibri"/>
                          <a:cs typeface="Calibri"/>
                          <a:sym typeface="Calibri"/>
                        </a:rPr>
                        <a:t>9</a:t>
                      </a:r>
                      <a:endParaRPr sz="1200">
                        <a:solidFill>
                          <a:srgbClr val="EA9999"/>
                        </a:solidFill>
                        <a:latin typeface="Calibri"/>
                        <a:ea typeface="Calibri"/>
                        <a:cs typeface="Calibri"/>
                        <a:sym typeface="Calibri"/>
                      </a:endParaRPr>
                    </a:p>
                  </a:txBody>
                  <a:tcPr marT="9525" marB="91425" marR="9525" marL="9525" anchor="ct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bl>
          </a:graphicData>
        </a:graphic>
      </p:graphicFrame>
      <p:sp>
        <p:nvSpPr>
          <p:cNvPr id="259" name="Google Shape;259;p23"/>
          <p:cNvSpPr txBox="1"/>
          <p:nvPr/>
        </p:nvSpPr>
        <p:spPr>
          <a:xfrm>
            <a:off x="1434775" y="256400"/>
            <a:ext cx="6108000" cy="71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400">
                <a:solidFill>
                  <a:schemeClr val="lt1"/>
                </a:solidFill>
                <a:latin typeface="Montserrat"/>
                <a:ea typeface="Montserrat"/>
                <a:cs typeface="Montserrat"/>
                <a:sym typeface="Montserrat"/>
              </a:rPr>
              <a:t>Ranking of Models</a:t>
            </a:r>
            <a:endParaRPr sz="2100" u="sng">
              <a:solidFill>
                <a:srgbClr val="FFFFFF"/>
              </a:solidFill>
              <a:latin typeface="Lato"/>
              <a:ea typeface="Lato"/>
              <a:cs typeface="Lato"/>
              <a:sym typeface="Lato"/>
            </a:endParaRPr>
          </a:p>
        </p:txBody>
      </p:sp>
      <p:sp>
        <p:nvSpPr>
          <p:cNvPr id="260" name="Google Shape;260;p23"/>
          <p:cNvSpPr txBox="1"/>
          <p:nvPr/>
        </p:nvSpPr>
        <p:spPr>
          <a:xfrm>
            <a:off x="1768900" y="4471625"/>
            <a:ext cx="6152400" cy="34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000">
                <a:solidFill>
                  <a:srgbClr val="FFFF00"/>
                </a:solidFill>
                <a:latin typeface="Lato"/>
                <a:ea typeface="Lato"/>
                <a:cs typeface="Lato"/>
                <a:sym typeface="Lato"/>
              </a:rPr>
              <a:t>Table</a:t>
            </a:r>
            <a:r>
              <a:rPr lang="en-GB" sz="1000">
                <a:solidFill>
                  <a:srgbClr val="FFFF00"/>
                </a:solidFill>
                <a:latin typeface="Lato"/>
                <a:ea typeface="Lato"/>
                <a:cs typeface="Lato"/>
                <a:sym typeface="Lato"/>
              </a:rPr>
              <a:t> 3: Performance Ranking of Data Mining Techniques Deployed</a:t>
            </a:r>
            <a:endParaRPr sz="1000">
              <a:solidFill>
                <a:srgbClr val="FFFF00"/>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pic>
        <p:nvPicPr>
          <p:cNvPr id="265" name="Google Shape;265;p24"/>
          <p:cNvPicPr preferRelativeResize="0"/>
          <p:nvPr/>
        </p:nvPicPr>
        <p:blipFill>
          <a:blip r:embed="rId3">
            <a:alphaModFix/>
          </a:blip>
          <a:stretch>
            <a:fillRect/>
          </a:stretch>
        </p:blipFill>
        <p:spPr>
          <a:xfrm>
            <a:off x="6108397" y="1048925"/>
            <a:ext cx="2453649" cy="3240931"/>
          </a:xfrm>
          <a:prstGeom prst="rect">
            <a:avLst/>
          </a:prstGeom>
          <a:noFill/>
          <a:ln>
            <a:noFill/>
          </a:ln>
        </p:spPr>
      </p:pic>
      <p:sp>
        <p:nvSpPr>
          <p:cNvPr id="266" name="Google Shape;266;p24"/>
          <p:cNvSpPr txBox="1"/>
          <p:nvPr/>
        </p:nvSpPr>
        <p:spPr>
          <a:xfrm>
            <a:off x="1434775" y="256400"/>
            <a:ext cx="6108000" cy="71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400">
                <a:solidFill>
                  <a:schemeClr val="lt1"/>
                </a:solidFill>
                <a:latin typeface="Montserrat"/>
                <a:ea typeface="Montserrat"/>
                <a:cs typeface="Montserrat"/>
                <a:sym typeface="Montserrat"/>
              </a:rPr>
              <a:t>XGBoost Performance</a:t>
            </a:r>
            <a:endParaRPr sz="2100" u="sng">
              <a:solidFill>
                <a:schemeClr val="lt1"/>
              </a:solidFill>
              <a:latin typeface="Lato"/>
              <a:ea typeface="Lato"/>
              <a:cs typeface="Lato"/>
              <a:sym typeface="Lato"/>
            </a:endParaRPr>
          </a:p>
          <a:p>
            <a:pPr indent="0" lvl="0" marL="0" rtl="0" algn="l">
              <a:spcBef>
                <a:spcPts val="0"/>
              </a:spcBef>
              <a:spcAft>
                <a:spcPts val="0"/>
              </a:spcAft>
              <a:buNone/>
            </a:pPr>
            <a:r>
              <a:t/>
            </a:r>
            <a:endParaRPr sz="2400">
              <a:solidFill>
                <a:schemeClr val="lt1"/>
              </a:solidFill>
              <a:latin typeface="Montserrat"/>
              <a:ea typeface="Montserrat"/>
              <a:cs typeface="Montserrat"/>
              <a:sym typeface="Montserrat"/>
            </a:endParaRPr>
          </a:p>
        </p:txBody>
      </p:sp>
      <p:sp>
        <p:nvSpPr>
          <p:cNvPr id="267" name="Google Shape;267;p24"/>
          <p:cNvSpPr txBox="1"/>
          <p:nvPr/>
        </p:nvSpPr>
        <p:spPr>
          <a:xfrm>
            <a:off x="1508725" y="944350"/>
            <a:ext cx="4429200" cy="415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700">
              <a:solidFill>
                <a:schemeClr val="lt1"/>
              </a:solidFill>
              <a:latin typeface="Lato"/>
              <a:ea typeface="Lato"/>
              <a:cs typeface="Lato"/>
              <a:sym typeface="Lato"/>
            </a:endParaRPr>
          </a:p>
        </p:txBody>
      </p:sp>
      <p:sp>
        <p:nvSpPr>
          <p:cNvPr id="268" name="Google Shape;268;p24"/>
          <p:cNvSpPr txBox="1"/>
          <p:nvPr>
            <p:ph idx="1" type="body"/>
          </p:nvPr>
        </p:nvSpPr>
        <p:spPr>
          <a:xfrm>
            <a:off x="1275575" y="1026900"/>
            <a:ext cx="4493700" cy="37950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GB" sz="1400">
                <a:latin typeface="Arial"/>
                <a:ea typeface="Arial"/>
                <a:cs typeface="Arial"/>
                <a:sym typeface="Arial"/>
              </a:rPr>
              <a:t>Makes use of Gradient Boosting framework [9]</a:t>
            </a:r>
            <a:endParaRPr sz="1400">
              <a:latin typeface="Arial"/>
              <a:ea typeface="Arial"/>
              <a:cs typeface="Arial"/>
              <a:sym typeface="Arial"/>
            </a:endParaRPr>
          </a:p>
          <a:p>
            <a:pPr indent="-317500" lvl="0" marL="457200" rtl="0" algn="l">
              <a:lnSpc>
                <a:spcPct val="115000"/>
              </a:lnSpc>
              <a:spcBef>
                <a:spcPts val="1000"/>
              </a:spcBef>
              <a:spcAft>
                <a:spcPts val="0"/>
              </a:spcAft>
              <a:buSzPts val="1400"/>
              <a:buChar char="●"/>
            </a:pPr>
            <a:r>
              <a:rPr lang="en-GB" sz="1400">
                <a:latin typeface="Arial"/>
                <a:ea typeface="Arial"/>
                <a:cs typeface="Arial"/>
                <a:sym typeface="Arial"/>
              </a:rPr>
              <a:t>Reasons of it faring one of the best:</a:t>
            </a:r>
            <a:endParaRPr sz="1400">
              <a:latin typeface="Arial"/>
              <a:ea typeface="Arial"/>
              <a:cs typeface="Arial"/>
              <a:sym typeface="Arial"/>
            </a:endParaRPr>
          </a:p>
          <a:p>
            <a:pPr indent="-317500" lvl="1" marL="914400" rtl="0" algn="l">
              <a:lnSpc>
                <a:spcPct val="100000"/>
              </a:lnSpc>
              <a:spcBef>
                <a:spcPts val="0"/>
              </a:spcBef>
              <a:spcAft>
                <a:spcPts val="0"/>
              </a:spcAft>
              <a:buSzPts val="1400"/>
              <a:buChar char="○"/>
            </a:pPr>
            <a:r>
              <a:rPr lang="en-GB" sz="1400"/>
              <a:t>Divides data into multiple subsets and optimizes objective function for each subset [9]</a:t>
            </a:r>
            <a:endParaRPr sz="1400">
              <a:latin typeface="Arial"/>
              <a:ea typeface="Arial"/>
              <a:cs typeface="Arial"/>
              <a:sym typeface="Arial"/>
            </a:endParaRPr>
          </a:p>
          <a:p>
            <a:pPr indent="-317500" lvl="1" marL="914400" rtl="0" algn="l">
              <a:spcBef>
                <a:spcPts val="0"/>
              </a:spcBef>
              <a:spcAft>
                <a:spcPts val="0"/>
              </a:spcAft>
              <a:buSzPts val="1400"/>
              <a:buFont typeface="Arial"/>
              <a:buChar char="○"/>
            </a:pPr>
            <a:r>
              <a:rPr lang="en-GB" sz="1400">
                <a:latin typeface="Arial"/>
                <a:ea typeface="Arial"/>
                <a:cs typeface="Arial"/>
                <a:sym typeface="Arial"/>
              </a:rPr>
              <a:t>Best used for structured, tabular dataset which is our dataset [10]</a:t>
            </a:r>
            <a:endParaRPr sz="1400">
              <a:latin typeface="Arial"/>
              <a:ea typeface="Arial"/>
              <a:cs typeface="Arial"/>
              <a:sym typeface="Arial"/>
            </a:endParaRPr>
          </a:p>
          <a:p>
            <a:pPr indent="-317500" lvl="1" marL="914400" rtl="0" algn="l">
              <a:spcBef>
                <a:spcPts val="0"/>
              </a:spcBef>
              <a:spcAft>
                <a:spcPts val="0"/>
              </a:spcAft>
              <a:buSzPts val="1400"/>
              <a:buFont typeface="Arial"/>
              <a:buChar char="○"/>
            </a:pPr>
            <a:r>
              <a:rPr lang="en-GB" sz="1400">
                <a:latin typeface="Arial"/>
                <a:ea typeface="Arial"/>
                <a:cs typeface="Arial"/>
                <a:sym typeface="Arial"/>
              </a:rPr>
              <a:t>Utilized the concept of Regularization (Prevent overfitting) [11]</a:t>
            </a:r>
            <a:endParaRPr sz="1400">
              <a:latin typeface="Arial"/>
              <a:ea typeface="Arial"/>
              <a:cs typeface="Arial"/>
              <a:sym typeface="Arial"/>
            </a:endParaRPr>
          </a:p>
          <a:p>
            <a:pPr indent="0" lvl="0" marL="91440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a:p>
            <a:pPr indent="0" lvl="0" marL="457200" rtl="0" algn="l">
              <a:lnSpc>
                <a:spcPct val="115000"/>
              </a:lnSpc>
              <a:spcBef>
                <a:spcPts val="0"/>
              </a:spcBef>
              <a:spcAft>
                <a:spcPts val="0"/>
              </a:spcAft>
              <a:buNone/>
            </a:pPr>
            <a:r>
              <a:rPr lang="en-GB" sz="1400">
                <a:latin typeface="Arial"/>
                <a:ea typeface="Arial"/>
                <a:cs typeface="Arial"/>
                <a:sym typeface="Arial"/>
              </a:rPr>
              <a:t>	</a:t>
            </a:r>
            <a:endParaRPr sz="1400">
              <a:latin typeface="Arial"/>
              <a:ea typeface="Arial"/>
              <a:cs typeface="Arial"/>
              <a:sym typeface="Arial"/>
            </a:endParaRPr>
          </a:p>
          <a:p>
            <a:pPr indent="0" lvl="0" marL="457200" rtl="0" algn="l">
              <a:spcBef>
                <a:spcPts val="1000"/>
              </a:spcBef>
              <a:spcAft>
                <a:spcPts val="1000"/>
              </a:spcAft>
              <a:buNone/>
            </a:pPr>
            <a:r>
              <a:t/>
            </a:r>
            <a:endParaRPr sz="1400"/>
          </a:p>
        </p:txBody>
      </p:sp>
      <p:sp>
        <p:nvSpPr>
          <p:cNvPr id="269" name="Google Shape;269;p24"/>
          <p:cNvSpPr/>
          <p:nvPr/>
        </p:nvSpPr>
        <p:spPr>
          <a:xfrm>
            <a:off x="6088275" y="1758250"/>
            <a:ext cx="2493900" cy="2235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4"/>
          <p:cNvSpPr txBox="1"/>
          <p:nvPr/>
        </p:nvSpPr>
        <p:spPr>
          <a:xfrm>
            <a:off x="6095025" y="4253950"/>
            <a:ext cx="2587200" cy="34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000">
                <a:solidFill>
                  <a:srgbClr val="FFFF00"/>
                </a:solidFill>
                <a:latin typeface="Lato"/>
                <a:ea typeface="Lato"/>
                <a:cs typeface="Lato"/>
                <a:sym typeface="Lato"/>
              </a:rPr>
              <a:t>Table</a:t>
            </a:r>
            <a:r>
              <a:rPr lang="en-GB" sz="1000">
                <a:solidFill>
                  <a:srgbClr val="FFFF00"/>
                </a:solidFill>
                <a:latin typeface="Lato"/>
                <a:ea typeface="Lato"/>
                <a:cs typeface="Lato"/>
                <a:sym typeface="Lato"/>
              </a:rPr>
              <a:t> 4: Performance Ranking of XGBoost Ensemble</a:t>
            </a:r>
            <a:endParaRPr sz="1000">
              <a:solidFill>
                <a:srgbClr val="FFFF00"/>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pic>
        <p:nvPicPr>
          <p:cNvPr id="275" name="Google Shape;275;p25"/>
          <p:cNvPicPr preferRelativeResize="0"/>
          <p:nvPr/>
        </p:nvPicPr>
        <p:blipFill>
          <a:blip r:embed="rId3">
            <a:alphaModFix/>
          </a:blip>
          <a:stretch>
            <a:fillRect/>
          </a:stretch>
        </p:blipFill>
        <p:spPr>
          <a:xfrm>
            <a:off x="6108397" y="1048925"/>
            <a:ext cx="2453649" cy="3240931"/>
          </a:xfrm>
          <a:prstGeom prst="rect">
            <a:avLst/>
          </a:prstGeom>
          <a:noFill/>
          <a:ln>
            <a:noFill/>
          </a:ln>
        </p:spPr>
      </p:pic>
      <p:sp>
        <p:nvSpPr>
          <p:cNvPr id="276" name="Google Shape;276;p25"/>
          <p:cNvSpPr txBox="1"/>
          <p:nvPr/>
        </p:nvSpPr>
        <p:spPr>
          <a:xfrm>
            <a:off x="1434775" y="256400"/>
            <a:ext cx="6108000" cy="71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400">
                <a:solidFill>
                  <a:schemeClr val="lt1"/>
                </a:solidFill>
                <a:latin typeface="Montserrat"/>
                <a:ea typeface="Montserrat"/>
                <a:cs typeface="Montserrat"/>
                <a:sym typeface="Montserrat"/>
              </a:rPr>
              <a:t>Adaboost Performance</a:t>
            </a:r>
            <a:endParaRPr sz="2100" u="sng">
              <a:solidFill>
                <a:schemeClr val="lt1"/>
              </a:solidFill>
              <a:latin typeface="Lato"/>
              <a:ea typeface="Lato"/>
              <a:cs typeface="Lato"/>
              <a:sym typeface="Lato"/>
            </a:endParaRPr>
          </a:p>
          <a:p>
            <a:pPr indent="0" lvl="0" marL="0" rtl="0" algn="l">
              <a:spcBef>
                <a:spcPts val="0"/>
              </a:spcBef>
              <a:spcAft>
                <a:spcPts val="0"/>
              </a:spcAft>
              <a:buNone/>
            </a:pPr>
            <a:r>
              <a:t/>
            </a:r>
            <a:endParaRPr sz="2400">
              <a:solidFill>
                <a:schemeClr val="lt1"/>
              </a:solidFill>
              <a:latin typeface="Montserrat"/>
              <a:ea typeface="Montserrat"/>
              <a:cs typeface="Montserrat"/>
              <a:sym typeface="Montserrat"/>
            </a:endParaRPr>
          </a:p>
        </p:txBody>
      </p:sp>
      <p:sp>
        <p:nvSpPr>
          <p:cNvPr id="277" name="Google Shape;277;p25"/>
          <p:cNvSpPr txBox="1"/>
          <p:nvPr/>
        </p:nvSpPr>
        <p:spPr>
          <a:xfrm>
            <a:off x="1508725" y="944350"/>
            <a:ext cx="6912900" cy="431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700">
              <a:solidFill>
                <a:schemeClr val="lt1"/>
              </a:solidFill>
              <a:latin typeface="Lato"/>
              <a:ea typeface="Lato"/>
              <a:cs typeface="Lato"/>
              <a:sym typeface="Lato"/>
            </a:endParaRPr>
          </a:p>
        </p:txBody>
      </p:sp>
      <p:sp>
        <p:nvSpPr>
          <p:cNvPr id="278" name="Google Shape;278;p25"/>
          <p:cNvSpPr txBox="1"/>
          <p:nvPr>
            <p:ph idx="1" type="body"/>
          </p:nvPr>
        </p:nvSpPr>
        <p:spPr>
          <a:xfrm>
            <a:off x="1275575" y="1026900"/>
            <a:ext cx="4493700" cy="37950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GB" sz="1400">
                <a:latin typeface="Arial"/>
                <a:ea typeface="Arial"/>
                <a:cs typeface="Arial"/>
                <a:sym typeface="Arial"/>
              </a:rPr>
              <a:t>Combination of Bagging and Boosting [12]</a:t>
            </a:r>
            <a:endParaRPr sz="1400">
              <a:latin typeface="Arial"/>
              <a:ea typeface="Arial"/>
              <a:cs typeface="Arial"/>
              <a:sym typeface="Arial"/>
            </a:endParaRPr>
          </a:p>
          <a:p>
            <a:pPr indent="-317500" lvl="0" marL="457200" rtl="0" algn="l">
              <a:lnSpc>
                <a:spcPct val="115000"/>
              </a:lnSpc>
              <a:spcBef>
                <a:spcPts val="1000"/>
              </a:spcBef>
              <a:spcAft>
                <a:spcPts val="0"/>
              </a:spcAft>
              <a:buSzPts val="1400"/>
              <a:buChar char="●"/>
            </a:pPr>
            <a:r>
              <a:rPr lang="en-GB" sz="1400">
                <a:latin typeface="Arial"/>
                <a:ea typeface="Arial"/>
                <a:cs typeface="Arial"/>
                <a:sym typeface="Arial"/>
              </a:rPr>
              <a:t>Possible reasons of it faring the worse:</a:t>
            </a:r>
            <a:endParaRPr sz="1400">
              <a:latin typeface="Arial"/>
              <a:ea typeface="Arial"/>
              <a:cs typeface="Arial"/>
              <a:sym typeface="Arial"/>
            </a:endParaRPr>
          </a:p>
          <a:p>
            <a:pPr indent="-317500" lvl="1" marL="914400" rtl="0" algn="l">
              <a:lnSpc>
                <a:spcPct val="115000"/>
              </a:lnSpc>
              <a:spcBef>
                <a:spcPts val="0"/>
              </a:spcBef>
              <a:spcAft>
                <a:spcPts val="0"/>
              </a:spcAft>
              <a:buSzPts val="1400"/>
              <a:buChar char="○"/>
            </a:pPr>
            <a:r>
              <a:rPr lang="en-GB" sz="1400">
                <a:latin typeface="Arial"/>
                <a:ea typeface="Arial"/>
                <a:cs typeface="Arial"/>
                <a:sym typeface="Arial"/>
              </a:rPr>
              <a:t>Overfitting</a:t>
            </a:r>
            <a:endParaRPr sz="1400">
              <a:latin typeface="Arial"/>
              <a:ea typeface="Arial"/>
              <a:cs typeface="Arial"/>
              <a:sym typeface="Arial"/>
            </a:endParaRPr>
          </a:p>
          <a:p>
            <a:pPr indent="-317500" lvl="1" marL="914400" rtl="0" algn="l">
              <a:lnSpc>
                <a:spcPct val="115000"/>
              </a:lnSpc>
              <a:spcBef>
                <a:spcPts val="0"/>
              </a:spcBef>
              <a:spcAft>
                <a:spcPts val="0"/>
              </a:spcAft>
              <a:buSzPts val="1400"/>
              <a:buChar char="○"/>
            </a:pPr>
            <a:r>
              <a:rPr lang="en-GB" sz="1400">
                <a:latin typeface="Arial"/>
                <a:ea typeface="Arial"/>
                <a:cs typeface="Arial"/>
                <a:sym typeface="Arial"/>
              </a:rPr>
              <a:t>Our data has many different variations due to different flat type and locations, this may have led to increase “outliers” and led to a wider variation gap. </a:t>
            </a:r>
            <a:endParaRPr sz="1400">
              <a:latin typeface="Arial"/>
              <a:ea typeface="Arial"/>
              <a:cs typeface="Arial"/>
              <a:sym typeface="Arial"/>
            </a:endParaRPr>
          </a:p>
          <a:p>
            <a:pPr indent="-317500" lvl="1" marL="914400" rtl="0" algn="l">
              <a:lnSpc>
                <a:spcPct val="115000"/>
              </a:lnSpc>
              <a:spcBef>
                <a:spcPts val="0"/>
              </a:spcBef>
              <a:spcAft>
                <a:spcPts val="0"/>
              </a:spcAft>
              <a:buSzPts val="1400"/>
              <a:buChar char="○"/>
            </a:pPr>
            <a:r>
              <a:rPr lang="en-GB" sz="1400">
                <a:latin typeface="Arial"/>
                <a:ea typeface="Arial"/>
                <a:cs typeface="Arial"/>
                <a:sym typeface="Arial"/>
              </a:rPr>
              <a:t>This model was very not applicable to be used as prediction model.</a:t>
            </a:r>
            <a:endParaRPr sz="1400">
              <a:latin typeface="Arial"/>
              <a:ea typeface="Arial"/>
              <a:cs typeface="Arial"/>
              <a:sym typeface="Arial"/>
            </a:endParaRPr>
          </a:p>
          <a:p>
            <a:pPr indent="-317500" lvl="0" marL="457200" rtl="0" algn="l">
              <a:lnSpc>
                <a:spcPct val="115000"/>
              </a:lnSpc>
              <a:spcBef>
                <a:spcPts val="1000"/>
              </a:spcBef>
              <a:spcAft>
                <a:spcPts val="0"/>
              </a:spcAft>
              <a:buSzPts val="1400"/>
              <a:buFont typeface="Arial"/>
              <a:buChar char="●"/>
            </a:pPr>
            <a:r>
              <a:rPr lang="en-GB" sz="1400">
                <a:latin typeface="Arial"/>
                <a:ea typeface="Arial"/>
                <a:cs typeface="Arial"/>
                <a:sym typeface="Arial"/>
              </a:rPr>
              <a:t>How we could improve the model:</a:t>
            </a:r>
            <a:endParaRPr sz="1400">
              <a:latin typeface="Arial"/>
              <a:ea typeface="Arial"/>
              <a:cs typeface="Arial"/>
              <a:sym typeface="Arial"/>
            </a:endParaRPr>
          </a:p>
          <a:p>
            <a:pPr indent="-317500" lvl="1" marL="914400" rtl="0" algn="l">
              <a:spcBef>
                <a:spcPts val="0"/>
              </a:spcBef>
              <a:spcAft>
                <a:spcPts val="0"/>
              </a:spcAft>
              <a:buSzPts val="1400"/>
              <a:buFont typeface="Arial"/>
              <a:buChar char="○"/>
            </a:pPr>
            <a:r>
              <a:rPr lang="en-GB" sz="1400"/>
              <a:t>Conduct cross-validation grid search for the n_estimator, base_estimator, learning rate [14]</a:t>
            </a:r>
            <a:endParaRPr sz="1400">
              <a:latin typeface="Arial"/>
              <a:ea typeface="Arial"/>
              <a:cs typeface="Arial"/>
              <a:sym typeface="Arial"/>
            </a:endParaRPr>
          </a:p>
          <a:p>
            <a:pPr indent="0" lvl="0" marL="457200" rtl="0" algn="l">
              <a:lnSpc>
                <a:spcPct val="115000"/>
              </a:lnSpc>
              <a:spcBef>
                <a:spcPts val="0"/>
              </a:spcBef>
              <a:spcAft>
                <a:spcPts val="0"/>
              </a:spcAft>
              <a:buNone/>
            </a:pPr>
            <a:r>
              <a:rPr lang="en-GB" sz="1400">
                <a:latin typeface="Arial"/>
                <a:ea typeface="Arial"/>
                <a:cs typeface="Arial"/>
                <a:sym typeface="Arial"/>
              </a:rPr>
              <a:t>	</a:t>
            </a:r>
            <a:endParaRPr sz="1400">
              <a:latin typeface="Arial"/>
              <a:ea typeface="Arial"/>
              <a:cs typeface="Arial"/>
              <a:sym typeface="Arial"/>
            </a:endParaRPr>
          </a:p>
          <a:p>
            <a:pPr indent="0" lvl="0" marL="457200" rtl="0" algn="l">
              <a:spcBef>
                <a:spcPts val="1000"/>
              </a:spcBef>
              <a:spcAft>
                <a:spcPts val="1000"/>
              </a:spcAft>
              <a:buNone/>
            </a:pPr>
            <a:r>
              <a:t/>
            </a:r>
            <a:endParaRPr sz="1400"/>
          </a:p>
        </p:txBody>
      </p:sp>
      <p:sp>
        <p:nvSpPr>
          <p:cNvPr id="279" name="Google Shape;279;p25"/>
          <p:cNvSpPr txBox="1"/>
          <p:nvPr/>
        </p:nvSpPr>
        <p:spPr>
          <a:xfrm>
            <a:off x="6095025" y="4144275"/>
            <a:ext cx="2587200" cy="34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000">
                <a:solidFill>
                  <a:srgbClr val="FFFF00"/>
                </a:solidFill>
                <a:latin typeface="Lato"/>
                <a:ea typeface="Lato"/>
                <a:cs typeface="Lato"/>
                <a:sym typeface="Lato"/>
              </a:rPr>
              <a:t>Table 5: Performance Ranking of AdaBoost Ensemble</a:t>
            </a:r>
            <a:endParaRPr sz="1000">
              <a:solidFill>
                <a:srgbClr val="FFFF00"/>
              </a:solidFill>
              <a:latin typeface="Lato"/>
              <a:ea typeface="Lato"/>
              <a:cs typeface="Lato"/>
              <a:sym typeface="Lato"/>
            </a:endParaRPr>
          </a:p>
        </p:txBody>
      </p:sp>
      <p:sp>
        <p:nvSpPr>
          <p:cNvPr id="280" name="Google Shape;280;p25"/>
          <p:cNvSpPr/>
          <p:nvPr/>
        </p:nvSpPr>
        <p:spPr>
          <a:xfrm>
            <a:off x="6088275" y="3663250"/>
            <a:ext cx="2493900" cy="2235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pic>
        <p:nvPicPr>
          <p:cNvPr id="285" name="Google Shape;285;p26"/>
          <p:cNvPicPr preferRelativeResize="0"/>
          <p:nvPr/>
        </p:nvPicPr>
        <p:blipFill>
          <a:blip r:embed="rId3">
            <a:alphaModFix/>
          </a:blip>
          <a:stretch>
            <a:fillRect/>
          </a:stretch>
        </p:blipFill>
        <p:spPr>
          <a:xfrm>
            <a:off x="6108397" y="1048925"/>
            <a:ext cx="2453649" cy="3240931"/>
          </a:xfrm>
          <a:prstGeom prst="rect">
            <a:avLst/>
          </a:prstGeom>
          <a:noFill/>
          <a:ln>
            <a:noFill/>
          </a:ln>
        </p:spPr>
      </p:pic>
      <p:sp>
        <p:nvSpPr>
          <p:cNvPr id="286" name="Google Shape;286;p26"/>
          <p:cNvSpPr txBox="1"/>
          <p:nvPr/>
        </p:nvSpPr>
        <p:spPr>
          <a:xfrm>
            <a:off x="1434775" y="256400"/>
            <a:ext cx="7757100" cy="71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400">
                <a:solidFill>
                  <a:schemeClr val="lt1"/>
                </a:solidFill>
                <a:latin typeface="Montserrat"/>
                <a:ea typeface="Montserrat"/>
                <a:cs typeface="Montserrat"/>
                <a:sym typeface="Montserrat"/>
              </a:rPr>
              <a:t>ElasticNet w gradient descent Performance</a:t>
            </a:r>
            <a:endParaRPr sz="2100" u="sng">
              <a:solidFill>
                <a:srgbClr val="FFFFFF"/>
              </a:solidFill>
              <a:latin typeface="Lato"/>
              <a:ea typeface="Lato"/>
              <a:cs typeface="Lato"/>
              <a:sym typeface="Lato"/>
            </a:endParaRPr>
          </a:p>
        </p:txBody>
      </p:sp>
      <p:sp>
        <p:nvSpPr>
          <p:cNvPr id="287" name="Google Shape;287;p26"/>
          <p:cNvSpPr txBox="1"/>
          <p:nvPr>
            <p:ph idx="1" type="body"/>
          </p:nvPr>
        </p:nvSpPr>
        <p:spPr>
          <a:xfrm>
            <a:off x="1275575" y="1026900"/>
            <a:ext cx="4493700" cy="29112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GB" sz="1400">
                <a:latin typeface="Arial"/>
                <a:ea typeface="Arial"/>
                <a:cs typeface="Arial"/>
                <a:sym typeface="Arial"/>
              </a:rPr>
              <a:t>Combination of Lasso and Ridge Regression </a:t>
            </a:r>
            <a:endParaRPr sz="1400">
              <a:latin typeface="Arial"/>
              <a:ea typeface="Arial"/>
              <a:cs typeface="Arial"/>
              <a:sym typeface="Arial"/>
            </a:endParaRPr>
          </a:p>
          <a:p>
            <a:pPr indent="-317500" lvl="0" marL="457200" rtl="0" algn="l">
              <a:spcBef>
                <a:spcPts val="1000"/>
              </a:spcBef>
              <a:spcAft>
                <a:spcPts val="0"/>
              </a:spcAft>
              <a:buSzPts val="1400"/>
              <a:buChar char="●"/>
            </a:pPr>
            <a:r>
              <a:rPr lang="en-GB" sz="1400">
                <a:latin typeface="Arial"/>
                <a:ea typeface="Arial"/>
                <a:cs typeface="Arial"/>
                <a:sym typeface="Arial"/>
              </a:rPr>
              <a:t>Possible reasons of it faring the worse:</a:t>
            </a:r>
            <a:endParaRPr sz="1400"/>
          </a:p>
          <a:p>
            <a:pPr indent="-317500" lvl="1" marL="914400" rtl="0" algn="l">
              <a:spcBef>
                <a:spcPts val="0"/>
              </a:spcBef>
              <a:spcAft>
                <a:spcPts val="0"/>
              </a:spcAft>
              <a:buSzPts val="1400"/>
              <a:buChar char="○"/>
            </a:pPr>
            <a:r>
              <a:rPr lang="en-GB" sz="1400"/>
              <a:t>Default alpha(a) = 1</a:t>
            </a:r>
            <a:endParaRPr sz="1400"/>
          </a:p>
          <a:p>
            <a:pPr indent="-317500" lvl="1" marL="914400" rtl="0" algn="l">
              <a:spcBef>
                <a:spcPts val="0"/>
              </a:spcBef>
              <a:spcAft>
                <a:spcPts val="0"/>
              </a:spcAft>
              <a:buSzPts val="1400"/>
              <a:buChar char="○"/>
            </a:pPr>
            <a:r>
              <a:rPr lang="en-GB" sz="1400"/>
              <a:t>Did not cross-validate the relative weight of L1 vs L2 penalty, alpha(a)</a:t>
            </a:r>
            <a:endParaRPr sz="1400"/>
          </a:p>
          <a:p>
            <a:pPr indent="-317500" lvl="1" marL="914400" rtl="0" algn="l">
              <a:spcBef>
                <a:spcPts val="0"/>
              </a:spcBef>
              <a:spcAft>
                <a:spcPts val="0"/>
              </a:spcAft>
              <a:buSzPts val="1400"/>
              <a:buChar char="○"/>
            </a:pPr>
            <a:r>
              <a:rPr lang="en-GB" sz="1400"/>
              <a:t>l1_ratio represents an even mixture of L1 and L2 penalties and does not fit the data well</a:t>
            </a:r>
            <a:endParaRPr sz="1400"/>
          </a:p>
          <a:p>
            <a:pPr indent="-317500" lvl="0" marL="457200" rtl="0" algn="l">
              <a:spcBef>
                <a:spcPts val="1000"/>
              </a:spcBef>
              <a:spcAft>
                <a:spcPts val="0"/>
              </a:spcAft>
              <a:buSzPts val="1400"/>
              <a:buChar char="●"/>
            </a:pPr>
            <a:r>
              <a:rPr lang="en-GB" sz="1400">
                <a:latin typeface="Arial"/>
                <a:ea typeface="Arial"/>
                <a:cs typeface="Arial"/>
                <a:sym typeface="Arial"/>
              </a:rPr>
              <a:t>How we could improve the model:</a:t>
            </a:r>
            <a:endParaRPr sz="1400"/>
          </a:p>
          <a:p>
            <a:pPr indent="-317500" lvl="1" marL="914400" rtl="0" algn="l">
              <a:spcBef>
                <a:spcPts val="0"/>
              </a:spcBef>
              <a:spcAft>
                <a:spcPts val="0"/>
              </a:spcAft>
              <a:buSzPts val="1400"/>
              <a:buFont typeface="Arial"/>
              <a:buChar char="○"/>
            </a:pPr>
            <a:r>
              <a:rPr lang="en-GB" sz="1400"/>
              <a:t>Conduct cross-validation grid search for the optimal value of alpha(a)	[16]</a:t>
            </a:r>
            <a:endParaRPr sz="1400">
              <a:latin typeface="Arial"/>
              <a:ea typeface="Arial"/>
              <a:cs typeface="Arial"/>
              <a:sym typeface="Arial"/>
            </a:endParaRPr>
          </a:p>
          <a:p>
            <a:pPr indent="0" lvl="0" marL="457200" rtl="0" algn="l">
              <a:spcBef>
                <a:spcPts val="0"/>
              </a:spcBef>
              <a:spcAft>
                <a:spcPts val="1600"/>
              </a:spcAft>
              <a:buNone/>
            </a:pPr>
            <a:r>
              <a:t/>
            </a:r>
            <a:endParaRPr sz="1400"/>
          </a:p>
        </p:txBody>
      </p:sp>
      <p:sp>
        <p:nvSpPr>
          <p:cNvPr id="288" name="Google Shape;288;p26"/>
          <p:cNvSpPr txBox="1"/>
          <p:nvPr/>
        </p:nvSpPr>
        <p:spPr>
          <a:xfrm>
            <a:off x="5477150" y="1026900"/>
            <a:ext cx="628200" cy="38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FFFF"/>
                </a:solidFill>
                <a:latin typeface="Lato"/>
                <a:ea typeface="Lato"/>
                <a:cs typeface="Lato"/>
                <a:sym typeface="Lato"/>
              </a:rPr>
              <a:t>[15]</a:t>
            </a:r>
            <a:endParaRPr>
              <a:solidFill>
                <a:srgbClr val="FFFFFF"/>
              </a:solidFill>
              <a:latin typeface="Lato"/>
              <a:ea typeface="Lato"/>
              <a:cs typeface="Lato"/>
              <a:sym typeface="Lato"/>
            </a:endParaRPr>
          </a:p>
        </p:txBody>
      </p:sp>
      <p:sp>
        <p:nvSpPr>
          <p:cNvPr id="289" name="Google Shape;289;p26"/>
          <p:cNvSpPr txBox="1"/>
          <p:nvPr/>
        </p:nvSpPr>
        <p:spPr>
          <a:xfrm>
            <a:off x="6095025" y="4144275"/>
            <a:ext cx="2587200" cy="34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000">
                <a:solidFill>
                  <a:srgbClr val="FFFF00"/>
                </a:solidFill>
                <a:latin typeface="Lato"/>
                <a:ea typeface="Lato"/>
                <a:cs typeface="Lato"/>
                <a:sym typeface="Lato"/>
              </a:rPr>
              <a:t>Table 6: Performance Ranking of ElasticNet </a:t>
            </a:r>
            <a:r>
              <a:rPr lang="en-GB" sz="1000">
                <a:solidFill>
                  <a:srgbClr val="FFFF00"/>
                </a:solidFill>
                <a:latin typeface="Lato"/>
                <a:ea typeface="Lato"/>
                <a:cs typeface="Lato"/>
                <a:sym typeface="Lato"/>
              </a:rPr>
              <a:t>Regression</a:t>
            </a:r>
            <a:endParaRPr sz="1000">
              <a:solidFill>
                <a:srgbClr val="FFFF00"/>
              </a:solidFill>
              <a:latin typeface="Lato"/>
              <a:ea typeface="Lato"/>
              <a:cs typeface="Lato"/>
              <a:sym typeface="Lato"/>
            </a:endParaRPr>
          </a:p>
        </p:txBody>
      </p:sp>
      <p:sp>
        <p:nvSpPr>
          <p:cNvPr id="290" name="Google Shape;290;p26"/>
          <p:cNvSpPr/>
          <p:nvPr/>
        </p:nvSpPr>
        <p:spPr>
          <a:xfrm>
            <a:off x="6088275" y="3891850"/>
            <a:ext cx="2493900" cy="3420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graphicFrame>
        <p:nvGraphicFramePr>
          <p:cNvPr id="295" name="Google Shape;295;p27"/>
          <p:cNvGraphicFramePr/>
          <p:nvPr/>
        </p:nvGraphicFramePr>
        <p:xfrm>
          <a:off x="1148675" y="890475"/>
          <a:ext cx="3000000" cy="3000000"/>
        </p:xfrm>
        <a:graphic>
          <a:graphicData uri="http://schemas.openxmlformats.org/drawingml/2006/table">
            <a:tbl>
              <a:tblPr>
                <a:noFill/>
                <a:tableStyleId>{71A33B60-2330-4CB9-99C9-89EBF2D5BBAD}</a:tableStyleId>
              </a:tblPr>
              <a:tblGrid>
                <a:gridCol w="2377000"/>
                <a:gridCol w="2385025"/>
                <a:gridCol w="2556325"/>
              </a:tblGrid>
              <a:tr h="112275">
                <a:tc>
                  <a:txBody>
                    <a:bodyPr/>
                    <a:lstStyle/>
                    <a:p>
                      <a:pPr indent="0" lvl="0" marL="0" rtl="0" algn="ctr">
                        <a:spcBef>
                          <a:spcPts val="0"/>
                        </a:spcBef>
                        <a:spcAft>
                          <a:spcPts val="0"/>
                        </a:spcAft>
                        <a:buNone/>
                      </a:pPr>
                      <a:r>
                        <a:rPr b="1" lang="en-GB">
                          <a:solidFill>
                            <a:srgbClr val="FFFFFF"/>
                          </a:solidFill>
                          <a:latin typeface="Calibri"/>
                          <a:ea typeface="Calibri"/>
                          <a:cs typeface="Calibri"/>
                          <a:sym typeface="Calibri"/>
                        </a:rPr>
                        <a:t>Regression/Ensemble Models</a:t>
                      </a:r>
                      <a:endParaRPr b="1">
                        <a:solidFill>
                          <a:srgbClr val="FFFFFF"/>
                        </a:solidFill>
                        <a:latin typeface="Calibri"/>
                        <a:ea typeface="Calibri"/>
                        <a:cs typeface="Calibri"/>
                        <a:sym typeface="Calibri"/>
                      </a:endParaRPr>
                    </a:p>
                  </a:txBody>
                  <a:tcPr marT="9525" marB="91425" marR="9525" marL="9525" anchor="b">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GB">
                          <a:solidFill>
                            <a:srgbClr val="FFFFFF"/>
                          </a:solidFill>
                          <a:latin typeface="Calibri"/>
                          <a:ea typeface="Calibri"/>
                          <a:cs typeface="Calibri"/>
                          <a:sym typeface="Calibri"/>
                        </a:rPr>
                        <a:t>MSE</a:t>
                      </a:r>
                      <a:endParaRPr b="1">
                        <a:solidFill>
                          <a:srgbClr val="FFFFFF"/>
                        </a:solidFill>
                        <a:latin typeface="Calibri"/>
                        <a:ea typeface="Calibri"/>
                        <a:cs typeface="Calibri"/>
                        <a:sym typeface="Calibri"/>
                      </a:endParaRPr>
                    </a:p>
                  </a:txBody>
                  <a:tcPr marT="9525" marB="91425" marR="9525" marL="9525" anchor="ct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GB">
                          <a:solidFill>
                            <a:srgbClr val="FFFFFF"/>
                          </a:solidFill>
                          <a:latin typeface="Calibri"/>
                          <a:ea typeface="Calibri"/>
                          <a:cs typeface="Calibri"/>
                          <a:sym typeface="Calibri"/>
                        </a:rPr>
                        <a:t>Ranking</a:t>
                      </a:r>
                      <a:endParaRPr b="1">
                        <a:solidFill>
                          <a:srgbClr val="FFFFFF"/>
                        </a:solidFill>
                        <a:latin typeface="Calibri"/>
                        <a:ea typeface="Calibri"/>
                        <a:cs typeface="Calibri"/>
                        <a:sym typeface="Calibri"/>
                      </a:endParaRPr>
                    </a:p>
                  </a:txBody>
                  <a:tcPr marT="9525" marB="91425" marR="9525" marL="9525" anchor="b">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28600">
                <a:tc>
                  <a:txBody>
                    <a:bodyPr/>
                    <a:lstStyle/>
                    <a:p>
                      <a:pPr indent="0" lvl="0" marL="0" rtl="0" algn="l">
                        <a:spcBef>
                          <a:spcPts val="0"/>
                        </a:spcBef>
                        <a:spcAft>
                          <a:spcPts val="0"/>
                        </a:spcAft>
                        <a:buNone/>
                      </a:pPr>
                      <a:r>
                        <a:rPr lang="en-GB" sz="1200">
                          <a:solidFill>
                            <a:srgbClr val="00FF00"/>
                          </a:solidFill>
                          <a:latin typeface="Calibri"/>
                          <a:ea typeface="Calibri"/>
                          <a:cs typeface="Calibri"/>
                          <a:sym typeface="Calibri"/>
                        </a:rPr>
                        <a:t>Random Forest Ensemble</a:t>
                      </a:r>
                      <a:endParaRPr sz="1200">
                        <a:solidFill>
                          <a:srgbClr val="00FF00"/>
                        </a:solidFill>
                        <a:latin typeface="Calibri"/>
                        <a:ea typeface="Calibri"/>
                        <a:cs typeface="Calibri"/>
                        <a:sym typeface="Calibri"/>
                      </a:endParaRPr>
                    </a:p>
                  </a:txBody>
                  <a:tcPr marT="9525" marB="91425" marR="9525" marL="9525" anchor="ct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solidFill>
                            <a:srgbClr val="00FF00"/>
                          </a:solidFill>
                          <a:latin typeface="Calibri"/>
                          <a:ea typeface="Calibri"/>
                          <a:cs typeface="Calibri"/>
                          <a:sym typeface="Calibri"/>
                        </a:rPr>
                        <a:t>0.03444</a:t>
                      </a:r>
                      <a:endParaRPr sz="1200">
                        <a:solidFill>
                          <a:srgbClr val="00FF00"/>
                        </a:solidFill>
                        <a:latin typeface="Calibri"/>
                        <a:ea typeface="Calibri"/>
                        <a:cs typeface="Calibri"/>
                        <a:sym typeface="Calibri"/>
                      </a:endParaRPr>
                    </a:p>
                  </a:txBody>
                  <a:tcPr marT="9525" marB="91425" marR="9525" marL="9525" anchor="ct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solidFill>
                            <a:srgbClr val="00FF00"/>
                          </a:solidFill>
                          <a:latin typeface="Calibri"/>
                          <a:ea typeface="Calibri"/>
                          <a:cs typeface="Calibri"/>
                          <a:sym typeface="Calibri"/>
                        </a:rPr>
                        <a:t>1</a:t>
                      </a:r>
                      <a:endParaRPr sz="1200">
                        <a:solidFill>
                          <a:srgbClr val="00FF00"/>
                        </a:solidFill>
                        <a:latin typeface="Calibri"/>
                        <a:ea typeface="Calibri"/>
                        <a:cs typeface="Calibri"/>
                        <a:sym typeface="Calibri"/>
                      </a:endParaRPr>
                    </a:p>
                  </a:txBody>
                  <a:tcPr marT="9525" marB="91425" marR="9525" marL="9525" anchor="ct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28600">
                <a:tc>
                  <a:txBody>
                    <a:bodyPr/>
                    <a:lstStyle/>
                    <a:p>
                      <a:pPr indent="0" lvl="0" marL="0" rtl="0" algn="l">
                        <a:spcBef>
                          <a:spcPts val="0"/>
                        </a:spcBef>
                        <a:spcAft>
                          <a:spcPts val="0"/>
                        </a:spcAft>
                        <a:buNone/>
                      </a:pPr>
                      <a:r>
                        <a:rPr lang="en-GB" sz="1200">
                          <a:solidFill>
                            <a:srgbClr val="B6D7A8"/>
                          </a:solidFill>
                          <a:latin typeface="Calibri"/>
                          <a:ea typeface="Calibri"/>
                          <a:cs typeface="Calibri"/>
                          <a:sym typeface="Calibri"/>
                        </a:rPr>
                        <a:t>G2T3Stacking Ensemble</a:t>
                      </a:r>
                      <a:endParaRPr sz="1200">
                        <a:solidFill>
                          <a:srgbClr val="B6D7A8"/>
                        </a:solidFill>
                        <a:latin typeface="Calibri"/>
                        <a:ea typeface="Calibri"/>
                        <a:cs typeface="Calibri"/>
                        <a:sym typeface="Calibri"/>
                      </a:endParaRPr>
                    </a:p>
                  </a:txBody>
                  <a:tcPr marT="9525" marB="91425" marR="9525" marL="9525" anchor="ct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solidFill>
                            <a:srgbClr val="B6D7A8"/>
                          </a:solidFill>
                          <a:latin typeface="Calibri"/>
                          <a:ea typeface="Calibri"/>
                          <a:cs typeface="Calibri"/>
                          <a:sym typeface="Calibri"/>
                        </a:rPr>
                        <a:t>0.03533</a:t>
                      </a:r>
                      <a:endParaRPr sz="1200">
                        <a:solidFill>
                          <a:srgbClr val="B6D7A8"/>
                        </a:solidFill>
                        <a:latin typeface="Calibri"/>
                        <a:ea typeface="Calibri"/>
                        <a:cs typeface="Calibri"/>
                        <a:sym typeface="Calibri"/>
                      </a:endParaRPr>
                    </a:p>
                  </a:txBody>
                  <a:tcPr marT="9525" marB="91425" marR="9525" marL="9525" anchor="ct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solidFill>
                            <a:srgbClr val="B6D7A8"/>
                          </a:solidFill>
                          <a:latin typeface="Calibri"/>
                          <a:ea typeface="Calibri"/>
                          <a:cs typeface="Calibri"/>
                          <a:sym typeface="Calibri"/>
                        </a:rPr>
                        <a:t>2</a:t>
                      </a:r>
                      <a:endParaRPr sz="1200">
                        <a:solidFill>
                          <a:srgbClr val="B6D7A8"/>
                        </a:solidFill>
                        <a:latin typeface="Calibri"/>
                        <a:ea typeface="Calibri"/>
                        <a:cs typeface="Calibri"/>
                        <a:sym typeface="Calibri"/>
                      </a:endParaRPr>
                    </a:p>
                  </a:txBody>
                  <a:tcPr marT="9525" marB="91425" marR="9525" marL="9525" anchor="ct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28600">
                <a:tc>
                  <a:txBody>
                    <a:bodyPr/>
                    <a:lstStyle/>
                    <a:p>
                      <a:pPr indent="0" lvl="0" marL="0" rtl="0" algn="l">
                        <a:spcBef>
                          <a:spcPts val="0"/>
                        </a:spcBef>
                        <a:spcAft>
                          <a:spcPts val="0"/>
                        </a:spcAft>
                        <a:buNone/>
                      </a:pPr>
                      <a:r>
                        <a:rPr lang="en-GB" sz="1200">
                          <a:solidFill>
                            <a:srgbClr val="D9EAD3"/>
                          </a:solidFill>
                          <a:latin typeface="Calibri"/>
                          <a:ea typeface="Calibri"/>
                          <a:cs typeface="Calibri"/>
                          <a:sym typeface="Calibri"/>
                        </a:rPr>
                        <a:t>G2T3Voting Ensemble</a:t>
                      </a:r>
                      <a:endParaRPr sz="1200">
                        <a:solidFill>
                          <a:srgbClr val="D9EAD3"/>
                        </a:solidFill>
                        <a:latin typeface="Calibri"/>
                        <a:ea typeface="Calibri"/>
                        <a:cs typeface="Calibri"/>
                        <a:sym typeface="Calibri"/>
                      </a:endParaRPr>
                    </a:p>
                  </a:txBody>
                  <a:tcPr marT="9525" marB="91425" marR="9525" marL="9525" anchor="ct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solidFill>
                            <a:srgbClr val="D9EAD3"/>
                          </a:solidFill>
                          <a:latin typeface="Calibri"/>
                          <a:ea typeface="Calibri"/>
                          <a:cs typeface="Calibri"/>
                          <a:sym typeface="Calibri"/>
                        </a:rPr>
                        <a:t>0.03617</a:t>
                      </a:r>
                      <a:endParaRPr sz="1200">
                        <a:solidFill>
                          <a:srgbClr val="D9EAD3"/>
                        </a:solidFill>
                        <a:latin typeface="Calibri"/>
                        <a:ea typeface="Calibri"/>
                        <a:cs typeface="Calibri"/>
                        <a:sym typeface="Calibri"/>
                      </a:endParaRPr>
                    </a:p>
                  </a:txBody>
                  <a:tcPr marT="9525" marB="91425" marR="9525" marL="9525" anchor="ct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solidFill>
                            <a:srgbClr val="D9EAD3"/>
                          </a:solidFill>
                          <a:latin typeface="Calibri"/>
                          <a:ea typeface="Calibri"/>
                          <a:cs typeface="Calibri"/>
                          <a:sym typeface="Calibri"/>
                        </a:rPr>
                        <a:t>3</a:t>
                      </a:r>
                      <a:endParaRPr sz="1200">
                        <a:solidFill>
                          <a:srgbClr val="D9EAD3"/>
                        </a:solidFill>
                        <a:latin typeface="Calibri"/>
                        <a:ea typeface="Calibri"/>
                        <a:cs typeface="Calibri"/>
                        <a:sym typeface="Calibri"/>
                      </a:endParaRPr>
                    </a:p>
                  </a:txBody>
                  <a:tcPr marT="9525" marB="91425" marR="9525" marL="9525" anchor="ct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28600">
                <a:tc>
                  <a:txBody>
                    <a:bodyPr/>
                    <a:lstStyle/>
                    <a:p>
                      <a:pPr indent="0" lvl="0" marL="0" rtl="0" algn="l">
                        <a:spcBef>
                          <a:spcPts val="0"/>
                        </a:spcBef>
                        <a:spcAft>
                          <a:spcPts val="0"/>
                        </a:spcAft>
                        <a:buNone/>
                      </a:pPr>
                      <a:r>
                        <a:rPr lang="en-GB" sz="1200">
                          <a:solidFill>
                            <a:schemeClr val="lt1"/>
                          </a:solidFill>
                          <a:latin typeface="Calibri"/>
                          <a:ea typeface="Calibri"/>
                          <a:cs typeface="Calibri"/>
                          <a:sym typeface="Calibri"/>
                        </a:rPr>
                        <a:t>XGBoost Ensemble</a:t>
                      </a:r>
                      <a:endParaRPr sz="1200">
                        <a:solidFill>
                          <a:schemeClr val="lt1"/>
                        </a:solidFill>
                        <a:latin typeface="Calibri"/>
                        <a:ea typeface="Calibri"/>
                        <a:cs typeface="Calibri"/>
                        <a:sym typeface="Calibri"/>
                      </a:endParaRPr>
                    </a:p>
                  </a:txBody>
                  <a:tcPr marT="9525" marB="91425" marR="9525" marL="9525" anchor="ct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solidFill>
                            <a:schemeClr val="lt1"/>
                          </a:solidFill>
                          <a:latin typeface="Calibri"/>
                          <a:ea typeface="Calibri"/>
                          <a:cs typeface="Calibri"/>
                          <a:sym typeface="Calibri"/>
                        </a:rPr>
                        <a:t>0.04382</a:t>
                      </a:r>
                      <a:endParaRPr sz="1200">
                        <a:solidFill>
                          <a:schemeClr val="lt1"/>
                        </a:solidFill>
                        <a:latin typeface="Calibri"/>
                        <a:ea typeface="Calibri"/>
                        <a:cs typeface="Calibri"/>
                        <a:sym typeface="Calibri"/>
                      </a:endParaRPr>
                    </a:p>
                  </a:txBody>
                  <a:tcPr marT="9525" marB="91425" marR="9525" marL="9525" anchor="ct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solidFill>
                            <a:schemeClr val="lt1"/>
                          </a:solidFill>
                          <a:latin typeface="Calibri"/>
                          <a:ea typeface="Calibri"/>
                          <a:cs typeface="Calibri"/>
                          <a:sym typeface="Calibri"/>
                        </a:rPr>
                        <a:t>4</a:t>
                      </a:r>
                      <a:endParaRPr sz="1200">
                        <a:solidFill>
                          <a:schemeClr val="lt1"/>
                        </a:solidFill>
                        <a:latin typeface="Calibri"/>
                        <a:ea typeface="Calibri"/>
                        <a:cs typeface="Calibri"/>
                        <a:sym typeface="Calibri"/>
                      </a:endParaRPr>
                    </a:p>
                  </a:txBody>
                  <a:tcPr marT="9525" marB="91425" marR="9525" marL="9525" anchor="ct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28600">
                <a:tc>
                  <a:txBody>
                    <a:bodyPr/>
                    <a:lstStyle/>
                    <a:p>
                      <a:pPr indent="0" lvl="0" marL="0" rtl="0" algn="l">
                        <a:spcBef>
                          <a:spcPts val="0"/>
                        </a:spcBef>
                        <a:spcAft>
                          <a:spcPts val="0"/>
                        </a:spcAft>
                        <a:buNone/>
                      </a:pPr>
                      <a:r>
                        <a:rPr lang="en-GB" sz="1200">
                          <a:solidFill>
                            <a:schemeClr val="lt1"/>
                          </a:solidFill>
                          <a:latin typeface="Calibri"/>
                          <a:ea typeface="Calibri"/>
                          <a:cs typeface="Calibri"/>
                          <a:sym typeface="Calibri"/>
                        </a:rPr>
                        <a:t>K Neighbors Regression</a:t>
                      </a:r>
                      <a:endParaRPr sz="1200">
                        <a:solidFill>
                          <a:schemeClr val="lt1"/>
                        </a:solidFill>
                        <a:latin typeface="Calibri"/>
                        <a:ea typeface="Calibri"/>
                        <a:cs typeface="Calibri"/>
                        <a:sym typeface="Calibri"/>
                      </a:endParaRPr>
                    </a:p>
                  </a:txBody>
                  <a:tcPr marT="9525" marB="91425" marR="9525" marL="9525" anchor="ct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solidFill>
                            <a:schemeClr val="lt1"/>
                          </a:solidFill>
                          <a:latin typeface="Calibri"/>
                          <a:ea typeface="Calibri"/>
                          <a:cs typeface="Calibri"/>
                          <a:sym typeface="Calibri"/>
                        </a:rPr>
                        <a:t>0.05991</a:t>
                      </a:r>
                      <a:endParaRPr sz="1200">
                        <a:solidFill>
                          <a:schemeClr val="lt1"/>
                        </a:solidFill>
                        <a:latin typeface="Calibri"/>
                        <a:ea typeface="Calibri"/>
                        <a:cs typeface="Calibri"/>
                        <a:sym typeface="Calibri"/>
                      </a:endParaRPr>
                    </a:p>
                  </a:txBody>
                  <a:tcPr marT="9525" marB="91425" marR="9525" marL="9525" anchor="ct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solidFill>
                            <a:schemeClr val="lt1"/>
                          </a:solidFill>
                          <a:latin typeface="Calibri"/>
                          <a:ea typeface="Calibri"/>
                          <a:cs typeface="Calibri"/>
                          <a:sym typeface="Calibri"/>
                        </a:rPr>
                        <a:t>5</a:t>
                      </a:r>
                      <a:endParaRPr sz="1200">
                        <a:solidFill>
                          <a:schemeClr val="lt1"/>
                        </a:solidFill>
                        <a:latin typeface="Calibri"/>
                        <a:ea typeface="Calibri"/>
                        <a:cs typeface="Calibri"/>
                        <a:sym typeface="Calibri"/>
                      </a:endParaRPr>
                    </a:p>
                  </a:txBody>
                  <a:tcPr marT="9525" marB="91425" marR="9525" marL="9525" anchor="ct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19075">
                <a:tc>
                  <a:txBody>
                    <a:bodyPr/>
                    <a:lstStyle/>
                    <a:p>
                      <a:pPr indent="0" lvl="0" marL="0" rtl="0" algn="l">
                        <a:spcBef>
                          <a:spcPts val="0"/>
                        </a:spcBef>
                        <a:spcAft>
                          <a:spcPts val="0"/>
                        </a:spcAft>
                        <a:buNone/>
                      </a:pPr>
                      <a:r>
                        <a:rPr lang="en-GB" sz="1200">
                          <a:solidFill>
                            <a:schemeClr val="lt1"/>
                          </a:solidFill>
                          <a:latin typeface="Calibri"/>
                          <a:ea typeface="Calibri"/>
                          <a:cs typeface="Calibri"/>
                          <a:sym typeface="Calibri"/>
                        </a:rPr>
                        <a:t>Decision Tree Regression</a:t>
                      </a:r>
                      <a:endParaRPr sz="1200">
                        <a:solidFill>
                          <a:schemeClr val="lt1"/>
                        </a:solidFill>
                        <a:latin typeface="Calibri"/>
                        <a:ea typeface="Calibri"/>
                        <a:cs typeface="Calibri"/>
                        <a:sym typeface="Calibri"/>
                      </a:endParaRPr>
                    </a:p>
                  </a:txBody>
                  <a:tcPr marT="9525" marB="91425" marR="9525" marL="9525" anchor="ct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solidFill>
                            <a:schemeClr val="lt1"/>
                          </a:solidFill>
                          <a:latin typeface="Calibri"/>
                          <a:ea typeface="Calibri"/>
                          <a:cs typeface="Calibri"/>
                          <a:sym typeface="Calibri"/>
                        </a:rPr>
                        <a:t>0.06351</a:t>
                      </a:r>
                      <a:endParaRPr sz="1200">
                        <a:solidFill>
                          <a:schemeClr val="lt1"/>
                        </a:solidFill>
                        <a:latin typeface="Calibri"/>
                        <a:ea typeface="Calibri"/>
                        <a:cs typeface="Calibri"/>
                        <a:sym typeface="Calibri"/>
                      </a:endParaRPr>
                    </a:p>
                  </a:txBody>
                  <a:tcPr marT="9525" marB="91425" marR="9525" marL="9525" anchor="ct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solidFill>
                            <a:schemeClr val="lt1"/>
                          </a:solidFill>
                          <a:latin typeface="Calibri"/>
                          <a:ea typeface="Calibri"/>
                          <a:cs typeface="Calibri"/>
                          <a:sym typeface="Calibri"/>
                        </a:rPr>
                        <a:t>6</a:t>
                      </a:r>
                      <a:endParaRPr sz="1200">
                        <a:solidFill>
                          <a:schemeClr val="lt1"/>
                        </a:solidFill>
                        <a:latin typeface="Calibri"/>
                        <a:ea typeface="Calibri"/>
                        <a:cs typeface="Calibri"/>
                        <a:sym typeface="Calibri"/>
                      </a:endParaRPr>
                    </a:p>
                  </a:txBody>
                  <a:tcPr marT="9525" marB="91425" marR="9525" marL="9525" anchor="b">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19075">
                <a:tc>
                  <a:txBody>
                    <a:bodyPr/>
                    <a:lstStyle/>
                    <a:p>
                      <a:pPr indent="0" lvl="0" marL="0" rtl="0" algn="l">
                        <a:spcBef>
                          <a:spcPts val="0"/>
                        </a:spcBef>
                        <a:spcAft>
                          <a:spcPts val="0"/>
                        </a:spcAft>
                        <a:buNone/>
                      </a:pPr>
                      <a:r>
                        <a:rPr lang="en-GB" sz="1200">
                          <a:solidFill>
                            <a:srgbClr val="FFFFFF"/>
                          </a:solidFill>
                          <a:latin typeface="Calibri"/>
                          <a:ea typeface="Calibri"/>
                          <a:cs typeface="Calibri"/>
                          <a:sym typeface="Calibri"/>
                        </a:rPr>
                        <a:t>Lasso Regression w gradient descent</a:t>
                      </a:r>
                      <a:endParaRPr sz="1200">
                        <a:solidFill>
                          <a:srgbClr val="FFFFFF"/>
                        </a:solidFill>
                        <a:latin typeface="Calibri"/>
                        <a:ea typeface="Calibri"/>
                        <a:cs typeface="Calibri"/>
                        <a:sym typeface="Calibri"/>
                      </a:endParaRPr>
                    </a:p>
                  </a:txBody>
                  <a:tcPr marT="9525" marB="91425" marR="9525" marL="9525" anchor="ct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solidFill>
                            <a:srgbClr val="FFFFFF"/>
                          </a:solidFill>
                          <a:latin typeface="Calibri"/>
                          <a:ea typeface="Calibri"/>
                          <a:cs typeface="Calibri"/>
                          <a:sym typeface="Calibri"/>
                        </a:rPr>
                        <a:t>0.2655</a:t>
                      </a:r>
                      <a:endParaRPr sz="1200">
                        <a:solidFill>
                          <a:srgbClr val="FFFFFF"/>
                        </a:solidFill>
                        <a:latin typeface="Calibri"/>
                        <a:ea typeface="Calibri"/>
                        <a:cs typeface="Calibri"/>
                        <a:sym typeface="Calibri"/>
                      </a:endParaRPr>
                    </a:p>
                  </a:txBody>
                  <a:tcPr marT="9525" marB="91425" marR="9525" marL="9525" anchor="ct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solidFill>
                            <a:srgbClr val="FFFFFF"/>
                          </a:solidFill>
                          <a:latin typeface="Calibri"/>
                          <a:ea typeface="Calibri"/>
                          <a:cs typeface="Calibri"/>
                          <a:sym typeface="Calibri"/>
                        </a:rPr>
                        <a:t>7</a:t>
                      </a:r>
                      <a:endParaRPr sz="1200">
                        <a:solidFill>
                          <a:srgbClr val="FFFFFF"/>
                        </a:solidFill>
                        <a:latin typeface="Calibri"/>
                        <a:ea typeface="Calibri"/>
                        <a:cs typeface="Calibri"/>
                        <a:sym typeface="Calibri"/>
                      </a:endParaRPr>
                    </a:p>
                  </a:txBody>
                  <a:tcPr marT="9525" marB="91425" marR="9525" marL="9525" anchor="b">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19075">
                <a:tc>
                  <a:txBody>
                    <a:bodyPr/>
                    <a:lstStyle/>
                    <a:p>
                      <a:pPr indent="0" lvl="0" marL="0" rtl="0" algn="l">
                        <a:spcBef>
                          <a:spcPts val="0"/>
                        </a:spcBef>
                        <a:spcAft>
                          <a:spcPts val="0"/>
                        </a:spcAft>
                        <a:buNone/>
                      </a:pPr>
                      <a:r>
                        <a:rPr lang="en-GB" sz="1200">
                          <a:solidFill>
                            <a:srgbClr val="FFFFFF"/>
                          </a:solidFill>
                          <a:latin typeface="Calibri"/>
                          <a:ea typeface="Calibri"/>
                          <a:cs typeface="Calibri"/>
                          <a:sym typeface="Calibri"/>
                        </a:rPr>
                        <a:t>Linear Regression</a:t>
                      </a:r>
                      <a:endParaRPr sz="1200">
                        <a:solidFill>
                          <a:srgbClr val="FFFFFF"/>
                        </a:solidFill>
                        <a:latin typeface="Calibri"/>
                        <a:ea typeface="Calibri"/>
                        <a:cs typeface="Calibri"/>
                        <a:sym typeface="Calibri"/>
                      </a:endParaRPr>
                    </a:p>
                  </a:txBody>
                  <a:tcPr marT="9525" marB="91425" marR="9525" marL="9525" anchor="ct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solidFill>
                            <a:srgbClr val="FFFFFF"/>
                          </a:solidFill>
                          <a:latin typeface="Calibri"/>
                          <a:ea typeface="Calibri"/>
                          <a:cs typeface="Calibri"/>
                          <a:sym typeface="Calibri"/>
                        </a:rPr>
                        <a:t>0.2655</a:t>
                      </a:r>
                      <a:endParaRPr sz="1200">
                        <a:solidFill>
                          <a:srgbClr val="FFFFFF"/>
                        </a:solidFill>
                        <a:latin typeface="Calibri"/>
                        <a:ea typeface="Calibri"/>
                        <a:cs typeface="Calibri"/>
                        <a:sym typeface="Calibri"/>
                      </a:endParaRPr>
                    </a:p>
                  </a:txBody>
                  <a:tcPr marT="9525" marB="91425" marR="9525" marL="9525" anchor="ct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solidFill>
                            <a:srgbClr val="FFFFFF"/>
                          </a:solidFill>
                          <a:latin typeface="Calibri"/>
                          <a:ea typeface="Calibri"/>
                          <a:cs typeface="Calibri"/>
                          <a:sym typeface="Calibri"/>
                        </a:rPr>
                        <a:t>8</a:t>
                      </a:r>
                      <a:endParaRPr sz="1200">
                        <a:solidFill>
                          <a:srgbClr val="FFFFFF"/>
                        </a:solidFill>
                        <a:latin typeface="Calibri"/>
                        <a:ea typeface="Calibri"/>
                        <a:cs typeface="Calibri"/>
                        <a:sym typeface="Calibri"/>
                      </a:endParaRPr>
                    </a:p>
                  </a:txBody>
                  <a:tcPr marT="9525" marB="91425" marR="9525" marL="9525" anchor="b">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19075">
                <a:tc>
                  <a:txBody>
                    <a:bodyPr/>
                    <a:lstStyle/>
                    <a:p>
                      <a:pPr indent="0" lvl="0" marL="0" rtl="0" algn="l">
                        <a:spcBef>
                          <a:spcPts val="0"/>
                        </a:spcBef>
                        <a:spcAft>
                          <a:spcPts val="0"/>
                        </a:spcAft>
                        <a:buNone/>
                      </a:pPr>
                      <a:r>
                        <a:rPr lang="en-GB" sz="1200">
                          <a:solidFill>
                            <a:srgbClr val="FFFFFF"/>
                          </a:solidFill>
                          <a:latin typeface="Calibri"/>
                          <a:ea typeface="Calibri"/>
                          <a:cs typeface="Calibri"/>
                          <a:sym typeface="Calibri"/>
                        </a:rPr>
                        <a:t>Ridge Regression w gradient descent</a:t>
                      </a:r>
                      <a:endParaRPr sz="1200">
                        <a:solidFill>
                          <a:srgbClr val="FFFFFF"/>
                        </a:solidFill>
                        <a:latin typeface="Calibri"/>
                        <a:ea typeface="Calibri"/>
                        <a:cs typeface="Calibri"/>
                        <a:sym typeface="Calibri"/>
                      </a:endParaRPr>
                    </a:p>
                  </a:txBody>
                  <a:tcPr marT="9525" marB="91425" marR="9525" marL="9525" anchor="ct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solidFill>
                            <a:srgbClr val="FFFFFF"/>
                          </a:solidFill>
                          <a:latin typeface="Calibri"/>
                          <a:ea typeface="Calibri"/>
                          <a:cs typeface="Calibri"/>
                          <a:sym typeface="Calibri"/>
                        </a:rPr>
                        <a:t>0.2655</a:t>
                      </a:r>
                      <a:endParaRPr sz="1200">
                        <a:solidFill>
                          <a:srgbClr val="FFFFFF"/>
                        </a:solidFill>
                        <a:latin typeface="Calibri"/>
                        <a:ea typeface="Calibri"/>
                        <a:cs typeface="Calibri"/>
                        <a:sym typeface="Calibri"/>
                      </a:endParaRPr>
                    </a:p>
                  </a:txBody>
                  <a:tcPr marT="9525" marB="91425" marR="9525" marL="9525" anchor="ct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solidFill>
                            <a:srgbClr val="FFFFFF"/>
                          </a:solidFill>
                          <a:latin typeface="Calibri"/>
                          <a:ea typeface="Calibri"/>
                          <a:cs typeface="Calibri"/>
                          <a:sym typeface="Calibri"/>
                        </a:rPr>
                        <a:t>9</a:t>
                      </a:r>
                      <a:endParaRPr sz="1200">
                        <a:solidFill>
                          <a:srgbClr val="FFFFFF"/>
                        </a:solidFill>
                        <a:latin typeface="Calibri"/>
                        <a:ea typeface="Calibri"/>
                        <a:cs typeface="Calibri"/>
                        <a:sym typeface="Calibri"/>
                      </a:endParaRPr>
                    </a:p>
                  </a:txBody>
                  <a:tcPr marT="9525" marB="91425" marR="9525" marL="9525" anchor="b">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19075">
                <a:tc>
                  <a:txBody>
                    <a:bodyPr/>
                    <a:lstStyle/>
                    <a:p>
                      <a:pPr indent="0" lvl="0" marL="0" rtl="0" algn="l">
                        <a:spcBef>
                          <a:spcPts val="0"/>
                        </a:spcBef>
                        <a:spcAft>
                          <a:spcPts val="0"/>
                        </a:spcAft>
                        <a:buNone/>
                      </a:pPr>
                      <a:r>
                        <a:rPr lang="en-GB" sz="1200">
                          <a:solidFill>
                            <a:srgbClr val="FFFFFF"/>
                          </a:solidFill>
                          <a:latin typeface="Calibri"/>
                          <a:ea typeface="Calibri"/>
                          <a:cs typeface="Calibri"/>
                          <a:sym typeface="Calibri"/>
                        </a:rPr>
                        <a:t>Adaboost Ensemble</a:t>
                      </a:r>
                      <a:endParaRPr sz="1200">
                        <a:solidFill>
                          <a:srgbClr val="FFFFFF"/>
                        </a:solidFill>
                        <a:latin typeface="Calibri"/>
                        <a:ea typeface="Calibri"/>
                        <a:cs typeface="Calibri"/>
                        <a:sym typeface="Calibri"/>
                      </a:endParaRPr>
                    </a:p>
                  </a:txBody>
                  <a:tcPr marT="9525" marB="91425" marR="9525" marL="9525" anchor="ct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solidFill>
                            <a:srgbClr val="FFFFFF"/>
                          </a:solidFill>
                          <a:latin typeface="Calibri"/>
                          <a:ea typeface="Calibri"/>
                          <a:cs typeface="Calibri"/>
                          <a:sym typeface="Calibri"/>
                        </a:rPr>
                        <a:t>0.4369</a:t>
                      </a:r>
                      <a:endParaRPr sz="1200">
                        <a:solidFill>
                          <a:srgbClr val="FFFFFF"/>
                        </a:solidFill>
                        <a:latin typeface="Calibri"/>
                        <a:ea typeface="Calibri"/>
                        <a:cs typeface="Calibri"/>
                        <a:sym typeface="Calibri"/>
                      </a:endParaRPr>
                    </a:p>
                  </a:txBody>
                  <a:tcPr marT="9525" marB="91425" marR="9525" marL="9525" anchor="ct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solidFill>
                            <a:srgbClr val="FFFFFF"/>
                          </a:solidFill>
                          <a:latin typeface="Calibri"/>
                          <a:ea typeface="Calibri"/>
                          <a:cs typeface="Calibri"/>
                          <a:sym typeface="Calibri"/>
                        </a:rPr>
                        <a:t>10</a:t>
                      </a:r>
                      <a:endParaRPr sz="1200">
                        <a:solidFill>
                          <a:srgbClr val="FFFFFF"/>
                        </a:solidFill>
                        <a:latin typeface="Calibri"/>
                        <a:ea typeface="Calibri"/>
                        <a:cs typeface="Calibri"/>
                        <a:sym typeface="Calibri"/>
                      </a:endParaRPr>
                    </a:p>
                  </a:txBody>
                  <a:tcPr marT="9525" marB="91425" marR="9525" marL="9525" anchor="b">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19075">
                <a:tc>
                  <a:txBody>
                    <a:bodyPr/>
                    <a:lstStyle/>
                    <a:p>
                      <a:pPr indent="0" lvl="0" marL="0" rtl="0" algn="l">
                        <a:spcBef>
                          <a:spcPts val="0"/>
                        </a:spcBef>
                        <a:spcAft>
                          <a:spcPts val="0"/>
                        </a:spcAft>
                        <a:buNone/>
                      </a:pPr>
                      <a:r>
                        <a:rPr lang="en-GB" sz="1200">
                          <a:solidFill>
                            <a:srgbClr val="FFFFFF"/>
                          </a:solidFill>
                          <a:latin typeface="Calibri"/>
                          <a:ea typeface="Calibri"/>
                          <a:cs typeface="Calibri"/>
                          <a:sym typeface="Calibri"/>
                        </a:rPr>
                        <a:t>Elasticnet Regression w gradient descent</a:t>
                      </a:r>
                      <a:endParaRPr sz="1200">
                        <a:solidFill>
                          <a:srgbClr val="FFFFFF"/>
                        </a:solidFill>
                        <a:latin typeface="Calibri"/>
                        <a:ea typeface="Calibri"/>
                        <a:cs typeface="Calibri"/>
                        <a:sym typeface="Calibri"/>
                      </a:endParaRPr>
                    </a:p>
                  </a:txBody>
                  <a:tcPr marT="9525" marB="91425" marR="9525" marL="9525" anchor="ct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solidFill>
                            <a:srgbClr val="FFFFFF"/>
                          </a:solidFill>
                          <a:latin typeface="Calibri"/>
                          <a:ea typeface="Calibri"/>
                          <a:cs typeface="Calibri"/>
                          <a:sym typeface="Calibri"/>
                        </a:rPr>
                        <a:t>0.8914</a:t>
                      </a:r>
                      <a:endParaRPr sz="1200">
                        <a:solidFill>
                          <a:srgbClr val="FFFFFF"/>
                        </a:solidFill>
                        <a:latin typeface="Calibri"/>
                        <a:ea typeface="Calibri"/>
                        <a:cs typeface="Calibri"/>
                        <a:sym typeface="Calibri"/>
                      </a:endParaRPr>
                    </a:p>
                  </a:txBody>
                  <a:tcPr marT="9525" marB="91425" marR="9525" marL="9525" anchor="ct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solidFill>
                            <a:srgbClr val="FFFFFF"/>
                          </a:solidFill>
                          <a:latin typeface="Calibri"/>
                          <a:ea typeface="Calibri"/>
                          <a:cs typeface="Calibri"/>
                          <a:sym typeface="Calibri"/>
                        </a:rPr>
                        <a:t>11</a:t>
                      </a:r>
                      <a:endParaRPr sz="1200">
                        <a:solidFill>
                          <a:srgbClr val="FFFFFF"/>
                        </a:solidFill>
                        <a:latin typeface="Calibri"/>
                        <a:ea typeface="Calibri"/>
                        <a:cs typeface="Calibri"/>
                        <a:sym typeface="Calibri"/>
                      </a:endParaRPr>
                    </a:p>
                  </a:txBody>
                  <a:tcPr marT="9525" marB="91425" marR="9525" marL="9525" anchor="b">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bl>
          </a:graphicData>
        </a:graphic>
      </p:graphicFrame>
      <p:sp>
        <p:nvSpPr>
          <p:cNvPr id="296" name="Google Shape;296;p27"/>
          <p:cNvSpPr txBox="1"/>
          <p:nvPr/>
        </p:nvSpPr>
        <p:spPr>
          <a:xfrm>
            <a:off x="1434775" y="256400"/>
            <a:ext cx="6108000" cy="71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400">
                <a:solidFill>
                  <a:schemeClr val="lt1"/>
                </a:solidFill>
                <a:latin typeface="Montserrat"/>
                <a:ea typeface="Montserrat"/>
                <a:cs typeface="Montserrat"/>
                <a:sym typeface="Montserrat"/>
              </a:rPr>
              <a:t>Ranking of Models (with G2T3)</a:t>
            </a:r>
            <a:endParaRPr sz="2100" u="sng">
              <a:solidFill>
                <a:srgbClr val="FFFFFF"/>
              </a:solidFill>
              <a:latin typeface="Lato"/>
              <a:ea typeface="Lato"/>
              <a:cs typeface="Lato"/>
              <a:sym typeface="Lato"/>
            </a:endParaRPr>
          </a:p>
        </p:txBody>
      </p:sp>
      <p:sp>
        <p:nvSpPr>
          <p:cNvPr id="297" name="Google Shape;297;p27"/>
          <p:cNvSpPr/>
          <p:nvPr/>
        </p:nvSpPr>
        <p:spPr>
          <a:xfrm>
            <a:off x="1114875" y="1572550"/>
            <a:ext cx="7318500" cy="2631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7"/>
          <p:cNvSpPr/>
          <p:nvPr/>
        </p:nvSpPr>
        <p:spPr>
          <a:xfrm>
            <a:off x="1114875" y="1871650"/>
            <a:ext cx="7318500" cy="2631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7"/>
          <p:cNvSpPr txBox="1"/>
          <p:nvPr/>
        </p:nvSpPr>
        <p:spPr>
          <a:xfrm>
            <a:off x="1191075" y="4776425"/>
            <a:ext cx="7318200" cy="34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000">
                <a:solidFill>
                  <a:srgbClr val="FFFF00"/>
                </a:solidFill>
                <a:latin typeface="Lato"/>
                <a:ea typeface="Lato"/>
                <a:cs typeface="Lato"/>
                <a:sym typeface="Lato"/>
              </a:rPr>
              <a:t>Table 7: Performance Ranking of Data Mining Techniques with G2T3’s Techniques Creation  Deployed</a:t>
            </a:r>
            <a:endParaRPr sz="1000">
              <a:solidFill>
                <a:srgbClr val="FFFF00"/>
              </a:solidFill>
              <a:latin typeface="Lato"/>
              <a:ea typeface="Lato"/>
              <a:cs typeface="Lato"/>
              <a:sym typeface="Lato"/>
            </a:endParaRPr>
          </a:p>
        </p:txBody>
      </p:sp>
      <p:pic>
        <p:nvPicPr>
          <p:cNvPr id="300" name="Google Shape;300;p27"/>
          <p:cNvPicPr preferRelativeResize="0"/>
          <p:nvPr/>
        </p:nvPicPr>
        <p:blipFill>
          <a:blip r:embed="rId3">
            <a:alphaModFix/>
          </a:blip>
          <a:stretch>
            <a:fillRect/>
          </a:stretch>
        </p:blipFill>
        <p:spPr>
          <a:xfrm>
            <a:off x="8352000" y="0"/>
            <a:ext cx="748325" cy="7483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28"/>
          <p:cNvSpPr txBox="1"/>
          <p:nvPr/>
        </p:nvSpPr>
        <p:spPr>
          <a:xfrm>
            <a:off x="1434775" y="256400"/>
            <a:ext cx="6108000" cy="71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400">
                <a:solidFill>
                  <a:schemeClr val="lt1"/>
                </a:solidFill>
                <a:latin typeface="Montserrat"/>
                <a:ea typeface="Montserrat"/>
                <a:cs typeface="Montserrat"/>
                <a:sym typeface="Montserrat"/>
              </a:rPr>
              <a:t>G2T3Voting</a:t>
            </a:r>
            <a:endParaRPr sz="2100" u="sng">
              <a:solidFill>
                <a:srgbClr val="FFFFFF"/>
              </a:solidFill>
              <a:latin typeface="Lato"/>
              <a:ea typeface="Lato"/>
              <a:cs typeface="Lato"/>
              <a:sym typeface="Lato"/>
            </a:endParaRPr>
          </a:p>
        </p:txBody>
      </p:sp>
      <p:pic>
        <p:nvPicPr>
          <p:cNvPr id="306" name="Google Shape;306;p28"/>
          <p:cNvPicPr preferRelativeResize="0"/>
          <p:nvPr/>
        </p:nvPicPr>
        <p:blipFill>
          <a:blip r:embed="rId3">
            <a:alphaModFix/>
          </a:blip>
          <a:stretch>
            <a:fillRect/>
          </a:stretch>
        </p:blipFill>
        <p:spPr>
          <a:xfrm>
            <a:off x="1532425" y="1011549"/>
            <a:ext cx="6600750" cy="407275"/>
          </a:xfrm>
          <a:prstGeom prst="rect">
            <a:avLst/>
          </a:prstGeom>
          <a:noFill/>
          <a:ln>
            <a:noFill/>
          </a:ln>
        </p:spPr>
      </p:pic>
      <p:graphicFrame>
        <p:nvGraphicFramePr>
          <p:cNvPr id="307" name="Google Shape;307;p28"/>
          <p:cNvGraphicFramePr/>
          <p:nvPr/>
        </p:nvGraphicFramePr>
        <p:xfrm>
          <a:off x="298275" y="1418825"/>
          <a:ext cx="3000000" cy="3000000"/>
        </p:xfrm>
        <a:graphic>
          <a:graphicData uri="http://schemas.openxmlformats.org/drawingml/2006/table">
            <a:tbl>
              <a:tblPr>
                <a:noFill/>
                <a:tableStyleId>{116D3142-8B44-4B48-8317-3205CFA8E98D}</a:tableStyleId>
              </a:tblPr>
              <a:tblGrid>
                <a:gridCol w="1234150"/>
                <a:gridCol w="6600750"/>
              </a:tblGrid>
              <a:tr h="381000">
                <a:tc>
                  <a:txBody>
                    <a:bodyPr/>
                    <a:lstStyle/>
                    <a:p>
                      <a:pPr indent="0" lvl="0" marL="0" rtl="0" algn="ctr">
                        <a:spcBef>
                          <a:spcPts val="0"/>
                        </a:spcBef>
                        <a:spcAft>
                          <a:spcPts val="0"/>
                        </a:spcAft>
                        <a:buNone/>
                      </a:pPr>
                      <a:r>
                        <a:rPr b="1" lang="en-GB" sz="1200">
                          <a:latin typeface="Lato"/>
                          <a:ea typeface="Lato"/>
                          <a:cs typeface="Lato"/>
                          <a:sym typeface="Lato"/>
                        </a:rPr>
                        <a:t>What this does?</a:t>
                      </a:r>
                      <a:endParaRPr b="1" sz="1200">
                        <a:latin typeface="Lato"/>
                        <a:ea typeface="Lato"/>
                        <a:cs typeface="Lato"/>
                        <a:sym typeface="Lato"/>
                      </a:endParaRPr>
                    </a:p>
                  </a:txBody>
                  <a:tcPr marT="91425" marB="91425" marR="91425" marL="91425">
                    <a:solidFill>
                      <a:srgbClr val="CFE2F3"/>
                    </a:solidFill>
                  </a:tcPr>
                </a:tc>
                <a:tc>
                  <a:txBody>
                    <a:bodyPr/>
                    <a:lstStyle/>
                    <a:p>
                      <a:pPr indent="0" lvl="0" marL="0" rtl="0" algn="l">
                        <a:spcBef>
                          <a:spcPts val="0"/>
                        </a:spcBef>
                        <a:spcAft>
                          <a:spcPts val="0"/>
                        </a:spcAft>
                        <a:buNone/>
                      </a:pPr>
                      <a:r>
                        <a:rPr lang="en-GB" sz="1200">
                          <a:solidFill>
                            <a:schemeClr val="lt1"/>
                          </a:solidFill>
                          <a:latin typeface="Lato"/>
                          <a:ea typeface="Lato"/>
                          <a:cs typeface="Lato"/>
                          <a:sym typeface="Lato"/>
                        </a:rPr>
                        <a:t>Fits </a:t>
                      </a:r>
                      <a:r>
                        <a:rPr lang="en-GB" sz="1200">
                          <a:solidFill>
                            <a:schemeClr val="accent2"/>
                          </a:solidFill>
                          <a:latin typeface="Lato"/>
                          <a:ea typeface="Lato"/>
                          <a:cs typeface="Lato"/>
                          <a:sym typeface="Lato"/>
                        </a:rPr>
                        <a:t>several base regressors</a:t>
                      </a:r>
                      <a:r>
                        <a:rPr lang="en-GB" sz="1200">
                          <a:solidFill>
                            <a:schemeClr val="lt1"/>
                          </a:solidFill>
                          <a:latin typeface="Lato"/>
                          <a:ea typeface="Lato"/>
                          <a:cs typeface="Lato"/>
                          <a:sym typeface="Lato"/>
                        </a:rPr>
                        <a:t>, each on the whole dataset (x_train), and </a:t>
                      </a:r>
                      <a:r>
                        <a:rPr lang="en-GB" sz="1200">
                          <a:solidFill>
                            <a:schemeClr val="accent2"/>
                          </a:solidFill>
                          <a:latin typeface="Lato"/>
                          <a:ea typeface="Lato"/>
                          <a:cs typeface="Lato"/>
                          <a:sym typeface="Lato"/>
                        </a:rPr>
                        <a:t>averages its individual prediction </a:t>
                      </a:r>
                      <a:r>
                        <a:rPr lang="en-GB" sz="1200">
                          <a:solidFill>
                            <a:srgbClr val="FFFFFF"/>
                          </a:solidFill>
                          <a:latin typeface="Lato"/>
                          <a:ea typeface="Lato"/>
                          <a:cs typeface="Lato"/>
                          <a:sym typeface="Lato"/>
                        </a:rPr>
                        <a:t>[17]</a:t>
                      </a:r>
                      <a:endParaRPr sz="1200">
                        <a:solidFill>
                          <a:srgbClr val="FFFFFF"/>
                        </a:solidFill>
                        <a:latin typeface="Lato"/>
                        <a:ea typeface="Lato"/>
                        <a:cs typeface="Lato"/>
                        <a:sym typeface="Lato"/>
                      </a:endParaRPr>
                    </a:p>
                  </a:txBody>
                  <a:tcPr marT="91425" marB="91425" marR="91425" marL="91425"/>
                </a:tc>
              </a:tr>
              <a:tr h="381000">
                <a:tc>
                  <a:txBody>
                    <a:bodyPr/>
                    <a:lstStyle/>
                    <a:p>
                      <a:pPr indent="0" lvl="0" marL="0" rtl="0" algn="ctr">
                        <a:spcBef>
                          <a:spcPts val="0"/>
                        </a:spcBef>
                        <a:spcAft>
                          <a:spcPts val="0"/>
                        </a:spcAft>
                        <a:buNone/>
                      </a:pPr>
                      <a:r>
                        <a:rPr b="1" lang="en-GB" sz="1200">
                          <a:latin typeface="Lato"/>
                          <a:ea typeface="Lato"/>
                          <a:cs typeface="Lato"/>
                          <a:sym typeface="Lato"/>
                        </a:rPr>
                        <a:t>What this means?</a:t>
                      </a:r>
                      <a:endParaRPr b="1" sz="1200">
                        <a:latin typeface="Lato"/>
                        <a:ea typeface="Lato"/>
                        <a:cs typeface="Lato"/>
                        <a:sym typeface="Lato"/>
                      </a:endParaRPr>
                    </a:p>
                  </a:txBody>
                  <a:tcPr marT="91425" marB="91425" marR="91425" marL="91425">
                    <a:solidFill>
                      <a:srgbClr val="CFE2F3"/>
                    </a:solidFill>
                  </a:tcPr>
                </a:tc>
                <a:tc>
                  <a:txBody>
                    <a:bodyPr/>
                    <a:lstStyle/>
                    <a:p>
                      <a:pPr indent="0" lvl="0" marL="0" rtl="0" algn="l">
                        <a:spcBef>
                          <a:spcPts val="0"/>
                        </a:spcBef>
                        <a:spcAft>
                          <a:spcPts val="0"/>
                        </a:spcAft>
                        <a:buNone/>
                      </a:pPr>
                      <a:r>
                        <a:rPr lang="en-GB" sz="1200">
                          <a:solidFill>
                            <a:schemeClr val="lt1"/>
                          </a:solidFill>
                          <a:latin typeface="Lato"/>
                          <a:ea typeface="Lato"/>
                          <a:cs typeface="Lato"/>
                          <a:sym typeface="Lato"/>
                        </a:rPr>
                        <a:t>This means that the accuracy metrics (Mean Squared Error) is </a:t>
                      </a:r>
                      <a:r>
                        <a:rPr lang="en-GB" sz="1200">
                          <a:solidFill>
                            <a:schemeClr val="accent2"/>
                          </a:solidFill>
                          <a:latin typeface="Lato"/>
                          <a:ea typeface="Lato"/>
                          <a:cs typeface="Lato"/>
                          <a:sym typeface="Lato"/>
                        </a:rPr>
                        <a:t>dependent on the accuracy of its base regressors</a:t>
                      </a:r>
                      <a:r>
                        <a:rPr lang="en-GB" sz="1200">
                          <a:solidFill>
                            <a:schemeClr val="lt1"/>
                          </a:solidFill>
                          <a:latin typeface="Lato"/>
                          <a:ea typeface="Lato"/>
                          <a:cs typeface="Lato"/>
                          <a:sym typeface="Lato"/>
                        </a:rPr>
                        <a:t>. </a:t>
                      </a:r>
                      <a:endParaRPr sz="1200">
                        <a:solidFill>
                          <a:schemeClr val="accent2"/>
                        </a:solidFill>
                        <a:latin typeface="Lato"/>
                        <a:ea typeface="Lato"/>
                        <a:cs typeface="Lato"/>
                        <a:sym typeface="Lato"/>
                      </a:endParaRPr>
                    </a:p>
                    <a:p>
                      <a:pPr indent="0" lvl="0" marL="0" rtl="0" algn="l">
                        <a:spcBef>
                          <a:spcPts val="0"/>
                        </a:spcBef>
                        <a:spcAft>
                          <a:spcPts val="0"/>
                        </a:spcAft>
                        <a:buNone/>
                      </a:pPr>
                      <a:r>
                        <a:t/>
                      </a:r>
                      <a:endParaRPr sz="1200">
                        <a:latin typeface="Lato"/>
                        <a:ea typeface="Lato"/>
                        <a:cs typeface="Lato"/>
                        <a:sym typeface="Lato"/>
                      </a:endParaRPr>
                    </a:p>
                  </a:txBody>
                  <a:tcPr marT="91425" marB="91425" marR="91425" marL="91425"/>
                </a:tc>
              </a:tr>
              <a:tr h="381000">
                <a:tc>
                  <a:txBody>
                    <a:bodyPr/>
                    <a:lstStyle/>
                    <a:p>
                      <a:pPr indent="0" lvl="0" marL="0" rtl="0" algn="ctr">
                        <a:spcBef>
                          <a:spcPts val="0"/>
                        </a:spcBef>
                        <a:spcAft>
                          <a:spcPts val="0"/>
                        </a:spcAft>
                        <a:buNone/>
                      </a:pPr>
                      <a:r>
                        <a:rPr b="1" lang="en-GB" sz="1200">
                          <a:latin typeface="Lato"/>
                          <a:ea typeface="Lato"/>
                          <a:cs typeface="Lato"/>
                          <a:sym typeface="Lato"/>
                        </a:rPr>
                        <a:t>What we did</a:t>
                      </a:r>
                      <a:endParaRPr b="1" sz="1200">
                        <a:latin typeface="Lato"/>
                        <a:ea typeface="Lato"/>
                        <a:cs typeface="Lato"/>
                        <a:sym typeface="Lato"/>
                      </a:endParaRPr>
                    </a:p>
                  </a:txBody>
                  <a:tcPr marT="91425" marB="91425" marR="91425" marL="91425">
                    <a:solidFill>
                      <a:srgbClr val="CFE2F3"/>
                    </a:solidFill>
                  </a:tcPr>
                </a:tc>
                <a:tc>
                  <a:txBody>
                    <a:bodyPr/>
                    <a:lstStyle/>
                    <a:p>
                      <a:pPr indent="0" lvl="0" marL="0" rtl="0" algn="l">
                        <a:spcBef>
                          <a:spcPts val="0"/>
                        </a:spcBef>
                        <a:spcAft>
                          <a:spcPts val="0"/>
                        </a:spcAft>
                        <a:buNone/>
                      </a:pPr>
                      <a:r>
                        <a:rPr lang="en-GB" sz="1200">
                          <a:solidFill>
                            <a:srgbClr val="FFFFFF"/>
                          </a:solidFill>
                          <a:latin typeface="Lato"/>
                          <a:ea typeface="Lato"/>
                          <a:cs typeface="Lato"/>
                          <a:sym typeface="Lato"/>
                        </a:rPr>
                        <a:t>We selected 4 of our best performing models, with a </a:t>
                      </a:r>
                      <a:r>
                        <a:rPr lang="en-GB" sz="1200">
                          <a:solidFill>
                            <a:schemeClr val="accent2"/>
                          </a:solidFill>
                          <a:latin typeface="Lato"/>
                          <a:ea typeface="Lato"/>
                          <a:cs typeface="Lato"/>
                          <a:sym typeface="Lato"/>
                        </a:rPr>
                        <a:t>criteria of MSE&lt;0.1</a:t>
                      </a:r>
                      <a:endParaRPr sz="1200">
                        <a:solidFill>
                          <a:schemeClr val="accent2"/>
                        </a:solidFill>
                        <a:latin typeface="Lato"/>
                        <a:ea typeface="Lato"/>
                        <a:cs typeface="Lato"/>
                        <a:sym typeface="Lato"/>
                      </a:endParaRPr>
                    </a:p>
                  </a:txBody>
                  <a:tcPr marT="91425" marB="91425" marR="91425" marL="91425"/>
                </a:tc>
              </a:tr>
            </a:tbl>
          </a:graphicData>
        </a:graphic>
      </p:graphicFrame>
      <p:pic>
        <p:nvPicPr>
          <p:cNvPr id="308" name="Google Shape;308;p28"/>
          <p:cNvPicPr preferRelativeResize="0"/>
          <p:nvPr/>
        </p:nvPicPr>
        <p:blipFill>
          <a:blip r:embed="rId4">
            <a:alphaModFix/>
          </a:blip>
          <a:stretch>
            <a:fillRect/>
          </a:stretch>
        </p:blipFill>
        <p:spPr>
          <a:xfrm>
            <a:off x="1441275" y="3107350"/>
            <a:ext cx="5704900" cy="1715725"/>
          </a:xfrm>
          <a:prstGeom prst="rect">
            <a:avLst/>
          </a:prstGeom>
          <a:noFill/>
          <a:ln>
            <a:noFill/>
          </a:ln>
        </p:spPr>
      </p:pic>
      <p:sp>
        <p:nvSpPr>
          <p:cNvPr id="309" name="Google Shape;309;p28"/>
          <p:cNvSpPr txBox="1"/>
          <p:nvPr/>
        </p:nvSpPr>
        <p:spPr>
          <a:xfrm>
            <a:off x="1441275" y="4783825"/>
            <a:ext cx="5704800" cy="34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000">
                <a:solidFill>
                  <a:srgbClr val="FFFF00"/>
                </a:solidFill>
                <a:latin typeface="Lato"/>
                <a:ea typeface="Lato"/>
                <a:cs typeface="Lato"/>
                <a:sym typeface="Lato"/>
              </a:rPr>
              <a:t>Figure 4</a:t>
            </a:r>
            <a:r>
              <a:rPr lang="en-GB" sz="1000">
                <a:solidFill>
                  <a:srgbClr val="FFFF00"/>
                </a:solidFill>
                <a:latin typeface="Lato"/>
                <a:ea typeface="Lato"/>
                <a:cs typeface="Lato"/>
                <a:sym typeface="Lato"/>
              </a:rPr>
              <a:t>: Code Snippet of G2T3Voting in Python</a:t>
            </a:r>
            <a:endParaRPr sz="1000">
              <a:solidFill>
                <a:srgbClr val="FFFF00"/>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29"/>
          <p:cNvSpPr txBox="1"/>
          <p:nvPr/>
        </p:nvSpPr>
        <p:spPr>
          <a:xfrm>
            <a:off x="1434775" y="256400"/>
            <a:ext cx="6108000" cy="71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400">
                <a:solidFill>
                  <a:schemeClr val="lt1"/>
                </a:solidFill>
                <a:latin typeface="Montserrat"/>
                <a:ea typeface="Montserrat"/>
                <a:cs typeface="Montserrat"/>
                <a:sym typeface="Montserrat"/>
              </a:rPr>
              <a:t>G2T3Stacking</a:t>
            </a:r>
            <a:endParaRPr sz="2100" u="sng">
              <a:solidFill>
                <a:srgbClr val="FFFFFF"/>
              </a:solidFill>
              <a:latin typeface="Lato"/>
              <a:ea typeface="Lato"/>
              <a:cs typeface="Lato"/>
              <a:sym typeface="Lato"/>
            </a:endParaRPr>
          </a:p>
        </p:txBody>
      </p:sp>
      <p:graphicFrame>
        <p:nvGraphicFramePr>
          <p:cNvPr id="315" name="Google Shape;315;p29"/>
          <p:cNvGraphicFramePr/>
          <p:nvPr/>
        </p:nvGraphicFramePr>
        <p:xfrm>
          <a:off x="298275" y="1418825"/>
          <a:ext cx="3000000" cy="3000000"/>
        </p:xfrm>
        <a:graphic>
          <a:graphicData uri="http://schemas.openxmlformats.org/drawingml/2006/table">
            <a:tbl>
              <a:tblPr>
                <a:noFill/>
                <a:tableStyleId>{116D3142-8B44-4B48-8317-3205CFA8E98D}</a:tableStyleId>
              </a:tblPr>
              <a:tblGrid>
                <a:gridCol w="1234150"/>
                <a:gridCol w="6600750"/>
              </a:tblGrid>
              <a:tr h="381000">
                <a:tc>
                  <a:txBody>
                    <a:bodyPr/>
                    <a:lstStyle/>
                    <a:p>
                      <a:pPr indent="0" lvl="0" marL="0" rtl="0" algn="ctr">
                        <a:spcBef>
                          <a:spcPts val="0"/>
                        </a:spcBef>
                        <a:spcAft>
                          <a:spcPts val="0"/>
                        </a:spcAft>
                        <a:buNone/>
                      </a:pPr>
                      <a:r>
                        <a:rPr b="1" lang="en-GB" sz="1200">
                          <a:latin typeface="Lato"/>
                          <a:ea typeface="Lato"/>
                          <a:cs typeface="Lato"/>
                          <a:sym typeface="Lato"/>
                        </a:rPr>
                        <a:t>What this does?</a:t>
                      </a:r>
                      <a:endParaRPr b="1" sz="1200">
                        <a:latin typeface="Lato"/>
                        <a:ea typeface="Lato"/>
                        <a:cs typeface="Lato"/>
                        <a:sym typeface="Lato"/>
                      </a:endParaRPr>
                    </a:p>
                  </a:txBody>
                  <a:tcPr marT="91425" marB="91425" marR="91425" marL="91425">
                    <a:solidFill>
                      <a:srgbClr val="CFE2F3"/>
                    </a:solidFill>
                  </a:tcPr>
                </a:tc>
                <a:tc>
                  <a:txBody>
                    <a:bodyPr/>
                    <a:lstStyle/>
                    <a:p>
                      <a:pPr indent="-304800" lvl="0" marL="457200" rtl="0" algn="l">
                        <a:spcBef>
                          <a:spcPts val="0"/>
                        </a:spcBef>
                        <a:spcAft>
                          <a:spcPts val="0"/>
                        </a:spcAft>
                        <a:buClr>
                          <a:schemeClr val="lt1"/>
                        </a:buClr>
                        <a:buSzPts val="1200"/>
                        <a:buFont typeface="Lato"/>
                        <a:buAutoNum type="arabicParenR"/>
                      </a:pPr>
                      <a:r>
                        <a:rPr lang="en-GB" sz="1200">
                          <a:solidFill>
                            <a:schemeClr val="lt1"/>
                          </a:solidFill>
                          <a:latin typeface="Lato"/>
                          <a:ea typeface="Lato"/>
                          <a:cs typeface="Lato"/>
                          <a:sym typeface="Lato"/>
                        </a:rPr>
                        <a:t>Stack base estimators</a:t>
                      </a:r>
                      <a:endParaRPr sz="1200">
                        <a:solidFill>
                          <a:schemeClr val="lt1"/>
                        </a:solidFill>
                        <a:latin typeface="Lato"/>
                        <a:ea typeface="Lato"/>
                        <a:cs typeface="Lato"/>
                        <a:sym typeface="Lato"/>
                      </a:endParaRPr>
                    </a:p>
                    <a:p>
                      <a:pPr indent="-304800" lvl="0" marL="457200" rtl="0" algn="l">
                        <a:spcBef>
                          <a:spcPts val="0"/>
                        </a:spcBef>
                        <a:spcAft>
                          <a:spcPts val="0"/>
                        </a:spcAft>
                        <a:buClr>
                          <a:schemeClr val="lt1"/>
                        </a:buClr>
                        <a:buSzPts val="1200"/>
                        <a:buFont typeface="Lato"/>
                        <a:buAutoNum type="arabicParenR"/>
                      </a:pPr>
                      <a:r>
                        <a:rPr lang="en-GB" sz="1200">
                          <a:solidFill>
                            <a:schemeClr val="lt1"/>
                          </a:solidFill>
                          <a:latin typeface="Lato"/>
                          <a:ea typeface="Lato"/>
                          <a:cs typeface="Lato"/>
                          <a:sym typeface="Lato"/>
                        </a:rPr>
                        <a:t>Final estimator trained using cross-validated predictions of the base estimators  [18]</a:t>
                      </a:r>
                      <a:endParaRPr sz="1200">
                        <a:solidFill>
                          <a:schemeClr val="lt1"/>
                        </a:solidFill>
                        <a:latin typeface="Lato"/>
                        <a:ea typeface="Lato"/>
                        <a:cs typeface="Lato"/>
                        <a:sym typeface="Lato"/>
                      </a:endParaRPr>
                    </a:p>
                  </a:txBody>
                  <a:tcPr marT="91425" marB="91425" marR="91425" marL="91425"/>
                </a:tc>
              </a:tr>
              <a:tr h="381000">
                <a:tc>
                  <a:txBody>
                    <a:bodyPr/>
                    <a:lstStyle/>
                    <a:p>
                      <a:pPr indent="0" lvl="0" marL="0" rtl="0" algn="ctr">
                        <a:spcBef>
                          <a:spcPts val="0"/>
                        </a:spcBef>
                        <a:spcAft>
                          <a:spcPts val="0"/>
                        </a:spcAft>
                        <a:buNone/>
                      </a:pPr>
                      <a:r>
                        <a:rPr b="1" lang="en-GB" sz="1200">
                          <a:latin typeface="Lato"/>
                          <a:ea typeface="Lato"/>
                          <a:cs typeface="Lato"/>
                          <a:sym typeface="Lato"/>
                        </a:rPr>
                        <a:t>What this means?</a:t>
                      </a:r>
                      <a:endParaRPr b="1" sz="1200">
                        <a:latin typeface="Lato"/>
                        <a:ea typeface="Lato"/>
                        <a:cs typeface="Lato"/>
                        <a:sym typeface="Lato"/>
                      </a:endParaRPr>
                    </a:p>
                  </a:txBody>
                  <a:tcPr marT="91425" marB="91425" marR="91425" marL="91425">
                    <a:solidFill>
                      <a:srgbClr val="CFE2F3"/>
                    </a:solidFill>
                  </a:tcPr>
                </a:tc>
                <a:tc>
                  <a:txBody>
                    <a:bodyPr/>
                    <a:lstStyle/>
                    <a:p>
                      <a:pPr indent="-304800" lvl="0" marL="457200" rtl="0" algn="l">
                        <a:spcBef>
                          <a:spcPts val="0"/>
                        </a:spcBef>
                        <a:spcAft>
                          <a:spcPts val="0"/>
                        </a:spcAft>
                        <a:buClr>
                          <a:srgbClr val="FFFFFF"/>
                        </a:buClr>
                        <a:buSzPts val="1200"/>
                        <a:buFont typeface="Lato"/>
                        <a:buAutoNum type="arabicParenR"/>
                      </a:pPr>
                      <a:r>
                        <a:rPr lang="en-GB" sz="1200">
                          <a:solidFill>
                            <a:schemeClr val="lt1"/>
                          </a:solidFill>
                          <a:latin typeface="Lato"/>
                          <a:ea typeface="Lato"/>
                          <a:cs typeface="Lato"/>
                          <a:sym typeface="Lato"/>
                        </a:rPr>
                        <a:t>This means that the accuracy metrics (Mean Squared Error) is </a:t>
                      </a:r>
                      <a:r>
                        <a:rPr lang="en-GB" sz="1200">
                          <a:solidFill>
                            <a:schemeClr val="accent2"/>
                          </a:solidFill>
                          <a:latin typeface="Lato"/>
                          <a:ea typeface="Lato"/>
                          <a:cs typeface="Lato"/>
                          <a:sym typeface="Lato"/>
                        </a:rPr>
                        <a:t>dependent on the accuracy of its base regressors</a:t>
                      </a:r>
                      <a:r>
                        <a:rPr lang="en-GB" sz="1200">
                          <a:solidFill>
                            <a:schemeClr val="lt1"/>
                          </a:solidFill>
                          <a:latin typeface="Lato"/>
                          <a:ea typeface="Lato"/>
                          <a:cs typeface="Lato"/>
                          <a:sym typeface="Lato"/>
                        </a:rPr>
                        <a:t>. </a:t>
                      </a:r>
                      <a:endParaRPr sz="1200">
                        <a:solidFill>
                          <a:schemeClr val="accent2"/>
                        </a:solidFill>
                        <a:latin typeface="Lato"/>
                        <a:ea typeface="Lato"/>
                        <a:cs typeface="Lato"/>
                        <a:sym typeface="Lato"/>
                      </a:endParaRPr>
                    </a:p>
                    <a:p>
                      <a:pPr indent="0" lvl="0" marL="457200" rtl="0" algn="l">
                        <a:spcBef>
                          <a:spcPts val="0"/>
                        </a:spcBef>
                        <a:spcAft>
                          <a:spcPts val="0"/>
                        </a:spcAft>
                        <a:buNone/>
                      </a:pPr>
                      <a:r>
                        <a:t/>
                      </a:r>
                      <a:endParaRPr sz="1200">
                        <a:solidFill>
                          <a:schemeClr val="accent2"/>
                        </a:solidFill>
                        <a:latin typeface="Lato"/>
                        <a:ea typeface="Lato"/>
                        <a:cs typeface="Lato"/>
                        <a:sym typeface="Lato"/>
                      </a:endParaRPr>
                    </a:p>
                    <a:p>
                      <a:pPr indent="-304800" lvl="0" marL="457200" rtl="0" algn="l">
                        <a:spcBef>
                          <a:spcPts val="0"/>
                        </a:spcBef>
                        <a:spcAft>
                          <a:spcPts val="0"/>
                        </a:spcAft>
                        <a:buClr>
                          <a:srgbClr val="FFFFFF"/>
                        </a:buClr>
                        <a:buSzPts val="1200"/>
                        <a:buFont typeface="Lato"/>
                        <a:buAutoNum type="arabicParenR"/>
                      </a:pPr>
                      <a:r>
                        <a:rPr lang="en-GB" sz="1200">
                          <a:solidFill>
                            <a:srgbClr val="FFFFFF"/>
                          </a:solidFill>
                          <a:latin typeface="Lato"/>
                          <a:ea typeface="Lato"/>
                          <a:cs typeface="Lato"/>
                          <a:sym typeface="Lato"/>
                        </a:rPr>
                        <a:t>Cross validation is used (default Kfold=5)→ reduce overfitting</a:t>
                      </a:r>
                      <a:endParaRPr sz="1200">
                        <a:solidFill>
                          <a:srgbClr val="FFFFFF"/>
                        </a:solidFill>
                        <a:latin typeface="Lato"/>
                        <a:ea typeface="Lato"/>
                        <a:cs typeface="Lato"/>
                        <a:sym typeface="Lato"/>
                      </a:endParaRPr>
                    </a:p>
                  </a:txBody>
                  <a:tcPr marT="91425" marB="91425" marR="91425" marL="91425"/>
                </a:tc>
              </a:tr>
              <a:tr h="381000">
                <a:tc>
                  <a:txBody>
                    <a:bodyPr/>
                    <a:lstStyle/>
                    <a:p>
                      <a:pPr indent="0" lvl="0" marL="0" rtl="0" algn="ctr">
                        <a:spcBef>
                          <a:spcPts val="0"/>
                        </a:spcBef>
                        <a:spcAft>
                          <a:spcPts val="0"/>
                        </a:spcAft>
                        <a:buNone/>
                      </a:pPr>
                      <a:r>
                        <a:rPr b="1" lang="en-GB" sz="1200">
                          <a:latin typeface="Lato"/>
                          <a:ea typeface="Lato"/>
                          <a:cs typeface="Lato"/>
                          <a:sym typeface="Lato"/>
                        </a:rPr>
                        <a:t>What we did</a:t>
                      </a:r>
                      <a:endParaRPr b="1" sz="1200">
                        <a:latin typeface="Lato"/>
                        <a:ea typeface="Lato"/>
                        <a:cs typeface="Lato"/>
                        <a:sym typeface="Lato"/>
                      </a:endParaRPr>
                    </a:p>
                  </a:txBody>
                  <a:tcPr marT="91425" marB="91425" marR="91425" marL="91425">
                    <a:solidFill>
                      <a:srgbClr val="CFE2F3"/>
                    </a:solidFill>
                  </a:tcPr>
                </a:tc>
                <a:tc>
                  <a:txBody>
                    <a:bodyPr/>
                    <a:lstStyle/>
                    <a:p>
                      <a:pPr indent="0" lvl="0" marL="0" rtl="0" algn="l">
                        <a:spcBef>
                          <a:spcPts val="0"/>
                        </a:spcBef>
                        <a:spcAft>
                          <a:spcPts val="0"/>
                        </a:spcAft>
                        <a:buNone/>
                      </a:pPr>
                      <a:r>
                        <a:rPr lang="en-GB" sz="1200">
                          <a:solidFill>
                            <a:srgbClr val="FFFFFF"/>
                          </a:solidFill>
                          <a:latin typeface="Lato"/>
                          <a:ea typeface="Lato"/>
                          <a:cs typeface="Lato"/>
                          <a:sym typeface="Lato"/>
                        </a:rPr>
                        <a:t>We selected 4 of our best performing models, with a </a:t>
                      </a:r>
                      <a:r>
                        <a:rPr lang="en-GB" sz="1200">
                          <a:solidFill>
                            <a:schemeClr val="accent2"/>
                          </a:solidFill>
                          <a:latin typeface="Lato"/>
                          <a:ea typeface="Lato"/>
                          <a:cs typeface="Lato"/>
                          <a:sym typeface="Lato"/>
                        </a:rPr>
                        <a:t>criteria of MSE&lt;0.1</a:t>
                      </a:r>
                      <a:endParaRPr sz="1200">
                        <a:solidFill>
                          <a:schemeClr val="accent2"/>
                        </a:solidFill>
                        <a:latin typeface="Lato"/>
                        <a:ea typeface="Lato"/>
                        <a:cs typeface="Lato"/>
                        <a:sym typeface="Lato"/>
                      </a:endParaRPr>
                    </a:p>
                  </a:txBody>
                  <a:tcPr marT="91425" marB="91425" marR="91425" marL="91425"/>
                </a:tc>
              </a:tr>
            </a:tbl>
          </a:graphicData>
        </a:graphic>
      </p:graphicFrame>
      <p:pic>
        <p:nvPicPr>
          <p:cNvPr id="316" name="Google Shape;316;p29"/>
          <p:cNvPicPr preferRelativeResize="0"/>
          <p:nvPr/>
        </p:nvPicPr>
        <p:blipFill>
          <a:blip r:embed="rId3">
            <a:alphaModFix/>
          </a:blip>
          <a:stretch>
            <a:fillRect/>
          </a:stretch>
        </p:blipFill>
        <p:spPr>
          <a:xfrm>
            <a:off x="1532425" y="855575"/>
            <a:ext cx="6600750" cy="563250"/>
          </a:xfrm>
          <a:prstGeom prst="rect">
            <a:avLst/>
          </a:prstGeom>
          <a:noFill/>
          <a:ln>
            <a:noFill/>
          </a:ln>
        </p:spPr>
      </p:pic>
      <p:pic>
        <p:nvPicPr>
          <p:cNvPr id="317" name="Google Shape;317;p29"/>
          <p:cNvPicPr preferRelativeResize="0"/>
          <p:nvPr/>
        </p:nvPicPr>
        <p:blipFill>
          <a:blip r:embed="rId4">
            <a:alphaModFix/>
          </a:blip>
          <a:stretch>
            <a:fillRect/>
          </a:stretch>
        </p:blipFill>
        <p:spPr>
          <a:xfrm>
            <a:off x="1898475" y="3363650"/>
            <a:ext cx="5256901" cy="1500425"/>
          </a:xfrm>
          <a:prstGeom prst="rect">
            <a:avLst/>
          </a:prstGeom>
          <a:noFill/>
          <a:ln>
            <a:noFill/>
          </a:ln>
        </p:spPr>
      </p:pic>
      <p:sp>
        <p:nvSpPr>
          <p:cNvPr id="318" name="Google Shape;318;p29"/>
          <p:cNvSpPr txBox="1"/>
          <p:nvPr/>
        </p:nvSpPr>
        <p:spPr>
          <a:xfrm>
            <a:off x="1974675" y="4783825"/>
            <a:ext cx="4696800" cy="34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000">
                <a:solidFill>
                  <a:srgbClr val="FFFF00"/>
                </a:solidFill>
                <a:latin typeface="Lato"/>
                <a:ea typeface="Lato"/>
                <a:cs typeface="Lato"/>
                <a:sym typeface="Lato"/>
              </a:rPr>
              <a:t>Figure 5: Code Snippet of G2T3Stacking in Python</a:t>
            </a:r>
            <a:endParaRPr sz="1000">
              <a:solidFill>
                <a:srgbClr val="FFFF00"/>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0"/>
          <p:cNvSpPr txBox="1"/>
          <p:nvPr/>
        </p:nvSpPr>
        <p:spPr>
          <a:xfrm>
            <a:off x="1434775" y="256400"/>
            <a:ext cx="6108000" cy="71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400">
                <a:solidFill>
                  <a:schemeClr val="lt1"/>
                </a:solidFill>
                <a:latin typeface="Montserrat"/>
                <a:ea typeface="Montserrat"/>
                <a:cs typeface="Montserrat"/>
                <a:sym typeface="Montserrat"/>
              </a:rPr>
              <a:t>Voting vs Stacking</a:t>
            </a:r>
            <a:endParaRPr sz="2100" u="sng">
              <a:solidFill>
                <a:srgbClr val="FFFFFF"/>
              </a:solidFill>
              <a:latin typeface="Lato"/>
              <a:ea typeface="Lato"/>
              <a:cs typeface="Lato"/>
              <a:sym typeface="Lato"/>
            </a:endParaRPr>
          </a:p>
        </p:txBody>
      </p:sp>
      <p:pic>
        <p:nvPicPr>
          <p:cNvPr id="324" name="Google Shape;324;p30"/>
          <p:cNvPicPr preferRelativeResize="0"/>
          <p:nvPr/>
        </p:nvPicPr>
        <p:blipFill>
          <a:blip r:embed="rId3">
            <a:alphaModFix/>
          </a:blip>
          <a:stretch>
            <a:fillRect/>
          </a:stretch>
        </p:blipFill>
        <p:spPr>
          <a:xfrm>
            <a:off x="1443850" y="1118550"/>
            <a:ext cx="575725" cy="575725"/>
          </a:xfrm>
          <a:prstGeom prst="rect">
            <a:avLst/>
          </a:prstGeom>
          <a:noFill/>
          <a:ln>
            <a:noFill/>
          </a:ln>
        </p:spPr>
      </p:pic>
      <p:sp>
        <p:nvSpPr>
          <p:cNvPr id="325" name="Google Shape;325;p30"/>
          <p:cNvSpPr txBox="1"/>
          <p:nvPr/>
        </p:nvSpPr>
        <p:spPr>
          <a:xfrm>
            <a:off x="2095775" y="898650"/>
            <a:ext cx="5839800" cy="952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GB" u="sng">
                <a:solidFill>
                  <a:schemeClr val="accent2"/>
                </a:solidFill>
                <a:latin typeface="Lato"/>
                <a:ea typeface="Lato"/>
                <a:cs typeface="Lato"/>
                <a:sym typeface="Lato"/>
              </a:rPr>
              <a:t>BIG QUESTION</a:t>
            </a:r>
            <a:endParaRPr b="1" u="sng">
              <a:solidFill>
                <a:schemeClr val="accent2"/>
              </a:solidFill>
              <a:latin typeface="Lato"/>
              <a:ea typeface="Lato"/>
              <a:cs typeface="Lato"/>
              <a:sym typeface="Lato"/>
            </a:endParaRPr>
          </a:p>
          <a:p>
            <a:pPr indent="0" lvl="0" marL="0" rtl="0" algn="l">
              <a:lnSpc>
                <a:spcPct val="150000"/>
              </a:lnSpc>
              <a:spcBef>
                <a:spcPts val="0"/>
              </a:spcBef>
              <a:spcAft>
                <a:spcPts val="0"/>
              </a:spcAft>
              <a:buNone/>
            </a:pPr>
            <a:r>
              <a:rPr lang="en-GB">
                <a:solidFill>
                  <a:srgbClr val="FFFFFF"/>
                </a:solidFill>
                <a:latin typeface="Lato"/>
                <a:ea typeface="Lato"/>
                <a:cs typeface="Lato"/>
                <a:sym typeface="Lato"/>
              </a:rPr>
              <a:t>Given </a:t>
            </a:r>
            <a:r>
              <a:rPr lang="en-GB">
                <a:solidFill>
                  <a:srgbClr val="FFFFFF"/>
                </a:solidFill>
                <a:latin typeface="Lato"/>
                <a:ea typeface="Lato"/>
                <a:cs typeface="Lato"/>
                <a:sym typeface="Lato"/>
              </a:rPr>
              <a:t>similar</a:t>
            </a:r>
            <a:r>
              <a:rPr lang="en-GB">
                <a:solidFill>
                  <a:srgbClr val="FFFFFF"/>
                </a:solidFill>
                <a:latin typeface="Lato"/>
                <a:ea typeface="Lato"/>
                <a:cs typeface="Lato"/>
                <a:sym typeface="Lato"/>
              </a:rPr>
              <a:t> conditions, why does</a:t>
            </a:r>
            <a:r>
              <a:rPr lang="en-GB">
                <a:solidFill>
                  <a:schemeClr val="accent2"/>
                </a:solidFill>
                <a:latin typeface="Lato"/>
                <a:ea typeface="Lato"/>
                <a:cs typeface="Lato"/>
                <a:sym typeface="Lato"/>
              </a:rPr>
              <a:t> stacking outperform voting</a:t>
            </a:r>
            <a:r>
              <a:rPr lang="en-GB">
                <a:solidFill>
                  <a:srgbClr val="FFFFFF"/>
                </a:solidFill>
                <a:latin typeface="Lato"/>
                <a:ea typeface="Lato"/>
                <a:cs typeface="Lato"/>
                <a:sym typeface="Lato"/>
              </a:rPr>
              <a:t>?</a:t>
            </a:r>
            <a:endParaRPr>
              <a:solidFill>
                <a:srgbClr val="FFFFFF"/>
              </a:solidFill>
              <a:latin typeface="Lato"/>
              <a:ea typeface="Lato"/>
              <a:cs typeface="Lato"/>
              <a:sym typeface="Lato"/>
            </a:endParaRPr>
          </a:p>
        </p:txBody>
      </p:sp>
      <p:pic>
        <p:nvPicPr>
          <p:cNvPr id="326" name="Google Shape;326;p30"/>
          <p:cNvPicPr preferRelativeResize="0"/>
          <p:nvPr/>
        </p:nvPicPr>
        <p:blipFill>
          <a:blip r:embed="rId4">
            <a:alphaModFix/>
          </a:blip>
          <a:stretch>
            <a:fillRect/>
          </a:stretch>
        </p:blipFill>
        <p:spPr>
          <a:xfrm>
            <a:off x="333900" y="2308650"/>
            <a:ext cx="2770675" cy="1599925"/>
          </a:xfrm>
          <a:prstGeom prst="rect">
            <a:avLst/>
          </a:prstGeom>
          <a:noFill/>
          <a:ln>
            <a:noFill/>
          </a:ln>
        </p:spPr>
      </p:pic>
      <p:sp>
        <p:nvSpPr>
          <p:cNvPr id="327" name="Google Shape;327;p30"/>
          <p:cNvSpPr/>
          <p:nvPr/>
        </p:nvSpPr>
        <p:spPr>
          <a:xfrm>
            <a:off x="287600" y="1944900"/>
            <a:ext cx="2888400" cy="269700"/>
          </a:xfrm>
          <a:prstGeom prst="roundRect">
            <a:avLst>
              <a:gd fmla="val 16667" name="adj"/>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200">
                <a:solidFill>
                  <a:srgbClr val="FFFFFF"/>
                </a:solidFill>
              </a:rPr>
              <a:t>Stacking</a:t>
            </a:r>
            <a:endParaRPr b="1" sz="1200">
              <a:solidFill>
                <a:srgbClr val="FFFFFF"/>
              </a:solidFill>
            </a:endParaRPr>
          </a:p>
        </p:txBody>
      </p:sp>
      <p:sp>
        <p:nvSpPr>
          <p:cNvPr id="328" name="Google Shape;328;p30"/>
          <p:cNvSpPr txBox="1"/>
          <p:nvPr/>
        </p:nvSpPr>
        <p:spPr>
          <a:xfrm>
            <a:off x="198851" y="4111425"/>
            <a:ext cx="3012300" cy="89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600">
                <a:solidFill>
                  <a:srgbClr val="CFE2F3"/>
                </a:solidFill>
                <a:latin typeface="Lato"/>
                <a:ea typeface="Lato"/>
                <a:cs typeface="Lato"/>
                <a:sym typeface="Lato"/>
              </a:rPr>
              <a:t>Basically...</a:t>
            </a:r>
            <a:endParaRPr b="1" sz="1600">
              <a:solidFill>
                <a:srgbClr val="CFE2F3"/>
              </a:solidFill>
              <a:latin typeface="Lato"/>
              <a:ea typeface="Lato"/>
              <a:cs typeface="Lato"/>
              <a:sym typeface="Lato"/>
            </a:endParaRPr>
          </a:p>
          <a:p>
            <a:pPr indent="0" lvl="0" marL="0" rtl="0" algn="l">
              <a:spcBef>
                <a:spcPts val="0"/>
              </a:spcBef>
              <a:spcAft>
                <a:spcPts val="0"/>
              </a:spcAft>
              <a:buNone/>
            </a:pPr>
            <a:r>
              <a:rPr lang="en-GB" sz="1200">
                <a:solidFill>
                  <a:srgbClr val="FFFFFF"/>
                </a:solidFill>
                <a:latin typeface="Lato"/>
                <a:ea typeface="Lato"/>
                <a:cs typeface="Lato"/>
                <a:sym typeface="Lato"/>
              </a:rPr>
              <a:t>As the graph shows, stacking </a:t>
            </a:r>
            <a:r>
              <a:rPr lang="en-GB" sz="1200">
                <a:solidFill>
                  <a:schemeClr val="accent2"/>
                </a:solidFill>
                <a:latin typeface="Lato"/>
                <a:ea typeface="Lato"/>
                <a:cs typeface="Lato"/>
                <a:sym typeface="Lato"/>
              </a:rPr>
              <a:t>selectively combines the models where it performs best</a:t>
            </a:r>
            <a:r>
              <a:rPr lang="en-GB" sz="1200">
                <a:solidFill>
                  <a:srgbClr val="FFFFFF"/>
                </a:solidFill>
                <a:latin typeface="Lato"/>
                <a:ea typeface="Lato"/>
                <a:cs typeface="Lato"/>
                <a:sym typeface="Lato"/>
              </a:rPr>
              <a:t>, whereas voting just aggregates them</a:t>
            </a:r>
            <a:endParaRPr sz="1200">
              <a:solidFill>
                <a:srgbClr val="FFFFFF"/>
              </a:solidFill>
              <a:latin typeface="Lato"/>
              <a:ea typeface="Lato"/>
              <a:cs typeface="Lato"/>
              <a:sym typeface="Lato"/>
            </a:endParaRPr>
          </a:p>
        </p:txBody>
      </p:sp>
      <p:sp>
        <p:nvSpPr>
          <p:cNvPr id="329" name="Google Shape;329;p30"/>
          <p:cNvSpPr/>
          <p:nvPr/>
        </p:nvSpPr>
        <p:spPr>
          <a:xfrm>
            <a:off x="3778750" y="2783575"/>
            <a:ext cx="1730700" cy="432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0"/>
          <p:cNvSpPr txBox="1"/>
          <p:nvPr/>
        </p:nvSpPr>
        <p:spPr>
          <a:xfrm>
            <a:off x="3778750" y="2507850"/>
            <a:ext cx="1875000" cy="43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FFFF"/>
                </a:solidFill>
                <a:latin typeface="Lato"/>
                <a:ea typeface="Lato"/>
                <a:cs typeface="Lato"/>
                <a:sym typeface="Lato"/>
              </a:rPr>
              <a:t>How it works </a:t>
            </a:r>
            <a:r>
              <a:rPr lang="en-GB">
                <a:solidFill>
                  <a:schemeClr val="lt1"/>
                </a:solidFill>
                <a:latin typeface="Lato"/>
                <a:ea typeface="Lato"/>
                <a:cs typeface="Lato"/>
                <a:sym typeface="Lato"/>
              </a:rPr>
              <a:t>[20]</a:t>
            </a:r>
            <a:endParaRPr>
              <a:solidFill>
                <a:srgbClr val="FFFFFF"/>
              </a:solidFill>
              <a:latin typeface="Lato"/>
              <a:ea typeface="Lato"/>
              <a:cs typeface="Lato"/>
              <a:sym typeface="Lato"/>
            </a:endParaRPr>
          </a:p>
        </p:txBody>
      </p:sp>
      <p:sp>
        <p:nvSpPr>
          <p:cNvPr id="331" name="Google Shape;331;p30"/>
          <p:cNvSpPr txBox="1"/>
          <p:nvPr/>
        </p:nvSpPr>
        <p:spPr>
          <a:xfrm>
            <a:off x="5563650" y="1847600"/>
            <a:ext cx="3423600" cy="3079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Font typeface="Lato"/>
              <a:buAutoNum type="arabicParenR"/>
            </a:pPr>
            <a:r>
              <a:rPr lang="en-GB">
                <a:solidFill>
                  <a:srgbClr val="FFFFFF"/>
                </a:solidFill>
                <a:latin typeface="Lato"/>
                <a:ea typeface="Lato"/>
                <a:cs typeface="Lato"/>
                <a:sym typeface="Lato"/>
              </a:rPr>
              <a:t>Split training data into K-folds</a:t>
            </a:r>
            <a:endParaRPr>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AutoNum type="arabicParenR"/>
            </a:pPr>
            <a:r>
              <a:rPr lang="en-GB">
                <a:solidFill>
                  <a:srgbClr val="FFFFFF"/>
                </a:solidFill>
                <a:latin typeface="Lato"/>
                <a:ea typeface="Lato"/>
                <a:cs typeface="Lato"/>
                <a:sym typeface="Lato"/>
              </a:rPr>
              <a:t>For each base model:</a:t>
            </a:r>
            <a:endParaRPr>
              <a:solidFill>
                <a:srgbClr val="FFFFFF"/>
              </a:solidFill>
              <a:latin typeface="Lato"/>
              <a:ea typeface="Lato"/>
              <a:cs typeface="Lato"/>
              <a:sym typeface="Lato"/>
            </a:endParaRPr>
          </a:p>
          <a:p>
            <a:pPr indent="-317500" lvl="1" marL="914400" rtl="0" algn="l">
              <a:spcBef>
                <a:spcPts val="0"/>
              </a:spcBef>
              <a:spcAft>
                <a:spcPts val="0"/>
              </a:spcAft>
              <a:buClr>
                <a:srgbClr val="FFFFFF"/>
              </a:buClr>
              <a:buSzPts val="1400"/>
              <a:buFont typeface="Lato"/>
              <a:buAutoNum type="alphaLcParenR"/>
            </a:pPr>
            <a:r>
              <a:rPr lang="en-GB">
                <a:solidFill>
                  <a:srgbClr val="FFFFFF"/>
                </a:solidFill>
                <a:latin typeface="Lato"/>
                <a:ea typeface="Lato"/>
                <a:cs typeface="Lato"/>
                <a:sym typeface="Lato"/>
              </a:rPr>
              <a:t>Base model is fitted on unique K-1 parts and then tested on the remaining K part.</a:t>
            </a:r>
            <a:endParaRPr>
              <a:solidFill>
                <a:srgbClr val="FFFFFF"/>
              </a:solidFill>
              <a:latin typeface="Lato"/>
              <a:ea typeface="Lato"/>
              <a:cs typeface="Lato"/>
              <a:sym typeface="Lato"/>
            </a:endParaRPr>
          </a:p>
          <a:p>
            <a:pPr indent="-317500" lvl="1" marL="914400" rtl="0" algn="l">
              <a:spcBef>
                <a:spcPts val="0"/>
              </a:spcBef>
              <a:spcAft>
                <a:spcPts val="0"/>
              </a:spcAft>
              <a:buClr>
                <a:srgbClr val="FFFFFF"/>
              </a:buClr>
              <a:buSzPts val="1400"/>
              <a:buFont typeface="Lato"/>
              <a:buAutoNum type="alphaLcParenR"/>
            </a:pPr>
            <a:r>
              <a:rPr lang="en-GB">
                <a:solidFill>
                  <a:srgbClr val="FFFFFF"/>
                </a:solidFill>
                <a:latin typeface="Lato"/>
                <a:ea typeface="Lato"/>
                <a:cs typeface="Lato"/>
                <a:sym typeface="Lato"/>
              </a:rPr>
              <a:t>Do 2a for all parts of training data</a:t>
            </a:r>
            <a:endParaRPr>
              <a:solidFill>
                <a:srgbClr val="FFFFFF"/>
              </a:solidFill>
              <a:latin typeface="Lato"/>
              <a:ea typeface="Lato"/>
              <a:cs typeface="Lato"/>
              <a:sym typeface="Lato"/>
            </a:endParaRPr>
          </a:p>
          <a:p>
            <a:pPr indent="-317500" lvl="1" marL="914400" rtl="0" algn="l">
              <a:spcBef>
                <a:spcPts val="0"/>
              </a:spcBef>
              <a:spcAft>
                <a:spcPts val="0"/>
              </a:spcAft>
              <a:buClr>
                <a:srgbClr val="FFFFFF"/>
              </a:buClr>
              <a:buSzPts val="1400"/>
              <a:buFont typeface="Lato"/>
              <a:buAutoNum type="alphaLcParenR"/>
            </a:pPr>
            <a:r>
              <a:rPr lang="en-GB">
                <a:solidFill>
                  <a:srgbClr val="FFFFFF"/>
                </a:solidFill>
                <a:latin typeface="Lato"/>
                <a:ea typeface="Lato"/>
                <a:cs typeface="Lato"/>
                <a:sym typeface="Lato"/>
              </a:rPr>
              <a:t>Fit base model on whole train data to calculate performance on test set</a:t>
            </a:r>
            <a:endParaRPr>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AutoNum type="arabicParenR"/>
            </a:pPr>
            <a:r>
              <a:rPr lang="en-GB">
                <a:solidFill>
                  <a:srgbClr val="FFFFFF"/>
                </a:solidFill>
                <a:latin typeface="Lato"/>
                <a:ea typeface="Lato"/>
                <a:cs typeface="Lato"/>
                <a:sym typeface="Lato"/>
              </a:rPr>
              <a:t>Predictions from test set is trained by the meta-model  </a:t>
            </a:r>
            <a:endParaRPr>
              <a:solidFill>
                <a:srgbClr val="FFFFFF"/>
              </a:solidFill>
              <a:latin typeface="Lato"/>
              <a:ea typeface="Lato"/>
              <a:cs typeface="Lato"/>
              <a:sym typeface="Lato"/>
            </a:endParaRPr>
          </a:p>
          <a:p>
            <a:pPr indent="0" lvl="0" marL="457200" rtl="0" algn="l">
              <a:spcBef>
                <a:spcPts val="0"/>
              </a:spcBef>
              <a:spcAft>
                <a:spcPts val="0"/>
              </a:spcAft>
              <a:buNone/>
            </a:pPr>
            <a:r>
              <a:t/>
            </a:r>
            <a:endParaRPr>
              <a:solidFill>
                <a:srgbClr val="FFFFFF"/>
              </a:solidFill>
              <a:latin typeface="Lato"/>
              <a:ea typeface="Lato"/>
              <a:cs typeface="Lato"/>
              <a:sym typeface="Lato"/>
            </a:endParaRPr>
          </a:p>
          <a:p>
            <a:pPr indent="0" lvl="0" marL="2743200" rtl="0" algn="l">
              <a:spcBef>
                <a:spcPts val="0"/>
              </a:spcBef>
              <a:spcAft>
                <a:spcPts val="0"/>
              </a:spcAft>
              <a:buNone/>
            </a:pPr>
            <a:r>
              <a:t/>
            </a:r>
            <a:endParaRPr>
              <a:solidFill>
                <a:srgbClr val="FFFFFF"/>
              </a:solidFill>
              <a:latin typeface="Lato"/>
              <a:ea typeface="Lato"/>
              <a:cs typeface="Lato"/>
              <a:sym typeface="Lato"/>
            </a:endParaRPr>
          </a:p>
        </p:txBody>
      </p:sp>
      <p:sp>
        <p:nvSpPr>
          <p:cNvPr id="332" name="Google Shape;332;p30"/>
          <p:cNvSpPr txBox="1"/>
          <p:nvPr/>
        </p:nvSpPr>
        <p:spPr>
          <a:xfrm>
            <a:off x="105300" y="3815175"/>
            <a:ext cx="3277200" cy="34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000">
                <a:solidFill>
                  <a:srgbClr val="FFFF00"/>
                </a:solidFill>
                <a:latin typeface="Lato"/>
                <a:ea typeface="Lato"/>
                <a:cs typeface="Lato"/>
                <a:sym typeface="Lato"/>
              </a:rPr>
              <a:t>Figure 6: Stacking can improve prediction models  </a:t>
            </a:r>
            <a:r>
              <a:rPr lang="en-GB" sz="1000">
                <a:solidFill>
                  <a:srgbClr val="FFFFFF"/>
                </a:solidFill>
                <a:latin typeface="Lato"/>
                <a:ea typeface="Lato"/>
                <a:cs typeface="Lato"/>
                <a:sym typeface="Lato"/>
              </a:rPr>
              <a:t>[19]</a:t>
            </a:r>
            <a:endParaRPr sz="1000">
              <a:solidFill>
                <a:srgbClr val="FFFFFF"/>
              </a:solidFill>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31"/>
          <p:cNvSpPr txBox="1"/>
          <p:nvPr>
            <p:ph type="title"/>
          </p:nvPr>
        </p:nvSpPr>
        <p:spPr>
          <a:xfrm>
            <a:off x="1181100" y="344100"/>
            <a:ext cx="7038900" cy="48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Feature Selection</a:t>
            </a:r>
            <a:endParaRPr/>
          </a:p>
        </p:txBody>
      </p:sp>
      <p:cxnSp>
        <p:nvCxnSpPr>
          <p:cNvPr id="338" name="Google Shape;338;p31"/>
          <p:cNvCxnSpPr/>
          <p:nvPr/>
        </p:nvCxnSpPr>
        <p:spPr>
          <a:xfrm>
            <a:off x="1981750" y="1979300"/>
            <a:ext cx="654600" cy="6900"/>
          </a:xfrm>
          <a:prstGeom prst="straightConnector1">
            <a:avLst/>
          </a:prstGeom>
          <a:noFill/>
          <a:ln cap="flat" cmpd="sng" w="9525">
            <a:solidFill>
              <a:schemeClr val="dk2"/>
            </a:solidFill>
            <a:prstDash val="solid"/>
            <a:round/>
            <a:headEnd len="med" w="med" type="none"/>
            <a:tailEnd len="med" w="med" type="triangle"/>
          </a:ln>
        </p:spPr>
      </p:cxnSp>
      <p:sp>
        <p:nvSpPr>
          <p:cNvPr id="339" name="Google Shape;339;p31"/>
          <p:cNvSpPr/>
          <p:nvPr/>
        </p:nvSpPr>
        <p:spPr>
          <a:xfrm>
            <a:off x="511750" y="1663538"/>
            <a:ext cx="1470000" cy="638400"/>
          </a:xfrm>
          <a:prstGeom prst="rect">
            <a:avLst/>
          </a:prstGeom>
          <a:solidFill>
            <a:schemeClr val="lt2"/>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latin typeface="Lato"/>
                <a:ea typeface="Lato"/>
                <a:cs typeface="Lato"/>
                <a:sym typeface="Lato"/>
              </a:rPr>
              <a:t>Feature Selection</a:t>
            </a:r>
            <a:endParaRPr b="1">
              <a:latin typeface="Lato"/>
              <a:ea typeface="Lato"/>
              <a:cs typeface="Lato"/>
              <a:sym typeface="Lato"/>
            </a:endParaRPr>
          </a:p>
        </p:txBody>
      </p:sp>
      <p:sp>
        <p:nvSpPr>
          <p:cNvPr id="340" name="Google Shape;340;p31"/>
          <p:cNvSpPr/>
          <p:nvPr/>
        </p:nvSpPr>
        <p:spPr>
          <a:xfrm>
            <a:off x="511750" y="4322475"/>
            <a:ext cx="1470000" cy="638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Lato"/>
                <a:ea typeface="Lato"/>
                <a:cs typeface="Lato"/>
                <a:sym typeface="Lato"/>
              </a:rPr>
              <a:t>Conclusion</a:t>
            </a:r>
            <a:endParaRPr>
              <a:latin typeface="Lato"/>
              <a:ea typeface="Lato"/>
              <a:cs typeface="Lato"/>
              <a:sym typeface="Lato"/>
            </a:endParaRPr>
          </a:p>
        </p:txBody>
      </p:sp>
      <p:sp>
        <p:nvSpPr>
          <p:cNvPr id="341" name="Google Shape;341;p31"/>
          <p:cNvSpPr/>
          <p:nvPr/>
        </p:nvSpPr>
        <p:spPr>
          <a:xfrm>
            <a:off x="511750" y="2518575"/>
            <a:ext cx="1470000" cy="638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Lato"/>
                <a:ea typeface="Lato"/>
                <a:cs typeface="Lato"/>
                <a:sym typeface="Lato"/>
              </a:rPr>
              <a:t>Optimization</a:t>
            </a:r>
            <a:endParaRPr>
              <a:latin typeface="Lato"/>
              <a:ea typeface="Lato"/>
              <a:cs typeface="Lato"/>
              <a:sym typeface="Lato"/>
            </a:endParaRPr>
          </a:p>
        </p:txBody>
      </p:sp>
      <p:sp>
        <p:nvSpPr>
          <p:cNvPr id="342" name="Google Shape;342;p31"/>
          <p:cNvSpPr txBox="1"/>
          <p:nvPr/>
        </p:nvSpPr>
        <p:spPr>
          <a:xfrm>
            <a:off x="2802325" y="1057075"/>
            <a:ext cx="4590000" cy="45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500">
                <a:solidFill>
                  <a:srgbClr val="CFE2F3"/>
                </a:solidFill>
                <a:latin typeface="Lato"/>
                <a:ea typeface="Lato"/>
                <a:cs typeface="Lato"/>
                <a:sym typeface="Lato"/>
              </a:rPr>
              <a:t>Pearson’s Correlation Coefficient</a:t>
            </a:r>
            <a:endParaRPr b="1" sz="1500">
              <a:solidFill>
                <a:srgbClr val="CFE2F3"/>
              </a:solidFill>
              <a:latin typeface="Lato"/>
              <a:ea typeface="Lato"/>
              <a:cs typeface="Lato"/>
              <a:sym typeface="Lato"/>
            </a:endParaRPr>
          </a:p>
        </p:txBody>
      </p:sp>
      <p:cxnSp>
        <p:nvCxnSpPr>
          <p:cNvPr id="343" name="Google Shape;343;p31"/>
          <p:cNvCxnSpPr/>
          <p:nvPr/>
        </p:nvCxnSpPr>
        <p:spPr>
          <a:xfrm>
            <a:off x="2809425" y="1406550"/>
            <a:ext cx="3235200" cy="0"/>
          </a:xfrm>
          <a:prstGeom prst="straightConnector1">
            <a:avLst/>
          </a:prstGeom>
          <a:noFill/>
          <a:ln cap="flat" cmpd="sng" w="28575">
            <a:solidFill>
              <a:srgbClr val="CFE2F3"/>
            </a:solidFill>
            <a:prstDash val="solid"/>
            <a:round/>
            <a:headEnd len="med" w="med" type="none"/>
            <a:tailEnd len="med" w="med" type="none"/>
          </a:ln>
        </p:spPr>
      </p:cxnSp>
      <p:pic>
        <p:nvPicPr>
          <p:cNvPr id="344" name="Google Shape;344;p31"/>
          <p:cNvPicPr preferRelativeResize="0"/>
          <p:nvPr/>
        </p:nvPicPr>
        <p:blipFill>
          <a:blip r:embed="rId3">
            <a:alphaModFix/>
          </a:blip>
          <a:stretch>
            <a:fillRect/>
          </a:stretch>
        </p:blipFill>
        <p:spPr>
          <a:xfrm>
            <a:off x="2809425" y="1492700"/>
            <a:ext cx="6352291" cy="210000"/>
          </a:xfrm>
          <a:prstGeom prst="rect">
            <a:avLst/>
          </a:prstGeom>
          <a:noFill/>
          <a:ln>
            <a:noFill/>
          </a:ln>
        </p:spPr>
      </p:pic>
      <p:pic>
        <p:nvPicPr>
          <p:cNvPr id="345" name="Google Shape;345;p31"/>
          <p:cNvPicPr preferRelativeResize="0"/>
          <p:nvPr/>
        </p:nvPicPr>
        <p:blipFill>
          <a:blip r:embed="rId4">
            <a:alphaModFix/>
          </a:blip>
          <a:stretch>
            <a:fillRect/>
          </a:stretch>
        </p:blipFill>
        <p:spPr>
          <a:xfrm>
            <a:off x="2961825" y="2912150"/>
            <a:ext cx="2064098" cy="2009375"/>
          </a:xfrm>
          <a:prstGeom prst="rect">
            <a:avLst/>
          </a:prstGeom>
          <a:noFill/>
          <a:ln>
            <a:noFill/>
          </a:ln>
        </p:spPr>
      </p:pic>
      <p:sp>
        <p:nvSpPr>
          <p:cNvPr id="346" name="Google Shape;346;p31"/>
          <p:cNvSpPr txBox="1"/>
          <p:nvPr/>
        </p:nvSpPr>
        <p:spPr>
          <a:xfrm>
            <a:off x="2733225" y="1718700"/>
            <a:ext cx="6334500" cy="2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FFFF"/>
                </a:solidFill>
                <a:latin typeface="Lato"/>
                <a:ea typeface="Lato"/>
                <a:cs typeface="Lato"/>
                <a:sym typeface="Lato"/>
              </a:rPr>
              <a:t>feature_selection.SelectKBest -&gt; Selects features according to k highest scores.</a:t>
            </a:r>
            <a:endParaRPr>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Char char="●"/>
            </a:pPr>
            <a:r>
              <a:rPr lang="en-GB">
                <a:solidFill>
                  <a:srgbClr val="FFFFFF"/>
                </a:solidFill>
                <a:latin typeface="Lato"/>
                <a:ea typeface="Lato"/>
                <a:cs typeface="Lato"/>
                <a:sym typeface="Lato"/>
              </a:rPr>
              <a:t>k=”all” : Select all features </a:t>
            </a:r>
            <a:endParaRPr>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Char char="●"/>
            </a:pPr>
            <a:r>
              <a:rPr lang="en-GB">
                <a:solidFill>
                  <a:srgbClr val="FFFFFF"/>
                </a:solidFill>
                <a:latin typeface="Lato"/>
                <a:ea typeface="Lato"/>
                <a:cs typeface="Lato"/>
                <a:sym typeface="Lato"/>
              </a:rPr>
              <a:t>fs_model.score_ =  to get score of all features</a:t>
            </a:r>
            <a:endParaRPr>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Char char="●"/>
            </a:pPr>
            <a:r>
              <a:rPr lang="en-GB">
                <a:solidFill>
                  <a:srgbClr val="FFFFFF"/>
                </a:solidFill>
                <a:latin typeface="Lato"/>
                <a:ea typeface="Lato"/>
                <a:cs typeface="Lato"/>
                <a:sym typeface="Lato"/>
              </a:rPr>
              <a:t>Score function = f_regression</a:t>
            </a:r>
            <a:endParaRPr>
              <a:solidFill>
                <a:srgbClr val="FFFFFF"/>
              </a:solidFill>
              <a:latin typeface="Lato"/>
              <a:ea typeface="Lato"/>
              <a:cs typeface="Lato"/>
              <a:sym typeface="Lato"/>
            </a:endParaRPr>
          </a:p>
        </p:txBody>
      </p:sp>
      <p:sp>
        <p:nvSpPr>
          <p:cNvPr id="347" name="Google Shape;347;p31"/>
          <p:cNvSpPr/>
          <p:nvPr/>
        </p:nvSpPr>
        <p:spPr>
          <a:xfrm>
            <a:off x="5824025" y="3029350"/>
            <a:ext cx="3178200" cy="1511100"/>
          </a:xfrm>
          <a:prstGeom prst="rightArrow">
            <a:avLst>
              <a:gd fmla="val 50000" name="adj1"/>
              <a:gd fmla="val 50000" name="adj2"/>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GB">
                <a:latin typeface="Lato"/>
                <a:ea typeface="Lato"/>
                <a:cs typeface="Lato"/>
                <a:sym typeface="Lato"/>
              </a:rPr>
              <a:t>Next slide:</a:t>
            </a:r>
            <a:endParaRPr b="1">
              <a:latin typeface="Lato"/>
              <a:ea typeface="Lato"/>
              <a:cs typeface="Lato"/>
              <a:sym typeface="Lato"/>
            </a:endParaRPr>
          </a:p>
          <a:p>
            <a:pPr indent="-317500" lvl="0" marL="457200" rtl="0" algn="l">
              <a:spcBef>
                <a:spcPts val="0"/>
              </a:spcBef>
              <a:spcAft>
                <a:spcPts val="0"/>
              </a:spcAft>
              <a:buSzPts val="1400"/>
              <a:buFont typeface="Lato"/>
              <a:buChar char="●"/>
            </a:pPr>
            <a:r>
              <a:rPr lang="en-GB">
                <a:latin typeface="Lato"/>
                <a:ea typeface="Lato"/>
                <a:cs typeface="Lato"/>
                <a:sym typeface="Lato"/>
              </a:rPr>
              <a:t>What is f_regression</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GB">
                <a:latin typeface="Lato"/>
                <a:ea typeface="Lato"/>
                <a:cs typeface="Lato"/>
                <a:sym typeface="Lato"/>
              </a:rPr>
              <a:t>How we select features</a:t>
            </a:r>
            <a:endParaRPr>
              <a:latin typeface="Lato"/>
              <a:ea typeface="Lato"/>
              <a:cs typeface="Lato"/>
              <a:sym typeface="Lato"/>
            </a:endParaRPr>
          </a:p>
        </p:txBody>
      </p:sp>
      <p:sp>
        <p:nvSpPr>
          <p:cNvPr id="348" name="Google Shape;348;p31"/>
          <p:cNvSpPr txBox="1"/>
          <p:nvPr/>
        </p:nvSpPr>
        <p:spPr>
          <a:xfrm>
            <a:off x="2573725" y="4845325"/>
            <a:ext cx="2850300" cy="34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000">
                <a:solidFill>
                  <a:srgbClr val="FFFF00"/>
                </a:solidFill>
                <a:latin typeface="Lato"/>
                <a:ea typeface="Lato"/>
                <a:cs typeface="Lato"/>
                <a:sym typeface="Lato"/>
              </a:rPr>
              <a:t>Figure 7: Feature Importance Based on K-Scores </a:t>
            </a:r>
            <a:endParaRPr sz="1000">
              <a:solidFill>
                <a:srgbClr val="FFFF00"/>
              </a:solidFill>
              <a:latin typeface="Lato"/>
              <a:ea typeface="Lato"/>
              <a:cs typeface="Lato"/>
              <a:sym typeface="Lato"/>
            </a:endParaRPr>
          </a:p>
        </p:txBody>
      </p:sp>
      <p:sp>
        <p:nvSpPr>
          <p:cNvPr id="349" name="Google Shape;349;p31"/>
          <p:cNvSpPr/>
          <p:nvPr/>
        </p:nvSpPr>
        <p:spPr>
          <a:xfrm>
            <a:off x="511750" y="3393163"/>
            <a:ext cx="1470000" cy="638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Lato"/>
                <a:ea typeface="Lato"/>
                <a:cs typeface="Lato"/>
                <a:sym typeface="Lato"/>
              </a:rPr>
              <a:t>Results &amp; Discussion</a:t>
            </a:r>
            <a:endParaRPr>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4"/>
          <p:cNvSpPr txBox="1"/>
          <p:nvPr>
            <p:ph type="title"/>
          </p:nvPr>
        </p:nvSpPr>
        <p:spPr>
          <a:xfrm>
            <a:off x="1297500" y="465850"/>
            <a:ext cx="7038900" cy="61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AGENDA</a:t>
            </a:r>
            <a:endParaRPr b="1"/>
          </a:p>
        </p:txBody>
      </p:sp>
      <p:sp>
        <p:nvSpPr>
          <p:cNvPr id="143" name="Google Shape;143;p14"/>
          <p:cNvSpPr txBox="1"/>
          <p:nvPr/>
        </p:nvSpPr>
        <p:spPr>
          <a:xfrm>
            <a:off x="1297500" y="1415075"/>
            <a:ext cx="5898900" cy="27693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FFFFFF"/>
              </a:buClr>
              <a:buSzPts val="1800"/>
              <a:buFont typeface="Lato"/>
              <a:buAutoNum type="arabicParenR"/>
            </a:pPr>
            <a:r>
              <a:rPr lang="en-GB" sz="1800">
                <a:solidFill>
                  <a:srgbClr val="FFFFFF"/>
                </a:solidFill>
                <a:latin typeface="Lato"/>
                <a:ea typeface="Lato"/>
                <a:cs typeface="Lato"/>
                <a:sym typeface="Lato"/>
              </a:rPr>
              <a:t>Recap</a:t>
            </a:r>
            <a:endParaRPr sz="1800">
              <a:solidFill>
                <a:srgbClr val="FFFFFF"/>
              </a:solidFill>
              <a:latin typeface="Lato"/>
              <a:ea typeface="Lato"/>
              <a:cs typeface="Lato"/>
              <a:sym typeface="Lato"/>
            </a:endParaRPr>
          </a:p>
          <a:p>
            <a:pPr indent="-342900" lvl="0" marL="457200" rtl="0" algn="l">
              <a:lnSpc>
                <a:spcPct val="150000"/>
              </a:lnSpc>
              <a:spcBef>
                <a:spcPts val="0"/>
              </a:spcBef>
              <a:spcAft>
                <a:spcPts val="0"/>
              </a:spcAft>
              <a:buClr>
                <a:srgbClr val="FFFFFF"/>
              </a:buClr>
              <a:buSzPts val="1800"/>
              <a:buFont typeface="Lato"/>
              <a:buAutoNum type="arabicParenR"/>
            </a:pPr>
            <a:r>
              <a:rPr lang="en-GB" sz="1800">
                <a:solidFill>
                  <a:srgbClr val="FFFFFF"/>
                </a:solidFill>
                <a:latin typeface="Lato"/>
                <a:ea typeface="Lato"/>
                <a:cs typeface="Lato"/>
                <a:sym typeface="Lato"/>
              </a:rPr>
              <a:t>Methodologies</a:t>
            </a:r>
            <a:endParaRPr sz="1800">
              <a:solidFill>
                <a:srgbClr val="FFFFFF"/>
              </a:solidFill>
              <a:latin typeface="Lato"/>
              <a:ea typeface="Lato"/>
              <a:cs typeface="Lato"/>
              <a:sym typeface="Lato"/>
            </a:endParaRPr>
          </a:p>
          <a:p>
            <a:pPr indent="-342900" lvl="0" marL="457200" rtl="0" algn="l">
              <a:lnSpc>
                <a:spcPct val="150000"/>
              </a:lnSpc>
              <a:spcBef>
                <a:spcPts val="0"/>
              </a:spcBef>
              <a:spcAft>
                <a:spcPts val="0"/>
              </a:spcAft>
              <a:buClr>
                <a:srgbClr val="FFFFFF"/>
              </a:buClr>
              <a:buSzPts val="1800"/>
              <a:buFont typeface="Lato"/>
              <a:buAutoNum type="arabicParenR"/>
            </a:pPr>
            <a:r>
              <a:rPr lang="en-GB" sz="1800">
                <a:solidFill>
                  <a:srgbClr val="FFFFFF"/>
                </a:solidFill>
                <a:latin typeface="Lato"/>
                <a:ea typeface="Lato"/>
                <a:cs typeface="Lato"/>
                <a:sym typeface="Lato"/>
              </a:rPr>
              <a:t>Results &amp; Discussion</a:t>
            </a:r>
            <a:endParaRPr sz="1800">
              <a:solidFill>
                <a:srgbClr val="FFFFFF"/>
              </a:solidFill>
              <a:latin typeface="Lato"/>
              <a:ea typeface="Lato"/>
              <a:cs typeface="Lato"/>
              <a:sym typeface="Lato"/>
            </a:endParaRPr>
          </a:p>
          <a:p>
            <a:pPr indent="-342900" lvl="0" marL="457200" rtl="0" algn="l">
              <a:lnSpc>
                <a:spcPct val="150000"/>
              </a:lnSpc>
              <a:spcBef>
                <a:spcPts val="0"/>
              </a:spcBef>
              <a:spcAft>
                <a:spcPts val="0"/>
              </a:spcAft>
              <a:buClr>
                <a:srgbClr val="FFFFFF"/>
              </a:buClr>
              <a:buSzPts val="1800"/>
              <a:buFont typeface="Lato"/>
              <a:buAutoNum type="arabicParenR"/>
            </a:pPr>
            <a:r>
              <a:rPr lang="en-GB" sz="1800">
                <a:solidFill>
                  <a:srgbClr val="FFFFFF"/>
                </a:solidFill>
                <a:latin typeface="Lato"/>
                <a:ea typeface="Lato"/>
                <a:cs typeface="Lato"/>
                <a:sym typeface="Lato"/>
              </a:rPr>
              <a:t>Conclusion</a:t>
            </a:r>
            <a:endParaRPr sz="1800">
              <a:solidFill>
                <a:srgbClr val="FFFFFF"/>
              </a:solidFill>
              <a:latin typeface="Lato"/>
              <a:ea typeface="Lato"/>
              <a:cs typeface="Lato"/>
              <a:sym typeface="Lato"/>
            </a:endParaRPr>
          </a:p>
          <a:p>
            <a:pPr indent="-342900" lvl="0" marL="457200" rtl="0" algn="l">
              <a:lnSpc>
                <a:spcPct val="150000"/>
              </a:lnSpc>
              <a:spcBef>
                <a:spcPts val="0"/>
              </a:spcBef>
              <a:spcAft>
                <a:spcPts val="0"/>
              </a:spcAft>
              <a:buClr>
                <a:srgbClr val="FFFFFF"/>
              </a:buClr>
              <a:buSzPts val="1800"/>
              <a:buFont typeface="Lato"/>
              <a:buAutoNum type="arabicParenR"/>
            </a:pPr>
            <a:r>
              <a:rPr lang="en-GB" sz="1800">
                <a:solidFill>
                  <a:srgbClr val="FFFFFF"/>
                </a:solidFill>
                <a:latin typeface="Lato"/>
                <a:ea typeface="Lato"/>
                <a:cs typeface="Lato"/>
                <a:sym typeface="Lato"/>
              </a:rPr>
              <a:t>Future Work</a:t>
            </a:r>
            <a:endParaRPr sz="1800">
              <a:solidFill>
                <a:srgbClr val="FFFFFF"/>
              </a:solidFill>
              <a:latin typeface="Lato"/>
              <a:ea typeface="Lato"/>
              <a:cs typeface="Lato"/>
              <a:sym typeface="Lato"/>
            </a:endParaRPr>
          </a:p>
          <a:p>
            <a:pPr indent="-342900" lvl="0" marL="457200" rtl="0" algn="l">
              <a:lnSpc>
                <a:spcPct val="150000"/>
              </a:lnSpc>
              <a:spcBef>
                <a:spcPts val="0"/>
              </a:spcBef>
              <a:spcAft>
                <a:spcPts val="0"/>
              </a:spcAft>
              <a:buClr>
                <a:srgbClr val="FFFFFF"/>
              </a:buClr>
              <a:buSzPts val="1800"/>
              <a:buFont typeface="Lato"/>
              <a:buAutoNum type="arabicParenR"/>
            </a:pPr>
            <a:r>
              <a:rPr lang="en-GB" sz="1800">
                <a:solidFill>
                  <a:srgbClr val="FFFFFF"/>
                </a:solidFill>
                <a:latin typeface="Lato"/>
                <a:ea typeface="Lato"/>
                <a:cs typeface="Lato"/>
                <a:sym typeface="Lato"/>
              </a:rPr>
              <a:t>References</a:t>
            </a:r>
            <a:endParaRPr sz="1800">
              <a:solidFill>
                <a:srgbClr val="FFFFFF"/>
              </a:solidFill>
              <a:latin typeface="Lato"/>
              <a:ea typeface="Lato"/>
              <a:cs typeface="Lato"/>
              <a:sym typeface="Lato"/>
            </a:endParaRPr>
          </a:p>
        </p:txBody>
      </p:sp>
      <p:pic>
        <p:nvPicPr>
          <p:cNvPr id="144" name="Google Shape;144;p14"/>
          <p:cNvPicPr preferRelativeResize="0"/>
          <p:nvPr/>
        </p:nvPicPr>
        <p:blipFill>
          <a:blip r:embed="rId3">
            <a:alphaModFix/>
          </a:blip>
          <a:stretch>
            <a:fillRect/>
          </a:stretch>
        </p:blipFill>
        <p:spPr>
          <a:xfrm>
            <a:off x="5715000" y="0"/>
            <a:ext cx="3429000" cy="514349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32"/>
          <p:cNvSpPr txBox="1"/>
          <p:nvPr>
            <p:ph type="title"/>
          </p:nvPr>
        </p:nvSpPr>
        <p:spPr>
          <a:xfrm>
            <a:off x="1181100" y="344100"/>
            <a:ext cx="7038900" cy="48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Feature Selection</a:t>
            </a:r>
            <a:endParaRPr/>
          </a:p>
        </p:txBody>
      </p:sp>
      <p:cxnSp>
        <p:nvCxnSpPr>
          <p:cNvPr id="355" name="Google Shape;355;p32"/>
          <p:cNvCxnSpPr/>
          <p:nvPr/>
        </p:nvCxnSpPr>
        <p:spPr>
          <a:xfrm>
            <a:off x="1981750" y="1979300"/>
            <a:ext cx="654600" cy="6900"/>
          </a:xfrm>
          <a:prstGeom prst="straightConnector1">
            <a:avLst/>
          </a:prstGeom>
          <a:noFill/>
          <a:ln cap="flat" cmpd="sng" w="9525">
            <a:solidFill>
              <a:schemeClr val="dk2"/>
            </a:solidFill>
            <a:prstDash val="solid"/>
            <a:round/>
            <a:headEnd len="med" w="med" type="none"/>
            <a:tailEnd len="med" w="med" type="triangle"/>
          </a:ln>
        </p:spPr>
      </p:cxnSp>
      <p:sp>
        <p:nvSpPr>
          <p:cNvPr id="356" name="Google Shape;356;p32"/>
          <p:cNvSpPr/>
          <p:nvPr/>
        </p:nvSpPr>
        <p:spPr>
          <a:xfrm>
            <a:off x="511750" y="1663538"/>
            <a:ext cx="1470000" cy="638400"/>
          </a:xfrm>
          <a:prstGeom prst="rect">
            <a:avLst/>
          </a:prstGeom>
          <a:solidFill>
            <a:schemeClr val="lt2"/>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latin typeface="Lato"/>
                <a:ea typeface="Lato"/>
                <a:cs typeface="Lato"/>
                <a:sym typeface="Lato"/>
              </a:rPr>
              <a:t>Feature Selection</a:t>
            </a:r>
            <a:endParaRPr b="1">
              <a:latin typeface="Lato"/>
              <a:ea typeface="Lato"/>
              <a:cs typeface="Lato"/>
              <a:sym typeface="Lato"/>
            </a:endParaRPr>
          </a:p>
        </p:txBody>
      </p:sp>
      <p:sp>
        <p:nvSpPr>
          <p:cNvPr id="357" name="Google Shape;357;p32"/>
          <p:cNvSpPr/>
          <p:nvPr/>
        </p:nvSpPr>
        <p:spPr>
          <a:xfrm>
            <a:off x="511750" y="4288000"/>
            <a:ext cx="1470000" cy="638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Lato"/>
                <a:ea typeface="Lato"/>
                <a:cs typeface="Lato"/>
                <a:sym typeface="Lato"/>
              </a:rPr>
              <a:t>Conclusion</a:t>
            </a:r>
            <a:endParaRPr>
              <a:latin typeface="Lato"/>
              <a:ea typeface="Lato"/>
              <a:cs typeface="Lato"/>
              <a:sym typeface="Lato"/>
            </a:endParaRPr>
          </a:p>
        </p:txBody>
      </p:sp>
      <p:sp>
        <p:nvSpPr>
          <p:cNvPr id="358" name="Google Shape;358;p32"/>
          <p:cNvSpPr/>
          <p:nvPr/>
        </p:nvSpPr>
        <p:spPr>
          <a:xfrm>
            <a:off x="511750" y="2518575"/>
            <a:ext cx="1470000" cy="638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Lato"/>
                <a:ea typeface="Lato"/>
                <a:cs typeface="Lato"/>
                <a:sym typeface="Lato"/>
              </a:rPr>
              <a:t>Optimization</a:t>
            </a:r>
            <a:endParaRPr>
              <a:latin typeface="Lato"/>
              <a:ea typeface="Lato"/>
              <a:cs typeface="Lato"/>
              <a:sym typeface="Lato"/>
            </a:endParaRPr>
          </a:p>
        </p:txBody>
      </p:sp>
      <p:cxnSp>
        <p:nvCxnSpPr>
          <p:cNvPr id="359" name="Google Shape;359;p32"/>
          <p:cNvCxnSpPr/>
          <p:nvPr/>
        </p:nvCxnSpPr>
        <p:spPr>
          <a:xfrm>
            <a:off x="2809425" y="1406550"/>
            <a:ext cx="3235200" cy="0"/>
          </a:xfrm>
          <a:prstGeom prst="straightConnector1">
            <a:avLst/>
          </a:prstGeom>
          <a:noFill/>
          <a:ln cap="flat" cmpd="sng" w="28575">
            <a:solidFill>
              <a:srgbClr val="CFE2F3"/>
            </a:solidFill>
            <a:prstDash val="solid"/>
            <a:round/>
            <a:headEnd len="med" w="med" type="none"/>
            <a:tailEnd len="med" w="med" type="none"/>
          </a:ln>
        </p:spPr>
      </p:cxnSp>
      <p:sp>
        <p:nvSpPr>
          <p:cNvPr id="360" name="Google Shape;360;p32"/>
          <p:cNvSpPr txBox="1"/>
          <p:nvPr/>
        </p:nvSpPr>
        <p:spPr>
          <a:xfrm>
            <a:off x="2802325" y="1057075"/>
            <a:ext cx="4590000" cy="45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500">
                <a:solidFill>
                  <a:srgbClr val="CFE2F3"/>
                </a:solidFill>
                <a:latin typeface="Lato"/>
                <a:ea typeface="Lato"/>
                <a:cs typeface="Lato"/>
                <a:sym typeface="Lato"/>
              </a:rPr>
              <a:t>Pearson’s Correlation Coefficient</a:t>
            </a:r>
            <a:endParaRPr b="1" sz="1500">
              <a:solidFill>
                <a:srgbClr val="CFE2F3"/>
              </a:solidFill>
              <a:latin typeface="Lato"/>
              <a:ea typeface="Lato"/>
              <a:cs typeface="Lato"/>
              <a:sym typeface="Lato"/>
            </a:endParaRPr>
          </a:p>
        </p:txBody>
      </p:sp>
      <p:sp>
        <p:nvSpPr>
          <p:cNvPr id="361" name="Google Shape;361;p32"/>
          <p:cNvSpPr txBox="1"/>
          <p:nvPr/>
        </p:nvSpPr>
        <p:spPr>
          <a:xfrm>
            <a:off x="2802325" y="1406550"/>
            <a:ext cx="4711800" cy="63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FFFFFF"/>
                </a:solidFill>
                <a:latin typeface="Lato"/>
                <a:ea typeface="Lato"/>
                <a:cs typeface="Lato"/>
                <a:sym typeface="Lato"/>
              </a:rPr>
              <a:t>f_regression</a:t>
            </a:r>
            <a:endParaRPr b="1">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Char char="●"/>
            </a:pPr>
            <a:r>
              <a:rPr lang="en-GB">
                <a:solidFill>
                  <a:srgbClr val="FFFFFF"/>
                </a:solidFill>
                <a:latin typeface="Lato"/>
                <a:ea typeface="Lato"/>
                <a:cs typeface="Lato"/>
                <a:sym typeface="Lato"/>
              </a:rPr>
              <a:t>Tests the individual effect of each independent variable (x) to the dependent variable</a:t>
            </a:r>
            <a:endParaRPr>
              <a:solidFill>
                <a:srgbClr val="FFFFFF"/>
              </a:solidFill>
              <a:latin typeface="Lato"/>
              <a:ea typeface="Lato"/>
              <a:cs typeface="Lato"/>
              <a:sym typeface="Lato"/>
            </a:endParaRPr>
          </a:p>
        </p:txBody>
      </p:sp>
      <p:sp>
        <p:nvSpPr>
          <p:cNvPr id="362" name="Google Shape;362;p32"/>
          <p:cNvSpPr txBox="1"/>
          <p:nvPr/>
        </p:nvSpPr>
        <p:spPr>
          <a:xfrm>
            <a:off x="2802325" y="2252550"/>
            <a:ext cx="5838900" cy="63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FFFFFF"/>
                </a:solidFill>
                <a:latin typeface="Lato"/>
                <a:ea typeface="Lato"/>
                <a:cs typeface="Lato"/>
                <a:sym typeface="Lato"/>
              </a:rPr>
              <a:t>Greedy selection of features</a:t>
            </a:r>
            <a:endParaRPr b="1">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AutoNum type="arabicPeriod"/>
            </a:pPr>
            <a:r>
              <a:rPr lang="en-GB">
                <a:solidFill>
                  <a:srgbClr val="FFFFFF"/>
                </a:solidFill>
                <a:latin typeface="Lato"/>
                <a:ea typeface="Lato"/>
                <a:cs typeface="Lato"/>
                <a:sym typeface="Lato"/>
              </a:rPr>
              <a:t>Sorted features according to their scores (descending)</a:t>
            </a:r>
            <a:endParaRPr>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AutoNum type="arabicPeriod"/>
            </a:pPr>
            <a:r>
              <a:rPr lang="en-GB">
                <a:solidFill>
                  <a:srgbClr val="FFFFFF"/>
                </a:solidFill>
                <a:latin typeface="Lato"/>
                <a:ea typeface="Lato"/>
                <a:cs typeface="Lato"/>
                <a:sym typeface="Lato"/>
              </a:rPr>
              <a:t>Run ensemble on top n features and measure mse on n features</a:t>
            </a:r>
            <a:endParaRPr>
              <a:solidFill>
                <a:srgbClr val="FFFFFF"/>
              </a:solidFill>
              <a:latin typeface="Lato"/>
              <a:ea typeface="Lato"/>
              <a:cs typeface="Lato"/>
              <a:sym typeface="Lato"/>
            </a:endParaRPr>
          </a:p>
        </p:txBody>
      </p:sp>
      <p:sp>
        <p:nvSpPr>
          <p:cNvPr id="363" name="Google Shape;363;p32"/>
          <p:cNvSpPr txBox="1"/>
          <p:nvPr/>
        </p:nvSpPr>
        <p:spPr>
          <a:xfrm>
            <a:off x="2809425" y="3298850"/>
            <a:ext cx="5838900" cy="63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FFFFFF"/>
                </a:solidFill>
                <a:latin typeface="Lato"/>
                <a:ea typeface="Lato"/>
                <a:cs typeface="Lato"/>
                <a:sym typeface="Lato"/>
              </a:rPr>
              <a:t>Dataset Used</a:t>
            </a:r>
            <a:endParaRPr b="1">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Char char="●"/>
            </a:pPr>
            <a:r>
              <a:rPr lang="en-GB">
                <a:solidFill>
                  <a:srgbClr val="FFFFFF"/>
                </a:solidFill>
                <a:latin typeface="Lato"/>
                <a:ea typeface="Lato"/>
                <a:cs typeface="Lato"/>
                <a:sym typeface="Lato"/>
              </a:rPr>
              <a:t>All features are </a:t>
            </a:r>
            <a:r>
              <a:rPr lang="en-GB">
                <a:solidFill>
                  <a:schemeClr val="accent2"/>
                </a:solidFill>
                <a:latin typeface="Lato"/>
                <a:ea typeface="Lato"/>
                <a:cs typeface="Lato"/>
                <a:sym typeface="Lato"/>
              </a:rPr>
              <a:t>signals</a:t>
            </a:r>
            <a:endParaRPr>
              <a:solidFill>
                <a:schemeClr val="accent2"/>
              </a:solidFill>
              <a:latin typeface="Lato"/>
              <a:ea typeface="Lato"/>
              <a:cs typeface="Lato"/>
              <a:sym typeface="Lato"/>
            </a:endParaRPr>
          </a:p>
        </p:txBody>
      </p:sp>
      <p:pic>
        <p:nvPicPr>
          <p:cNvPr id="364" name="Google Shape;364;p32"/>
          <p:cNvPicPr preferRelativeResize="0"/>
          <p:nvPr/>
        </p:nvPicPr>
        <p:blipFill>
          <a:blip r:embed="rId3">
            <a:alphaModFix/>
          </a:blip>
          <a:stretch>
            <a:fillRect/>
          </a:stretch>
        </p:blipFill>
        <p:spPr>
          <a:xfrm>
            <a:off x="5835061" y="3098550"/>
            <a:ext cx="2289988" cy="1806350"/>
          </a:xfrm>
          <a:prstGeom prst="rect">
            <a:avLst/>
          </a:prstGeom>
          <a:noFill/>
          <a:ln>
            <a:noFill/>
          </a:ln>
        </p:spPr>
      </p:pic>
      <p:sp>
        <p:nvSpPr>
          <p:cNvPr id="365" name="Google Shape;365;p32"/>
          <p:cNvSpPr txBox="1"/>
          <p:nvPr/>
        </p:nvSpPr>
        <p:spPr>
          <a:xfrm>
            <a:off x="5673575" y="4877700"/>
            <a:ext cx="2451300" cy="34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000">
                <a:solidFill>
                  <a:srgbClr val="FFFF00"/>
                </a:solidFill>
                <a:latin typeface="Lato"/>
                <a:ea typeface="Lato"/>
                <a:cs typeface="Lato"/>
                <a:sym typeface="Lato"/>
              </a:rPr>
              <a:t>Figure</a:t>
            </a:r>
            <a:r>
              <a:rPr lang="en-GB" sz="1000">
                <a:solidFill>
                  <a:srgbClr val="FFFF00"/>
                </a:solidFill>
                <a:latin typeface="Lato"/>
                <a:ea typeface="Lato"/>
                <a:cs typeface="Lato"/>
                <a:sym typeface="Lato"/>
              </a:rPr>
              <a:t> 8: Features (X) based on MSE(Y)</a:t>
            </a:r>
            <a:endParaRPr sz="1000">
              <a:solidFill>
                <a:srgbClr val="FFFF00"/>
              </a:solidFill>
              <a:latin typeface="Lato"/>
              <a:ea typeface="Lato"/>
              <a:cs typeface="Lato"/>
              <a:sym typeface="Lato"/>
            </a:endParaRPr>
          </a:p>
        </p:txBody>
      </p:sp>
      <p:sp>
        <p:nvSpPr>
          <p:cNvPr id="366" name="Google Shape;366;p32"/>
          <p:cNvSpPr/>
          <p:nvPr/>
        </p:nvSpPr>
        <p:spPr>
          <a:xfrm>
            <a:off x="511750" y="3403288"/>
            <a:ext cx="1470000" cy="638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Lato"/>
                <a:ea typeface="Lato"/>
                <a:cs typeface="Lato"/>
                <a:sym typeface="Lato"/>
              </a:rPr>
              <a:t>Results &amp; Discussion</a:t>
            </a:r>
            <a:endParaRPr>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cxnSp>
        <p:nvCxnSpPr>
          <p:cNvPr id="371" name="Google Shape;371;p33"/>
          <p:cNvCxnSpPr/>
          <p:nvPr/>
        </p:nvCxnSpPr>
        <p:spPr>
          <a:xfrm>
            <a:off x="1981750" y="2830575"/>
            <a:ext cx="654600" cy="6900"/>
          </a:xfrm>
          <a:prstGeom prst="straightConnector1">
            <a:avLst/>
          </a:prstGeom>
          <a:noFill/>
          <a:ln cap="flat" cmpd="sng" w="9525">
            <a:solidFill>
              <a:schemeClr val="dk2"/>
            </a:solidFill>
            <a:prstDash val="solid"/>
            <a:round/>
            <a:headEnd len="med" w="med" type="none"/>
            <a:tailEnd len="med" w="med" type="triangle"/>
          </a:ln>
        </p:spPr>
      </p:cxnSp>
      <p:sp>
        <p:nvSpPr>
          <p:cNvPr id="372" name="Google Shape;372;p33"/>
          <p:cNvSpPr/>
          <p:nvPr/>
        </p:nvSpPr>
        <p:spPr>
          <a:xfrm>
            <a:off x="502150" y="2514825"/>
            <a:ext cx="1470000" cy="638400"/>
          </a:xfrm>
          <a:prstGeom prst="rect">
            <a:avLst/>
          </a:prstGeom>
          <a:solidFill>
            <a:schemeClr val="lt2"/>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latin typeface="Lato"/>
                <a:ea typeface="Lato"/>
                <a:cs typeface="Lato"/>
                <a:sym typeface="Lato"/>
              </a:rPr>
              <a:t>Optimization</a:t>
            </a:r>
            <a:endParaRPr b="1">
              <a:latin typeface="Lato"/>
              <a:ea typeface="Lato"/>
              <a:cs typeface="Lato"/>
              <a:sym typeface="Lato"/>
            </a:endParaRPr>
          </a:p>
        </p:txBody>
      </p:sp>
      <p:sp>
        <p:nvSpPr>
          <p:cNvPr id="373" name="Google Shape;373;p33"/>
          <p:cNvSpPr/>
          <p:nvPr/>
        </p:nvSpPr>
        <p:spPr>
          <a:xfrm>
            <a:off x="511750" y="1587700"/>
            <a:ext cx="1470000" cy="638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Lato"/>
                <a:ea typeface="Lato"/>
                <a:cs typeface="Lato"/>
                <a:sym typeface="Lato"/>
              </a:rPr>
              <a:t>Feature Selection</a:t>
            </a:r>
            <a:endParaRPr>
              <a:latin typeface="Lato"/>
              <a:ea typeface="Lato"/>
              <a:cs typeface="Lato"/>
              <a:sym typeface="Lato"/>
            </a:endParaRPr>
          </a:p>
        </p:txBody>
      </p:sp>
      <p:sp>
        <p:nvSpPr>
          <p:cNvPr id="374" name="Google Shape;374;p33"/>
          <p:cNvSpPr txBox="1"/>
          <p:nvPr/>
        </p:nvSpPr>
        <p:spPr>
          <a:xfrm>
            <a:off x="2345125" y="1057075"/>
            <a:ext cx="6346800" cy="45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500">
                <a:solidFill>
                  <a:srgbClr val="CFE2F3"/>
                </a:solidFill>
                <a:latin typeface="Lato"/>
                <a:ea typeface="Lato"/>
                <a:cs typeface="Lato"/>
                <a:sym typeface="Lato"/>
              </a:rPr>
              <a:t>Problem we faced when trying to  optimise hyperparameters</a:t>
            </a:r>
            <a:endParaRPr b="1" sz="1500">
              <a:solidFill>
                <a:srgbClr val="CFE2F3"/>
              </a:solidFill>
              <a:latin typeface="Lato"/>
              <a:ea typeface="Lato"/>
              <a:cs typeface="Lato"/>
              <a:sym typeface="Lato"/>
            </a:endParaRPr>
          </a:p>
        </p:txBody>
      </p:sp>
      <p:sp>
        <p:nvSpPr>
          <p:cNvPr id="375" name="Google Shape;375;p33"/>
          <p:cNvSpPr txBox="1"/>
          <p:nvPr/>
        </p:nvSpPr>
        <p:spPr>
          <a:xfrm>
            <a:off x="2526525" y="1384625"/>
            <a:ext cx="4917900" cy="3150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Font typeface="Lato"/>
              <a:buChar char="●"/>
            </a:pPr>
            <a:r>
              <a:rPr lang="en-GB">
                <a:solidFill>
                  <a:srgbClr val="FFFFFF"/>
                </a:solidFill>
                <a:latin typeface="Lato"/>
                <a:ea typeface="Lato"/>
                <a:cs typeface="Lato"/>
                <a:sym typeface="Lato"/>
              </a:rPr>
              <a:t>We have a lot of training data (~110k rows)</a:t>
            </a:r>
            <a:endParaRPr>
              <a:solidFill>
                <a:srgbClr val="FFFFFF"/>
              </a:solidFill>
              <a:latin typeface="Lato"/>
              <a:ea typeface="Lato"/>
              <a:cs typeface="Lato"/>
              <a:sym typeface="Lato"/>
            </a:endParaRPr>
          </a:p>
          <a:p>
            <a:pPr indent="-317500" lvl="0" marL="914400" rtl="0" algn="l">
              <a:spcBef>
                <a:spcPts val="0"/>
              </a:spcBef>
              <a:spcAft>
                <a:spcPts val="0"/>
              </a:spcAft>
              <a:buClr>
                <a:srgbClr val="FFFFFF"/>
              </a:buClr>
              <a:buSzPts val="1400"/>
              <a:buFont typeface="Lato"/>
              <a:buChar char="●"/>
            </a:pPr>
            <a:r>
              <a:rPr lang="en-GB">
                <a:solidFill>
                  <a:srgbClr val="FFFFFF"/>
                </a:solidFill>
                <a:latin typeface="Lato"/>
                <a:ea typeface="Lato"/>
                <a:cs typeface="Lato"/>
                <a:sym typeface="Lato"/>
              </a:rPr>
              <a:t>Running GridSearchCV or RandomizedSearchCV to find the hyperparameters with the lowest MSE takes a long time</a:t>
            </a:r>
            <a:endParaRPr>
              <a:solidFill>
                <a:srgbClr val="FFFFFF"/>
              </a:solidFill>
              <a:latin typeface="Lato"/>
              <a:ea typeface="Lato"/>
              <a:cs typeface="Lato"/>
              <a:sym typeface="Lato"/>
            </a:endParaRPr>
          </a:p>
          <a:p>
            <a:pPr indent="-317500" lvl="0" marL="914400" rtl="0" algn="l">
              <a:spcBef>
                <a:spcPts val="0"/>
              </a:spcBef>
              <a:spcAft>
                <a:spcPts val="0"/>
              </a:spcAft>
              <a:buClr>
                <a:srgbClr val="FFFFFF"/>
              </a:buClr>
              <a:buSzPts val="1400"/>
              <a:buFont typeface="Lato"/>
              <a:buChar char="●"/>
            </a:pPr>
            <a:r>
              <a:rPr lang="en-GB">
                <a:solidFill>
                  <a:srgbClr val="FFFFFF"/>
                </a:solidFill>
                <a:latin typeface="Lato"/>
                <a:ea typeface="Lato"/>
                <a:cs typeface="Lato"/>
                <a:sym typeface="Lato"/>
              </a:rPr>
              <a:t>We did not have access to premium cloud computing tools (eg. AWS) to run our models</a:t>
            </a:r>
            <a:endParaRPr>
              <a:solidFill>
                <a:srgbClr val="FFFFFF"/>
              </a:solidFill>
              <a:latin typeface="Lato"/>
              <a:ea typeface="Lato"/>
              <a:cs typeface="Lato"/>
              <a:sym typeface="Lato"/>
            </a:endParaRPr>
          </a:p>
          <a:p>
            <a:pPr indent="-317500" lvl="0" marL="914400" rtl="0" algn="l">
              <a:spcBef>
                <a:spcPts val="0"/>
              </a:spcBef>
              <a:spcAft>
                <a:spcPts val="0"/>
              </a:spcAft>
              <a:buClr>
                <a:srgbClr val="FFFFFF"/>
              </a:buClr>
              <a:buSzPts val="1400"/>
              <a:buFont typeface="Lato"/>
              <a:buChar char="●"/>
            </a:pPr>
            <a:r>
              <a:rPr lang="en-GB">
                <a:solidFill>
                  <a:srgbClr val="FFFFFF"/>
                </a:solidFill>
                <a:latin typeface="Lato"/>
                <a:ea typeface="Lato"/>
                <a:cs typeface="Lato"/>
                <a:sym typeface="Lato"/>
              </a:rPr>
              <a:t>Some of our models for hyperparameters took days to run</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Char char="●"/>
            </a:pPr>
            <a:r>
              <a:rPr lang="en-GB">
                <a:solidFill>
                  <a:srgbClr val="FFFFFF"/>
                </a:solidFill>
                <a:latin typeface="Lato"/>
                <a:ea typeface="Lato"/>
                <a:cs typeface="Lato"/>
                <a:sym typeface="Lato"/>
              </a:rPr>
              <a:t>Solution: we used stratified sampling to get a representative sample of the dataset, and used that for our hyperparameter optimisation instead.</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p:txBody>
      </p:sp>
      <p:sp>
        <p:nvSpPr>
          <p:cNvPr id="376" name="Google Shape;376;p33"/>
          <p:cNvSpPr txBox="1"/>
          <p:nvPr>
            <p:ph type="title"/>
          </p:nvPr>
        </p:nvSpPr>
        <p:spPr>
          <a:xfrm>
            <a:off x="1181100" y="344100"/>
            <a:ext cx="7038900" cy="48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Optimization</a:t>
            </a:r>
            <a:endParaRPr/>
          </a:p>
          <a:p>
            <a:pPr indent="0" lvl="0" marL="0" rtl="0" algn="l">
              <a:spcBef>
                <a:spcPts val="0"/>
              </a:spcBef>
              <a:spcAft>
                <a:spcPts val="0"/>
              </a:spcAft>
              <a:buNone/>
            </a:pPr>
            <a:r>
              <a:t/>
            </a:r>
            <a:endParaRPr/>
          </a:p>
        </p:txBody>
      </p:sp>
      <p:sp>
        <p:nvSpPr>
          <p:cNvPr id="377" name="Google Shape;377;p33"/>
          <p:cNvSpPr/>
          <p:nvPr/>
        </p:nvSpPr>
        <p:spPr>
          <a:xfrm>
            <a:off x="511750" y="3403288"/>
            <a:ext cx="1470000" cy="638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Lato"/>
                <a:ea typeface="Lato"/>
                <a:cs typeface="Lato"/>
                <a:sym typeface="Lato"/>
              </a:rPr>
              <a:t>Results &amp; Discussion</a:t>
            </a:r>
            <a:endParaRPr>
              <a:latin typeface="Lato"/>
              <a:ea typeface="Lato"/>
              <a:cs typeface="Lato"/>
              <a:sym typeface="Lato"/>
            </a:endParaRPr>
          </a:p>
        </p:txBody>
      </p:sp>
      <p:sp>
        <p:nvSpPr>
          <p:cNvPr id="378" name="Google Shape;378;p33"/>
          <p:cNvSpPr/>
          <p:nvPr/>
        </p:nvSpPr>
        <p:spPr>
          <a:xfrm>
            <a:off x="511750" y="4288000"/>
            <a:ext cx="1470000" cy="638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Lato"/>
                <a:ea typeface="Lato"/>
                <a:cs typeface="Lato"/>
                <a:sym typeface="Lato"/>
              </a:rPr>
              <a:t>Conclusion</a:t>
            </a:r>
            <a:endParaRPr>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cxnSp>
        <p:nvCxnSpPr>
          <p:cNvPr id="383" name="Google Shape;383;p34"/>
          <p:cNvCxnSpPr/>
          <p:nvPr/>
        </p:nvCxnSpPr>
        <p:spPr>
          <a:xfrm>
            <a:off x="1981750" y="2830575"/>
            <a:ext cx="654600" cy="6900"/>
          </a:xfrm>
          <a:prstGeom prst="straightConnector1">
            <a:avLst/>
          </a:prstGeom>
          <a:noFill/>
          <a:ln cap="flat" cmpd="sng" w="9525">
            <a:solidFill>
              <a:schemeClr val="dk2"/>
            </a:solidFill>
            <a:prstDash val="solid"/>
            <a:round/>
            <a:headEnd len="med" w="med" type="none"/>
            <a:tailEnd len="med" w="med" type="triangle"/>
          </a:ln>
        </p:spPr>
      </p:cxnSp>
      <p:sp>
        <p:nvSpPr>
          <p:cNvPr id="384" name="Google Shape;384;p34"/>
          <p:cNvSpPr/>
          <p:nvPr/>
        </p:nvSpPr>
        <p:spPr>
          <a:xfrm>
            <a:off x="502150" y="2514825"/>
            <a:ext cx="1470000" cy="638400"/>
          </a:xfrm>
          <a:prstGeom prst="rect">
            <a:avLst/>
          </a:prstGeom>
          <a:solidFill>
            <a:schemeClr val="lt2"/>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latin typeface="Lato"/>
                <a:ea typeface="Lato"/>
                <a:cs typeface="Lato"/>
                <a:sym typeface="Lato"/>
              </a:rPr>
              <a:t>Optimization</a:t>
            </a:r>
            <a:endParaRPr b="1">
              <a:latin typeface="Lato"/>
              <a:ea typeface="Lato"/>
              <a:cs typeface="Lato"/>
              <a:sym typeface="Lato"/>
            </a:endParaRPr>
          </a:p>
        </p:txBody>
      </p:sp>
      <p:sp>
        <p:nvSpPr>
          <p:cNvPr id="385" name="Google Shape;385;p34"/>
          <p:cNvSpPr/>
          <p:nvPr/>
        </p:nvSpPr>
        <p:spPr>
          <a:xfrm>
            <a:off x="511750" y="1587700"/>
            <a:ext cx="1470000" cy="638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Lato"/>
                <a:ea typeface="Lato"/>
                <a:cs typeface="Lato"/>
                <a:sym typeface="Lato"/>
              </a:rPr>
              <a:t>Feature Selection</a:t>
            </a:r>
            <a:endParaRPr>
              <a:latin typeface="Lato"/>
              <a:ea typeface="Lato"/>
              <a:cs typeface="Lato"/>
              <a:sym typeface="Lato"/>
            </a:endParaRPr>
          </a:p>
        </p:txBody>
      </p:sp>
      <p:sp>
        <p:nvSpPr>
          <p:cNvPr id="386" name="Google Shape;386;p34"/>
          <p:cNvSpPr txBox="1"/>
          <p:nvPr/>
        </p:nvSpPr>
        <p:spPr>
          <a:xfrm>
            <a:off x="2329975" y="570250"/>
            <a:ext cx="4984800" cy="45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500">
                <a:solidFill>
                  <a:srgbClr val="CFE2F3"/>
                </a:solidFill>
                <a:latin typeface="Lato"/>
                <a:ea typeface="Lato"/>
                <a:cs typeface="Lato"/>
                <a:sym typeface="Lato"/>
              </a:rPr>
              <a:t>Hyperparameter Tuning with GridSearchCV()</a:t>
            </a:r>
            <a:endParaRPr b="1" sz="1500">
              <a:solidFill>
                <a:srgbClr val="CFE2F3"/>
              </a:solidFill>
              <a:latin typeface="Lato"/>
              <a:ea typeface="Lato"/>
              <a:cs typeface="Lato"/>
              <a:sym typeface="Lato"/>
            </a:endParaRPr>
          </a:p>
        </p:txBody>
      </p:sp>
      <p:sp>
        <p:nvSpPr>
          <p:cNvPr id="387" name="Google Shape;387;p34"/>
          <p:cNvSpPr txBox="1"/>
          <p:nvPr/>
        </p:nvSpPr>
        <p:spPr>
          <a:xfrm>
            <a:off x="2511375" y="897800"/>
            <a:ext cx="4917900" cy="2119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Font typeface="Lato"/>
              <a:buChar char="●"/>
            </a:pPr>
            <a:r>
              <a:rPr lang="en-GB">
                <a:solidFill>
                  <a:srgbClr val="FFFFFF"/>
                </a:solidFill>
                <a:latin typeface="Lato"/>
                <a:ea typeface="Lato"/>
                <a:cs typeface="Lato"/>
                <a:sym typeface="Lato"/>
              </a:rPr>
              <a:t>Grid</a:t>
            </a:r>
            <a:r>
              <a:rPr lang="en-GB">
                <a:solidFill>
                  <a:srgbClr val="FFFFFF"/>
                </a:solidFill>
                <a:latin typeface="Lato"/>
                <a:ea typeface="Lato"/>
                <a:cs typeface="Lato"/>
                <a:sym typeface="Lato"/>
              </a:rPr>
              <a:t> search of parameters, with </a:t>
            </a:r>
            <a:r>
              <a:rPr b="1" lang="en-GB" u="sng">
                <a:solidFill>
                  <a:srgbClr val="FFFFFF"/>
                </a:solidFill>
                <a:latin typeface="Lato"/>
                <a:ea typeface="Lato"/>
                <a:cs typeface="Lato"/>
                <a:sym typeface="Lato"/>
              </a:rPr>
              <a:t>5</a:t>
            </a:r>
            <a:r>
              <a:rPr lang="en-GB">
                <a:solidFill>
                  <a:srgbClr val="FFFFFF"/>
                </a:solidFill>
                <a:latin typeface="Lato"/>
                <a:ea typeface="Lato"/>
                <a:cs typeface="Lato"/>
                <a:sym typeface="Lato"/>
              </a:rPr>
              <a:t> fold cross validation</a:t>
            </a:r>
            <a:endParaRPr>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Char char="●"/>
            </a:pPr>
            <a:r>
              <a:rPr lang="en-GB">
                <a:solidFill>
                  <a:srgbClr val="FFFFFF"/>
                </a:solidFill>
                <a:latin typeface="Lato"/>
                <a:ea typeface="Lato"/>
                <a:cs typeface="Lato"/>
                <a:sym typeface="Lato"/>
              </a:rPr>
              <a:t>Fit 60 different combination of hyperparameters (5 folds x 12 candidates)</a:t>
            </a:r>
            <a:endParaRPr>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Char char="●"/>
            </a:pPr>
            <a:r>
              <a:rPr lang="en-GB">
                <a:solidFill>
                  <a:srgbClr val="FFFFFF"/>
                </a:solidFill>
                <a:latin typeface="Lato"/>
                <a:ea typeface="Lato"/>
                <a:cs typeface="Lato"/>
                <a:sym typeface="Lato"/>
              </a:rPr>
              <a:t>Param_grid:</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p:txBody>
      </p:sp>
      <p:sp>
        <p:nvSpPr>
          <p:cNvPr id="388" name="Google Shape;388;p34"/>
          <p:cNvSpPr txBox="1"/>
          <p:nvPr>
            <p:ph type="title"/>
          </p:nvPr>
        </p:nvSpPr>
        <p:spPr>
          <a:xfrm>
            <a:off x="1172150" y="84250"/>
            <a:ext cx="7038900" cy="48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Optimization</a:t>
            </a:r>
            <a:endParaRPr/>
          </a:p>
        </p:txBody>
      </p:sp>
      <p:sp>
        <p:nvSpPr>
          <p:cNvPr id="389" name="Google Shape;389;p34"/>
          <p:cNvSpPr/>
          <p:nvPr/>
        </p:nvSpPr>
        <p:spPr>
          <a:xfrm>
            <a:off x="511750" y="3403288"/>
            <a:ext cx="1470000" cy="638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Lato"/>
                <a:ea typeface="Lato"/>
                <a:cs typeface="Lato"/>
                <a:sym typeface="Lato"/>
              </a:rPr>
              <a:t>Results &amp; Discussion</a:t>
            </a:r>
            <a:endParaRPr>
              <a:latin typeface="Lato"/>
              <a:ea typeface="Lato"/>
              <a:cs typeface="Lato"/>
              <a:sym typeface="Lato"/>
            </a:endParaRPr>
          </a:p>
        </p:txBody>
      </p:sp>
      <p:sp>
        <p:nvSpPr>
          <p:cNvPr id="390" name="Google Shape;390;p34"/>
          <p:cNvSpPr/>
          <p:nvPr/>
        </p:nvSpPr>
        <p:spPr>
          <a:xfrm>
            <a:off x="511750" y="4288000"/>
            <a:ext cx="1470000" cy="638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Lato"/>
                <a:ea typeface="Lato"/>
                <a:cs typeface="Lato"/>
                <a:sym typeface="Lato"/>
              </a:rPr>
              <a:t>Conclusion</a:t>
            </a:r>
            <a:endParaRPr>
              <a:latin typeface="Lato"/>
              <a:ea typeface="Lato"/>
              <a:cs typeface="Lato"/>
              <a:sym typeface="Lato"/>
            </a:endParaRPr>
          </a:p>
        </p:txBody>
      </p:sp>
      <p:sp>
        <p:nvSpPr>
          <p:cNvPr id="391" name="Google Shape;391;p34"/>
          <p:cNvSpPr txBox="1"/>
          <p:nvPr/>
        </p:nvSpPr>
        <p:spPr>
          <a:xfrm>
            <a:off x="2511375" y="2687975"/>
            <a:ext cx="4917900" cy="1485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Font typeface="Lato"/>
              <a:buChar char="●"/>
            </a:pPr>
            <a:r>
              <a:rPr lang="en-GB">
                <a:solidFill>
                  <a:srgbClr val="FFFFFF"/>
                </a:solidFill>
                <a:latin typeface="Lato"/>
                <a:ea typeface="Lato"/>
                <a:cs typeface="Lato"/>
                <a:sym typeface="Lato"/>
              </a:rPr>
              <a:t>Results:</a:t>
            </a:r>
            <a:endParaRPr>
              <a:solidFill>
                <a:srgbClr val="FFFFFF"/>
              </a:solidFill>
              <a:latin typeface="Lato"/>
              <a:ea typeface="Lato"/>
              <a:cs typeface="Lato"/>
              <a:sym typeface="Lato"/>
            </a:endParaRPr>
          </a:p>
          <a:p>
            <a:pPr indent="0" lvl="0" marL="457200" rtl="0" algn="l">
              <a:spcBef>
                <a:spcPts val="0"/>
              </a:spcBef>
              <a:spcAft>
                <a:spcPts val="0"/>
              </a:spcAft>
              <a:buNone/>
            </a:pPr>
            <a:r>
              <a:t/>
            </a:r>
            <a:endParaRPr>
              <a:solidFill>
                <a:srgbClr val="FFFFFF"/>
              </a:solidFill>
              <a:latin typeface="Lato"/>
              <a:ea typeface="Lato"/>
              <a:cs typeface="Lato"/>
              <a:sym typeface="Lato"/>
            </a:endParaRPr>
          </a:p>
          <a:p>
            <a:pPr indent="0" lvl="0" marL="457200" rtl="0" algn="l">
              <a:spcBef>
                <a:spcPts val="0"/>
              </a:spcBef>
              <a:spcAft>
                <a:spcPts val="0"/>
              </a:spcAft>
              <a:buNone/>
            </a:pPr>
            <a:r>
              <a:t/>
            </a:r>
            <a:endParaRPr>
              <a:solidFill>
                <a:srgbClr val="FFFFFF"/>
              </a:solidFill>
              <a:latin typeface="Lato"/>
              <a:ea typeface="Lato"/>
              <a:cs typeface="Lato"/>
              <a:sym typeface="Lato"/>
            </a:endParaRPr>
          </a:p>
          <a:p>
            <a:pPr indent="0" lvl="0" marL="457200" rtl="0" algn="l">
              <a:spcBef>
                <a:spcPts val="0"/>
              </a:spcBef>
              <a:spcAft>
                <a:spcPts val="0"/>
              </a:spcAft>
              <a:buNone/>
            </a:pPr>
            <a:r>
              <a:t/>
            </a:r>
            <a:endParaRPr>
              <a:solidFill>
                <a:srgbClr val="FFFFFF"/>
              </a:solidFill>
              <a:latin typeface="Lato"/>
              <a:ea typeface="Lato"/>
              <a:cs typeface="Lato"/>
              <a:sym typeface="Lato"/>
            </a:endParaRPr>
          </a:p>
          <a:p>
            <a:pPr indent="0" lvl="0" marL="457200" rtl="0" algn="l">
              <a:spcBef>
                <a:spcPts val="0"/>
              </a:spcBef>
              <a:spcAft>
                <a:spcPts val="0"/>
              </a:spcAft>
              <a:buNone/>
            </a:pPr>
            <a:r>
              <a:t/>
            </a:r>
            <a:endParaRPr>
              <a:solidFill>
                <a:srgbClr val="FFFFFF"/>
              </a:solidFill>
              <a:latin typeface="Lato"/>
              <a:ea typeface="Lato"/>
              <a:cs typeface="Lato"/>
              <a:sym typeface="Lato"/>
            </a:endParaRPr>
          </a:p>
          <a:p>
            <a:pPr indent="0" lvl="0" marL="914400" rtl="0" algn="l">
              <a:spcBef>
                <a:spcPts val="0"/>
              </a:spcBef>
              <a:spcAft>
                <a:spcPts val="0"/>
              </a:spcAft>
              <a:buNone/>
            </a:pPr>
            <a:r>
              <a:t/>
            </a:r>
            <a:endParaRPr>
              <a:solidFill>
                <a:srgbClr val="FFFFFF"/>
              </a:solidFill>
              <a:latin typeface="Lato"/>
              <a:ea typeface="Lato"/>
              <a:cs typeface="Lato"/>
              <a:sym typeface="Lato"/>
            </a:endParaRPr>
          </a:p>
          <a:p>
            <a:pPr indent="0" lvl="0" marL="914400" rtl="0" algn="l">
              <a:spcBef>
                <a:spcPts val="0"/>
              </a:spcBef>
              <a:spcAft>
                <a:spcPts val="0"/>
              </a:spcAft>
              <a:buNone/>
            </a:pPr>
            <a:r>
              <a:t/>
            </a:r>
            <a:endParaRPr b="1" u="sng">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Char char="●"/>
            </a:pPr>
            <a:r>
              <a:rPr b="1" lang="en-GB" u="sng">
                <a:solidFill>
                  <a:srgbClr val="FFFFFF"/>
                </a:solidFill>
                <a:latin typeface="Lato"/>
                <a:ea typeface="Lato"/>
                <a:cs typeface="Lato"/>
                <a:sym typeface="Lato"/>
              </a:rPr>
              <a:t>MSE: 0.03422</a:t>
            </a:r>
            <a:endParaRPr b="1" u="sng">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p:txBody>
      </p:sp>
      <p:pic>
        <p:nvPicPr>
          <p:cNvPr id="392" name="Google Shape;392;p34"/>
          <p:cNvPicPr preferRelativeResize="0"/>
          <p:nvPr/>
        </p:nvPicPr>
        <p:blipFill>
          <a:blip r:embed="rId3">
            <a:alphaModFix/>
          </a:blip>
          <a:stretch>
            <a:fillRect/>
          </a:stretch>
        </p:blipFill>
        <p:spPr>
          <a:xfrm>
            <a:off x="3148825" y="1932375"/>
            <a:ext cx="5312393" cy="638400"/>
          </a:xfrm>
          <a:prstGeom prst="rect">
            <a:avLst/>
          </a:prstGeom>
          <a:noFill/>
          <a:ln>
            <a:noFill/>
          </a:ln>
        </p:spPr>
      </p:pic>
      <p:pic>
        <p:nvPicPr>
          <p:cNvPr id="393" name="Google Shape;393;p34"/>
          <p:cNvPicPr preferRelativeResize="0"/>
          <p:nvPr/>
        </p:nvPicPr>
        <p:blipFill>
          <a:blip r:embed="rId4">
            <a:alphaModFix/>
          </a:blip>
          <a:stretch>
            <a:fillRect/>
          </a:stretch>
        </p:blipFill>
        <p:spPr>
          <a:xfrm>
            <a:off x="3808475" y="2823575"/>
            <a:ext cx="4083162" cy="1214700"/>
          </a:xfrm>
          <a:prstGeom prst="rect">
            <a:avLst/>
          </a:prstGeom>
          <a:noFill/>
          <a:ln>
            <a:noFill/>
          </a:ln>
        </p:spPr>
      </p:pic>
      <p:sp>
        <p:nvSpPr>
          <p:cNvPr id="394" name="Google Shape;394;p34"/>
          <p:cNvSpPr txBox="1"/>
          <p:nvPr/>
        </p:nvSpPr>
        <p:spPr>
          <a:xfrm>
            <a:off x="4176925" y="2494575"/>
            <a:ext cx="3448200" cy="24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000">
                <a:solidFill>
                  <a:srgbClr val="FFFF00"/>
                </a:solidFill>
                <a:latin typeface="Lato"/>
                <a:ea typeface="Lato"/>
                <a:cs typeface="Lato"/>
                <a:sym typeface="Lato"/>
              </a:rPr>
              <a:t>Figure  9: GridSearchCV() hyperparameters</a:t>
            </a:r>
            <a:endParaRPr sz="1000">
              <a:solidFill>
                <a:srgbClr val="FFFF00"/>
              </a:solidFill>
              <a:latin typeface="Lato"/>
              <a:ea typeface="Lato"/>
              <a:cs typeface="Lato"/>
              <a:sym typeface="Lato"/>
            </a:endParaRPr>
          </a:p>
        </p:txBody>
      </p:sp>
      <p:sp>
        <p:nvSpPr>
          <p:cNvPr id="395" name="Google Shape;395;p34"/>
          <p:cNvSpPr txBox="1"/>
          <p:nvPr/>
        </p:nvSpPr>
        <p:spPr>
          <a:xfrm>
            <a:off x="4205125" y="3962075"/>
            <a:ext cx="3448200" cy="24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000">
                <a:solidFill>
                  <a:srgbClr val="FFFF00"/>
                </a:solidFill>
                <a:latin typeface="Lato"/>
                <a:ea typeface="Lato"/>
                <a:cs typeface="Lato"/>
                <a:sym typeface="Lato"/>
              </a:rPr>
              <a:t>Figure  10: GridSearchCV() results</a:t>
            </a:r>
            <a:endParaRPr sz="1000">
              <a:solidFill>
                <a:srgbClr val="FFFF00"/>
              </a:solidFill>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cxnSp>
        <p:nvCxnSpPr>
          <p:cNvPr id="400" name="Google Shape;400;p35"/>
          <p:cNvCxnSpPr/>
          <p:nvPr/>
        </p:nvCxnSpPr>
        <p:spPr>
          <a:xfrm>
            <a:off x="1981750" y="2830575"/>
            <a:ext cx="654600" cy="6900"/>
          </a:xfrm>
          <a:prstGeom prst="straightConnector1">
            <a:avLst/>
          </a:prstGeom>
          <a:noFill/>
          <a:ln cap="flat" cmpd="sng" w="9525">
            <a:solidFill>
              <a:schemeClr val="dk2"/>
            </a:solidFill>
            <a:prstDash val="solid"/>
            <a:round/>
            <a:headEnd len="med" w="med" type="none"/>
            <a:tailEnd len="med" w="med" type="triangle"/>
          </a:ln>
        </p:spPr>
      </p:cxnSp>
      <p:sp>
        <p:nvSpPr>
          <p:cNvPr id="401" name="Google Shape;401;p35"/>
          <p:cNvSpPr/>
          <p:nvPr/>
        </p:nvSpPr>
        <p:spPr>
          <a:xfrm>
            <a:off x="502150" y="2514825"/>
            <a:ext cx="1470000" cy="638400"/>
          </a:xfrm>
          <a:prstGeom prst="rect">
            <a:avLst/>
          </a:prstGeom>
          <a:solidFill>
            <a:schemeClr val="lt2"/>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latin typeface="Lato"/>
                <a:ea typeface="Lato"/>
                <a:cs typeface="Lato"/>
                <a:sym typeface="Lato"/>
              </a:rPr>
              <a:t>Optimization</a:t>
            </a:r>
            <a:endParaRPr b="1">
              <a:latin typeface="Lato"/>
              <a:ea typeface="Lato"/>
              <a:cs typeface="Lato"/>
              <a:sym typeface="Lato"/>
            </a:endParaRPr>
          </a:p>
        </p:txBody>
      </p:sp>
      <p:sp>
        <p:nvSpPr>
          <p:cNvPr id="402" name="Google Shape;402;p35"/>
          <p:cNvSpPr/>
          <p:nvPr/>
        </p:nvSpPr>
        <p:spPr>
          <a:xfrm>
            <a:off x="511750" y="1587700"/>
            <a:ext cx="1470000" cy="638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Lato"/>
                <a:ea typeface="Lato"/>
                <a:cs typeface="Lato"/>
                <a:sym typeface="Lato"/>
              </a:rPr>
              <a:t>Feature Selection</a:t>
            </a:r>
            <a:endParaRPr>
              <a:latin typeface="Lato"/>
              <a:ea typeface="Lato"/>
              <a:cs typeface="Lato"/>
              <a:sym typeface="Lato"/>
            </a:endParaRPr>
          </a:p>
        </p:txBody>
      </p:sp>
      <p:sp>
        <p:nvSpPr>
          <p:cNvPr id="403" name="Google Shape;403;p35"/>
          <p:cNvSpPr txBox="1"/>
          <p:nvPr/>
        </p:nvSpPr>
        <p:spPr>
          <a:xfrm>
            <a:off x="2329975" y="570250"/>
            <a:ext cx="4984800" cy="45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500">
                <a:solidFill>
                  <a:srgbClr val="CFE2F3"/>
                </a:solidFill>
                <a:latin typeface="Lato"/>
                <a:ea typeface="Lato"/>
                <a:cs typeface="Lato"/>
                <a:sym typeface="Lato"/>
              </a:rPr>
              <a:t>Hyperparameter Tuning with RandomizedSearchCV()</a:t>
            </a:r>
            <a:endParaRPr b="1" sz="1500">
              <a:solidFill>
                <a:srgbClr val="CFE2F3"/>
              </a:solidFill>
              <a:latin typeface="Lato"/>
              <a:ea typeface="Lato"/>
              <a:cs typeface="Lato"/>
              <a:sym typeface="Lato"/>
            </a:endParaRPr>
          </a:p>
        </p:txBody>
      </p:sp>
      <p:sp>
        <p:nvSpPr>
          <p:cNvPr id="404" name="Google Shape;404;p35"/>
          <p:cNvSpPr txBox="1"/>
          <p:nvPr/>
        </p:nvSpPr>
        <p:spPr>
          <a:xfrm>
            <a:off x="2511375" y="897800"/>
            <a:ext cx="4917900" cy="2119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Font typeface="Lato"/>
              <a:buChar char="●"/>
            </a:pPr>
            <a:r>
              <a:rPr lang="en-GB">
                <a:solidFill>
                  <a:srgbClr val="FFFFFF"/>
                </a:solidFill>
                <a:latin typeface="Lato"/>
                <a:ea typeface="Lato"/>
                <a:cs typeface="Lato"/>
                <a:sym typeface="Lato"/>
              </a:rPr>
              <a:t>Random search of parameters, with </a:t>
            </a:r>
            <a:r>
              <a:rPr b="1" lang="en-GB" u="sng">
                <a:solidFill>
                  <a:srgbClr val="FFFFFF"/>
                </a:solidFill>
                <a:latin typeface="Lato"/>
                <a:ea typeface="Lato"/>
                <a:cs typeface="Lato"/>
                <a:sym typeface="Lato"/>
              </a:rPr>
              <a:t>5</a:t>
            </a:r>
            <a:r>
              <a:rPr lang="en-GB">
                <a:solidFill>
                  <a:srgbClr val="FFFFFF"/>
                </a:solidFill>
                <a:latin typeface="Lato"/>
                <a:ea typeface="Lato"/>
                <a:cs typeface="Lato"/>
                <a:sym typeface="Lato"/>
              </a:rPr>
              <a:t> fold cross validation</a:t>
            </a:r>
            <a:endParaRPr>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Char char="●"/>
            </a:pPr>
            <a:r>
              <a:rPr lang="en-GB">
                <a:solidFill>
                  <a:srgbClr val="FFFFFF"/>
                </a:solidFill>
                <a:latin typeface="Lato"/>
                <a:ea typeface="Lato"/>
                <a:cs typeface="Lato"/>
                <a:sym typeface="Lato"/>
              </a:rPr>
              <a:t>Fit 50 different combination of hyperparameters (5 folds x 10 candidates)</a:t>
            </a:r>
            <a:endParaRPr>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Char char="●"/>
            </a:pPr>
            <a:r>
              <a:rPr lang="en-GB">
                <a:solidFill>
                  <a:srgbClr val="FFFFFF"/>
                </a:solidFill>
                <a:latin typeface="Lato"/>
                <a:ea typeface="Lato"/>
                <a:cs typeface="Lato"/>
                <a:sym typeface="Lato"/>
              </a:rPr>
              <a:t>Param_distibutions:</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p:txBody>
      </p:sp>
      <p:sp>
        <p:nvSpPr>
          <p:cNvPr id="405" name="Google Shape;405;p35"/>
          <p:cNvSpPr txBox="1"/>
          <p:nvPr>
            <p:ph type="title"/>
          </p:nvPr>
        </p:nvSpPr>
        <p:spPr>
          <a:xfrm>
            <a:off x="1172150" y="84250"/>
            <a:ext cx="7038900" cy="48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Optimization</a:t>
            </a:r>
            <a:endParaRPr/>
          </a:p>
        </p:txBody>
      </p:sp>
      <p:sp>
        <p:nvSpPr>
          <p:cNvPr id="406" name="Google Shape;406;p35"/>
          <p:cNvSpPr/>
          <p:nvPr/>
        </p:nvSpPr>
        <p:spPr>
          <a:xfrm>
            <a:off x="511750" y="3403288"/>
            <a:ext cx="1470000" cy="638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Lato"/>
                <a:ea typeface="Lato"/>
                <a:cs typeface="Lato"/>
                <a:sym typeface="Lato"/>
              </a:rPr>
              <a:t>Results &amp; Discussion</a:t>
            </a:r>
            <a:endParaRPr>
              <a:latin typeface="Lato"/>
              <a:ea typeface="Lato"/>
              <a:cs typeface="Lato"/>
              <a:sym typeface="Lato"/>
            </a:endParaRPr>
          </a:p>
        </p:txBody>
      </p:sp>
      <p:sp>
        <p:nvSpPr>
          <p:cNvPr id="407" name="Google Shape;407;p35"/>
          <p:cNvSpPr/>
          <p:nvPr/>
        </p:nvSpPr>
        <p:spPr>
          <a:xfrm>
            <a:off x="511750" y="4288000"/>
            <a:ext cx="1470000" cy="638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Lato"/>
                <a:ea typeface="Lato"/>
                <a:cs typeface="Lato"/>
                <a:sym typeface="Lato"/>
              </a:rPr>
              <a:t>Conclusion</a:t>
            </a:r>
            <a:endParaRPr>
              <a:latin typeface="Lato"/>
              <a:ea typeface="Lato"/>
              <a:cs typeface="Lato"/>
              <a:sym typeface="Lato"/>
            </a:endParaRPr>
          </a:p>
        </p:txBody>
      </p:sp>
      <p:pic>
        <p:nvPicPr>
          <p:cNvPr id="408" name="Google Shape;408;p35"/>
          <p:cNvPicPr preferRelativeResize="0"/>
          <p:nvPr/>
        </p:nvPicPr>
        <p:blipFill>
          <a:blip r:embed="rId3">
            <a:alphaModFix/>
          </a:blip>
          <a:stretch>
            <a:fillRect/>
          </a:stretch>
        </p:blipFill>
        <p:spPr>
          <a:xfrm>
            <a:off x="3504573" y="2104127"/>
            <a:ext cx="3448173" cy="1100125"/>
          </a:xfrm>
          <a:prstGeom prst="rect">
            <a:avLst/>
          </a:prstGeom>
          <a:noFill/>
          <a:ln>
            <a:noFill/>
          </a:ln>
        </p:spPr>
      </p:pic>
      <p:sp>
        <p:nvSpPr>
          <p:cNvPr id="409" name="Google Shape;409;p35"/>
          <p:cNvSpPr txBox="1"/>
          <p:nvPr/>
        </p:nvSpPr>
        <p:spPr>
          <a:xfrm>
            <a:off x="2511375" y="3356650"/>
            <a:ext cx="4917900" cy="1485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Font typeface="Lato"/>
              <a:buChar char="●"/>
            </a:pPr>
            <a:r>
              <a:rPr lang="en-GB">
                <a:solidFill>
                  <a:srgbClr val="FFFFFF"/>
                </a:solidFill>
                <a:latin typeface="Lato"/>
                <a:ea typeface="Lato"/>
                <a:cs typeface="Lato"/>
                <a:sym typeface="Lato"/>
              </a:rPr>
              <a:t>Results:</a:t>
            </a:r>
            <a:endParaRPr>
              <a:solidFill>
                <a:srgbClr val="FFFFFF"/>
              </a:solidFill>
              <a:latin typeface="Lato"/>
              <a:ea typeface="Lato"/>
              <a:cs typeface="Lato"/>
              <a:sym typeface="Lato"/>
            </a:endParaRPr>
          </a:p>
          <a:p>
            <a:pPr indent="0" lvl="0" marL="457200" rtl="0" algn="l">
              <a:spcBef>
                <a:spcPts val="0"/>
              </a:spcBef>
              <a:spcAft>
                <a:spcPts val="0"/>
              </a:spcAft>
              <a:buNone/>
            </a:pPr>
            <a:r>
              <a:t/>
            </a:r>
            <a:endParaRPr>
              <a:solidFill>
                <a:srgbClr val="FFFFFF"/>
              </a:solidFill>
              <a:latin typeface="Lato"/>
              <a:ea typeface="Lato"/>
              <a:cs typeface="Lato"/>
              <a:sym typeface="Lato"/>
            </a:endParaRPr>
          </a:p>
          <a:p>
            <a:pPr indent="0" lvl="0" marL="457200" rtl="0" algn="l">
              <a:spcBef>
                <a:spcPts val="0"/>
              </a:spcBef>
              <a:spcAft>
                <a:spcPts val="0"/>
              </a:spcAft>
              <a:buNone/>
            </a:pPr>
            <a:r>
              <a:t/>
            </a:r>
            <a:endParaRPr>
              <a:solidFill>
                <a:srgbClr val="FFFFFF"/>
              </a:solidFill>
              <a:latin typeface="Lato"/>
              <a:ea typeface="Lato"/>
              <a:cs typeface="Lato"/>
              <a:sym typeface="Lato"/>
            </a:endParaRPr>
          </a:p>
          <a:p>
            <a:pPr indent="0" lvl="0" marL="457200" rtl="0" algn="l">
              <a:spcBef>
                <a:spcPts val="0"/>
              </a:spcBef>
              <a:spcAft>
                <a:spcPts val="0"/>
              </a:spcAft>
              <a:buNone/>
            </a:pPr>
            <a:r>
              <a:t/>
            </a:r>
            <a:endParaRPr>
              <a:solidFill>
                <a:srgbClr val="FFFFFF"/>
              </a:solidFill>
              <a:latin typeface="Lato"/>
              <a:ea typeface="Lato"/>
              <a:cs typeface="Lato"/>
              <a:sym typeface="Lato"/>
            </a:endParaRPr>
          </a:p>
          <a:p>
            <a:pPr indent="0" lvl="0" marL="457200" rtl="0" algn="l">
              <a:spcBef>
                <a:spcPts val="0"/>
              </a:spcBef>
              <a:spcAft>
                <a:spcPts val="0"/>
              </a:spcAft>
              <a:buNone/>
            </a:pPr>
            <a:r>
              <a:t/>
            </a:r>
            <a:endParaRPr>
              <a:solidFill>
                <a:srgbClr val="FFFFFF"/>
              </a:solidFill>
              <a:latin typeface="Lato"/>
              <a:ea typeface="Lato"/>
              <a:cs typeface="Lato"/>
              <a:sym typeface="Lato"/>
            </a:endParaRPr>
          </a:p>
          <a:p>
            <a:pPr indent="0" lvl="0" marL="914400" rtl="0" algn="l">
              <a:spcBef>
                <a:spcPts val="0"/>
              </a:spcBef>
              <a:spcAft>
                <a:spcPts val="0"/>
              </a:spcAft>
              <a:buNone/>
            </a:pPr>
            <a:r>
              <a:t/>
            </a:r>
            <a:endParaRPr>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Char char="●"/>
            </a:pPr>
            <a:r>
              <a:rPr b="1" lang="en-GB" u="sng">
                <a:solidFill>
                  <a:srgbClr val="FFFFFF"/>
                </a:solidFill>
                <a:latin typeface="Lato"/>
                <a:ea typeface="Lato"/>
                <a:cs typeface="Lato"/>
                <a:sym typeface="Lato"/>
              </a:rPr>
              <a:t>MSE: 0.03418</a:t>
            </a:r>
            <a:endParaRPr b="1" u="sng">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p:txBody>
      </p:sp>
      <p:pic>
        <p:nvPicPr>
          <p:cNvPr id="410" name="Google Shape;410;p35"/>
          <p:cNvPicPr preferRelativeResize="0"/>
          <p:nvPr/>
        </p:nvPicPr>
        <p:blipFill>
          <a:blip r:embed="rId4">
            <a:alphaModFix/>
          </a:blip>
          <a:stretch>
            <a:fillRect/>
          </a:stretch>
        </p:blipFill>
        <p:spPr>
          <a:xfrm>
            <a:off x="3727750" y="3509038"/>
            <a:ext cx="3306475" cy="1036525"/>
          </a:xfrm>
          <a:prstGeom prst="rect">
            <a:avLst/>
          </a:prstGeom>
          <a:noFill/>
          <a:ln>
            <a:noFill/>
          </a:ln>
        </p:spPr>
      </p:pic>
      <p:sp>
        <p:nvSpPr>
          <p:cNvPr id="411" name="Google Shape;411;p35"/>
          <p:cNvSpPr txBox="1"/>
          <p:nvPr/>
        </p:nvSpPr>
        <p:spPr>
          <a:xfrm>
            <a:off x="3504575" y="3128050"/>
            <a:ext cx="3448200" cy="24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000">
                <a:solidFill>
                  <a:srgbClr val="FFFF00"/>
                </a:solidFill>
                <a:latin typeface="Lato"/>
                <a:ea typeface="Lato"/>
                <a:cs typeface="Lato"/>
                <a:sym typeface="Lato"/>
              </a:rPr>
              <a:t>Figure</a:t>
            </a:r>
            <a:r>
              <a:rPr lang="en-GB" sz="1000">
                <a:solidFill>
                  <a:srgbClr val="FFFF00"/>
                </a:solidFill>
                <a:latin typeface="Lato"/>
                <a:ea typeface="Lato"/>
                <a:cs typeface="Lato"/>
                <a:sym typeface="Lato"/>
              </a:rPr>
              <a:t>  11: RandomizedSearchCV() hyperparameters</a:t>
            </a:r>
            <a:endParaRPr sz="1000">
              <a:solidFill>
                <a:srgbClr val="FFFF00"/>
              </a:solidFill>
              <a:latin typeface="Lato"/>
              <a:ea typeface="Lato"/>
              <a:cs typeface="Lato"/>
              <a:sym typeface="Lato"/>
            </a:endParaRPr>
          </a:p>
        </p:txBody>
      </p:sp>
      <p:sp>
        <p:nvSpPr>
          <p:cNvPr id="412" name="Google Shape;412;p35"/>
          <p:cNvSpPr txBox="1"/>
          <p:nvPr/>
        </p:nvSpPr>
        <p:spPr>
          <a:xfrm>
            <a:off x="3727750" y="4469350"/>
            <a:ext cx="3448200" cy="24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000">
                <a:solidFill>
                  <a:srgbClr val="FFFF00"/>
                </a:solidFill>
                <a:latin typeface="Lato"/>
                <a:ea typeface="Lato"/>
                <a:cs typeface="Lato"/>
                <a:sym typeface="Lato"/>
              </a:rPr>
              <a:t>Figure  12: RandomizedSearchCV() results</a:t>
            </a:r>
            <a:endParaRPr sz="1000">
              <a:solidFill>
                <a:srgbClr val="FFFF00"/>
              </a:solidFill>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36"/>
          <p:cNvSpPr/>
          <p:nvPr/>
        </p:nvSpPr>
        <p:spPr>
          <a:xfrm>
            <a:off x="502150" y="2514800"/>
            <a:ext cx="1470000" cy="638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Lato"/>
                <a:ea typeface="Lato"/>
                <a:cs typeface="Lato"/>
                <a:sym typeface="Lato"/>
              </a:rPr>
              <a:t>Optimization</a:t>
            </a:r>
            <a:endParaRPr>
              <a:latin typeface="Lato"/>
              <a:ea typeface="Lato"/>
              <a:cs typeface="Lato"/>
              <a:sym typeface="Lato"/>
            </a:endParaRPr>
          </a:p>
        </p:txBody>
      </p:sp>
      <p:cxnSp>
        <p:nvCxnSpPr>
          <p:cNvPr id="418" name="Google Shape;418;p36"/>
          <p:cNvCxnSpPr/>
          <p:nvPr/>
        </p:nvCxnSpPr>
        <p:spPr>
          <a:xfrm>
            <a:off x="1981750" y="3744975"/>
            <a:ext cx="507900" cy="2400"/>
          </a:xfrm>
          <a:prstGeom prst="straightConnector1">
            <a:avLst/>
          </a:prstGeom>
          <a:noFill/>
          <a:ln cap="flat" cmpd="sng" w="9525">
            <a:solidFill>
              <a:schemeClr val="dk2"/>
            </a:solidFill>
            <a:prstDash val="solid"/>
            <a:round/>
            <a:headEnd len="med" w="med" type="none"/>
            <a:tailEnd len="med" w="med" type="triangle"/>
          </a:ln>
        </p:spPr>
      </p:cxnSp>
      <p:sp>
        <p:nvSpPr>
          <p:cNvPr id="419" name="Google Shape;419;p36"/>
          <p:cNvSpPr/>
          <p:nvPr/>
        </p:nvSpPr>
        <p:spPr>
          <a:xfrm>
            <a:off x="502150" y="3429225"/>
            <a:ext cx="1470000" cy="638400"/>
          </a:xfrm>
          <a:prstGeom prst="rect">
            <a:avLst/>
          </a:prstGeom>
          <a:solidFill>
            <a:schemeClr val="lt2"/>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latin typeface="Lato"/>
                <a:ea typeface="Lato"/>
                <a:cs typeface="Lato"/>
                <a:sym typeface="Lato"/>
              </a:rPr>
              <a:t>Results &amp;</a:t>
            </a:r>
            <a:endParaRPr b="1">
              <a:latin typeface="Lato"/>
              <a:ea typeface="Lato"/>
              <a:cs typeface="Lato"/>
              <a:sym typeface="Lato"/>
            </a:endParaRPr>
          </a:p>
          <a:p>
            <a:pPr indent="0" lvl="0" marL="0" rtl="0" algn="ctr">
              <a:spcBef>
                <a:spcPts val="0"/>
              </a:spcBef>
              <a:spcAft>
                <a:spcPts val="0"/>
              </a:spcAft>
              <a:buNone/>
            </a:pPr>
            <a:r>
              <a:rPr b="1" lang="en-GB">
                <a:latin typeface="Lato"/>
                <a:ea typeface="Lato"/>
                <a:cs typeface="Lato"/>
                <a:sym typeface="Lato"/>
              </a:rPr>
              <a:t>Discussion</a:t>
            </a:r>
            <a:endParaRPr b="1">
              <a:latin typeface="Lato"/>
              <a:ea typeface="Lato"/>
              <a:cs typeface="Lato"/>
              <a:sym typeface="Lato"/>
            </a:endParaRPr>
          </a:p>
        </p:txBody>
      </p:sp>
      <p:sp>
        <p:nvSpPr>
          <p:cNvPr id="420" name="Google Shape;420;p36"/>
          <p:cNvSpPr/>
          <p:nvPr/>
        </p:nvSpPr>
        <p:spPr>
          <a:xfrm>
            <a:off x="511750" y="1587700"/>
            <a:ext cx="1470000" cy="638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Lato"/>
                <a:ea typeface="Lato"/>
                <a:cs typeface="Lato"/>
                <a:sym typeface="Lato"/>
              </a:rPr>
              <a:t>Feature Selection</a:t>
            </a:r>
            <a:endParaRPr>
              <a:latin typeface="Lato"/>
              <a:ea typeface="Lato"/>
              <a:cs typeface="Lato"/>
              <a:sym typeface="Lato"/>
            </a:endParaRPr>
          </a:p>
        </p:txBody>
      </p:sp>
      <p:sp>
        <p:nvSpPr>
          <p:cNvPr id="421" name="Google Shape;421;p36"/>
          <p:cNvSpPr txBox="1"/>
          <p:nvPr/>
        </p:nvSpPr>
        <p:spPr>
          <a:xfrm>
            <a:off x="2497525" y="1057075"/>
            <a:ext cx="4590000" cy="45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500" u="sng">
                <a:solidFill>
                  <a:srgbClr val="CFE2F3"/>
                </a:solidFill>
                <a:latin typeface="Lato"/>
                <a:ea typeface="Lato"/>
                <a:cs typeface="Lato"/>
                <a:sym typeface="Lato"/>
              </a:rPr>
              <a:t>Our Value Proposition</a:t>
            </a:r>
            <a:endParaRPr b="1" sz="1500" u="sng">
              <a:solidFill>
                <a:srgbClr val="CFE2F3"/>
              </a:solidFill>
              <a:latin typeface="Lato"/>
              <a:ea typeface="Lato"/>
              <a:cs typeface="Lato"/>
              <a:sym typeface="Lato"/>
            </a:endParaRPr>
          </a:p>
        </p:txBody>
      </p:sp>
      <p:sp>
        <p:nvSpPr>
          <p:cNvPr id="422" name="Google Shape;422;p36"/>
          <p:cNvSpPr txBox="1"/>
          <p:nvPr>
            <p:ph type="title"/>
          </p:nvPr>
        </p:nvSpPr>
        <p:spPr>
          <a:xfrm>
            <a:off x="1181100" y="344100"/>
            <a:ext cx="7038900" cy="48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Results &amp; Discussion</a:t>
            </a:r>
            <a:endParaRPr/>
          </a:p>
          <a:p>
            <a:pPr indent="0" lvl="0" marL="0" rtl="0" algn="l">
              <a:spcBef>
                <a:spcPts val="0"/>
              </a:spcBef>
              <a:spcAft>
                <a:spcPts val="0"/>
              </a:spcAft>
              <a:buNone/>
            </a:pPr>
            <a:r>
              <a:t/>
            </a:r>
            <a:endParaRPr/>
          </a:p>
        </p:txBody>
      </p:sp>
      <p:sp>
        <p:nvSpPr>
          <p:cNvPr id="423" name="Google Shape;423;p36"/>
          <p:cNvSpPr txBox="1"/>
          <p:nvPr/>
        </p:nvSpPr>
        <p:spPr>
          <a:xfrm>
            <a:off x="4572000" y="1038725"/>
            <a:ext cx="501900" cy="26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Lato"/>
              <a:ea typeface="Lato"/>
              <a:cs typeface="Lato"/>
              <a:sym typeface="Lato"/>
            </a:endParaRPr>
          </a:p>
        </p:txBody>
      </p:sp>
      <p:sp>
        <p:nvSpPr>
          <p:cNvPr id="424" name="Google Shape;424;p36"/>
          <p:cNvSpPr/>
          <p:nvPr/>
        </p:nvSpPr>
        <p:spPr>
          <a:xfrm>
            <a:off x="511750" y="4288000"/>
            <a:ext cx="1470000" cy="638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Lato"/>
                <a:ea typeface="Lato"/>
                <a:cs typeface="Lato"/>
                <a:sym typeface="Lato"/>
              </a:rPr>
              <a:t>Conclusion</a:t>
            </a:r>
            <a:endParaRPr>
              <a:latin typeface="Lato"/>
              <a:ea typeface="Lato"/>
              <a:cs typeface="Lato"/>
              <a:sym typeface="Lato"/>
            </a:endParaRPr>
          </a:p>
        </p:txBody>
      </p:sp>
      <p:sp>
        <p:nvSpPr>
          <p:cNvPr id="425" name="Google Shape;425;p36"/>
          <p:cNvSpPr txBox="1"/>
          <p:nvPr/>
        </p:nvSpPr>
        <p:spPr>
          <a:xfrm>
            <a:off x="2604175" y="1510125"/>
            <a:ext cx="5265300" cy="3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426" name="Google Shape;426;p36"/>
          <p:cNvSpPr txBox="1"/>
          <p:nvPr/>
        </p:nvSpPr>
        <p:spPr>
          <a:xfrm>
            <a:off x="2604175" y="1418775"/>
            <a:ext cx="5377500" cy="579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Font typeface="Lato"/>
              <a:buChar char="●"/>
            </a:pPr>
            <a:r>
              <a:rPr lang="en-GB">
                <a:solidFill>
                  <a:srgbClr val="FFFFFF"/>
                </a:solidFill>
                <a:latin typeface="Lato"/>
                <a:ea typeface="Lato"/>
                <a:cs typeface="Lato"/>
                <a:sym typeface="Lato"/>
              </a:rPr>
              <a:t>Increase accuracy with local context</a:t>
            </a:r>
            <a:endParaRPr>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Char char="●"/>
            </a:pPr>
            <a:r>
              <a:rPr lang="en-GB">
                <a:solidFill>
                  <a:srgbClr val="FFFFFF"/>
                </a:solidFill>
                <a:latin typeface="Lato"/>
                <a:ea typeface="Lato"/>
                <a:cs typeface="Lato"/>
                <a:sym typeface="Lato"/>
              </a:rPr>
              <a:t>Breadth of Machine Learning models explored to identify optimal model</a:t>
            </a:r>
            <a:endParaRPr>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Char char="●"/>
            </a:pPr>
            <a:r>
              <a:rPr lang="en-GB">
                <a:solidFill>
                  <a:srgbClr val="FFFFFF"/>
                </a:solidFill>
                <a:latin typeface="Lato"/>
                <a:ea typeface="Lato"/>
                <a:cs typeface="Lato"/>
                <a:sym typeface="Lato"/>
              </a:rPr>
              <a:t>Depth of model → Optimization</a:t>
            </a:r>
            <a:endParaRPr>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Char char="●"/>
            </a:pPr>
            <a:r>
              <a:rPr lang="en-GB">
                <a:solidFill>
                  <a:srgbClr val="FFFFFF"/>
                </a:solidFill>
                <a:latin typeface="Lato"/>
                <a:ea typeface="Lato"/>
                <a:cs typeface="Lato"/>
                <a:sym typeface="Lato"/>
              </a:rPr>
              <a:t>Low MSE → Low cost passed to consumers</a:t>
            </a:r>
            <a:endParaRPr>
              <a:solidFill>
                <a:srgbClr val="FFFFFF"/>
              </a:solidFill>
              <a:latin typeface="Lato"/>
              <a:ea typeface="Lato"/>
              <a:cs typeface="Lato"/>
              <a:sym typeface="Lato"/>
            </a:endParaRPr>
          </a:p>
        </p:txBody>
      </p:sp>
      <p:sp>
        <p:nvSpPr>
          <p:cNvPr id="427" name="Google Shape;427;p36"/>
          <p:cNvSpPr txBox="1"/>
          <p:nvPr/>
        </p:nvSpPr>
        <p:spPr>
          <a:xfrm>
            <a:off x="2642050" y="3429225"/>
            <a:ext cx="5891100" cy="173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FFFF"/>
                </a:solidFill>
                <a:latin typeface="Lato"/>
                <a:ea typeface="Lato"/>
                <a:cs typeface="Lato"/>
                <a:sym typeface="Lato"/>
              </a:rPr>
              <a:t>Optimised MSE =  </a:t>
            </a:r>
            <a:r>
              <a:rPr lang="en-GB">
                <a:solidFill>
                  <a:schemeClr val="accent2"/>
                </a:solidFill>
                <a:latin typeface="Lato"/>
                <a:ea typeface="Lato"/>
                <a:cs typeface="Lato"/>
                <a:sym typeface="Lato"/>
              </a:rPr>
              <a:t>0.03418</a:t>
            </a:r>
            <a:endParaRPr>
              <a:solidFill>
                <a:schemeClr val="accent2"/>
              </a:solidFill>
              <a:latin typeface="Lato"/>
              <a:ea typeface="Lato"/>
              <a:cs typeface="Lato"/>
              <a:sym typeface="Lato"/>
            </a:endParaRPr>
          </a:p>
          <a:p>
            <a:pPr indent="0" lvl="0" marL="0" rtl="0" algn="l">
              <a:spcBef>
                <a:spcPts val="0"/>
              </a:spcBef>
              <a:spcAft>
                <a:spcPts val="0"/>
              </a:spcAft>
              <a:buNone/>
            </a:pPr>
            <a:r>
              <a:rPr lang="en-GB">
                <a:solidFill>
                  <a:srgbClr val="FFFFFF"/>
                </a:solidFill>
                <a:latin typeface="Lato"/>
                <a:ea typeface="Lato"/>
                <a:cs typeface="Lato"/>
                <a:sym typeface="Lato"/>
              </a:rPr>
              <a:t>Optimised Mean Absolute Error =  </a:t>
            </a:r>
            <a:r>
              <a:rPr lang="en-GB">
                <a:solidFill>
                  <a:schemeClr val="accent2"/>
                </a:solidFill>
                <a:latin typeface="Lato"/>
                <a:ea typeface="Lato"/>
                <a:cs typeface="Lato"/>
                <a:sym typeface="Lato"/>
              </a:rPr>
              <a:t>0.1310</a:t>
            </a:r>
            <a:endParaRPr>
              <a:solidFill>
                <a:schemeClr val="accent2"/>
              </a:solidFill>
              <a:latin typeface="Lato"/>
              <a:ea typeface="Lato"/>
              <a:cs typeface="Lato"/>
              <a:sym typeface="Lato"/>
            </a:endParaRPr>
          </a:p>
          <a:p>
            <a:pPr indent="0" lvl="0" marL="0" rtl="0" algn="l">
              <a:spcBef>
                <a:spcPts val="0"/>
              </a:spcBef>
              <a:spcAft>
                <a:spcPts val="0"/>
              </a:spcAft>
              <a:buNone/>
            </a:pPr>
            <a:r>
              <a:t/>
            </a:r>
            <a:endParaRPr>
              <a:solidFill>
                <a:schemeClr val="accent2"/>
              </a:solidFill>
              <a:latin typeface="Lato"/>
              <a:ea typeface="Lato"/>
              <a:cs typeface="Lato"/>
              <a:sym typeface="Lato"/>
            </a:endParaRPr>
          </a:p>
          <a:p>
            <a:pPr indent="0" lvl="0" marL="0" rtl="0" algn="l">
              <a:spcBef>
                <a:spcPts val="0"/>
              </a:spcBef>
              <a:spcAft>
                <a:spcPts val="0"/>
              </a:spcAft>
              <a:buNone/>
            </a:pPr>
            <a:r>
              <a:rPr lang="en-GB">
                <a:solidFill>
                  <a:srgbClr val="FFFFFF"/>
                </a:solidFill>
                <a:latin typeface="Lato"/>
                <a:ea typeface="Lato"/>
                <a:cs typeface="Lato"/>
                <a:sym typeface="Lato"/>
              </a:rPr>
              <a:t>Non-optimised MSE - Optimised MSE  =  0.03444 - 0.03418 = </a:t>
            </a:r>
            <a:r>
              <a:rPr lang="en-GB">
                <a:solidFill>
                  <a:schemeClr val="accent2"/>
                </a:solidFill>
                <a:latin typeface="Lato"/>
                <a:ea typeface="Lato"/>
                <a:cs typeface="Lato"/>
                <a:sym typeface="Lato"/>
              </a:rPr>
              <a:t>0.00026 </a:t>
            </a:r>
            <a:endParaRPr>
              <a:solidFill>
                <a:schemeClr val="accent2"/>
              </a:solidFill>
              <a:latin typeface="Lato"/>
              <a:ea typeface="Lato"/>
              <a:cs typeface="Lato"/>
              <a:sym typeface="Lato"/>
            </a:endParaRPr>
          </a:p>
          <a:p>
            <a:pPr indent="0" lvl="0" marL="0" rtl="0" algn="l">
              <a:spcBef>
                <a:spcPts val="0"/>
              </a:spcBef>
              <a:spcAft>
                <a:spcPts val="0"/>
              </a:spcAft>
              <a:buNone/>
            </a:pPr>
            <a:r>
              <a:t/>
            </a:r>
            <a:endParaRPr>
              <a:solidFill>
                <a:schemeClr val="accent2"/>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37"/>
          <p:cNvSpPr/>
          <p:nvPr/>
        </p:nvSpPr>
        <p:spPr>
          <a:xfrm>
            <a:off x="502150" y="2514800"/>
            <a:ext cx="1470000" cy="638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Lato"/>
                <a:ea typeface="Lato"/>
                <a:cs typeface="Lato"/>
                <a:sym typeface="Lato"/>
              </a:rPr>
              <a:t>Optimization</a:t>
            </a:r>
            <a:endParaRPr>
              <a:latin typeface="Lato"/>
              <a:ea typeface="Lato"/>
              <a:cs typeface="Lato"/>
              <a:sym typeface="Lato"/>
            </a:endParaRPr>
          </a:p>
        </p:txBody>
      </p:sp>
      <p:cxnSp>
        <p:nvCxnSpPr>
          <p:cNvPr id="433" name="Google Shape;433;p37"/>
          <p:cNvCxnSpPr/>
          <p:nvPr/>
        </p:nvCxnSpPr>
        <p:spPr>
          <a:xfrm>
            <a:off x="1981750" y="3744975"/>
            <a:ext cx="507900" cy="2400"/>
          </a:xfrm>
          <a:prstGeom prst="straightConnector1">
            <a:avLst/>
          </a:prstGeom>
          <a:noFill/>
          <a:ln cap="flat" cmpd="sng" w="9525">
            <a:solidFill>
              <a:schemeClr val="dk2"/>
            </a:solidFill>
            <a:prstDash val="solid"/>
            <a:round/>
            <a:headEnd len="med" w="med" type="none"/>
            <a:tailEnd len="med" w="med" type="triangle"/>
          </a:ln>
        </p:spPr>
      </p:cxnSp>
      <p:sp>
        <p:nvSpPr>
          <p:cNvPr id="434" name="Google Shape;434;p37"/>
          <p:cNvSpPr/>
          <p:nvPr/>
        </p:nvSpPr>
        <p:spPr>
          <a:xfrm>
            <a:off x="502150" y="3429225"/>
            <a:ext cx="1470000" cy="638400"/>
          </a:xfrm>
          <a:prstGeom prst="rect">
            <a:avLst/>
          </a:prstGeom>
          <a:solidFill>
            <a:schemeClr val="lt2"/>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latin typeface="Lato"/>
                <a:ea typeface="Lato"/>
                <a:cs typeface="Lato"/>
                <a:sym typeface="Lato"/>
              </a:rPr>
              <a:t>Results &amp;</a:t>
            </a:r>
            <a:endParaRPr b="1">
              <a:latin typeface="Lato"/>
              <a:ea typeface="Lato"/>
              <a:cs typeface="Lato"/>
              <a:sym typeface="Lato"/>
            </a:endParaRPr>
          </a:p>
          <a:p>
            <a:pPr indent="0" lvl="0" marL="0" rtl="0" algn="ctr">
              <a:spcBef>
                <a:spcPts val="0"/>
              </a:spcBef>
              <a:spcAft>
                <a:spcPts val="0"/>
              </a:spcAft>
              <a:buNone/>
            </a:pPr>
            <a:r>
              <a:rPr b="1" lang="en-GB">
                <a:latin typeface="Lato"/>
                <a:ea typeface="Lato"/>
                <a:cs typeface="Lato"/>
                <a:sym typeface="Lato"/>
              </a:rPr>
              <a:t>Discussion</a:t>
            </a:r>
            <a:endParaRPr b="1">
              <a:latin typeface="Lato"/>
              <a:ea typeface="Lato"/>
              <a:cs typeface="Lato"/>
              <a:sym typeface="Lato"/>
            </a:endParaRPr>
          </a:p>
        </p:txBody>
      </p:sp>
      <p:sp>
        <p:nvSpPr>
          <p:cNvPr id="435" name="Google Shape;435;p37"/>
          <p:cNvSpPr/>
          <p:nvPr/>
        </p:nvSpPr>
        <p:spPr>
          <a:xfrm>
            <a:off x="511750" y="1587700"/>
            <a:ext cx="1470000" cy="638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Lato"/>
                <a:ea typeface="Lato"/>
                <a:cs typeface="Lato"/>
                <a:sym typeface="Lato"/>
              </a:rPr>
              <a:t>Feature Selection</a:t>
            </a:r>
            <a:endParaRPr>
              <a:latin typeface="Lato"/>
              <a:ea typeface="Lato"/>
              <a:cs typeface="Lato"/>
              <a:sym typeface="Lato"/>
            </a:endParaRPr>
          </a:p>
        </p:txBody>
      </p:sp>
      <p:sp>
        <p:nvSpPr>
          <p:cNvPr id="436" name="Google Shape;436;p37"/>
          <p:cNvSpPr txBox="1"/>
          <p:nvPr/>
        </p:nvSpPr>
        <p:spPr>
          <a:xfrm>
            <a:off x="2497525" y="1057075"/>
            <a:ext cx="4590000" cy="45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500" u="sng">
                <a:solidFill>
                  <a:srgbClr val="CFE2F3"/>
                </a:solidFill>
                <a:latin typeface="Lato"/>
                <a:ea typeface="Lato"/>
                <a:cs typeface="Lato"/>
                <a:sym typeface="Lato"/>
              </a:rPr>
              <a:t>Descriptive Analytics</a:t>
            </a:r>
            <a:endParaRPr b="1" sz="1500" u="sng">
              <a:solidFill>
                <a:srgbClr val="CFE2F3"/>
              </a:solidFill>
              <a:latin typeface="Lato"/>
              <a:ea typeface="Lato"/>
              <a:cs typeface="Lato"/>
              <a:sym typeface="Lato"/>
            </a:endParaRPr>
          </a:p>
        </p:txBody>
      </p:sp>
      <p:sp>
        <p:nvSpPr>
          <p:cNvPr id="437" name="Google Shape;437;p37"/>
          <p:cNvSpPr txBox="1"/>
          <p:nvPr>
            <p:ph type="title"/>
          </p:nvPr>
        </p:nvSpPr>
        <p:spPr>
          <a:xfrm>
            <a:off x="1181100" y="344100"/>
            <a:ext cx="7038900" cy="48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Results &amp; Discussion</a:t>
            </a:r>
            <a:endParaRPr/>
          </a:p>
          <a:p>
            <a:pPr indent="0" lvl="0" marL="0" rtl="0" algn="l">
              <a:spcBef>
                <a:spcPts val="0"/>
              </a:spcBef>
              <a:spcAft>
                <a:spcPts val="0"/>
              </a:spcAft>
              <a:buNone/>
            </a:pPr>
            <a:r>
              <a:t/>
            </a:r>
            <a:endParaRPr/>
          </a:p>
        </p:txBody>
      </p:sp>
      <p:sp>
        <p:nvSpPr>
          <p:cNvPr id="438" name="Google Shape;438;p37"/>
          <p:cNvSpPr txBox="1"/>
          <p:nvPr/>
        </p:nvSpPr>
        <p:spPr>
          <a:xfrm>
            <a:off x="4572000" y="1038725"/>
            <a:ext cx="501900" cy="26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Lato"/>
              <a:ea typeface="Lato"/>
              <a:cs typeface="Lato"/>
              <a:sym typeface="Lato"/>
            </a:endParaRPr>
          </a:p>
        </p:txBody>
      </p:sp>
      <p:sp>
        <p:nvSpPr>
          <p:cNvPr id="439" name="Google Shape;439;p37"/>
          <p:cNvSpPr/>
          <p:nvPr/>
        </p:nvSpPr>
        <p:spPr>
          <a:xfrm>
            <a:off x="511750" y="4288000"/>
            <a:ext cx="1470000" cy="638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Lato"/>
                <a:ea typeface="Lato"/>
                <a:cs typeface="Lato"/>
                <a:sym typeface="Lato"/>
              </a:rPr>
              <a:t>Conclusion</a:t>
            </a:r>
            <a:endParaRPr>
              <a:latin typeface="Lato"/>
              <a:ea typeface="Lato"/>
              <a:cs typeface="Lato"/>
              <a:sym typeface="Lato"/>
            </a:endParaRPr>
          </a:p>
        </p:txBody>
      </p:sp>
      <p:sp>
        <p:nvSpPr>
          <p:cNvPr id="440" name="Google Shape;440;p37"/>
          <p:cNvSpPr txBox="1"/>
          <p:nvPr/>
        </p:nvSpPr>
        <p:spPr>
          <a:xfrm>
            <a:off x="2604175" y="1510125"/>
            <a:ext cx="5265300" cy="3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441" name="Google Shape;441;p37"/>
          <p:cNvSpPr txBox="1"/>
          <p:nvPr/>
        </p:nvSpPr>
        <p:spPr>
          <a:xfrm>
            <a:off x="2604175" y="1418775"/>
            <a:ext cx="5377500" cy="57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FFFF"/>
              </a:solidFill>
              <a:latin typeface="Lato"/>
              <a:ea typeface="Lato"/>
              <a:cs typeface="Lato"/>
              <a:sym typeface="Lato"/>
            </a:endParaRPr>
          </a:p>
        </p:txBody>
      </p:sp>
      <p:graphicFrame>
        <p:nvGraphicFramePr>
          <p:cNvPr id="442" name="Google Shape;442;p37"/>
          <p:cNvGraphicFramePr/>
          <p:nvPr/>
        </p:nvGraphicFramePr>
        <p:xfrm>
          <a:off x="5678425" y="1091938"/>
          <a:ext cx="3000000" cy="3000000"/>
        </p:xfrm>
        <a:graphic>
          <a:graphicData uri="http://schemas.openxmlformats.org/drawingml/2006/table">
            <a:tbl>
              <a:tblPr>
                <a:noFill/>
                <a:tableStyleId>{71A33B60-2330-4CB9-99C9-89EBF2D5BBAD}</a:tableStyleId>
              </a:tblPr>
              <a:tblGrid>
                <a:gridCol w="1920450"/>
                <a:gridCol w="1078850"/>
              </a:tblGrid>
              <a:tr h="119700">
                <a:tc>
                  <a:txBody>
                    <a:bodyPr/>
                    <a:lstStyle/>
                    <a:p>
                      <a:pPr indent="0" lvl="0" marL="0" rtl="0" algn="ctr">
                        <a:spcBef>
                          <a:spcPts val="0"/>
                        </a:spcBef>
                        <a:spcAft>
                          <a:spcPts val="0"/>
                        </a:spcAft>
                        <a:buNone/>
                      </a:pPr>
                      <a:r>
                        <a:rPr b="1" lang="en-GB" sz="1500">
                          <a:solidFill>
                            <a:srgbClr val="FFFFFF"/>
                          </a:solidFill>
                          <a:latin typeface="Calibri"/>
                          <a:ea typeface="Calibri"/>
                          <a:cs typeface="Calibri"/>
                          <a:sym typeface="Calibri"/>
                        </a:rPr>
                        <a:t>Features</a:t>
                      </a:r>
                      <a:endParaRPr b="1" sz="1500">
                        <a:solidFill>
                          <a:srgbClr val="FFFFFF"/>
                        </a:solidFill>
                        <a:latin typeface="Calibri"/>
                        <a:ea typeface="Calibri"/>
                        <a:cs typeface="Calibri"/>
                        <a:sym typeface="Calibri"/>
                      </a:endParaRPr>
                    </a:p>
                  </a:txBody>
                  <a:tcPr marT="9525" marB="91425" marR="9525" marL="9525" anchor="b">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GB" sz="1500">
                          <a:solidFill>
                            <a:srgbClr val="FFFFFF"/>
                          </a:solidFill>
                          <a:latin typeface="Calibri"/>
                          <a:ea typeface="Calibri"/>
                          <a:cs typeface="Calibri"/>
                          <a:sym typeface="Calibri"/>
                        </a:rPr>
                        <a:t>Coefficients</a:t>
                      </a:r>
                      <a:endParaRPr b="1" sz="1500">
                        <a:solidFill>
                          <a:srgbClr val="FFFFFF"/>
                        </a:solidFill>
                        <a:latin typeface="Calibri"/>
                        <a:ea typeface="Calibri"/>
                        <a:cs typeface="Calibri"/>
                        <a:sym typeface="Calibri"/>
                      </a:endParaRPr>
                    </a:p>
                  </a:txBody>
                  <a:tcPr marT="9525" marB="91425" marR="9525" marL="9525" anchor="b">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83825">
                <a:tc>
                  <a:txBody>
                    <a:bodyPr/>
                    <a:lstStyle/>
                    <a:p>
                      <a:pPr indent="0" lvl="0" marL="0" rtl="0" algn="l">
                        <a:spcBef>
                          <a:spcPts val="0"/>
                        </a:spcBef>
                        <a:spcAft>
                          <a:spcPts val="0"/>
                        </a:spcAft>
                        <a:buNone/>
                      </a:pPr>
                      <a:r>
                        <a:rPr lang="en-GB" sz="1200">
                          <a:solidFill>
                            <a:schemeClr val="lt1"/>
                          </a:solidFill>
                        </a:rPr>
                        <a:t>remaining_lease</a:t>
                      </a:r>
                      <a:endParaRPr sz="1200">
                        <a:solidFill>
                          <a:schemeClr val="lt1"/>
                        </a:solidFill>
                      </a:endParaRPr>
                    </a:p>
                  </a:txBody>
                  <a:tcPr marT="9525" marB="91425" marR="9525" marL="9525" anchor="ct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200">
                          <a:solidFill>
                            <a:schemeClr val="lt1"/>
                          </a:solidFill>
                        </a:rPr>
                        <a:t>0.15081107</a:t>
                      </a:r>
                      <a:endParaRPr sz="1200">
                        <a:solidFill>
                          <a:schemeClr val="lt1"/>
                        </a:solidFill>
                      </a:endParaRPr>
                    </a:p>
                  </a:txBody>
                  <a:tcPr marT="9525" marB="91425" marR="9525" marL="9525" anchor="ct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314300">
                <a:tc>
                  <a:txBody>
                    <a:bodyPr/>
                    <a:lstStyle/>
                    <a:p>
                      <a:pPr indent="0" lvl="0" marL="0" rtl="0" algn="l">
                        <a:spcBef>
                          <a:spcPts val="0"/>
                        </a:spcBef>
                        <a:spcAft>
                          <a:spcPts val="0"/>
                        </a:spcAft>
                        <a:buNone/>
                      </a:pPr>
                      <a:r>
                        <a:rPr lang="en-GB" sz="1200">
                          <a:solidFill>
                            <a:schemeClr val="lt1"/>
                          </a:solidFill>
                        </a:rPr>
                        <a:t>minDistanceFromMall</a:t>
                      </a:r>
                      <a:endParaRPr sz="1200">
                        <a:solidFill>
                          <a:schemeClr val="lt1"/>
                        </a:solidFill>
                      </a:endParaRPr>
                    </a:p>
                  </a:txBody>
                  <a:tcPr marT="9525" marB="91425" marR="9525" marL="9525" anchor="ct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GB" sz="1200">
                          <a:solidFill>
                            <a:schemeClr val="lt1"/>
                          </a:solidFill>
                        </a:rPr>
                        <a:t> 0.02581348</a:t>
                      </a:r>
                      <a:endParaRPr sz="1200">
                        <a:solidFill>
                          <a:schemeClr val="lt1"/>
                        </a:solidFill>
                      </a:endParaRPr>
                    </a:p>
                  </a:txBody>
                  <a:tcPr marT="9525" marB="91425" marR="9525" marL="9525" anchor="ct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314300">
                <a:tc>
                  <a:txBody>
                    <a:bodyPr/>
                    <a:lstStyle/>
                    <a:p>
                      <a:pPr indent="0" lvl="0" marL="0" rtl="0" algn="l">
                        <a:spcBef>
                          <a:spcPts val="0"/>
                        </a:spcBef>
                        <a:spcAft>
                          <a:spcPts val="0"/>
                        </a:spcAft>
                        <a:buNone/>
                      </a:pPr>
                      <a:r>
                        <a:rPr lang="en-GB" sz="1200">
                          <a:solidFill>
                            <a:schemeClr val="lt1"/>
                          </a:solidFill>
                        </a:rPr>
                        <a:t>minDistanceFromMrt</a:t>
                      </a:r>
                      <a:endParaRPr sz="1200">
                        <a:solidFill>
                          <a:schemeClr val="lt1"/>
                        </a:solidFill>
                      </a:endParaRPr>
                    </a:p>
                  </a:txBody>
                  <a:tcPr marT="9525" marB="91425" marR="9525" marL="9525" anchor="ct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GB" sz="1200">
                          <a:solidFill>
                            <a:schemeClr val="lt1"/>
                          </a:solidFill>
                        </a:rPr>
                        <a:t>0.03753714</a:t>
                      </a:r>
                      <a:endParaRPr sz="1200">
                        <a:solidFill>
                          <a:schemeClr val="lt1"/>
                        </a:solidFill>
                      </a:endParaRPr>
                    </a:p>
                  </a:txBody>
                  <a:tcPr marT="9525" marB="91425" marR="9525" marL="9525" anchor="ct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314300">
                <a:tc>
                  <a:txBody>
                    <a:bodyPr/>
                    <a:lstStyle/>
                    <a:p>
                      <a:pPr indent="0" lvl="0" marL="0" rtl="0" algn="l">
                        <a:spcBef>
                          <a:spcPts val="0"/>
                        </a:spcBef>
                        <a:spcAft>
                          <a:spcPts val="0"/>
                        </a:spcAft>
                        <a:buNone/>
                      </a:pPr>
                      <a:r>
                        <a:rPr lang="en-GB" sz="1200">
                          <a:solidFill>
                            <a:schemeClr val="lt1"/>
                          </a:solidFill>
                        </a:rPr>
                        <a:t>minDistFromSch</a:t>
                      </a:r>
                      <a:endParaRPr sz="1200">
                        <a:solidFill>
                          <a:schemeClr val="lt1"/>
                        </a:solidFill>
                      </a:endParaRPr>
                    </a:p>
                  </a:txBody>
                  <a:tcPr marT="9525" marB="91425" marR="9525" marL="9525" anchor="ct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GB" sz="1200">
                          <a:solidFill>
                            <a:schemeClr val="lt1"/>
                          </a:solidFill>
                        </a:rPr>
                        <a:t>0.01509489</a:t>
                      </a:r>
                      <a:endParaRPr sz="1200">
                        <a:solidFill>
                          <a:schemeClr val="lt1"/>
                        </a:solidFill>
                      </a:endParaRPr>
                    </a:p>
                  </a:txBody>
                  <a:tcPr marT="9525" marB="91425" marR="9525" marL="9525" anchor="ct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314300">
                <a:tc>
                  <a:txBody>
                    <a:bodyPr/>
                    <a:lstStyle/>
                    <a:p>
                      <a:pPr indent="0" lvl="0" marL="0" rtl="0" algn="l">
                        <a:spcBef>
                          <a:spcPts val="0"/>
                        </a:spcBef>
                        <a:spcAft>
                          <a:spcPts val="0"/>
                        </a:spcAft>
                        <a:buNone/>
                      </a:pPr>
                      <a:r>
                        <a:rPr lang="en-GB" sz="1200">
                          <a:solidFill>
                            <a:schemeClr val="lt1"/>
                          </a:solidFill>
                        </a:rPr>
                        <a:t>i</a:t>
                      </a:r>
                      <a:r>
                        <a:rPr lang="en-GB" sz="1200">
                          <a:solidFill>
                            <a:schemeClr val="lt1"/>
                          </a:solidFill>
                        </a:rPr>
                        <a:t>s_mature</a:t>
                      </a:r>
                      <a:endParaRPr sz="1200">
                        <a:solidFill>
                          <a:schemeClr val="lt1"/>
                        </a:solidFill>
                      </a:endParaRPr>
                    </a:p>
                  </a:txBody>
                  <a:tcPr marT="9525" marB="91425" marR="9525" marL="9525" anchor="ct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GB" sz="1200">
                          <a:solidFill>
                            <a:schemeClr val="lt1"/>
                          </a:solidFill>
                        </a:rPr>
                        <a:t> 0.17689251</a:t>
                      </a:r>
                      <a:endParaRPr sz="1200">
                        <a:solidFill>
                          <a:schemeClr val="lt1"/>
                        </a:solidFill>
                      </a:endParaRPr>
                    </a:p>
                  </a:txBody>
                  <a:tcPr marT="9525" marB="91425" marR="9525" marL="9525" anchor="ct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314300">
                <a:tc>
                  <a:txBody>
                    <a:bodyPr/>
                    <a:lstStyle/>
                    <a:p>
                      <a:pPr indent="0" lvl="0" marL="0" rtl="0" algn="l">
                        <a:spcBef>
                          <a:spcPts val="0"/>
                        </a:spcBef>
                        <a:spcAft>
                          <a:spcPts val="0"/>
                        </a:spcAft>
                        <a:buNone/>
                      </a:pPr>
                      <a:r>
                        <a:rPr lang="en-GB" sz="1200">
                          <a:solidFill>
                            <a:schemeClr val="lt1"/>
                          </a:solidFill>
                        </a:rPr>
                        <a:t>town_encode</a:t>
                      </a:r>
                      <a:endParaRPr sz="1200">
                        <a:solidFill>
                          <a:schemeClr val="lt1"/>
                        </a:solidFill>
                      </a:endParaRPr>
                    </a:p>
                  </a:txBody>
                  <a:tcPr marT="9525" marB="91425" marR="9525" marL="9525" anchor="ct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GB" sz="1200">
                          <a:solidFill>
                            <a:schemeClr val="lt1"/>
                          </a:solidFill>
                        </a:rPr>
                        <a:t>0.06770936</a:t>
                      </a:r>
                      <a:endParaRPr sz="1200">
                        <a:solidFill>
                          <a:schemeClr val="lt1"/>
                        </a:solidFill>
                      </a:endParaRPr>
                    </a:p>
                  </a:txBody>
                  <a:tcPr marT="9525" marB="91425" marR="9525" marL="9525" anchor="ct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314300">
                <a:tc>
                  <a:txBody>
                    <a:bodyPr/>
                    <a:lstStyle/>
                    <a:p>
                      <a:pPr indent="0" lvl="0" marL="0" rtl="0" algn="l">
                        <a:spcBef>
                          <a:spcPts val="0"/>
                        </a:spcBef>
                        <a:spcAft>
                          <a:spcPts val="0"/>
                        </a:spcAft>
                        <a:buNone/>
                      </a:pPr>
                      <a:r>
                        <a:rPr lang="en-GB" sz="1200">
                          <a:solidFill>
                            <a:schemeClr val="lt1"/>
                          </a:solidFill>
                        </a:rPr>
                        <a:t>flat_type_encode</a:t>
                      </a:r>
                      <a:endParaRPr sz="1200">
                        <a:solidFill>
                          <a:schemeClr val="lt1"/>
                        </a:solidFill>
                      </a:endParaRPr>
                    </a:p>
                  </a:txBody>
                  <a:tcPr marT="9525" marB="91425" marR="9525" marL="9525" anchor="ct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GB" sz="1200">
                          <a:solidFill>
                            <a:schemeClr val="lt1"/>
                          </a:solidFill>
                        </a:rPr>
                        <a:t>0.45263233</a:t>
                      </a:r>
                      <a:endParaRPr sz="1200">
                        <a:solidFill>
                          <a:schemeClr val="lt1"/>
                        </a:solidFill>
                      </a:endParaRPr>
                    </a:p>
                  </a:txBody>
                  <a:tcPr marT="9525" marB="91425" marR="9525" marL="9525" anchor="ct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314300">
                <a:tc>
                  <a:txBody>
                    <a:bodyPr/>
                    <a:lstStyle/>
                    <a:p>
                      <a:pPr indent="0" lvl="0" marL="0" rtl="0" algn="l">
                        <a:spcBef>
                          <a:spcPts val="0"/>
                        </a:spcBef>
                        <a:spcAft>
                          <a:spcPts val="0"/>
                        </a:spcAft>
                        <a:buNone/>
                      </a:pPr>
                      <a:r>
                        <a:rPr lang="en-GB" sz="1200">
                          <a:solidFill>
                            <a:schemeClr val="lt1"/>
                          </a:solidFill>
                        </a:rPr>
                        <a:t>flat_model_encode</a:t>
                      </a:r>
                      <a:endParaRPr sz="1200">
                        <a:solidFill>
                          <a:schemeClr val="lt1"/>
                        </a:solidFill>
                      </a:endParaRPr>
                    </a:p>
                  </a:txBody>
                  <a:tcPr marT="9525" marB="91425" marR="9525" marL="9525" anchor="ct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GB" sz="1200">
                          <a:solidFill>
                            <a:schemeClr val="lt1"/>
                          </a:solidFill>
                        </a:rPr>
                        <a:t> 0.02603026</a:t>
                      </a:r>
                      <a:endParaRPr sz="1200">
                        <a:solidFill>
                          <a:schemeClr val="lt1"/>
                        </a:solidFill>
                      </a:endParaRPr>
                    </a:p>
                  </a:txBody>
                  <a:tcPr marT="9525" marB="91425" marR="9525" marL="9525" anchor="ct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314300">
                <a:tc>
                  <a:txBody>
                    <a:bodyPr/>
                    <a:lstStyle/>
                    <a:p>
                      <a:pPr indent="0" lvl="0" marL="0" rtl="0" algn="l">
                        <a:spcBef>
                          <a:spcPts val="0"/>
                        </a:spcBef>
                        <a:spcAft>
                          <a:spcPts val="0"/>
                        </a:spcAft>
                        <a:buNone/>
                      </a:pPr>
                      <a:r>
                        <a:rPr lang="en-GB" sz="1200">
                          <a:solidFill>
                            <a:schemeClr val="lt1"/>
                          </a:solidFill>
                        </a:rPr>
                        <a:t>mean_storey</a:t>
                      </a:r>
                      <a:endParaRPr sz="1200">
                        <a:solidFill>
                          <a:schemeClr val="lt1"/>
                        </a:solidFill>
                      </a:endParaRPr>
                    </a:p>
                  </a:txBody>
                  <a:tcPr marT="9525" marB="91425" marR="9525" marL="9525" anchor="ct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GB" sz="1200">
                          <a:solidFill>
                            <a:schemeClr val="lt1"/>
                          </a:solidFill>
                        </a:rPr>
                        <a:t>0.03274444</a:t>
                      </a:r>
                      <a:endParaRPr sz="1200">
                        <a:solidFill>
                          <a:schemeClr val="lt1"/>
                        </a:solidFill>
                      </a:endParaRPr>
                    </a:p>
                  </a:txBody>
                  <a:tcPr marT="9525" marB="91425" marR="9525" marL="9525" anchor="ct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314300">
                <a:tc>
                  <a:txBody>
                    <a:bodyPr/>
                    <a:lstStyle/>
                    <a:p>
                      <a:pPr indent="0" lvl="0" marL="0" rtl="0" algn="l">
                        <a:spcBef>
                          <a:spcPts val="0"/>
                        </a:spcBef>
                        <a:spcAft>
                          <a:spcPts val="0"/>
                        </a:spcAft>
                        <a:buNone/>
                      </a:pPr>
                      <a:r>
                        <a:rPr lang="en-GB" sz="1200">
                          <a:solidFill>
                            <a:schemeClr val="lt1"/>
                          </a:solidFill>
                        </a:rPr>
                        <a:t>month_encode</a:t>
                      </a:r>
                      <a:endParaRPr sz="1200">
                        <a:solidFill>
                          <a:schemeClr val="lt1"/>
                        </a:solidFill>
                      </a:endParaRPr>
                    </a:p>
                  </a:txBody>
                  <a:tcPr marT="9525" marB="91425" marR="9525" marL="9525" anchor="ct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GB" sz="1200">
                          <a:solidFill>
                            <a:schemeClr val="lt1"/>
                          </a:solidFill>
                        </a:rPr>
                        <a:t>  0.01473452</a:t>
                      </a:r>
                      <a:endParaRPr sz="1200">
                        <a:solidFill>
                          <a:schemeClr val="lt1"/>
                        </a:solidFill>
                      </a:endParaRPr>
                    </a:p>
                  </a:txBody>
                  <a:tcPr marT="9525" marB="91425" marR="9525" marL="9525" anchor="ct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bl>
          </a:graphicData>
        </a:graphic>
      </p:graphicFrame>
      <p:sp>
        <p:nvSpPr>
          <p:cNvPr id="443" name="Google Shape;443;p37"/>
          <p:cNvSpPr txBox="1"/>
          <p:nvPr/>
        </p:nvSpPr>
        <p:spPr>
          <a:xfrm>
            <a:off x="2427200" y="1495775"/>
            <a:ext cx="2695800" cy="2024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Font typeface="Lato"/>
              <a:buChar char="●"/>
            </a:pPr>
            <a:r>
              <a:rPr lang="en-GB">
                <a:solidFill>
                  <a:srgbClr val="FFFFFF"/>
                </a:solidFill>
                <a:latin typeface="Lato"/>
                <a:ea typeface="Lato"/>
                <a:cs typeface="Lato"/>
                <a:sym typeface="Lato"/>
              </a:rPr>
              <a:t>Coefficient of features in optimized model captures </a:t>
            </a:r>
            <a:r>
              <a:rPr lang="en-GB">
                <a:solidFill>
                  <a:schemeClr val="accent2"/>
                </a:solidFill>
                <a:latin typeface="Lato"/>
                <a:ea typeface="Lato"/>
                <a:cs typeface="Lato"/>
                <a:sym typeface="Lato"/>
              </a:rPr>
              <a:t>accurate weights of each feature related to housing price</a:t>
            </a:r>
            <a:endParaRPr>
              <a:solidFill>
                <a:schemeClr val="accent2"/>
              </a:solidFill>
              <a:latin typeface="Lato"/>
              <a:ea typeface="Lato"/>
              <a:cs typeface="Lato"/>
              <a:sym typeface="Lato"/>
            </a:endParaRPr>
          </a:p>
          <a:p>
            <a:pPr indent="0" lvl="0" marL="457200" rtl="0" algn="l">
              <a:spcBef>
                <a:spcPts val="0"/>
              </a:spcBef>
              <a:spcAft>
                <a:spcPts val="0"/>
              </a:spcAft>
              <a:buNone/>
            </a:pPr>
            <a:r>
              <a:t/>
            </a:r>
            <a:endParaRPr>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Char char="●"/>
            </a:pPr>
            <a:r>
              <a:rPr lang="en-GB">
                <a:solidFill>
                  <a:srgbClr val="FFFFFF"/>
                </a:solidFill>
                <a:latin typeface="Lato"/>
                <a:ea typeface="Lato"/>
                <a:cs typeface="Lato"/>
                <a:sym typeface="Lato"/>
              </a:rPr>
              <a:t>Describes the nature of the problem to the users to </a:t>
            </a:r>
            <a:r>
              <a:rPr lang="en-GB">
                <a:solidFill>
                  <a:schemeClr val="accent2"/>
                </a:solidFill>
                <a:latin typeface="Lato"/>
                <a:ea typeface="Lato"/>
                <a:cs typeface="Lato"/>
                <a:sym typeface="Lato"/>
              </a:rPr>
              <a:t>provide greater insight</a:t>
            </a:r>
            <a:endParaRPr>
              <a:solidFill>
                <a:schemeClr val="accent2"/>
              </a:solidFill>
              <a:latin typeface="Lato"/>
              <a:ea typeface="Lato"/>
              <a:cs typeface="Lato"/>
              <a:sym typeface="Lato"/>
            </a:endParaRPr>
          </a:p>
        </p:txBody>
      </p:sp>
      <p:sp>
        <p:nvSpPr>
          <p:cNvPr id="444" name="Google Shape;444;p37"/>
          <p:cNvSpPr txBox="1"/>
          <p:nvPr/>
        </p:nvSpPr>
        <p:spPr>
          <a:xfrm>
            <a:off x="6143413" y="4636900"/>
            <a:ext cx="2194200" cy="24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000">
                <a:solidFill>
                  <a:srgbClr val="FFFF00"/>
                </a:solidFill>
                <a:latin typeface="Lato"/>
                <a:ea typeface="Lato"/>
                <a:cs typeface="Lato"/>
                <a:sym typeface="Lato"/>
              </a:rPr>
              <a:t>Table </a:t>
            </a:r>
            <a:r>
              <a:rPr lang="en-GB" sz="1000">
                <a:solidFill>
                  <a:srgbClr val="FFFF00"/>
                </a:solidFill>
                <a:latin typeface="Lato"/>
                <a:ea typeface="Lato"/>
                <a:cs typeface="Lato"/>
                <a:sym typeface="Lato"/>
              </a:rPr>
              <a:t> 8: Features and Coefficient</a:t>
            </a:r>
            <a:endParaRPr sz="1000">
              <a:solidFill>
                <a:srgbClr val="FFFF00"/>
              </a:solidFill>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38"/>
          <p:cNvSpPr/>
          <p:nvPr/>
        </p:nvSpPr>
        <p:spPr>
          <a:xfrm>
            <a:off x="502150" y="2514800"/>
            <a:ext cx="1470000" cy="638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Lato"/>
                <a:ea typeface="Lato"/>
                <a:cs typeface="Lato"/>
                <a:sym typeface="Lato"/>
              </a:rPr>
              <a:t>Optimization</a:t>
            </a:r>
            <a:endParaRPr>
              <a:latin typeface="Lato"/>
              <a:ea typeface="Lato"/>
              <a:cs typeface="Lato"/>
              <a:sym typeface="Lato"/>
            </a:endParaRPr>
          </a:p>
        </p:txBody>
      </p:sp>
      <p:cxnSp>
        <p:nvCxnSpPr>
          <p:cNvPr id="450" name="Google Shape;450;p38"/>
          <p:cNvCxnSpPr/>
          <p:nvPr/>
        </p:nvCxnSpPr>
        <p:spPr>
          <a:xfrm>
            <a:off x="1981750" y="3744975"/>
            <a:ext cx="507900" cy="2400"/>
          </a:xfrm>
          <a:prstGeom prst="straightConnector1">
            <a:avLst/>
          </a:prstGeom>
          <a:noFill/>
          <a:ln cap="flat" cmpd="sng" w="9525">
            <a:solidFill>
              <a:schemeClr val="dk2"/>
            </a:solidFill>
            <a:prstDash val="solid"/>
            <a:round/>
            <a:headEnd len="med" w="med" type="none"/>
            <a:tailEnd len="med" w="med" type="triangle"/>
          </a:ln>
        </p:spPr>
      </p:cxnSp>
      <p:sp>
        <p:nvSpPr>
          <p:cNvPr id="451" name="Google Shape;451;p38"/>
          <p:cNvSpPr/>
          <p:nvPr/>
        </p:nvSpPr>
        <p:spPr>
          <a:xfrm>
            <a:off x="502150" y="3429225"/>
            <a:ext cx="1470000" cy="638400"/>
          </a:xfrm>
          <a:prstGeom prst="rect">
            <a:avLst/>
          </a:prstGeom>
          <a:solidFill>
            <a:schemeClr val="lt2"/>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latin typeface="Lato"/>
                <a:ea typeface="Lato"/>
                <a:cs typeface="Lato"/>
                <a:sym typeface="Lato"/>
              </a:rPr>
              <a:t>Results &amp;</a:t>
            </a:r>
            <a:endParaRPr b="1">
              <a:latin typeface="Lato"/>
              <a:ea typeface="Lato"/>
              <a:cs typeface="Lato"/>
              <a:sym typeface="Lato"/>
            </a:endParaRPr>
          </a:p>
          <a:p>
            <a:pPr indent="0" lvl="0" marL="0" rtl="0" algn="ctr">
              <a:spcBef>
                <a:spcPts val="0"/>
              </a:spcBef>
              <a:spcAft>
                <a:spcPts val="0"/>
              </a:spcAft>
              <a:buNone/>
            </a:pPr>
            <a:r>
              <a:rPr b="1" lang="en-GB">
                <a:latin typeface="Lato"/>
                <a:ea typeface="Lato"/>
                <a:cs typeface="Lato"/>
                <a:sym typeface="Lato"/>
              </a:rPr>
              <a:t>Discussion</a:t>
            </a:r>
            <a:endParaRPr b="1">
              <a:latin typeface="Lato"/>
              <a:ea typeface="Lato"/>
              <a:cs typeface="Lato"/>
              <a:sym typeface="Lato"/>
            </a:endParaRPr>
          </a:p>
        </p:txBody>
      </p:sp>
      <p:sp>
        <p:nvSpPr>
          <p:cNvPr id="452" name="Google Shape;452;p38"/>
          <p:cNvSpPr/>
          <p:nvPr/>
        </p:nvSpPr>
        <p:spPr>
          <a:xfrm>
            <a:off x="511750" y="1587700"/>
            <a:ext cx="1470000" cy="638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Lato"/>
                <a:ea typeface="Lato"/>
                <a:cs typeface="Lato"/>
                <a:sym typeface="Lato"/>
              </a:rPr>
              <a:t>Feature Selection</a:t>
            </a:r>
            <a:endParaRPr>
              <a:latin typeface="Lato"/>
              <a:ea typeface="Lato"/>
              <a:cs typeface="Lato"/>
              <a:sym typeface="Lato"/>
            </a:endParaRPr>
          </a:p>
        </p:txBody>
      </p:sp>
      <p:sp>
        <p:nvSpPr>
          <p:cNvPr id="453" name="Google Shape;453;p38"/>
          <p:cNvSpPr txBox="1"/>
          <p:nvPr/>
        </p:nvSpPr>
        <p:spPr>
          <a:xfrm>
            <a:off x="2497525" y="1057075"/>
            <a:ext cx="4590000" cy="45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500" u="sng">
                <a:solidFill>
                  <a:srgbClr val="CFE2F3"/>
                </a:solidFill>
                <a:latin typeface="Lato"/>
                <a:ea typeface="Lato"/>
                <a:cs typeface="Lato"/>
                <a:sym typeface="Lato"/>
              </a:rPr>
              <a:t>Predic</a:t>
            </a:r>
            <a:r>
              <a:rPr b="1" lang="en-GB" sz="1500" u="sng">
                <a:solidFill>
                  <a:srgbClr val="CFE2F3"/>
                </a:solidFill>
                <a:latin typeface="Lato"/>
                <a:ea typeface="Lato"/>
                <a:cs typeface="Lato"/>
                <a:sym typeface="Lato"/>
              </a:rPr>
              <a:t>tive Analytics...</a:t>
            </a:r>
            <a:endParaRPr b="1" sz="1500" u="sng">
              <a:solidFill>
                <a:srgbClr val="CFE2F3"/>
              </a:solidFill>
              <a:latin typeface="Lato"/>
              <a:ea typeface="Lato"/>
              <a:cs typeface="Lato"/>
              <a:sym typeface="Lato"/>
            </a:endParaRPr>
          </a:p>
        </p:txBody>
      </p:sp>
      <p:sp>
        <p:nvSpPr>
          <p:cNvPr id="454" name="Google Shape;454;p38"/>
          <p:cNvSpPr txBox="1"/>
          <p:nvPr>
            <p:ph type="title"/>
          </p:nvPr>
        </p:nvSpPr>
        <p:spPr>
          <a:xfrm>
            <a:off x="1181100" y="344100"/>
            <a:ext cx="7038900" cy="48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Results &amp; Discussion</a:t>
            </a:r>
            <a:endParaRPr/>
          </a:p>
        </p:txBody>
      </p:sp>
      <p:sp>
        <p:nvSpPr>
          <p:cNvPr id="455" name="Google Shape;455;p38"/>
          <p:cNvSpPr txBox="1"/>
          <p:nvPr/>
        </p:nvSpPr>
        <p:spPr>
          <a:xfrm>
            <a:off x="4572000" y="1038725"/>
            <a:ext cx="501900" cy="26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Lato"/>
              <a:ea typeface="Lato"/>
              <a:cs typeface="Lato"/>
              <a:sym typeface="Lato"/>
            </a:endParaRPr>
          </a:p>
        </p:txBody>
      </p:sp>
      <p:sp>
        <p:nvSpPr>
          <p:cNvPr id="456" name="Google Shape;456;p38"/>
          <p:cNvSpPr/>
          <p:nvPr/>
        </p:nvSpPr>
        <p:spPr>
          <a:xfrm>
            <a:off x="511750" y="4288000"/>
            <a:ext cx="1470000" cy="638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Lato"/>
                <a:ea typeface="Lato"/>
                <a:cs typeface="Lato"/>
                <a:sym typeface="Lato"/>
              </a:rPr>
              <a:t>Conclusion</a:t>
            </a:r>
            <a:endParaRPr>
              <a:latin typeface="Lato"/>
              <a:ea typeface="Lato"/>
              <a:cs typeface="Lato"/>
              <a:sym typeface="Lato"/>
            </a:endParaRPr>
          </a:p>
        </p:txBody>
      </p:sp>
      <p:sp>
        <p:nvSpPr>
          <p:cNvPr id="457" name="Google Shape;457;p38"/>
          <p:cNvSpPr txBox="1"/>
          <p:nvPr/>
        </p:nvSpPr>
        <p:spPr>
          <a:xfrm>
            <a:off x="2604175" y="1510125"/>
            <a:ext cx="5265300" cy="3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458" name="Google Shape;458;p38"/>
          <p:cNvSpPr txBox="1"/>
          <p:nvPr/>
        </p:nvSpPr>
        <p:spPr>
          <a:xfrm>
            <a:off x="2604175" y="1418775"/>
            <a:ext cx="5377500" cy="57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FFFF"/>
              </a:solidFill>
              <a:latin typeface="Lato"/>
              <a:ea typeface="Lato"/>
              <a:cs typeface="Lato"/>
              <a:sym typeface="Lato"/>
            </a:endParaRPr>
          </a:p>
        </p:txBody>
      </p:sp>
      <p:sp>
        <p:nvSpPr>
          <p:cNvPr id="459" name="Google Shape;459;p38"/>
          <p:cNvSpPr txBox="1"/>
          <p:nvPr/>
        </p:nvSpPr>
        <p:spPr>
          <a:xfrm>
            <a:off x="2579600" y="1495775"/>
            <a:ext cx="5672700" cy="357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Font typeface="Lato"/>
              <a:buChar char="●"/>
            </a:pPr>
            <a:r>
              <a:rPr lang="en-GB">
                <a:solidFill>
                  <a:srgbClr val="FFFFFF"/>
                </a:solidFill>
                <a:latin typeface="Lato"/>
                <a:ea typeface="Lato"/>
                <a:cs typeface="Lato"/>
                <a:sym typeface="Lato"/>
              </a:rPr>
              <a:t>Solves the problem by allowing users to </a:t>
            </a:r>
            <a:r>
              <a:rPr lang="en-GB">
                <a:solidFill>
                  <a:schemeClr val="accent2"/>
                </a:solidFill>
                <a:latin typeface="Lato"/>
                <a:ea typeface="Lato"/>
                <a:cs typeface="Lato"/>
                <a:sym typeface="Lato"/>
              </a:rPr>
              <a:t>accurately estimate housing price,</a:t>
            </a:r>
            <a:r>
              <a:rPr lang="en-GB">
                <a:solidFill>
                  <a:srgbClr val="FFFFFF"/>
                </a:solidFill>
                <a:latin typeface="Lato"/>
                <a:ea typeface="Lato"/>
                <a:cs typeface="Lato"/>
                <a:sym typeface="Lato"/>
              </a:rPr>
              <a:t> granting ability for</a:t>
            </a:r>
            <a:r>
              <a:rPr lang="en-GB">
                <a:solidFill>
                  <a:schemeClr val="accent2"/>
                </a:solidFill>
                <a:latin typeface="Lato"/>
                <a:ea typeface="Lato"/>
                <a:cs typeface="Lato"/>
                <a:sym typeface="Lato"/>
              </a:rPr>
              <a:t> proper financial planning</a:t>
            </a:r>
            <a:endParaRPr>
              <a:solidFill>
                <a:schemeClr val="accent2"/>
              </a:solidFill>
              <a:latin typeface="Lato"/>
              <a:ea typeface="Lato"/>
              <a:cs typeface="Lato"/>
              <a:sym typeface="Lato"/>
            </a:endParaRPr>
          </a:p>
          <a:p>
            <a:pPr indent="0" lvl="0" marL="457200" rtl="0" algn="l">
              <a:spcBef>
                <a:spcPts val="0"/>
              </a:spcBef>
              <a:spcAft>
                <a:spcPts val="0"/>
              </a:spcAft>
              <a:buNone/>
            </a:pPr>
            <a:r>
              <a:t/>
            </a:r>
            <a:endParaRPr>
              <a:solidFill>
                <a:schemeClr val="accent2"/>
              </a:solidFill>
              <a:latin typeface="Lato"/>
              <a:ea typeface="Lato"/>
              <a:cs typeface="Lato"/>
              <a:sym typeface="Lato"/>
            </a:endParaRPr>
          </a:p>
          <a:p>
            <a:pPr indent="-317500" lvl="0" marL="457200" rtl="0" algn="l">
              <a:spcBef>
                <a:spcPts val="0"/>
              </a:spcBef>
              <a:spcAft>
                <a:spcPts val="0"/>
              </a:spcAft>
              <a:buClr>
                <a:srgbClr val="FFFFFF"/>
              </a:buClr>
              <a:buSzPts val="1400"/>
              <a:buFont typeface="Lato"/>
              <a:buChar char="●"/>
            </a:pPr>
            <a:r>
              <a:rPr lang="en-GB">
                <a:solidFill>
                  <a:srgbClr val="FFFFFF"/>
                </a:solidFill>
                <a:latin typeface="Lato"/>
                <a:ea typeface="Lato"/>
                <a:cs typeface="Lato"/>
                <a:sym typeface="Lato"/>
              </a:rPr>
              <a:t>Explored the breadth of regression models with tuning and optimisation to </a:t>
            </a:r>
            <a:r>
              <a:rPr lang="en-GB">
                <a:solidFill>
                  <a:schemeClr val="accent2"/>
                </a:solidFill>
                <a:latin typeface="Lato"/>
                <a:ea typeface="Lato"/>
                <a:cs typeface="Lato"/>
                <a:sym typeface="Lato"/>
              </a:rPr>
              <a:t>effectively predict resale price</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chemeClr val="accent2"/>
              </a:solidFill>
              <a:latin typeface="Lato"/>
              <a:ea typeface="Lato"/>
              <a:cs typeface="Lato"/>
              <a:sym typeface="Lato"/>
            </a:endParaRPr>
          </a:p>
          <a:p>
            <a:pPr indent="0" lvl="0" marL="0" rtl="0" algn="l">
              <a:spcBef>
                <a:spcPts val="0"/>
              </a:spcBef>
              <a:spcAft>
                <a:spcPts val="0"/>
              </a:spcAft>
              <a:buNone/>
            </a:pPr>
            <a:r>
              <a:t/>
            </a:r>
            <a:endParaRPr>
              <a:solidFill>
                <a:schemeClr val="accent2"/>
              </a:solidFill>
              <a:latin typeface="Lato"/>
              <a:ea typeface="Lato"/>
              <a:cs typeface="Lato"/>
              <a:sym typeface="Lato"/>
            </a:endParaRPr>
          </a:p>
        </p:txBody>
      </p:sp>
      <p:sp>
        <p:nvSpPr>
          <p:cNvPr id="460" name="Google Shape;460;p38"/>
          <p:cNvSpPr txBox="1"/>
          <p:nvPr/>
        </p:nvSpPr>
        <p:spPr>
          <a:xfrm>
            <a:off x="2497525" y="3571675"/>
            <a:ext cx="4590000" cy="45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500" u="sng">
                <a:solidFill>
                  <a:srgbClr val="CFE2F3"/>
                </a:solidFill>
                <a:latin typeface="Lato"/>
                <a:ea typeface="Lato"/>
                <a:cs typeface="Lato"/>
                <a:sym typeface="Lato"/>
              </a:rPr>
              <a:t>… Effectively Targeting Problem Statement</a:t>
            </a:r>
            <a:endParaRPr b="1" sz="1500" u="sng">
              <a:solidFill>
                <a:srgbClr val="CFE2F3"/>
              </a:solidFill>
              <a:latin typeface="Lato"/>
              <a:ea typeface="Lato"/>
              <a:cs typeface="Lato"/>
              <a:sym typeface="Lato"/>
            </a:endParaRPr>
          </a:p>
        </p:txBody>
      </p:sp>
      <p:sp>
        <p:nvSpPr>
          <p:cNvPr id="461" name="Google Shape;461;p38"/>
          <p:cNvSpPr txBox="1"/>
          <p:nvPr/>
        </p:nvSpPr>
        <p:spPr>
          <a:xfrm>
            <a:off x="2660925" y="3932075"/>
            <a:ext cx="6057900" cy="63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solidFill>
                  <a:srgbClr val="D9D9D9"/>
                </a:solidFill>
                <a:latin typeface="Lato"/>
                <a:ea typeface="Lato"/>
                <a:cs typeface="Lato"/>
                <a:sym typeface="Lato"/>
              </a:rPr>
              <a:t>As 80% of Singaporeans stay in HDB flats, using data mining techniques, we aim to find out what are the </a:t>
            </a:r>
            <a:r>
              <a:rPr b="1" lang="en-GB">
                <a:solidFill>
                  <a:srgbClr val="D9D9D9"/>
                </a:solidFill>
                <a:latin typeface="Lato"/>
                <a:ea typeface="Lato"/>
                <a:cs typeface="Lato"/>
                <a:sym typeface="Lato"/>
              </a:rPr>
              <a:t>key features</a:t>
            </a:r>
            <a:r>
              <a:rPr lang="en-GB">
                <a:solidFill>
                  <a:srgbClr val="D9D9D9"/>
                </a:solidFill>
                <a:latin typeface="Lato"/>
                <a:ea typeface="Lato"/>
                <a:cs typeface="Lato"/>
                <a:sym typeface="Lato"/>
              </a:rPr>
              <a:t> affecting HDB resale prices and use them to </a:t>
            </a:r>
            <a:r>
              <a:rPr b="1" lang="en-GB">
                <a:solidFill>
                  <a:srgbClr val="D9D9D9"/>
                </a:solidFill>
                <a:latin typeface="Lato"/>
                <a:ea typeface="Lato"/>
                <a:cs typeface="Lato"/>
                <a:sym typeface="Lato"/>
              </a:rPr>
              <a:t>predict HDB resale prices</a:t>
            </a:r>
            <a:r>
              <a:rPr lang="en-GB">
                <a:solidFill>
                  <a:srgbClr val="D9D9D9"/>
                </a:solidFill>
                <a:latin typeface="Lato"/>
                <a:ea typeface="Lato"/>
                <a:cs typeface="Lato"/>
                <a:sym typeface="Lato"/>
              </a:rPr>
              <a:t> with machine learning models.</a:t>
            </a:r>
            <a:endParaRPr>
              <a:solidFill>
                <a:srgbClr val="D9D9D9"/>
              </a:solidFill>
              <a:latin typeface="Lato"/>
              <a:ea typeface="Lato"/>
              <a:cs typeface="Lato"/>
              <a:sym typeface="Lato"/>
            </a:endParaRPr>
          </a:p>
          <a:p>
            <a:pPr indent="0" lvl="0" marL="0" rtl="0" algn="l">
              <a:spcBef>
                <a:spcPts val="1600"/>
              </a:spcBef>
              <a:spcAft>
                <a:spcPts val="0"/>
              </a:spcAft>
              <a:buNone/>
            </a:pPr>
            <a:r>
              <a:t/>
            </a:r>
            <a:endParaRPr>
              <a:solidFill>
                <a:srgbClr val="D9D9D9"/>
              </a:solidFill>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39"/>
          <p:cNvSpPr/>
          <p:nvPr/>
        </p:nvSpPr>
        <p:spPr>
          <a:xfrm>
            <a:off x="502150" y="2514800"/>
            <a:ext cx="1470000" cy="638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Lato"/>
                <a:ea typeface="Lato"/>
                <a:cs typeface="Lato"/>
                <a:sym typeface="Lato"/>
              </a:rPr>
              <a:t>Optimization</a:t>
            </a:r>
            <a:endParaRPr>
              <a:latin typeface="Lato"/>
              <a:ea typeface="Lato"/>
              <a:cs typeface="Lato"/>
              <a:sym typeface="Lato"/>
            </a:endParaRPr>
          </a:p>
        </p:txBody>
      </p:sp>
      <p:cxnSp>
        <p:nvCxnSpPr>
          <p:cNvPr id="467" name="Google Shape;467;p39"/>
          <p:cNvCxnSpPr/>
          <p:nvPr/>
        </p:nvCxnSpPr>
        <p:spPr>
          <a:xfrm>
            <a:off x="1981750" y="3744975"/>
            <a:ext cx="507900" cy="2400"/>
          </a:xfrm>
          <a:prstGeom prst="straightConnector1">
            <a:avLst/>
          </a:prstGeom>
          <a:noFill/>
          <a:ln cap="flat" cmpd="sng" w="9525">
            <a:solidFill>
              <a:schemeClr val="dk2"/>
            </a:solidFill>
            <a:prstDash val="solid"/>
            <a:round/>
            <a:headEnd len="med" w="med" type="none"/>
            <a:tailEnd len="med" w="med" type="triangle"/>
          </a:ln>
        </p:spPr>
      </p:cxnSp>
      <p:sp>
        <p:nvSpPr>
          <p:cNvPr id="468" name="Google Shape;468;p39"/>
          <p:cNvSpPr/>
          <p:nvPr/>
        </p:nvSpPr>
        <p:spPr>
          <a:xfrm>
            <a:off x="502150" y="3429225"/>
            <a:ext cx="1470000" cy="638400"/>
          </a:xfrm>
          <a:prstGeom prst="rect">
            <a:avLst/>
          </a:prstGeom>
          <a:solidFill>
            <a:schemeClr val="lt2"/>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latin typeface="Lato"/>
                <a:ea typeface="Lato"/>
                <a:cs typeface="Lato"/>
                <a:sym typeface="Lato"/>
              </a:rPr>
              <a:t>Results &amp;</a:t>
            </a:r>
            <a:endParaRPr b="1">
              <a:latin typeface="Lato"/>
              <a:ea typeface="Lato"/>
              <a:cs typeface="Lato"/>
              <a:sym typeface="Lato"/>
            </a:endParaRPr>
          </a:p>
          <a:p>
            <a:pPr indent="0" lvl="0" marL="0" rtl="0" algn="ctr">
              <a:spcBef>
                <a:spcPts val="0"/>
              </a:spcBef>
              <a:spcAft>
                <a:spcPts val="0"/>
              </a:spcAft>
              <a:buNone/>
            </a:pPr>
            <a:r>
              <a:rPr b="1" lang="en-GB">
                <a:latin typeface="Lato"/>
                <a:ea typeface="Lato"/>
                <a:cs typeface="Lato"/>
                <a:sym typeface="Lato"/>
              </a:rPr>
              <a:t>Discussion</a:t>
            </a:r>
            <a:endParaRPr b="1">
              <a:latin typeface="Lato"/>
              <a:ea typeface="Lato"/>
              <a:cs typeface="Lato"/>
              <a:sym typeface="Lato"/>
            </a:endParaRPr>
          </a:p>
        </p:txBody>
      </p:sp>
      <p:sp>
        <p:nvSpPr>
          <p:cNvPr id="469" name="Google Shape;469;p39"/>
          <p:cNvSpPr/>
          <p:nvPr/>
        </p:nvSpPr>
        <p:spPr>
          <a:xfrm>
            <a:off x="511750" y="1587700"/>
            <a:ext cx="1470000" cy="638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Lato"/>
                <a:ea typeface="Lato"/>
                <a:cs typeface="Lato"/>
                <a:sym typeface="Lato"/>
              </a:rPr>
              <a:t>Feature Selection</a:t>
            </a:r>
            <a:endParaRPr>
              <a:latin typeface="Lato"/>
              <a:ea typeface="Lato"/>
              <a:cs typeface="Lato"/>
              <a:sym typeface="Lato"/>
            </a:endParaRPr>
          </a:p>
        </p:txBody>
      </p:sp>
      <p:sp>
        <p:nvSpPr>
          <p:cNvPr id="470" name="Google Shape;470;p39"/>
          <p:cNvSpPr txBox="1"/>
          <p:nvPr/>
        </p:nvSpPr>
        <p:spPr>
          <a:xfrm>
            <a:off x="2497525" y="1057075"/>
            <a:ext cx="4590000" cy="45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500" u="sng">
                <a:solidFill>
                  <a:srgbClr val="CFE2F3"/>
                </a:solidFill>
                <a:latin typeface="Lato"/>
                <a:ea typeface="Lato"/>
                <a:cs typeface="Lato"/>
                <a:sym typeface="Lato"/>
              </a:rPr>
              <a:t>Prescriptive</a:t>
            </a:r>
            <a:r>
              <a:rPr b="1" lang="en-GB" sz="1500" u="sng">
                <a:solidFill>
                  <a:srgbClr val="CFE2F3"/>
                </a:solidFill>
                <a:latin typeface="Lato"/>
                <a:ea typeface="Lato"/>
                <a:cs typeface="Lato"/>
                <a:sym typeface="Lato"/>
              </a:rPr>
              <a:t> </a:t>
            </a:r>
            <a:r>
              <a:rPr b="1" lang="en-GB" sz="1500" u="sng">
                <a:solidFill>
                  <a:srgbClr val="CFE2F3"/>
                </a:solidFill>
                <a:latin typeface="Lato"/>
                <a:ea typeface="Lato"/>
                <a:cs typeface="Lato"/>
                <a:sym typeface="Lato"/>
              </a:rPr>
              <a:t>Analytics</a:t>
            </a:r>
            <a:endParaRPr b="1" sz="1500" u="sng">
              <a:solidFill>
                <a:srgbClr val="CFE2F3"/>
              </a:solidFill>
              <a:latin typeface="Lato"/>
              <a:ea typeface="Lato"/>
              <a:cs typeface="Lato"/>
              <a:sym typeface="Lato"/>
            </a:endParaRPr>
          </a:p>
        </p:txBody>
      </p:sp>
      <p:sp>
        <p:nvSpPr>
          <p:cNvPr id="471" name="Google Shape;471;p39"/>
          <p:cNvSpPr txBox="1"/>
          <p:nvPr>
            <p:ph type="title"/>
          </p:nvPr>
        </p:nvSpPr>
        <p:spPr>
          <a:xfrm>
            <a:off x="1181100" y="344100"/>
            <a:ext cx="7038900" cy="48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Results &amp; Discussion</a:t>
            </a:r>
            <a:endParaRPr/>
          </a:p>
          <a:p>
            <a:pPr indent="0" lvl="0" marL="0" rtl="0" algn="l">
              <a:spcBef>
                <a:spcPts val="0"/>
              </a:spcBef>
              <a:spcAft>
                <a:spcPts val="0"/>
              </a:spcAft>
              <a:buNone/>
            </a:pPr>
            <a:r>
              <a:t/>
            </a:r>
            <a:endParaRPr/>
          </a:p>
        </p:txBody>
      </p:sp>
      <p:sp>
        <p:nvSpPr>
          <p:cNvPr id="472" name="Google Shape;472;p39"/>
          <p:cNvSpPr txBox="1"/>
          <p:nvPr/>
        </p:nvSpPr>
        <p:spPr>
          <a:xfrm>
            <a:off x="4572000" y="1038725"/>
            <a:ext cx="501900" cy="26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Lato"/>
              <a:ea typeface="Lato"/>
              <a:cs typeface="Lato"/>
              <a:sym typeface="Lato"/>
            </a:endParaRPr>
          </a:p>
        </p:txBody>
      </p:sp>
      <p:sp>
        <p:nvSpPr>
          <p:cNvPr id="473" name="Google Shape;473;p39"/>
          <p:cNvSpPr/>
          <p:nvPr/>
        </p:nvSpPr>
        <p:spPr>
          <a:xfrm>
            <a:off x="511750" y="4288000"/>
            <a:ext cx="1470000" cy="638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Lato"/>
                <a:ea typeface="Lato"/>
                <a:cs typeface="Lato"/>
                <a:sym typeface="Lato"/>
              </a:rPr>
              <a:t>Conclusion</a:t>
            </a:r>
            <a:endParaRPr>
              <a:latin typeface="Lato"/>
              <a:ea typeface="Lato"/>
              <a:cs typeface="Lato"/>
              <a:sym typeface="Lato"/>
            </a:endParaRPr>
          </a:p>
        </p:txBody>
      </p:sp>
      <p:sp>
        <p:nvSpPr>
          <p:cNvPr id="474" name="Google Shape;474;p39"/>
          <p:cNvSpPr txBox="1"/>
          <p:nvPr/>
        </p:nvSpPr>
        <p:spPr>
          <a:xfrm>
            <a:off x="2604175" y="1510125"/>
            <a:ext cx="5265300" cy="3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475" name="Google Shape;475;p39"/>
          <p:cNvSpPr txBox="1"/>
          <p:nvPr/>
        </p:nvSpPr>
        <p:spPr>
          <a:xfrm>
            <a:off x="2604175" y="1418775"/>
            <a:ext cx="5377500" cy="57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FFFF"/>
              </a:solidFill>
              <a:latin typeface="Lato"/>
              <a:ea typeface="Lato"/>
              <a:cs typeface="Lato"/>
              <a:sym typeface="Lato"/>
            </a:endParaRPr>
          </a:p>
        </p:txBody>
      </p:sp>
      <p:sp>
        <p:nvSpPr>
          <p:cNvPr id="476" name="Google Shape;476;p39"/>
          <p:cNvSpPr txBox="1"/>
          <p:nvPr/>
        </p:nvSpPr>
        <p:spPr>
          <a:xfrm>
            <a:off x="2579600" y="1495775"/>
            <a:ext cx="5800500" cy="2926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Font typeface="Lato"/>
              <a:buChar char="●"/>
            </a:pPr>
            <a:r>
              <a:rPr lang="en-GB">
                <a:solidFill>
                  <a:srgbClr val="FFFFFF"/>
                </a:solidFill>
                <a:latin typeface="Lato"/>
                <a:ea typeface="Lato"/>
                <a:cs typeface="Lato"/>
                <a:sym typeface="Lato"/>
              </a:rPr>
              <a:t>Grants users</a:t>
            </a:r>
            <a:r>
              <a:rPr lang="en-GB">
                <a:solidFill>
                  <a:schemeClr val="accent2"/>
                </a:solidFill>
                <a:latin typeface="Lato"/>
                <a:ea typeface="Lato"/>
                <a:cs typeface="Lato"/>
                <a:sym typeface="Lato"/>
              </a:rPr>
              <a:t> better insight</a:t>
            </a:r>
            <a:r>
              <a:rPr lang="en-GB">
                <a:solidFill>
                  <a:srgbClr val="FFFFFF"/>
                </a:solidFill>
                <a:latin typeface="Lato"/>
                <a:ea typeface="Lato"/>
                <a:cs typeface="Lato"/>
                <a:sym typeface="Lato"/>
              </a:rPr>
              <a:t> to which areas in Singapore are undervalued/ likely to be undervalued</a:t>
            </a:r>
            <a:endParaRPr>
              <a:solidFill>
                <a:srgbClr val="FFFFFF"/>
              </a:solidFill>
              <a:latin typeface="Lato"/>
              <a:ea typeface="Lato"/>
              <a:cs typeface="Lato"/>
              <a:sym typeface="Lato"/>
            </a:endParaRPr>
          </a:p>
          <a:p>
            <a:pPr indent="0" lvl="0" marL="457200" rtl="0" algn="l">
              <a:spcBef>
                <a:spcPts val="0"/>
              </a:spcBef>
              <a:spcAft>
                <a:spcPts val="0"/>
              </a:spcAft>
              <a:buNone/>
            </a:pPr>
            <a:r>
              <a:t/>
            </a:r>
            <a:endParaRPr>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Char char="●"/>
            </a:pPr>
            <a:r>
              <a:rPr lang="en-GB">
                <a:solidFill>
                  <a:srgbClr val="FFFFFF"/>
                </a:solidFill>
                <a:latin typeface="Lato"/>
                <a:ea typeface="Lato"/>
                <a:cs typeface="Lato"/>
                <a:sym typeface="Lato"/>
              </a:rPr>
              <a:t>This allows Singaporeans to make </a:t>
            </a:r>
            <a:r>
              <a:rPr lang="en-GB">
                <a:solidFill>
                  <a:schemeClr val="accent2"/>
                </a:solidFill>
                <a:latin typeface="Lato"/>
                <a:ea typeface="Lato"/>
                <a:cs typeface="Lato"/>
                <a:sym typeface="Lato"/>
              </a:rPr>
              <a:t>more informed fiscal choices in the future</a:t>
            </a:r>
            <a:r>
              <a:rPr lang="en-GB">
                <a:solidFill>
                  <a:srgbClr val="FFFFFF"/>
                </a:solidFill>
                <a:latin typeface="Lato"/>
                <a:ea typeface="Lato"/>
                <a:cs typeface="Lato"/>
                <a:sym typeface="Lato"/>
              </a:rPr>
              <a:t> when planning to buy houses</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chemeClr val="accent2"/>
              </a:solidFill>
              <a:latin typeface="Lato"/>
              <a:ea typeface="Lato"/>
              <a:cs typeface="Lato"/>
              <a:sym typeface="Lato"/>
            </a:endParaRPr>
          </a:p>
        </p:txBody>
      </p:sp>
      <p:pic>
        <p:nvPicPr>
          <p:cNvPr id="477" name="Google Shape;477;p39"/>
          <p:cNvPicPr preferRelativeResize="0"/>
          <p:nvPr/>
        </p:nvPicPr>
        <p:blipFill>
          <a:blip r:embed="rId3">
            <a:alphaModFix/>
          </a:blip>
          <a:stretch>
            <a:fillRect/>
          </a:stretch>
        </p:blipFill>
        <p:spPr>
          <a:xfrm>
            <a:off x="2974125" y="3227227"/>
            <a:ext cx="1890467" cy="1633306"/>
          </a:xfrm>
          <a:prstGeom prst="rect">
            <a:avLst/>
          </a:prstGeom>
          <a:noFill/>
          <a:ln>
            <a:noFill/>
          </a:ln>
        </p:spPr>
      </p:pic>
      <p:pic>
        <p:nvPicPr>
          <p:cNvPr id="478" name="Google Shape;478;p39"/>
          <p:cNvPicPr preferRelativeResize="0"/>
          <p:nvPr/>
        </p:nvPicPr>
        <p:blipFill>
          <a:blip r:embed="rId4">
            <a:alphaModFix/>
          </a:blip>
          <a:stretch>
            <a:fillRect/>
          </a:stretch>
        </p:blipFill>
        <p:spPr>
          <a:xfrm>
            <a:off x="6290883" y="3210151"/>
            <a:ext cx="2194292" cy="1667475"/>
          </a:xfrm>
          <a:prstGeom prst="rect">
            <a:avLst/>
          </a:prstGeom>
          <a:noFill/>
          <a:ln>
            <a:noFill/>
          </a:ln>
        </p:spPr>
      </p:pic>
      <p:sp>
        <p:nvSpPr>
          <p:cNvPr id="479" name="Google Shape;479;p39"/>
          <p:cNvSpPr txBox="1"/>
          <p:nvPr/>
        </p:nvSpPr>
        <p:spPr>
          <a:xfrm>
            <a:off x="2821725" y="4821125"/>
            <a:ext cx="2270400" cy="24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000">
                <a:solidFill>
                  <a:srgbClr val="FFFF00"/>
                </a:solidFill>
                <a:latin typeface="Lato"/>
                <a:ea typeface="Lato"/>
                <a:cs typeface="Lato"/>
                <a:sym typeface="Lato"/>
              </a:rPr>
              <a:t>Figure  13: Top 10 Undervalued Town</a:t>
            </a:r>
            <a:endParaRPr sz="1000">
              <a:solidFill>
                <a:srgbClr val="FFFF00"/>
              </a:solidFill>
              <a:latin typeface="Lato"/>
              <a:ea typeface="Lato"/>
              <a:cs typeface="Lato"/>
              <a:sym typeface="Lato"/>
            </a:endParaRPr>
          </a:p>
        </p:txBody>
      </p:sp>
      <p:sp>
        <p:nvSpPr>
          <p:cNvPr id="480" name="Google Shape;480;p39"/>
          <p:cNvSpPr txBox="1"/>
          <p:nvPr/>
        </p:nvSpPr>
        <p:spPr>
          <a:xfrm>
            <a:off x="5752425" y="4822975"/>
            <a:ext cx="3315300" cy="24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000">
                <a:solidFill>
                  <a:srgbClr val="FFFF00"/>
                </a:solidFill>
                <a:latin typeface="Lato"/>
                <a:ea typeface="Lato"/>
                <a:cs typeface="Lato"/>
                <a:sym typeface="Lato"/>
              </a:rPr>
              <a:t>Figure  14: Top 10 Undervalues Streets</a:t>
            </a:r>
            <a:endParaRPr sz="1000">
              <a:solidFill>
                <a:srgbClr val="FFFF00"/>
              </a:solidFill>
              <a:latin typeface="Lato"/>
              <a:ea typeface="Lato"/>
              <a:cs typeface="Lato"/>
              <a:sym typeface="Lato"/>
            </a:endParaRPr>
          </a:p>
        </p:txBody>
      </p:sp>
      <p:sp>
        <p:nvSpPr>
          <p:cNvPr id="481" name="Google Shape;481;p39"/>
          <p:cNvSpPr/>
          <p:nvPr/>
        </p:nvSpPr>
        <p:spPr>
          <a:xfrm>
            <a:off x="2774025" y="2824025"/>
            <a:ext cx="2318100" cy="269700"/>
          </a:xfrm>
          <a:prstGeom prst="roundRect">
            <a:avLst>
              <a:gd fmla="val 16667" name="adj"/>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200">
                <a:solidFill>
                  <a:srgbClr val="FFFFFF"/>
                </a:solidFill>
              </a:rPr>
              <a:t>Undervalued by Town</a:t>
            </a:r>
            <a:endParaRPr b="1" sz="1200">
              <a:solidFill>
                <a:srgbClr val="FFFFFF"/>
              </a:solidFill>
            </a:endParaRPr>
          </a:p>
        </p:txBody>
      </p:sp>
      <p:sp>
        <p:nvSpPr>
          <p:cNvPr id="482" name="Google Shape;482;p39"/>
          <p:cNvSpPr/>
          <p:nvPr/>
        </p:nvSpPr>
        <p:spPr>
          <a:xfrm>
            <a:off x="6203025" y="2824025"/>
            <a:ext cx="2318100" cy="269700"/>
          </a:xfrm>
          <a:prstGeom prst="roundRect">
            <a:avLst>
              <a:gd fmla="val 16667" name="adj"/>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200">
                <a:solidFill>
                  <a:srgbClr val="FFFFFF"/>
                </a:solidFill>
              </a:rPr>
              <a:t>Undervalued by Street Name</a:t>
            </a:r>
            <a:endParaRPr b="1" sz="1200">
              <a:solidFill>
                <a:srgbClr val="FFFFFF"/>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40"/>
          <p:cNvSpPr txBox="1"/>
          <p:nvPr/>
        </p:nvSpPr>
        <p:spPr>
          <a:xfrm>
            <a:off x="3263100" y="985825"/>
            <a:ext cx="7266000" cy="42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u="sng">
                <a:solidFill>
                  <a:schemeClr val="accent2"/>
                </a:solidFill>
                <a:latin typeface="Lato"/>
                <a:ea typeface="Lato"/>
                <a:cs typeface="Lato"/>
                <a:sym typeface="Lato"/>
              </a:rPr>
              <a:t>Best algorithm: Optimized Random Forest</a:t>
            </a:r>
            <a:endParaRPr b="1" sz="1900" u="sng">
              <a:solidFill>
                <a:schemeClr val="accent2"/>
              </a:solidFill>
              <a:latin typeface="Lato"/>
              <a:ea typeface="Lato"/>
              <a:cs typeface="Lato"/>
              <a:sym typeface="Lato"/>
            </a:endParaRPr>
          </a:p>
        </p:txBody>
      </p:sp>
      <p:cxnSp>
        <p:nvCxnSpPr>
          <p:cNvPr id="488" name="Google Shape;488;p40"/>
          <p:cNvCxnSpPr/>
          <p:nvPr/>
        </p:nvCxnSpPr>
        <p:spPr>
          <a:xfrm>
            <a:off x="1981750" y="4590975"/>
            <a:ext cx="654600" cy="6900"/>
          </a:xfrm>
          <a:prstGeom prst="straightConnector1">
            <a:avLst/>
          </a:prstGeom>
          <a:noFill/>
          <a:ln cap="flat" cmpd="sng" w="9525">
            <a:solidFill>
              <a:schemeClr val="dk2"/>
            </a:solidFill>
            <a:prstDash val="solid"/>
            <a:round/>
            <a:headEnd len="med" w="med" type="none"/>
            <a:tailEnd len="med" w="med" type="triangle"/>
          </a:ln>
        </p:spPr>
      </p:cxnSp>
      <p:sp>
        <p:nvSpPr>
          <p:cNvPr id="489" name="Google Shape;489;p40"/>
          <p:cNvSpPr/>
          <p:nvPr/>
        </p:nvSpPr>
        <p:spPr>
          <a:xfrm>
            <a:off x="511750" y="1587700"/>
            <a:ext cx="1470000" cy="638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Lato"/>
                <a:ea typeface="Lato"/>
                <a:cs typeface="Lato"/>
                <a:sym typeface="Lato"/>
              </a:rPr>
              <a:t>Feature Selection</a:t>
            </a:r>
            <a:endParaRPr>
              <a:latin typeface="Lato"/>
              <a:ea typeface="Lato"/>
              <a:cs typeface="Lato"/>
              <a:sym typeface="Lato"/>
            </a:endParaRPr>
          </a:p>
        </p:txBody>
      </p:sp>
      <p:sp>
        <p:nvSpPr>
          <p:cNvPr id="490" name="Google Shape;490;p40"/>
          <p:cNvSpPr txBox="1"/>
          <p:nvPr/>
        </p:nvSpPr>
        <p:spPr>
          <a:xfrm>
            <a:off x="2802325" y="1482750"/>
            <a:ext cx="6192300" cy="22617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lt1"/>
              </a:buClr>
              <a:buSzPts val="1300"/>
              <a:buFont typeface="Lato"/>
              <a:buChar char="●"/>
            </a:pPr>
            <a:r>
              <a:rPr lang="en-GB" sz="1300">
                <a:solidFill>
                  <a:schemeClr val="lt1"/>
                </a:solidFill>
                <a:latin typeface="Lato"/>
                <a:ea typeface="Lato"/>
                <a:cs typeface="Lato"/>
                <a:sym typeface="Lato"/>
              </a:rPr>
              <a:t>Relationship between </a:t>
            </a:r>
            <a:r>
              <a:rPr lang="en-GB" sz="1300">
                <a:solidFill>
                  <a:schemeClr val="accent2"/>
                </a:solidFill>
                <a:latin typeface="Lato"/>
                <a:ea typeface="Lato"/>
                <a:cs typeface="Lato"/>
                <a:sym typeface="Lato"/>
              </a:rPr>
              <a:t>latitude/longitude</a:t>
            </a:r>
            <a:r>
              <a:rPr lang="en-GB" sz="1300">
                <a:solidFill>
                  <a:schemeClr val="lt1"/>
                </a:solidFill>
                <a:latin typeface="Lato"/>
                <a:ea typeface="Lato"/>
                <a:cs typeface="Lato"/>
                <a:sym typeface="Lato"/>
              </a:rPr>
              <a:t> and </a:t>
            </a:r>
            <a:r>
              <a:rPr lang="en-GB" sz="1300">
                <a:solidFill>
                  <a:schemeClr val="accent2"/>
                </a:solidFill>
                <a:latin typeface="Lato"/>
                <a:ea typeface="Lato"/>
                <a:cs typeface="Lato"/>
                <a:sym typeface="Lato"/>
              </a:rPr>
              <a:t>housing price</a:t>
            </a:r>
            <a:r>
              <a:rPr lang="en-GB" sz="1300">
                <a:solidFill>
                  <a:schemeClr val="lt1"/>
                </a:solidFill>
                <a:latin typeface="Lato"/>
                <a:ea typeface="Lato"/>
                <a:cs typeface="Lato"/>
                <a:sym typeface="Lato"/>
              </a:rPr>
              <a:t> is not linear, so linear models might not work very well, but tree based models will work better in this case</a:t>
            </a:r>
            <a:endParaRPr sz="1300">
              <a:solidFill>
                <a:schemeClr val="lt1"/>
              </a:solidFill>
              <a:latin typeface="Lato"/>
              <a:ea typeface="Lato"/>
              <a:cs typeface="Lato"/>
              <a:sym typeface="Lato"/>
            </a:endParaRPr>
          </a:p>
          <a:p>
            <a:pPr indent="-311150" lvl="0" marL="457200" rtl="0" algn="l">
              <a:lnSpc>
                <a:spcPct val="115000"/>
              </a:lnSpc>
              <a:spcBef>
                <a:spcPts val="1000"/>
              </a:spcBef>
              <a:spcAft>
                <a:spcPts val="0"/>
              </a:spcAft>
              <a:buClr>
                <a:schemeClr val="lt1"/>
              </a:buClr>
              <a:buSzPts val="1300"/>
              <a:buFont typeface="Lato"/>
              <a:buChar char="●"/>
            </a:pPr>
            <a:r>
              <a:rPr lang="en-GB" sz="1300">
                <a:solidFill>
                  <a:schemeClr val="lt1"/>
                </a:solidFill>
                <a:latin typeface="Lato"/>
                <a:ea typeface="Lato"/>
                <a:cs typeface="Lato"/>
                <a:sym typeface="Lato"/>
              </a:rPr>
              <a:t>They are based on trees, hence, </a:t>
            </a:r>
            <a:r>
              <a:rPr lang="en-GB" sz="1300">
                <a:solidFill>
                  <a:schemeClr val="accent2"/>
                </a:solidFill>
                <a:latin typeface="Lato"/>
                <a:ea typeface="Lato"/>
                <a:cs typeface="Lato"/>
                <a:sym typeface="Lato"/>
              </a:rPr>
              <a:t>scaling of the variables does not matter</a:t>
            </a:r>
            <a:r>
              <a:rPr lang="en-GB" sz="1300">
                <a:solidFill>
                  <a:schemeClr val="lt1"/>
                </a:solidFill>
                <a:latin typeface="Lato"/>
                <a:ea typeface="Lato"/>
                <a:cs typeface="Lato"/>
                <a:sym typeface="Lato"/>
              </a:rPr>
              <a:t>. Any monotonic transformation of a single variable is implicitly captured by a tree.</a:t>
            </a:r>
            <a:endParaRPr sz="1300">
              <a:solidFill>
                <a:schemeClr val="lt1"/>
              </a:solidFill>
              <a:latin typeface="Lato"/>
              <a:ea typeface="Lato"/>
              <a:cs typeface="Lato"/>
              <a:sym typeface="Lato"/>
            </a:endParaRPr>
          </a:p>
          <a:p>
            <a:pPr indent="-311150" lvl="0" marL="457200" rtl="0" algn="l">
              <a:lnSpc>
                <a:spcPct val="115000"/>
              </a:lnSpc>
              <a:spcBef>
                <a:spcPts val="1000"/>
              </a:spcBef>
              <a:spcAft>
                <a:spcPts val="0"/>
              </a:spcAft>
              <a:buClr>
                <a:schemeClr val="lt1"/>
              </a:buClr>
              <a:buSzPts val="1300"/>
              <a:buFont typeface="Lato"/>
              <a:buChar char="●"/>
            </a:pPr>
            <a:r>
              <a:rPr lang="en-GB" sz="1300">
                <a:solidFill>
                  <a:schemeClr val="lt1"/>
                </a:solidFill>
                <a:latin typeface="Lato"/>
                <a:ea typeface="Lato"/>
                <a:cs typeface="Lato"/>
                <a:sym typeface="Lato"/>
              </a:rPr>
              <a:t>They use the </a:t>
            </a:r>
            <a:r>
              <a:rPr lang="en-GB" sz="1300">
                <a:solidFill>
                  <a:schemeClr val="accent2"/>
                </a:solidFill>
                <a:latin typeface="Lato"/>
                <a:ea typeface="Lato"/>
                <a:cs typeface="Lato"/>
                <a:sym typeface="Lato"/>
              </a:rPr>
              <a:t>random subspace method </a:t>
            </a:r>
            <a:r>
              <a:rPr lang="en-GB" sz="1300">
                <a:solidFill>
                  <a:schemeClr val="lt1"/>
                </a:solidFill>
                <a:latin typeface="Lato"/>
                <a:ea typeface="Lato"/>
                <a:cs typeface="Lato"/>
                <a:sym typeface="Lato"/>
              </a:rPr>
              <a:t>and bagging to reduce bias and prevent overfitting.</a:t>
            </a:r>
            <a:endParaRPr sz="1300">
              <a:solidFill>
                <a:schemeClr val="lt1"/>
              </a:solidFill>
              <a:latin typeface="Lato"/>
              <a:ea typeface="Lato"/>
              <a:cs typeface="Lato"/>
              <a:sym typeface="Lato"/>
            </a:endParaRPr>
          </a:p>
          <a:p>
            <a:pPr indent="0" lvl="0" marL="0" rtl="0" algn="l">
              <a:lnSpc>
                <a:spcPct val="115000"/>
              </a:lnSpc>
              <a:spcBef>
                <a:spcPts val="1000"/>
              </a:spcBef>
              <a:spcAft>
                <a:spcPts val="1000"/>
              </a:spcAft>
              <a:buNone/>
            </a:pPr>
            <a:r>
              <a:t/>
            </a:r>
            <a:endParaRPr sz="1300">
              <a:solidFill>
                <a:srgbClr val="FFFFFF"/>
              </a:solidFill>
              <a:latin typeface="Lato"/>
              <a:ea typeface="Lato"/>
              <a:cs typeface="Lato"/>
              <a:sym typeface="Lato"/>
            </a:endParaRPr>
          </a:p>
        </p:txBody>
      </p:sp>
      <p:sp>
        <p:nvSpPr>
          <p:cNvPr id="491" name="Google Shape;491;p40"/>
          <p:cNvSpPr txBox="1"/>
          <p:nvPr>
            <p:ph type="title"/>
          </p:nvPr>
        </p:nvSpPr>
        <p:spPr>
          <a:xfrm>
            <a:off x="1181100" y="344100"/>
            <a:ext cx="7038900" cy="48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Conclusion</a:t>
            </a:r>
            <a:endParaRPr/>
          </a:p>
        </p:txBody>
      </p:sp>
      <p:sp>
        <p:nvSpPr>
          <p:cNvPr id="492" name="Google Shape;492;p40"/>
          <p:cNvSpPr/>
          <p:nvPr/>
        </p:nvSpPr>
        <p:spPr>
          <a:xfrm>
            <a:off x="502150" y="2480650"/>
            <a:ext cx="1470000" cy="638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Lato"/>
                <a:ea typeface="Lato"/>
                <a:cs typeface="Lato"/>
                <a:sym typeface="Lato"/>
              </a:rPr>
              <a:t>Optimization</a:t>
            </a:r>
            <a:endParaRPr>
              <a:latin typeface="Lato"/>
              <a:ea typeface="Lato"/>
              <a:cs typeface="Lato"/>
              <a:sym typeface="Lato"/>
            </a:endParaRPr>
          </a:p>
        </p:txBody>
      </p:sp>
      <p:sp>
        <p:nvSpPr>
          <p:cNvPr id="493" name="Google Shape;493;p40"/>
          <p:cNvSpPr/>
          <p:nvPr/>
        </p:nvSpPr>
        <p:spPr>
          <a:xfrm>
            <a:off x="511750" y="3403288"/>
            <a:ext cx="1470000" cy="638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Lato"/>
                <a:ea typeface="Lato"/>
                <a:cs typeface="Lato"/>
                <a:sym typeface="Lato"/>
              </a:rPr>
              <a:t>Results &amp; Discussion</a:t>
            </a:r>
            <a:endParaRPr>
              <a:latin typeface="Lato"/>
              <a:ea typeface="Lato"/>
              <a:cs typeface="Lato"/>
              <a:sym typeface="Lato"/>
            </a:endParaRPr>
          </a:p>
        </p:txBody>
      </p:sp>
      <p:sp>
        <p:nvSpPr>
          <p:cNvPr id="494" name="Google Shape;494;p40"/>
          <p:cNvSpPr/>
          <p:nvPr/>
        </p:nvSpPr>
        <p:spPr>
          <a:xfrm>
            <a:off x="511750" y="4275225"/>
            <a:ext cx="1470000" cy="638400"/>
          </a:xfrm>
          <a:prstGeom prst="rect">
            <a:avLst/>
          </a:prstGeom>
          <a:solidFill>
            <a:schemeClr val="lt2"/>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latin typeface="Lato"/>
                <a:ea typeface="Lato"/>
                <a:cs typeface="Lato"/>
                <a:sym typeface="Lato"/>
              </a:rPr>
              <a:t>Conclusion</a:t>
            </a:r>
            <a:endParaRPr b="1">
              <a:latin typeface="Lato"/>
              <a:ea typeface="Lato"/>
              <a:cs typeface="Lato"/>
              <a:sym typeface="Lato"/>
            </a:endParaRPr>
          </a:p>
        </p:txBody>
      </p:sp>
      <p:pic>
        <p:nvPicPr>
          <p:cNvPr id="495" name="Google Shape;495;p40"/>
          <p:cNvPicPr preferRelativeResize="0"/>
          <p:nvPr/>
        </p:nvPicPr>
        <p:blipFill>
          <a:blip r:embed="rId3">
            <a:alphaModFix/>
          </a:blip>
          <a:stretch>
            <a:fillRect/>
          </a:stretch>
        </p:blipFill>
        <p:spPr>
          <a:xfrm>
            <a:off x="2522821" y="759350"/>
            <a:ext cx="783549" cy="783549"/>
          </a:xfrm>
          <a:prstGeom prst="rect">
            <a:avLst/>
          </a:prstGeom>
          <a:noFill/>
          <a:ln>
            <a:noFill/>
          </a:ln>
        </p:spPr>
      </p:pic>
      <p:sp>
        <p:nvSpPr>
          <p:cNvPr id="496" name="Google Shape;496;p40"/>
          <p:cNvSpPr txBox="1"/>
          <p:nvPr/>
        </p:nvSpPr>
        <p:spPr>
          <a:xfrm>
            <a:off x="3306375" y="4041700"/>
            <a:ext cx="5634600" cy="42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u="sng">
                <a:solidFill>
                  <a:schemeClr val="accent2"/>
                </a:solidFill>
                <a:latin typeface="Lato"/>
                <a:ea typeface="Lato"/>
                <a:cs typeface="Lato"/>
                <a:sym typeface="Lato"/>
              </a:rPr>
              <a:t>Problem Statement: Tackled</a:t>
            </a:r>
            <a:endParaRPr b="1" sz="1800" u="sng">
              <a:solidFill>
                <a:schemeClr val="accent2"/>
              </a:solidFill>
              <a:latin typeface="Lato"/>
              <a:ea typeface="Lato"/>
              <a:cs typeface="Lato"/>
              <a:sym typeface="Lato"/>
            </a:endParaRPr>
          </a:p>
        </p:txBody>
      </p:sp>
      <p:sp>
        <p:nvSpPr>
          <p:cNvPr id="497" name="Google Shape;497;p40"/>
          <p:cNvSpPr txBox="1"/>
          <p:nvPr/>
        </p:nvSpPr>
        <p:spPr>
          <a:xfrm>
            <a:off x="2802325" y="4498900"/>
            <a:ext cx="6192300" cy="14838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1000"/>
              </a:spcAft>
              <a:buClr>
                <a:schemeClr val="lt1"/>
              </a:buClr>
              <a:buSzPts val="1300"/>
              <a:buFont typeface="Lato"/>
              <a:buChar char="●"/>
            </a:pPr>
            <a:r>
              <a:rPr lang="en-GB" sz="1300">
                <a:solidFill>
                  <a:schemeClr val="lt1"/>
                </a:solidFill>
                <a:latin typeface="Lato"/>
                <a:ea typeface="Lato"/>
                <a:cs typeface="Lato"/>
                <a:sym typeface="Lato"/>
              </a:rPr>
              <a:t>Through our paradigm of descriptive, predictive and prescriptive analytics</a:t>
            </a:r>
            <a:endParaRPr sz="1300">
              <a:solidFill>
                <a:srgbClr val="FFFFFF"/>
              </a:solidFill>
              <a:latin typeface="Lato"/>
              <a:ea typeface="Lato"/>
              <a:cs typeface="Lato"/>
              <a:sym typeface="Lato"/>
            </a:endParaRPr>
          </a:p>
        </p:txBody>
      </p:sp>
      <p:pic>
        <p:nvPicPr>
          <p:cNvPr id="498" name="Google Shape;498;p40"/>
          <p:cNvPicPr preferRelativeResize="0"/>
          <p:nvPr/>
        </p:nvPicPr>
        <p:blipFill>
          <a:blip r:embed="rId4">
            <a:alphaModFix/>
          </a:blip>
          <a:stretch>
            <a:fillRect/>
          </a:stretch>
        </p:blipFill>
        <p:spPr>
          <a:xfrm>
            <a:off x="2636350" y="3903488"/>
            <a:ext cx="702125" cy="7021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4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Future Work</a:t>
            </a:r>
            <a:endParaRPr/>
          </a:p>
        </p:txBody>
      </p:sp>
      <p:sp>
        <p:nvSpPr>
          <p:cNvPr id="504" name="Google Shape;504;p41"/>
          <p:cNvSpPr txBox="1"/>
          <p:nvPr>
            <p:ph idx="1" type="body"/>
          </p:nvPr>
        </p:nvSpPr>
        <p:spPr>
          <a:xfrm>
            <a:off x="640350" y="3020825"/>
            <a:ext cx="2563200" cy="153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1200"/>
              <a:t>For our Models, we would take into account other important factors such as</a:t>
            </a:r>
            <a:r>
              <a:rPr b="1" lang="en-GB" sz="1500"/>
              <a:t> </a:t>
            </a:r>
            <a:r>
              <a:rPr b="1" lang="en-GB" u="sng"/>
              <a:t>inflation rate</a:t>
            </a:r>
            <a:r>
              <a:rPr b="1" lang="en-GB" sz="1500"/>
              <a:t> </a:t>
            </a:r>
            <a:r>
              <a:rPr lang="en-GB" sz="1200"/>
              <a:t>and </a:t>
            </a:r>
            <a:r>
              <a:rPr b="1" lang="en-GB" u="sng"/>
              <a:t>government regulations on housing</a:t>
            </a:r>
            <a:r>
              <a:rPr lang="en-GB" sz="1200"/>
              <a:t> to make our price predictions more accurate.</a:t>
            </a:r>
            <a:endParaRPr sz="1200"/>
          </a:p>
          <a:p>
            <a:pPr indent="0" lvl="0" marL="0" rtl="0" algn="ctr">
              <a:spcBef>
                <a:spcPts val="1600"/>
              </a:spcBef>
              <a:spcAft>
                <a:spcPts val="1600"/>
              </a:spcAft>
              <a:buNone/>
            </a:pPr>
            <a:r>
              <a:t/>
            </a:r>
            <a:endParaRPr sz="1200"/>
          </a:p>
        </p:txBody>
      </p:sp>
      <p:pic>
        <p:nvPicPr>
          <p:cNvPr id="505" name="Google Shape;505;p41"/>
          <p:cNvPicPr preferRelativeResize="0"/>
          <p:nvPr/>
        </p:nvPicPr>
        <p:blipFill>
          <a:blip r:embed="rId3">
            <a:alphaModFix/>
          </a:blip>
          <a:stretch>
            <a:fillRect/>
          </a:stretch>
        </p:blipFill>
        <p:spPr>
          <a:xfrm>
            <a:off x="1272925" y="1751903"/>
            <a:ext cx="1148200" cy="1148200"/>
          </a:xfrm>
          <a:prstGeom prst="rect">
            <a:avLst/>
          </a:prstGeom>
          <a:noFill/>
          <a:ln>
            <a:noFill/>
          </a:ln>
        </p:spPr>
      </p:pic>
      <p:sp>
        <p:nvSpPr>
          <p:cNvPr id="506" name="Google Shape;506;p41"/>
          <p:cNvSpPr txBox="1"/>
          <p:nvPr/>
        </p:nvSpPr>
        <p:spPr>
          <a:xfrm>
            <a:off x="1003500" y="1392588"/>
            <a:ext cx="1836900" cy="45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500" u="sng">
                <a:solidFill>
                  <a:srgbClr val="CFE2F3"/>
                </a:solidFill>
                <a:latin typeface="Lato"/>
                <a:ea typeface="Lato"/>
                <a:cs typeface="Lato"/>
                <a:sym typeface="Lato"/>
              </a:rPr>
              <a:t>Increased Features</a:t>
            </a:r>
            <a:endParaRPr b="1" sz="1500" u="sng">
              <a:solidFill>
                <a:srgbClr val="CFE2F3"/>
              </a:solidFill>
              <a:latin typeface="Lato"/>
              <a:ea typeface="Lato"/>
              <a:cs typeface="Lato"/>
              <a:sym typeface="Lato"/>
            </a:endParaRPr>
          </a:p>
        </p:txBody>
      </p:sp>
      <p:sp>
        <p:nvSpPr>
          <p:cNvPr id="507" name="Google Shape;507;p41"/>
          <p:cNvSpPr txBox="1"/>
          <p:nvPr>
            <p:ph idx="1" type="body"/>
          </p:nvPr>
        </p:nvSpPr>
        <p:spPr>
          <a:xfrm>
            <a:off x="5948725" y="3020825"/>
            <a:ext cx="2563200" cy="1078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GB" sz="1200"/>
              <a:t>Findings can be </a:t>
            </a:r>
            <a:r>
              <a:rPr b="1" lang="en-GB" sz="1200" u="sng"/>
              <a:t>shared with the public</a:t>
            </a:r>
            <a:r>
              <a:rPr lang="en-GB" sz="1200"/>
              <a:t>, and </a:t>
            </a:r>
            <a:r>
              <a:rPr b="1" lang="en-GB" sz="1200" u="sng"/>
              <a:t>models deployed</a:t>
            </a:r>
            <a:r>
              <a:rPr lang="en-GB" sz="1200"/>
              <a:t> to enable them to make </a:t>
            </a:r>
            <a:r>
              <a:rPr b="1" lang="en-GB" sz="1200" u="sng"/>
              <a:t>better decisions</a:t>
            </a:r>
            <a:r>
              <a:rPr lang="en-GB" sz="1200"/>
              <a:t>. </a:t>
            </a:r>
            <a:endParaRPr sz="1200"/>
          </a:p>
        </p:txBody>
      </p:sp>
      <p:sp>
        <p:nvSpPr>
          <p:cNvPr id="508" name="Google Shape;508;p41"/>
          <p:cNvSpPr txBox="1"/>
          <p:nvPr/>
        </p:nvSpPr>
        <p:spPr>
          <a:xfrm>
            <a:off x="5948725" y="1392600"/>
            <a:ext cx="2563200" cy="45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500" u="sng">
                <a:solidFill>
                  <a:srgbClr val="CFE2F3"/>
                </a:solidFill>
                <a:latin typeface="Lato"/>
                <a:ea typeface="Lato"/>
                <a:cs typeface="Lato"/>
                <a:sym typeface="Lato"/>
              </a:rPr>
              <a:t>Accessibility of Information</a:t>
            </a:r>
            <a:endParaRPr b="1" sz="1500" u="sng">
              <a:solidFill>
                <a:srgbClr val="CFE2F3"/>
              </a:solidFill>
              <a:latin typeface="Lato"/>
              <a:ea typeface="Lato"/>
              <a:cs typeface="Lato"/>
              <a:sym typeface="Lato"/>
            </a:endParaRPr>
          </a:p>
        </p:txBody>
      </p:sp>
      <p:sp>
        <p:nvSpPr>
          <p:cNvPr id="509" name="Google Shape;509;p41"/>
          <p:cNvSpPr txBox="1"/>
          <p:nvPr>
            <p:ph idx="1" type="body"/>
          </p:nvPr>
        </p:nvSpPr>
        <p:spPr>
          <a:xfrm>
            <a:off x="3281725" y="3020825"/>
            <a:ext cx="2563200" cy="1536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GB" sz="1200"/>
              <a:t>Initial models are not optimized due to </a:t>
            </a:r>
            <a:r>
              <a:rPr b="1" lang="en-GB" u="sng"/>
              <a:t>lack of computational power and time</a:t>
            </a:r>
            <a:r>
              <a:rPr lang="en-GB" sz="1200"/>
              <a:t>. This is costly as inaccuracy results in cost passed on to the consumers.</a:t>
            </a:r>
            <a:endParaRPr sz="1200"/>
          </a:p>
        </p:txBody>
      </p:sp>
      <p:sp>
        <p:nvSpPr>
          <p:cNvPr id="510" name="Google Shape;510;p41"/>
          <p:cNvSpPr txBox="1"/>
          <p:nvPr/>
        </p:nvSpPr>
        <p:spPr>
          <a:xfrm>
            <a:off x="3644875" y="1392588"/>
            <a:ext cx="1836900" cy="45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500" u="sng">
                <a:solidFill>
                  <a:srgbClr val="CFE2F3"/>
                </a:solidFill>
                <a:latin typeface="Lato"/>
                <a:ea typeface="Lato"/>
                <a:cs typeface="Lato"/>
                <a:sym typeface="Lato"/>
              </a:rPr>
              <a:t>Parameter Tuning</a:t>
            </a:r>
            <a:endParaRPr b="1" sz="1500" u="sng">
              <a:solidFill>
                <a:srgbClr val="CFE2F3"/>
              </a:solidFill>
              <a:latin typeface="Lato"/>
              <a:ea typeface="Lato"/>
              <a:cs typeface="Lato"/>
              <a:sym typeface="Lato"/>
            </a:endParaRPr>
          </a:p>
        </p:txBody>
      </p:sp>
      <p:pic>
        <p:nvPicPr>
          <p:cNvPr id="511" name="Google Shape;511;p41"/>
          <p:cNvPicPr preferRelativeResize="0"/>
          <p:nvPr/>
        </p:nvPicPr>
        <p:blipFill>
          <a:blip r:embed="rId4">
            <a:alphaModFix/>
          </a:blip>
          <a:stretch>
            <a:fillRect/>
          </a:stretch>
        </p:blipFill>
        <p:spPr>
          <a:xfrm>
            <a:off x="3990149" y="1846800"/>
            <a:ext cx="1022125" cy="1022125"/>
          </a:xfrm>
          <a:prstGeom prst="rect">
            <a:avLst/>
          </a:prstGeom>
          <a:noFill/>
          <a:ln>
            <a:noFill/>
          </a:ln>
        </p:spPr>
      </p:pic>
      <p:pic>
        <p:nvPicPr>
          <p:cNvPr id="512" name="Google Shape;512;p41"/>
          <p:cNvPicPr preferRelativeResize="0"/>
          <p:nvPr/>
        </p:nvPicPr>
        <p:blipFill>
          <a:blip r:embed="rId5">
            <a:alphaModFix/>
          </a:blip>
          <a:stretch>
            <a:fillRect/>
          </a:stretch>
        </p:blipFill>
        <p:spPr>
          <a:xfrm>
            <a:off x="6776075" y="1846800"/>
            <a:ext cx="1022125" cy="1022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5"/>
          <p:cNvSpPr txBox="1"/>
          <p:nvPr>
            <p:ph type="title"/>
          </p:nvPr>
        </p:nvSpPr>
        <p:spPr>
          <a:xfrm>
            <a:off x="1181100" y="344100"/>
            <a:ext cx="7038900" cy="48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Recap</a:t>
            </a:r>
            <a:endParaRPr/>
          </a:p>
        </p:txBody>
      </p:sp>
      <p:sp>
        <p:nvSpPr>
          <p:cNvPr id="150" name="Google Shape;150;p15"/>
          <p:cNvSpPr txBox="1"/>
          <p:nvPr/>
        </p:nvSpPr>
        <p:spPr>
          <a:xfrm>
            <a:off x="1181100" y="3374750"/>
            <a:ext cx="6910200" cy="128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GB" sz="1600">
                <a:solidFill>
                  <a:schemeClr val="lt1"/>
                </a:solidFill>
                <a:latin typeface="Montserrat"/>
                <a:ea typeface="Montserrat"/>
                <a:cs typeface="Montserrat"/>
                <a:sym typeface="Montserrat"/>
              </a:rPr>
              <a:t>As 80% of Singaporeans stay in HDB flats [2], using data mining techniques, we aim to find out what are the </a:t>
            </a:r>
            <a:r>
              <a:rPr b="1" lang="en-GB" sz="1600">
                <a:solidFill>
                  <a:schemeClr val="lt1"/>
                </a:solidFill>
                <a:latin typeface="Montserrat"/>
                <a:ea typeface="Montserrat"/>
                <a:cs typeface="Montserrat"/>
                <a:sym typeface="Montserrat"/>
              </a:rPr>
              <a:t>key features</a:t>
            </a:r>
            <a:r>
              <a:rPr lang="en-GB" sz="1600">
                <a:solidFill>
                  <a:schemeClr val="lt1"/>
                </a:solidFill>
                <a:latin typeface="Montserrat"/>
                <a:ea typeface="Montserrat"/>
                <a:cs typeface="Montserrat"/>
                <a:sym typeface="Montserrat"/>
              </a:rPr>
              <a:t> affecting HDB resale prices and use them to </a:t>
            </a:r>
            <a:r>
              <a:rPr b="1" lang="en-GB" sz="1600">
                <a:solidFill>
                  <a:schemeClr val="lt1"/>
                </a:solidFill>
                <a:latin typeface="Montserrat"/>
                <a:ea typeface="Montserrat"/>
                <a:cs typeface="Montserrat"/>
                <a:sym typeface="Montserrat"/>
              </a:rPr>
              <a:t>predict HDB resale prices</a:t>
            </a:r>
            <a:r>
              <a:rPr lang="en-GB" sz="1600">
                <a:solidFill>
                  <a:schemeClr val="lt1"/>
                </a:solidFill>
                <a:latin typeface="Montserrat"/>
                <a:ea typeface="Montserrat"/>
                <a:cs typeface="Montserrat"/>
                <a:sym typeface="Montserrat"/>
              </a:rPr>
              <a:t> with machine learning models.</a:t>
            </a:r>
            <a:endParaRPr/>
          </a:p>
        </p:txBody>
      </p:sp>
      <p:sp>
        <p:nvSpPr>
          <p:cNvPr id="151" name="Google Shape;151;p15"/>
          <p:cNvSpPr/>
          <p:nvPr/>
        </p:nvSpPr>
        <p:spPr>
          <a:xfrm>
            <a:off x="1181100" y="3062500"/>
            <a:ext cx="6910200" cy="269700"/>
          </a:xfrm>
          <a:prstGeom prst="roundRect">
            <a:avLst>
              <a:gd fmla="val 16667" name="adj"/>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200">
                <a:solidFill>
                  <a:srgbClr val="FFFFFF"/>
                </a:solidFill>
              </a:rPr>
              <a:t>Problem Statement</a:t>
            </a:r>
            <a:endParaRPr b="1" sz="1200">
              <a:solidFill>
                <a:srgbClr val="FFFFFF"/>
              </a:solidFill>
            </a:endParaRPr>
          </a:p>
        </p:txBody>
      </p:sp>
      <p:sp>
        <p:nvSpPr>
          <p:cNvPr id="152" name="Google Shape;152;p15"/>
          <p:cNvSpPr/>
          <p:nvPr/>
        </p:nvSpPr>
        <p:spPr>
          <a:xfrm>
            <a:off x="4739125" y="1085275"/>
            <a:ext cx="3284100" cy="269700"/>
          </a:xfrm>
          <a:prstGeom prst="roundRect">
            <a:avLst>
              <a:gd fmla="val 16667" name="adj"/>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200">
                <a:solidFill>
                  <a:srgbClr val="FFFFFF"/>
                </a:solidFill>
              </a:rPr>
              <a:t>Motivation</a:t>
            </a:r>
            <a:endParaRPr b="1" sz="1200">
              <a:solidFill>
                <a:srgbClr val="FFFFFF"/>
              </a:solidFill>
            </a:endParaRPr>
          </a:p>
        </p:txBody>
      </p:sp>
      <p:sp>
        <p:nvSpPr>
          <p:cNvPr id="153" name="Google Shape;153;p15"/>
          <p:cNvSpPr txBox="1"/>
          <p:nvPr/>
        </p:nvSpPr>
        <p:spPr>
          <a:xfrm>
            <a:off x="4572000" y="1454300"/>
            <a:ext cx="2916600" cy="10572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rgbClr val="FFFFFF"/>
              </a:buClr>
              <a:buSzPts val="1400"/>
              <a:buFont typeface="Lato"/>
              <a:buChar char="●"/>
            </a:pPr>
            <a:r>
              <a:rPr lang="en-GB">
                <a:solidFill>
                  <a:srgbClr val="FFFFFF"/>
                </a:solidFill>
                <a:latin typeface="Lato"/>
                <a:ea typeface="Lato"/>
                <a:cs typeface="Lato"/>
                <a:sym typeface="Lato"/>
              </a:rPr>
              <a:t>Lack of Insight</a:t>
            </a:r>
            <a:endParaRPr>
              <a:solidFill>
                <a:srgbClr val="FFFFFF"/>
              </a:solidFill>
              <a:latin typeface="Lato"/>
              <a:ea typeface="Lato"/>
              <a:cs typeface="Lato"/>
              <a:sym typeface="Lato"/>
            </a:endParaRPr>
          </a:p>
          <a:p>
            <a:pPr indent="-317500" lvl="0" marL="457200" rtl="0" algn="l">
              <a:lnSpc>
                <a:spcPct val="150000"/>
              </a:lnSpc>
              <a:spcBef>
                <a:spcPts val="0"/>
              </a:spcBef>
              <a:spcAft>
                <a:spcPts val="0"/>
              </a:spcAft>
              <a:buClr>
                <a:srgbClr val="FFFFFF"/>
              </a:buClr>
              <a:buSzPts val="1400"/>
              <a:buFont typeface="Lato"/>
              <a:buChar char="●"/>
            </a:pPr>
            <a:r>
              <a:rPr lang="en-GB">
                <a:solidFill>
                  <a:srgbClr val="FFFFFF"/>
                </a:solidFill>
                <a:latin typeface="Lato"/>
                <a:ea typeface="Lato"/>
                <a:cs typeface="Lato"/>
                <a:sym typeface="Lato"/>
              </a:rPr>
              <a:t>Impacts Financial Planning</a:t>
            </a:r>
            <a:endParaRPr>
              <a:solidFill>
                <a:srgbClr val="FFFFFF"/>
              </a:solidFill>
              <a:latin typeface="Lato"/>
              <a:ea typeface="Lato"/>
              <a:cs typeface="Lato"/>
              <a:sym typeface="Lato"/>
            </a:endParaRPr>
          </a:p>
          <a:p>
            <a:pPr indent="-317500" lvl="0" marL="457200" rtl="0" algn="l">
              <a:lnSpc>
                <a:spcPct val="150000"/>
              </a:lnSpc>
              <a:spcBef>
                <a:spcPts val="0"/>
              </a:spcBef>
              <a:spcAft>
                <a:spcPts val="0"/>
              </a:spcAft>
              <a:buClr>
                <a:srgbClr val="FFFFFF"/>
              </a:buClr>
              <a:buSzPts val="1400"/>
              <a:buFont typeface="Lato"/>
              <a:buChar char="●"/>
            </a:pPr>
            <a:r>
              <a:rPr lang="en-GB">
                <a:solidFill>
                  <a:srgbClr val="FFFFFF"/>
                </a:solidFill>
                <a:latin typeface="Lato"/>
                <a:ea typeface="Lato"/>
                <a:cs typeface="Lato"/>
                <a:sym typeface="Lato"/>
              </a:rPr>
              <a:t>Timely &amp; Costly</a:t>
            </a:r>
            <a:endParaRPr>
              <a:solidFill>
                <a:srgbClr val="FFFFFF"/>
              </a:solidFill>
              <a:latin typeface="Lato"/>
              <a:ea typeface="Lato"/>
              <a:cs typeface="Lato"/>
              <a:sym typeface="Lato"/>
            </a:endParaRPr>
          </a:p>
        </p:txBody>
      </p:sp>
      <p:sp>
        <p:nvSpPr>
          <p:cNvPr id="154" name="Google Shape;154;p15"/>
          <p:cNvSpPr/>
          <p:nvPr/>
        </p:nvSpPr>
        <p:spPr>
          <a:xfrm>
            <a:off x="1181100" y="1085275"/>
            <a:ext cx="3284100" cy="269700"/>
          </a:xfrm>
          <a:prstGeom prst="roundRect">
            <a:avLst>
              <a:gd fmla="val 16667" name="adj"/>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200">
                <a:solidFill>
                  <a:srgbClr val="FFFFFF"/>
                </a:solidFill>
              </a:rPr>
              <a:t>Background</a:t>
            </a:r>
            <a:endParaRPr b="1" sz="1200">
              <a:solidFill>
                <a:srgbClr val="FFFFFF"/>
              </a:solidFill>
            </a:endParaRPr>
          </a:p>
        </p:txBody>
      </p:sp>
      <p:sp>
        <p:nvSpPr>
          <p:cNvPr id="155" name="Google Shape;155;p15"/>
          <p:cNvSpPr txBox="1"/>
          <p:nvPr/>
        </p:nvSpPr>
        <p:spPr>
          <a:xfrm>
            <a:off x="965850" y="1354975"/>
            <a:ext cx="3714600" cy="10572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rgbClr val="FFFFFF"/>
              </a:buClr>
              <a:buSzPts val="1400"/>
              <a:buFont typeface="Lato"/>
              <a:buChar char="●"/>
            </a:pPr>
            <a:r>
              <a:rPr lang="en-GB">
                <a:solidFill>
                  <a:srgbClr val="FFFFFF"/>
                </a:solidFill>
                <a:latin typeface="Lato"/>
                <a:ea typeface="Lato"/>
                <a:cs typeface="Lato"/>
                <a:sym typeface="Lato"/>
              </a:rPr>
              <a:t>88% of Singaporeans, especially millennials are unhappy</a:t>
            </a:r>
            <a:endParaRPr>
              <a:solidFill>
                <a:srgbClr val="FFFFFF"/>
              </a:solidFill>
              <a:latin typeface="Lato"/>
              <a:ea typeface="Lato"/>
              <a:cs typeface="Lato"/>
              <a:sym typeface="Lato"/>
            </a:endParaRPr>
          </a:p>
          <a:p>
            <a:pPr indent="0" lvl="0" marL="0" rtl="0" algn="l">
              <a:lnSpc>
                <a:spcPct val="100000"/>
              </a:lnSpc>
              <a:spcBef>
                <a:spcPts val="0"/>
              </a:spcBef>
              <a:spcAft>
                <a:spcPts val="0"/>
              </a:spcAft>
              <a:buNone/>
            </a:pPr>
            <a:r>
              <a:t/>
            </a:r>
            <a:endParaRPr>
              <a:solidFill>
                <a:srgbClr val="FFFFFF"/>
              </a:solidFill>
              <a:latin typeface="Lato"/>
              <a:ea typeface="Lato"/>
              <a:cs typeface="Lato"/>
              <a:sym typeface="Lato"/>
            </a:endParaRPr>
          </a:p>
          <a:p>
            <a:pPr indent="-317500" lvl="0" marL="457200" rtl="0" algn="l">
              <a:lnSpc>
                <a:spcPct val="100000"/>
              </a:lnSpc>
              <a:spcBef>
                <a:spcPts val="0"/>
              </a:spcBef>
              <a:spcAft>
                <a:spcPts val="0"/>
              </a:spcAft>
              <a:buClr>
                <a:srgbClr val="FFFFFF"/>
              </a:buClr>
              <a:buSzPts val="1400"/>
              <a:buFont typeface="Lato"/>
              <a:buChar char="●"/>
            </a:pPr>
            <a:r>
              <a:rPr lang="en-GB">
                <a:solidFill>
                  <a:srgbClr val="FFFFFF"/>
                </a:solidFill>
                <a:latin typeface="Lato"/>
                <a:ea typeface="Lato"/>
                <a:cs typeface="Lato"/>
                <a:sym typeface="Lato"/>
              </a:rPr>
              <a:t>69% of millennials face difficulty funding their housing purchase as they are unable to gauge housing prices </a:t>
            </a:r>
            <a:endParaRPr>
              <a:solidFill>
                <a:srgbClr val="FFFFFF"/>
              </a:solidFill>
              <a:latin typeface="Lato"/>
              <a:ea typeface="Lato"/>
              <a:cs typeface="Lato"/>
              <a:sym typeface="Lato"/>
            </a:endParaRPr>
          </a:p>
        </p:txBody>
      </p:sp>
      <p:sp>
        <p:nvSpPr>
          <p:cNvPr id="156" name="Google Shape;156;p15"/>
          <p:cNvSpPr txBox="1"/>
          <p:nvPr/>
        </p:nvSpPr>
        <p:spPr>
          <a:xfrm>
            <a:off x="3288525" y="1576700"/>
            <a:ext cx="401700" cy="37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lt1"/>
                </a:solidFill>
                <a:latin typeface="Lato"/>
                <a:ea typeface="Lato"/>
                <a:cs typeface="Lato"/>
                <a:sym typeface="Lato"/>
              </a:rPr>
              <a:t>[1]</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42"/>
          <p:cNvSpPr txBox="1"/>
          <p:nvPr>
            <p:ph type="title"/>
          </p:nvPr>
        </p:nvSpPr>
        <p:spPr>
          <a:xfrm>
            <a:off x="1297500" y="91000"/>
            <a:ext cx="7038900" cy="5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Reference</a:t>
            </a:r>
            <a:endParaRPr/>
          </a:p>
        </p:txBody>
      </p:sp>
      <p:sp>
        <p:nvSpPr>
          <p:cNvPr id="518" name="Google Shape;518;p42"/>
          <p:cNvSpPr txBox="1"/>
          <p:nvPr>
            <p:ph idx="1" type="body"/>
          </p:nvPr>
        </p:nvSpPr>
        <p:spPr>
          <a:xfrm>
            <a:off x="1297500" y="732375"/>
            <a:ext cx="7466100" cy="42018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4545"/>
              </a:lnSpc>
              <a:spcBef>
                <a:spcPts val="1000"/>
              </a:spcBef>
              <a:spcAft>
                <a:spcPts val="0"/>
              </a:spcAft>
              <a:buNone/>
            </a:pPr>
            <a:r>
              <a:rPr lang="en-GB" sz="1100">
                <a:solidFill>
                  <a:srgbClr val="FFFFFF"/>
                </a:solidFill>
                <a:latin typeface="Arial"/>
                <a:ea typeface="Arial"/>
                <a:cs typeface="Arial"/>
                <a:sym typeface="Arial"/>
              </a:rPr>
              <a:t>[1] R. Navaratnarajah, “88% Of Singaporeans Unhappy Over High Property Prices: PropertyGuru,” 3 8 2018. [Online]. Available: https://www.propertyguru.com.sg/property-management-news/2018/8/173701/88-of-singaporeans-unhappy-over-high-property-prices-propertyguru. [Accessed 28 9 2020].</a:t>
            </a:r>
            <a:endParaRPr sz="1100">
              <a:solidFill>
                <a:srgbClr val="FFFFFF"/>
              </a:solidFill>
              <a:latin typeface="Arial"/>
              <a:ea typeface="Arial"/>
              <a:cs typeface="Arial"/>
              <a:sym typeface="Arial"/>
            </a:endParaRPr>
          </a:p>
          <a:p>
            <a:pPr indent="0" lvl="0" marL="0" rtl="0" algn="l">
              <a:lnSpc>
                <a:spcPct val="104545"/>
              </a:lnSpc>
              <a:spcBef>
                <a:spcPts val="1000"/>
              </a:spcBef>
              <a:spcAft>
                <a:spcPts val="0"/>
              </a:spcAft>
              <a:buNone/>
            </a:pPr>
            <a:r>
              <a:rPr lang="en-GB" sz="1100">
                <a:solidFill>
                  <a:srgbClr val="FFFFFF"/>
                </a:solidFill>
                <a:latin typeface="Arial"/>
                <a:ea typeface="Arial"/>
                <a:cs typeface="Arial"/>
                <a:sym typeface="Arial"/>
              </a:rPr>
              <a:t>[2] J. Muller, “Population living in public housing in Singapore 2010-2018 Published by J. Müller, Jan 14, 2020 This statistic shows the share of the resident population in Singapore living in public housing under the Housing and Development Board (HDB), from 2010 to 20,” 14 1 2020. [Online]. Available: https://www.statista.com/statistics/966747/population-living-in-public-housing-singapore/. [Accessed 28 9 2020].</a:t>
            </a:r>
            <a:endParaRPr sz="1100">
              <a:solidFill>
                <a:srgbClr val="FFFFFF"/>
              </a:solidFill>
              <a:latin typeface="Arial"/>
              <a:ea typeface="Arial"/>
              <a:cs typeface="Arial"/>
              <a:sym typeface="Arial"/>
            </a:endParaRPr>
          </a:p>
          <a:p>
            <a:pPr indent="0" lvl="0" marL="0" rtl="0" algn="l">
              <a:lnSpc>
                <a:spcPct val="104545"/>
              </a:lnSpc>
              <a:spcBef>
                <a:spcPts val="1000"/>
              </a:spcBef>
              <a:spcAft>
                <a:spcPts val="0"/>
              </a:spcAft>
              <a:buNone/>
            </a:pPr>
            <a:r>
              <a:rPr lang="en-GB" sz="1100">
                <a:solidFill>
                  <a:srgbClr val="FFFFFF"/>
                </a:solidFill>
                <a:latin typeface="Arial"/>
                <a:ea typeface="Arial"/>
                <a:cs typeface="Arial"/>
                <a:sym typeface="Arial"/>
              </a:rPr>
              <a:t>[3] C. Z. Liang, “Predicting the prices of HDB flats in SG,” [Online]. Available: https://www.kaggle.com/chenzhiliang/predicting-the-prices-of-hdb-flats-in-sg . [Accessed 27 9 2020].</a:t>
            </a:r>
            <a:endParaRPr sz="1100">
              <a:solidFill>
                <a:srgbClr val="FFFFFF"/>
              </a:solidFill>
              <a:latin typeface="Arial"/>
              <a:ea typeface="Arial"/>
              <a:cs typeface="Arial"/>
              <a:sym typeface="Arial"/>
            </a:endParaRPr>
          </a:p>
          <a:p>
            <a:pPr indent="0" lvl="0" marL="0" rtl="0" algn="l">
              <a:lnSpc>
                <a:spcPct val="104545"/>
              </a:lnSpc>
              <a:spcBef>
                <a:spcPts val="1000"/>
              </a:spcBef>
              <a:spcAft>
                <a:spcPts val="0"/>
              </a:spcAft>
              <a:buNone/>
            </a:pPr>
            <a:r>
              <a:rPr lang="en-GB" sz="1100">
                <a:solidFill>
                  <a:srgbClr val="FFFFFF"/>
                </a:solidFill>
                <a:latin typeface="Arial"/>
                <a:ea typeface="Arial"/>
                <a:cs typeface="Arial"/>
                <a:sym typeface="Arial"/>
              </a:rPr>
              <a:t>[4] P. Marcelino, “Comprehensive data exploration with Python,” 2 2017. [Online]. Available: https://www.kaggle.com/pmarcelino/comprehensive-data-exploration-with-python. [Accessed 27 9 2020].</a:t>
            </a:r>
            <a:endParaRPr sz="1100">
              <a:solidFill>
                <a:srgbClr val="FFFFFF"/>
              </a:solidFill>
              <a:latin typeface="Arial"/>
              <a:ea typeface="Arial"/>
              <a:cs typeface="Arial"/>
              <a:sym typeface="Arial"/>
            </a:endParaRPr>
          </a:p>
          <a:p>
            <a:pPr indent="0" lvl="0" marL="0" rtl="0" algn="l">
              <a:lnSpc>
                <a:spcPct val="104545"/>
              </a:lnSpc>
              <a:spcBef>
                <a:spcPts val="1000"/>
              </a:spcBef>
              <a:spcAft>
                <a:spcPts val="0"/>
              </a:spcAft>
              <a:buNone/>
            </a:pPr>
            <a:r>
              <a:rPr lang="en-GB" sz="1100">
                <a:solidFill>
                  <a:srgbClr val="FFFFFF"/>
                </a:solidFill>
                <a:latin typeface="Arial"/>
                <a:ea typeface="Arial"/>
                <a:cs typeface="Arial"/>
                <a:sym typeface="Arial"/>
              </a:rPr>
              <a:t>[5] S. H. Gan, “Singapore Flat Price Predictor,” 3 6 2019. [Online]. Available: https://towardsdatascience.com/singapore-flat-price-predictor-6f74ed8da311. [Accessed 28 9 2020].</a:t>
            </a:r>
            <a:endParaRPr sz="1100">
              <a:solidFill>
                <a:srgbClr val="FFFFFF"/>
              </a:solidFill>
              <a:latin typeface="Arial"/>
              <a:ea typeface="Arial"/>
              <a:cs typeface="Arial"/>
              <a:sym typeface="Arial"/>
            </a:endParaRPr>
          </a:p>
          <a:p>
            <a:pPr indent="0" lvl="0" marL="0" rtl="0" algn="l">
              <a:lnSpc>
                <a:spcPct val="104545"/>
              </a:lnSpc>
              <a:spcBef>
                <a:spcPts val="1000"/>
              </a:spcBef>
              <a:spcAft>
                <a:spcPts val="0"/>
              </a:spcAft>
              <a:buNone/>
            </a:pPr>
            <a:r>
              <a:rPr lang="en-GB" sz="1100">
                <a:solidFill>
                  <a:srgbClr val="FFFFFF"/>
                </a:solidFill>
                <a:latin typeface="Arial"/>
                <a:ea typeface="Arial"/>
                <a:cs typeface="Arial"/>
                <a:sym typeface="Arial"/>
              </a:rPr>
              <a:t>[6] Housing and Development Board, “Resale Flat Prices,” [Online]. Available: https://data.gov.sg/dataset/resale-flat-prices. [Accessed 29 9 2020].</a:t>
            </a:r>
            <a:endParaRPr sz="1100">
              <a:solidFill>
                <a:srgbClr val="FFFFFF"/>
              </a:solidFill>
              <a:latin typeface="Arial"/>
              <a:ea typeface="Arial"/>
              <a:cs typeface="Arial"/>
              <a:sym typeface="Arial"/>
            </a:endParaRPr>
          </a:p>
          <a:p>
            <a:pPr indent="0" lvl="0" marL="0" rtl="0" algn="l">
              <a:lnSpc>
                <a:spcPct val="104545"/>
              </a:lnSpc>
              <a:spcBef>
                <a:spcPts val="1000"/>
              </a:spcBef>
              <a:spcAft>
                <a:spcPts val="0"/>
              </a:spcAft>
              <a:buNone/>
            </a:pPr>
            <a:r>
              <a:t/>
            </a:r>
            <a:endParaRPr sz="1100">
              <a:solidFill>
                <a:srgbClr val="FFFFFF"/>
              </a:solidFill>
              <a:latin typeface="Arial"/>
              <a:ea typeface="Arial"/>
              <a:cs typeface="Arial"/>
              <a:sym typeface="Arial"/>
            </a:endParaRPr>
          </a:p>
          <a:p>
            <a:pPr indent="0" lvl="0" marL="0" rtl="0" algn="l">
              <a:lnSpc>
                <a:spcPct val="104545"/>
              </a:lnSpc>
              <a:spcBef>
                <a:spcPts val="1000"/>
              </a:spcBef>
              <a:spcAft>
                <a:spcPts val="0"/>
              </a:spcAft>
              <a:buNone/>
            </a:pPr>
            <a:r>
              <a:t/>
            </a:r>
            <a:endParaRPr sz="1000">
              <a:solidFill>
                <a:srgbClr val="FFFFFF"/>
              </a:solidFill>
              <a:latin typeface="Arial"/>
              <a:ea typeface="Arial"/>
              <a:cs typeface="Arial"/>
              <a:sym typeface="Arial"/>
            </a:endParaRPr>
          </a:p>
          <a:p>
            <a:pPr indent="0" lvl="0" marL="0" rtl="0" algn="l">
              <a:lnSpc>
                <a:spcPct val="104545"/>
              </a:lnSpc>
              <a:spcBef>
                <a:spcPts val="1000"/>
              </a:spcBef>
              <a:spcAft>
                <a:spcPts val="0"/>
              </a:spcAft>
              <a:buNone/>
            </a:pPr>
            <a:r>
              <a:t/>
            </a:r>
            <a:endParaRPr sz="1000">
              <a:solidFill>
                <a:srgbClr val="FFFFFF"/>
              </a:solidFill>
              <a:latin typeface="Arial"/>
              <a:ea typeface="Arial"/>
              <a:cs typeface="Arial"/>
              <a:sym typeface="Arial"/>
            </a:endParaRPr>
          </a:p>
          <a:p>
            <a:pPr indent="0" lvl="0" marL="0" rtl="0" algn="l">
              <a:lnSpc>
                <a:spcPct val="88461"/>
              </a:lnSpc>
              <a:spcBef>
                <a:spcPts val="1000"/>
              </a:spcBef>
              <a:spcAft>
                <a:spcPts val="0"/>
              </a:spcAft>
              <a:buNone/>
            </a:pPr>
            <a:r>
              <a:t/>
            </a:r>
            <a:endParaRPr sz="1000">
              <a:solidFill>
                <a:srgbClr val="FFFFFF"/>
              </a:solidFill>
              <a:latin typeface="Arial"/>
              <a:ea typeface="Arial"/>
              <a:cs typeface="Arial"/>
              <a:sym typeface="Arial"/>
            </a:endParaRPr>
          </a:p>
          <a:p>
            <a:pPr indent="0" lvl="0" marL="0" rtl="0" algn="l">
              <a:lnSpc>
                <a:spcPct val="88461"/>
              </a:lnSpc>
              <a:spcBef>
                <a:spcPts val="1000"/>
              </a:spcBef>
              <a:spcAft>
                <a:spcPts val="0"/>
              </a:spcAft>
              <a:buNone/>
            </a:pPr>
            <a:r>
              <a:t/>
            </a:r>
            <a:endParaRPr sz="1000">
              <a:solidFill>
                <a:srgbClr val="FFFFFF"/>
              </a:solidFill>
              <a:latin typeface="Arial"/>
              <a:ea typeface="Arial"/>
              <a:cs typeface="Arial"/>
              <a:sym typeface="Arial"/>
            </a:endParaRPr>
          </a:p>
          <a:p>
            <a:pPr indent="0" lvl="0" marL="0" rtl="0" algn="l">
              <a:lnSpc>
                <a:spcPct val="88461"/>
              </a:lnSpc>
              <a:spcBef>
                <a:spcPts val="1000"/>
              </a:spcBef>
              <a:spcAft>
                <a:spcPts val="0"/>
              </a:spcAft>
              <a:buNone/>
            </a:pPr>
            <a:r>
              <a:t/>
            </a:r>
            <a:endParaRPr sz="1000">
              <a:solidFill>
                <a:srgbClr val="FFFFFF"/>
              </a:solidFill>
              <a:latin typeface="Arial"/>
              <a:ea typeface="Arial"/>
              <a:cs typeface="Arial"/>
              <a:sym typeface="Arial"/>
            </a:endParaRPr>
          </a:p>
          <a:p>
            <a:pPr indent="0" lvl="0" marL="0" rtl="0" algn="l">
              <a:spcBef>
                <a:spcPts val="1000"/>
              </a:spcBef>
              <a:spcAft>
                <a:spcPts val="1600"/>
              </a:spcAft>
              <a:buNone/>
            </a:pPr>
            <a:r>
              <a:t/>
            </a:r>
            <a:endParaRPr>
              <a:solidFill>
                <a:srgbClr val="FFFFFF"/>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43"/>
          <p:cNvSpPr txBox="1"/>
          <p:nvPr>
            <p:ph idx="1" type="body"/>
          </p:nvPr>
        </p:nvSpPr>
        <p:spPr>
          <a:xfrm>
            <a:off x="1297500" y="732375"/>
            <a:ext cx="7466100" cy="42018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4545"/>
              </a:lnSpc>
              <a:spcBef>
                <a:spcPts val="1000"/>
              </a:spcBef>
              <a:spcAft>
                <a:spcPts val="0"/>
              </a:spcAft>
              <a:buNone/>
            </a:pPr>
            <a:r>
              <a:rPr lang="en-GB" sz="1100">
                <a:latin typeface="Arial"/>
                <a:ea typeface="Arial"/>
                <a:cs typeface="Arial"/>
                <a:sym typeface="Arial"/>
              </a:rPr>
              <a:t>[7] R. Navaratnarajah, “The MRT Effect: How It Will Affect Your Property's Value,” 25 2 2015. [Online]. Available: https://www.propertyguru.com.sg/property-management-news/2015/2/85301/the-mrt-effect-how-it-will-affect-your-propertys-value#:~:text=Distance%20to%20train%20station,those%20which%20are%20further%20away.. [Accessed 4 11 2020].</a:t>
            </a:r>
            <a:endParaRPr sz="1000">
              <a:solidFill>
                <a:srgbClr val="FFFFFF"/>
              </a:solidFill>
              <a:latin typeface="Arial"/>
              <a:ea typeface="Arial"/>
              <a:cs typeface="Arial"/>
              <a:sym typeface="Arial"/>
            </a:endParaRPr>
          </a:p>
          <a:p>
            <a:pPr indent="0" lvl="0" marL="0" rtl="0" algn="l">
              <a:lnSpc>
                <a:spcPct val="104545"/>
              </a:lnSpc>
              <a:spcBef>
                <a:spcPts val="1000"/>
              </a:spcBef>
              <a:spcAft>
                <a:spcPts val="0"/>
              </a:spcAft>
              <a:buNone/>
            </a:pPr>
            <a:r>
              <a:rPr lang="en-GB" sz="1100">
                <a:solidFill>
                  <a:srgbClr val="FFFFFF"/>
                </a:solidFill>
                <a:latin typeface="Arial"/>
                <a:ea typeface="Arial"/>
                <a:cs typeface="Arial"/>
                <a:sym typeface="Arial"/>
              </a:rPr>
              <a:t>[8] J. T. A. LIN, “Make new towns more appealing to home buyers Read more at https://www.todayonline.com/voices/make-new-towns-more-appealing-home-buyers,” 22 6 2014. [Online]. Available: https://www.todayonline.com/voices/make-new-towns-more-appealing-home-buyers. [Accessed 4 11 2020].</a:t>
            </a:r>
            <a:endParaRPr sz="1100">
              <a:solidFill>
                <a:srgbClr val="FFFFFF"/>
              </a:solidFill>
              <a:latin typeface="Arial"/>
              <a:ea typeface="Arial"/>
              <a:cs typeface="Arial"/>
              <a:sym typeface="Arial"/>
            </a:endParaRPr>
          </a:p>
          <a:p>
            <a:pPr indent="0" lvl="0" marL="0" rtl="0" algn="l">
              <a:lnSpc>
                <a:spcPct val="104545"/>
              </a:lnSpc>
              <a:spcBef>
                <a:spcPts val="1000"/>
              </a:spcBef>
              <a:spcAft>
                <a:spcPts val="0"/>
              </a:spcAft>
              <a:buNone/>
            </a:pPr>
            <a:r>
              <a:rPr lang="en-GB" sz="1100">
                <a:solidFill>
                  <a:srgbClr val="FFFFFF"/>
                </a:solidFill>
                <a:latin typeface="Arial"/>
                <a:ea typeface="Arial"/>
                <a:cs typeface="Arial"/>
                <a:sym typeface="Arial"/>
              </a:rPr>
              <a:t>[9] ReadTheDocs, “XGBoost Documentation,” 2020. [Online]. Available: https://xgboost.readthedocs.io/en/latest/. [Accessed 4 11 2020].</a:t>
            </a:r>
            <a:endParaRPr sz="1100">
              <a:solidFill>
                <a:srgbClr val="FFFFFF"/>
              </a:solidFill>
              <a:latin typeface="Arial"/>
              <a:ea typeface="Arial"/>
              <a:cs typeface="Arial"/>
              <a:sym typeface="Arial"/>
            </a:endParaRPr>
          </a:p>
          <a:p>
            <a:pPr indent="0" lvl="0" marL="0" rtl="0" algn="l">
              <a:lnSpc>
                <a:spcPct val="104545"/>
              </a:lnSpc>
              <a:spcBef>
                <a:spcPts val="1000"/>
              </a:spcBef>
              <a:spcAft>
                <a:spcPts val="0"/>
              </a:spcAft>
              <a:buNone/>
            </a:pPr>
            <a:r>
              <a:rPr lang="en-GB" sz="1100">
                <a:solidFill>
                  <a:srgbClr val="FFFFFF"/>
                </a:solidFill>
                <a:latin typeface="Arial"/>
                <a:ea typeface="Arial"/>
                <a:cs typeface="Arial"/>
                <a:sym typeface="Arial"/>
              </a:rPr>
              <a:t>[10] T. Chen, “XGBoost: A Scalable Tree Boosting System,” 2016. [Online]. Available: https://www.kdd.org/kdd2016/papers/files/rfp0697-chenAemb.pdf. [Accessed 4 11 2020].</a:t>
            </a:r>
            <a:endParaRPr sz="1100">
              <a:solidFill>
                <a:srgbClr val="FFFFFF"/>
              </a:solidFill>
              <a:latin typeface="Arial"/>
              <a:ea typeface="Arial"/>
              <a:cs typeface="Arial"/>
              <a:sym typeface="Arial"/>
            </a:endParaRPr>
          </a:p>
          <a:p>
            <a:pPr indent="0" lvl="0" marL="0" rtl="0" algn="l">
              <a:lnSpc>
                <a:spcPct val="104545"/>
              </a:lnSpc>
              <a:spcBef>
                <a:spcPts val="1000"/>
              </a:spcBef>
              <a:spcAft>
                <a:spcPts val="0"/>
              </a:spcAft>
              <a:buNone/>
            </a:pPr>
            <a:r>
              <a:rPr lang="en-GB" sz="1100">
                <a:solidFill>
                  <a:srgbClr val="FFFFFF"/>
                </a:solidFill>
                <a:latin typeface="Arial"/>
                <a:ea typeface="Arial"/>
                <a:cs typeface="Arial"/>
                <a:sym typeface="Arial"/>
              </a:rPr>
              <a:t>[11] V. Morde, 4 8 2019. [Online]. Available: https://towardsdatascience.com/https-medium-com-vishalmorde-xgboost-algorithm-long-she-may-rein-edd9f99be63d. [Accessed 4 11 2020].</a:t>
            </a:r>
            <a:endParaRPr sz="1100">
              <a:solidFill>
                <a:srgbClr val="FFFFFF"/>
              </a:solidFill>
              <a:latin typeface="Arial"/>
              <a:ea typeface="Arial"/>
              <a:cs typeface="Arial"/>
              <a:sym typeface="Arial"/>
            </a:endParaRPr>
          </a:p>
          <a:p>
            <a:pPr indent="0" lvl="0" marL="0" rtl="0" algn="l">
              <a:lnSpc>
                <a:spcPct val="104545"/>
              </a:lnSpc>
              <a:spcBef>
                <a:spcPts val="1000"/>
              </a:spcBef>
              <a:spcAft>
                <a:spcPts val="0"/>
              </a:spcAft>
              <a:buNone/>
            </a:pPr>
            <a:r>
              <a:rPr lang="en-GB" sz="1100">
                <a:solidFill>
                  <a:srgbClr val="FFFFFF"/>
                </a:solidFill>
                <a:latin typeface="Arial"/>
                <a:ea typeface="Arial"/>
                <a:cs typeface="Arial"/>
                <a:sym typeface="Arial"/>
              </a:rPr>
              <a:t>[12] apporas, “What is the difference between Bagging and Boosting?,” 20 4 2016. [Online]. Available: https://quantdare.com/what-is-the-difference-between-bagging-and-boosting/. [Accessed 4 11 2020].</a:t>
            </a:r>
            <a:endParaRPr sz="1100">
              <a:solidFill>
                <a:srgbClr val="FFFFFF"/>
              </a:solidFill>
              <a:latin typeface="Arial"/>
              <a:ea typeface="Arial"/>
              <a:cs typeface="Arial"/>
              <a:sym typeface="Arial"/>
            </a:endParaRPr>
          </a:p>
          <a:p>
            <a:pPr indent="0" lvl="0" marL="0" rtl="0" algn="l">
              <a:spcBef>
                <a:spcPts val="1000"/>
              </a:spcBef>
              <a:spcAft>
                <a:spcPts val="1600"/>
              </a:spcAft>
              <a:buNone/>
            </a:pPr>
            <a:r>
              <a:t/>
            </a:r>
            <a:endParaRPr>
              <a:solidFill>
                <a:srgbClr val="FFFFFF"/>
              </a:solidFill>
            </a:endParaRPr>
          </a:p>
        </p:txBody>
      </p:sp>
      <p:sp>
        <p:nvSpPr>
          <p:cNvPr id="524" name="Google Shape;524;p43"/>
          <p:cNvSpPr txBox="1"/>
          <p:nvPr>
            <p:ph type="title"/>
          </p:nvPr>
        </p:nvSpPr>
        <p:spPr>
          <a:xfrm>
            <a:off x="1297500" y="91000"/>
            <a:ext cx="7038900" cy="5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Reference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44"/>
          <p:cNvSpPr txBox="1"/>
          <p:nvPr>
            <p:ph idx="1" type="body"/>
          </p:nvPr>
        </p:nvSpPr>
        <p:spPr>
          <a:xfrm>
            <a:off x="1297500" y="732375"/>
            <a:ext cx="7466100" cy="42018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4545"/>
              </a:lnSpc>
              <a:spcBef>
                <a:spcPts val="1000"/>
              </a:spcBef>
              <a:spcAft>
                <a:spcPts val="0"/>
              </a:spcAft>
              <a:buNone/>
            </a:pPr>
            <a:r>
              <a:rPr lang="en-GB" sz="1100">
                <a:latin typeface="Arial"/>
                <a:ea typeface="Arial"/>
                <a:cs typeface="Arial"/>
                <a:sym typeface="Arial"/>
              </a:rPr>
              <a:t>[13] A. Navlani, “AdaBoost Classifier in Python,” 21 11 2018. [Online]. Available: https://www.datacamp.com/community/tutorials/adaboost-classifier-python. [Accessed 4 11 2020].</a:t>
            </a:r>
            <a:endParaRPr sz="1100">
              <a:latin typeface="Arial"/>
              <a:ea typeface="Arial"/>
              <a:cs typeface="Arial"/>
              <a:sym typeface="Arial"/>
            </a:endParaRPr>
          </a:p>
          <a:p>
            <a:pPr indent="0" lvl="0" marL="0" rtl="0" algn="l">
              <a:lnSpc>
                <a:spcPct val="104545"/>
              </a:lnSpc>
              <a:spcBef>
                <a:spcPts val="1000"/>
              </a:spcBef>
              <a:spcAft>
                <a:spcPts val="0"/>
              </a:spcAft>
              <a:buNone/>
            </a:pPr>
            <a:r>
              <a:rPr lang="en-GB" sz="1100">
                <a:latin typeface="Arial"/>
                <a:ea typeface="Arial"/>
                <a:cs typeface="Arial"/>
                <a:sym typeface="Arial"/>
              </a:rPr>
              <a:t>[14] J. Brownle, “How to Develop an AdaBoost Ensemble in Python,” 13 8 2020. [Online]. Available: https://machinelearningmastery.com/adaboost-ensemble-in-python/. [Accessed 4 11 2020].</a:t>
            </a:r>
            <a:endParaRPr sz="1100">
              <a:latin typeface="Arial"/>
              <a:ea typeface="Arial"/>
              <a:cs typeface="Arial"/>
              <a:sym typeface="Arial"/>
            </a:endParaRPr>
          </a:p>
          <a:p>
            <a:pPr indent="0" lvl="0" marL="0" rtl="0" algn="l">
              <a:lnSpc>
                <a:spcPct val="104545"/>
              </a:lnSpc>
              <a:spcBef>
                <a:spcPts val="1000"/>
              </a:spcBef>
              <a:spcAft>
                <a:spcPts val="0"/>
              </a:spcAft>
              <a:buNone/>
            </a:pPr>
            <a:r>
              <a:rPr lang="en-GB" sz="1000">
                <a:latin typeface="Arial"/>
                <a:ea typeface="Arial"/>
                <a:cs typeface="Arial"/>
                <a:sym typeface="Arial"/>
              </a:rPr>
              <a:t>[15] Scikit Learn, “Scikit Learn - Elastic-Net,” 5 5 2020. [Online]. Available: https://www.tutorialspoint.com/scikit_learn/scikit_learn_elastic_net.htm. [Accessed 4 11 2020].</a:t>
            </a:r>
            <a:endParaRPr sz="1000">
              <a:solidFill>
                <a:srgbClr val="FFFFFF"/>
              </a:solidFill>
              <a:latin typeface="Arial"/>
              <a:ea typeface="Arial"/>
              <a:cs typeface="Arial"/>
              <a:sym typeface="Arial"/>
            </a:endParaRPr>
          </a:p>
          <a:p>
            <a:pPr indent="0" lvl="0" marL="0" rtl="0" algn="l">
              <a:lnSpc>
                <a:spcPct val="104545"/>
              </a:lnSpc>
              <a:spcBef>
                <a:spcPts val="1000"/>
              </a:spcBef>
              <a:spcAft>
                <a:spcPts val="0"/>
              </a:spcAft>
              <a:buNone/>
            </a:pPr>
            <a:r>
              <a:rPr lang="en-GB" sz="1100">
                <a:solidFill>
                  <a:srgbClr val="FFFFFF"/>
                </a:solidFill>
                <a:latin typeface="Arial"/>
                <a:ea typeface="Arial"/>
                <a:cs typeface="Arial"/>
                <a:sym typeface="Arial"/>
              </a:rPr>
              <a:t>[16] Scikit Learn, “sklearn.linear_model.ElasticNetCV,” 5 5 2020. [Online]. Available: https://scikit-learn.org/stable/modules/generated/sklearn.linear_model.ElasticNetCV.html. [Accessed 4 11 2020].</a:t>
            </a:r>
            <a:endParaRPr sz="1100">
              <a:solidFill>
                <a:srgbClr val="FFFFFF"/>
              </a:solidFill>
              <a:latin typeface="Arial"/>
              <a:ea typeface="Arial"/>
              <a:cs typeface="Arial"/>
              <a:sym typeface="Arial"/>
            </a:endParaRPr>
          </a:p>
          <a:p>
            <a:pPr indent="0" lvl="0" marL="0" rtl="0" algn="l">
              <a:lnSpc>
                <a:spcPct val="104545"/>
              </a:lnSpc>
              <a:spcBef>
                <a:spcPts val="1000"/>
              </a:spcBef>
              <a:spcAft>
                <a:spcPts val="0"/>
              </a:spcAft>
              <a:buNone/>
            </a:pPr>
            <a:r>
              <a:rPr lang="en-GB" sz="1100">
                <a:solidFill>
                  <a:srgbClr val="FFFFFF"/>
                </a:solidFill>
                <a:latin typeface="Arial"/>
                <a:ea typeface="Arial"/>
                <a:cs typeface="Arial"/>
                <a:sym typeface="Arial"/>
              </a:rPr>
              <a:t>[17] Scikit Learn, “sklearn.ensemble.VotingRegressor,” 11 5 2020. [Online]. Available: https://scikit-learn.org/stable/modules/generated/sklearn.ensemble.VotingRegressor.html. [Accessed 4 11 2020].</a:t>
            </a:r>
            <a:endParaRPr sz="1100">
              <a:solidFill>
                <a:srgbClr val="FFFFFF"/>
              </a:solidFill>
              <a:latin typeface="Arial"/>
              <a:ea typeface="Arial"/>
              <a:cs typeface="Arial"/>
              <a:sym typeface="Arial"/>
            </a:endParaRPr>
          </a:p>
          <a:p>
            <a:pPr indent="0" lvl="0" marL="0" rtl="0" algn="l">
              <a:lnSpc>
                <a:spcPct val="104545"/>
              </a:lnSpc>
              <a:spcBef>
                <a:spcPts val="1000"/>
              </a:spcBef>
              <a:spcAft>
                <a:spcPts val="0"/>
              </a:spcAft>
              <a:buNone/>
            </a:pPr>
            <a:r>
              <a:rPr lang="en-GB" sz="1100">
                <a:solidFill>
                  <a:srgbClr val="FFFFFF"/>
                </a:solidFill>
                <a:latin typeface="Arial"/>
                <a:ea typeface="Arial"/>
                <a:cs typeface="Arial"/>
                <a:sym typeface="Arial"/>
              </a:rPr>
              <a:t>[18] Scikit Learn, “sklearn.ensemble.StackingRegressor,” 11 5 2020. [Online]. Available: https://scikit-learn.org/stable/modules/generated/sklearn.ensemble.StackingRegressor.html. [Accessed 4 11 2020].</a:t>
            </a:r>
            <a:endParaRPr sz="1100">
              <a:solidFill>
                <a:srgbClr val="FFFFFF"/>
              </a:solidFill>
              <a:latin typeface="Arial"/>
              <a:ea typeface="Arial"/>
              <a:cs typeface="Arial"/>
              <a:sym typeface="Arial"/>
            </a:endParaRPr>
          </a:p>
          <a:p>
            <a:pPr indent="0" lvl="0" marL="0" rtl="0" algn="l">
              <a:lnSpc>
                <a:spcPct val="104545"/>
              </a:lnSpc>
              <a:spcBef>
                <a:spcPts val="1000"/>
              </a:spcBef>
              <a:spcAft>
                <a:spcPts val="0"/>
              </a:spcAft>
              <a:buNone/>
            </a:pPr>
            <a:r>
              <a:rPr lang="en-GB" sz="1100">
                <a:solidFill>
                  <a:srgbClr val="FFFFFF"/>
                </a:solidFill>
                <a:latin typeface="Arial"/>
                <a:ea typeface="Arial"/>
                <a:cs typeface="Arial"/>
                <a:sym typeface="Arial"/>
              </a:rPr>
              <a:t>[19] U. S. B. Burak Himmetoglu, “Stacking Models for Improved Predictions,” 2 2017. [Online]. Available: https://www.kdnuggets.com/2017/02/stacking-models-imropved-predictions.html. [Accessed 4 11 2020].</a:t>
            </a:r>
            <a:endParaRPr sz="1100">
              <a:solidFill>
                <a:srgbClr val="FFFFFF"/>
              </a:solidFill>
              <a:latin typeface="Arial"/>
              <a:ea typeface="Arial"/>
              <a:cs typeface="Arial"/>
              <a:sym typeface="Arial"/>
            </a:endParaRPr>
          </a:p>
          <a:p>
            <a:pPr indent="0" lvl="0" marL="0" rtl="0" algn="l">
              <a:lnSpc>
                <a:spcPct val="104545"/>
              </a:lnSpc>
              <a:spcBef>
                <a:spcPts val="1000"/>
              </a:spcBef>
              <a:spcAft>
                <a:spcPts val="0"/>
              </a:spcAft>
              <a:buNone/>
            </a:pPr>
            <a:r>
              <a:rPr lang="en-GB" sz="1100">
                <a:solidFill>
                  <a:srgbClr val="FFFFFF"/>
                </a:solidFill>
                <a:latin typeface="Arial"/>
                <a:ea typeface="Arial"/>
                <a:cs typeface="Arial"/>
                <a:sym typeface="Arial"/>
              </a:rPr>
              <a:t>[20] GeeksforGeeks, “Stacking in Machine Learning,” 20 5 2019. [Online]. Available: https://www.geeksforgeeks.org/stacking-in-machine-learning/. [Accessed 4 11 2020].</a:t>
            </a:r>
            <a:endParaRPr sz="1100">
              <a:solidFill>
                <a:srgbClr val="FFFFFF"/>
              </a:solidFill>
              <a:latin typeface="Arial"/>
              <a:ea typeface="Arial"/>
              <a:cs typeface="Arial"/>
              <a:sym typeface="Arial"/>
            </a:endParaRPr>
          </a:p>
          <a:p>
            <a:pPr indent="0" lvl="0" marL="0" rtl="0" algn="l">
              <a:lnSpc>
                <a:spcPct val="104545"/>
              </a:lnSpc>
              <a:spcBef>
                <a:spcPts val="1000"/>
              </a:spcBef>
              <a:spcAft>
                <a:spcPts val="0"/>
              </a:spcAft>
              <a:buNone/>
            </a:pPr>
            <a:r>
              <a:t/>
            </a:r>
            <a:endParaRPr sz="1000">
              <a:solidFill>
                <a:srgbClr val="FFFFFF"/>
              </a:solidFill>
              <a:latin typeface="Arial"/>
              <a:ea typeface="Arial"/>
              <a:cs typeface="Arial"/>
              <a:sym typeface="Arial"/>
            </a:endParaRPr>
          </a:p>
          <a:p>
            <a:pPr indent="0" lvl="0" marL="0" rtl="0" algn="l">
              <a:lnSpc>
                <a:spcPct val="104545"/>
              </a:lnSpc>
              <a:spcBef>
                <a:spcPts val="1000"/>
              </a:spcBef>
              <a:spcAft>
                <a:spcPts val="0"/>
              </a:spcAft>
              <a:buNone/>
            </a:pPr>
            <a:r>
              <a:t/>
            </a:r>
            <a:endParaRPr sz="1000">
              <a:solidFill>
                <a:srgbClr val="FFFFFF"/>
              </a:solidFill>
              <a:latin typeface="Arial"/>
              <a:ea typeface="Arial"/>
              <a:cs typeface="Arial"/>
              <a:sym typeface="Arial"/>
            </a:endParaRPr>
          </a:p>
          <a:p>
            <a:pPr indent="0" lvl="0" marL="0" rtl="0" algn="l">
              <a:lnSpc>
                <a:spcPct val="104545"/>
              </a:lnSpc>
              <a:spcBef>
                <a:spcPts val="1000"/>
              </a:spcBef>
              <a:spcAft>
                <a:spcPts val="0"/>
              </a:spcAft>
              <a:buNone/>
            </a:pPr>
            <a:r>
              <a:t/>
            </a:r>
            <a:endParaRPr sz="1000">
              <a:solidFill>
                <a:srgbClr val="FFFFFF"/>
              </a:solidFill>
              <a:latin typeface="Arial"/>
              <a:ea typeface="Arial"/>
              <a:cs typeface="Arial"/>
              <a:sym typeface="Arial"/>
            </a:endParaRPr>
          </a:p>
          <a:p>
            <a:pPr indent="0" lvl="0" marL="0" rtl="0" algn="l">
              <a:lnSpc>
                <a:spcPct val="104545"/>
              </a:lnSpc>
              <a:spcBef>
                <a:spcPts val="1000"/>
              </a:spcBef>
              <a:spcAft>
                <a:spcPts val="0"/>
              </a:spcAft>
              <a:buNone/>
            </a:pPr>
            <a:r>
              <a:t/>
            </a:r>
            <a:endParaRPr sz="1000">
              <a:solidFill>
                <a:srgbClr val="FFFFFF"/>
              </a:solidFill>
              <a:latin typeface="Arial"/>
              <a:ea typeface="Arial"/>
              <a:cs typeface="Arial"/>
              <a:sym typeface="Arial"/>
            </a:endParaRPr>
          </a:p>
          <a:p>
            <a:pPr indent="0" lvl="0" marL="0" rtl="0" algn="l">
              <a:lnSpc>
                <a:spcPct val="104545"/>
              </a:lnSpc>
              <a:spcBef>
                <a:spcPts val="1000"/>
              </a:spcBef>
              <a:spcAft>
                <a:spcPts val="0"/>
              </a:spcAft>
              <a:buNone/>
            </a:pPr>
            <a:r>
              <a:t/>
            </a:r>
            <a:endParaRPr sz="1000">
              <a:solidFill>
                <a:srgbClr val="FFFFFF"/>
              </a:solidFill>
              <a:latin typeface="Arial"/>
              <a:ea typeface="Arial"/>
              <a:cs typeface="Arial"/>
              <a:sym typeface="Arial"/>
            </a:endParaRPr>
          </a:p>
          <a:p>
            <a:pPr indent="0" lvl="0" marL="0" rtl="0" algn="l">
              <a:lnSpc>
                <a:spcPct val="88461"/>
              </a:lnSpc>
              <a:spcBef>
                <a:spcPts val="1000"/>
              </a:spcBef>
              <a:spcAft>
                <a:spcPts val="0"/>
              </a:spcAft>
              <a:buNone/>
            </a:pPr>
            <a:r>
              <a:t/>
            </a:r>
            <a:endParaRPr sz="1000">
              <a:solidFill>
                <a:srgbClr val="FFFFFF"/>
              </a:solidFill>
              <a:latin typeface="Arial"/>
              <a:ea typeface="Arial"/>
              <a:cs typeface="Arial"/>
              <a:sym typeface="Arial"/>
            </a:endParaRPr>
          </a:p>
          <a:p>
            <a:pPr indent="0" lvl="0" marL="0" rtl="0" algn="l">
              <a:lnSpc>
                <a:spcPct val="88461"/>
              </a:lnSpc>
              <a:spcBef>
                <a:spcPts val="1000"/>
              </a:spcBef>
              <a:spcAft>
                <a:spcPts val="0"/>
              </a:spcAft>
              <a:buNone/>
            </a:pPr>
            <a:r>
              <a:t/>
            </a:r>
            <a:endParaRPr sz="1000">
              <a:solidFill>
                <a:srgbClr val="FFFFFF"/>
              </a:solidFill>
              <a:latin typeface="Arial"/>
              <a:ea typeface="Arial"/>
              <a:cs typeface="Arial"/>
              <a:sym typeface="Arial"/>
            </a:endParaRPr>
          </a:p>
          <a:p>
            <a:pPr indent="0" lvl="0" marL="0" rtl="0" algn="l">
              <a:lnSpc>
                <a:spcPct val="88461"/>
              </a:lnSpc>
              <a:spcBef>
                <a:spcPts val="1000"/>
              </a:spcBef>
              <a:spcAft>
                <a:spcPts val="0"/>
              </a:spcAft>
              <a:buNone/>
            </a:pPr>
            <a:r>
              <a:t/>
            </a:r>
            <a:endParaRPr sz="1000">
              <a:solidFill>
                <a:srgbClr val="FFFFFF"/>
              </a:solidFill>
              <a:latin typeface="Arial"/>
              <a:ea typeface="Arial"/>
              <a:cs typeface="Arial"/>
              <a:sym typeface="Arial"/>
            </a:endParaRPr>
          </a:p>
          <a:p>
            <a:pPr indent="0" lvl="0" marL="0" rtl="0" algn="l">
              <a:spcBef>
                <a:spcPts val="1000"/>
              </a:spcBef>
              <a:spcAft>
                <a:spcPts val="0"/>
              </a:spcAft>
              <a:buNone/>
            </a:pPr>
            <a:r>
              <a:t/>
            </a:r>
            <a:endParaRPr>
              <a:solidFill>
                <a:srgbClr val="FFFFFF"/>
              </a:solidFill>
            </a:endParaRPr>
          </a:p>
          <a:p>
            <a:pPr indent="0" lvl="0" marL="0" rtl="0" algn="l">
              <a:spcBef>
                <a:spcPts val="1600"/>
              </a:spcBef>
              <a:spcAft>
                <a:spcPts val="1600"/>
              </a:spcAft>
              <a:buNone/>
            </a:pPr>
            <a:r>
              <a:t/>
            </a:r>
            <a:endParaRPr sz="1000">
              <a:solidFill>
                <a:srgbClr val="FFFFFF"/>
              </a:solidFill>
              <a:latin typeface="Arial"/>
              <a:ea typeface="Arial"/>
              <a:cs typeface="Arial"/>
              <a:sym typeface="Arial"/>
            </a:endParaRPr>
          </a:p>
        </p:txBody>
      </p:sp>
      <p:sp>
        <p:nvSpPr>
          <p:cNvPr id="530" name="Google Shape;530;p44"/>
          <p:cNvSpPr txBox="1"/>
          <p:nvPr>
            <p:ph type="title"/>
          </p:nvPr>
        </p:nvSpPr>
        <p:spPr>
          <a:xfrm>
            <a:off x="1297500" y="91000"/>
            <a:ext cx="7038900" cy="5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Reference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45"/>
          <p:cNvSpPr txBox="1"/>
          <p:nvPr>
            <p:ph type="title"/>
          </p:nvPr>
        </p:nvSpPr>
        <p:spPr>
          <a:xfrm>
            <a:off x="-813675" y="1536550"/>
            <a:ext cx="7038900" cy="550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4200"/>
              <a:t>Thank you</a:t>
            </a:r>
            <a:endParaRPr sz="4200"/>
          </a:p>
          <a:p>
            <a:pPr indent="0" lvl="0" marL="0" rtl="0" algn="ctr">
              <a:spcBef>
                <a:spcPts val="0"/>
              </a:spcBef>
              <a:spcAft>
                <a:spcPts val="0"/>
              </a:spcAft>
              <a:buNone/>
            </a:pPr>
            <a:r>
              <a:rPr lang="en-GB" sz="3300"/>
              <a:t>Q&amp;A</a:t>
            </a:r>
            <a:endParaRPr sz="3300"/>
          </a:p>
        </p:txBody>
      </p:sp>
      <p:pic>
        <p:nvPicPr>
          <p:cNvPr id="536" name="Google Shape;536;p45"/>
          <p:cNvPicPr preferRelativeResize="0"/>
          <p:nvPr/>
        </p:nvPicPr>
        <p:blipFill>
          <a:blip r:embed="rId3">
            <a:alphaModFix/>
          </a:blip>
          <a:stretch>
            <a:fillRect/>
          </a:stretch>
        </p:blipFill>
        <p:spPr>
          <a:xfrm>
            <a:off x="5715000" y="0"/>
            <a:ext cx="3429000" cy="51434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6"/>
          <p:cNvSpPr txBox="1"/>
          <p:nvPr>
            <p:ph idx="1" type="body"/>
          </p:nvPr>
        </p:nvSpPr>
        <p:spPr>
          <a:xfrm>
            <a:off x="961975" y="1267000"/>
            <a:ext cx="7401000" cy="390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sz="1400"/>
              <a:t>All projects reviewed have applied EDA on the dataset before applying ML algorithms</a:t>
            </a:r>
            <a:endParaRPr sz="1400"/>
          </a:p>
          <a:p>
            <a:pPr indent="0" lvl="0" marL="0" rtl="0" algn="l">
              <a:spcBef>
                <a:spcPts val="1600"/>
              </a:spcBef>
              <a:spcAft>
                <a:spcPts val="0"/>
              </a:spcAft>
              <a:buNone/>
            </a:pPr>
            <a:r>
              <a:t/>
            </a:r>
            <a:endParaRPr sz="1400"/>
          </a:p>
        </p:txBody>
      </p:sp>
      <p:sp>
        <p:nvSpPr>
          <p:cNvPr id="162" name="Google Shape;162;p16"/>
          <p:cNvSpPr txBox="1"/>
          <p:nvPr>
            <p:ph type="title"/>
          </p:nvPr>
        </p:nvSpPr>
        <p:spPr>
          <a:xfrm>
            <a:off x="1181100" y="344100"/>
            <a:ext cx="7038900" cy="48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Recap</a:t>
            </a:r>
            <a:endParaRPr/>
          </a:p>
        </p:txBody>
      </p:sp>
      <p:sp>
        <p:nvSpPr>
          <p:cNvPr id="163" name="Google Shape;163;p16"/>
          <p:cNvSpPr/>
          <p:nvPr/>
        </p:nvSpPr>
        <p:spPr>
          <a:xfrm>
            <a:off x="1181100" y="1009075"/>
            <a:ext cx="6910200" cy="269700"/>
          </a:xfrm>
          <a:prstGeom prst="roundRect">
            <a:avLst>
              <a:gd fmla="val 16667" name="adj"/>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200">
                <a:solidFill>
                  <a:srgbClr val="FFFFFF"/>
                </a:solidFill>
              </a:rPr>
              <a:t>Literature Review</a:t>
            </a:r>
            <a:endParaRPr b="1" sz="1200">
              <a:solidFill>
                <a:srgbClr val="FFFFFF"/>
              </a:solidFill>
            </a:endParaRPr>
          </a:p>
        </p:txBody>
      </p:sp>
      <p:graphicFrame>
        <p:nvGraphicFramePr>
          <p:cNvPr id="164" name="Google Shape;164;p16"/>
          <p:cNvGraphicFramePr/>
          <p:nvPr/>
        </p:nvGraphicFramePr>
        <p:xfrm>
          <a:off x="1169288" y="1737375"/>
          <a:ext cx="3000000" cy="3000000"/>
        </p:xfrm>
        <a:graphic>
          <a:graphicData uri="http://schemas.openxmlformats.org/drawingml/2006/table">
            <a:tbl>
              <a:tblPr>
                <a:noFill/>
                <a:tableStyleId>{71A33B60-2330-4CB9-99C9-89EBF2D5BBAD}</a:tableStyleId>
              </a:tblPr>
              <a:tblGrid>
                <a:gridCol w="1477900"/>
                <a:gridCol w="1390575"/>
                <a:gridCol w="1862450"/>
                <a:gridCol w="1075550"/>
                <a:gridCol w="614150"/>
                <a:gridCol w="641900"/>
              </a:tblGrid>
              <a:tr h="182550">
                <a:tc>
                  <a:txBody>
                    <a:bodyPr/>
                    <a:lstStyle/>
                    <a:p>
                      <a:pPr indent="0" lvl="0" marL="0" marR="360000" rtl="0" algn="l">
                        <a:lnSpc>
                          <a:spcPct val="115000"/>
                        </a:lnSpc>
                        <a:spcBef>
                          <a:spcPts val="0"/>
                        </a:spcBef>
                        <a:spcAft>
                          <a:spcPts val="0"/>
                        </a:spcAft>
                        <a:buNone/>
                      </a:pPr>
                      <a:r>
                        <a:rPr lang="en-GB" sz="1000">
                          <a:solidFill>
                            <a:srgbClr val="FFFFFF"/>
                          </a:solidFill>
                          <a:latin typeface="Lato"/>
                          <a:ea typeface="Lato"/>
                          <a:cs typeface="Lato"/>
                          <a:sym typeface="Lato"/>
                        </a:rPr>
                        <a:t>Literature Title</a:t>
                      </a:r>
                      <a:endParaRPr sz="1000">
                        <a:solidFill>
                          <a:srgbClr val="FFFFFF"/>
                        </a:solidFill>
                        <a:latin typeface="Lato"/>
                        <a:ea typeface="Lato"/>
                        <a:cs typeface="Lato"/>
                        <a:sym typeface="Lato"/>
                      </a:endParaRPr>
                    </a:p>
                  </a:txBody>
                  <a:tcPr marT="9525" marB="10800" marR="9525" marL="9525" anchor="b">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marR="360000" rtl="0" algn="l">
                        <a:lnSpc>
                          <a:spcPct val="115000"/>
                        </a:lnSpc>
                        <a:spcBef>
                          <a:spcPts val="0"/>
                        </a:spcBef>
                        <a:spcAft>
                          <a:spcPts val="0"/>
                        </a:spcAft>
                        <a:buNone/>
                      </a:pPr>
                      <a:r>
                        <a:rPr lang="en-GB" sz="1000">
                          <a:solidFill>
                            <a:srgbClr val="FFFFFF"/>
                          </a:solidFill>
                          <a:latin typeface="Lato"/>
                          <a:ea typeface="Lato"/>
                          <a:cs typeface="Lato"/>
                          <a:sym typeface="Lato"/>
                        </a:rPr>
                        <a:t>ML Techniques </a:t>
                      </a:r>
                      <a:endParaRPr sz="1000">
                        <a:solidFill>
                          <a:srgbClr val="FFFFFF"/>
                        </a:solidFill>
                        <a:latin typeface="Lato"/>
                        <a:ea typeface="Lato"/>
                        <a:cs typeface="Lato"/>
                        <a:sym typeface="Lato"/>
                      </a:endParaRPr>
                    </a:p>
                  </a:txBody>
                  <a:tcPr marT="9525" marB="10800" marR="9525" marL="9525" anchor="b">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marR="360000" rtl="0" algn="l">
                        <a:lnSpc>
                          <a:spcPct val="115000"/>
                        </a:lnSpc>
                        <a:spcBef>
                          <a:spcPts val="0"/>
                        </a:spcBef>
                        <a:spcAft>
                          <a:spcPts val="0"/>
                        </a:spcAft>
                        <a:buNone/>
                      </a:pPr>
                      <a:r>
                        <a:rPr lang="en-GB" sz="1000">
                          <a:solidFill>
                            <a:srgbClr val="FFFFFF"/>
                          </a:solidFill>
                          <a:latin typeface="Lato"/>
                          <a:ea typeface="Lato"/>
                          <a:cs typeface="Lato"/>
                          <a:sym typeface="Lato"/>
                        </a:rPr>
                        <a:t>Dimensionality Reduction</a:t>
                      </a:r>
                      <a:endParaRPr sz="1000">
                        <a:solidFill>
                          <a:srgbClr val="FFFFFF"/>
                        </a:solidFill>
                        <a:latin typeface="Lato"/>
                        <a:ea typeface="Lato"/>
                        <a:cs typeface="Lato"/>
                        <a:sym typeface="Lato"/>
                      </a:endParaRPr>
                    </a:p>
                  </a:txBody>
                  <a:tcPr marT="9525" marB="10800" marR="9525" marL="9525" anchor="b">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000">
                          <a:solidFill>
                            <a:srgbClr val="FFFFFF"/>
                          </a:solidFill>
                          <a:latin typeface="Lato"/>
                          <a:ea typeface="Lato"/>
                          <a:cs typeface="Lato"/>
                          <a:sym typeface="Lato"/>
                        </a:rPr>
                        <a:t>Remarks</a:t>
                      </a:r>
                      <a:endParaRPr sz="1000">
                        <a:solidFill>
                          <a:srgbClr val="FFFFFF"/>
                        </a:solidFill>
                        <a:latin typeface="Lato"/>
                        <a:ea typeface="Lato"/>
                        <a:cs typeface="Lato"/>
                        <a:sym typeface="Lato"/>
                      </a:endParaRPr>
                    </a:p>
                  </a:txBody>
                  <a:tcPr marT="9525" marB="10800" marR="9525" marL="9525" anchor="b">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marR="360000" rtl="0" algn="l">
                        <a:lnSpc>
                          <a:spcPct val="115000"/>
                        </a:lnSpc>
                        <a:spcBef>
                          <a:spcPts val="0"/>
                        </a:spcBef>
                        <a:spcAft>
                          <a:spcPts val="0"/>
                        </a:spcAft>
                        <a:buNone/>
                      </a:pPr>
                      <a:r>
                        <a:rPr lang="en-GB" sz="1000">
                          <a:solidFill>
                            <a:srgbClr val="FFFFFF"/>
                          </a:solidFill>
                          <a:latin typeface="Lato"/>
                          <a:ea typeface="Lato"/>
                          <a:cs typeface="Lato"/>
                          <a:sym typeface="Lato"/>
                        </a:rPr>
                        <a:t> </a:t>
                      </a:r>
                      <a:endParaRPr sz="1000">
                        <a:solidFill>
                          <a:srgbClr val="FFFFFF"/>
                        </a:solidFill>
                        <a:latin typeface="Lato"/>
                        <a:ea typeface="Lato"/>
                        <a:cs typeface="Lato"/>
                        <a:sym typeface="Lato"/>
                      </a:endParaRPr>
                    </a:p>
                  </a:txBody>
                  <a:tcPr marT="9525" marB="10800" marR="9525" marL="9525" anchor="b">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GB" sz="1000">
                          <a:solidFill>
                            <a:srgbClr val="FFFFFF"/>
                          </a:solidFill>
                          <a:latin typeface="Lato"/>
                          <a:ea typeface="Lato"/>
                          <a:cs typeface="Lato"/>
                          <a:sym typeface="Lato"/>
                        </a:rPr>
                        <a:t> </a:t>
                      </a:r>
                      <a:endParaRPr sz="1000">
                        <a:solidFill>
                          <a:srgbClr val="FFFFFF"/>
                        </a:solidFill>
                        <a:latin typeface="Lato"/>
                        <a:ea typeface="Lato"/>
                        <a:cs typeface="Lato"/>
                        <a:sym typeface="Lato"/>
                      </a:endParaRPr>
                    </a:p>
                  </a:txBody>
                  <a:tcPr marT="9525" marB="10800" marR="9525" marL="9525" anchor="b">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219075">
                <a:tc rowSpan="3">
                  <a:txBody>
                    <a:bodyPr/>
                    <a:lstStyle/>
                    <a:p>
                      <a:pPr indent="0" lvl="0" marL="0" marR="360000" rtl="0" algn="l">
                        <a:spcBef>
                          <a:spcPts val="0"/>
                        </a:spcBef>
                        <a:spcAft>
                          <a:spcPts val="0"/>
                        </a:spcAft>
                        <a:buNone/>
                      </a:pPr>
                      <a:r>
                        <a:rPr lang="en-GB" sz="1000">
                          <a:solidFill>
                            <a:srgbClr val="FFFFFF"/>
                          </a:solidFill>
                          <a:latin typeface="Lato"/>
                          <a:ea typeface="Lato"/>
                          <a:cs typeface="Lato"/>
                          <a:sym typeface="Lato"/>
                        </a:rPr>
                        <a:t>Predicting the prices of HDB flats in SG by Zhi Liang, Chen [3]</a:t>
                      </a:r>
                      <a:endParaRPr sz="1000">
                        <a:solidFill>
                          <a:srgbClr val="FFFFFF"/>
                        </a:solidFill>
                        <a:latin typeface="Lato"/>
                        <a:ea typeface="Lato"/>
                        <a:cs typeface="Lato"/>
                        <a:sym typeface="Lato"/>
                      </a:endParaRPr>
                    </a:p>
                  </a:txBody>
                  <a:tcPr marT="9525" marB="10800" marR="9525" marL="9525" anchor="ct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marR="360000" rtl="0" algn="l">
                        <a:lnSpc>
                          <a:spcPct val="115000"/>
                        </a:lnSpc>
                        <a:spcBef>
                          <a:spcPts val="0"/>
                        </a:spcBef>
                        <a:spcAft>
                          <a:spcPts val="0"/>
                        </a:spcAft>
                        <a:buNone/>
                      </a:pPr>
                      <a:r>
                        <a:rPr lang="en-GB" sz="1000">
                          <a:solidFill>
                            <a:srgbClr val="FFFFFF"/>
                          </a:solidFill>
                          <a:latin typeface="Lato"/>
                          <a:ea typeface="Lato"/>
                          <a:cs typeface="Lato"/>
                          <a:sym typeface="Lato"/>
                        </a:rPr>
                        <a:t>Random Forest</a:t>
                      </a:r>
                      <a:endParaRPr sz="1000">
                        <a:solidFill>
                          <a:srgbClr val="FFFFFF"/>
                        </a:solidFill>
                        <a:latin typeface="Lato"/>
                        <a:ea typeface="Lato"/>
                        <a:cs typeface="Lato"/>
                        <a:sym typeface="Lato"/>
                      </a:endParaRPr>
                    </a:p>
                  </a:txBody>
                  <a:tcPr marT="9525" marB="10800" marR="9525" marL="9525" anchor="b">
                    <a:lnT cap="flat" cmpd="sng" w="12700">
                      <a:solidFill>
                        <a:srgbClr val="FFFFFF"/>
                      </a:solidFill>
                      <a:prstDash val="solid"/>
                      <a:round/>
                      <a:headEnd len="sm" w="sm" type="none"/>
                      <a:tailEnd len="sm" w="sm" type="none"/>
                    </a:lnT>
                  </a:tcPr>
                </a:tc>
                <a:tc>
                  <a:txBody>
                    <a:bodyPr/>
                    <a:lstStyle/>
                    <a:p>
                      <a:pPr indent="0" lvl="0" marL="0" marR="360000" rtl="0" algn="l">
                        <a:lnSpc>
                          <a:spcPct val="115000"/>
                        </a:lnSpc>
                        <a:spcBef>
                          <a:spcPts val="0"/>
                        </a:spcBef>
                        <a:spcAft>
                          <a:spcPts val="0"/>
                        </a:spcAft>
                        <a:buNone/>
                      </a:pPr>
                      <a:r>
                        <a:rPr lang="en-GB" sz="1000">
                          <a:solidFill>
                            <a:srgbClr val="FFFFFF"/>
                          </a:solidFill>
                          <a:latin typeface="Lato"/>
                          <a:ea typeface="Lato"/>
                          <a:cs typeface="Lato"/>
                          <a:sym typeface="Lato"/>
                        </a:rPr>
                        <a:t>Correlation Matrix</a:t>
                      </a:r>
                      <a:endParaRPr sz="1000">
                        <a:solidFill>
                          <a:srgbClr val="FFFFFF"/>
                        </a:solidFill>
                        <a:latin typeface="Lato"/>
                        <a:ea typeface="Lato"/>
                        <a:cs typeface="Lato"/>
                        <a:sym typeface="Lato"/>
                      </a:endParaRPr>
                    </a:p>
                  </a:txBody>
                  <a:tcPr marT="9525" marB="10800" marR="9525" marL="9525" anchor="b">
                    <a:lnT cap="flat" cmpd="sng" w="12700">
                      <a:solidFill>
                        <a:srgbClr val="FFFFFF"/>
                      </a:solidFill>
                      <a:prstDash val="solid"/>
                      <a:round/>
                      <a:headEnd len="sm" w="sm" type="none"/>
                      <a:tailEnd len="sm" w="sm" type="none"/>
                    </a:lnT>
                  </a:tcPr>
                </a:tc>
                <a:tc gridSpan="3">
                  <a:txBody>
                    <a:bodyPr/>
                    <a:lstStyle/>
                    <a:p>
                      <a:pPr indent="0" lvl="0" marL="0" marR="0" rtl="0" algn="l">
                        <a:lnSpc>
                          <a:spcPct val="115000"/>
                        </a:lnSpc>
                        <a:spcBef>
                          <a:spcPts val="0"/>
                        </a:spcBef>
                        <a:spcAft>
                          <a:spcPts val="0"/>
                        </a:spcAft>
                        <a:buNone/>
                      </a:pPr>
                      <a:r>
                        <a:rPr lang="en-GB" sz="1000">
                          <a:solidFill>
                            <a:srgbClr val="FFFFFF"/>
                          </a:solidFill>
                          <a:latin typeface="Lato"/>
                          <a:ea typeface="Lato"/>
                          <a:cs typeface="Lato"/>
                          <a:sym typeface="Lato"/>
                        </a:rPr>
                        <a:t>Set variance threshold to 90%</a:t>
                      </a:r>
                      <a:endParaRPr sz="1000">
                        <a:solidFill>
                          <a:srgbClr val="FFFFFF"/>
                        </a:solidFill>
                        <a:latin typeface="Lato"/>
                        <a:ea typeface="Lato"/>
                        <a:cs typeface="Lato"/>
                        <a:sym typeface="Lato"/>
                      </a:endParaRPr>
                    </a:p>
                  </a:txBody>
                  <a:tcPr marT="9525" marB="10800" marR="9525" marL="9525" anchor="b">
                    <a:lnT cap="flat" cmpd="sng" w="12700">
                      <a:solidFill>
                        <a:srgbClr val="FFFFFF"/>
                      </a:solidFill>
                      <a:prstDash val="solid"/>
                      <a:round/>
                      <a:headEnd len="sm" w="sm" type="none"/>
                      <a:tailEnd len="sm" w="sm" type="none"/>
                    </a:lnT>
                  </a:tcPr>
                </a:tc>
                <a:tc hMerge="1"/>
                <a:tc hMerge="1"/>
              </a:tr>
              <a:tr h="219075">
                <a:tc vMerge="1"/>
                <a:tc>
                  <a:txBody>
                    <a:bodyPr/>
                    <a:lstStyle/>
                    <a:p>
                      <a:pPr indent="0" lvl="0" marL="0" marR="360000" rtl="0" algn="l">
                        <a:lnSpc>
                          <a:spcPct val="115000"/>
                        </a:lnSpc>
                        <a:spcBef>
                          <a:spcPts val="0"/>
                        </a:spcBef>
                        <a:spcAft>
                          <a:spcPts val="0"/>
                        </a:spcAft>
                        <a:buNone/>
                      </a:pPr>
                      <a:r>
                        <a:rPr lang="en-GB" sz="1000">
                          <a:solidFill>
                            <a:srgbClr val="FFFFFF"/>
                          </a:solidFill>
                          <a:latin typeface="Lato"/>
                          <a:ea typeface="Lato"/>
                          <a:cs typeface="Lato"/>
                          <a:sym typeface="Lato"/>
                        </a:rPr>
                        <a:t>Single Decision Tree</a:t>
                      </a:r>
                      <a:endParaRPr sz="1000">
                        <a:solidFill>
                          <a:srgbClr val="FFFFFF"/>
                        </a:solidFill>
                        <a:latin typeface="Lato"/>
                        <a:ea typeface="Lato"/>
                        <a:cs typeface="Lato"/>
                        <a:sym typeface="Lato"/>
                      </a:endParaRPr>
                    </a:p>
                  </a:txBody>
                  <a:tcPr marT="9525" marB="10800" marR="9525" marL="9525" anchor="b"/>
                </a:tc>
                <a:tc>
                  <a:txBody>
                    <a:bodyPr/>
                    <a:lstStyle/>
                    <a:p>
                      <a:pPr indent="0" lvl="0" marL="0" marR="360000" rtl="0" algn="l">
                        <a:lnSpc>
                          <a:spcPct val="115000"/>
                        </a:lnSpc>
                        <a:spcBef>
                          <a:spcPts val="0"/>
                        </a:spcBef>
                        <a:spcAft>
                          <a:spcPts val="0"/>
                        </a:spcAft>
                        <a:buNone/>
                      </a:pPr>
                      <a:r>
                        <a:rPr lang="en-GB" sz="1000">
                          <a:solidFill>
                            <a:srgbClr val="FFFFFF"/>
                          </a:solidFill>
                          <a:latin typeface="Lato"/>
                          <a:ea typeface="Lato"/>
                          <a:cs typeface="Lato"/>
                          <a:sym typeface="Lato"/>
                        </a:rPr>
                        <a:t>Variance Inflation Factor</a:t>
                      </a:r>
                      <a:endParaRPr sz="1000">
                        <a:solidFill>
                          <a:srgbClr val="FFFFFF"/>
                        </a:solidFill>
                        <a:latin typeface="Lato"/>
                        <a:ea typeface="Lato"/>
                        <a:cs typeface="Lato"/>
                        <a:sym typeface="Lato"/>
                      </a:endParaRPr>
                    </a:p>
                  </a:txBody>
                  <a:tcPr marT="9525" marB="10800" marR="9525" marL="9525" anchor="b"/>
                </a:tc>
                <a:tc gridSpan="3">
                  <a:txBody>
                    <a:bodyPr/>
                    <a:lstStyle/>
                    <a:p>
                      <a:pPr indent="0" lvl="0" marL="0" marR="0" rtl="0" algn="l">
                        <a:lnSpc>
                          <a:spcPct val="115000"/>
                        </a:lnSpc>
                        <a:spcBef>
                          <a:spcPts val="0"/>
                        </a:spcBef>
                        <a:spcAft>
                          <a:spcPts val="0"/>
                        </a:spcAft>
                        <a:buNone/>
                      </a:pPr>
                      <a:r>
                        <a:rPr lang="en-GB" sz="1000">
                          <a:solidFill>
                            <a:srgbClr val="FFFFFF"/>
                          </a:solidFill>
                          <a:latin typeface="Lato"/>
                          <a:ea typeface="Lato"/>
                          <a:cs typeface="Lato"/>
                          <a:sym typeface="Lato"/>
                        </a:rPr>
                        <a:t>Identified 7 features in order to reach 90% threshold</a:t>
                      </a:r>
                      <a:endParaRPr sz="1000">
                        <a:solidFill>
                          <a:srgbClr val="FFFFFF"/>
                        </a:solidFill>
                        <a:latin typeface="Lato"/>
                        <a:ea typeface="Lato"/>
                        <a:cs typeface="Lato"/>
                        <a:sym typeface="Lato"/>
                      </a:endParaRPr>
                    </a:p>
                  </a:txBody>
                  <a:tcPr marT="9525" marB="10800" marR="9525" marL="9525" anchor="b"/>
                </a:tc>
                <a:tc hMerge="1"/>
                <a:tc hMerge="1"/>
              </a:tr>
              <a:tr h="578525">
                <a:tc vMerge="1"/>
                <a:tc>
                  <a:txBody>
                    <a:bodyPr/>
                    <a:lstStyle/>
                    <a:p>
                      <a:pPr indent="0" lvl="0" marL="0" marR="360000" rtl="0" algn="l">
                        <a:lnSpc>
                          <a:spcPct val="115000"/>
                        </a:lnSpc>
                        <a:spcBef>
                          <a:spcPts val="0"/>
                        </a:spcBef>
                        <a:spcAft>
                          <a:spcPts val="0"/>
                        </a:spcAft>
                        <a:buNone/>
                      </a:pPr>
                      <a:r>
                        <a:rPr lang="en-GB" sz="1000">
                          <a:solidFill>
                            <a:srgbClr val="FFFFFF"/>
                          </a:solidFill>
                          <a:latin typeface="Lato"/>
                          <a:ea typeface="Lato"/>
                          <a:cs typeface="Lato"/>
                          <a:sym typeface="Lato"/>
                        </a:rPr>
                        <a:t>K-Nearest Neighbours</a:t>
                      </a:r>
                      <a:endParaRPr sz="1000">
                        <a:solidFill>
                          <a:srgbClr val="FFFFFF"/>
                        </a:solidFill>
                        <a:latin typeface="Lato"/>
                        <a:ea typeface="Lato"/>
                        <a:cs typeface="Lato"/>
                        <a:sym typeface="Lato"/>
                      </a:endParaRPr>
                    </a:p>
                  </a:txBody>
                  <a:tcPr marT="9525" marB="10800" marR="9525" marL="9525" anchor="ctr">
                    <a:lnB cap="flat" cmpd="sng" w="12700">
                      <a:solidFill>
                        <a:srgbClr val="FFFFFF"/>
                      </a:solidFill>
                      <a:prstDash val="solid"/>
                      <a:round/>
                      <a:headEnd len="sm" w="sm" type="none"/>
                      <a:tailEnd len="sm" w="sm" type="none"/>
                    </a:lnB>
                  </a:tcPr>
                </a:tc>
                <a:tc>
                  <a:txBody>
                    <a:bodyPr/>
                    <a:lstStyle/>
                    <a:p>
                      <a:pPr indent="0" lvl="0" marL="0" marR="360000" rtl="0" algn="l">
                        <a:lnSpc>
                          <a:spcPct val="115000"/>
                        </a:lnSpc>
                        <a:spcBef>
                          <a:spcPts val="0"/>
                        </a:spcBef>
                        <a:spcAft>
                          <a:spcPts val="0"/>
                        </a:spcAft>
                        <a:buNone/>
                      </a:pPr>
                      <a:r>
                        <a:rPr lang="en-GB" sz="1000">
                          <a:solidFill>
                            <a:srgbClr val="FFFFFF"/>
                          </a:solidFill>
                          <a:latin typeface="Lato"/>
                          <a:ea typeface="Lato"/>
                          <a:cs typeface="Lato"/>
                          <a:sym typeface="Lato"/>
                        </a:rPr>
                        <a:t> </a:t>
                      </a:r>
                      <a:endParaRPr sz="1000">
                        <a:solidFill>
                          <a:srgbClr val="FFFFFF"/>
                        </a:solidFill>
                        <a:latin typeface="Lato"/>
                        <a:ea typeface="Lato"/>
                        <a:cs typeface="Lato"/>
                        <a:sym typeface="Lato"/>
                      </a:endParaRPr>
                    </a:p>
                  </a:txBody>
                  <a:tcPr marT="9525" marB="10800" marR="9525" marL="9525" anchor="ctr">
                    <a:lnB cap="flat" cmpd="sng" w="12700">
                      <a:solidFill>
                        <a:srgbClr val="FFFFFF"/>
                      </a:solidFill>
                      <a:prstDash val="solid"/>
                      <a:round/>
                      <a:headEnd len="sm" w="sm" type="none"/>
                      <a:tailEnd len="sm" w="sm" type="none"/>
                    </a:lnB>
                  </a:tcPr>
                </a:tc>
                <a:tc gridSpan="3">
                  <a:txBody>
                    <a:bodyPr/>
                    <a:lstStyle/>
                    <a:p>
                      <a:pPr indent="0" lvl="0" marL="0" marR="0" rtl="0" algn="l">
                        <a:lnSpc>
                          <a:spcPct val="115000"/>
                        </a:lnSpc>
                        <a:spcBef>
                          <a:spcPts val="0"/>
                        </a:spcBef>
                        <a:spcAft>
                          <a:spcPts val="0"/>
                        </a:spcAft>
                        <a:buNone/>
                      </a:pPr>
                      <a:r>
                        <a:rPr lang="en-GB" sz="1000">
                          <a:solidFill>
                            <a:srgbClr val="FFFFFF"/>
                          </a:solidFill>
                          <a:latin typeface="Lato"/>
                          <a:ea typeface="Lato"/>
                          <a:cs typeface="Lato"/>
                          <a:sym typeface="Lato"/>
                        </a:rPr>
                        <a:t>Used feature extraction to create additional features uncorrelated to each other in order to reach threshold</a:t>
                      </a:r>
                      <a:endParaRPr sz="1000">
                        <a:solidFill>
                          <a:srgbClr val="FFFFFF"/>
                        </a:solidFill>
                        <a:latin typeface="Lato"/>
                        <a:ea typeface="Lato"/>
                        <a:cs typeface="Lato"/>
                        <a:sym typeface="Lato"/>
                      </a:endParaRPr>
                    </a:p>
                  </a:txBody>
                  <a:tcPr marT="9525" marB="10800" marR="9525" marL="9525">
                    <a:lnB cap="flat" cmpd="sng" w="12700">
                      <a:solidFill>
                        <a:srgbClr val="FFFFFF"/>
                      </a:solidFill>
                      <a:prstDash val="solid"/>
                      <a:round/>
                      <a:headEnd len="sm" w="sm" type="none"/>
                      <a:tailEnd len="sm" w="sm" type="none"/>
                    </a:lnB>
                  </a:tcPr>
                </a:tc>
                <a:tc hMerge="1"/>
                <a:tc hMerge="1"/>
              </a:tr>
              <a:tr h="203200">
                <a:tc rowSpan="2">
                  <a:txBody>
                    <a:bodyPr/>
                    <a:lstStyle/>
                    <a:p>
                      <a:pPr indent="0" lvl="0" marL="0" marR="360000" rtl="0" algn="l">
                        <a:lnSpc>
                          <a:spcPct val="115000"/>
                        </a:lnSpc>
                        <a:spcBef>
                          <a:spcPts val="0"/>
                        </a:spcBef>
                        <a:spcAft>
                          <a:spcPts val="0"/>
                        </a:spcAft>
                        <a:buNone/>
                      </a:pPr>
                      <a:r>
                        <a:rPr lang="en-GB" sz="1000">
                          <a:solidFill>
                            <a:srgbClr val="FFFFFF"/>
                          </a:solidFill>
                          <a:latin typeface="Lato"/>
                          <a:ea typeface="Lato"/>
                          <a:cs typeface="Lato"/>
                          <a:sym typeface="Lato"/>
                        </a:rPr>
                        <a:t>Comprehensive Data Exploration with Python by Pedro Marcelino [4]</a:t>
                      </a:r>
                      <a:endParaRPr sz="1000">
                        <a:solidFill>
                          <a:srgbClr val="FFFFFF"/>
                        </a:solidFill>
                        <a:latin typeface="Lato"/>
                        <a:ea typeface="Lato"/>
                        <a:cs typeface="Lato"/>
                        <a:sym typeface="Lato"/>
                      </a:endParaRPr>
                    </a:p>
                  </a:txBody>
                  <a:tcPr marT="9525" marB="10800" marR="9525" marL="9525" anchor="ct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rowSpan="2">
                  <a:txBody>
                    <a:bodyPr/>
                    <a:lstStyle/>
                    <a:p>
                      <a:pPr indent="0" lvl="0" marL="0" marR="360000" rtl="0" algn="l">
                        <a:lnSpc>
                          <a:spcPct val="115000"/>
                        </a:lnSpc>
                        <a:spcBef>
                          <a:spcPts val="0"/>
                        </a:spcBef>
                        <a:spcAft>
                          <a:spcPts val="0"/>
                        </a:spcAft>
                        <a:buNone/>
                      </a:pPr>
                      <a:r>
                        <a:rPr lang="en-GB" sz="1000">
                          <a:solidFill>
                            <a:srgbClr val="FFFFFF"/>
                          </a:solidFill>
                          <a:latin typeface="Lato"/>
                          <a:ea typeface="Lato"/>
                          <a:cs typeface="Lato"/>
                          <a:sym typeface="Lato"/>
                        </a:rPr>
                        <a:t>No ML algorithm used</a:t>
                      </a:r>
                      <a:endParaRPr sz="1000">
                        <a:solidFill>
                          <a:srgbClr val="FFFFFF"/>
                        </a:solidFill>
                        <a:latin typeface="Lato"/>
                        <a:ea typeface="Lato"/>
                        <a:cs typeface="Lato"/>
                        <a:sym typeface="Lato"/>
                      </a:endParaRPr>
                    </a:p>
                  </a:txBody>
                  <a:tcPr marT="9525" marB="10800" marR="9525" marL="9525" anchor="ct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marR="360000" rtl="0" algn="l">
                        <a:spcBef>
                          <a:spcPts val="0"/>
                        </a:spcBef>
                        <a:spcAft>
                          <a:spcPts val="0"/>
                        </a:spcAft>
                        <a:buNone/>
                      </a:pPr>
                      <a:r>
                        <a:t/>
                      </a:r>
                      <a:endParaRPr sz="1200">
                        <a:solidFill>
                          <a:srgbClr val="FFFFFF"/>
                        </a:solidFill>
                        <a:latin typeface="Lato"/>
                        <a:ea typeface="Lato"/>
                        <a:cs typeface="Lato"/>
                        <a:sym typeface="Lato"/>
                      </a:endParaRPr>
                    </a:p>
                  </a:txBody>
                  <a:tcPr marT="9525" marB="10800" marR="9525" marL="9525" anchor="b">
                    <a:lnT cap="flat" cmpd="sng" w="12700">
                      <a:solidFill>
                        <a:srgbClr val="FFFFFF"/>
                      </a:solidFill>
                      <a:prstDash val="solid"/>
                      <a:round/>
                      <a:headEnd len="sm" w="sm" type="none"/>
                      <a:tailEnd len="sm" w="sm" type="none"/>
                    </a:lnT>
                  </a:tcPr>
                </a:tc>
                <a:tc gridSpan="3">
                  <a:txBody>
                    <a:bodyPr/>
                    <a:lstStyle/>
                    <a:p>
                      <a:pPr indent="0" lvl="0" marL="0" marR="0" rtl="0" algn="l">
                        <a:lnSpc>
                          <a:spcPct val="115000"/>
                        </a:lnSpc>
                        <a:spcBef>
                          <a:spcPts val="0"/>
                        </a:spcBef>
                        <a:spcAft>
                          <a:spcPts val="0"/>
                        </a:spcAft>
                        <a:buNone/>
                      </a:pPr>
                      <a:r>
                        <a:rPr lang="en-GB" sz="1000">
                          <a:solidFill>
                            <a:srgbClr val="FFFFFF"/>
                          </a:solidFill>
                          <a:latin typeface="Lato"/>
                          <a:ea typeface="Lato"/>
                          <a:cs typeface="Lato"/>
                          <a:sym typeface="Lato"/>
                        </a:rPr>
                        <a:t>Main Goal: Find insights through basic EDA</a:t>
                      </a:r>
                      <a:endParaRPr sz="1000">
                        <a:solidFill>
                          <a:srgbClr val="FFFFFF"/>
                        </a:solidFill>
                        <a:latin typeface="Lato"/>
                        <a:ea typeface="Lato"/>
                        <a:cs typeface="Lato"/>
                        <a:sym typeface="Lato"/>
                      </a:endParaRPr>
                    </a:p>
                  </a:txBody>
                  <a:tcPr marT="9525" marB="10800" marR="9525" marL="9525" anchor="b">
                    <a:lnT cap="flat" cmpd="sng" w="12700">
                      <a:solidFill>
                        <a:srgbClr val="FFFFFF"/>
                      </a:solidFill>
                      <a:prstDash val="solid"/>
                      <a:round/>
                      <a:headEnd len="sm" w="sm" type="none"/>
                      <a:tailEnd len="sm" w="sm" type="none"/>
                    </a:lnT>
                  </a:tcPr>
                </a:tc>
                <a:tc hMerge="1"/>
                <a:tc hMerge="1"/>
              </a:tr>
              <a:tr h="203200">
                <a:tc vMerge="1"/>
                <a:tc vMerge="1"/>
                <a:tc>
                  <a:txBody>
                    <a:bodyPr/>
                    <a:lstStyle/>
                    <a:p>
                      <a:pPr indent="0" lvl="0" marL="0" marR="360000" rtl="0" algn="l">
                        <a:spcBef>
                          <a:spcPts val="0"/>
                        </a:spcBef>
                        <a:spcAft>
                          <a:spcPts val="0"/>
                        </a:spcAft>
                        <a:buNone/>
                      </a:pPr>
                      <a:r>
                        <a:t/>
                      </a:r>
                      <a:endParaRPr sz="1200">
                        <a:solidFill>
                          <a:srgbClr val="FFFFFF"/>
                        </a:solidFill>
                        <a:latin typeface="Lato"/>
                        <a:ea typeface="Lato"/>
                        <a:cs typeface="Lato"/>
                        <a:sym typeface="Lato"/>
                      </a:endParaRPr>
                    </a:p>
                  </a:txBody>
                  <a:tcPr marT="9525" marB="10800" marR="9525" marL="9525" anchor="b">
                    <a:lnB cap="flat" cmpd="sng" w="9525">
                      <a:solidFill>
                        <a:srgbClr val="FFFFFF"/>
                      </a:solidFill>
                      <a:prstDash val="solid"/>
                      <a:round/>
                      <a:headEnd len="sm" w="sm" type="none"/>
                      <a:tailEnd len="sm" w="sm" type="none"/>
                    </a:lnB>
                  </a:tcPr>
                </a:tc>
                <a:tc gridSpan="3">
                  <a:txBody>
                    <a:bodyPr/>
                    <a:lstStyle/>
                    <a:p>
                      <a:pPr indent="0" lvl="0" marL="0" marR="0" rtl="0" algn="l">
                        <a:lnSpc>
                          <a:spcPct val="115000"/>
                        </a:lnSpc>
                        <a:spcBef>
                          <a:spcPts val="0"/>
                        </a:spcBef>
                        <a:spcAft>
                          <a:spcPts val="0"/>
                        </a:spcAft>
                        <a:buNone/>
                      </a:pPr>
                      <a:r>
                        <a:rPr lang="en-GB" sz="1000">
                          <a:solidFill>
                            <a:srgbClr val="FFFFFF"/>
                          </a:solidFill>
                          <a:latin typeface="Lato"/>
                          <a:ea typeface="Lato"/>
                          <a:cs typeface="Lato"/>
                          <a:sym typeface="Lato"/>
                        </a:rPr>
                        <a:t>Warns that drawing conclusion from bivariate analysis is dangerous (Simpson paradox)</a:t>
                      </a:r>
                      <a:endParaRPr sz="1000">
                        <a:solidFill>
                          <a:srgbClr val="FFFFFF"/>
                        </a:solidFill>
                        <a:latin typeface="Lato"/>
                        <a:ea typeface="Lato"/>
                        <a:cs typeface="Lato"/>
                        <a:sym typeface="Lato"/>
                      </a:endParaRPr>
                    </a:p>
                  </a:txBody>
                  <a:tcPr marT="9525" marB="10800" marR="9525" marL="9525" anchor="b">
                    <a:lnB cap="flat" cmpd="sng" w="9525">
                      <a:solidFill>
                        <a:srgbClr val="FFFFFF"/>
                      </a:solidFill>
                      <a:prstDash val="solid"/>
                      <a:round/>
                      <a:headEnd len="sm" w="sm" type="none"/>
                      <a:tailEnd len="sm" w="sm" type="none"/>
                    </a:lnB>
                  </a:tcPr>
                </a:tc>
                <a:tc hMerge="1"/>
                <a:tc hMerge="1"/>
              </a:tr>
              <a:tr h="203200">
                <a:tc rowSpan="4">
                  <a:txBody>
                    <a:bodyPr/>
                    <a:lstStyle/>
                    <a:p>
                      <a:pPr indent="0" lvl="0" marL="0" marR="360000" rtl="0" algn="l">
                        <a:lnSpc>
                          <a:spcPct val="115000"/>
                        </a:lnSpc>
                        <a:spcBef>
                          <a:spcPts val="0"/>
                        </a:spcBef>
                        <a:spcAft>
                          <a:spcPts val="0"/>
                        </a:spcAft>
                        <a:buNone/>
                      </a:pPr>
                      <a:r>
                        <a:rPr lang="en-GB" sz="1000">
                          <a:solidFill>
                            <a:srgbClr val="FFFFFF"/>
                          </a:solidFill>
                          <a:latin typeface="Lato"/>
                          <a:ea typeface="Lato"/>
                          <a:cs typeface="Lato"/>
                          <a:sym typeface="Lato"/>
                        </a:rPr>
                        <a:t>Singapore Flat Price Predictor by Sie Huai, Gan [5]</a:t>
                      </a:r>
                      <a:endParaRPr sz="1000">
                        <a:solidFill>
                          <a:srgbClr val="FFFFFF"/>
                        </a:solidFill>
                        <a:latin typeface="Lato"/>
                        <a:ea typeface="Lato"/>
                        <a:cs typeface="Lato"/>
                        <a:sym typeface="Lato"/>
                      </a:endParaRPr>
                    </a:p>
                  </a:txBody>
                  <a:tcPr marT="9525" marB="10800" marR="9525" marL="9525" anchor="ct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marR="360000" rtl="0" algn="l">
                        <a:lnSpc>
                          <a:spcPct val="115000"/>
                        </a:lnSpc>
                        <a:spcBef>
                          <a:spcPts val="0"/>
                        </a:spcBef>
                        <a:spcAft>
                          <a:spcPts val="0"/>
                        </a:spcAft>
                        <a:buNone/>
                      </a:pPr>
                      <a:r>
                        <a:rPr lang="en-GB" sz="1000">
                          <a:solidFill>
                            <a:srgbClr val="FFFFFF"/>
                          </a:solidFill>
                          <a:latin typeface="Lato"/>
                          <a:ea typeface="Lato"/>
                          <a:cs typeface="Lato"/>
                          <a:sym typeface="Lato"/>
                        </a:rPr>
                        <a:t>ElasticNet</a:t>
                      </a:r>
                      <a:endParaRPr sz="1000">
                        <a:solidFill>
                          <a:srgbClr val="FFFFFF"/>
                        </a:solidFill>
                        <a:latin typeface="Lato"/>
                        <a:ea typeface="Lato"/>
                        <a:cs typeface="Lato"/>
                        <a:sym typeface="Lato"/>
                      </a:endParaRPr>
                    </a:p>
                  </a:txBody>
                  <a:tcPr marT="9525" marB="10800" marR="9525" marL="9525" anchor="b">
                    <a:lnT cap="flat" cmpd="sng" w="12700">
                      <a:solidFill>
                        <a:srgbClr val="FFFFFF"/>
                      </a:solidFill>
                      <a:prstDash val="solid"/>
                      <a:round/>
                      <a:headEnd len="sm" w="sm" type="none"/>
                      <a:tailEnd len="sm" w="sm" type="none"/>
                    </a:lnT>
                  </a:tcPr>
                </a:tc>
                <a:tc>
                  <a:txBody>
                    <a:bodyPr/>
                    <a:lstStyle/>
                    <a:p>
                      <a:pPr indent="0" lvl="0" marL="0" marR="360000" rtl="0" algn="l">
                        <a:spcBef>
                          <a:spcPts val="0"/>
                        </a:spcBef>
                        <a:spcAft>
                          <a:spcPts val="0"/>
                        </a:spcAft>
                        <a:buNone/>
                      </a:pPr>
                      <a:r>
                        <a:t/>
                      </a:r>
                      <a:endParaRPr sz="1200">
                        <a:solidFill>
                          <a:srgbClr val="FFFFFF"/>
                        </a:solidFill>
                        <a:latin typeface="Lato"/>
                        <a:ea typeface="Lato"/>
                        <a:cs typeface="Lato"/>
                        <a:sym typeface="Lato"/>
                      </a:endParaRPr>
                    </a:p>
                  </a:txBody>
                  <a:tcPr marT="9525" marB="10800" marR="9525" marL="9525" anchor="b">
                    <a:lnT cap="flat" cmpd="sng" w="9525">
                      <a:solidFill>
                        <a:srgbClr val="FFFFFF"/>
                      </a:solidFill>
                      <a:prstDash val="solid"/>
                      <a:round/>
                      <a:headEnd len="sm" w="sm" type="none"/>
                      <a:tailEnd len="sm" w="sm" type="none"/>
                    </a:lnT>
                  </a:tcPr>
                </a:tc>
                <a:tc gridSpan="3" rowSpan="4">
                  <a:txBody>
                    <a:bodyPr/>
                    <a:lstStyle/>
                    <a:p>
                      <a:pPr indent="0" lvl="0" marL="0" marR="0" rtl="0" algn="l">
                        <a:lnSpc>
                          <a:spcPct val="115000"/>
                        </a:lnSpc>
                        <a:spcBef>
                          <a:spcPts val="0"/>
                        </a:spcBef>
                        <a:spcAft>
                          <a:spcPts val="0"/>
                        </a:spcAft>
                        <a:buNone/>
                      </a:pPr>
                      <a:r>
                        <a:rPr lang="en-GB" sz="1000">
                          <a:solidFill>
                            <a:srgbClr val="FFFFFF"/>
                          </a:solidFill>
                          <a:latin typeface="Lato"/>
                          <a:ea typeface="Lato"/>
                          <a:cs typeface="Lato"/>
                          <a:sym typeface="Lato"/>
                        </a:rPr>
                        <a:t>Used Ensemble learning method (Stacking) to combine 4 learners</a:t>
                      </a:r>
                      <a:endParaRPr sz="1000">
                        <a:solidFill>
                          <a:srgbClr val="FFFFFF"/>
                        </a:solidFill>
                        <a:latin typeface="Lato"/>
                        <a:ea typeface="Lato"/>
                        <a:cs typeface="Lato"/>
                        <a:sym typeface="Lato"/>
                      </a:endParaRPr>
                    </a:p>
                  </a:txBody>
                  <a:tcPr marT="9525" marB="10800" marR="9525" marL="9525" anchor="ctr">
                    <a:lnT cap="flat" cmpd="sng" w="9525">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rowSpan="4" hMerge="1"/>
                <a:tc rowSpan="4" hMerge="1"/>
              </a:tr>
              <a:tr h="203200">
                <a:tc vMerge="1"/>
                <a:tc>
                  <a:txBody>
                    <a:bodyPr/>
                    <a:lstStyle/>
                    <a:p>
                      <a:pPr indent="0" lvl="0" marL="0" marR="360000" rtl="0" algn="l">
                        <a:lnSpc>
                          <a:spcPct val="115000"/>
                        </a:lnSpc>
                        <a:spcBef>
                          <a:spcPts val="0"/>
                        </a:spcBef>
                        <a:spcAft>
                          <a:spcPts val="0"/>
                        </a:spcAft>
                        <a:buNone/>
                      </a:pPr>
                      <a:r>
                        <a:rPr lang="en-GB" sz="1000">
                          <a:solidFill>
                            <a:srgbClr val="FFFFFF"/>
                          </a:solidFill>
                          <a:latin typeface="Lato"/>
                          <a:ea typeface="Lato"/>
                          <a:cs typeface="Lato"/>
                          <a:sym typeface="Lato"/>
                        </a:rPr>
                        <a:t>SVM</a:t>
                      </a:r>
                      <a:endParaRPr sz="1000">
                        <a:solidFill>
                          <a:srgbClr val="FFFFFF"/>
                        </a:solidFill>
                        <a:latin typeface="Lato"/>
                        <a:ea typeface="Lato"/>
                        <a:cs typeface="Lato"/>
                        <a:sym typeface="Lato"/>
                      </a:endParaRPr>
                    </a:p>
                  </a:txBody>
                  <a:tcPr marT="9525" marB="10800" marR="9525" marL="9525" anchor="b"/>
                </a:tc>
                <a:tc>
                  <a:txBody>
                    <a:bodyPr/>
                    <a:lstStyle/>
                    <a:p>
                      <a:pPr indent="0" lvl="0" marL="0" marR="360000" rtl="0" algn="l">
                        <a:spcBef>
                          <a:spcPts val="0"/>
                        </a:spcBef>
                        <a:spcAft>
                          <a:spcPts val="0"/>
                        </a:spcAft>
                        <a:buNone/>
                      </a:pPr>
                      <a:r>
                        <a:t/>
                      </a:r>
                      <a:endParaRPr sz="1200">
                        <a:solidFill>
                          <a:srgbClr val="FFFFFF"/>
                        </a:solidFill>
                        <a:latin typeface="Lato"/>
                        <a:ea typeface="Lato"/>
                        <a:cs typeface="Lato"/>
                        <a:sym typeface="Lato"/>
                      </a:endParaRPr>
                    </a:p>
                  </a:txBody>
                  <a:tcPr marT="9525" marB="10800" marR="9525" marL="9525" anchor="b"/>
                </a:tc>
                <a:tc gridSpan="3" vMerge="1"/>
                <a:tc hMerge="1" vMerge="1"/>
                <a:tc hMerge="1" vMerge="1"/>
              </a:tr>
              <a:tr h="203200">
                <a:tc vMerge="1"/>
                <a:tc>
                  <a:txBody>
                    <a:bodyPr/>
                    <a:lstStyle/>
                    <a:p>
                      <a:pPr indent="0" lvl="0" marL="0" marR="360000" rtl="0" algn="l">
                        <a:lnSpc>
                          <a:spcPct val="115000"/>
                        </a:lnSpc>
                        <a:spcBef>
                          <a:spcPts val="0"/>
                        </a:spcBef>
                        <a:spcAft>
                          <a:spcPts val="0"/>
                        </a:spcAft>
                        <a:buNone/>
                      </a:pPr>
                      <a:r>
                        <a:rPr lang="en-GB" sz="1000">
                          <a:solidFill>
                            <a:srgbClr val="FFFFFF"/>
                          </a:solidFill>
                          <a:latin typeface="Lato"/>
                          <a:ea typeface="Lato"/>
                          <a:cs typeface="Lato"/>
                          <a:sym typeface="Lato"/>
                        </a:rPr>
                        <a:t>Lasso Regression</a:t>
                      </a:r>
                      <a:endParaRPr sz="1000">
                        <a:solidFill>
                          <a:srgbClr val="FFFFFF"/>
                        </a:solidFill>
                        <a:latin typeface="Lato"/>
                        <a:ea typeface="Lato"/>
                        <a:cs typeface="Lato"/>
                        <a:sym typeface="Lato"/>
                      </a:endParaRPr>
                    </a:p>
                  </a:txBody>
                  <a:tcPr marT="9525" marB="10800" marR="9525" marL="9525" anchor="b"/>
                </a:tc>
                <a:tc>
                  <a:txBody>
                    <a:bodyPr/>
                    <a:lstStyle/>
                    <a:p>
                      <a:pPr indent="0" lvl="0" marL="0" marR="360000" rtl="0" algn="l">
                        <a:spcBef>
                          <a:spcPts val="0"/>
                        </a:spcBef>
                        <a:spcAft>
                          <a:spcPts val="0"/>
                        </a:spcAft>
                        <a:buNone/>
                      </a:pPr>
                      <a:r>
                        <a:t/>
                      </a:r>
                      <a:endParaRPr sz="1200">
                        <a:solidFill>
                          <a:srgbClr val="FFFFFF"/>
                        </a:solidFill>
                        <a:latin typeface="Lato"/>
                        <a:ea typeface="Lato"/>
                        <a:cs typeface="Lato"/>
                        <a:sym typeface="Lato"/>
                      </a:endParaRPr>
                    </a:p>
                  </a:txBody>
                  <a:tcPr marT="9525" marB="10800" marR="9525" marL="9525" anchor="b"/>
                </a:tc>
                <a:tc gridSpan="3" vMerge="1"/>
                <a:tc hMerge="1" vMerge="1"/>
                <a:tc hMerge="1" vMerge="1"/>
              </a:tr>
              <a:tr h="100000">
                <a:tc vMerge="1"/>
                <a:tc>
                  <a:txBody>
                    <a:bodyPr/>
                    <a:lstStyle/>
                    <a:p>
                      <a:pPr indent="0" lvl="0" marL="0" marR="360000" rtl="0" algn="l">
                        <a:lnSpc>
                          <a:spcPct val="115000"/>
                        </a:lnSpc>
                        <a:spcBef>
                          <a:spcPts val="0"/>
                        </a:spcBef>
                        <a:spcAft>
                          <a:spcPts val="0"/>
                        </a:spcAft>
                        <a:buNone/>
                      </a:pPr>
                      <a:r>
                        <a:rPr lang="en-GB" sz="1000">
                          <a:solidFill>
                            <a:srgbClr val="FFFFFF"/>
                          </a:solidFill>
                          <a:latin typeface="Lato"/>
                          <a:ea typeface="Lato"/>
                          <a:cs typeface="Lato"/>
                          <a:sym typeface="Lato"/>
                        </a:rPr>
                        <a:t>Gradient Boosting</a:t>
                      </a:r>
                      <a:endParaRPr sz="1000">
                        <a:solidFill>
                          <a:srgbClr val="FFFFFF"/>
                        </a:solidFill>
                        <a:latin typeface="Lato"/>
                        <a:ea typeface="Lato"/>
                        <a:cs typeface="Lato"/>
                        <a:sym typeface="Lato"/>
                      </a:endParaRPr>
                    </a:p>
                  </a:txBody>
                  <a:tcPr marT="9525" marB="10800" marR="9525" marL="9525" anchor="b">
                    <a:lnB cap="flat" cmpd="sng" w="12700">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000">
                          <a:solidFill>
                            <a:srgbClr val="FFFFFF"/>
                          </a:solidFill>
                          <a:latin typeface="Lato"/>
                          <a:ea typeface="Lato"/>
                          <a:cs typeface="Lato"/>
                          <a:sym typeface="Lato"/>
                        </a:rPr>
                        <a:t> </a:t>
                      </a:r>
                      <a:endParaRPr sz="1000">
                        <a:solidFill>
                          <a:srgbClr val="FFFFFF"/>
                        </a:solidFill>
                        <a:latin typeface="Lato"/>
                        <a:ea typeface="Lato"/>
                        <a:cs typeface="Lato"/>
                        <a:sym typeface="Lato"/>
                      </a:endParaRPr>
                    </a:p>
                  </a:txBody>
                  <a:tcPr marT="9525" marB="10800" marR="9525" marL="9525" anchor="b">
                    <a:lnB cap="flat" cmpd="sng" w="12700">
                      <a:solidFill>
                        <a:srgbClr val="FFFFFF"/>
                      </a:solidFill>
                      <a:prstDash val="solid"/>
                      <a:round/>
                      <a:headEnd len="sm" w="sm" type="none"/>
                      <a:tailEnd len="sm" w="sm" type="none"/>
                    </a:lnB>
                  </a:tcPr>
                </a:tc>
                <a:tc gridSpan="3" vMerge="1"/>
                <a:tc hMerge="1" vMerge="1"/>
                <a:tc hMerge="1" vMerge="1"/>
              </a:tr>
            </a:tbl>
          </a:graphicData>
        </a:graphic>
      </p:graphicFrame>
      <p:sp>
        <p:nvSpPr>
          <p:cNvPr id="165" name="Google Shape;165;p16"/>
          <p:cNvSpPr txBox="1"/>
          <p:nvPr/>
        </p:nvSpPr>
        <p:spPr>
          <a:xfrm>
            <a:off x="1169300" y="4714075"/>
            <a:ext cx="7062600" cy="34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000">
                <a:solidFill>
                  <a:srgbClr val="FFFF00"/>
                </a:solidFill>
                <a:latin typeface="Lato"/>
                <a:ea typeface="Lato"/>
                <a:cs typeface="Lato"/>
                <a:sym typeface="Lato"/>
              </a:rPr>
              <a:t>Table</a:t>
            </a:r>
            <a:r>
              <a:rPr lang="en-GB" sz="1000">
                <a:solidFill>
                  <a:srgbClr val="FFFF00"/>
                </a:solidFill>
                <a:latin typeface="Lato"/>
                <a:ea typeface="Lato"/>
                <a:cs typeface="Lato"/>
                <a:sym typeface="Lato"/>
              </a:rPr>
              <a:t> 1: Summary of Literature Review </a:t>
            </a:r>
            <a:endParaRPr sz="1000">
              <a:solidFill>
                <a:srgbClr val="FFFF00"/>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7"/>
          <p:cNvSpPr txBox="1"/>
          <p:nvPr>
            <p:ph type="title"/>
          </p:nvPr>
        </p:nvSpPr>
        <p:spPr>
          <a:xfrm>
            <a:off x="1181100" y="344100"/>
            <a:ext cx="7038900" cy="48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Recap</a:t>
            </a:r>
            <a:endParaRPr/>
          </a:p>
        </p:txBody>
      </p:sp>
      <p:sp>
        <p:nvSpPr>
          <p:cNvPr id="171" name="Google Shape;171;p17"/>
          <p:cNvSpPr txBox="1"/>
          <p:nvPr/>
        </p:nvSpPr>
        <p:spPr>
          <a:xfrm>
            <a:off x="4823400" y="1378100"/>
            <a:ext cx="3267900" cy="1057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a:solidFill>
                <a:srgbClr val="FFFFFF"/>
              </a:solidFill>
              <a:latin typeface="Lato"/>
              <a:ea typeface="Lato"/>
              <a:cs typeface="Lato"/>
              <a:sym typeface="Lato"/>
            </a:endParaRPr>
          </a:p>
          <a:p>
            <a:pPr indent="0" lvl="0" marL="457200" rtl="0" algn="l">
              <a:lnSpc>
                <a:spcPct val="150000"/>
              </a:lnSpc>
              <a:spcBef>
                <a:spcPts val="0"/>
              </a:spcBef>
              <a:spcAft>
                <a:spcPts val="0"/>
              </a:spcAft>
              <a:buNone/>
            </a:pPr>
            <a:r>
              <a:t/>
            </a:r>
            <a:endParaRPr>
              <a:solidFill>
                <a:srgbClr val="FFFFFF"/>
              </a:solidFill>
              <a:latin typeface="Lato"/>
              <a:ea typeface="Lato"/>
              <a:cs typeface="Lato"/>
              <a:sym typeface="Lato"/>
            </a:endParaRPr>
          </a:p>
        </p:txBody>
      </p:sp>
      <p:sp>
        <p:nvSpPr>
          <p:cNvPr id="172" name="Google Shape;172;p17"/>
          <p:cNvSpPr txBox="1"/>
          <p:nvPr/>
        </p:nvSpPr>
        <p:spPr>
          <a:xfrm>
            <a:off x="1534650" y="3562050"/>
            <a:ext cx="6172200" cy="16365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lt1"/>
              </a:buClr>
              <a:buSzPts val="1400"/>
              <a:buFont typeface="Lato"/>
              <a:buChar char="●"/>
            </a:pPr>
            <a:r>
              <a:rPr lang="en-GB" sz="1300">
                <a:solidFill>
                  <a:schemeClr val="lt1"/>
                </a:solidFill>
                <a:latin typeface="Lato"/>
                <a:ea typeface="Lato"/>
                <a:cs typeface="Lato"/>
                <a:sym typeface="Lato"/>
              </a:rPr>
              <a:t>Resale Flat Prices (Based on Registration Date), From Jan 2015 onwards</a:t>
            </a:r>
            <a:endParaRPr>
              <a:solidFill>
                <a:schemeClr val="lt1"/>
              </a:solidFill>
              <a:latin typeface="Lato"/>
              <a:ea typeface="Lato"/>
              <a:cs typeface="Lato"/>
              <a:sym typeface="Lato"/>
            </a:endParaRPr>
          </a:p>
          <a:p>
            <a:pPr indent="0" lvl="0" marL="457200" rtl="0" algn="l">
              <a:lnSpc>
                <a:spcPct val="150000"/>
              </a:lnSpc>
              <a:spcBef>
                <a:spcPts val="0"/>
              </a:spcBef>
              <a:spcAft>
                <a:spcPts val="0"/>
              </a:spcAft>
              <a:buNone/>
            </a:pPr>
            <a:r>
              <a:rPr i="1" lang="en-GB" sz="1300">
                <a:solidFill>
                  <a:schemeClr val="lt1"/>
                </a:solidFill>
                <a:latin typeface="Lato"/>
                <a:ea typeface="Lato"/>
                <a:cs typeface="Lato"/>
                <a:sym typeface="Lato"/>
              </a:rPr>
              <a:t>Taken from Data.Gov </a:t>
            </a:r>
            <a:r>
              <a:rPr lang="en-GB" sz="1300">
                <a:solidFill>
                  <a:schemeClr val="lt1"/>
                </a:solidFill>
                <a:latin typeface="Lato"/>
                <a:ea typeface="Lato"/>
                <a:cs typeface="Lato"/>
                <a:sym typeface="Lato"/>
              </a:rPr>
              <a:t>[6]</a:t>
            </a:r>
            <a:endParaRPr sz="1300">
              <a:solidFill>
                <a:schemeClr val="lt1"/>
              </a:solidFill>
              <a:latin typeface="Lato"/>
              <a:ea typeface="Lato"/>
              <a:cs typeface="Lato"/>
              <a:sym typeface="Lato"/>
            </a:endParaRPr>
          </a:p>
          <a:p>
            <a:pPr indent="-317500" lvl="0" marL="457200" rtl="0" algn="l">
              <a:lnSpc>
                <a:spcPct val="150000"/>
              </a:lnSpc>
              <a:spcBef>
                <a:spcPts val="0"/>
              </a:spcBef>
              <a:spcAft>
                <a:spcPts val="0"/>
              </a:spcAft>
              <a:buClr>
                <a:schemeClr val="lt1"/>
              </a:buClr>
              <a:buSzPts val="1400"/>
              <a:buFont typeface="Lato"/>
              <a:buChar char="●"/>
            </a:pPr>
            <a:r>
              <a:rPr lang="en-GB">
                <a:solidFill>
                  <a:schemeClr val="lt1"/>
                </a:solidFill>
                <a:latin typeface="Lato"/>
                <a:ea typeface="Lato"/>
                <a:cs typeface="Lato"/>
                <a:sym typeface="Lato"/>
              </a:rPr>
              <a:t>No. of Rows: 112,626</a:t>
            </a:r>
            <a:endParaRPr>
              <a:solidFill>
                <a:schemeClr val="lt1"/>
              </a:solidFill>
              <a:latin typeface="Lato"/>
              <a:ea typeface="Lato"/>
              <a:cs typeface="Lato"/>
              <a:sym typeface="Lato"/>
            </a:endParaRPr>
          </a:p>
          <a:p>
            <a:pPr indent="0" lvl="0" marL="457200" rtl="0" algn="l">
              <a:lnSpc>
                <a:spcPct val="150000"/>
              </a:lnSpc>
              <a:spcBef>
                <a:spcPts val="0"/>
              </a:spcBef>
              <a:spcAft>
                <a:spcPts val="0"/>
              </a:spcAft>
              <a:buNone/>
            </a:pPr>
            <a:r>
              <a:t/>
            </a:r>
            <a:endParaRPr>
              <a:solidFill>
                <a:schemeClr val="lt1"/>
              </a:solidFill>
              <a:latin typeface="Lato"/>
              <a:ea typeface="Lato"/>
              <a:cs typeface="Lato"/>
              <a:sym typeface="Lato"/>
            </a:endParaRPr>
          </a:p>
          <a:p>
            <a:pPr indent="0" lvl="0" marL="0" rtl="0" algn="ctr">
              <a:lnSpc>
                <a:spcPct val="150000"/>
              </a:lnSpc>
              <a:spcBef>
                <a:spcPts val="0"/>
              </a:spcBef>
              <a:spcAft>
                <a:spcPts val="0"/>
              </a:spcAft>
              <a:buNone/>
            </a:pPr>
            <a:r>
              <a:rPr lang="en-GB" u="sng">
                <a:solidFill>
                  <a:schemeClr val="lt1"/>
                </a:solidFill>
                <a:latin typeface="Lato"/>
                <a:ea typeface="Lato"/>
                <a:cs typeface="Lato"/>
                <a:sym typeface="Lato"/>
              </a:rPr>
              <a:t>7</a:t>
            </a:r>
            <a:r>
              <a:rPr lang="en-GB">
                <a:solidFill>
                  <a:schemeClr val="lt1"/>
                </a:solidFill>
                <a:latin typeface="Lato"/>
                <a:ea typeface="Lato"/>
                <a:cs typeface="Lato"/>
                <a:sym typeface="Lato"/>
              </a:rPr>
              <a:t> Nominal	</a:t>
            </a:r>
            <a:r>
              <a:rPr lang="en-GB" u="sng">
                <a:solidFill>
                  <a:schemeClr val="lt1"/>
                </a:solidFill>
                <a:latin typeface="Lato"/>
                <a:ea typeface="Lato"/>
                <a:cs typeface="Lato"/>
                <a:sym typeface="Lato"/>
              </a:rPr>
              <a:t>1</a:t>
            </a:r>
            <a:r>
              <a:rPr lang="en-GB">
                <a:solidFill>
                  <a:schemeClr val="lt1"/>
                </a:solidFill>
                <a:latin typeface="Lato"/>
                <a:ea typeface="Lato"/>
                <a:cs typeface="Lato"/>
                <a:sym typeface="Lato"/>
              </a:rPr>
              <a:t> Ordinal	</a:t>
            </a:r>
            <a:r>
              <a:rPr lang="en-GB" u="sng">
                <a:solidFill>
                  <a:schemeClr val="lt1"/>
                </a:solidFill>
                <a:latin typeface="Lato"/>
                <a:ea typeface="Lato"/>
                <a:cs typeface="Lato"/>
                <a:sym typeface="Lato"/>
              </a:rPr>
              <a:t>0</a:t>
            </a:r>
            <a:r>
              <a:rPr lang="en-GB">
                <a:solidFill>
                  <a:schemeClr val="lt1"/>
                </a:solidFill>
                <a:latin typeface="Lato"/>
                <a:ea typeface="Lato"/>
                <a:cs typeface="Lato"/>
                <a:sym typeface="Lato"/>
              </a:rPr>
              <a:t> Interval	 </a:t>
            </a:r>
            <a:r>
              <a:rPr lang="en-GB" u="sng">
                <a:solidFill>
                  <a:schemeClr val="lt1"/>
                </a:solidFill>
                <a:latin typeface="Lato"/>
                <a:ea typeface="Lato"/>
                <a:cs typeface="Lato"/>
                <a:sym typeface="Lato"/>
              </a:rPr>
              <a:t>2</a:t>
            </a:r>
            <a:r>
              <a:rPr lang="en-GB">
                <a:solidFill>
                  <a:schemeClr val="lt1"/>
                </a:solidFill>
                <a:latin typeface="Lato"/>
                <a:ea typeface="Lato"/>
                <a:cs typeface="Lato"/>
                <a:sym typeface="Lato"/>
              </a:rPr>
              <a:t> Ratio</a:t>
            </a:r>
            <a:endParaRPr>
              <a:solidFill>
                <a:schemeClr val="lt1"/>
              </a:solidFill>
              <a:latin typeface="Lato"/>
              <a:ea typeface="Lato"/>
              <a:cs typeface="Lato"/>
              <a:sym typeface="Lato"/>
            </a:endParaRPr>
          </a:p>
          <a:p>
            <a:pPr indent="0" lvl="0" marL="0" rtl="0" algn="ctr">
              <a:lnSpc>
                <a:spcPct val="150000"/>
              </a:lnSpc>
              <a:spcBef>
                <a:spcPts val="0"/>
              </a:spcBef>
              <a:spcAft>
                <a:spcPts val="0"/>
              </a:spcAft>
              <a:buNone/>
            </a:pPr>
            <a:r>
              <a:t/>
            </a:r>
            <a:endParaRPr>
              <a:solidFill>
                <a:schemeClr val="lt1"/>
              </a:solidFill>
              <a:latin typeface="Lato"/>
              <a:ea typeface="Lato"/>
              <a:cs typeface="Lato"/>
              <a:sym typeface="Lato"/>
            </a:endParaRPr>
          </a:p>
        </p:txBody>
      </p:sp>
      <p:sp>
        <p:nvSpPr>
          <p:cNvPr id="173" name="Google Shape;173;p17"/>
          <p:cNvSpPr/>
          <p:nvPr/>
        </p:nvSpPr>
        <p:spPr>
          <a:xfrm>
            <a:off x="1181100" y="1009075"/>
            <a:ext cx="6910200" cy="269700"/>
          </a:xfrm>
          <a:prstGeom prst="roundRect">
            <a:avLst>
              <a:gd fmla="val 16667" name="adj"/>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200">
                <a:solidFill>
                  <a:srgbClr val="FFFFFF"/>
                </a:solidFill>
              </a:rPr>
              <a:t>Data Set</a:t>
            </a:r>
            <a:endParaRPr b="1" sz="1200">
              <a:solidFill>
                <a:srgbClr val="FFFFFF"/>
              </a:solidFill>
            </a:endParaRPr>
          </a:p>
        </p:txBody>
      </p:sp>
      <p:pic>
        <p:nvPicPr>
          <p:cNvPr id="174" name="Google Shape;174;p17"/>
          <p:cNvPicPr preferRelativeResize="0"/>
          <p:nvPr/>
        </p:nvPicPr>
        <p:blipFill rotWithShape="1">
          <a:blip r:embed="rId3">
            <a:alphaModFix/>
          </a:blip>
          <a:srcRect b="0" l="0" r="2505" t="4223"/>
          <a:stretch/>
        </p:blipFill>
        <p:spPr>
          <a:xfrm>
            <a:off x="1593100" y="1378100"/>
            <a:ext cx="6040426" cy="2009400"/>
          </a:xfrm>
          <a:prstGeom prst="rect">
            <a:avLst/>
          </a:prstGeom>
          <a:noFill/>
          <a:ln>
            <a:noFill/>
          </a:ln>
        </p:spPr>
      </p:pic>
      <p:sp>
        <p:nvSpPr>
          <p:cNvPr id="175" name="Google Shape;175;p17"/>
          <p:cNvSpPr txBox="1"/>
          <p:nvPr/>
        </p:nvSpPr>
        <p:spPr>
          <a:xfrm>
            <a:off x="1618800" y="3305600"/>
            <a:ext cx="6014700" cy="32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000">
                <a:solidFill>
                  <a:srgbClr val="FFFF00"/>
                </a:solidFill>
                <a:latin typeface="Lato"/>
                <a:ea typeface="Lato"/>
                <a:cs typeface="Lato"/>
                <a:sym typeface="Lato"/>
              </a:rPr>
              <a:t>Figure 1 : Dataset with different variables on Resale Flat Prices. From Jan 2015 onwards </a:t>
            </a:r>
            <a:endParaRPr sz="1000">
              <a:solidFill>
                <a:srgbClr val="FFFF00"/>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8"/>
          <p:cNvSpPr txBox="1"/>
          <p:nvPr>
            <p:ph type="title"/>
          </p:nvPr>
        </p:nvSpPr>
        <p:spPr>
          <a:xfrm>
            <a:off x="1181100" y="344100"/>
            <a:ext cx="7038900" cy="48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Recap</a:t>
            </a:r>
            <a:endParaRPr/>
          </a:p>
        </p:txBody>
      </p:sp>
      <p:sp>
        <p:nvSpPr>
          <p:cNvPr id="181" name="Google Shape;181;p18"/>
          <p:cNvSpPr txBox="1"/>
          <p:nvPr/>
        </p:nvSpPr>
        <p:spPr>
          <a:xfrm>
            <a:off x="1107725" y="1385875"/>
            <a:ext cx="3886800" cy="14331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rgbClr val="FFFFFF"/>
              </a:buClr>
              <a:buSzPts val="1500"/>
              <a:buFont typeface="Lato"/>
              <a:buChar char="●"/>
            </a:pPr>
            <a:r>
              <a:rPr lang="en-GB" sz="1500">
                <a:solidFill>
                  <a:srgbClr val="FFFFFF"/>
                </a:solidFill>
                <a:latin typeface="Lato"/>
                <a:ea typeface="Lato"/>
                <a:cs typeface="Lato"/>
                <a:sym typeface="Lato"/>
              </a:rPr>
              <a:t>Missing values</a:t>
            </a:r>
            <a:endParaRPr sz="1500">
              <a:solidFill>
                <a:srgbClr val="FFFFFF"/>
              </a:solidFill>
              <a:latin typeface="Lato"/>
              <a:ea typeface="Lato"/>
              <a:cs typeface="Lato"/>
              <a:sym typeface="Lato"/>
            </a:endParaRPr>
          </a:p>
          <a:p>
            <a:pPr indent="-323850" lvl="0" marL="457200" rtl="0" algn="l">
              <a:lnSpc>
                <a:spcPct val="115000"/>
              </a:lnSpc>
              <a:spcBef>
                <a:spcPts val="0"/>
              </a:spcBef>
              <a:spcAft>
                <a:spcPts val="0"/>
              </a:spcAft>
              <a:buClr>
                <a:srgbClr val="FFFFFF"/>
              </a:buClr>
              <a:buSzPts val="1500"/>
              <a:buFont typeface="Lato"/>
              <a:buChar char="●"/>
            </a:pPr>
            <a:r>
              <a:rPr lang="en-GB" sz="1500">
                <a:solidFill>
                  <a:srgbClr val="FFFFFF"/>
                </a:solidFill>
                <a:latin typeface="Lato"/>
                <a:ea typeface="Lato"/>
                <a:cs typeface="Lato"/>
                <a:sym typeface="Lato"/>
              </a:rPr>
              <a:t>Geographical visualization</a:t>
            </a:r>
            <a:endParaRPr sz="1500">
              <a:solidFill>
                <a:srgbClr val="FFFFFF"/>
              </a:solidFill>
              <a:latin typeface="Lato"/>
              <a:ea typeface="Lato"/>
              <a:cs typeface="Lato"/>
              <a:sym typeface="Lato"/>
            </a:endParaRPr>
          </a:p>
          <a:p>
            <a:pPr indent="-323850" lvl="0" marL="457200" rtl="0" algn="l">
              <a:lnSpc>
                <a:spcPct val="115000"/>
              </a:lnSpc>
              <a:spcBef>
                <a:spcPts val="0"/>
              </a:spcBef>
              <a:spcAft>
                <a:spcPts val="0"/>
              </a:spcAft>
              <a:buClr>
                <a:srgbClr val="FFFFFF"/>
              </a:buClr>
              <a:buSzPts val="1500"/>
              <a:buFont typeface="Lato"/>
              <a:buChar char="●"/>
            </a:pPr>
            <a:r>
              <a:rPr lang="en-GB" sz="1500">
                <a:solidFill>
                  <a:srgbClr val="FFFFFF"/>
                </a:solidFill>
                <a:latin typeface="Lato"/>
                <a:ea typeface="Lato"/>
                <a:cs typeface="Lato"/>
                <a:sym typeface="Lato"/>
              </a:rPr>
              <a:t>Collinearity</a:t>
            </a:r>
            <a:endParaRPr sz="1500">
              <a:solidFill>
                <a:srgbClr val="FFFFFF"/>
              </a:solidFill>
              <a:latin typeface="Lato"/>
              <a:ea typeface="Lato"/>
              <a:cs typeface="Lato"/>
              <a:sym typeface="Lato"/>
            </a:endParaRPr>
          </a:p>
          <a:p>
            <a:pPr indent="-323850" lvl="0" marL="457200" rtl="0" algn="l">
              <a:lnSpc>
                <a:spcPct val="115000"/>
              </a:lnSpc>
              <a:spcBef>
                <a:spcPts val="0"/>
              </a:spcBef>
              <a:spcAft>
                <a:spcPts val="0"/>
              </a:spcAft>
              <a:buClr>
                <a:srgbClr val="FFFFFF"/>
              </a:buClr>
              <a:buSzPts val="1500"/>
              <a:buFont typeface="Lato"/>
              <a:buChar char="●"/>
            </a:pPr>
            <a:r>
              <a:rPr lang="en-GB" sz="1500">
                <a:solidFill>
                  <a:srgbClr val="FFFFFF"/>
                </a:solidFill>
                <a:latin typeface="Lato"/>
                <a:ea typeface="Lato"/>
                <a:cs typeface="Lato"/>
                <a:sym typeface="Lato"/>
              </a:rPr>
              <a:t>Univariate analysis</a:t>
            </a:r>
            <a:endParaRPr sz="1500">
              <a:solidFill>
                <a:srgbClr val="FFFFFF"/>
              </a:solidFill>
              <a:latin typeface="Lato"/>
              <a:ea typeface="Lato"/>
              <a:cs typeface="Lato"/>
              <a:sym typeface="Lato"/>
            </a:endParaRPr>
          </a:p>
          <a:p>
            <a:pPr indent="-323850" lvl="0" marL="457200" rtl="0" algn="l">
              <a:lnSpc>
                <a:spcPct val="115000"/>
              </a:lnSpc>
              <a:spcBef>
                <a:spcPts val="0"/>
              </a:spcBef>
              <a:spcAft>
                <a:spcPts val="0"/>
              </a:spcAft>
              <a:buClr>
                <a:srgbClr val="FFFFFF"/>
              </a:buClr>
              <a:buSzPts val="1500"/>
              <a:buFont typeface="Lato"/>
              <a:buChar char="●"/>
            </a:pPr>
            <a:r>
              <a:rPr lang="en-GB" sz="1500">
                <a:solidFill>
                  <a:srgbClr val="FFFFFF"/>
                </a:solidFill>
                <a:latin typeface="Lato"/>
                <a:ea typeface="Lato"/>
                <a:cs typeface="Lato"/>
                <a:sym typeface="Lato"/>
              </a:rPr>
              <a:t>Bivariate analysis</a:t>
            </a:r>
            <a:endParaRPr sz="1500">
              <a:solidFill>
                <a:srgbClr val="FFFFFF"/>
              </a:solidFill>
              <a:latin typeface="Lato"/>
              <a:ea typeface="Lato"/>
              <a:cs typeface="Lato"/>
              <a:sym typeface="Lato"/>
            </a:endParaRPr>
          </a:p>
          <a:p>
            <a:pPr indent="0" lvl="0" marL="0" rtl="0" algn="l">
              <a:lnSpc>
                <a:spcPct val="100000"/>
              </a:lnSpc>
              <a:spcBef>
                <a:spcPts val="0"/>
              </a:spcBef>
              <a:spcAft>
                <a:spcPts val="0"/>
              </a:spcAft>
              <a:buNone/>
            </a:pPr>
            <a:r>
              <a:t/>
            </a:r>
            <a:endParaRPr>
              <a:solidFill>
                <a:srgbClr val="FFFFFF"/>
              </a:solidFill>
              <a:latin typeface="Lato"/>
              <a:ea typeface="Lato"/>
              <a:cs typeface="Lato"/>
              <a:sym typeface="Lato"/>
            </a:endParaRPr>
          </a:p>
        </p:txBody>
      </p:sp>
      <p:sp>
        <p:nvSpPr>
          <p:cNvPr id="182" name="Google Shape;182;p18"/>
          <p:cNvSpPr txBox="1"/>
          <p:nvPr/>
        </p:nvSpPr>
        <p:spPr>
          <a:xfrm>
            <a:off x="1181100" y="1016875"/>
            <a:ext cx="3171300" cy="36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u="sng">
                <a:solidFill>
                  <a:srgbClr val="CFE2F3"/>
                </a:solidFill>
                <a:latin typeface="Lato"/>
                <a:ea typeface="Lato"/>
                <a:cs typeface="Lato"/>
                <a:sym typeface="Lato"/>
              </a:rPr>
              <a:t>Exploratory Data Analysis</a:t>
            </a:r>
            <a:endParaRPr sz="1800" u="sng">
              <a:solidFill>
                <a:srgbClr val="CFE2F3"/>
              </a:solidFill>
              <a:latin typeface="Lato"/>
              <a:ea typeface="Lato"/>
              <a:cs typeface="Lato"/>
              <a:sym typeface="Lato"/>
            </a:endParaRPr>
          </a:p>
        </p:txBody>
      </p:sp>
      <p:sp>
        <p:nvSpPr>
          <p:cNvPr id="183" name="Google Shape;183;p18"/>
          <p:cNvSpPr txBox="1"/>
          <p:nvPr/>
        </p:nvSpPr>
        <p:spPr>
          <a:xfrm>
            <a:off x="1181100" y="2921625"/>
            <a:ext cx="3171300" cy="36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u="sng">
                <a:solidFill>
                  <a:srgbClr val="CFE2F3"/>
                </a:solidFill>
                <a:latin typeface="Lato"/>
                <a:ea typeface="Lato"/>
                <a:cs typeface="Lato"/>
                <a:sym typeface="Lato"/>
              </a:rPr>
              <a:t>Data Pre-processing</a:t>
            </a:r>
            <a:endParaRPr sz="1800" u="sng">
              <a:solidFill>
                <a:srgbClr val="CFE2F3"/>
              </a:solidFill>
              <a:latin typeface="Lato"/>
              <a:ea typeface="Lato"/>
              <a:cs typeface="Lato"/>
              <a:sym typeface="Lato"/>
            </a:endParaRPr>
          </a:p>
        </p:txBody>
      </p:sp>
      <p:sp>
        <p:nvSpPr>
          <p:cNvPr id="184" name="Google Shape;184;p18"/>
          <p:cNvSpPr txBox="1"/>
          <p:nvPr/>
        </p:nvSpPr>
        <p:spPr>
          <a:xfrm>
            <a:off x="1107725" y="3374750"/>
            <a:ext cx="3886800" cy="14331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rgbClr val="FFFFFF"/>
              </a:buClr>
              <a:buSzPts val="1500"/>
              <a:buFont typeface="Lato"/>
              <a:buChar char="●"/>
            </a:pPr>
            <a:r>
              <a:rPr lang="en-GB" sz="1500">
                <a:solidFill>
                  <a:srgbClr val="FFFFFF"/>
                </a:solidFill>
                <a:latin typeface="Lato"/>
                <a:ea typeface="Lato"/>
                <a:cs typeface="Lato"/>
                <a:sym typeface="Lato"/>
              </a:rPr>
              <a:t>Data scaling &amp; transformation</a:t>
            </a:r>
            <a:endParaRPr sz="1500">
              <a:solidFill>
                <a:srgbClr val="FFFFFF"/>
              </a:solidFill>
              <a:latin typeface="Lato"/>
              <a:ea typeface="Lato"/>
              <a:cs typeface="Lato"/>
              <a:sym typeface="Lato"/>
            </a:endParaRPr>
          </a:p>
          <a:p>
            <a:pPr indent="-323850" lvl="0" marL="457200" rtl="0" algn="l">
              <a:lnSpc>
                <a:spcPct val="115000"/>
              </a:lnSpc>
              <a:spcBef>
                <a:spcPts val="0"/>
              </a:spcBef>
              <a:spcAft>
                <a:spcPts val="0"/>
              </a:spcAft>
              <a:buClr>
                <a:srgbClr val="FFFFFF"/>
              </a:buClr>
              <a:buSzPts val="1500"/>
              <a:buFont typeface="Lato"/>
              <a:buChar char="●"/>
            </a:pPr>
            <a:r>
              <a:rPr lang="en-GB" sz="1500">
                <a:solidFill>
                  <a:srgbClr val="FFFFFF"/>
                </a:solidFill>
                <a:latin typeface="Lato"/>
                <a:ea typeface="Lato"/>
                <a:cs typeface="Lato"/>
                <a:sym typeface="Lato"/>
              </a:rPr>
              <a:t>Encoding of categorical to numerical</a:t>
            </a:r>
            <a:endParaRPr sz="1500">
              <a:solidFill>
                <a:srgbClr val="FFFFFF"/>
              </a:solidFill>
              <a:latin typeface="Lato"/>
              <a:ea typeface="Lato"/>
              <a:cs typeface="Lato"/>
              <a:sym typeface="Lato"/>
            </a:endParaRPr>
          </a:p>
          <a:p>
            <a:pPr indent="-323850" lvl="0" marL="457200" rtl="0" algn="l">
              <a:lnSpc>
                <a:spcPct val="115000"/>
              </a:lnSpc>
              <a:spcBef>
                <a:spcPts val="0"/>
              </a:spcBef>
              <a:spcAft>
                <a:spcPts val="0"/>
              </a:spcAft>
              <a:buClr>
                <a:srgbClr val="FFFFFF"/>
              </a:buClr>
              <a:buSzPts val="1500"/>
              <a:buFont typeface="Lato"/>
              <a:buChar char="●"/>
            </a:pPr>
            <a:r>
              <a:rPr lang="en-GB" sz="1500">
                <a:solidFill>
                  <a:srgbClr val="FFFFFF"/>
                </a:solidFill>
                <a:latin typeface="Lato"/>
                <a:ea typeface="Lato"/>
                <a:cs typeface="Lato"/>
                <a:sym typeface="Lato"/>
              </a:rPr>
              <a:t>Retrieval of latitude and longitude</a:t>
            </a:r>
            <a:endParaRPr sz="1500">
              <a:solidFill>
                <a:srgbClr val="FFFFFF"/>
              </a:solidFill>
              <a:latin typeface="Lato"/>
              <a:ea typeface="Lato"/>
              <a:cs typeface="Lato"/>
              <a:sym typeface="Lato"/>
            </a:endParaRPr>
          </a:p>
          <a:p>
            <a:pPr indent="-323850" lvl="0" marL="457200" rtl="0" algn="l">
              <a:lnSpc>
                <a:spcPct val="115000"/>
              </a:lnSpc>
              <a:spcBef>
                <a:spcPts val="0"/>
              </a:spcBef>
              <a:spcAft>
                <a:spcPts val="0"/>
              </a:spcAft>
              <a:buClr>
                <a:srgbClr val="FFFFFF"/>
              </a:buClr>
              <a:buSzPts val="1500"/>
              <a:buFont typeface="Lato"/>
              <a:buChar char="●"/>
            </a:pPr>
            <a:r>
              <a:rPr lang="en-GB" sz="1500">
                <a:solidFill>
                  <a:srgbClr val="FFFFFF"/>
                </a:solidFill>
                <a:latin typeface="Lato"/>
                <a:ea typeface="Lato"/>
                <a:cs typeface="Lato"/>
                <a:sym typeface="Lato"/>
              </a:rPr>
              <a:t>Discretization</a:t>
            </a:r>
            <a:r>
              <a:rPr lang="en-GB" sz="1500">
                <a:solidFill>
                  <a:srgbClr val="FFFFFF"/>
                </a:solidFill>
                <a:latin typeface="Lato"/>
                <a:ea typeface="Lato"/>
                <a:cs typeface="Lato"/>
                <a:sym typeface="Lato"/>
              </a:rPr>
              <a:t> (Encoding)</a:t>
            </a:r>
            <a:endParaRPr sz="1500">
              <a:solidFill>
                <a:srgbClr val="FFFFFF"/>
              </a:solidFill>
              <a:latin typeface="Lato"/>
              <a:ea typeface="Lato"/>
              <a:cs typeface="Lato"/>
              <a:sym typeface="Lato"/>
            </a:endParaRPr>
          </a:p>
          <a:p>
            <a:pPr indent="0" lvl="0" marL="0" rtl="0" algn="l">
              <a:lnSpc>
                <a:spcPct val="100000"/>
              </a:lnSpc>
              <a:spcBef>
                <a:spcPts val="0"/>
              </a:spcBef>
              <a:spcAft>
                <a:spcPts val="0"/>
              </a:spcAft>
              <a:buNone/>
            </a:pPr>
            <a:r>
              <a:t/>
            </a:r>
            <a:endParaRPr>
              <a:solidFill>
                <a:srgbClr val="FFFFFF"/>
              </a:solidFill>
              <a:latin typeface="Lato"/>
              <a:ea typeface="Lato"/>
              <a:cs typeface="Lato"/>
              <a:sym typeface="Lato"/>
            </a:endParaRPr>
          </a:p>
        </p:txBody>
      </p:sp>
      <p:pic>
        <p:nvPicPr>
          <p:cNvPr id="185" name="Google Shape;185;p18"/>
          <p:cNvPicPr preferRelativeResize="0"/>
          <p:nvPr/>
        </p:nvPicPr>
        <p:blipFill>
          <a:blip r:embed="rId3">
            <a:alphaModFix/>
          </a:blip>
          <a:stretch>
            <a:fillRect/>
          </a:stretch>
        </p:blipFill>
        <p:spPr>
          <a:xfrm>
            <a:off x="5599238" y="1480554"/>
            <a:ext cx="2054075" cy="1517271"/>
          </a:xfrm>
          <a:prstGeom prst="rect">
            <a:avLst/>
          </a:prstGeom>
          <a:noFill/>
          <a:ln>
            <a:noFill/>
          </a:ln>
        </p:spPr>
      </p:pic>
      <p:pic>
        <p:nvPicPr>
          <p:cNvPr id="186" name="Google Shape;186;p18"/>
          <p:cNvPicPr preferRelativeResize="0"/>
          <p:nvPr/>
        </p:nvPicPr>
        <p:blipFill>
          <a:blip r:embed="rId4">
            <a:alphaModFix/>
          </a:blip>
          <a:stretch>
            <a:fillRect/>
          </a:stretch>
        </p:blipFill>
        <p:spPr>
          <a:xfrm>
            <a:off x="6887100" y="2398075"/>
            <a:ext cx="766200" cy="523550"/>
          </a:xfrm>
          <a:prstGeom prst="rect">
            <a:avLst/>
          </a:prstGeom>
          <a:noFill/>
          <a:ln>
            <a:noFill/>
          </a:ln>
        </p:spPr>
      </p:pic>
      <p:pic>
        <p:nvPicPr>
          <p:cNvPr id="187" name="Google Shape;187;p18"/>
          <p:cNvPicPr preferRelativeResize="0"/>
          <p:nvPr/>
        </p:nvPicPr>
        <p:blipFill>
          <a:blip r:embed="rId5">
            <a:alphaModFix/>
          </a:blip>
          <a:stretch>
            <a:fillRect/>
          </a:stretch>
        </p:blipFill>
        <p:spPr>
          <a:xfrm>
            <a:off x="5606825" y="3260975"/>
            <a:ext cx="2038876" cy="1517275"/>
          </a:xfrm>
          <a:prstGeom prst="rect">
            <a:avLst/>
          </a:prstGeom>
          <a:noFill/>
          <a:ln>
            <a:noFill/>
          </a:ln>
        </p:spPr>
      </p:pic>
      <p:sp>
        <p:nvSpPr>
          <p:cNvPr id="188" name="Google Shape;188;p18"/>
          <p:cNvSpPr txBox="1"/>
          <p:nvPr/>
        </p:nvSpPr>
        <p:spPr>
          <a:xfrm>
            <a:off x="4387975" y="2934475"/>
            <a:ext cx="4476600" cy="19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000">
                <a:solidFill>
                  <a:srgbClr val="FFFF00"/>
                </a:solidFill>
                <a:latin typeface="Lato"/>
                <a:ea typeface="Lato"/>
                <a:cs typeface="Lato"/>
                <a:sym typeface="Lato"/>
              </a:rPr>
              <a:t>Figure 2: </a:t>
            </a:r>
            <a:r>
              <a:rPr lang="en-GB" sz="1000">
                <a:solidFill>
                  <a:srgbClr val="FFFF00"/>
                </a:solidFill>
                <a:latin typeface="Lato"/>
                <a:ea typeface="Lato"/>
                <a:cs typeface="Lato"/>
                <a:sym typeface="Lato"/>
              </a:rPr>
              <a:t>Geographical</a:t>
            </a:r>
            <a:r>
              <a:rPr lang="en-GB" sz="1000">
                <a:solidFill>
                  <a:srgbClr val="FFFF00"/>
                </a:solidFill>
                <a:latin typeface="Lato"/>
                <a:ea typeface="Lato"/>
                <a:cs typeface="Lato"/>
                <a:sym typeface="Lato"/>
              </a:rPr>
              <a:t> Visualization </a:t>
            </a:r>
            <a:endParaRPr sz="1000">
              <a:solidFill>
                <a:srgbClr val="FFFF00"/>
              </a:solidFill>
              <a:latin typeface="Lato"/>
              <a:ea typeface="Lato"/>
              <a:cs typeface="Lato"/>
              <a:sym typeface="Lato"/>
            </a:endParaRPr>
          </a:p>
        </p:txBody>
      </p:sp>
      <p:sp>
        <p:nvSpPr>
          <p:cNvPr id="189" name="Google Shape;189;p18"/>
          <p:cNvSpPr txBox="1"/>
          <p:nvPr/>
        </p:nvSpPr>
        <p:spPr>
          <a:xfrm>
            <a:off x="4387975" y="4735675"/>
            <a:ext cx="4476600" cy="19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000">
                <a:solidFill>
                  <a:srgbClr val="FFFF00"/>
                </a:solidFill>
                <a:latin typeface="Lato"/>
                <a:ea typeface="Lato"/>
                <a:cs typeface="Lato"/>
                <a:sym typeface="Lato"/>
              </a:rPr>
              <a:t>Figure 3:  Pairplot Visualization</a:t>
            </a:r>
            <a:endParaRPr sz="1000">
              <a:solidFill>
                <a:srgbClr val="FFFF00"/>
              </a:solidFill>
              <a:latin typeface="Lato"/>
              <a:ea typeface="Lato"/>
              <a:cs typeface="Lato"/>
              <a:sym typeface="Lato"/>
            </a:endParaRPr>
          </a:p>
        </p:txBody>
      </p:sp>
      <p:sp>
        <p:nvSpPr>
          <p:cNvPr id="190" name="Google Shape;190;p18"/>
          <p:cNvSpPr txBox="1"/>
          <p:nvPr/>
        </p:nvSpPr>
        <p:spPr>
          <a:xfrm>
            <a:off x="5154125" y="1016875"/>
            <a:ext cx="2862600" cy="36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800" u="sng">
                <a:solidFill>
                  <a:srgbClr val="CFE2F3"/>
                </a:solidFill>
                <a:latin typeface="Lato"/>
                <a:ea typeface="Lato"/>
                <a:cs typeface="Lato"/>
                <a:sym typeface="Lato"/>
              </a:rPr>
              <a:t>Visualizations</a:t>
            </a:r>
            <a:endParaRPr sz="1800">
              <a:solidFill>
                <a:srgbClr val="CFE2F3"/>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9"/>
          <p:cNvSpPr txBox="1"/>
          <p:nvPr>
            <p:ph type="title"/>
          </p:nvPr>
        </p:nvSpPr>
        <p:spPr>
          <a:xfrm>
            <a:off x="1181100" y="344100"/>
            <a:ext cx="7038900" cy="48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What we do</a:t>
            </a:r>
            <a:endParaRPr/>
          </a:p>
        </p:txBody>
      </p:sp>
      <p:sp>
        <p:nvSpPr>
          <p:cNvPr id="196" name="Google Shape;196;p19"/>
          <p:cNvSpPr txBox="1"/>
          <p:nvPr/>
        </p:nvSpPr>
        <p:spPr>
          <a:xfrm>
            <a:off x="1240200" y="1395825"/>
            <a:ext cx="7266000" cy="42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500">
                <a:solidFill>
                  <a:schemeClr val="accent2"/>
                </a:solidFill>
                <a:latin typeface="Lato"/>
                <a:ea typeface="Lato"/>
                <a:cs typeface="Lato"/>
                <a:sym typeface="Lato"/>
              </a:rPr>
              <a:t>We aim to explore the </a:t>
            </a:r>
            <a:r>
              <a:rPr b="1" lang="en-GB" sz="1600" u="sng">
                <a:solidFill>
                  <a:schemeClr val="accent2"/>
                </a:solidFill>
                <a:latin typeface="Lato"/>
                <a:ea typeface="Lato"/>
                <a:cs typeface="Lato"/>
                <a:sym typeface="Lato"/>
              </a:rPr>
              <a:t>breadth and depth of regression techniques</a:t>
            </a:r>
            <a:r>
              <a:rPr lang="en-GB" sz="1500">
                <a:solidFill>
                  <a:schemeClr val="accent2"/>
                </a:solidFill>
                <a:latin typeface="Lato"/>
                <a:ea typeface="Lato"/>
                <a:cs typeface="Lato"/>
                <a:sym typeface="Lato"/>
              </a:rPr>
              <a:t>, simultaneously capitalizing on </a:t>
            </a:r>
            <a:r>
              <a:rPr b="1" lang="en-GB" sz="1600" u="sng">
                <a:solidFill>
                  <a:schemeClr val="accent2"/>
                </a:solidFill>
                <a:latin typeface="Lato"/>
                <a:ea typeface="Lato"/>
                <a:cs typeface="Lato"/>
                <a:sym typeface="Lato"/>
              </a:rPr>
              <a:t>local/ contextual knowledge to increase accuracy</a:t>
            </a:r>
            <a:endParaRPr b="1" sz="1600" u="sng">
              <a:solidFill>
                <a:schemeClr val="accent2"/>
              </a:solidFill>
              <a:latin typeface="Lato"/>
              <a:ea typeface="Lato"/>
              <a:cs typeface="Lato"/>
              <a:sym typeface="Lato"/>
            </a:endParaRPr>
          </a:p>
        </p:txBody>
      </p:sp>
      <p:sp>
        <p:nvSpPr>
          <p:cNvPr id="197" name="Google Shape;197;p19"/>
          <p:cNvSpPr txBox="1"/>
          <p:nvPr/>
        </p:nvSpPr>
        <p:spPr>
          <a:xfrm>
            <a:off x="1240200" y="1016850"/>
            <a:ext cx="3171300" cy="36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u="sng">
                <a:solidFill>
                  <a:srgbClr val="CFE2F3"/>
                </a:solidFill>
                <a:latin typeface="Lato"/>
                <a:ea typeface="Lato"/>
                <a:cs typeface="Lato"/>
                <a:sym typeface="Lato"/>
              </a:rPr>
              <a:t>Our Guiding Principle</a:t>
            </a:r>
            <a:endParaRPr sz="1800" u="sng">
              <a:solidFill>
                <a:srgbClr val="CFE2F3"/>
              </a:solidFill>
              <a:latin typeface="Lato"/>
              <a:ea typeface="Lato"/>
              <a:cs typeface="Lato"/>
              <a:sym typeface="Lato"/>
            </a:endParaRPr>
          </a:p>
        </p:txBody>
      </p:sp>
      <p:sp>
        <p:nvSpPr>
          <p:cNvPr id="198" name="Google Shape;198;p19"/>
          <p:cNvSpPr txBox="1"/>
          <p:nvPr/>
        </p:nvSpPr>
        <p:spPr>
          <a:xfrm>
            <a:off x="1280425" y="2387250"/>
            <a:ext cx="3171300" cy="36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u="sng">
                <a:solidFill>
                  <a:srgbClr val="CFE2F3"/>
                </a:solidFill>
                <a:latin typeface="Lato"/>
                <a:ea typeface="Lato"/>
                <a:cs typeface="Lato"/>
                <a:sym typeface="Lato"/>
              </a:rPr>
              <a:t>Local Context</a:t>
            </a:r>
            <a:endParaRPr sz="1800" u="sng">
              <a:solidFill>
                <a:srgbClr val="CFE2F3"/>
              </a:solidFill>
              <a:latin typeface="Lato"/>
              <a:ea typeface="Lato"/>
              <a:cs typeface="Lato"/>
              <a:sym typeface="Lato"/>
            </a:endParaRPr>
          </a:p>
        </p:txBody>
      </p:sp>
      <p:sp>
        <p:nvSpPr>
          <p:cNvPr id="199" name="Google Shape;199;p19"/>
          <p:cNvSpPr txBox="1"/>
          <p:nvPr/>
        </p:nvSpPr>
        <p:spPr>
          <a:xfrm>
            <a:off x="1181100" y="2854350"/>
            <a:ext cx="6956700" cy="10191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999999"/>
              </a:buClr>
              <a:buSzPts val="1600"/>
              <a:buFont typeface="Lato"/>
              <a:buChar char="●"/>
            </a:pPr>
            <a:r>
              <a:rPr lang="en-GB" sz="1600">
                <a:solidFill>
                  <a:srgbClr val="999999"/>
                </a:solidFill>
                <a:latin typeface="Lato"/>
                <a:ea typeface="Lato"/>
                <a:cs typeface="Lato"/>
                <a:sym typeface="Lato"/>
              </a:rPr>
              <a:t>Retrieving of Latitude and Longitude</a:t>
            </a:r>
            <a:endParaRPr sz="1600">
              <a:solidFill>
                <a:srgbClr val="999999"/>
              </a:solidFill>
              <a:latin typeface="Lato"/>
              <a:ea typeface="Lato"/>
              <a:cs typeface="Lato"/>
              <a:sym typeface="Lato"/>
            </a:endParaRPr>
          </a:p>
          <a:p>
            <a:pPr indent="-330200" lvl="0" marL="457200" rtl="0" algn="l">
              <a:lnSpc>
                <a:spcPct val="115000"/>
              </a:lnSpc>
              <a:spcBef>
                <a:spcPts val="0"/>
              </a:spcBef>
              <a:spcAft>
                <a:spcPts val="0"/>
              </a:spcAft>
              <a:buClr>
                <a:srgbClr val="FFFFFF"/>
              </a:buClr>
              <a:buSzPts val="1600"/>
              <a:buFont typeface="Lato"/>
              <a:buChar char="●"/>
            </a:pPr>
            <a:r>
              <a:rPr lang="en-GB" sz="1600">
                <a:solidFill>
                  <a:srgbClr val="FFFFFF"/>
                </a:solidFill>
                <a:latin typeface="Lato"/>
                <a:ea typeface="Lato"/>
                <a:cs typeface="Lato"/>
                <a:sym typeface="Lato"/>
              </a:rPr>
              <a:t>Nearest amenities (minimum distance from popular amenities)</a:t>
            </a:r>
            <a:endParaRPr sz="1600">
              <a:solidFill>
                <a:srgbClr val="FFFFFF"/>
              </a:solidFill>
              <a:latin typeface="Lato"/>
              <a:ea typeface="Lato"/>
              <a:cs typeface="Lato"/>
              <a:sym typeface="Lato"/>
            </a:endParaRPr>
          </a:p>
          <a:p>
            <a:pPr indent="-330200" lvl="0" marL="457200" rtl="0" algn="l">
              <a:lnSpc>
                <a:spcPct val="115000"/>
              </a:lnSpc>
              <a:spcBef>
                <a:spcPts val="0"/>
              </a:spcBef>
              <a:spcAft>
                <a:spcPts val="0"/>
              </a:spcAft>
              <a:buClr>
                <a:srgbClr val="FFFFFF"/>
              </a:buClr>
              <a:buSzPts val="1600"/>
              <a:buFont typeface="Lato"/>
              <a:buChar char="●"/>
            </a:pPr>
            <a:r>
              <a:rPr lang="en-GB" sz="1600">
                <a:solidFill>
                  <a:srgbClr val="FFFFFF"/>
                </a:solidFill>
                <a:latin typeface="Lato"/>
                <a:ea typeface="Lato"/>
                <a:cs typeface="Lato"/>
                <a:sym typeface="Lato"/>
              </a:rPr>
              <a:t>Maturity of estates by town</a:t>
            </a:r>
            <a:endParaRPr sz="1600">
              <a:solidFill>
                <a:srgbClr val="FFFFFF"/>
              </a:solidFill>
              <a:latin typeface="Lato"/>
              <a:ea typeface="Lato"/>
              <a:cs typeface="Lato"/>
              <a:sym typeface="Lato"/>
            </a:endParaRPr>
          </a:p>
          <a:p>
            <a:pPr indent="0" lvl="0" marL="0" rtl="0" algn="l">
              <a:spcBef>
                <a:spcPts val="0"/>
              </a:spcBef>
              <a:spcAft>
                <a:spcPts val="0"/>
              </a:spcAft>
              <a:buNone/>
            </a:pPr>
            <a:r>
              <a:t/>
            </a:r>
            <a:endParaRPr sz="1800">
              <a:solidFill>
                <a:srgbClr val="FFFFFF"/>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0"/>
          <p:cNvSpPr txBox="1"/>
          <p:nvPr>
            <p:ph type="title"/>
          </p:nvPr>
        </p:nvSpPr>
        <p:spPr>
          <a:xfrm>
            <a:off x="1181100" y="344100"/>
            <a:ext cx="7038900" cy="48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Feature Engineering</a:t>
            </a:r>
            <a:endParaRPr/>
          </a:p>
        </p:txBody>
      </p:sp>
      <p:sp>
        <p:nvSpPr>
          <p:cNvPr id="205" name="Google Shape;205;p20"/>
          <p:cNvSpPr/>
          <p:nvPr/>
        </p:nvSpPr>
        <p:spPr>
          <a:xfrm>
            <a:off x="587950" y="1551025"/>
            <a:ext cx="1470000" cy="638400"/>
          </a:xfrm>
          <a:prstGeom prst="rect">
            <a:avLst/>
          </a:prstGeom>
          <a:solidFill>
            <a:schemeClr val="lt2"/>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latin typeface="Lato"/>
                <a:ea typeface="Lato"/>
                <a:cs typeface="Lato"/>
                <a:sym typeface="Lato"/>
              </a:rPr>
              <a:t>Feature</a:t>
            </a:r>
            <a:endParaRPr b="1">
              <a:latin typeface="Lato"/>
              <a:ea typeface="Lato"/>
              <a:cs typeface="Lato"/>
              <a:sym typeface="Lato"/>
            </a:endParaRPr>
          </a:p>
          <a:p>
            <a:pPr indent="0" lvl="0" marL="0" rtl="0" algn="ctr">
              <a:spcBef>
                <a:spcPts val="0"/>
              </a:spcBef>
              <a:spcAft>
                <a:spcPts val="0"/>
              </a:spcAft>
              <a:buNone/>
            </a:pPr>
            <a:r>
              <a:rPr b="1" lang="en-GB">
                <a:latin typeface="Lato"/>
                <a:ea typeface="Lato"/>
                <a:cs typeface="Lato"/>
                <a:sym typeface="Lato"/>
              </a:rPr>
              <a:t>Engineering</a:t>
            </a:r>
            <a:endParaRPr b="1">
              <a:latin typeface="Lato"/>
              <a:ea typeface="Lato"/>
              <a:cs typeface="Lato"/>
              <a:sym typeface="Lato"/>
            </a:endParaRPr>
          </a:p>
        </p:txBody>
      </p:sp>
      <p:sp>
        <p:nvSpPr>
          <p:cNvPr id="206" name="Google Shape;206;p20"/>
          <p:cNvSpPr txBox="1"/>
          <p:nvPr/>
        </p:nvSpPr>
        <p:spPr>
          <a:xfrm>
            <a:off x="3118150" y="1146975"/>
            <a:ext cx="1953600" cy="36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500" u="sng">
                <a:solidFill>
                  <a:srgbClr val="CFE2F3"/>
                </a:solidFill>
                <a:latin typeface="Lato"/>
                <a:ea typeface="Lato"/>
                <a:cs typeface="Lato"/>
                <a:sym typeface="Lato"/>
              </a:rPr>
              <a:t>What we did</a:t>
            </a:r>
            <a:endParaRPr sz="1500" u="sng">
              <a:solidFill>
                <a:srgbClr val="CFE2F3"/>
              </a:solidFill>
              <a:latin typeface="Lato"/>
              <a:ea typeface="Lato"/>
              <a:cs typeface="Lato"/>
              <a:sym typeface="Lato"/>
            </a:endParaRPr>
          </a:p>
        </p:txBody>
      </p:sp>
      <p:sp>
        <p:nvSpPr>
          <p:cNvPr id="207" name="Google Shape;207;p20"/>
          <p:cNvSpPr txBox="1"/>
          <p:nvPr/>
        </p:nvSpPr>
        <p:spPr>
          <a:xfrm>
            <a:off x="2693525" y="1551450"/>
            <a:ext cx="2343300" cy="35604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FFFFFF"/>
              </a:buClr>
              <a:buSzPts val="1100"/>
              <a:buFont typeface="Lato"/>
              <a:buAutoNum type="arabicPeriod"/>
            </a:pPr>
            <a:r>
              <a:rPr lang="en-GB" sz="1100">
                <a:solidFill>
                  <a:srgbClr val="FFFFFF"/>
                </a:solidFill>
                <a:latin typeface="Lato"/>
                <a:ea typeface="Lato"/>
                <a:cs typeface="Lato"/>
                <a:sym typeface="Lato"/>
              </a:rPr>
              <a:t>Use OneMap API to retrieve Latitude and Longitude, and use that to </a:t>
            </a:r>
            <a:r>
              <a:rPr lang="en-GB" sz="1100">
                <a:solidFill>
                  <a:schemeClr val="accent2"/>
                </a:solidFill>
                <a:latin typeface="Lato"/>
                <a:ea typeface="Lato"/>
                <a:cs typeface="Lato"/>
                <a:sym typeface="Lato"/>
              </a:rPr>
              <a:t>retrieve distance to nearest amenities (Shopping Mall, MRT, School)</a:t>
            </a:r>
            <a:endParaRPr sz="1100">
              <a:solidFill>
                <a:schemeClr val="accent2"/>
              </a:solidFill>
              <a:latin typeface="Lato"/>
              <a:ea typeface="Lato"/>
              <a:cs typeface="Lato"/>
              <a:sym typeface="Lato"/>
            </a:endParaRPr>
          </a:p>
          <a:p>
            <a:pPr indent="-298450" lvl="0" marL="457200" rtl="0" algn="l">
              <a:lnSpc>
                <a:spcPct val="115000"/>
              </a:lnSpc>
              <a:spcBef>
                <a:spcPts val="0"/>
              </a:spcBef>
              <a:spcAft>
                <a:spcPts val="0"/>
              </a:spcAft>
              <a:buClr>
                <a:srgbClr val="FFFFFF"/>
              </a:buClr>
              <a:buSzPts val="1100"/>
              <a:buFont typeface="Lato"/>
              <a:buAutoNum type="arabicPeriod"/>
            </a:pPr>
            <a:r>
              <a:rPr lang="en-GB" sz="1100">
                <a:solidFill>
                  <a:srgbClr val="FFFFFF"/>
                </a:solidFill>
                <a:latin typeface="Lato"/>
                <a:ea typeface="Lato"/>
                <a:cs typeface="Lato"/>
                <a:sym typeface="Lato"/>
              </a:rPr>
              <a:t>Based of HDB’s website, classify based on </a:t>
            </a:r>
            <a:r>
              <a:rPr lang="en-GB" sz="1100">
                <a:solidFill>
                  <a:srgbClr val="E6B8AF"/>
                </a:solidFill>
                <a:latin typeface="Lato"/>
                <a:ea typeface="Lato"/>
                <a:cs typeface="Lato"/>
                <a:sym typeface="Lato"/>
              </a:rPr>
              <a:t>Town</a:t>
            </a:r>
            <a:r>
              <a:rPr lang="en-GB" sz="1100">
                <a:solidFill>
                  <a:srgbClr val="FFFFFF"/>
                </a:solidFill>
                <a:latin typeface="Lato"/>
                <a:ea typeface="Lato"/>
                <a:cs typeface="Lato"/>
                <a:sym typeface="Lato"/>
              </a:rPr>
              <a:t>: the maturity of estates in that area</a:t>
            </a:r>
            <a:endParaRPr sz="1100">
              <a:solidFill>
                <a:srgbClr val="FFFFFF"/>
              </a:solidFill>
              <a:latin typeface="Lato"/>
              <a:ea typeface="Lato"/>
              <a:cs typeface="Lato"/>
              <a:sym typeface="Lato"/>
            </a:endParaRPr>
          </a:p>
          <a:p>
            <a:pPr indent="-298450" lvl="0" marL="457200" rtl="0" algn="l">
              <a:lnSpc>
                <a:spcPct val="115000"/>
              </a:lnSpc>
              <a:spcBef>
                <a:spcPts val="0"/>
              </a:spcBef>
              <a:spcAft>
                <a:spcPts val="0"/>
              </a:spcAft>
              <a:buClr>
                <a:srgbClr val="B7B7B7"/>
              </a:buClr>
              <a:buSzPts val="1100"/>
              <a:buFont typeface="Lato"/>
              <a:buAutoNum type="arabicPeriod"/>
            </a:pPr>
            <a:r>
              <a:rPr lang="en-GB" sz="1100">
                <a:solidFill>
                  <a:srgbClr val="B7B7B7"/>
                </a:solidFill>
                <a:latin typeface="Lato"/>
                <a:ea typeface="Lato"/>
                <a:cs typeface="Lato"/>
                <a:sym typeface="Lato"/>
              </a:rPr>
              <a:t>Missing values</a:t>
            </a:r>
            <a:endParaRPr sz="1100">
              <a:solidFill>
                <a:srgbClr val="B7B7B7"/>
              </a:solidFill>
              <a:latin typeface="Lato"/>
              <a:ea typeface="Lato"/>
              <a:cs typeface="Lato"/>
              <a:sym typeface="Lato"/>
            </a:endParaRPr>
          </a:p>
          <a:p>
            <a:pPr indent="-298450" lvl="0" marL="457200" rtl="0" algn="l">
              <a:lnSpc>
                <a:spcPct val="115000"/>
              </a:lnSpc>
              <a:spcBef>
                <a:spcPts val="0"/>
              </a:spcBef>
              <a:spcAft>
                <a:spcPts val="0"/>
              </a:spcAft>
              <a:buClr>
                <a:srgbClr val="B7B7B7"/>
              </a:buClr>
              <a:buSzPts val="1100"/>
              <a:buFont typeface="Lato"/>
              <a:buAutoNum type="arabicPeriod"/>
            </a:pPr>
            <a:r>
              <a:rPr lang="en-GB" sz="1100">
                <a:solidFill>
                  <a:srgbClr val="B7B7B7"/>
                </a:solidFill>
                <a:latin typeface="Lato"/>
                <a:ea typeface="Lato"/>
                <a:cs typeface="Lato"/>
                <a:sym typeface="Lato"/>
              </a:rPr>
              <a:t>Geographical visualization</a:t>
            </a:r>
            <a:endParaRPr sz="1100">
              <a:solidFill>
                <a:srgbClr val="B7B7B7"/>
              </a:solidFill>
              <a:latin typeface="Lato"/>
              <a:ea typeface="Lato"/>
              <a:cs typeface="Lato"/>
              <a:sym typeface="Lato"/>
            </a:endParaRPr>
          </a:p>
          <a:p>
            <a:pPr indent="-298450" lvl="0" marL="457200" rtl="0" algn="l">
              <a:lnSpc>
                <a:spcPct val="115000"/>
              </a:lnSpc>
              <a:spcBef>
                <a:spcPts val="0"/>
              </a:spcBef>
              <a:spcAft>
                <a:spcPts val="0"/>
              </a:spcAft>
              <a:buClr>
                <a:srgbClr val="B7B7B7"/>
              </a:buClr>
              <a:buSzPts val="1100"/>
              <a:buFont typeface="Lato"/>
              <a:buAutoNum type="arabicPeriod"/>
            </a:pPr>
            <a:r>
              <a:rPr lang="en-GB" sz="1100">
                <a:solidFill>
                  <a:srgbClr val="B7B7B7"/>
                </a:solidFill>
                <a:latin typeface="Lato"/>
                <a:ea typeface="Lato"/>
                <a:cs typeface="Lato"/>
                <a:sym typeface="Lato"/>
              </a:rPr>
              <a:t>Collinearity</a:t>
            </a:r>
            <a:endParaRPr sz="1100">
              <a:solidFill>
                <a:srgbClr val="B7B7B7"/>
              </a:solidFill>
              <a:latin typeface="Lato"/>
              <a:ea typeface="Lato"/>
              <a:cs typeface="Lato"/>
              <a:sym typeface="Lato"/>
            </a:endParaRPr>
          </a:p>
          <a:p>
            <a:pPr indent="-298450" lvl="0" marL="457200" rtl="0" algn="l">
              <a:lnSpc>
                <a:spcPct val="115000"/>
              </a:lnSpc>
              <a:spcBef>
                <a:spcPts val="0"/>
              </a:spcBef>
              <a:spcAft>
                <a:spcPts val="0"/>
              </a:spcAft>
              <a:buClr>
                <a:srgbClr val="B7B7B7"/>
              </a:buClr>
              <a:buSzPts val="1100"/>
              <a:buFont typeface="Lato"/>
              <a:buAutoNum type="arabicPeriod"/>
            </a:pPr>
            <a:r>
              <a:rPr lang="en-GB" sz="1100">
                <a:solidFill>
                  <a:srgbClr val="B7B7B7"/>
                </a:solidFill>
                <a:latin typeface="Lato"/>
                <a:ea typeface="Lato"/>
                <a:cs typeface="Lato"/>
                <a:sym typeface="Lato"/>
              </a:rPr>
              <a:t>Univariate analysis</a:t>
            </a:r>
            <a:endParaRPr sz="1100">
              <a:solidFill>
                <a:srgbClr val="B7B7B7"/>
              </a:solidFill>
              <a:latin typeface="Lato"/>
              <a:ea typeface="Lato"/>
              <a:cs typeface="Lato"/>
              <a:sym typeface="Lato"/>
            </a:endParaRPr>
          </a:p>
          <a:p>
            <a:pPr indent="-298450" lvl="0" marL="457200" rtl="0" algn="l">
              <a:lnSpc>
                <a:spcPct val="115000"/>
              </a:lnSpc>
              <a:spcBef>
                <a:spcPts val="0"/>
              </a:spcBef>
              <a:spcAft>
                <a:spcPts val="0"/>
              </a:spcAft>
              <a:buClr>
                <a:srgbClr val="B7B7B7"/>
              </a:buClr>
              <a:buSzPts val="1100"/>
              <a:buFont typeface="Lato"/>
              <a:buAutoNum type="arabicPeriod"/>
            </a:pPr>
            <a:r>
              <a:rPr lang="en-GB" sz="1100">
                <a:solidFill>
                  <a:srgbClr val="B7B7B7"/>
                </a:solidFill>
                <a:latin typeface="Lato"/>
                <a:ea typeface="Lato"/>
                <a:cs typeface="Lato"/>
                <a:sym typeface="Lato"/>
              </a:rPr>
              <a:t>Bivariate analysis</a:t>
            </a:r>
            <a:endParaRPr sz="1100">
              <a:solidFill>
                <a:srgbClr val="B7B7B7"/>
              </a:solidFill>
              <a:latin typeface="Lato"/>
              <a:ea typeface="Lato"/>
              <a:cs typeface="Lato"/>
              <a:sym typeface="Lato"/>
            </a:endParaRPr>
          </a:p>
          <a:p>
            <a:pPr indent="0" lvl="0" marL="457200" rtl="0" algn="l">
              <a:lnSpc>
                <a:spcPct val="115000"/>
              </a:lnSpc>
              <a:spcBef>
                <a:spcPts val="0"/>
              </a:spcBef>
              <a:spcAft>
                <a:spcPts val="0"/>
              </a:spcAft>
              <a:buNone/>
            </a:pPr>
            <a:r>
              <a:t/>
            </a:r>
            <a:endParaRPr sz="1100">
              <a:solidFill>
                <a:srgbClr val="FFFFFF"/>
              </a:solidFill>
              <a:latin typeface="Lato"/>
              <a:ea typeface="Lato"/>
              <a:cs typeface="Lato"/>
              <a:sym typeface="Lato"/>
            </a:endParaRPr>
          </a:p>
          <a:p>
            <a:pPr indent="0" lvl="0" marL="0" rtl="0" algn="l">
              <a:lnSpc>
                <a:spcPct val="100000"/>
              </a:lnSpc>
              <a:spcBef>
                <a:spcPts val="0"/>
              </a:spcBef>
              <a:spcAft>
                <a:spcPts val="0"/>
              </a:spcAft>
              <a:buNone/>
            </a:pPr>
            <a:r>
              <a:t/>
            </a:r>
            <a:endParaRPr sz="1100">
              <a:solidFill>
                <a:srgbClr val="FFFFFF"/>
              </a:solidFill>
              <a:latin typeface="Lato"/>
              <a:ea typeface="Lato"/>
              <a:cs typeface="Lato"/>
              <a:sym typeface="Lato"/>
            </a:endParaRPr>
          </a:p>
        </p:txBody>
      </p:sp>
      <p:sp>
        <p:nvSpPr>
          <p:cNvPr id="208" name="Google Shape;208;p20"/>
          <p:cNvSpPr txBox="1"/>
          <p:nvPr/>
        </p:nvSpPr>
        <p:spPr>
          <a:xfrm>
            <a:off x="5117875" y="1146975"/>
            <a:ext cx="1953600" cy="36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500" u="sng">
                <a:solidFill>
                  <a:srgbClr val="CFE2F3"/>
                </a:solidFill>
                <a:latin typeface="Lato"/>
                <a:ea typeface="Lato"/>
                <a:cs typeface="Lato"/>
                <a:sym typeface="Lato"/>
              </a:rPr>
              <a:t>Rationale</a:t>
            </a:r>
            <a:endParaRPr sz="1500" u="sng">
              <a:solidFill>
                <a:srgbClr val="CFE2F3"/>
              </a:solidFill>
              <a:latin typeface="Lato"/>
              <a:ea typeface="Lato"/>
              <a:cs typeface="Lato"/>
              <a:sym typeface="Lato"/>
            </a:endParaRPr>
          </a:p>
        </p:txBody>
      </p:sp>
      <p:sp>
        <p:nvSpPr>
          <p:cNvPr id="209" name="Google Shape;209;p20"/>
          <p:cNvSpPr txBox="1"/>
          <p:nvPr/>
        </p:nvSpPr>
        <p:spPr>
          <a:xfrm>
            <a:off x="7388000" y="1146975"/>
            <a:ext cx="1953600" cy="36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500" u="sng">
                <a:solidFill>
                  <a:srgbClr val="CFE2F3"/>
                </a:solidFill>
                <a:latin typeface="Lato"/>
                <a:ea typeface="Lato"/>
                <a:cs typeface="Lato"/>
                <a:sym typeface="Lato"/>
              </a:rPr>
              <a:t>Methodologies</a:t>
            </a:r>
            <a:endParaRPr sz="1500" u="sng">
              <a:solidFill>
                <a:srgbClr val="CFE2F3"/>
              </a:solidFill>
              <a:latin typeface="Lato"/>
              <a:ea typeface="Lato"/>
              <a:cs typeface="Lato"/>
              <a:sym typeface="Lato"/>
            </a:endParaRPr>
          </a:p>
        </p:txBody>
      </p:sp>
      <p:sp>
        <p:nvSpPr>
          <p:cNvPr id="210" name="Google Shape;210;p20"/>
          <p:cNvSpPr txBox="1"/>
          <p:nvPr/>
        </p:nvSpPr>
        <p:spPr>
          <a:xfrm>
            <a:off x="5117875" y="1551450"/>
            <a:ext cx="2101500" cy="37269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FFFFFF"/>
              </a:buClr>
              <a:buSzPts val="1100"/>
              <a:buFont typeface="Lato"/>
              <a:buAutoNum type="arabicPeriod"/>
            </a:pPr>
            <a:r>
              <a:rPr lang="en-GB" sz="1100">
                <a:solidFill>
                  <a:srgbClr val="FFFFFF"/>
                </a:solidFill>
                <a:latin typeface="Lato"/>
                <a:ea typeface="Lato"/>
                <a:cs typeface="Lato"/>
                <a:sym typeface="Lato"/>
              </a:rPr>
              <a:t>These amenities are top priorities as Singaporeans look at </a:t>
            </a:r>
            <a:r>
              <a:rPr lang="en-GB" sz="1100">
                <a:solidFill>
                  <a:schemeClr val="accent2"/>
                </a:solidFill>
                <a:latin typeface="Lato"/>
                <a:ea typeface="Lato"/>
                <a:cs typeface="Lato"/>
                <a:sym typeface="Lato"/>
              </a:rPr>
              <a:t>travelling time</a:t>
            </a:r>
            <a:r>
              <a:rPr lang="en-GB" sz="1100">
                <a:solidFill>
                  <a:srgbClr val="FFFFFF"/>
                </a:solidFill>
                <a:latin typeface="Lato"/>
                <a:ea typeface="Lato"/>
                <a:cs typeface="Lato"/>
                <a:sym typeface="Lato"/>
              </a:rPr>
              <a:t> as a priority, and </a:t>
            </a:r>
            <a:r>
              <a:rPr lang="en-GB" sz="1100">
                <a:solidFill>
                  <a:schemeClr val="accent2"/>
                </a:solidFill>
                <a:latin typeface="Lato"/>
                <a:ea typeface="Lato"/>
                <a:cs typeface="Lato"/>
                <a:sym typeface="Lato"/>
              </a:rPr>
              <a:t>proximity to school effects chances of getting into a school </a:t>
            </a:r>
            <a:r>
              <a:rPr lang="en-GB" sz="1100">
                <a:solidFill>
                  <a:srgbClr val="FFFFFF"/>
                </a:solidFill>
                <a:latin typeface="Lato"/>
                <a:ea typeface="Lato"/>
                <a:cs typeface="Lato"/>
                <a:sym typeface="Lato"/>
              </a:rPr>
              <a:t>[7]</a:t>
            </a:r>
            <a:endParaRPr sz="1100">
              <a:solidFill>
                <a:srgbClr val="FFFFFF"/>
              </a:solidFill>
              <a:latin typeface="Lato"/>
              <a:ea typeface="Lato"/>
              <a:cs typeface="Lato"/>
              <a:sym typeface="Lato"/>
            </a:endParaRPr>
          </a:p>
          <a:p>
            <a:pPr indent="-298450" lvl="0" marL="457200" rtl="0" algn="l">
              <a:lnSpc>
                <a:spcPct val="115000"/>
              </a:lnSpc>
              <a:spcBef>
                <a:spcPts val="0"/>
              </a:spcBef>
              <a:spcAft>
                <a:spcPts val="0"/>
              </a:spcAft>
              <a:buClr>
                <a:srgbClr val="FFFFFF"/>
              </a:buClr>
              <a:buSzPts val="1100"/>
              <a:buFont typeface="Lato"/>
              <a:buAutoNum type="arabicPeriod"/>
            </a:pPr>
            <a:r>
              <a:rPr lang="en-GB" sz="1100">
                <a:solidFill>
                  <a:srgbClr val="FFFFFF"/>
                </a:solidFill>
                <a:latin typeface="Lato"/>
                <a:ea typeface="Lato"/>
                <a:cs typeface="Lato"/>
                <a:sym typeface="Lato"/>
              </a:rPr>
              <a:t>Latitude</a:t>
            </a:r>
            <a:r>
              <a:rPr lang="en-GB" sz="1100">
                <a:solidFill>
                  <a:srgbClr val="FFFFFF"/>
                </a:solidFill>
                <a:latin typeface="Lato"/>
                <a:ea typeface="Lato"/>
                <a:cs typeface="Lato"/>
                <a:sym typeface="Lato"/>
              </a:rPr>
              <a:t> &amp; </a:t>
            </a:r>
            <a:r>
              <a:rPr lang="en-GB" sz="1100">
                <a:solidFill>
                  <a:srgbClr val="FFFFFF"/>
                </a:solidFill>
                <a:latin typeface="Lato"/>
                <a:ea typeface="Lato"/>
                <a:cs typeface="Lato"/>
                <a:sym typeface="Lato"/>
              </a:rPr>
              <a:t>Longitude</a:t>
            </a:r>
            <a:r>
              <a:rPr lang="en-GB" sz="1100">
                <a:solidFill>
                  <a:srgbClr val="FFFFFF"/>
                </a:solidFill>
                <a:latin typeface="Lato"/>
                <a:ea typeface="Lato"/>
                <a:cs typeface="Lato"/>
                <a:sym typeface="Lato"/>
              </a:rPr>
              <a:t> can be good features to predict housing price as they are on </a:t>
            </a:r>
            <a:r>
              <a:rPr lang="en-GB" sz="1100">
                <a:solidFill>
                  <a:schemeClr val="accent2"/>
                </a:solidFill>
                <a:latin typeface="Lato"/>
                <a:ea typeface="Lato"/>
                <a:cs typeface="Lato"/>
                <a:sym typeface="Lato"/>
              </a:rPr>
              <a:t>more granular</a:t>
            </a:r>
            <a:r>
              <a:rPr lang="en-GB" sz="1100">
                <a:solidFill>
                  <a:srgbClr val="FFFFFF"/>
                </a:solidFill>
                <a:latin typeface="Lato"/>
                <a:ea typeface="Lato"/>
                <a:cs typeface="Lato"/>
                <a:sym typeface="Lato"/>
              </a:rPr>
              <a:t> </a:t>
            </a:r>
            <a:r>
              <a:rPr lang="en-GB" sz="1100">
                <a:solidFill>
                  <a:schemeClr val="accent2"/>
                </a:solidFill>
                <a:latin typeface="Lato"/>
                <a:ea typeface="Lato"/>
                <a:cs typeface="Lato"/>
                <a:sym typeface="Lato"/>
              </a:rPr>
              <a:t>level </a:t>
            </a:r>
            <a:r>
              <a:rPr lang="en-GB" sz="1100">
                <a:solidFill>
                  <a:srgbClr val="FFFFFF"/>
                </a:solidFill>
                <a:latin typeface="Lato"/>
                <a:ea typeface="Lato"/>
                <a:cs typeface="Lato"/>
                <a:sym typeface="Lato"/>
              </a:rPr>
              <a:t>than zipcode. </a:t>
            </a:r>
            <a:endParaRPr sz="1100">
              <a:solidFill>
                <a:srgbClr val="FFFFFF"/>
              </a:solidFill>
              <a:latin typeface="Lato"/>
              <a:ea typeface="Lato"/>
              <a:cs typeface="Lato"/>
              <a:sym typeface="Lato"/>
            </a:endParaRPr>
          </a:p>
          <a:p>
            <a:pPr indent="-298450" lvl="0" marL="457200" rtl="0" algn="l">
              <a:lnSpc>
                <a:spcPct val="115000"/>
              </a:lnSpc>
              <a:spcBef>
                <a:spcPts val="0"/>
              </a:spcBef>
              <a:spcAft>
                <a:spcPts val="0"/>
              </a:spcAft>
              <a:buClr>
                <a:srgbClr val="FFFFFF"/>
              </a:buClr>
              <a:buSzPts val="1100"/>
              <a:buFont typeface="Lato"/>
              <a:buAutoNum type="arabicPeriod"/>
            </a:pPr>
            <a:r>
              <a:rPr lang="en-GB" sz="1100">
                <a:solidFill>
                  <a:srgbClr val="FFFFFF"/>
                </a:solidFill>
                <a:latin typeface="Lato"/>
                <a:ea typeface="Lato"/>
                <a:cs typeface="Lato"/>
                <a:sym typeface="Lato"/>
              </a:rPr>
              <a:t>Newer estates are more appealing to home-buyers in Singapore [8]</a:t>
            </a:r>
            <a:endParaRPr sz="1100">
              <a:solidFill>
                <a:srgbClr val="FFFFFF"/>
              </a:solidFill>
              <a:latin typeface="Lato"/>
              <a:ea typeface="Lato"/>
              <a:cs typeface="Lato"/>
              <a:sym typeface="Lato"/>
            </a:endParaRPr>
          </a:p>
          <a:p>
            <a:pPr indent="0" lvl="0" marL="457200" rtl="0" algn="l">
              <a:lnSpc>
                <a:spcPct val="115000"/>
              </a:lnSpc>
              <a:spcBef>
                <a:spcPts val="0"/>
              </a:spcBef>
              <a:spcAft>
                <a:spcPts val="0"/>
              </a:spcAft>
              <a:buNone/>
            </a:pPr>
            <a:r>
              <a:t/>
            </a:r>
            <a:endParaRPr sz="1300">
              <a:solidFill>
                <a:srgbClr val="FFFFFF"/>
              </a:solidFill>
              <a:latin typeface="Lato"/>
              <a:ea typeface="Lato"/>
              <a:cs typeface="Lato"/>
              <a:sym typeface="Lato"/>
            </a:endParaRPr>
          </a:p>
          <a:p>
            <a:pPr indent="0" lvl="0" marL="0" rtl="0" algn="l">
              <a:lnSpc>
                <a:spcPct val="100000"/>
              </a:lnSpc>
              <a:spcBef>
                <a:spcPts val="0"/>
              </a:spcBef>
              <a:spcAft>
                <a:spcPts val="0"/>
              </a:spcAft>
              <a:buNone/>
            </a:pPr>
            <a:r>
              <a:t/>
            </a:r>
            <a:endParaRPr>
              <a:solidFill>
                <a:srgbClr val="FFFFFF"/>
              </a:solidFill>
              <a:latin typeface="Lato"/>
              <a:ea typeface="Lato"/>
              <a:cs typeface="Lato"/>
              <a:sym typeface="Lato"/>
            </a:endParaRPr>
          </a:p>
        </p:txBody>
      </p:sp>
      <p:sp>
        <p:nvSpPr>
          <p:cNvPr id="211" name="Google Shape;211;p20"/>
          <p:cNvSpPr txBox="1"/>
          <p:nvPr/>
        </p:nvSpPr>
        <p:spPr>
          <a:xfrm>
            <a:off x="7122400" y="1589950"/>
            <a:ext cx="2101500" cy="14331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FFFFFF"/>
              </a:buClr>
              <a:buSzPts val="1100"/>
              <a:buFont typeface="Lato"/>
              <a:buAutoNum type="arabicPeriod"/>
            </a:pPr>
            <a:r>
              <a:rPr lang="en-GB" sz="1100">
                <a:solidFill>
                  <a:srgbClr val="FFFFFF"/>
                </a:solidFill>
                <a:latin typeface="Lato"/>
                <a:ea typeface="Lato"/>
                <a:cs typeface="Lato"/>
                <a:sym typeface="Lato"/>
              </a:rPr>
              <a:t>OneMap API</a:t>
            </a:r>
            <a:endParaRPr sz="1100">
              <a:solidFill>
                <a:srgbClr val="FFFFFF"/>
              </a:solidFill>
              <a:latin typeface="Lato"/>
              <a:ea typeface="Lato"/>
              <a:cs typeface="Lato"/>
              <a:sym typeface="Lato"/>
            </a:endParaRPr>
          </a:p>
          <a:p>
            <a:pPr indent="0" lvl="0" marL="457200" rtl="0" algn="l">
              <a:lnSpc>
                <a:spcPct val="115000"/>
              </a:lnSpc>
              <a:spcBef>
                <a:spcPts val="0"/>
              </a:spcBef>
              <a:spcAft>
                <a:spcPts val="0"/>
              </a:spcAft>
              <a:buNone/>
            </a:pPr>
            <a:r>
              <a:t/>
            </a:r>
            <a:endParaRPr sz="1100">
              <a:solidFill>
                <a:srgbClr val="FFFFFF"/>
              </a:solidFill>
              <a:latin typeface="Lato"/>
              <a:ea typeface="Lato"/>
              <a:cs typeface="Lato"/>
              <a:sym typeface="Lato"/>
            </a:endParaRPr>
          </a:p>
          <a:p>
            <a:pPr indent="-298450" lvl="0" marL="457200" rtl="0" algn="l">
              <a:lnSpc>
                <a:spcPct val="115000"/>
              </a:lnSpc>
              <a:spcBef>
                <a:spcPts val="0"/>
              </a:spcBef>
              <a:spcAft>
                <a:spcPts val="0"/>
              </a:spcAft>
              <a:buClr>
                <a:srgbClr val="FFFFFF"/>
              </a:buClr>
              <a:buSzPts val="1100"/>
              <a:buFont typeface="Lato"/>
              <a:buAutoNum type="arabicPeriod"/>
            </a:pPr>
            <a:r>
              <a:rPr lang="en-GB" sz="1100">
                <a:solidFill>
                  <a:srgbClr val="FFFFFF"/>
                </a:solidFill>
                <a:latin typeface="Lato"/>
                <a:ea typeface="Lato"/>
                <a:cs typeface="Lato"/>
                <a:sym typeface="Lato"/>
              </a:rPr>
              <a:t>Selenium Webscraper</a:t>
            </a:r>
            <a:endParaRPr sz="1100">
              <a:solidFill>
                <a:srgbClr val="FFFFFF"/>
              </a:solidFill>
              <a:latin typeface="Lato"/>
              <a:ea typeface="Lato"/>
              <a:cs typeface="Lato"/>
              <a:sym typeface="Lato"/>
            </a:endParaRPr>
          </a:p>
          <a:p>
            <a:pPr indent="0" lvl="0" marL="457200" rtl="0" algn="l">
              <a:lnSpc>
                <a:spcPct val="115000"/>
              </a:lnSpc>
              <a:spcBef>
                <a:spcPts val="0"/>
              </a:spcBef>
              <a:spcAft>
                <a:spcPts val="0"/>
              </a:spcAft>
              <a:buNone/>
            </a:pPr>
            <a:r>
              <a:t/>
            </a:r>
            <a:endParaRPr sz="1100">
              <a:solidFill>
                <a:srgbClr val="FFFFFF"/>
              </a:solidFill>
              <a:latin typeface="Lato"/>
              <a:ea typeface="Lato"/>
              <a:cs typeface="Lato"/>
              <a:sym typeface="Lato"/>
            </a:endParaRPr>
          </a:p>
          <a:p>
            <a:pPr indent="0" lvl="0" marL="457200" rtl="0" algn="l">
              <a:lnSpc>
                <a:spcPct val="115000"/>
              </a:lnSpc>
              <a:spcBef>
                <a:spcPts val="0"/>
              </a:spcBef>
              <a:spcAft>
                <a:spcPts val="0"/>
              </a:spcAft>
              <a:buNone/>
            </a:pPr>
            <a:r>
              <a:t/>
            </a:r>
            <a:endParaRPr sz="1300">
              <a:solidFill>
                <a:srgbClr val="FFFFFF"/>
              </a:solidFill>
              <a:latin typeface="Lato"/>
              <a:ea typeface="Lato"/>
              <a:cs typeface="Lato"/>
              <a:sym typeface="Lato"/>
            </a:endParaRPr>
          </a:p>
          <a:p>
            <a:pPr indent="0" lvl="0" marL="0" rtl="0" algn="l">
              <a:lnSpc>
                <a:spcPct val="100000"/>
              </a:lnSpc>
              <a:spcBef>
                <a:spcPts val="0"/>
              </a:spcBef>
              <a:spcAft>
                <a:spcPts val="0"/>
              </a:spcAft>
              <a:buNone/>
            </a:pPr>
            <a:r>
              <a:t/>
            </a:r>
            <a:endParaRPr>
              <a:solidFill>
                <a:srgbClr val="FFFFFF"/>
              </a:solidFill>
              <a:latin typeface="Lato"/>
              <a:ea typeface="Lato"/>
              <a:cs typeface="Lato"/>
              <a:sym typeface="Lato"/>
            </a:endParaRPr>
          </a:p>
        </p:txBody>
      </p:sp>
      <p:sp>
        <p:nvSpPr>
          <p:cNvPr id="212" name="Google Shape;212;p20"/>
          <p:cNvSpPr/>
          <p:nvPr/>
        </p:nvSpPr>
        <p:spPr>
          <a:xfrm>
            <a:off x="587950" y="2441400"/>
            <a:ext cx="1470000" cy="638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Lato"/>
                <a:ea typeface="Lato"/>
                <a:cs typeface="Lato"/>
                <a:sym typeface="Lato"/>
              </a:rPr>
              <a:t>Pre-Processing</a:t>
            </a:r>
            <a:endParaRPr>
              <a:latin typeface="Lato"/>
              <a:ea typeface="Lato"/>
              <a:cs typeface="Lato"/>
              <a:sym typeface="Lato"/>
            </a:endParaRPr>
          </a:p>
        </p:txBody>
      </p:sp>
      <p:cxnSp>
        <p:nvCxnSpPr>
          <p:cNvPr id="213" name="Google Shape;213;p20"/>
          <p:cNvCxnSpPr/>
          <p:nvPr/>
        </p:nvCxnSpPr>
        <p:spPr>
          <a:xfrm>
            <a:off x="2028725" y="1870675"/>
            <a:ext cx="702600" cy="2400"/>
          </a:xfrm>
          <a:prstGeom prst="straightConnector1">
            <a:avLst/>
          </a:prstGeom>
          <a:noFill/>
          <a:ln cap="flat" cmpd="sng" w="9525">
            <a:solidFill>
              <a:schemeClr val="dk2"/>
            </a:solidFill>
            <a:prstDash val="solid"/>
            <a:round/>
            <a:headEnd len="med" w="med" type="none"/>
            <a:tailEnd len="med" w="med" type="triangle"/>
          </a:ln>
        </p:spPr>
      </p:cxnSp>
      <p:sp>
        <p:nvSpPr>
          <p:cNvPr id="214" name="Google Shape;214;p20"/>
          <p:cNvSpPr/>
          <p:nvPr/>
        </p:nvSpPr>
        <p:spPr>
          <a:xfrm>
            <a:off x="587950" y="3355800"/>
            <a:ext cx="1470000" cy="638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Lato"/>
                <a:ea typeface="Lato"/>
                <a:cs typeface="Lato"/>
                <a:sym typeface="Lato"/>
              </a:rPr>
              <a:t>Modelling</a:t>
            </a:r>
            <a:endParaRPr>
              <a:latin typeface="Lato"/>
              <a:ea typeface="Lato"/>
              <a:cs typeface="Lato"/>
              <a:sym typeface="Lato"/>
            </a:endParaRPr>
          </a:p>
        </p:txBody>
      </p:sp>
      <p:pic>
        <p:nvPicPr>
          <p:cNvPr id="215" name="Google Shape;215;p20"/>
          <p:cNvPicPr preferRelativeResize="0"/>
          <p:nvPr/>
        </p:nvPicPr>
        <p:blipFill>
          <a:blip r:embed="rId3">
            <a:alphaModFix/>
          </a:blip>
          <a:stretch>
            <a:fillRect/>
          </a:stretch>
        </p:blipFill>
        <p:spPr>
          <a:xfrm>
            <a:off x="7886425" y="4084100"/>
            <a:ext cx="730175" cy="759375"/>
          </a:xfrm>
          <a:prstGeom prst="rect">
            <a:avLst/>
          </a:prstGeom>
          <a:noFill/>
          <a:ln>
            <a:noFill/>
          </a:ln>
        </p:spPr>
      </p:pic>
      <p:sp>
        <p:nvSpPr>
          <p:cNvPr id="216" name="Google Shape;216;p20"/>
          <p:cNvSpPr/>
          <p:nvPr/>
        </p:nvSpPr>
        <p:spPr>
          <a:xfrm>
            <a:off x="7886425" y="3023050"/>
            <a:ext cx="749700" cy="7998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7" name="Google Shape;217;p20"/>
          <p:cNvPicPr preferRelativeResize="0"/>
          <p:nvPr/>
        </p:nvPicPr>
        <p:blipFill>
          <a:blip r:embed="rId4">
            <a:alphaModFix/>
          </a:blip>
          <a:stretch>
            <a:fillRect/>
          </a:stretch>
        </p:blipFill>
        <p:spPr>
          <a:xfrm>
            <a:off x="7900212" y="3097022"/>
            <a:ext cx="702600" cy="70262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1"/>
          <p:cNvSpPr txBox="1"/>
          <p:nvPr>
            <p:ph type="title"/>
          </p:nvPr>
        </p:nvSpPr>
        <p:spPr>
          <a:xfrm>
            <a:off x="1181100" y="344100"/>
            <a:ext cx="7038900" cy="48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Pre-Processing</a:t>
            </a:r>
            <a:endParaRPr/>
          </a:p>
        </p:txBody>
      </p:sp>
      <p:sp>
        <p:nvSpPr>
          <p:cNvPr id="223" name="Google Shape;223;p21"/>
          <p:cNvSpPr/>
          <p:nvPr/>
        </p:nvSpPr>
        <p:spPr>
          <a:xfrm>
            <a:off x="587950" y="2441400"/>
            <a:ext cx="1470000" cy="638400"/>
          </a:xfrm>
          <a:prstGeom prst="rect">
            <a:avLst/>
          </a:prstGeom>
          <a:solidFill>
            <a:schemeClr val="lt2"/>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latin typeface="Lato"/>
                <a:ea typeface="Lato"/>
                <a:cs typeface="Lato"/>
                <a:sym typeface="Lato"/>
              </a:rPr>
              <a:t>Pre-Processing</a:t>
            </a:r>
            <a:endParaRPr b="1">
              <a:latin typeface="Lato"/>
              <a:ea typeface="Lato"/>
              <a:cs typeface="Lato"/>
              <a:sym typeface="Lato"/>
            </a:endParaRPr>
          </a:p>
        </p:txBody>
      </p:sp>
      <p:cxnSp>
        <p:nvCxnSpPr>
          <p:cNvPr id="224" name="Google Shape;224;p21"/>
          <p:cNvCxnSpPr>
            <a:stCxn id="223" idx="3"/>
          </p:cNvCxnSpPr>
          <p:nvPr/>
        </p:nvCxnSpPr>
        <p:spPr>
          <a:xfrm flipH="1" rot="10800000">
            <a:off x="2057950" y="2759700"/>
            <a:ext cx="942000" cy="900"/>
          </a:xfrm>
          <a:prstGeom prst="straightConnector1">
            <a:avLst/>
          </a:prstGeom>
          <a:noFill/>
          <a:ln cap="flat" cmpd="sng" w="9525">
            <a:solidFill>
              <a:schemeClr val="dk2"/>
            </a:solidFill>
            <a:prstDash val="solid"/>
            <a:round/>
            <a:headEnd len="med" w="med" type="none"/>
            <a:tailEnd len="med" w="med" type="triangle"/>
          </a:ln>
        </p:spPr>
      </p:cxnSp>
      <p:sp>
        <p:nvSpPr>
          <p:cNvPr id="225" name="Google Shape;225;p21"/>
          <p:cNvSpPr txBox="1"/>
          <p:nvPr/>
        </p:nvSpPr>
        <p:spPr>
          <a:xfrm>
            <a:off x="3087850" y="953850"/>
            <a:ext cx="2671200" cy="36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500" u="sng">
                <a:solidFill>
                  <a:srgbClr val="CFE2F3"/>
                </a:solidFill>
                <a:latin typeface="Lato"/>
                <a:ea typeface="Lato"/>
                <a:cs typeface="Lato"/>
                <a:sym typeface="Lato"/>
              </a:rPr>
              <a:t>Methodologies</a:t>
            </a:r>
            <a:endParaRPr sz="1500" u="sng">
              <a:solidFill>
                <a:srgbClr val="CFE2F3"/>
              </a:solidFill>
              <a:latin typeface="Lato"/>
              <a:ea typeface="Lato"/>
              <a:cs typeface="Lato"/>
              <a:sym typeface="Lato"/>
            </a:endParaRPr>
          </a:p>
        </p:txBody>
      </p:sp>
      <p:sp>
        <p:nvSpPr>
          <p:cNvPr id="226" name="Google Shape;226;p21"/>
          <p:cNvSpPr txBox="1"/>
          <p:nvPr/>
        </p:nvSpPr>
        <p:spPr>
          <a:xfrm>
            <a:off x="3087850" y="1370400"/>
            <a:ext cx="2671200" cy="32535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FFFFFF"/>
              </a:buClr>
              <a:buSzPts val="1100"/>
              <a:buFont typeface="Lato"/>
              <a:buAutoNum type="arabicPeriod"/>
            </a:pPr>
            <a:r>
              <a:rPr lang="en-GB" sz="1100">
                <a:solidFill>
                  <a:srgbClr val="FFFFFF"/>
                </a:solidFill>
                <a:latin typeface="Lato"/>
                <a:ea typeface="Lato"/>
                <a:cs typeface="Lato"/>
                <a:sym typeface="Lato"/>
              </a:rPr>
              <a:t>Label Encoding</a:t>
            </a:r>
            <a:endParaRPr sz="1100">
              <a:solidFill>
                <a:srgbClr val="FFFFFF"/>
              </a:solidFill>
              <a:latin typeface="Lato"/>
              <a:ea typeface="Lato"/>
              <a:cs typeface="Lato"/>
              <a:sym typeface="Lato"/>
            </a:endParaRPr>
          </a:p>
          <a:p>
            <a:pPr indent="0" lvl="0" marL="0" rtl="0" algn="l">
              <a:lnSpc>
                <a:spcPct val="115000"/>
              </a:lnSpc>
              <a:spcBef>
                <a:spcPts val="0"/>
              </a:spcBef>
              <a:spcAft>
                <a:spcPts val="0"/>
              </a:spcAft>
              <a:buNone/>
            </a:pPr>
            <a:r>
              <a:t/>
            </a:r>
            <a:endParaRPr sz="1100">
              <a:solidFill>
                <a:srgbClr val="FFFFFF"/>
              </a:solidFill>
              <a:latin typeface="Lato"/>
              <a:ea typeface="Lato"/>
              <a:cs typeface="Lato"/>
              <a:sym typeface="Lato"/>
            </a:endParaRPr>
          </a:p>
          <a:p>
            <a:pPr indent="0" lvl="0" marL="0" rtl="0" algn="l">
              <a:lnSpc>
                <a:spcPct val="115000"/>
              </a:lnSpc>
              <a:spcBef>
                <a:spcPts val="0"/>
              </a:spcBef>
              <a:spcAft>
                <a:spcPts val="0"/>
              </a:spcAft>
              <a:buNone/>
            </a:pPr>
            <a:r>
              <a:t/>
            </a:r>
            <a:endParaRPr sz="1100">
              <a:solidFill>
                <a:srgbClr val="FFFFFF"/>
              </a:solidFill>
              <a:latin typeface="Lato"/>
              <a:ea typeface="Lato"/>
              <a:cs typeface="Lato"/>
              <a:sym typeface="Lato"/>
            </a:endParaRPr>
          </a:p>
          <a:p>
            <a:pPr indent="0" lvl="0" marL="0" rtl="0" algn="l">
              <a:lnSpc>
                <a:spcPct val="115000"/>
              </a:lnSpc>
              <a:spcBef>
                <a:spcPts val="0"/>
              </a:spcBef>
              <a:spcAft>
                <a:spcPts val="0"/>
              </a:spcAft>
              <a:buNone/>
            </a:pPr>
            <a:r>
              <a:t/>
            </a:r>
            <a:endParaRPr sz="1100">
              <a:solidFill>
                <a:srgbClr val="FFFFFF"/>
              </a:solidFill>
              <a:latin typeface="Lato"/>
              <a:ea typeface="Lato"/>
              <a:cs typeface="Lato"/>
              <a:sym typeface="Lato"/>
            </a:endParaRPr>
          </a:p>
          <a:p>
            <a:pPr indent="-298450" lvl="0" marL="457200" rtl="0" algn="l">
              <a:lnSpc>
                <a:spcPct val="115000"/>
              </a:lnSpc>
              <a:spcBef>
                <a:spcPts val="0"/>
              </a:spcBef>
              <a:spcAft>
                <a:spcPts val="0"/>
              </a:spcAft>
              <a:buClr>
                <a:srgbClr val="FFFFFF"/>
              </a:buClr>
              <a:buSzPts val="1100"/>
              <a:buFont typeface="Lato"/>
              <a:buAutoNum type="arabicPeriod"/>
            </a:pPr>
            <a:r>
              <a:rPr lang="en-GB" sz="1100">
                <a:solidFill>
                  <a:srgbClr val="FFFFFF"/>
                </a:solidFill>
                <a:latin typeface="Lato"/>
                <a:ea typeface="Lato"/>
                <a:cs typeface="Lato"/>
                <a:sym typeface="Lato"/>
              </a:rPr>
              <a:t>Dimensionality Reduction</a:t>
            </a:r>
            <a:endParaRPr sz="1100">
              <a:solidFill>
                <a:srgbClr val="FFFFFF"/>
              </a:solidFill>
              <a:latin typeface="Lato"/>
              <a:ea typeface="Lato"/>
              <a:cs typeface="Lato"/>
              <a:sym typeface="Lato"/>
            </a:endParaRPr>
          </a:p>
          <a:p>
            <a:pPr indent="0" lvl="0" marL="0" rtl="0" algn="l">
              <a:lnSpc>
                <a:spcPct val="115000"/>
              </a:lnSpc>
              <a:spcBef>
                <a:spcPts val="0"/>
              </a:spcBef>
              <a:spcAft>
                <a:spcPts val="0"/>
              </a:spcAft>
              <a:buNone/>
            </a:pPr>
            <a:r>
              <a:t/>
            </a:r>
            <a:endParaRPr sz="1100">
              <a:solidFill>
                <a:srgbClr val="FFFFFF"/>
              </a:solidFill>
              <a:latin typeface="Lato"/>
              <a:ea typeface="Lato"/>
              <a:cs typeface="Lato"/>
              <a:sym typeface="Lato"/>
            </a:endParaRPr>
          </a:p>
          <a:p>
            <a:pPr indent="0" lvl="0" marL="0" rtl="0" algn="l">
              <a:lnSpc>
                <a:spcPct val="115000"/>
              </a:lnSpc>
              <a:spcBef>
                <a:spcPts val="0"/>
              </a:spcBef>
              <a:spcAft>
                <a:spcPts val="0"/>
              </a:spcAft>
              <a:buNone/>
            </a:pPr>
            <a:r>
              <a:t/>
            </a:r>
            <a:endParaRPr sz="1100">
              <a:solidFill>
                <a:srgbClr val="FFFFFF"/>
              </a:solidFill>
              <a:latin typeface="Lato"/>
              <a:ea typeface="Lato"/>
              <a:cs typeface="Lato"/>
              <a:sym typeface="Lato"/>
            </a:endParaRPr>
          </a:p>
          <a:p>
            <a:pPr indent="0" lvl="0" marL="0" rtl="0" algn="l">
              <a:lnSpc>
                <a:spcPct val="115000"/>
              </a:lnSpc>
              <a:spcBef>
                <a:spcPts val="0"/>
              </a:spcBef>
              <a:spcAft>
                <a:spcPts val="0"/>
              </a:spcAft>
              <a:buNone/>
            </a:pPr>
            <a:r>
              <a:t/>
            </a:r>
            <a:endParaRPr sz="1100">
              <a:solidFill>
                <a:srgbClr val="FFFFFF"/>
              </a:solidFill>
              <a:latin typeface="Lato"/>
              <a:ea typeface="Lato"/>
              <a:cs typeface="Lato"/>
              <a:sym typeface="Lato"/>
            </a:endParaRPr>
          </a:p>
          <a:p>
            <a:pPr indent="-298450" lvl="0" marL="457200" rtl="0" algn="l">
              <a:lnSpc>
                <a:spcPct val="115000"/>
              </a:lnSpc>
              <a:spcBef>
                <a:spcPts val="0"/>
              </a:spcBef>
              <a:spcAft>
                <a:spcPts val="0"/>
              </a:spcAft>
              <a:buClr>
                <a:srgbClr val="FFFFFF"/>
              </a:buClr>
              <a:buSzPts val="1100"/>
              <a:buFont typeface="Lato"/>
              <a:buAutoNum type="arabicPeriod"/>
            </a:pPr>
            <a:r>
              <a:rPr lang="en-GB" sz="1100">
                <a:solidFill>
                  <a:srgbClr val="FFFFFF"/>
                </a:solidFill>
                <a:latin typeface="Lato"/>
                <a:ea typeface="Lato"/>
                <a:cs typeface="Lato"/>
                <a:sym typeface="Lato"/>
              </a:rPr>
              <a:t>Data Scaling</a:t>
            </a:r>
            <a:endParaRPr sz="1100">
              <a:solidFill>
                <a:srgbClr val="FFFFFF"/>
              </a:solidFill>
              <a:latin typeface="Lato"/>
              <a:ea typeface="Lato"/>
              <a:cs typeface="Lato"/>
              <a:sym typeface="Lato"/>
            </a:endParaRPr>
          </a:p>
          <a:p>
            <a:pPr indent="0" lvl="0" marL="0" rtl="0" algn="l">
              <a:lnSpc>
                <a:spcPct val="115000"/>
              </a:lnSpc>
              <a:spcBef>
                <a:spcPts val="0"/>
              </a:spcBef>
              <a:spcAft>
                <a:spcPts val="0"/>
              </a:spcAft>
              <a:buNone/>
            </a:pPr>
            <a:r>
              <a:t/>
            </a:r>
            <a:endParaRPr sz="1100">
              <a:solidFill>
                <a:srgbClr val="FFFFFF"/>
              </a:solidFill>
              <a:latin typeface="Lato"/>
              <a:ea typeface="Lato"/>
              <a:cs typeface="Lato"/>
              <a:sym typeface="Lato"/>
            </a:endParaRPr>
          </a:p>
          <a:p>
            <a:pPr indent="0" lvl="0" marL="0" rtl="0" algn="l">
              <a:lnSpc>
                <a:spcPct val="115000"/>
              </a:lnSpc>
              <a:spcBef>
                <a:spcPts val="0"/>
              </a:spcBef>
              <a:spcAft>
                <a:spcPts val="0"/>
              </a:spcAft>
              <a:buNone/>
            </a:pPr>
            <a:r>
              <a:t/>
            </a:r>
            <a:endParaRPr sz="1100">
              <a:solidFill>
                <a:srgbClr val="FFFFFF"/>
              </a:solidFill>
              <a:latin typeface="Lato"/>
              <a:ea typeface="Lato"/>
              <a:cs typeface="Lato"/>
              <a:sym typeface="Lato"/>
            </a:endParaRPr>
          </a:p>
          <a:p>
            <a:pPr indent="0" lvl="0" marL="457200" rtl="0" algn="l">
              <a:lnSpc>
                <a:spcPct val="115000"/>
              </a:lnSpc>
              <a:spcBef>
                <a:spcPts val="0"/>
              </a:spcBef>
              <a:spcAft>
                <a:spcPts val="0"/>
              </a:spcAft>
              <a:buNone/>
            </a:pPr>
            <a:r>
              <a:t/>
            </a:r>
            <a:endParaRPr sz="1100">
              <a:solidFill>
                <a:srgbClr val="FFFFFF"/>
              </a:solidFill>
              <a:latin typeface="Lato"/>
              <a:ea typeface="Lato"/>
              <a:cs typeface="Lato"/>
              <a:sym typeface="Lato"/>
            </a:endParaRPr>
          </a:p>
          <a:p>
            <a:pPr indent="0" lvl="0" marL="457200" rtl="0" algn="l">
              <a:lnSpc>
                <a:spcPct val="115000"/>
              </a:lnSpc>
              <a:spcBef>
                <a:spcPts val="0"/>
              </a:spcBef>
              <a:spcAft>
                <a:spcPts val="0"/>
              </a:spcAft>
              <a:buNone/>
            </a:pPr>
            <a:r>
              <a:t/>
            </a:r>
            <a:endParaRPr sz="1100">
              <a:solidFill>
                <a:srgbClr val="FFFFFF"/>
              </a:solidFill>
              <a:latin typeface="Lato"/>
              <a:ea typeface="Lato"/>
              <a:cs typeface="Lato"/>
              <a:sym typeface="Lato"/>
            </a:endParaRPr>
          </a:p>
          <a:p>
            <a:pPr indent="0" lvl="0" marL="457200" rtl="0" algn="l">
              <a:lnSpc>
                <a:spcPct val="115000"/>
              </a:lnSpc>
              <a:spcBef>
                <a:spcPts val="0"/>
              </a:spcBef>
              <a:spcAft>
                <a:spcPts val="0"/>
              </a:spcAft>
              <a:buNone/>
            </a:pPr>
            <a:r>
              <a:t/>
            </a:r>
            <a:endParaRPr sz="1100">
              <a:solidFill>
                <a:srgbClr val="FFFFFF"/>
              </a:solidFill>
              <a:latin typeface="Lato"/>
              <a:ea typeface="Lato"/>
              <a:cs typeface="Lato"/>
              <a:sym typeface="Lato"/>
            </a:endParaRPr>
          </a:p>
          <a:p>
            <a:pPr indent="0" lvl="0" marL="457200" rtl="0" algn="l">
              <a:lnSpc>
                <a:spcPct val="115000"/>
              </a:lnSpc>
              <a:spcBef>
                <a:spcPts val="0"/>
              </a:spcBef>
              <a:spcAft>
                <a:spcPts val="0"/>
              </a:spcAft>
              <a:buNone/>
            </a:pPr>
            <a:r>
              <a:t/>
            </a:r>
            <a:endParaRPr sz="1300">
              <a:solidFill>
                <a:srgbClr val="FFFFFF"/>
              </a:solidFill>
              <a:latin typeface="Lato"/>
              <a:ea typeface="Lato"/>
              <a:cs typeface="Lato"/>
              <a:sym typeface="Lato"/>
            </a:endParaRPr>
          </a:p>
          <a:p>
            <a:pPr indent="0" lvl="0" marL="0" rtl="0" algn="l">
              <a:lnSpc>
                <a:spcPct val="100000"/>
              </a:lnSpc>
              <a:spcBef>
                <a:spcPts val="0"/>
              </a:spcBef>
              <a:spcAft>
                <a:spcPts val="0"/>
              </a:spcAft>
              <a:buNone/>
            </a:pPr>
            <a:r>
              <a:t/>
            </a:r>
            <a:endParaRPr>
              <a:solidFill>
                <a:srgbClr val="FFFFFF"/>
              </a:solidFill>
              <a:latin typeface="Lato"/>
              <a:ea typeface="Lato"/>
              <a:cs typeface="Lato"/>
              <a:sym typeface="Lato"/>
            </a:endParaRPr>
          </a:p>
        </p:txBody>
      </p:sp>
      <p:sp>
        <p:nvSpPr>
          <p:cNvPr id="227" name="Google Shape;227;p21"/>
          <p:cNvSpPr txBox="1"/>
          <p:nvPr/>
        </p:nvSpPr>
        <p:spPr>
          <a:xfrm>
            <a:off x="6197300" y="953850"/>
            <a:ext cx="2747100" cy="36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500" u="sng">
                <a:solidFill>
                  <a:srgbClr val="CFE2F3"/>
                </a:solidFill>
                <a:latin typeface="Lato"/>
                <a:ea typeface="Lato"/>
                <a:cs typeface="Lato"/>
                <a:sym typeface="Lato"/>
              </a:rPr>
              <a:t>Rationale</a:t>
            </a:r>
            <a:endParaRPr sz="1500" u="sng">
              <a:solidFill>
                <a:srgbClr val="CFE2F3"/>
              </a:solidFill>
              <a:latin typeface="Lato"/>
              <a:ea typeface="Lato"/>
              <a:cs typeface="Lato"/>
              <a:sym typeface="Lato"/>
            </a:endParaRPr>
          </a:p>
        </p:txBody>
      </p:sp>
      <p:sp>
        <p:nvSpPr>
          <p:cNvPr id="228" name="Google Shape;228;p21"/>
          <p:cNvSpPr txBox="1"/>
          <p:nvPr/>
        </p:nvSpPr>
        <p:spPr>
          <a:xfrm>
            <a:off x="5759050" y="1381050"/>
            <a:ext cx="3217500" cy="34239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lt1"/>
              </a:buClr>
              <a:buSzPts val="1100"/>
              <a:buFont typeface="Lato"/>
              <a:buAutoNum type="arabicPeriod"/>
            </a:pPr>
            <a:r>
              <a:rPr lang="en-GB" sz="1100">
                <a:solidFill>
                  <a:schemeClr val="lt1"/>
                </a:solidFill>
                <a:latin typeface="Lato"/>
                <a:ea typeface="Lato"/>
                <a:cs typeface="Lato"/>
                <a:sym typeface="Lato"/>
              </a:rPr>
              <a:t>We converted categorical variables to numerical variables. For example converting Storey_Range to floor values</a:t>
            </a:r>
            <a:endParaRPr sz="1100">
              <a:solidFill>
                <a:schemeClr val="lt1"/>
              </a:solidFill>
              <a:latin typeface="Lato"/>
              <a:ea typeface="Lato"/>
              <a:cs typeface="Lato"/>
              <a:sym typeface="Lato"/>
            </a:endParaRPr>
          </a:p>
          <a:p>
            <a:pPr indent="0" lvl="0" marL="0" rtl="0" algn="l">
              <a:lnSpc>
                <a:spcPct val="115000"/>
              </a:lnSpc>
              <a:spcBef>
                <a:spcPts val="0"/>
              </a:spcBef>
              <a:spcAft>
                <a:spcPts val="0"/>
              </a:spcAft>
              <a:buNone/>
            </a:pPr>
            <a:r>
              <a:t/>
            </a:r>
            <a:endParaRPr sz="1100">
              <a:solidFill>
                <a:schemeClr val="lt1"/>
              </a:solidFill>
              <a:latin typeface="Lato"/>
              <a:ea typeface="Lato"/>
              <a:cs typeface="Lato"/>
              <a:sym typeface="Lato"/>
            </a:endParaRPr>
          </a:p>
          <a:p>
            <a:pPr indent="-298450" lvl="0" marL="457200" rtl="0" algn="l">
              <a:lnSpc>
                <a:spcPct val="115000"/>
              </a:lnSpc>
              <a:spcBef>
                <a:spcPts val="0"/>
              </a:spcBef>
              <a:spcAft>
                <a:spcPts val="0"/>
              </a:spcAft>
              <a:buClr>
                <a:schemeClr val="lt1"/>
              </a:buClr>
              <a:buSzPts val="1100"/>
              <a:buFont typeface="Lato"/>
              <a:buAutoNum type="arabicPeriod"/>
            </a:pPr>
            <a:r>
              <a:rPr lang="en-GB" sz="1100">
                <a:solidFill>
                  <a:schemeClr val="lt1"/>
                </a:solidFill>
                <a:latin typeface="Lato"/>
                <a:ea typeface="Lato"/>
                <a:cs typeface="Lato"/>
                <a:sym typeface="Lato"/>
              </a:rPr>
              <a:t>Drop columns that are high in multicollinearity and can be noise identified in EDA. </a:t>
            </a:r>
            <a:r>
              <a:rPr lang="en-GB" sz="1100">
                <a:solidFill>
                  <a:schemeClr val="accent2"/>
                </a:solidFill>
                <a:latin typeface="Lato"/>
                <a:ea typeface="Lato"/>
                <a:cs typeface="Lato"/>
                <a:sym typeface="Lato"/>
              </a:rPr>
              <a:t>No PCA.</a:t>
            </a:r>
            <a:endParaRPr sz="1100">
              <a:solidFill>
                <a:schemeClr val="accent2"/>
              </a:solidFill>
              <a:latin typeface="Lato"/>
              <a:ea typeface="Lato"/>
              <a:cs typeface="Lato"/>
              <a:sym typeface="Lato"/>
            </a:endParaRPr>
          </a:p>
          <a:p>
            <a:pPr indent="0" lvl="0" marL="0" rtl="0" algn="l">
              <a:lnSpc>
                <a:spcPct val="115000"/>
              </a:lnSpc>
              <a:spcBef>
                <a:spcPts val="0"/>
              </a:spcBef>
              <a:spcAft>
                <a:spcPts val="0"/>
              </a:spcAft>
              <a:buNone/>
            </a:pPr>
            <a:r>
              <a:t/>
            </a:r>
            <a:endParaRPr sz="1100">
              <a:solidFill>
                <a:schemeClr val="lt1"/>
              </a:solidFill>
              <a:latin typeface="Lato"/>
              <a:ea typeface="Lato"/>
              <a:cs typeface="Lato"/>
              <a:sym typeface="Lato"/>
            </a:endParaRPr>
          </a:p>
          <a:p>
            <a:pPr indent="-298450" lvl="0" marL="457200" rtl="0" algn="l">
              <a:lnSpc>
                <a:spcPct val="115000"/>
              </a:lnSpc>
              <a:spcBef>
                <a:spcPts val="0"/>
              </a:spcBef>
              <a:spcAft>
                <a:spcPts val="0"/>
              </a:spcAft>
              <a:buClr>
                <a:schemeClr val="lt1"/>
              </a:buClr>
              <a:buSzPts val="1100"/>
              <a:buFont typeface="Lato"/>
              <a:buAutoNum type="arabicPeriod"/>
            </a:pPr>
            <a:r>
              <a:rPr lang="en-GB" sz="1100">
                <a:solidFill>
                  <a:schemeClr val="lt1"/>
                </a:solidFill>
                <a:latin typeface="Lato"/>
                <a:ea typeface="Lato"/>
                <a:cs typeface="Lato"/>
                <a:sym typeface="Lato"/>
              </a:rPr>
              <a:t>Prevent inaccuracy of giving </a:t>
            </a:r>
            <a:r>
              <a:rPr lang="en-GB" sz="1100">
                <a:solidFill>
                  <a:schemeClr val="lt1"/>
                </a:solidFill>
                <a:latin typeface="Lato"/>
                <a:ea typeface="Lato"/>
                <a:cs typeface="Lato"/>
                <a:sym typeface="Lato"/>
              </a:rPr>
              <a:t>unnecessarily high weights to values with large range</a:t>
            </a:r>
            <a:r>
              <a:rPr lang="en-GB" sz="1100">
                <a:solidFill>
                  <a:schemeClr val="lt1"/>
                </a:solidFill>
                <a:latin typeface="Lato"/>
                <a:ea typeface="Lato"/>
                <a:cs typeface="Lato"/>
                <a:sym typeface="Lato"/>
              </a:rPr>
              <a:t> </a:t>
            </a:r>
            <a:endParaRPr sz="1100">
              <a:solidFill>
                <a:schemeClr val="lt1"/>
              </a:solidFill>
              <a:latin typeface="Lato"/>
              <a:ea typeface="Lato"/>
              <a:cs typeface="Lato"/>
              <a:sym typeface="Lato"/>
            </a:endParaRPr>
          </a:p>
          <a:p>
            <a:pPr indent="0" lvl="0" marL="0" rtl="0" algn="l">
              <a:lnSpc>
                <a:spcPct val="115000"/>
              </a:lnSpc>
              <a:spcBef>
                <a:spcPts val="0"/>
              </a:spcBef>
              <a:spcAft>
                <a:spcPts val="0"/>
              </a:spcAft>
              <a:buNone/>
            </a:pPr>
            <a:r>
              <a:t/>
            </a:r>
            <a:endParaRPr sz="1100">
              <a:solidFill>
                <a:schemeClr val="lt1"/>
              </a:solidFill>
              <a:latin typeface="Lato"/>
              <a:ea typeface="Lato"/>
              <a:cs typeface="Lato"/>
              <a:sym typeface="Lato"/>
            </a:endParaRPr>
          </a:p>
          <a:p>
            <a:pPr indent="0" lvl="0" marL="0" rtl="0" algn="l">
              <a:lnSpc>
                <a:spcPct val="115000"/>
              </a:lnSpc>
              <a:spcBef>
                <a:spcPts val="0"/>
              </a:spcBef>
              <a:spcAft>
                <a:spcPts val="0"/>
              </a:spcAft>
              <a:buNone/>
            </a:pPr>
            <a:r>
              <a:t/>
            </a:r>
            <a:endParaRPr sz="1100">
              <a:solidFill>
                <a:schemeClr val="lt1"/>
              </a:solidFill>
              <a:latin typeface="Lato"/>
              <a:ea typeface="Lato"/>
              <a:cs typeface="Lato"/>
              <a:sym typeface="Lato"/>
            </a:endParaRPr>
          </a:p>
          <a:p>
            <a:pPr indent="0" lvl="0" marL="457200" rtl="0" algn="l">
              <a:lnSpc>
                <a:spcPct val="115000"/>
              </a:lnSpc>
              <a:spcBef>
                <a:spcPts val="0"/>
              </a:spcBef>
              <a:spcAft>
                <a:spcPts val="0"/>
              </a:spcAft>
              <a:buNone/>
            </a:pPr>
            <a:r>
              <a:t/>
            </a:r>
            <a:endParaRPr sz="1100">
              <a:solidFill>
                <a:srgbClr val="FFFFFF"/>
              </a:solidFill>
              <a:latin typeface="Lato"/>
              <a:ea typeface="Lato"/>
              <a:cs typeface="Lato"/>
              <a:sym typeface="Lato"/>
            </a:endParaRPr>
          </a:p>
          <a:p>
            <a:pPr indent="0" lvl="0" marL="457200" rtl="0" algn="l">
              <a:lnSpc>
                <a:spcPct val="115000"/>
              </a:lnSpc>
              <a:spcBef>
                <a:spcPts val="0"/>
              </a:spcBef>
              <a:spcAft>
                <a:spcPts val="0"/>
              </a:spcAft>
              <a:buNone/>
            </a:pPr>
            <a:r>
              <a:t/>
            </a:r>
            <a:endParaRPr sz="1300">
              <a:solidFill>
                <a:srgbClr val="FFFFFF"/>
              </a:solidFill>
              <a:latin typeface="Lato"/>
              <a:ea typeface="Lato"/>
              <a:cs typeface="Lato"/>
              <a:sym typeface="Lato"/>
            </a:endParaRPr>
          </a:p>
          <a:p>
            <a:pPr indent="0" lvl="0" marL="0" rtl="0" algn="l">
              <a:lnSpc>
                <a:spcPct val="100000"/>
              </a:lnSpc>
              <a:spcBef>
                <a:spcPts val="0"/>
              </a:spcBef>
              <a:spcAft>
                <a:spcPts val="0"/>
              </a:spcAft>
              <a:buNone/>
            </a:pPr>
            <a:r>
              <a:t/>
            </a:r>
            <a:endParaRPr>
              <a:solidFill>
                <a:srgbClr val="FFFFFF"/>
              </a:solidFill>
              <a:latin typeface="Lato"/>
              <a:ea typeface="Lato"/>
              <a:cs typeface="Lato"/>
              <a:sym typeface="Lato"/>
            </a:endParaRPr>
          </a:p>
        </p:txBody>
      </p:sp>
      <p:sp>
        <p:nvSpPr>
          <p:cNvPr id="229" name="Google Shape;229;p21"/>
          <p:cNvSpPr txBox="1"/>
          <p:nvPr/>
        </p:nvSpPr>
        <p:spPr>
          <a:xfrm>
            <a:off x="2935450" y="3673050"/>
            <a:ext cx="2101500" cy="8901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sz="1100">
              <a:solidFill>
                <a:srgbClr val="FFFFFF"/>
              </a:solidFill>
              <a:latin typeface="Lato"/>
              <a:ea typeface="Lato"/>
              <a:cs typeface="Lato"/>
              <a:sym typeface="Lato"/>
            </a:endParaRPr>
          </a:p>
          <a:p>
            <a:pPr indent="0" lvl="0" marL="457200" rtl="0" algn="l">
              <a:lnSpc>
                <a:spcPct val="115000"/>
              </a:lnSpc>
              <a:spcBef>
                <a:spcPts val="0"/>
              </a:spcBef>
              <a:spcAft>
                <a:spcPts val="0"/>
              </a:spcAft>
              <a:buNone/>
            </a:pPr>
            <a:r>
              <a:t/>
            </a:r>
            <a:endParaRPr sz="1100">
              <a:solidFill>
                <a:srgbClr val="FFFFFF"/>
              </a:solidFill>
              <a:latin typeface="Lato"/>
              <a:ea typeface="Lato"/>
              <a:cs typeface="Lato"/>
              <a:sym typeface="Lato"/>
            </a:endParaRPr>
          </a:p>
          <a:p>
            <a:pPr indent="0" lvl="0" marL="457200" rtl="0" algn="l">
              <a:lnSpc>
                <a:spcPct val="115000"/>
              </a:lnSpc>
              <a:spcBef>
                <a:spcPts val="0"/>
              </a:spcBef>
              <a:spcAft>
                <a:spcPts val="0"/>
              </a:spcAft>
              <a:buNone/>
            </a:pPr>
            <a:r>
              <a:t/>
            </a:r>
            <a:endParaRPr sz="1100">
              <a:solidFill>
                <a:srgbClr val="FFFFFF"/>
              </a:solidFill>
              <a:latin typeface="Lato"/>
              <a:ea typeface="Lato"/>
              <a:cs typeface="Lato"/>
              <a:sym typeface="Lato"/>
            </a:endParaRPr>
          </a:p>
          <a:p>
            <a:pPr indent="0" lvl="0" marL="457200" rtl="0" algn="l">
              <a:lnSpc>
                <a:spcPct val="115000"/>
              </a:lnSpc>
              <a:spcBef>
                <a:spcPts val="0"/>
              </a:spcBef>
              <a:spcAft>
                <a:spcPts val="0"/>
              </a:spcAft>
              <a:buNone/>
            </a:pPr>
            <a:r>
              <a:t/>
            </a:r>
            <a:endParaRPr sz="1100">
              <a:solidFill>
                <a:srgbClr val="FFFFFF"/>
              </a:solidFill>
              <a:latin typeface="Lato"/>
              <a:ea typeface="Lato"/>
              <a:cs typeface="Lato"/>
              <a:sym typeface="Lato"/>
            </a:endParaRPr>
          </a:p>
          <a:p>
            <a:pPr indent="0" lvl="0" marL="457200" rtl="0" algn="l">
              <a:lnSpc>
                <a:spcPct val="115000"/>
              </a:lnSpc>
              <a:spcBef>
                <a:spcPts val="0"/>
              </a:spcBef>
              <a:spcAft>
                <a:spcPts val="0"/>
              </a:spcAft>
              <a:buNone/>
            </a:pPr>
            <a:r>
              <a:t/>
            </a:r>
            <a:endParaRPr sz="1300">
              <a:solidFill>
                <a:srgbClr val="FFFFFF"/>
              </a:solidFill>
              <a:latin typeface="Lato"/>
              <a:ea typeface="Lato"/>
              <a:cs typeface="Lato"/>
              <a:sym typeface="Lato"/>
            </a:endParaRPr>
          </a:p>
          <a:p>
            <a:pPr indent="0" lvl="0" marL="0" rtl="0" algn="l">
              <a:lnSpc>
                <a:spcPct val="100000"/>
              </a:lnSpc>
              <a:spcBef>
                <a:spcPts val="0"/>
              </a:spcBef>
              <a:spcAft>
                <a:spcPts val="0"/>
              </a:spcAft>
              <a:buNone/>
            </a:pPr>
            <a:r>
              <a:t/>
            </a:r>
            <a:endParaRPr>
              <a:solidFill>
                <a:srgbClr val="FFFFFF"/>
              </a:solidFill>
              <a:latin typeface="Lato"/>
              <a:ea typeface="Lato"/>
              <a:cs typeface="Lato"/>
              <a:sym typeface="Lato"/>
            </a:endParaRPr>
          </a:p>
        </p:txBody>
      </p:sp>
      <p:sp>
        <p:nvSpPr>
          <p:cNvPr id="230" name="Google Shape;230;p21"/>
          <p:cNvSpPr/>
          <p:nvPr/>
        </p:nvSpPr>
        <p:spPr>
          <a:xfrm>
            <a:off x="587950" y="1551025"/>
            <a:ext cx="1470000" cy="638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Lato"/>
                <a:ea typeface="Lato"/>
                <a:cs typeface="Lato"/>
                <a:sym typeface="Lato"/>
              </a:rPr>
              <a:t>Feature Engineering</a:t>
            </a:r>
            <a:endParaRPr>
              <a:latin typeface="Lato"/>
              <a:ea typeface="Lato"/>
              <a:cs typeface="Lato"/>
              <a:sym typeface="Lato"/>
            </a:endParaRPr>
          </a:p>
        </p:txBody>
      </p:sp>
      <p:sp>
        <p:nvSpPr>
          <p:cNvPr id="231" name="Google Shape;231;p21"/>
          <p:cNvSpPr/>
          <p:nvPr/>
        </p:nvSpPr>
        <p:spPr>
          <a:xfrm>
            <a:off x="587950" y="3319325"/>
            <a:ext cx="1470000" cy="638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Lato"/>
                <a:ea typeface="Lato"/>
                <a:cs typeface="Lato"/>
                <a:sym typeface="Lato"/>
              </a:rPr>
              <a:t>Modelling</a:t>
            </a:r>
            <a:endParaRPr>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