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Black"/>
      <p:bold r:id="rId14"/>
      <p:boldItalic r:id="rId15"/>
    </p:embeddedFont>
    <p:embeddedFont>
      <p:font typeface="Roboto Thin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Didact Gothic"/>
      <p:regular r:id="rId24"/>
    </p:embeddedFont>
    <p:embeddedFont>
      <p:font typeface="Roboto Light"/>
      <p:regular r:id="rId25"/>
      <p:bold r:id="rId26"/>
      <p:italic r:id="rId27"/>
      <p:boldItalic r:id="rId28"/>
    </p:embeddedFont>
    <p:embeddedFont>
      <p:font typeface="Bree Serif"/>
      <p:regular r:id="rId29"/>
    </p:embeddedFont>
    <p:embeddedFont>
      <p:font typeface="Roboto Mono Regula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DidactGothic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reeSerif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Regular-bold.fntdata"/><Relationship Id="rId30" Type="http://schemas.openxmlformats.org/officeDocument/2006/relationships/font" Target="fonts/RobotoMonoRegular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Regular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Regular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Black-boldItalic.fntdata"/><Relationship Id="rId14" Type="http://schemas.openxmlformats.org/officeDocument/2006/relationships/font" Target="fonts/RobotoBlack-bold.fntdata"/><Relationship Id="rId17" Type="http://schemas.openxmlformats.org/officeDocument/2006/relationships/font" Target="fonts/RobotoThin-bold.fntdata"/><Relationship Id="rId16" Type="http://schemas.openxmlformats.org/officeDocument/2006/relationships/font" Target="fonts/RobotoThin-regular.fntdata"/><Relationship Id="rId19" Type="http://schemas.openxmlformats.org/officeDocument/2006/relationships/font" Target="fonts/RobotoThin-boldItalic.fntdata"/><Relationship Id="rId18" Type="http://schemas.openxmlformats.org/officeDocument/2006/relationships/font" Target="fonts/RobotoTh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99e1ed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c99e1ed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142efe2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142efe2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142efe2f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142efe2f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d564c3c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d564c3c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dc4e38d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dc4e38d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142efe2f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142efe2f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142efe2f9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142efe2f9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d5c1b5e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d5c1b5e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rgbClr val="48FFD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BIA FINAL PRESENTATION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Advanced Regression Techniques for predicting housing prices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1" name="Google Shape;211;p19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2" name="Google Shape;212;p19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05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3" name="Google Shape;213;p19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01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4" name="Google Shape;214;p19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02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5" name="Google Shape;215;p19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03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6" name="Google Shape;216;p19"/>
          <p:cNvSpPr txBox="1"/>
          <p:nvPr>
            <p:ph idx="16" type="ctrTitle"/>
          </p:nvPr>
        </p:nvSpPr>
        <p:spPr>
          <a:xfrm>
            <a:off x="643488" y="2207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Summary of our Project</a:t>
            </a:r>
            <a:endParaRPr/>
          </a:p>
        </p:txBody>
      </p:sp>
      <p:sp>
        <p:nvSpPr>
          <p:cNvPr id="217" name="Google Shape;217;p19"/>
          <p:cNvSpPr txBox="1"/>
          <p:nvPr>
            <p:ph idx="17" type="ctrTitle"/>
          </p:nvPr>
        </p:nvSpPr>
        <p:spPr>
          <a:xfrm>
            <a:off x="643488" y="3203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Analysis of Regression Models</a:t>
            </a:r>
            <a:endParaRPr/>
          </a:p>
        </p:txBody>
      </p:sp>
      <p:sp>
        <p:nvSpPr>
          <p:cNvPr id="218" name="Google Shape;218;p19"/>
          <p:cNvSpPr txBox="1"/>
          <p:nvPr>
            <p:ph idx="18" type="ctrTitle"/>
          </p:nvPr>
        </p:nvSpPr>
        <p:spPr>
          <a:xfrm>
            <a:off x="643488" y="40163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Difficulties faced</a:t>
            </a:r>
            <a:endParaRPr/>
          </a:p>
        </p:txBody>
      </p:sp>
      <p:sp>
        <p:nvSpPr>
          <p:cNvPr id="219" name="Google Shape;219;p19"/>
          <p:cNvSpPr txBox="1"/>
          <p:nvPr>
            <p:ph idx="19" type="ctrTitle"/>
          </p:nvPr>
        </p:nvSpPr>
        <p:spPr>
          <a:xfrm>
            <a:off x="6424513" y="22031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How did we solve them?</a:t>
            </a:r>
            <a:endParaRPr/>
          </a:p>
        </p:txBody>
      </p:sp>
      <p:sp>
        <p:nvSpPr>
          <p:cNvPr id="220" name="Google Shape;220;p19"/>
          <p:cNvSpPr txBox="1"/>
          <p:nvPr>
            <p:ph idx="20" type="ctrTitle"/>
          </p:nvPr>
        </p:nvSpPr>
        <p:spPr>
          <a:xfrm>
            <a:off x="6424513" y="31273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Our Takeaways</a:t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3597855" y="3835194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19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23" name="Google Shape;223;p19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9"/>
          <p:cNvSpPr/>
          <p:nvPr/>
        </p:nvSpPr>
        <p:spPr>
          <a:xfrm>
            <a:off x="3597844" y="2922788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19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33" name="Google Shape;233;p19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19"/>
          <p:cNvSpPr/>
          <p:nvPr/>
        </p:nvSpPr>
        <p:spPr>
          <a:xfrm>
            <a:off x="5109480" y="2088204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Summary of our project </a:t>
            </a:r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3164025" y="1794300"/>
            <a:ext cx="2626800" cy="2610900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we did</a:t>
            </a:r>
            <a:endParaRPr b="1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Feature Selection, Cleaning, Pre-processing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Multivariate Linear Regression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Lasso Regression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Ridge Regression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124050" y="1794300"/>
            <a:ext cx="2430600" cy="2610900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Info</a:t>
            </a:r>
            <a:endParaRPr b="1" sz="13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Kaggle Competition: Predicting Housing Prices with 80 features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Evaluation Criterion</a:t>
            </a:r>
            <a:endParaRPr b="1" sz="13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Lowest RMSE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2683750" y="2657575"/>
            <a:ext cx="394200" cy="53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5958225" y="2657575"/>
            <a:ext cx="394200" cy="53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6508425" y="1794175"/>
            <a:ext cx="2507100" cy="2610900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Future Plans</a:t>
            </a:r>
            <a:endParaRPr b="1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Put on Github: nicely formatted, write up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Attempt Neural Networks and Tensorflow, Feature Engineering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did other people submit on Kaggle?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3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1" name="Google Shape;251;p2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Lasso regression performed the best out of the algorithms used</a:t>
            </a:r>
            <a:endParaRPr/>
          </a:p>
        </p:txBody>
      </p:sp>
      <p:pic>
        <p:nvPicPr>
          <p:cNvPr id="257" name="Google Shape;257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988" y="1164625"/>
            <a:ext cx="6208026" cy="3838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66" name="Google Shape;266;p22"/>
          <p:cNvSpPr txBox="1"/>
          <p:nvPr>
            <p:ph idx="4" type="ctrTitle"/>
          </p:nvPr>
        </p:nvSpPr>
        <p:spPr>
          <a:xfrm>
            <a:off x="307850" y="62870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Difficulties faced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7" name="Google Shape;267;p22"/>
          <p:cNvSpPr txBox="1"/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Data Cleaning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22"/>
          <p:cNvSpPr txBox="1"/>
          <p:nvPr>
            <p:ph idx="2" type="ctrTitle"/>
          </p:nvPr>
        </p:nvSpPr>
        <p:spPr>
          <a:xfrm>
            <a:off x="1557931" y="356678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Figuring out why our results have a very high RMSE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9" name="Google Shape;269;p22"/>
          <p:cNvSpPr txBox="1"/>
          <p:nvPr>
            <p:ph idx="3" type="ctrTitle"/>
          </p:nvPr>
        </p:nvSpPr>
        <p:spPr>
          <a:xfrm>
            <a:off x="1557931" y="2865442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Variable Selection for regression models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70" name="Google Shape;270;p22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2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72" name="Google Shape;272;p22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73" name="Google Shape;273;p22"/>
          <p:cNvSpPr/>
          <p:nvPr/>
        </p:nvSpPr>
        <p:spPr>
          <a:xfrm>
            <a:off x="933213" y="1994550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4" name="Google Shape;274;p22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grpSp>
        <p:nvGrpSpPr>
          <p:cNvPr id="275" name="Google Shape;275;p22"/>
          <p:cNvGrpSpPr/>
          <p:nvPr/>
        </p:nvGrpSpPr>
        <p:grpSpPr>
          <a:xfrm flipH="1" rot="10800000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276" name="Google Shape;276;p22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79" name="Google Shape;279;p22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280" name="Google Shape;280;p22"/>
            <p:cNvSpPr/>
            <p:nvPr/>
          </p:nvSpPr>
          <p:spPr>
            <a:xfrm>
              <a:off x="1319675" y="2389025"/>
              <a:ext cx="1396475" cy="1369625"/>
            </a:xfrm>
            <a:custGeom>
              <a:rect b="b" l="l" r="r" t="t"/>
              <a:pathLst>
                <a:path extrusionOk="0" h="54785" w="55859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2902125" y="2587450"/>
              <a:ext cx="641550" cy="1171700"/>
            </a:xfrm>
            <a:custGeom>
              <a:rect b="b" l="l" r="r" t="t"/>
              <a:pathLst>
                <a:path extrusionOk="0" h="46868" w="25662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82" name="Google Shape;282;p22"/>
          <p:cNvSpPr/>
          <p:nvPr/>
        </p:nvSpPr>
        <p:spPr>
          <a:xfrm>
            <a:off x="4876837" y="240959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5005199" y="254175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1A51"/>
              </a:solidFill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4636011" y="413670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5005199" y="254175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5143716" y="2742556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5221240" y="2834061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5500826" y="3535575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5560559" y="3610549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5560559" y="371094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91" name="Google Shape;291;p22"/>
          <p:cNvSpPr/>
          <p:nvPr/>
        </p:nvSpPr>
        <p:spPr>
          <a:xfrm>
            <a:off x="5180573" y="3535575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5242842" y="3644719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5683836" y="3292847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5683836" y="3100941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6387899" y="3102216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rgbClr val="48FFD5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6579790" y="3182275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6668745" y="321532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6905128" y="336401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6858115" y="136749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6976307" y="151109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7513876" y="308696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7577419" y="1730946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7107204" y="1832622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7225395" y="2240569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"/>
          <p:cNvSpPr txBox="1"/>
          <p:nvPr>
            <p:ph idx="4" type="ctrTitle"/>
          </p:nvPr>
        </p:nvSpPr>
        <p:spPr>
          <a:xfrm>
            <a:off x="1018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did we solve them?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3"/>
          <p:cNvSpPr/>
          <p:nvPr/>
        </p:nvSpPr>
        <p:spPr>
          <a:xfrm>
            <a:off x="8021111" y="2667988"/>
            <a:ext cx="189568" cy="189570"/>
          </a:xfrm>
          <a:custGeom>
            <a:rect b="b" l="l" r="r" t="t"/>
            <a:pathLst>
              <a:path extrusionOk="0" h="92473" w="92472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"/>
          <p:cNvSpPr/>
          <p:nvPr/>
        </p:nvSpPr>
        <p:spPr>
          <a:xfrm>
            <a:off x="8009275" y="1985963"/>
            <a:ext cx="213239" cy="196180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43"/>
              </a:solidFill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23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319" name="Google Shape;319;p23"/>
            <p:cNvSpPr/>
            <p:nvPr/>
          </p:nvSpPr>
          <p:spPr>
            <a:xfrm>
              <a:off x="4151375" y="399250"/>
              <a:ext cx="2141475" cy="2015650"/>
            </a:xfrm>
            <a:custGeom>
              <a:rect b="b" l="l" r="r" t="t"/>
              <a:pathLst>
                <a:path extrusionOk="0" h="80626" w="85659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788450" y="238125"/>
              <a:ext cx="867350" cy="1403950"/>
            </a:xfrm>
            <a:custGeom>
              <a:rect b="b" l="l" r="r" t="t"/>
              <a:pathLst>
                <a:path extrusionOk="0" h="56158" w="34694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1" name="Google Shape;321;p23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23"/>
          <p:cNvSpPr/>
          <p:nvPr/>
        </p:nvSpPr>
        <p:spPr>
          <a:xfrm>
            <a:off x="2634654" y="3249946"/>
            <a:ext cx="621066" cy="619705"/>
          </a:xfrm>
          <a:custGeom>
            <a:rect b="b" l="l" r="r" t="t"/>
            <a:pathLst>
              <a:path extrusionOk="0" h="41438" w="41529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2492071" y="3754486"/>
            <a:ext cx="906228" cy="115168"/>
          </a:xfrm>
          <a:custGeom>
            <a:rect b="b" l="l" r="r" t="t"/>
            <a:pathLst>
              <a:path extrusionOk="0" h="7701" w="60597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3"/>
          <p:cNvSpPr/>
          <p:nvPr/>
        </p:nvSpPr>
        <p:spPr>
          <a:xfrm>
            <a:off x="1402108" y="1357975"/>
            <a:ext cx="3086129" cy="2093521"/>
          </a:xfrm>
          <a:custGeom>
            <a:rect b="b" l="l" r="r" t="t"/>
            <a:pathLst>
              <a:path extrusionOk="0" h="139988" w="206361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1483001" y="1440228"/>
            <a:ext cx="2924346" cy="1643839"/>
          </a:xfrm>
          <a:custGeom>
            <a:rect b="b" l="l" r="r" t="t"/>
            <a:pathLst>
              <a:path extrusionOk="0" h="109919" w="195543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3"/>
          <p:cNvSpPr/>
          <p:nvPr/>
        </p:nvSpPr>
        <p:spPr>
          <a:xfrm>
            <a:off x="1402108" y="3173181"/>
            <a:ext cx="3086129" cy="278328"/>
          </a:xfrm>
          <a:custGeom>
            <a:rect b="b" l="l" r="r" t="t"/>
            <a:pathLst>
              <a:path extrusionOk="0" h="18611" w="20636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>
            <a:off x="1483001" y="1440228"/>
            <a:ext cx="2924346" cy="120657"/>
          </a:xfrm>
          <a:custGeom>
            <a:rect b="b" l="l" r="r" t="t"/>
            <a:pathLst>
              <a:path extrusionOk="0" h="8068" w="195543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>
            <a:off x="1483001" y="1560871"/>
            <a:ext cx="2924346" cy="119296"/>
          </a:xfrm>
          <a:custGeom>
            <a:rect b="b" l="l" r="r" t="t"/>
            <a:pathLst>
              <a:path extrusionOk="0" h="7977" w="195543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"/>
          <p:cNvSpPr/>
          <p:nvPr/>
        </p:nvSpPr>
        <p:spPr>
          <a:xfrm>
            <a:off x="3858959" y="1560871"/>
            <a:ext cx="548415" cy="119296"/>
          </a:xfrm>
          <a:custGeom>
            <a:rect b="b" l="l" r="r" t="t"/>
            <a:pathLst>
              <a:path extrusionOk="0" h="7977" w="36671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3"/>
          <p:cNvSpPr/>
          <p:nvPr/>
        </p:nvSpPr>
        <p:spPr>
          <a:xfrm>
            <a:off x="3453135" y="1560871"/>
            <a:ext cx="407210" cy="119296"/>
          </a:xfrm>
          <a:custGeom>
            <a:rect b="b" l="l" r="r" t="t"/>
            <a:pathLst>
              <a:path extrusionOk="0" h="7977" w="27229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"/>
          <p:cNvSpPr/>
          <p:nvPr/>
        </p:nvSpPr>
        <p:spPr>
          <a:xfrm>
            <a:off x="3056913" y="1784345"/>
            <a:ext cx="1257222" cy="316717"/>
          </a:xfrm>
          <a:custGeom>
            <a:rect b="b" l="l" r="r" t="t"/>
            <a:pathLst>
              <a:path extrusionOk="0" h="21178" w="84067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>
            <a:off x="3056913" y="2190167"/>
            <a:ext cx="963835" cy="67193"/>
          </a:xfrm>
          <a:custGeom>
            <a:rect b="b" l="l" r="r" t="t"/>
            <a:pathLst>
              <a:path extrusionOk="0" h="4493" w="64449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3"/>
          <p:cNvSpPr/>
          <p:nvPr/>
        </p:nvSpPr>
        <p:spPr>
          <a:xfrm>
            <a:off x="3056913" y="2336861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"/>
          <p:cNvSpPr/>
          <p:nvPr/>
        </p:nvSpPr>
        <p:spPr>
          <a:xfrm>
            <a:off x="3056913" y="2483556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3056913" y="2630251"/>
            <a:ext cx="1257222" cy="67208"/>
          </a:xfrm>
          <a:custGeom>
            <a:rect b="b" l="l" r="r" t="t"/>
            <a:pathLst>
              <a:path extrusionOk="0" h="4494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"/>
          <p:cNvSpPr/>
          <p:nvPr/>
        </p:nvSpPr>
        <p:spPr>
          <a:xfrm>
            <a:off x="3056913" y="2776960"/>
            <a:ext cx="699236" cy="67193"/>
          </a:xfrm>
          <a:custGeom>
            <a:rect b="b" l="l" r="r" t="t"/>
            <a:pathLst>
              <a:path extrusionOk="0" h="4493" w="46756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3839771" y="2785186"/>
            <a:ext cx="124770" cy="117920"/>
          </a:xfrm>
          <a:custGeom>
            <a:rect b="b" l="l" r="r" t="t"/>
            <a:pathLst>
              <a:path extrusionOk="0" h="7885" w="8343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/>
          <p:nvPr/>
        </p:nvSpPr>
        <p:spPr>
          <a:xfrm>
            <a:off x="4002917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"/>
          <p:cNvSpPr/>
          <p:nvPr/>
        </p:nvSpPr>
        <p:spPr>
          <a:xfrm>
            <a:off x="4166063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3960415" y="1473129"/>
            <a:ext cx="65817" cy="55498"/>
          </a:xfrm>
          <a:custGeom>
            <a:rect b="b" l="l" r="r" t="t"/>
            <a:pathLst>
              <a:path extrusionOk="0" h="3711" w="440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4082434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4204453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3"/>
          <p:cNvSpPr/>
          <p:nvPr/>
        </p:nvSpPr>
        <p:spPr>
          <a:xfrm>
            <a:off x="1578968" y="1784345"/>
            <a:ext cx="471636" cy="473012"/>
          </a:xfrm>
          <a:custGeom>
            <a:rect b="b" l="l" r="r" t="t"/>
            <a:pathLst>
              <a:path extrusionOk="0" h="31629" w="31537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"/>
          <p:cNvSpPr/>
          <p:nvPr/>
        </p:nvSpPr>
        <p:spPr>
          <a:xfrm>
            <a:off x="1578968" y="2347839"/>
            <a:ext cx="471636" cy="135732"/>
          </a:xfrm>
          <a:custGeom>
            <a:rect b="b" l="l" r="r" t="t"/>
            <a:pathLst>
              <a:path extrusionOk="0" h="9076" w="31537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3"/>
          <p:cNvSpPr/>
          <p:nvPr/>
        </p:nvSpPr>
        <p:spPr>
          <a:xfrm>
            <a:off x="1578968" y="2550735"/>
            <a:ext cx="471636" cy="50742"/>
          </a:xfrm>
          <a:custGeom>
            <a:rect b="b" l="l" r="r" t="t"/>
            <a:pathLst>
              <a:path extrusionOk="0" h="3393" w="31537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3"/>
          <p:cNvSpPr/>
          <p:nvPr/>
        </p:nvSpPr>
        <p:spPr>
          <a:xfrm>
            <a:off x="1578968" y="2663167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3"/>
          <p:cNvSpPr/>
          <p:nvPr/>
        </p:nvSpPr>
        <p:spPr>
          <a:xfrm>
            <a:off x="1578968" y="2776960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3"/>
          <p:cNvSpPr/>
          <p:nvPr/>
        </p:nvSpPr>
        <p:spPr>
          <a:xfrm>
            <a:off x="157896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2179478" y="1784345"/>
            <a:ext cx="765023" cy="473012"/>
          </a:xfrm>
          <a:custGeom>
            <a:rect b="b" l="l" r="r" t="t"/>
            <a:pathLst>
              <a:path extrusionOk="0" h="31629" w="51155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3"/>
          <p:cNvSpPr/>
          <p:nvPr/>
        </p:nvSpPr>
        <p:spPr>
          <a:xfrm>
            <a:off x="2179478" y="2347839"/>
            <a:ext cx="765023" cy="135732"/>
          </a:xfrm>
          <a:custGeom>
            <a:rect b="b" l="l" r="r" t="t"/>
            <a:pathLst>
              <a:path extrusionOk="0" h="9076" w="51155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3"/>
          <p:cNvSpPr/>
          <p:nvPr/>
        </p:nvSpPr>
        <p:spPr>
          <a:xfrm>
            <a:off x="2179478" y="2550735"/>
            <a:ext cx="765023" cy="50742"/>
          </a:xfrm>
          <a:custGeom>
            <a:rect b="b" l="l" r="r" t="t"/>
            <a:pathLst>
              <a:path extrusionOk="0" h="3393" w="51155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3"/>
          <p:cNvSpPr/>
          <p:nvPr/>
        </p:nvSpPr>
        <p:spPr>
          <a:xfrm>
            <a:off x="2179478" y="2663167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3"/>
          <p:cNvSpPr/>
          <p:nvPr/>
        </p:nvSpPr>
        <p:spPr>
          <a:xfrm>
            <a:off x="2179478" y="2776960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3"/>
          <p:cNvSpPr/>
          <p:nvPr/>
        </p:nvSpPr>
        <p:spPr>
          <a:xfrm>
            <a:off x="217947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"/>
          <p:cNvSpPr/>
          <p:nvPr/>
        </p:nvSpPr>
        <p:spPr>
          <a:xfrm>
            <a:off x="975721" y="2775585"/>
            <a:ext cx="2085295" cy="1140678"/>
          </a:xfrm>
          <a:custGeom>
            <a:rect b="b" l="l" r="r" t="t"/>
            <a:pathLst>
              <a:path extrusionOk="0" h="76274" w="139438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3"/>
          <p:cNvSpPr/>
          <p:nvPr/>
        </p:nvSpPr>
        <p:spPr>
          <a:xfrm>
            <a:off x="1030562" y="2839951"/>
            <a:ext cx="1975630" cy="1076311"/>
          </a:xfrm>
          <a:custGeom>
            <a:rect b="b" l="l" r="r" t="t"/>
            <a:pathLst>
              <a:path extrusionOk="0" h="71970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3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1786000" y="3892945"/>
            <a:ext cx="464786" cy="79524"/>
          </a:xfrm>
          <a:custGeom>
            <a:rect b="b" l="l" r="r" t="t"/>
            <a:pathLst>
              <a:path extrusionOk="0" h="3760" w="31079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1030562" y="2839951"/>
            <a:ext cx="1975630" cy="80966"/>
          </a:xfrm>
          <a:custGeom>
            <a:rect b="b" l="l" r="r" t="t"/>
            <a:pathLst>
              <a:path extrusionOk="0" h="5414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"/>
          <p:cNvSpPr/>
          <p:nvPr/>
        </p:nvSpPr>
        <p:spPr>
          <a:xfrm>
            <a:off x="1030562" y="2920903"/>
            <a:ext cx="1975630" cy="80907"/>
          </a:xfrm>
          <a:custGeom>
            <a:rect b="b" l="l" r="r" t="t"/>
            <a:pathLst>
              <a:path extrusionOk="0" h="5410" w="132105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2636015" y="2920903"/>
            <a:ext cx="370196" cy="80907"/>
          </a:xfrm>
          <a:custGeom>
            <a:rect b="b" l="l" r="r" t="t"/>
            <a:pathLst>
              <a:path extrusionOk="0" h="5410" w="24754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"/>
          <p:cNvSpPr/>
          <p:nvPr/>
        </p:nvSpPr>
        <p:spPr>
          <a:xfrm>
            <a:off x="2360451" y="2920903"/>
            <a:ext cx="275576" cy="80907"/>
          </a:xfrm>
          <a:custGeom>
            <a:rect b="b" l="l" r="r" t="t"/>
            <a:pathLst>
              <a:path extrusionOk="0" h="5410" w="18427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3"/>
          <p:cNvSpPr/>
          <p:nvPr/>
        </p:nvSpPr>
        <p:spPr>
          <a:xfrm>
            <a:off x="2093097" y="3071726"/>
            <a:ext cx="850027" cy="213886"/>
          </a:xfrm>
          <a:custGeom>
            <a:rect b="b" l="l" r="r" t="t"/>
            <a:pathLst>
              <a:path extrusionOk="0" h="14302" w="56839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3"/>
          <p:cNvSpPr/>
          <p:nvPr/>
        </p:nvSpPr>
        <p:spPr>
          <a:xfrm>
            <a:off x="2093097" y="3345928"/>
            <a:ext cx="651245" cy="45254"/>
          </a:xfrm>
          <a:custGeom>
            <a:rect b="b" l="l" r="r" t="t"/>
            <a:pathLst>
              <a:path extrusionOk="0" h="3026" w="43547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3"/>
          <p:cNvSpPr/>
          <p:nvPr/>
        </p:nvSpPr>
        <p:spPr>
          <a:xfrm>
            <a:off x="2093097" y="3444631"/>
            <a:ext cx="850027" cy="45254"/>
          </a:xfrm>
          <a:custGeom>
            <a:rect b="b" l="l" r="r" t="t"/>
            <a:pathLst>
              <a:path extrusionOk="0" h="3026" w="56839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2093097" y="3543350"/>
            <a:ext cx="850027" cy="46630"/>
          </a:xfrm>
          <a:custGeom>
            <a:rect b="b" l="l" r="r" t="t"/>
            <a:pathLst>
              <a:path extrusionOk="0" h="3118" w="56839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3"/>
          <p:cNvSpPr/>
          <p:nvPr/>
        </p:nvSpPr>
        <p:spPr>
          <a:xfrm>
            <a:off x="2093097" y="3643430"/>
            <a:ext cx="850027" cy="45254"/>
          </a:xfrm>
          <a:custGeom>
            <a:rect b="b" l="l" r="r" t="t"/>
            <a:pathLst>
              <a:path extrusionOk="0" h="3026" w="56839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2093097" y="3742148"/>
            <a:ext cx="473012" cy="45254"/>
          </a:xfrm>
          <a:custGeom>
            <a:rect b="b" l="l" r="r" t="t"/>
            <a:pathLst>
              <a:path extrusionOk="0" h="3026" w="31629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"/>
          <p:cNvSpPr/>
          <p:nvPr/>
        </p:nvSpPr>
        <p:spPr>
          <a:xfrm>
            <a:off x="2622316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3"/>
          <p:cNvSpPr/>
          <p:nvPr/>
        </p:nvSpPr>
        <p:spPr>
          <a:xfrm>
            <a:off x="2731997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3"/>
          <p:cNvSpPr/>
          <p:nvPr/>
        </p:nvSpPr>
        <p:spPr>
          <a:xfrm>
            <a:off x="2843039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"/>
          <p:cNvSpPr/>
          <p:nvPr/>
        </p:nvSpPr>
        <p:spPr>
          <a:xfrm>
            <a:off x="2704569" y="2861950"/>
            <a:ext cx="43893" cy="37447"/>
          </a:xfrm>
          <a:custGeom>
            <a:rect b="b" l="l" r="r" t="t"/>
            <a:pathLst>
              <a:path extrusionOk="0" h="2504" w="2935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3"/>
          <p:cNvSpPr/>
          <p:nvPr/>
        </p:nvSpPr>
        <p:spPr>
          <a:xfrm>
            <a:off x="2785462" y="2861950"/>
            <a:ext cx="45254" cy="37447"/>
          </a:xfrm>
          <a:custGeom>
            <a:rect b="b" l="l" r="r" t="t"/>
            <a:pathLst>
              <a:path extrusionOk="0" h="2504" w="3026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3"/>
          <p:cNvSpPr/>
          <p:nvPr/>
        </p:nvSpPr>
        <p:spPr>
          <a:xfrm>
            <a:off x="2869091" y="2861950"/>
            <a:ext cx="42517" cy="37447"/>
          </a:xfrm>
          <a:custGeom>
            <a:rect b="b" l="l" r="r" t="t"/>
            <a:pathLst>
              <a:path extrusionOk="0" h="2504" w="2843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3"/>
          <p:cNvSpPr/>
          <p:nvPr/>
        </p:nvSpPr>
        <p:spPr>
          <a:xfrm>
            <a:off x="1095004" y="3071726"/>
            <a:ext cx="319454" cy="319454"/>
          </a:xfrm>
          <a:custGeom>
            <a:rect b="b" l="l" r="r" t="t"/>
            <a:pathLst>
              <a:path extrusionOk="0" h="21361" w="21361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3"/>
          <p:cNvSpPr/>
          <p:nvPr/>
        </p:nvSpPr>
        <p:spPr>
          <a:xfrm>
            <a:off x="1095004" y="3451496"/>
            <a:ext cx="319454" cy="91869"/>
          </a:xfrm>
          <a:custGeom>
            <a:rect b="b" l="l" r="r" t="t"/>
            <a:pathLst>
              <a:path extrusionOk="0" h="6143" w="21361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3"/>
          <p:cNvSpPr/>
          <p:nvPr/>
        </p:nvSpPr>
        <p:spPr>
          <a:xfrm>
            <a:off x="1095004" y="3589965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1095004" y="3665369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3"/>
          <p:cNvSpPr/>
          <p:nvPr/>
        </p:nvSpPr>
        <p:spPr>
          <a:xfrm>
            <a:off x="1095004" y="3742148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3"/>
          <p:cNvSpPr/>
          <p:nvPr/>
        </p:nvSpPr>
        <p:spPr>
          <a:xfrm>
            <a:off x="1095004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1500827" y="3071726"/>
            <a:ext cx="516875" cy="319454"/>
          </a:xfrm>
          <a:custGeom>
            <a:rect b="b" l="l" r="r" t="t"/>
            <a:pathLst>
              <a:path extrusionOk="0" h="21361" w="34562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1500827" y="3451496"/>
            <a:ext cx="516875" cy="91869"/>
          </a:xfrm>
          <a:custGeom>
            <a:rect b="b" l="l" r="r" t="t"/>
            <a:pathLst>
              <a:path extrusionOk="0" h="6143" w="34562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1500827" y="3589965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"/>
          <p:cNvSpPr/>
          <p:nvPr/>
        </p:nvSpPr>
        <p:spPr>
          <a:xfrm>
            <a:off x="1500827" y="3665369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1500827" y="3742148"/>
            <a:ext cx="516875" cy="34277"/>
          </a:xfrm>
          <a:custGeom>
            <a:rect b="b" l="l" r="r" t="t"/>
            <a:pathLst>
              <a:path extrusionOk="0" h="2292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>
            <a:off x="1500827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3"/>
          <p:cNvSpPr/>
          <p:nvPr/>
        </p:nvSpPr>
        <p:spPr>
          <a:xfrm>
            <a:off x="3299591" y="3340439"/>
            <a:ext cx="1243508" cy="749948"/>
          </a:xfrm>
          <a:custGeom>
            <a:rect b="b" l="l" r="r" t="t"/>
            <a:pathLst>
              <a:path extrusionOk="0" h="50147" w="8315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3"/>
          <p:cNvSpPr/>
          <p:nvPr/>
        </p:nvSpPr>
        <p:spPr>
          <a:xfrm>
            <a:off x="3332492" y="3377453"/>
            <a:ext cx="1126979" cy="674545"/>
          </a:xfrm>
          <a:custGeom>
            <a:rect b="b" l="l" r="r" t="t"/>
            <a:pathLst>
              <a:path extrusionOk="0" h="45105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3"/>
          <p:cNvSpPr/>
          <p:nvPr/>
        </p:nvSpPr>
        <p:spPr>
          <a:xfrm>
            <a:off x="4466330" y="3688331"/>
            <a:ext cx="61719" cy="52791"/>
          </a:xfrm>
          <a:custGeom>
            <a:rect b="b" l="l" r="r" t="t"/>
            <a:pathLst>
              <a:path extrusionOk="0" h="3530" w="4127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3"/>
          <p:cNvSpPr/>
          <p:nvPr/>
        </p:nvSpPr>
        <p:spPr>
          <a:xfrm>
            <a:off x="3332492" y="3377453"/>
            <a:ext cx="1126979" cy="57592"/>
          </a:xfrm>
          <a:custGeom>
            <a:rect b="b" l="l" r="r" t="t"/>
            <a:pathLst>
              <a:path extrusionOk="0" h="3851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3"/>
          <p:cNvSpPr/>
          <p:nvPr/>
        </p:nvSpPr>
        <p:spPr>
          <a:xfrm>
            <a:off x="4283970" y="3392543"/>
            <a:ext cx="27442" cy="23629"/>
          </a:xfrm>
          <a:custGeom>
            <a:rect b="b" l="l" r="r" t="t"/>
            <a:pathLst>
              <a:path extrusionOk="0" h="1580" w="1835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3"/>
          <p:cNvSpPr/>
          <p:nvPr/>
        </p:nvSpPr>
        <p:spPr>
          <a:xfrm>
            <a:off x="4341562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"/>
          <p:cNvSpPr/>
          <p:nvPr/>
        </p:nvSpPr>
        <p:spPr>
          <a:xfrm>
            <a:off x="4400515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3332492" y="3435030"/>
            <a:ext cx="1126979" cy="46630"/>
          </a:xfrm>
          <a:custGeom>
            <a:rect b="b" l="l" r="r" t="t"/>
            <a:pathLst>
              <a:path extrusionOk="0" h="3118" w="75358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3"/>
          <p:cNvSpPr/>
          <p:nvPr/>
        </p:nvSpPr>
        <p:spPr>
          <a:xfrm>
            <a:off x="4248332" y="3435030"/>
            <a:ext cx="211150" cy="46630"/>
          </a:xfrm>
          <a:custGeom>
            <a:rect b="b" l="l" r="r" t="t"/>
            <a:pathLst>
              <a:path extrusionOk="0" h="3118" w="14119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"/>
          <p:cNvSpPr/>
          <p:nvPr/>
        </p:nvSpPr>
        <p:spPr>
          <a:xfrm>
            <a:off x="4090659" y="3435030"/>
            <a:ext cx="157686" cy="46630"/>
          </a:xfrm>
          <a:custGeom>
            <a:rect b="b" l="l" r="r" t="t"/>
            <a:pathLst>
              <a:path extrusionOk="0" h="3118" w="10544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3"/>
          <p:cNvSpPr/>
          <p:nvPr/>
        </p:nvSpPr>
        <p:spPr>
          <a:xfrm>
            <a:off x="3938475" y="3521411"/>
            <a:ext cx="485350" cy="122033"/>
          </a:xfrm>
          <a:custGeom>
            <a:rect b="b" l="l" r="r" t="t"/>
            <a:pathLst>
              <a:path extrusionOk="0" h="8160" w="32454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3938475" y="3677707"/>
            <a:ext cx="371557" cy="26067"/>
          </a:xfrm>
          <a:custGeom>
            <a:rect b="b" l="l" r="r" t="t"/>
            <a:pathLst>
              <a:path extrusionOk="0" h="1743" w="24845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3938475" y="3733908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3938475" y="3790124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3938475" y="3847702"/>
            <a:ext cx="485350" cy="24706"/>
          </a:xfrm>
          <a:custGeom>
            <a:rect b="b" l="l" r="r" t="t"/>
            <a:pathLst>
              <a:path extrusionOk="0" h="1652" w="32454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3938475" y="3903918"/>
            <a:ext cx="270102" cy="26067"/>
          </a:xfrm>
          <a:custGeom>
            <a:rect b="b" l="l" r="r" t="t"/>
            <a:pathLst>
              <a:path extrusionOk="0" h="1743" w="18061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4240106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4303172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4366238" y="3903905"/>
            <a:ext cx="47991" cy="45269"/>
          </a:xfrm>
          <a:custGeom>
            <a:rect b="b" l="l" r="r" t="t"/>
            <a:pathLst>
              <a:path extrusionOk="0" h="3027" w="3209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3368145" y="3521411"/>
            <a:ext cx="182346" cy="182361"/>
          </a:xfrm>
          <a:custGeom>
            <a:rect b="b" l="l" r="r" t="t"/>
            <a:pathLst>
              <a:path extrusionOk="0" h="12194" w="12193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3368145" y="3738036"/>
            <a:ext cx="182346" cy="52103"/>
          </a:xfrm>
          <a:custGeom>
            <a:rect b="b" l="l" r="r" t="t"/>
            <a:pathLst>
              <a:path extrusionOk="0" h="3484" w="12193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3368145" y="3816176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3368145" y="3860054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3368145" y="3903918"/>
            <a:ext cx="182346" cy="19217"/>
          </a:xfrm>
          <a:custGeom>
            <a:rect b="b" l="l" r="r" t="t"/>
            <a:pathLst>
              <a:path extrusionOk="0" h="1285" w="12193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3368145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3599846" y="3521411"/>
            <a:ext cx="296139" cy="182361"/>
          </a:xfrm>
          <a:custGeom>
            <a:rect b="b" l="l" r="r" t="t"/>
            <a:pathLst>
              <a:path extrusionOk="0" h="12194" w="19802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3599846" y="3738036"/>
            <a:ext cx="296139" cy="52103"/>
          </a:xfrm>
          <a:custGeom>
            <a:rect b="b" l="l" r="r" t="t"/>
            <a:pathLst>
              <a:path extrusionOk="0" h="3484" w="19802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3599846" y="3816176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3599846" y="3860054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3599846" y="3903918"/>
            <a:ext cx="296139" cy="19217"/>
          </a:xfrm>
          <a:custGeom>
            <a:rect b="b" l="l" r="r" t="t"/>
            <a:pathLst>
              <a:path extrusionOk="0" h="1285" w="19802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3599846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>
            <p:ph type="ctrTitle"/>
          </p:nvPr>
        </p:nvSpPr>
        <p:spPr>
          <a:xfrm>
            <a:off x="5540250" y="2027600"/>
            <a:ext cx="2234400" cy="3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Stack overflow/ Towards Data science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20" name="Google Shape;420;p23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Kai Hui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21" name="Google Shape;421;p23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ML by Andrew Ng</a:t>
            </a:r>
            <a:endParaRPr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“I hope to gain a deeper understanding of the machine learning models…”</a:t>
            </a:r>
            <a:endParaRPr/>
          </a:p>
        </p:txBody>
      </p:sp>
      <p:sp>
        <p:nvSpPr>
          <p:cNvPr id="427" name="Google Shape;427;p24"/>
          <p:cNvSpPr txBox="1"/>
          <p:nvPr/>
        </p:nvSpPr>
        <p:spPr>
          <a:xfrm>
            <a:off x="589400" y="1496125"/>
            <a:ext cx="3453300" cy="2911200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ML Related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Model Selection and k fold CV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Preprocessing in sklearn is amazing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Hyperparameter tuning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Non ML</a:t>
            </a:r>
            <a:endParaRPr b="1" sz="13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Using GIT (jupyter notebooks…..)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Pandas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24"/>
          <p:cNvSpPr txBox="1"/>
          <p:nvPr/>
        </p:nvSpPr>
        <p:spPr>
          <a:xfrm>
            <a:off x="4572000" y="1496125"/>
            <a:ext cx="3453300" cy="2911200"/>
          </a:xfrm>
          <a:prstGeom prst="rect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Personal</a:t>
            </a:r>
            <a:endParaRPr b="1" sz="13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Pushed me to stop being lazy 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Machine Learning has become less of a black box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Community of data enthusiasts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9" name="Google Shape;429;p2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“First step into analytics”</a:t>
            </a:r>
            <a:endParaRPr/>
          </a:p>
        </p:txBody>
      </p:sp>
      <p:cxnSp>
        <p:nvCxnSpPr>
          <p:cNvPr id="435" name="Google Shape;435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25"/>
          <p:cNvSpPr txBox="1"/>
          <p:nvPr/>
        </p:nvSpPr>
        <p:spPr>
          <a:xfrm>
            <a:off x="807675" y="1442275"/>
            <a:ext cx="7211400" cy="30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Technicals</a:t>
            </a:r>
            <a:endParaRPr u="sng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</a:pPr>
            <a:r>
              <a:rPr lang="es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Basically every ML model and also the various libraries used were quite new to me so it was a very broad exposure for me  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</a:pPr>
            <a:r>
              <a:rPr lang="es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Learning how to use GitHub 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Personally</a:t>
            </a:r>
            <a:endParaRPr u="sng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</a:pPr>
            <a:r>
              <a:rPr lang="es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Having a community of data enthusiast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</a:pPr>
            <a:r>
              <a:rPr lang="es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Sparked my interest in analytics 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6"/>
          <p:cNvSpPr txBox="1"/>
          <p:nvPr>
            <p:ph type="ctrTitle"/>
          </p:nvPr>
        </p:nvSpPr>
        <p:spPr>
          <a:xfrm>
            <a:off x="3928875" y="2268450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YOU!</a:t>
            </a:r>
            <a:endParaRPr/>
          </a:p>
        </p:txBody>
      </p:sp>
      <p:grpSp>
        <p:nvGrpSpPr>
          <p:cNvPr id="442" name="Google Shape;442;p26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443" name="Google Shape;443;p26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639325" y="2213475"/>
              <a:ext cx="444225" cy="442625"/>
            </a:xfrm>
            <a:custGeom>
              <a:rect b="b" l="l" r="r" t="t"/>
              <a:pathLst>
                <a:path extrusionOk="0" h="17705" w="17769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1094650" y="26911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rect b="b" l="l" r="r" t="t"/>
              <a:pathLst>
                <a:path extrusionOk="0" h="7070" w="5478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rect b="b" l="l" r="r" t="t"/>
              <a:pathLst>
                <a:path extrusionOk="0" h="7070" w="5605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rect b="b" l="l" r="r" t="t"/>
              <a:pathLst>
                <a:path extrusionOk="0" h="7070" w="9363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rect b="b" l="l" r="r" t="t"/>
              <a:pathLst>
                <a:path extrusionOk="0" h="7070" w="4077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