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y Grotesk Key" panose="020B0604020202020204" charset="0"/>
      <p:regular r:id="rId12"/>
    </p:embeddedFont>
    <p:embeddedFont>
      <p:font typeface="Cy Grotesk Key Bold" panose="020B0604020202020204" charset="0"/>
      <p:regular r:id="rId13"/>
    </p:embeddedFont>
    <p:embeddedFont>
      <p:font typeface="Inter" panose="020B0604020202020204" charset="0"/>
      <p:regular r:id="rId14"/>
    </p:embeddedFont>
    <p:embeddedFont>
      <p:font typeface="Inte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514" y="6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Money supply measures help economists and policymakers understand liquidity conditions in the economy.</a:t>
            </a:r>
          </a:p>
          <a:p>
            <a:r>
              <a:rPr lang="en-US"/>
              <a:t>- Changes in money supply impact inflation, interest rates, and overall economic activity.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Central banks monitor these measures closely to implement effective monetary policies.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Example: During the 2008 financial crisis, the Federal Reserve lowered interest rates and conducted quantitative easing, while the U.S. government passed stimulus packages to boost economic activity.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Context: These policies are used in tandem to achieve macroeconomic stability and growth.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Example: If inflation is high, central banks may increase interest rates to cool down the economy by making borrowing more expensive and saving more attractive.</a:t>
            </a:r>
          </a:p>
          <a:p>
            <a:endParaRPr lang="en-US"/>
          </a:p>
          <a:p>
            <a:r>
              <a:rPr lang="en-US"/>
              <a:t>- Context: Interest rates directly affect consumer spending, business investment, and overall economic growth.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Example: Hyperinflation in Zimbabwe during the late 2000s led to extreme economic instability and the collapse of the currency.</a:t>
            </a:r>
          </a:p>
          <a:p>
            <a:endParaRPr lang="en-US"/>
          </a:p>
          <a:p>
            <a:r>
              <a:rPr lang="en-US"/>
              <a:t>- Context: Moderate inflation (around 2%) is typically seen as a sign of a growing economy, whereas deflation (falling prices) can signal economic distress.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4346723" y="1707256"/>
            <a:ext cx="2912577" cy="4739853"/>
            <a:chOff x="0" y="0"/>
            <a:chExt cx="4589780" cy="4578350"/>
          </a:xfrm>
        </p:grpSpPr>
        <p:sp>
          <p:nvSpPr>
            <p:cNvPr id="3" name="Freeform 3"/>
            <p:cNvSpPr/>
            <p:nvPr/>
          </p:nvSpPr>
          <p:spPr>
            <a:xfrm>
              <a:off x="232345" y="350498"/>
              <a:ext cx="2418937" cy="3915187"/>
            </a:xfrm>
            <a:custGeom>
              <a:avLst/>
              <a:gdLst/>
              <a:ahLst/>
              <a:cxnLst/>
              <a:rect l="l" t="t" r="r" b="b"/>
              <a:pathLst>
                <a:path w="2418937" h="3915187">
                  <a:moveTo>
                    <a:pt x="20688" y="233665"/>
                  </a:moveTo>
                  <a:lnTo>
                    <a:pt x="20688" y="194720"/>
                  </a:lnTo>
                  <a:cubicBezTo>
                    <a:pt x="46947" y="194720"/>
                    <a:pt x="68431" y="159671"/>
                    <a:pt x="68431" y="116832"/>
                  </a:cubicBezTo>
                  <a:cubicBezTo>
                    <a:pt x="68431" y="73993"/>
                    <a:pt x="46947" y="38944"/>
                    <a:pt x="20688" y="38944"/>
                  </a:cubicBezTo>
                  <a:lnTo>
                    <a:pt x="20688" y="0"/>
                  </a:lnTo>
                  <a:cubicBezTo>
                    <a:pt x="60474" y="0"/>
                    <a:pt x="92302" y="51925"/>
                    <a:pt x="92302" y="116832"/>
                  </a:cubicBezTo>
                  <a:cubicBezTo>
                    <a:pt x="92302" y="181739"/>
                    <a:pt x="60474" y="233665"/>
                    <a:pt x="20688" y="233665"/>
                  </a:cubicBezTo>
                  <a:close/>
                  <a:moveTo>
                    <a:pt x="1273125" y="135006"/>
                  </a:moveTo>
                  <a:lnTo>
                    <a:pt x="1273125" y="96062"/>
                  </a:lnTo>
                  <a:lnTo>
                    <a:pt x="1129898" y="96062"/>
                  </a:lnTo>
                  <a:lnTo>
                    <a:pt x="1129898" y="135006"/>
                  </a:lnTo>
                  <a:lnTo>
                    <a:pt x="1273125" y="135006"/>
                  </a:lnTo>
                  <a:close/>
                  <a:moveTo>
                    <a:pt x="1201511" y="3915187"/>
                  </a:moveTo>
                  <a:cubicBezTo>
                    <a:pt x="1241297" y="3915187"/>
                    <a:pt x="1273125" y="3863261"/>
                    <a:pt x="1273125" y="3798354"/>
                  </a:cubicBezTo>
                  <a:lnTo>
                    <a:pt x="1249254" y="3798354"/>
                  </a:lnTo>
                  <a:cubicBezTo>
                    <a:pt x="1249254" y="3841192"/>
                    <a:pt x="1227770" y="3876242"/>
                    <a:pt x="1201511" y="3876242"/>
                  </a:cubicBezTo>
                  <a:cubicBezTo>
                    <a:pt x="1175253" y="3876242"/>
                    <a:pt x="1153769" y="3841192"/>
                    <a:pt x="1153769" y="3798354"/>
                  </a:cubicBezTo>
                  <a:lnTo>
                    <a:pt x="1129898" y="3798354"/>
                  </a:lnTo>
                  <a:cubicBezTo>
                    <a:pt x="1129898" y="3861963"/>
                    <a:pt x="1161726" y="3915187"/>
                    <a:pt x="1201511" y="3915187"/>
                  </a:cubicBezTo>
                  <a:close/>
                  <a:moveTo>
                    <a:pt x="592799" y="2919514"/>
                  </a:moveTo>
                  <a:cubicBezTo>
                    <a:pt x="592799" y="2984421"/>
                    <a:pt x="624627" y="3036346"/>
                    <a:pt x="664412" y="3036346"/>
                  </a:cubicBezTo>
                  <a:lnTo>
                    <a:pt x="664412" y="2997402"/>
                  </a:lnTo>
                  <a:cubicBezTo>
                    <a:pt x="638154" y="2997402"/>
                    <a:pt x="616670" y="2962353"/>
                    <a:pt x="616670" y="2919514"/>
                  </a:cubicBezTo>
                  <a:cubicBezTo>
                    <a:pt x="616670" y="2876675"/>
                    <a:pt x="638154" y="2841626"/>
                    <a:pt x="664412" y="2841626"/>
                  </a:cubicBezTo>
                  <a:lnTo>
                    <a:pt x="664412" y="2802681"/>
                  </a:lnTo>
                  <a:cubicBezTo>
                    <a:pt x="625423" y="2802681"/>
                    <a:pt x="592799" y="2855905"/>
                    <a:pt x="592799" y="2919514"/>
                  </a:cubicBezTo>
                  <a:close/>
                  <a:moveTo>
                    <a:pt x="101054" y="2079618"/>
                  </a:moveTo>
                  <a:lnTo>
                    <a:pt x="117764" y="2051059"/>
                  </a:lnTo>
                  <a:lnTo>
                    <a:pt x="16710" y="1886195"/>
                  </a:lnTo>
                  <a:lnTo>
                    <a:pt x="0" y="1913456"/>
                  </a:lnTo>
                  <a:lnTo>
                    <a:pt x="101054" y="2079618"/>
                  </a:lnTo>
                  <a:close/>
                  <a:moveTo>
                    <a:pt x="2418937" y="1076157"/>
                  </a:moveTo>
                  <a:lnTo>
                    <a:pt x="2418937" y="1037213"/>
                  </a:lnTo>
                  <a:lnTo>
                    <a:pt x="2275710" y="1037213"/>
                  </a:lnTo>
                  <a:lnTo>
                    <a:pt x="2275710" y="1076157"/>
                  </a:lnTo>
                  <a:lnTo>
                    <a:pt x="2418937" y="1076157"/>
                  </a:lnTo>
                  <a:close/>
                  <a:moveTo>
                    <a:pt x="2311517" y="1990047"/>
                  </a:moveTo>
                  <a:cubicBezTo>
                    <a:pt x="2311517" y="2054953"/>
                    <a:pt x="2343345" y="2106879"/>
                    <a:pt x="2383130" y="2106879"/>
                  </a:cubicBezTo>
                  <a:lnTo>
                    <a:pt x="2383130" y="2067935"/>
                  </a:lnTo>
                  <a:cubicBezTo>
                    <a:pt x="2356872" y="2067935"/>
                    <a:pt x="2335388" y="2032885"/>
                    <a:pt x="2335388" y="1990047"/>
                  </a:cubicBezTo>
                  <a:cubicBezTo>
                    <a:pt x="2335388" y="1947208"/>
                    <a:pt x="2356872" y="1912158"/>
                    <a:pt x="2383130" y="1912158"/>
                  </a:cubicBezTo>
                  <a:lnTo>
                    <a:pt x="2383130" y="1873214"/>
                  </a:lnTo>
                  <a:cubicBezTo>
                    <a:pt x="2344141" y="1873214"/>
                    <a:pt x="2311517" y="1925139"/>
                    <a:pt x="2311517" y="1990047"/>
                  </a:cubicBezTo>
                  <a:close/>
                  <a:moveTo>
                    <a:pt x="1235727" y="1052790"/>
                  </a:moveTo>
                  <a:cubicBezTo>
                    <a:pt x="1235727" y="987883"/>
                    <a:pt x="1203899" y="935958"/>
                    <a:pt x="1164113" y="935958"/>
                  </a:cubicBezTo>
                  <a:lnTo>
                    <a:pt x="1164113" y="974902"/>
                  </a:lnTo>
                  <a:cubicBezTo>
                    <a:pt x="1190372" y="974902"/>
                    <a:pt x="1211856" y="1009952"/>
                    <a:pt x="1211856" y="1052790"/>
                  </a:cubicBezTo>
                  <a:cubicBezTo>
                    <a:pt x="1211856" y="1095629"/>
                    <a:pt x="1190372" y="1130678"/>
                    <a:pt x="1164113" y="1130678"/>
                  </a:cubicBezTo>
                  <a:lnTo>
                    <a:pt x="1164113" y="1169623"/>
                  </a:lnTo>
                  <a:cubicBezTo>
                    <a:pt x="1203899" y="1169623"/>
                    <a:pt x="1235727" y="1116399"/>
                    <a:pt x="1235727" y="1052790"/>
                  </a:cubicBezTo>
                  <a:close/>
                  <a:moveTo>
                    <a:pt x="639745" y="933361"/>
                  </a:moveTo>
                  <a:lnTo>
                    <a:pt x="615874" y="933361"/>
                  </a:lnTo>
                  <a:lnTo>
                    <a:pt x="615874" y="1167026"/>
                  </a:lnTo>
                  <a:lnTo>
                    <a:pt x="639745" y="1167026"/>
                  </a:lnTo>
                  <a:lnTo>
                    <a:pt x="639745" y="933361"/>
                  </a:lnTo>
                  <a:close/>
                  <a:moveTo>
                    <a:pt x="1272329" y="2005624"/>
                  </a:moveTo>
                  <a:lnTo>
                    <a:pt x="1272329" y="1966680"/>
                  </a:lnTo>
                  <a:lnTo>
                    <a:pt x="1129103" y="1966680"/>
                  </a:lnTo>
                  <a:lnTo>
                    <a:pt x="1129103" y="2005624"/>
                  </a:lnTo>
                  <a:lnTo>
                    <a:pt x="1272329" y="2005624"/>
                  </a:lnTo>
                  <a:close/>
                  <a:moveTo>
                    <a:pt x="2418937" y="3873646"/>
                  </a:moveTo>
                  <a:lnTo>
                    <a:pt x="2418937" y="3834702"/>
                  </a:lnTo>
                  <a:lnTo>
                    <a:pt x="2275710" y="3834702"/>
                  </a:lnTo>
                  <a:lnTo>
                    <a:pt x="2275710" y="3873646"/>
                  </a:lnTo>
                  <a:lnTo>
                    <a:pt x="2418937" y="3873646"/>
                  </a:lnTo>
                  <a:close/>
                </a:path>
              </a:pathLst>
            </a:custGeom>
            <a:solidFill>
              <a:srgbClr val="383838"/>
            </a:solidFill>
          </p:spPr>
        </p:sp>
        <p:sp>
          <p:nvSpPr>
            <p:cNvPr id="4" name="Freeform 4"/>
            <p:cNvSpPr/>
            <p:nvPr/>
          </p:nvSpPr>
          <p:spPr>
            <a:xfrm>
              <a:off x="214840" y="350498"/>
              <a:ext cx="2423711" cy="3972305"/>
            </a:xfrm>
            <a:custGeom>
              <a:avLst/>
              <a:gdLst/>
              <a:ahLst/>
              <a:cxnLst/>
              <a:rect l="l" t="t" r="r" b="b"/>
              <a:pathLst>
                <a:path w="2423711" h="3972305">
                  <a:moveTo>
                    <a:pt x="2376764" y="3038943"/>
                  </a:moveTo>
                  <a:lnTo>
                    <a:pt x="2352893" y="3038943"/>
                  </a:lnTo>
                  <a:lnTo>
                    <a:pt x="2352893" y="2805278"/>
                  </a:lnTo>
                  <a:lnTo>
                    <a:pt x="2376764" y="2805278"/>
                  </a:lnTo>
                  <a:lnTo>
                    <a:pt x="2376764" y="3038943"/>
                  </a:lnTo>
                  <a:close/>
                  <a:moveTo>
                    <a:pt x="657250" y="0"/>
                  </a:moveTo>
                  <a:lnTo>
                    <a:pt x="633379" y="0"/>
                  </a:lnTo>
                  <a:lnTo>
                    <a:pt x="633379" y="233665"/>
                  </a:lnTo>
                  <a:lnTo>
                    <a:pt x="657250" y="233665"/>
                  </a:lnTo>
                  <a:lnTo>
                    <a:pt x="657250" y="0"/>
                  </a:lnTo>
                  <a:close/>
                  <a:moveTo>
                    <a:pt x="33419" y="1152747"/>
                  </a:moveTo>
                  <a:lnTo>
                    <a:pt x="16710" y="1125486"/>
                  </a:lnTo>
                  <a:lnTo>
                    <a:pt x="117764" y="960622"/>
                  </a:lnTo>
                  <a:lnTo>
                    <a:pt x="134474" y="987883"/>
                  </a:lnTo>
                  <a:lnTo>
                    <a:pt x="33419" y="1152747"/>
                  </a:lnTo>
                  <a:close/>
                  <a:moveTo>
                    <a:pt x="1729858" y="46733"/>
                  </a:moveTo>
                  <a:lnTo>
                    <a:pt x="1746567" y="19472"/>
                  </a:lnTo>
                  <a:lnTo>
                    <a:pt x="1847622" y="184335"/>
                  </a:lnTo>
                  <a:lnTo>
                    <a:pt x="1830912" y="211596"/>
                  </a:lnTo>
                  <a:lnTo>
                    <a:pt x="1729858" y="46733"/>
                  </a:lnTo>
                  <a:close/>
                  <a:moveTo>
                    <a:pt x="1863536" y="1109908"/>
                  </a:moveTo>
                  <a:lnTo>
                    <a:pt x="1839665" y="1109908"/>
                  </a:lnTo>
                  <a:cubicBezTo>
                    <a:pt x="1839665" y="1067070"/>
                    <a:pt x="1818181" y="1032020"/>
                    <a:pt x="1791923" y="1032020"/>
                  </a:cubicBezTo>
                  <a:cubicBezTo>
                    <a:pt x="1765664" y="1032020"/>
                    <a:pt x="1744180" y="1067070"/>
                    <a:pt x="1744180" y="1109908"/>
                  </a:cubicBezTo>
                  <a:lnTo>
                    <a:pt x="1720309" y="1109908"/>
                  </a:lnTo>
                  <a:cubicBezTo>
                    <a:pt x="1720309" y="1045001"/>
                    <a:pt x="1752137" y="993076"/>
                    <a:pt x="1791923" y="993076"/>
                  </a:cubicBezTo>
                  <a:cubicBezTo>
                    <a:pt x="1830912" y="993076"/>
                    <a:pt x="1863536" y="1046299"/>
                    <a:pt x="1863536" y="1109908"/>
                  </a:cubicBezTo>
                  <a:close/>
                  <a:moveTo>
                    <a:pt x="1180823" y="3025961"/>
                  </a:moveTo>
                  <a:lnTo>
                    <a:pt x="1164113" y="2998700"/>
                  </a:lnTo>
                  <a:lnTo>
                    <a:pt x="1265167" y="2833837"/>
                  </a:lnTo>
                  <a:lnTo>
                    <a:pt x="1281877" y="2861098"/>
                  </a:lnTo>
                  <a:lnTo>
                    <a:pt x="1180823" y="3025961"/>
                  </a:lnTo>
                  <a:close/>
                  <a:moveTo>
                    <a:pt x="82753" y="3037644"/>
                  </a:moveTo>
                  <a:lnTo>
                    <a:pt x="58882" y="3037644"/>
                  </a:lnTo>
                  <a:lnTo>
                    <a:pt x="58882" y="2803980"/>
                  </a:lnTo>
                  <a:lnTo>
                    <a:pt x="82753" y="2803980"/>
                  </a:lnTo>
                  <a:lnTo>
                    <a:pt x="82753" y="3037644"/>
                  </a:lnTo>
                  <a:close/>
                  <a:moveTo>
                    <a:pt x="1803062" y="3972304"/>
                  </a:moveTo>
                  <a:lnTo>
                    <a:pt x="1779191" y="3972304"/>
                  </a:lnTo>
                  <a:lnTo>
                    <a:pt x="1779191" y="3738640"/>
                  </a:lnTo>
                  <a:lnTo>
                    <a:pt x="1803062" y="3738640"/>
                  </a:lnTo>
                  <a:lnTo>
                    <a:pt x="1803062" y="3972304"/>
                  </a:lnTo>
                  <a:close/>
                  <a:moveTo>
                    <a:pt x="143226" y="3913888"/>
                  </a:moveTo>
                  <a:lnTo>
                    <a:pt x="119355" y="3913888"/>
                  </a:lnTo>
                  <a:cubicBezTo>
                    <a:pt x="119355" y="3871050"/>
                    <a:pt x="97871" y="3836000"/>
                    <a:pt x="71613" y="3836000"/>
                  </a:cubicBezTo>
                  <a:cubicBezTo>
                    <a:pt x="45355" y="3836000"/>
                    <a:pt x="23871" y="3871050"/>
                    <a:pt x="23871" y="3913888"/>
                  </a:cubicBezTo>
                  <a:lnTo>
                    <a:pt x="0" y="3913888"/>
                  </a:lnTo>
                  <a:cubicBezTo>
                    <a:pt x="0" y="3848981"/>
                    <a:pt x="31828" y="3797056"/>
                    <a:pt x="71613" y="3797056"/>
                  </a:cubicBezTo>
                  <a:cubicBezTo>
                    <a:pt x="111398" y="3797056"/>
                    <a:pt x="143226" y="3848981"/>
                    <a:pt x="143226" y="3913888"/>
                  </a:cubicBezTo>
                  <a:close/>
                  <a:moveTo>
                    <a:pt x="2322656" y="212894"/>
                  </a:moveTo>
                  <a:lnTo>
                    <a:pt x="2305946" y="185633"/>
                  </a:lnTo>
                  <a:lnTo>
                    <a:pt x="2407001" y="20770"/>
                  </a:lnTo>
                  <a:lnTo>
                    <a:pt x="2423711" y="48031"/>
                  </a:lnTo>
                  <a:lnTo>
                    <a:pt x="2322656" y="212894"/>
                  </a:lnTo>
                  <a:close/>
                  <a:moveTo>
                    <a:pt x="601551" y="3956727"/>
                  </a:moveTo>
                  <a:lnTo>
                    <a:pt x="584841" y="3929466"/>
                  </a:lnTo>
                  <a:lnTo>
                    <a:pt x="685896" y="3764602"/>
                  </a:lnTo>
                  <a:lnTo>
                    <a:pt x="702605" y="3791863"/>
                  </a:lnTo>
                  <a:lnTo>
                    <a:pt x="601551" y="3956727"/>
                  </a:lnTo>
                  <a:close/>
                  <a:moveTo>
                    <a:pt x="1746567" y="2086109"/>
                  </a:moveTo>
                  <a:lnTo>
                    <a:pt x="1729858" y="2058848"/>
                  </a:lnTo>
                  <a:lnTo>
                    <a:pt x="1830912" y="1893984"/>
                  </a:lnTo>
                  <a:lnTo>
                    <a:pt x="1847622" y="1921245"/>
                  </a:lnTo>
                  <a:lnTo>
                    <a:pt x="1746567" y="2086109"/>
                  </a:lnTo>
                  <a:close/>
                  <a:moveTo>
                    <a:pt x="573701" y="1927736"/>
                  </a:moveTo>
                  <a:lnTo>
                    <a:pt x="597573" y="1927736"/>
                  </a:lnTo>
                  <a:cubicBezTo>
                    <a:pt x="597573" y="1970574"/>
                    <a:pt x="619056" y="2005624"/>
                    <a:pt x="645315" y="2005624"/>
                  </a:cubicBezTo>
                  <a:cubicBezTo>
                    <a:pt x="671573" y="2005624"/>
                    <a:pt x="693057" y="1970574"/>
                    <a:pt x="693057" y="1927736"/>
                  </a:cubicBezTo>
                  <a:lnTo>
                    <a:pt x="716928" y="1927736"/>
                  </a:lnTo>
                  <a:cubicBezTo>
                    <a:pt x="716928" y="1992643"/>
                    <a:pt x="685100" y="2044568"/>
                    <a:pt x="645315" y="2044568"/>
                  </a:cubicBezTo>
                  <a:cubicBezTo>
                    <a:pt x="606325" y="2044568"/>
                    <a:pt x="573701" y="1992643"/>
                    <a:pt x="573701" y="1927736"/>
                  </a:cubicBezTo>
                  <a:close/>
                  <a:moveTo>
                    <a:pt x="1863536" y="2977930"/>
                  </a:moveTo>
                  <a:lnTo>
                    <a:pt x="1839665" y="2977930"/>
                  </a:lnTo>
                  <a:cubicBezTo>
                    <a:pt x="1839665" y="2935091"/>
                    <a:pt x="1818181" y="2900042"/>
                    <a:pt x="1791923" y="2900042"/>
                  </a:cubicBezTo>
                  <a:cubicBezTo>
                    <a:pt x="1765664" y="2900042"/>
                    <a:pt x="1744180" y="2935091"/>
                    <a:pt x="1744180" y="2977930"/>
                  </a:cubicBezTo>
                  <a:lnTo>
                    <a:pt x="1720309" y="2977930"/>
                  </a:lnTo>
                  <a:cubicBezTo>
                    <a:pt x="1720309" y="2913023"/>
                    <a:pt x="1752137" y="2861098"/>
                    <a:pt x="1791923" y="2861098"/>
                  </a:cubicBezTo>
                  <a:cubicBezTo>
                    <a:pt x="1831708" y="2861098"/>
                    <a:pt x="1863536" y="2914321"/>
                    <a:pt x="1863536" y="2977930"/>
                  </a:cubicBezTo>
                  <a:close/>
                </a:path>
              </a:pathLst>
            </a:custGeom>
            <a:solidFill>
              <a:srgbClr val="2ED47B"/>
            </a:solidFill>
          </p:spPr>
        </p:sp>
      </p:grpSp>
      <p:grpSp>
        <p:nvGrpSpPr>
          <p:cNvPr id="5" name="Group 5"/>
          <p:cNvGrpSpPr/>
          <p:nvPr/>
        </p:nvGrpSpPr>
        <p:grpSpPr>
          <a:xfrm>
            <a:off x="10713134" y="1327350"/>
            <a:ext cx="5744525" cy="5744525"/>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7" name="Group 7"/>
          <p:cNvGrpSpPr/>
          <p:nvPr/>
        </p:nvGrpSpPr>
        <p:grpSpPr>
          <a:xfrm>
            <a:off x="8880435" y="5649903"/>
            <a:ext cx="1122530" cy="1122530"/>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9" name="AutoShape 9"/>
          <p:cNvSpPr/>
          <p:nvPr/>
        </p:nvSpPr>
        <p:spPr>
          <a:xfrm>
            <a:off x="-443075" y="9720640"/>
            <a:ext cx="18865925" cy="1140393"/>
          </a:xfrm>
          <a:prstGeom prst="rect">
            <a:avLst/>
          </a:prstGeom>
          <a:solidFill>
            <a:srgbClr val="2ED47B"/>
          </a:solidFill>
        </p:spPr>
      </p:sp>
      <p:sp>
        <p:nvSpPr>
          <p:cNvPr id="10" name="Freeform 10"/>
          <p:cNvSpPr/>
          <p:nvPr/>
        </p:nvSpPr>
        <p:spPr>
          <a:xfrm>
            <a:off x="10580377" y="2605775"/>
            <a:ext cx="7001018" cy="7210787"/>
          </a:xfrm>
          <a:custGeom>
            <a:avLst/>
            <a:gdLst/>
            <a:ahLst/>
            <a:cxnLst/>
            <a:rect l="l" t="t" r="r" b="b"/>
            <a:pathLst>
              <a:path w="7001018" h="7210787">
                <a:moveTo>
                  <a:pt x="0" y="0"/>
                </a:moveTo>
                <a:lnTo>
                  <a:pt x="7001018" y="0"/>
                </a:lnTo>
                <a:lnTo>
                  <a:pt x="7001018" y="7210786"/>
                </a:lnTo>
                <a:lnTo>
                  <a:pt x="0" y="72107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028700" y="1162050"/>
            <a:ext cx="9922111" cy="1202673"/>
          </a:xfrm>
          <a:prstGeom prst="rect">
            <a:avLst/>
          </a:prstGeom>
        </p:spPr>
        <p:txBody>
          <a:bodyPr lIns="0" tIns="0" rIns="0" bIns="0" rtlCol="0" anchor="t">
            <a:spAutoFit/>
          </a:bodyPr>
          <a:lstStyle/>
          <a:p>
            <a:pPr algn="l">
              <a:lnSpc>
                <a:spcPts val="9065"/>
              </a:lnSpc>
            </a:pPr>
            <a:r>
              <a:rPr lang="en-US" sz="8801">
                <a:solidFill>
                  <a:srgbClr val="242725"/>
                </a:solidFill>
                <a:latin typeface="Inter Bold"/>
              </a:rPr>
              <a:t>UNDERSTANDING </a:t>
            </a:r>
          </a:p>
        </p:txBody>
      </p:sp>
      <p:sp>
        <p:nvSpPr>
          <p:cNvPr id="12" name="TextBox 12"/>
          <p:cNvSpPr txBox="1"/>
          <p:nvPr/>
        </p:nvSpPr>
        <p:spPr>
          <a:xfrm>
            <a:off x="1028700" y="8377249"/>
            <a:ext cx="4000916" cy="423247"/>
          </a:xfrm>
          <a:prstGeom prst="rect">
            <a:avLst/>
          </a:prstGeom>
        </p:spPr>
        <p:txBody>
          <a:bodyPr lIns="0" tIns="0" rIns="0" bIns="0" rtlCol="0" anchor="t">
            <a:spAutoFit/>
          </a:bodyPr>
          <a:lstStyle/>
          <a:p>
            <a:pPr marL="0" lvl="0" indent="0" algn="l">
              <a:lnSpc>
                <a:spcPts val="3446"/>
              </a:lnSpc>
              <a:spcBef>
                <a:spcPct val="0"/>
              </a:spcBef>
            </a:pPr>
            <a:r>
              <a:rPr lang="en-US" sz="2461" u="none" strike="noStrike">
                <a:solidFill>
                  <a:srgbClr val="242725"/>
                </a:solidFill>
                <a:latin typeface="Cy Grotesk Key Bold"/>
              </a:rPr>
              <a:t>BY </a:t>
            </a:r>
            <a:r>
              <a:rPr lang="en-US" sz="2461" u="none" strike="noStrike">
                <a:solidFill>
                  <a:srgbClr val="242725"/>
                </a:solidFill>
                <a:latin typeface="Cy Grotesk Key"/>
              </a:rPr>
              <a:t>Yasiru Prabodha</a:t>
            </a:r>
          </a:p>
        </p:txBody>
      </p:sp>
      <p:sp>
        <p:nvSpPr>
          <p:cNvPr id="13" name="TextBox 13"/>
          <p:cNvSpPr txBox="1"/>
          <p:nvPr/>
        </p:nvSpPr>
        <p:spPr>
          <a:xfrm>
            <a:off x="1028700" y="2440923"/>
            <a:ext cx="9845947" cy="1471294"/>
          </a:xfrm>
          <a:prstGeom prst="rect">
            <a:avLst/>
          </a:prstGeom>
        </p:spPr>
        <p:txBody>
          <a:bodyPr lIns="0" tIns="0" rIns="0" bIns="0" rtlCol="0" anchor="t">
            <a:spAutoFit/>
          </a:bodyPr>
          <a:lstStyle/>
          <a:p>
            <a:pPr algn="l">
              <a:lnSpc>
                <a:spcPts val="5664"/>
              </a:lnSpc>
            </a:pPr>
            <a:r>
              <a:rPr lang="en-US" sz="5499">
                <a:solidFill>
                  <a:srgbClr val="242725"/>
                </a:solidFill>
                <a:latin typeface="Inter Bold"/>
              </a:rPr>
              <a:t>ECONOMIC POLICIES AND IMPACTS</a:t>
            </a:r>
          </a:p>
        </p:txBody>
      </p:sp>
      <p:sp>
        <p:nvSpPr>
          <p:cNvPr id="14" name="TextBox 14"/>
          <p:cNvSpPr txBox="1"/>
          <p:nvPr/>
        </p:nvSpPr>
        <p:spPr>
          <a:xfrm>
            <a:off x="1028700" y="8829070"/>
            <a:ext cx="3725599" cy="429230"/>
          </a:xfrm>
          <a:prstGeom prst="rect">
            <a:avLst/>
          </a:prstGeom>
        </p:spPr>
        <p:txBody>
          <a:bodyPr lIns="0" tIns="0" rIns="0" bIns="0" rtlCol="0" anchor="t">
            <a:spAutoFit/>
          </a:bodyPr>
          <a:lstStyle/>
          <a:p>
            <a:pPr algn="l">
              <a:lnSpc>
                <a:spcPts val="3446"/>
              </a:lnSpc>
              <a:spcBef>
                <a:spcPct val="0"/>
              </a:spcBef>
            </a:pPr>
            <a:r>
              <a:rPr lang="en-US" sz="2461">
                <a:solidFill>
                  <a:srgbClr val="242725"/>
                </a:solidFill>
                <a:latin typeface="Cy Grotesk Key Bold"/>
              </a:rPr>
              <a:t>ID </a:t>
            </a:r>
            <a:r>
              <a:rPr lang="en-US" sz="2461">
                <a:solidFill>
                  <a:srgbClr val="242725"/>
                </a:solidFill>
                <a:latin typeface="Cy Grotesk Key"/>
              </a:rPr>
              <a:t>CL/OTHMFL3/11/90</a:t>
            </a:r>
          </a:p>
        </p:txBody>
      </p:sp>
    </p:spTree>
  </p:cSld>
  <p:clrMapOvr>
    <a:masterClrMapping/>
  </p:clrMapOvr>
  <mc:AlternateContent xmlns:mc="http://schemas.openxmlformats.org/markup-compatibility/2006">
    <mc:Choice xmlns:p14="http://schemas.microsoft.com/office/powerpoint/2010/main" Requires="p14">
      <p:transition spd="slow" p14:dur="3400">
        <p14:reveal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3977450" y="-3047578"/>
            <a:ext cx="5112191" cy="5112191"/>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4" name="Group 4"/>
          <p:cNvGrpSpPr/>
          <p:nvPr/>
        </p:nvGrpSpPr>
        <p:grpSpPr>
          <a:xfrm>
            <a:off x="11055961" y="1196923"/>
            <a:ext cx="1041067" cy="1041067"/>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ED47B"/>
            </a:solidFill>
          </p:spPr>
        </p:sp>
      </p:grpSp>
      <p:grpSp>
        <p:nvGrpSpPr>
          <p:cNvPr id="6" name="Group 6"/>
          <p:cNvGrpSpPr/>
          <p:nvPr/>
        </p:nvGrpSpPr>
        <p:grpSpPr>
          <a:xfrm>
            <a:off x="11291477" y="8896289"/>
            <a:ext cx="5112191" cy="5112191"/>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8" name="Group 8"/>
          <p:cNvGrpSpPr/>
          <p:nvPr/>
        </p:nvGrpSpPr>
        <p:grpSpPr>
          <a:xfrm>
            <a:off x="16719101" y="8356089"/>
            <a:ext cx="540199" cy="540199"/>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ED47B"/>
            </a:solidFill>
          </p:spPr>
        </p:sp>
      </p:grpSp>
      <p:grpSp>
        <p:nvGrpSpPr>
          <p:cNvPr id="10" name="Group 10"/>
          <p:cNvGrpSpPr/>
          <p:nvPr/>
        </p:nvGrpSpPr>
        <p:grpSpPr>
          <a:xfrm>
            <a:off x="16533546" y="1196923"/>
            <a:ext cx="2912577" cy="2839113"/>
            <a:chOff x="0" y="0"/>
            <a:chExt cx="4589780" cy="4578350"/>
          </a:xfrm>
        </p:grpSpPr>
        <p:sp>
          <p:nvSpPr>
            <p:cNvPr id="11" name="Freeform 11"/>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12" name="Freeform 12"/>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13" name="Group 13"/>
          <p:cNvGrpSpPr/>
          <p:nvPr/>
        </p:nvGrpSpPr>
        <p:grpSpPr>
          <a:xfrm>
            <a:off x="10640740" y="8513960"/>
            <a:ext cx="2912577" cy="2839113"/>
            <a:chOff x="0" y="0"/>
            <a:chExt cx="4589780" cy="4578350"/>
          </a:xfrm>
        </p:grpSpPr>
        <p:sp>
          <p:nvSpPr>
            <p:cNvPr id="14" name="Freeform 14"/>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15" name="Freeform 15"/>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16" name="Freeform 16"/>
          <p:cNvSpPr/>
          <p:nvPr/>
        </p:nvSpPr>
        <p:spPr>
          <a:xfrm>
            <a:off x="12097029" y="3231886"/>
            <a:ext cx="4188092" cy="4114800"/>
          </a:xfrm>
          <a:custGeom>
            <a:avLst/>
            <a:gdLst/>
            <a:ahLst/>
            <a:cxnLst/>
            <a:rect l="l" t="t" r="r" b="b"/>
            <a:pathLst>
              <a:path w="4188092" h="4114800">
                <a:moveTo>
                  <a:pt x="0" y="0"/>
                </a:moveTo>
                <a:lnTo>
                  <a:pt x="4188091" y="0"/>
                </a:lnTo>
                <a:lnTo>
                  <a:pt x="418809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1028700" y="1406289"/>
            <a:ext cx="8504573" cy="1228340"/>
          </a:xfrm>
          <a:prstGeom prst="rect">
            <a:avLst/>
          </a:prstGeom>
        </p:spPr>
        <p:txBody>
          <a:bodyPr lIns="0" tIns="0" rIns="0" bIns="0" rtlCol="0" anchor="t">
            <a:spAutoFit/>
          </a:bodyPr>
          <a:lstStyle/>
          <a:p>
            <a:pPr algn="l">
              <a:lnSpc>
                <a:spcPts val="9600"/>
              </a:lnSpc>
            </a:pPr>
            <a:r>
              <a:rPr lang="en-US" sz="8000">
                <a:solidFill>
                  <a:srgbClr val="242725"/>
                </a:solidFill>
                <a:latin typeface="Inter Bold"/>
              </a:rPr>
              <a:t>Table of Content</a:t>
            </a:r>
          </a:p>
        </p:txBody>
      </p:sp>
      <p:sp>
        <p:nvSpPr>
          <p:cNvPr id="18" name="TextBox 18"/>
          <p:cNvSpPr txBox="1"/>
          <p:nvPr/>
        </p:nvSpPr>
        <p:spPr>
          <a:xfrm>
            <a:off x="2433380" y="3888674"/>
            <a:ext cx="6422852" cy="389255"/>
          </a:xfrm>
          <a:prstGeom prst="rect">
            <a:avLst/>
          </a:prstGeom>
        </p:spPr>
        <p:txBody>
          <a:bodyPr lIns="0" tIns="0" rIns="0" bIns="0" rtlCol="0" anchor="t">
            <a:spAutoFit/>
          </a:bodyPr>
          <a:lstStyle/>
          <a:p>
            <a:pPr algn="l">
              <a:lnSpc>
                <a:spcPts val="3220"/>
              </a:lnSpc>
              <a:spcBef>
                <a:spcPct val="0"/>
              </a:spcBef>
            </a:pPr>
            <a:r>
              <a:rPr lang="en-US" sz="2300" spc="23">
                <a:solidFill>
                  <a:srgbClr val="242725"/>
                </a:solidFill>
                <a:latin typeface="Inter Bold"/>
              </a:rPr>
              <a:t>MEASURES OF MONEY</a:t>
            </a:r>
          </a:p>
        </p:txBody>
      </p:sp>
      <p:sp>
        <p:nvSpPr>
          <p:cNvPr id="19" name="TextBox 19"/>
          <p:cNvSpPr txBox="1"/>
          <p:nvPr/>
        </p:nvSpPr>
        <p:spPr>
          <a:xfrm>
            <a:off x="1756338" y="3901692"/>
            <a:ext cx="390418" cy="372745"/>
          </a:xfrm>
          <a:prstGeom prst="rect">
            <a:avLst/>
          </a:prstGeom>
        </p:spPr>
        <p:txBody>
          <a:bodyPr lIns="0" tIns="0" rIns="0" bIns="0" rtlCol="0" anchor="t">
            <a:spAutoFit/>
          </a:bodyPr>
          <a:lstStyle/>
          <a:p>
            <a:pPr algn="l">
              <a:lnSpc>
                <a:spcPts val="3080"/>
              </a:lnSpc>
              <a:spcBef>
                <a:spcPct val="0"/>
              </a:spcBef>
            </a:pPr>
            <a:r>
              <a:rPr lang="en-US" sz="2200" spc="22">
                <a:solidFill>
                  <a:srgbClr val="242725"/>
                </a:solidFill>
                <a:latin typeface="Inter Bold"/>
              </a:rPr>
              <a:t>01</a:t>
            </a:r>
          </a:p>
        </p:txBody>
      </p:sp>
      <p:sp>
        <p:nvSpPr>
          <p:cNvPr id="20" name="TextBox 20"/>
          <p:cNvSpPr txBox="1"/>
          <p:nvPr/>
        </p:nvSpPr>
        <p:spPr>
          <a:xfrm>
            <a:off x="9142855" y="3901692"/>
            <a:ext cx="390418" cy="372745"/>
          </a:xfrm>
          <a:prstGeom prst="rect">
            <a:avLst/>
          </a:prstGeom>
        </p:spPr>
        <p:txBody>
          <a:bodyPr lIns="0" tIns="0" rIns="0" bIns="0" rtlCol="0" anchor="t">
            <a:spAutoFit/>
          </a:bodyPr>
          <a:lstStyle/>
          <a:p>
            <a:pPr algn="l">
              <a:lnSpc>
                <a:spcPts val="3080"/>
              </a:lnSpc>
              <a:spcBef>
                <a:spcPct val="0"/>
              </a:spcBef>
            </a:pPr>
            <a:r>
              <a:rPr lang="en-US" sz="2200" spc="22">
                <a:solidFill>
                  <a:srgbClr val="242725"/>
                </a:solidFill>
                <a:latin typeface="Inter Bold"/>
              </a:rPr>
              <a:t>02</a:t>
            </a:r>
          </a:p>
        </p:txBody>
      </p:sp>
      <p:sp>
        <p:nvSpPr>
          <p:cNvPr id="21" name="TextBox 21"/>
          <p:cNvSpPr txBox="1"/>
          <p:nvPr/>
        </p:nvSpPr>
        <p:spPr>
          <a:xfrm>
            <a:off x="2433380" y="5066790"/>
            <a:ext cx="6422852" cy="389255"/>
          </a:xfrm>
          <a:prstGeom prst="rect">
            <a:avLst/>
          </a:prstGeom>
        </p:spPr>
        <p:txBody>
          <a:bodyPr lIns="0" tIns="0" rIns="0" bIns="0" rtlCol="0" anchor="t">
            <a:spAutoFit/>
          </a:bodyPr>
          <a:lstStyle/>
          <a:p>
            <a:pPr algn="l">
              <a:lnSpc>
                <a:spcPts val="3220"/>
              </a:lnSpc>
              <a:spcBef>
                <a:spcPct val="0"/>
              </a:spcBef>
            </a:pPr>
            <a:r>
              <a:rPr lang="en-US" sz="2300" spc="23">
                <a:solidFill>
                  <a:srgbClr val="242725"/>
                </a:solidFill>
                <a:latin typeface="Inter Bold"/>
              </a:rPr>
              <a:t>MONETARY AND FISCAL POLICIES</a:t>
            </a:r>
          </a:p>
        </p:txBody>
      </p:sp>
      <p:sp>
        <p:nvSpPr>
          <p:cNvPr id="22" name="TextBox 22"/>
          <p:cNvSpPr txBox="1"/>
          <p:nvPr/>
        </p:nvSpPr>
        <p:spPr>
          <a:xfrm>
            <a:off x="1756338" y="5079807"/>
            <a:ext cx="390418" cy="372745"/>
          </a:xfrm>
          <a:prstGeom prst="rect">
            <a:avLst/>
          </a:prstGeom>
        </p:spPr>
        <p:txBody>
          <a:bodyPr lIns="0" tIns="0" rIns="0" bIns="0" rtlCol="0" anchor="t">
            <a:spAutoFit/>
          </a:bodyPr>
          <a:lstStyle/>
          <a:p>
            <a:pPr algn="l">
              <a:lnSpc>
                <a:spcPts val="3080"/>
              </a:lnSpc>
              <a:spcBef>
                <a:spcPct val="0"/>
              </a:spcBef>
            </a:pPr>
            <a:r>
              <a:rPr lang="en-US" sz="2200" spc="22">
                <a:solidFill>
                  <a:srgbClr val="242725"/>
                </a:solidFill>
                <a:latin typeface="Inter Bold"/>
              </a:rPr>
              <a:t>02</a:t>
            </a:r>
          </a:p>
        </p:txBody>
      </p:sp>
      <p:sp>
        <p:nvSpPr>
          <p:cNvPr id="23" name="TextBox 23"/>
          <p:cNvSpPr txBox="1"/>
          <p:nvPr/>
        </p:nvSpPr>
        <p:spPr>
          <a:xfrm>
            <a:off x="9142855" y="5079807"/>
            <a:ext cx="390418" cy="372745"/>
          </a:xfrm>
          <a:prstGeom prst="rect">
            <a:avLst/>
          </a:prstGeom>
        </p:spPr>
        <p:txBody>
          <a:bodyPr lIns="0" tIns="0" rIns="0" bIns="0" rtlCol="0" anchor="t">
            <a:spAutoFit/>
          </a:bodyPr>
          <a:lstStyle/>
          <a:p>
            <a:pPr algn="l">
              <a:lnSpc>
                <a:spcPts val="3080"/>
              </a:lnSpc>
              <a:spcBef>
                <a:spcPct val="0"/>
              </a:spcBef>
            </a:pPr>
            <a:r>
              <a:rPr lang="en-US" sz="2200" spc="22">
                <a:solidFill>
                  <a:srgbClr val="242725"/>
                </a:solidFill>
                <a:latin typeface="Inter Bold"/>
              </a:rPr>
              <a:t>04</a:t>
            </a:r>
          </a:p>
        </p:txBody>
      </p:sp>
      <p:sp>
        <p:nvSpPr>
          <p:cNvPr id="24" name="TextBox 24"/>
          <p:cNvSpPr txBox="1"/>
          <p:nvPr/>
        </p:nvSpPr>
        <p:spPr>
          <a:xfrm>
            <a:off x="2433380" y="6244905"/>
            <a:ext cx="6422852" cy="389255"/>
          </a:xfrm>
          <a:prstGeom prst="rect">
            <a:avLst/>
          </a:prstGeom>
        </p:spPr>
        <p:txBody>
          <a:bodyPr lIns="0" tIns="0" rIns="0" bIns="0" rtlCol="0" anchor="t">
            <a:spAutoFit/>
          </a:bodyPr>
          <a:lstStyle/>
          <a:p>
            <a:pPr algn="l">
              <a:lnSpc>
                <a:spcPts val="3220"/>
              </a:lnSpc>
              <a:spcBef>
                <a:spcPct val="0"/>
              </a:spcBef>
            </a:pPr>
            <a:r>
              <a:rPr lang="en-US" sz="2300" spc="23">
                <a:solidFill>
                  <a:srgbClr val="242725"/>
                </a:solidFill>
                <a:latin typeface="Inter Bold"/>
              </a:rPr>
              <a:t>GOVERNMENT USE OF INTEREST RATES</a:t>
            </a:r>
          </a:p>
        </p:txBody>
      </p:sp>
      <p:sp>
        <p:nvSpPr>
          <p:cNvPr id="25" name="TextBox 25"/>
          <p:cNvSpPr txBox="1"/>
          <p:nvPr/>
        </p:nvSpPr>
        <p:spPr>
          <a:xfrm>
            <a:off x="1756338" y="6257922"/>
            <a:ext cx="390418" cy="372745"/>
          </a:xfrm>
          <a:prstGeom prst="rect">
            <a:avLst/>
          </a:prstGeom>
        </p:spPr>
        <p:txBody>
          <a:bodyPr lIns="0" tIns="0" rIns="0" bIns="0" rtlCol="0" anchor="t">
            <a:spAutoFit/>
          </a:bodyPr>
          <a:lstStyle/>
          <a:p>
            <a:pPr algn="l">
              <a:lnSpc>
                <a:spcPts val="3080"/>
              </a:lnSpc>
              <a:spcBef>
                <a:spcPct val="0"/>
              </a:spcBef>
            </a:pPr>
            <a:r>
              <a:rPr lang="en-US" sz="2200" spc="22">
                <a:solidFill>
                  <a:srgbClr val="242725"/>
                </a:solidFill>
                <a:latin typeface="Inter Bold"/>
              </a:rPr>
              <a:t>03</a:t>
            </a:r>
          </a:p>
        </p:txBody>
      </p:sp>
      <p:sp>
        <p:nvSpPr>
          <p:cNvPr id="26" name="TextBox 26"/>
          <p:cNvSpPr txBox="1"/>
          <p:nvPr/>
        </p:nvSpPr>
        <p:spPr>
          <a:xfrm>
            <a:off x="9142855" y="6257922"/>
            <a:ext cx="390418" cy="372745"/>
          </a:xfrm>
          <a:prstGeom prst="rect">
            <a:avLst/>
          </a:prstGeom>
        </p:spPr>
        <p:txBody>
          <a:bodyPr lIns="0" tIns="0" rIns="0" bIns="0" rtlCol="0" anchor="t">
            <a:spAutoFit/>
          </a:bodyPr>
          <a:lstStyle/>
          <a:p>
            <a:pPr algn="l">
              <a:lnSpc>
                <a:spcPts val="3080"/>
              </a:lnSpc>
              <a:spcBef>
                <a:spcPct val="0"/>
              </a:spcBef>
            </a:pPr>
            <a:r>
              <a:rPr lang="en-US" sz="2200" spc="22">
                <a:solidFill>
                  <a:srgbClr val="242725"/>
                </a:solidFill>
                <a:latin typeface="Inter Bold"/>
              </a:rPr>
              <a:t>06</a:t>
            </a:r>
          </a:p>
        </p:txBody>
      </p:sp>
      <p:sp>
        <p:nvSpPr>
          <p:cNvPr id="27" name="TextBox 27"/>
          <p:cNvSpPr txBox="1"/>
          <p:nvPr/>
        </p:nvSpPr>
        <p:spPr>
          <a:xfrm>
            <a:off x="2433380" y="7432545"/>
            <a:ext cx="6422852" cy="389255"/>
          </a:xfrm>
          <a:prstGeom prst="rect">
            <a:avLst/>
          </a:prstGeom>
        </p:spPr>
        <p:txBody>
          <a:bodyPr lIns="0" tIns="0" rIns="0" bIns="0" rtlCol="0" anchor="t">
            <a:spAutoFit/>
          </a:bodyPr>
          <a:lstStyle/>
          <a:p>
            <a:pPr algn="l">
              <a:lnSpc>
                <a:spcPts val="3220"/>
              </a:lnSpc>
              <a:spcBef>
                <a:spcPct val="0"/>
              </a:spcBef>
            </a:pPr>
            <a:r>
              <a:rPr lang="en-US" sz="2300" spc="23">
                <a:solidFill>
                  <a:srgbClr val="242725"/>
                </a:solidFill>
                <a:latin typeface="Inter Bold"/>
              </a:rPr>
              <a:t>ECONOMIC IMPACTS OF INFLATION</a:t>
            </a:r>
          </a:p>
        </p:txBody>
      </p:sp>
      <p:sp>
        <p:nvSpPr>
          <p:cNvPr id="28" name="TextBox 28"/>
          <p:cNvSpPr txBox="1"/>
          <p:nvPr/>
        </p:nvSpPr>
        <p:spPr>
          <a:xfrm>
            <a:off x="1756338" y="7445563"/>
            <a:ext cx="390418" cy="372745"/>
          </a:xfrm>
          <a:prstGeom prst="rect">
            <a:avLst/>
          </a:prstGeom>
        </p:spPr>
        <p:txBody>
          <a:bodyPr lIns="0" tIns="0" rIns="0" bIns="0" rtlCol="0" anchor="t">
            <a:spAutoFit/>
          </a:bodyPr>
          <a:lstStyle/>
          <a:p>
            <a:pPr algn="l">
              <a:lnSpc>
                <a:spcPts val="3080"/>
              </a:lnSpc>
              <a:spcBef>
                <a:spcPct val="0"/>
              </a:spcBef>
            </a:pPr>
            <a:r>
              <a:rPr lang="en-US" sz="2200" spc="22">
                <a:solidFill>
                  <a:srgbClr val="242725"/>
                </a:solidFill>
                <a:latin typeface="Inter Bold"/>
              </a:rPr>
              <a:t>04</a:t>
            </a:r>
          </a:p>
        </p:txBody>
      </p:sp>
      <p:sp>
        <p:nvSpPr>
          <p:cNvPr id="29" name="TextBox 29"/>
          <p:cNvSpPr txBox="1"/>
          <p:nvPr/>
        </p:nvSpPr>
        <p:spPr>
          <a:xfrm>
            <a:off x="9142855" y="7445563"/>
            <a:ext cx="390418" cy="372745"/>
          </a:xfrm>
          <a:prstGeom prst="rect">
            <a:avLst/>
          </a:prstGeom>
        </p:spPr>
        <p:txBody>
          <a:bodyPr lIns="0" tIns="0" rIns="0" bIns="0" rtlCol="0" anchor="t">
            <a:spAutoFit/>
          </a:bodyPr>
          <a:lstStyle/>
          <a:p>
            <a:pPr algn="l">
              <a:lnSpc>
                <a:spcPts val="3079"/>
              </a:lnSpc>
              <a:spcBef>
                <a:spcPct val="0"/>
              </a:spcBef>
            </a:pPr>
            <a:r>
              <a:rPr lang="en-US" sz="2199" spc="21">
                <a:solidFill>
                  <a:srgbClr val="242725"/>
                </a:solidFill>
                <a:latin typeface="Inter Bold"/>
              </a:rPr>
              <a:t>07</a:t>
            </a:r>
          </a:p>
        </p:txBody>
      </p:sp>
    </p:spTree>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1619592" y="-2679621"/>
            <a:ext cx="5359242" cy="5359242"/>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ED47B"/>
            </a:solidFill>
          </p:spPr>
        </p:sp>
      </p:grpSp>
      <p:grpSp>
        <p:nvGrpSpPr>
          <p:cNvPr id="4" name="Group 4"/>
          <p:cNvGrpSpPr/>
          <p:nvPr/>
        </p:nvGrpSpPr>
        <p:grpSpPr>
          <a:xfrm>
            <a:off x="17161174" y="9069808"/>
            <a:ext cx="869223" cy="869223"/>
            <a:chOff x="0" y="0"/>
            <a:chExt cx="382586" cy="382586"/>
          </a:xfrm>
        </p:grpSpPr>
        <p:sp>
          <p:nvSpPr>
            <p:cNvPr id="5" name="Freeform 5"/>
            <p:cNvSpPr/>
            <p:nvPr/>
          </p:nvSpPr>
          <p:spPr>
            <a:xfrm>
              <a:off x="0" y="0"/>
              <a:ext cx="382586" cy="382586"/>
            </a:xfrm>
            <a:custGeom>
              <a:avLst/>
              <a:gdLst/>
              <a:ahLst/>
              <a:cxnLst/>
              <a:rect l="l" t="t" r="r" b="b"/>
              <a:pathLst>
                <a:path w="382586" h="382586">
                  <a:moveTo>
                    <a:pt x="191293" y="0"/>
                  </a:moveTo>
                  <a:lnTo>
                    <a:pt x="191293" y="0"/>
                  </a:lnTo>
                  <a:cubicBezTo>
                    <a:pt x="242027" y="0"/>
                    <a:pt x="290683" y="20154"/>
                    <a:pt x="326558" y="56028"/>
                  </a:cubicBezTo>
                  <a:cubicBezTo>
                    <a:pt x="362432" y="91903"/>
                    <a:pt x="382586" y="140559"/>
                    <a:pt x="382586" y="191293"/>
                  </a:cubicBezTo>
                  <a:lnTo>
                    <a:pt x="382586" y="191293"/>
                  </a:lnTo>
                  <a:cubicBezTo>
                    <a:pt x="382586" y="296941"/>
                    <a:pt x="296941" y="382586"/>
                    <a:pt x="191293" y="382586"/>
                  </a:cubicBezTo>
                  <a:lnTo>
                    <a:pt x="191293" y="382586"/>
                  </a:lnTo>
                  <a:cubicBezTo>
                    <a:pt x="85645" y="382586"/>
                    <a:pt x="0" y="296941"/>
                    <a:pt x="0" y="191293"/>
                  </a:cubicBezTo>
                  <a:lnTo>
                    <a:pt x="0" y="191293"/>
                  </a:lnTo>
                  <a:cubicBezTo>
                    <a:pt x="0" y="85645"/>
                    <a:pt x="85645" y="0"/>
                    <a:pt x="191293" y="0"/>
                  </a:cubicBezTo>
                  <a:close/>
                </a:path>
              </a:pathLst>
            </a:custGeom>
            <a:solidFill>
              <a:srgbClr val="2ED47B">
                <a:alpha val="12941"/>
              </a:srgbClr>
            </a:solidFill>
          </p:spPr>
        </p:sp>
        <p:sp>
          <p:nvSpPr>
            <p:cNvPr id="6" name="TextBox 6"/>
            <p:cNvSpPr txBox="1"/>
            <p:nvPr/>
          </p:nvSpPr>
          <p:spPr>
            <a:xfrm>
              <a:off x="0" y="-47625"/>
              <a:ext cx="382586" cy="430211"/>
            </a:xfrm>
            <a:prstGeom prst="rect">
              <a:avLst/>
            </a:prstGeom>
          </p:spPr>
          <p:txBody>
            <a:bodyPr lIns="50800" tIns="50800" rIns="50800" bIns="50800" rtlCol="0" anchor="ctr"/>
            <a:lstStyle/>
            <a:p>
              <a:pPr algn="ctr">
                <a:lnSpc>
                  <a:spcPts val="2800"/>
                </a:lnSpc>
              </a:pPr>
              <a:endParaRPr/>
            </a:p>
          </p:txBody>
        </p:sp>
      </p:grpSp>
      <p:sp>
        <p:nvSpPr>
          <p:cNvPr id="7" name="Freeform 7"/>
          <p:cNvSpPr/>
          <p:nvPr/>
        </p:nvSpPr>
        <p:spPr>
          <a:xfrm>
            <a:off x="11904126" y="7247825"/>
            <a:ext cx="4790172" cy="2691206"/>
          </a:xfrm>
          <a:custGeom>
            <a:avLst/>
            <a:gdLst/>
            <a:ahLst/>
            <a:cxnLst/>
            <a:rect l="l" t="t" r="r" b="b"/>
            <a:pathLst>
              <a:path w="4790172" h="2691206">
                <a:moveTo>
                  <a:pt x="0" y="0"/>
                </a:moveTo>
                <a:lnTo>
                  <a:pt x="4790173" y="0"/>
                </a:lnTo>
                <a:lnTo>
                  <a:pt x="4790173" y="2691206"/>
                </a:lnTo>
                <a:lnTo>
                  <a:pt x="0" y="26912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028700" y="1019175"/>
            <a:ext cx="10107743" cy="1218815"/>
          </a:xfrm>
          <a:prstGeom prst="rect">
            <a:avLst/>
          </a:prstGeom>
        </p:spPr>
        <p:txBody>
          <a:bodyPr lIns="0" tIns="0" rIns="0" bIns="0" rtlCol="0" anchor="t">
            <a:spAutoFit/>
          </a:bodyPr>
          <a:lstStyle/>
          <a:p>
            <a:pPr algn="l">
              <a:lnSpc>
                <a:spcPts val="9599"/>
              </a:lnSpc>
            </a:pPr>
            <a:r>
              <a:rPr lang="en-US" sz="7999">
                <a:solidFill>
                  <a:srgbClr val="242725"/>
                </a:solidFill>
                <a:latin typeface="Inter Bold"/>
              </a:rPr>
              <a:t>Measures of Money</a:t>
            </a:r>
          </a:p>
        </p:txBody>
      </p:sp>
      <p:sp>
        <p:nvSpPr>
          <p:cNvPr id="9" name="TextBox 9"/>
          <p:cNvSpPr txBox="1"/>
          <p:nvPr/>
        </p:nvSpPr>
        <p:spPr>
          <a:xfrm>
            <a:off x="1028700" y="5348181"/>
            <a:ext cx="5460838" cy="347180"/>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M0 (BASE MONEY)</a:t>
            </a:r>
          </a:p>
        </p:txBody>
      </p:sp>
      <p:sp>
        <p:nvSpPr>
          <p:cNvPr id="10" name="TextBox 10"/>
          <p:cNvSpPr txBox="1"/>
          <p:nvPr/>
        </p:nvSpPr>
        <p:spPr>
          <a:xfrm>
            <a:off x="1028700" y="5867242"/>
            <a:ext cx="5460838" cy="2111375"/>
          </a:xfrm>
          <a:prstGeom prst="rect">
            <a:avLst/>
          </a:prstGeom>
        </p:spPr>
        <p:txBody>
          <a:bodyPr lIns="0" tIns="0" rIns="0" bIns="0" rtlCol="0" anchor="t">
            <a:spAutoFit/>
          </a:bodyPr>
          <a:lstStyle/>
          <a:p>
            <a:pPr algn="l">
              <a:lnSpc>
                <a:spcPts val="2800"/>
              </a:lnSpc>
              <a:spcBef>
                <a:spcPct val="0"/>
              </a:spcBef>
            </a:pPr>
            <a:r>
              <a:rPr lang="en-US" sz="2000">
                <a:solidFill>
                  <a:srgbClr val="242725"/>
                </a:solidFill>
                <a:latin typeface="Inter"/>
              </a:rPr>
              <a:t>This is the most liquid form of money, consisting of physical currency (coins and notes) circulating in the economy and the reserves that commercial banks hold in their accounts at the central bank (also known as vault cash).</a:t>
            </a:r>
          </a:p>
        </p:txBody>
      </p:sp>
      <p:sp>
        <p:nvSpPr>
          <p:cNvPr id="11" name="TextBox 11"/>
          <p:cNvSpPr txBox="1"/>
          <p:nvPr/>
        </p:nvSpPr>
        <p:spPr>
          <a:xfrm>
            <a:off x="17215728" y="9101619"/>
            <a:ext cx="706523" cy="719875"/>
          </a:xfrm>
          <a:prstGeom prst="rect">
            <a:avLst/>
          </a:prstGeom>
        </p:spPr>
        <p:txBody>
          <a:bodyPr lIns="0" tIns="0" rIns="0" bIns="0" rtlCol="0" anchor="t">
            <a:spAutoFit/>
          </a:bodyPr>
          <a:lstStyle/>
          <a:p>
            <a:pPr algn="r">
              <a:lnSpc>
                <a:spcPts val="5862"/>
              </a:lnSpc>
              <a:spcBef>
                <a:spcPct val="0"/>
              </a:spcBef>
            </a:pPr>
            <a:r>
              <a:rPr lang="en-US" sz="4187">
                <a:solidFill>
                  <a:srgbClr val="242725">
                    <a:alpha val="25882"/>
                  </a:srgbClr>
                </a:solidFill>
                <a:latin typeface="Inter Bold"/>
              </a:rPr>
              <a:t>02</a:t>
            </a:r>
          </a:p>
        </p:txBody>
      </p:sp>
      <p:sp>
        <p:nvSpPr>
          <p:cNvPr id="12" name="TextBox 12"/>
          <p:cNvSpPr txBox="1"/>
          <p:nvPr/>
        </p:nvSpPr>
        <p:spPr>
          <a:xfrm>
            <a:off x="7582504" y="5348181"/>
            <a:ext cx="5460838" cy="347180"/>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M1 (NARROW MONEY)</a:t>
            </a:r>
          </a:p>
        </p:txBody>
      </p:sp>
      <p:sp>
        <p:nvSpPr>
          <p:cNvPr id="13" name="TextBox 13"/>
          <p:cNvSpPr txBox="1"/>
          <p:nvPr/>
        </p:nvSpPr>
        <p:spPr>
          <a:xfrm>
            <a:off x="7582504" y="5867242"/>
            <a:ext cx="4670695" cy="1398246"/>
          </a:xfrm>
          <a:prstGeom prst="rect">
            <a:avLst/>
          </a:prstGeom>
        </p:spPr>
        <p:txBody>
          <a:bodyPr lIns="0" tIns="0" rIns="0" bIns="0" rtlCol="0" anchor="t">
            <a:spAutoFit/>
          </a:bodyPr>
          <a:lstStyle/>
          <a:p>
            <a:pPr algn="l">
              <a:lnSpc>
                <a:spcPts val="2800"/>
              </a:lnSpc>
              <a:spcBef>
                <a:spcPct val="0"/>
              </a:spcBef>
            </a:pPr>
            <a:r>
              <a:rPr lang="en-US" sz="2000">
                <a:solidFill>
                  <a:srgbClr val="242725"/>
                </a:solidFill>
                <a:latin typeface="Inter"/>
              </a:rPr>
              <a:t>Includes M0 plus demand deposits (checking accounts) and other liquid assets that can be converted into cash easily and immediately.</a:t>
            </a:r>
          </a:p>
        </p:txBody>
      </p:sp>
      <p:sp>
        <p:nvSpPr>
          <p:cNvPr id="14" name="TextBox 14"/>
          <p:cNvSpPr txBox="1"/>
          <p:nvPr/>
        </p:nvSpPr>
        <p:spPr>
          <a:xfrm>
            <a:off x="1028700" y="2586038"/>
            <a:ext cx="10107743" cy="1544320"/>
          </a:xfrm>
          <a:prstGeom prst="rect">
            <a:avLst/>
          </a:prstGeom>
        </p:spPr>
        <p:txBody>
          <a:bodyPr lIns="0" tIns="0" rIns="0" bIns="0" rtlCol="0" anchor="t">
            <a:spAutoFit/>
          </a:bodyPr>
          <a:lstStyle/>
          <a:p>
            <a:pPr algn="just">
              <a:lnSpc>
                <a:spcPts val="3079"/>
              </a:lnSpc>
              <a:spcBef>
                <a:spcPct val="0"/>
              </a:spcBef>
            </a:pPr>
            <a:r>
              <a:rPr lang="en-US" sz="2199">
                <a:solidFill>
                  <a:srgbClr val="242725"/>
                </a:solidFill>
                <a:latin typeface="Inter"/>
              </a:rPr>
              <a:t>The money supply, commonly known as the "money stock," encompasses diverse financial assets used for exchanging goods, storing value, and measuring economic value. These assets are grouped into distinct levels or categories known as monetary aggregates.</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9356743" y="3343987"/>
            <a:ext cx="5674233" cy="567423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4" name="AutoShape 4"/>
          <p:cNvSpPr/>
          <p:nvPr/>
        </p:nvSpPr>
        <p:spPr>
          <a:xfrm>
            <a:off x="-443075" y="9720640"/>
            <a:ext cx="18865925" cy="1140393"/>
          </a:xfrm>
          <a:prstGeom prst="rect">
            <a:avLst/>
          </a:prstGeom>
          <a:solidFill>
            <a:srgbClr val="2ED47B"/>
          </a:solidFill>
        </p:spPr>
      </p:sp>
      <p:pic>
        <p:nvPicPr>
          <p:cNvPr id="5" name="Picture 5"/>
          <p:cNvPicPr>
            <a:picLocks noChangeAspect="1"/>
          </p:cNvPicPr>
          <p:nvPr/>
        </p:nvPicPr>
        <p:blipFill>
          <a:blip r:embed="rId3"/>
          <a:srcRect/>
          <a:stretch>
            <a:fillRect/>
          </a:stretch>
        </p:blipFill>
        <p:spPr>
          <a:xfrm>
            <a:off x="15182064" y="7319272"/>
            <a:ext cx="1861466" cy="1939028"/>
          </a:xfrm>
          <a:prstGeom prst="rect">
            <a:avLst/>
          </a:prstGeom>
        </p:spPr>
      </p:pic>
      <p:sp>
        <p:nvSpPr>
          <p:cNvPr id="6" name="Freeform 6"/>
          <p:cNvSpPr/>
          <p:nvPr/>
        </p:nvSpPr>
        <p:spPr>
          <a:xfrm>
            <a:off x="10329627" y="4917244"/>
            <a:ext cx="4085390" cy="2822633"/>
          </a:xfrm>
          <a:custGeom>
            <a:avLst/>
            <a:gdLst/>
            <a:ahLst/>
            <a:cxnLst/>
            <a:rect l="l" t="t" r="r" b="b"/>
            <a:pathLst>
              <a:path w="4085390" h="2822633">
                <a:moveTo>
                  <a:pt x="0" y="0"/>
                </a:moveTo>
                <a:lnTo>
                  <a:pt x="4085390" y="0"/>
                </a:lnTo>
                <a:lnTo>
                  <a:pt x="4085390" y="2822633"/>
                </a:lnTo>
                <a:lnTo>
                  <a:pt x="0" y="28226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028700" y="5095875"/>
            <a:ext cx="7368580" cy="1406525"/>
          </a:xfrm>
          <a:prstGeom prst="rect">
            <a:avLst/>
          </a:prstGeom>
        </p:spPr>
        <p:txBody>
          <a:bodyPr lIns="0" tIns="0" rIns="0" bIns="0" rtlCol="0" anchor="t">
            <a:spAutoFit/>
          </a:bodyPr>
          <a:lstStyle/>
          <a:p>
            <a:pPr algn="just">
              <a:lnSpc>
                <a:spcPts val="2800"/>
              </a:lnSpc>
              <a:spcBef>
                <a:spcPct val="0"/>
              </a:spcBef>
            </a:pPr>
            <a:r>
              <a:rPr lang="en-US" sz="2000">
                <a:solidFill>
                  <a:srgbClr val="242725"/>
                </a:solidFill>
                <a:latin typeface="Inter"/>
              </a:rPr>
              <a:t>These monetary aggregates help policymakers gauge the overall availability and circulation of money in the economy, which can influence economic growth, inflation, interest rates, and other macroeconomic variables.</a:t>
            </a:r>
          </a:p>
        </p:txBody>
      </p:sp>
      <p:sp>
        <p:nvSpPr>
          <p:cNvPr id="8" name="TextBox 8"/>
          <p:cNvSpPr txBox="1"/>
          <p:nvPr/>
        </p:nvSpPr>
        <p:spPr>
          <a:xfrm>
            <a:off x="1028700" y="981075"/>
            <a:ext cx="5460838" cy="347180"/>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M2 (BROAD MONEY)</a:t>
            </a:r>
          </a:p>
        </p:txBody>
      </p:sp>
      <p:sp>
        <p:nvSpPr>
          <p:cNvPr id="9" name="TextBox 9"/>
          <p:cNvSpPr txBox="1"/>
          <p:nvPr/>
        </p:nvSpPr>
        <p:spPr>
          <a:xfrm>
            <a:off x="1028700" y="1538236"/>
            <a:ext cx="5324082" cy="1748601"/>
          </a:xfrm>
          <a:prstGeom prst="rect">
            <a:avLst/>
          </a:prstGeom>
        </p:spPr>
        <p:txBody>
          <a:bodyPr lIns="0" tIns="0" rIns="0" bIns="0" rtlCol="0" anchor="t">
            <a:spAutoFit/>
          </a:bodyPr>
          <a:lstStyle/>
          <a:p>
            <a:pPr algn="l">
              <a:lnSpc>
                <a:spcPts val="2800"/>
              </a:lnSpc>
              <a:spcBef>
                <a:spcPct val="0"/>
              </a:spcBef>
            </a:pPr>
            <a:r>
              <a:rPr lang="en-US" sz="2000">
                <a:solidFill>
                  <a:srgbClr val="242725"/>
                </a:solidFill>
                <a:latin typeface="Inter"/>
              </a:rPr>
              <a:t>This includes M1 plus savings deposits, time deposits (such as certificates of deposit), and money market mutual funds. M2 represents a broader measure of money that includes less liquid forms of savings.</a:t>
            </a:r>
          </a:p>
        </p:txBody>
      </p:sp>
      <p:sp>
        <p:nvSpPr>
          <p:cNvPr id="10" name="TextBox 10"/>
          <p:cNvSpPr txBox="1"/>
          <p:nvPr/>
        </p:nvSpPr>
        <p:spPr>
          <a:xfrm>
            <a:off x="7962380" y="981075"/>
            <a:ext cx="5460838" cy="347180"/>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M3 (BROADEST MONEY)</a:t>
            </a:r>
          </a:p>
        </p:txBody>
      </p:sp>
      <p:sp>
        <p:nvSpPr>
          <p:cNvPr id="11" name="TextBox 11"/>
          <p:cNvSpPr txBox="1"/>
          <p:nvPr/>
        </p:nvSpPr>
        <p:spPr>
          <a:xfrm>
            <a:off x="7962380" y="1538236"/>
            <a:ext cx="5156937" cy="1398246"/>
          </a:xfrm>
          <a:prstGeom prst="rect">
            <a:avLst/>
          </a:prstGeom>
        </p:spPr>
        <p:txBody>
          <a:bodyPr lIns="0" tIns="0" rIns="0" bIns="0" rtlCol="0" anchor="t">
            <a:spAutoFit/>
          </a:bodyPr>
          <a:lstStyle/>
          <a:p>
            <a:pPr algn="l">
              <a:lnSpc>
                <a:spcPts val="2800"/>
              </a:lnSpc>
              <a:spcBef>
                <a:spcPct val="0"/>
              </a:spcBef>
            </a:pPr>
            <a:r>
              <a:rPr lang="en-US" sz="2000">
                <a:solidFill>
                  <a:srgbClr val="242725"/>
                </a:solidFill>
                <a:latin typeface="Inter"/>
              </a:rPr>
              <a:t>This includes M2 plus large time deposits, institutional money market funds, and other larger liquid assets. M3 is the broadest measure of money supply.</a:t>
            </a:r>
          </a:p>
        </p:txBody>
      </p:sp>
      <p:grpSp>
        <p:nvGrpSpPr>
          <p:cNvPr id="12" name="Group 12"/>
          <p:cNvGrpSpPr/>
          <p:nvPr/>
        </p:nvGrpSpPr>
        <p:grpSpPr>
          <a:xfrm>
            <a:off x="17195930" y="8583609"/>
            <a:ext cx="869223" cy="869223"/>
            <a:chOff x="0" y="0"/>
            <a:chExt cx="382586" cy="382586"/>
          </a:xfrm>
        </p:grpSpPr>
        <p:sp>
          <p:nvSpPr>
            <p:cNvPr id="13" name="Freeform 13"/>
            <p:cNvSpPr/>
            <p:nvPr/>
          </p:nvSpPr>
          <p:spPr>
            <a:xfrm>
              <a:off x="0" y="0"/>
              <a:ext cx="382586" cy="382586"/>
            </a:xfrm>
            <a:custGeom>
              <a:avLst/>
              <a:gdLst/>
              <a:ahLst/>
              <a:cxnLst/>
              <a:rect l="l" t="t" r="r" b="b"/>
              <a:pathLst>
                <a:path w="382586" h="382586">
                  <a:moveTo>
                    <a:pt x="191293" y="0"/>
                  </a:moveTo>
                  <a:lnTo>
                    <a:pt x="191293" y="0"/>
                  </a:lnTo>
                  <a:cubicBezTo>
                    <a:pt x="242027" y="0"/>
                    <a:pt x="290683" y="20154"/>
                    <a:pt x="326558" y="56028"/>
                  </a:cubicBezTo>
                  <a:cubicBezTo>
                    <a:pt x="362432" y="91903"/>
                    <a:pt x="382586" y="140559"/>
                    <a:pt x="382586" y="191293"/>
                  </a:cubicBezTo>
                  <a:lnTo>
                    <a:pt x="382586" y="191293"/>
                  </a:lnTo>
                  <a:cubicBezTo>
                    <a:pt x="382586" y="296941"/>
                    <a:pt x="296941" y="382586"/>
                    <a:pt x="191293" y="382586"/>
                  </a:cubicBezTo>
                  <a:lnTo>
                    <a:pt x="191293" y="382586"/>
                  </a:lnTo>
                  <a:cubicBezTo>
                    <a:pt x="85645" y="382586"/>
                    <a:pt x="0" y="296941"/>
                    <a:pt x="0" y="191293"/>
                  </a:cubicBezTo>
                  <a:lnTo>
                    <a:pt x="0" y="191293"/>
                  </a:lnTo>
                  <a:cubicBezTo>
                    <a:pt x="0" y="85645"/>
                    <a:pt x="85645" y="0"/>
                    <a:pt x="191293" y="0"/>
                  </a:cubicBezTo>
                  <a:close/>
                </a:path>
              </a:pathLst>
            </a:custGeom>
            <a:solidFill>
              <a:srgbClr val="2ED47B">
                <a:alpha val="12941"/>
              </a:srgbClr>
            </a:solidFill>
          </p:spPr>
        </p:sp>
        <p:sp>
          <p:nvSpPr>
            <p:cNvPr id="14" name="TextBox 14"/>
            <p:cNvSpPr txBox="1"/>
            <p:nvPr/>
          </p:nvSpPr>
          <p:spPr>
            <a:xfrm>
              <a:off x="0" y="-47625"/>
              <a:ext cx="382586" cy="430211"/>
            </a:xfrm>
            <a:prstGeom prst="rect">
              <a:avLst/>
            </a:prstGeom>
          </p:spPr>
          <p:txBody>
            <a:bodyPr lIns="50800" tIns="50800" rIns="50800" bIns="50800" rtlCol="0" anchor="ctr"/>
            <a:lstStyle/>
            <a:p>
              <a:pPr algn="ctr">
                <a:lnSpc>
                  <a:spcPts val="2800"/>
                </a:lnSpc>
              </a:pPr>
              <a:endParaRPr/>
            </a:p>
          </p:txBody>
        </p:sp>
      </p:grpSp>
      <p:sp>
        <p:nvSpPr>
          <p:cNvPr id="15" name="TextBox 15"/>
          <p:cNvSpPr txBox="1"/>
          <p:nvPr/>
        </p:nvSpPr>
        <p:spPr>
          <a:xfrm>
            <a:off x="17250004" y="8615421"/>
            <a:ext cx="761077" cy="719875"/>
          </a:xfrm>
          <a:prstGeom prst="rect">
            <a:avLst/>
          </a:prstGeom>
        </p:spPr>
        <p:txBody>
          <a:bodyPr lIns="0" tIns="0" rIns="0" bIns="0" rtlCol="0" anchor="t">
            <a:spAutoFit/>
          </a:bodyPr>
          <a:lstStyle/>
          <a:p>
            <a:pPr algn="r">
              <a:lnSpc>
                <a:spcPts val="5862"/>
              </a:lnSpc>
              <a:spcBef>
                <a:spcPct val="0"/>
              </a:spcBef>
            </a:pPr>
            <a:r>
              <a:rPr lang="en-US" sz="4187">
                <a:solidFill>
                  <a:srgbClr val="242725">
                    <a:alpha val="25882"/>
                  </a:srgbClr>
                </a:solidFill>
                <a:latin typeface="Inter Bold"/>
              </a:rPr>
              <a:t>03</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1838228" y="3790583"/>
            <a:ext cx="5262429" cy="52624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4" name="AutoShape 4"/>
          <p:cNvSpPr/>
          <p:nvPr/>
        </p:nvSpPr>
        <p:spPr>
          <a:xfrm>
            <a:off x="-443075" y="9720640"/>
            <a:ext cx="18865925" cy="566360"/>
          </a:xfrm>
          <a:prstGeom prst="rect">
            <a:avLst/>
          </a:prstGeom>
          <a:solidFill>
            <a:srgbClr val="2ED47B"/>
          </a:solidFill>
        </p:spPr>
      </p:sp>
      <p:sp>
        <p:nvSpPr>
          <p:cNvPr id="5" name="Freeform 5"/>
          <p:cNvSpPr/>
          <p:nvPr/>
        </p:nvSpPr>
        <p:spPr>
          <a:xfrm>
            <a:off x="11975625" y="4833438"/>
            <a:ext cx="4987636" cy="4114800"/>
          </a:xfrm>
          <a:custGeom>
            <a:avLst/>
            <a:gdLst/>
            <a:ahLst/>
            <a:cxnLst/>
            <a:rect l="l" t="t" r="r" b="b"/>
            <a:pathLst>
              <a:path w="4987636" h="4114800">
                <a:moveTo>
                  <a:pt x="0" y="0"/>
                </a:moveTo>
                <a:lnTo>
                  <a:pt x="4987636" y="0"/>
                </a:lnTo>
                <a:lnTo>
                  <a:pt x="498763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028700" y="617921"/>
            <a:ext cx="16230600" cy="1228340"/>
          </a:xfrm>
          <a:prstGeom prst="rect">
            <a:avLst/>
          </a:prstGeom>
        </p:spPr>
        <p:txBody>
          <a:bodyPr lIns="0" tIns="0" rIns="0" bIns="0" rtlCol="0" anchor="t">
            <a:spAutoFit/>
          </a:bodyPr>
          <a:lstStyle/>
          <a:p>
            <a:pPr algn="ctr">
              <a:lnSpc>
                <a:spcPts val="9600"/>
              </a:lnSpc>
            </a:pPr>
            <a:r>
              <a:rPr lang="en-US" sz="8000">
                <a:solidFill>
                  <a:srgbClr val="242725"/>
                </a:solidFill>
                <a:latin typeface="Inter Bold"/>
              </a:rPr>
              <a:t>Monetary and Fiscal Policies</a:t>
            </a:r>
          </a:p>
        </p:txBody>
      </p:sp>
      <p:grpSp>
        <p:nvGrpSpPr>
          <p:cNvPr id="7" name="Group 7"/>
          <p:cNvGrpSpPr/>
          <p:nvPr/>
        </p:nvGrpSpPr>
        <p:grpSpPr>
          <a:xfrm>
            <a:off x="1028700" y="3787552"/>
            <a:ext cx="9910856" cy="741985"/>
            <a:chOff x="0" y="0"/>
            <a:chExt cx="13214475" cy="989314"/>
          </a:xfrm>
        </p:grpSpPr>
        <p:sp>
          <p:nvSpPr>
            <p:cNvPr id="8" name="TextBox 8"/>
            <p:cNvSpPr txBox="1"/>
            <p:nvPr/>
          </p:nvSpPr>
          <p:spPr>
            <a:xfrm>
              <a:off x="0" y="-47625"/>
              <a:ext cx="13214475" cy="447032"/>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CONTROLLER</a:t>
              </a:r>
            </a:p>
          </p:txBody>
        </p:sp>
        <p:sp>
          <p:nvSpPr>
            <p:cNvPr id="9" name="TextBox 9"/>
            <p:cNvSpPr txBox="1"/>
            <p:nvPr/>
          </p:nvSpPr>
          <p:spPr>
            <a:xfrm>
              <a:off x="0" y="542282"/>
              <a:ext cx="13214475" cy="447032"/>
            </a:xfrm>
            <a:prstGeom prst="rect">
              <a:avLst/>
            </a:prstGeom>
          </p:spPr>
          <p:txBody>
            <a:bodyPr lIns="0" tIns="0" rIns="0" bIns="0" rtlCol="0" anchor="t">
              <a:spAutoFit/>
            </a:bodyPr>
            <a:lstStyle/>
            <a:p>
              <a:pPr algn="l">
                <a:lnSpc>
                  <a:spcPts val="2800"/>
                </a:lnSpc>
                <a:spcBef>
                  <a:spcPct val="0"/>
                </a:spcBef>
              </a:pPr>
              <a:r>
                <a:rPr lang="en-US" sz="2000">
                  <a:solidFill>
                    <a:srgbClr val="242725"/>
                  </a:solidFill>
                  <a:latin typeface="Inter"/>
                </a:rPr>
                <a:t>Controlled by central banks or monetary authority.</a:t>
              </a:r>
            </a:p>
          </p:txBody>
        </p:sp>
      </p:grpSp>
      <p:grpSp>
        <p:nvGrpSpPr>
          <p:cNvPr id="10" name="Group 10"/>
          <p:cNvGrpSpPr/>
          <p:nvPr/>
        </p:nvGrpSpPr>
        <p:grpSpPr>
          <a:xfrm>
            <a:off x="1028700" y="5012281"/>
            <a:ext cx="9910856" cy="742878"/>
            <a:chOff x="0" y="0"/>
            <a:chExt cx="13214475" cy="990504"/>
          </a:xfrm>
        </p:grpSpPr>
        <p:sp>
          <p:nvSpPr>
            <p:cNvPr id="11" name="TextBox 11"/>
            <p:cNvSpPr txBox="1"/>
            <p:nvPr/>
          </p:nvSpPr>
          <p:spPr>
            <a:xfrm>
              <a:off x="0" y="-47625"/>
              <a:ext cx="13214475" cy="447032"/>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GOALS</a:t>
              </a:r>
            </a:p>
          </p:txBody>
        </p:sp>
        <p:sp>
          <p:nvSpPr>
            <p:cNvPr id="12" name="TextBox 12"/>
            <p:cNvSpPr txBox="1"/>
            <p:nvPr/>
          </p:nvSpPr>
          <p:spPr>
            <a:xfrm>
              <a:off x="0" y="543473"/>
              <a:ext cx="13214475" cy="447032"/>
            </a:xfrm>
            <a:prstGeom prst="rect">
              <a:avLst/>
            </a:prstGeom>
          </p:spPr>
          <p:txBody>
            <a:bodyPr lIns="0" tIns="0" rIns="0" bIns="0" rtlCol="0" anchor="t">
              <a:spAutoFit/>
            </a:bodyPr>
            <a:lstStyle/>
            <a:p>
              <a:pPr algn="l">
                <a:lnSpc>
                  <a:spcPts val="2800"/>
                </a:lnSpc>
                <a:spcBef>
                  <a:spcPct val="0"/>
                </a:spcBef>
              </a:pPr>
              <a:r>
                <a:rPr lang="en-US" sz="2000">
                  <a:solidFill>
                    <a:srgbClr val="242725"/>
                  </a:solidFill>
                  <a:latin typeface="Inter"/>
                </a:rPr>
                <a:t>Manage inflation, stabilize currency, achieve full employment.</a:t>
              </a:r>
            </a:p>
          </p:txBody>
        </p:sp>
      </p:grpSp>
      <p:grpSp>
        <p:nvGrpSpPr>
          <p:cNvPr id="13" name="Group 13"/>
          <p:cNvGrpSpPr/>
          <p:nvPr/>
        </p:nvGrpSpPr>
        <p:grpSpPr>
          <a:xfrm>
            <a:off x="1028700" y="6230659"/>
            <a:ext cx="9910856" cy="2918256"/>
            <a:chOff x="0" y="0"/>
            <a:chExt cx="13214475" cy="3891008"/>
          </a:xfrm>
        </p:grpSpPr>
        <p:sp>
          <p:nvSpPr>
            <p:cNvPr id="14" name="TextBox 14"/>
            <p:cNvSpPr txBox="1"/>
            <p:nvPr/>
          </p:nvSpPr>
          <p:spPr>
            <a:xfrm>
              <a:off x="0" y="-47625"/>
              <a:ext cx="13214475" cy="449792"/>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TOOLS</a:t>
              </a:r>
            </a:p>
          </p:txBody>
        </p:sp>
        <p:sp>
          <p:nvSpPr>
            <p:cNvPr id="15" name="TextBox 15"/>
            <p:cNvSpPr txBox="1"/>
            <p:nvPr/>
          </p:nvSpPr>
          <p:spPr>
            <a:xfrm>
              <a:off x="0" y="631341"/>
              <a:ext cx="13214475" cy="3259667"/>
            </a:xfrm>
            <a:prstGeom prst="rect">
              <a:avLst/>
            </a:prstGeom>
          </p:spPr>
          <p:txBody>
            <a:bodyPr lIns="0" tIns="0" rIns="0" bIns="0" rtlCol="0" anchor="t">
              <a:spAutoFit/>
            </a:bodyPr>
            <a:lstStyle/>
            <a:p>
              <a:pPr marL="431799" lvl="1" indent="-215899" algn="l">
                <a:lnSpc>
                  <a:spcPts val="2799"/>
                </a:lnSpc>
                <a:buFont typeface="Arial"/>
                <a:buChar char="•"/>
              </a:pPr>
              <a:r>
                <a:rPr lang="en-US" sz="1999">
                  <a:solidFill>
                    <a:srgbClr val="242725"/>
                  </a:solidFill>
                  <a:latin typeface="Inter Bold"/>
                </a:rPr>
                <a:t>Open Market Operations:</a:t>
              </a:r>
              <a:r>
                <a:rPr lang="en-US" sz="1999">
                  <a:solidFill>
                    <a:srgbClr val="242725"/>
                  </a:solidFill>
                  <a:latin typeface="Inter"/>
                </a:rPr>
                <a:t> Buying and selling government securities to influence money supply.</a:t>
              </a:r>
            </a:p>
            <a:p>
              <a:pPr marL="431799" lvl="1" indent="-215899" algn="l">
                <a:lnSpc>
                  <a:spcPts val="2799"/>
                </a:lnSpc>
                <a:buFont typeface="Arial"/>
                <a:buChar char="•"/>
              </a:pPr>
              <a:r>
                <a:rPr lang="en-US" sz="1999">
                  <a:solidFill>
                    <a:srgbClr val="242725"/>
                  </a:solidFill>
                  <a:latin typeface="Inter Bold"/>
                </a:rPr>
                <a:t>Reserve Requirements:</a:t>
              </a:r>
              <a:r>
                <a:rPr lang="en-US" sz="1999">
                  <a:solidFill>
                    <a:srgbClr val="242725"/>
                  </a:solidFill>
                  <a:latin typeface="Inter"/>
                </a:rPr>
                <a:t> Setting the minimum reserves each bank must hold to ensure stability.</a:t>
              </a:r>
            </a:p>
            <a:p>
              <a:pPr marL="431799" lvl="1" indent="-215899" algn="l">
                <a:lnSpc>
                  <a:spcPts val="2799"/>
                </a:lnSpc>
                <a:buFont typeface="Arial"/>
                <a:buChar char="•"/>
              </a:pPr>
              <a:r>
                <a:rPr lang="en-US" sz="1999">
                  <a:solidFill>
                    <a:srgbClr val="242725"/>
                  </a:solidFill>
                  <a:latin typeface="Inter Bold"/>
                </a:rPr>
                <a:t>Discount Rate:</a:t>
              </a:r>
              <a:r>
                <a:rPr lang="en-US" sz="1999">
                  <a:solidFill>
                    <a:srgbClr val="242725"/>
                  </a:solidFill>
                  <a:latin typeface="Inter"/>
                </a:rPr>
                <a:t> Interest rate charged to commercial banks for borrowing funds from the central bank.</a:t>
              </a:r>
            </a:p>
            <a:p>
              <a:pPr algn="l">
                <a:lnSpc>
                  <a:spcPts val="2800"/>
                </a:lnSpc>
                <a:spcBef>
                  <a:spcPct val="0"/>
                </a:spcBef>
              </a:pPr>
              <a:endParaRPr lang="en-US" sz="1999">
                <a:solidFill>
                  <a:srgbClr val="242725"/>
                </a:solidFill>
                <a:latin typeface="Inter"/>
              </a:endParaRPr>
            </a:p>
          </p:txBody>
        </p:sp>
      </p:grpSp>
      <p:sp>
        <p:nvSpPr>
          <p:cNvPr id="16" name="TextBox 16"/>
          <p:cNvSpPr txBox="1"/>
          <p:nvPr/>
        </p:nvSpPr>
        <p:spPr>
          <a:xfrm>
            <a:off x="1028700" y="2615832"/>
            <a:ext cx="5460838" cy="721996"/>
          </a:xfrm>
          <a:prstGeom prst="rect">
            <a:avLst/>
          </a:prstGeom>
        </p:spPr>
        <p:txBody>
          <a:bodyPr lIns="0" tIns="0" rIns="0" bIns="0" rtlCol="0" anchor="t">
            <a:spAutoFit/>
          </a:bodyPr>
          <a:lstStyle/>
          <a:p>
            <a:pPr algn="l">
              <a:lnSpc>
                <a:spcPts val="5879"/>
              </a:lnSpc>
              <a:spcBef>
                <a:spcPct val="0"/>
              </a:spcBef>
            </a:pPr>
            <a:r>
              <a:rPr lang="en-US" sz="4199" spc="41">
                <a:solidFill>
                  <a:srgbClr val="242725"/>
                </a:solidFill>
                <a:latin typeface="Inter Bold"/>
              </a:rPr>
              <a:t>MONETARY POLICY</a:t>
            </a:r>
          </a:p>
        </p:txBody>
      </p:sp>
      <p:grpSp>
        <p:nvGrpSpPr>
          <p:cNvPr id="17" name="Group 17"/>
          <p:cNvGrpSpPr/>
          <p:nvPr/>
        </p:nvGrpSpPr>
        <p:grpSpPr>
          <a:xfrm>
            <a:off x="17195930" y="8583609"/>
            <a:ext cx="869223" cy="869223"/>
            <a:chOff x="0" y="0"/>
            <a:chExt cx="382586" cy="382586"/>
          </a:xfrm>
        </p:grpSpPr>
        <p:sp>
          <p:nvSpPr>
            <p:cNvPr id="18" name="Freeform 18"/>
            <p:cNvSpPr/>
            <p:nvPr/>
          </p:nvSpPr>
          <p:spPr>
            <a:xfrm>
              <a:off x="0" y="0"/>
              <a:ext cx="382586" cy="382586"/>
            </a:xfrm>
            <a:custGeom>
              <a:avLst/>
              <a:gdLst/>
              <a:ahLst/>
              <a:cxnLst/>
              <a:rect l="l" t="t" r="r" b="b"/>
              <a:pathLst>
                <a:path w="382586" h="382586">
                  <a:moveTo>
                    <a:pt x="191293" y="0"/>
                  </a:moveTo>
                  <a:lnTo>
                    <a:pt x="191293" y="0"/>
                  </a:lnTo>
                  <a:cubicBezTo>
                    <a:pt x="242027" y="0"/>
                    <a:pt x="290683" y="20154"/>
                    <a:pt x="326558" y="56028"/>
                  </a:cubicBezTo>
                  <a:cubicBezTo>
                    <a:pt x="362432" y="91903"/>
                    <a:pt x="382586" y="140559"/>
                    <a:pt x="382586" y="191293"/>
                  </a:cubicBezTo>
                  <a:lnTo>
                    <a:pt x="382586" y="191293"/>
                  </a:lnTo>
                  <a:cubicBezTo>
                    <a:pt x="382586" y="296941"/>
                    <a:pt x="296941" y="382586"/>
                    <a:pt x="191293" y="382586"/>
                  </a:cubicBezTo>
                  <a:lnTo>
                    <a:pt x="191293" y="382586"/>
                  </a:lnTo>
                  <a:cubicBezTo>
                    <a:pt x="85645" y="382586"/>
                    <a:pt x="0" y="296941"/>
                    <a:pt x="0" y="191293"/>
                  </a:cubicBezTo>
                  <a:lnTo>
                    <a:pt x="0" y="191293"/>
                  </a:lnTo>
                  <a:cubicBezTo>
                    <a:pt x="0" y="85645"/>
                    <a:pt x="85645" y="0"/>
                    <a:pt x="191293" y="0"/>
                  </a:cubicBezTo>
                  <a:close/>
                </a:path>
              </a:pathLst>
            </a:custGeom>
            <a:solidFill>
              <a:srgbClr val="2ED47B">
                <a:alpha val="12941"/>
              </a:srgbClr>
            </a:solidFill>
          </p:spPr>
        </p:sp>
        <p:sp>
          <p:nvSpPr>
            <p:cNvPr id="19" name="TextBox 19"/>
            <p:cNvSpPr txBox="1"/>
            <p:nvPr/>
          </p:nvSpPr>
          <p:spPr>
            <a:xfrm>
              <a:off x="0" y="-47625"/>
              <a:ext cx="382586" cy="430211"/>
            </a:xfrm>
            <a:prstGeom prst="rect">
              <a:avLst/>
            </a:prstGeom>
          </p:spPr>
          <p:txBody>
            <a:bodyPr lIns="50800" tIns="50800" rIns="50800" bIns="50800" rtlCol="0" anchor="ctr"/>
            <a:lstStyle/>
            <a:p>
              <a:pPr algn="ctr">
                <a:lnSpc>
                  <a:spcPts val="2800"/>
                </a:lnSpc>
              </a:pPr>
              <a:endParaRPr/>
            </a:p>
          </p:txBody>
        </p:sp>
      </p:grpSp>
      <p:sp>
        <p:nvSpPr>
          <p:cNvPr id="20" name="TextBox 20"/>
          <p:cNvSpPr txBox="1"/>
          <p:nvPr/>
        </p:nvSpPr>
        <p:spPr>
          <a:xfrm>
            <a:off x="17250004" y="8615421"/>
            <a:ext cx="761077" cy="719875"/>
          </a:xfrm>
          <a:prstGeom prst="rect">
            <a:avLst/>
          </a:prstGeom>
        </p:spPr>
        <p:txBody>
          <a:bodyPr lIns="0" tIns="0" rIns="0" bIns="0" rtlCol="0" anchor="t">
            <a:spAutoFit/>
          </a:bodyPr>
          <a:lstStyle/>
          <a:p>
            <a:pPr algn="r">
              <a:lnSpc>
                <a:spcPts val="5862"/>
              </a:lnSpc>
              <a:spcBef>
                <a:spcPct val="0"/>
              </a:spcBef>
            </a:pPr>
            <a:r>
              <a:rPr lang="en-US" sz="4187">
                <a:solidFill>
                  <a:srgbClr val="242725">
                    <a:alpha val="25882"/>
                  </a:srgbClr>
                </a:solidFill>
                <a:latin typeface="Inter Bold"/>
              </a:rPr>
              <a:t>04</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2416867" y="816066"/>
            <a:ext cx="5801825" cy="5801825"/>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4" name="Freeform 4"/>
          <p:cNvSpPr/>
          <p:nvPr/>
        </p:nvSpPr>
        <p:spPr>
          <a:xfrm>
            <a:off x="2043920" y="1028700"/>
            <a:ext cx="3231988" cy="8229600"/>
          </a:xfrm>
          <a:custGeom>
            <a:avLst/>
            <a:gdLst/>
            <a:ahLst/>
            <a:cxnLst/>
            <a:rect l="l" t="t" r="r" b="b"/>
            <a:pathLst>
              <a:path w="3231988" h="8229600">
                <a:moveTo>
                  <a:pt x="0" y="0"/>
                </a:moveTo>
                <a:lnTo>
                  <a:pt x="3231989" y="0"/>
                </a:lnTo>
                <a:lnTo>
                  <a:pt x="3231989"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720406" y="6023396"/>
            <a:ext cx="956892" cy="956892"/>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7" name="Group 7"/>
          <p:cNvGrpSpPr/>
          <p:nvPr/>
        </p:nvGrpSpPr>
        <p:grpSpPr>
          <a:xfrm>
            <a:off x="16170802" y="-958824"/>
            <a:ext cx="2883307" cy="2883307"/>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9" name="Group 9"/>
          <p:cNvGrpSpPr/>
          <p:nvPr/>
        </p:nvGrpSpPr>
        <p:grpSpPr>
          <a:xfrm>
            <a:off x="-868657" y="2304387"/>
            <a:ext cx="2912577" cy="2839113"/>
            <a:chOff x="0" y="0"/>
            <a:chExt cx="4589780" cy="4578350"/>
          </a:xfrm>
        </p:grpSpPr>
        <p:sp>
          <p:nvSpPr>
            <p:cNvPr id="10" name="Freeform 10"/>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11" name="Freeform 11"/>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sp>
        <p:nvSpPr>
          <p:cNvPr id="12" name="TextBox 12"/>
          <p:cNvSpPr txBox="1"/>
          <p:nvPr/>
        </p:nvSpPr>
        <p:spPr>
          <a:xfrm>
            <a:off x="6906673" y="2285337"/>
            <a:ext cx="6177077" cy="1228340"/>
          </a:xfrm>
          <a:prstGeom prst="rect">
            <a:avLst/>
          </a:prstGeom>
        </p:spPr>
        <p:txBody>
          <a:bodyPr lIns="0" tIns="0" rIns="0" bIns="0" rtlCol="0" anchor="t">
            <a:spAutoFit/>
          </a:bodyPr>
          <a:lstStyle/>
          <a:p>
            <a:pPr algn="l">
              <a:lnSpc>
                <a:spcPts val="9600"/>
              </a:lnSpc>
            </a:pPr>
            <a:r>
              <a:rPr lang="en-US" sz="8000">
                <a:solidFill>
                  <a:srgbClr val="242725"/>
                </a:solidFill>
                <a:latin typeface="Inter Bold"/>
              </a:rPr>
              <a:t>Fiscal Policy</a:t>
            </a:r>
          </a:p>
        </p:txBody>
      </p:sp>
      <p:grpSp>
        <p:nvGrpSpPr>
          <p:cNvPr id="13" name="Group 13"/>
          <p:cNvGrpSpPr/>
          <p:nvPr/>
        </p:nvGrpSpPr>
        <p:grpSpPr>
          <a:xfrm>
            <a:off x="6052730" y="5117926"/>
            <a:ext cx="2898706" cy="1614577"/>
            <a:chOff x="0" y="0"/>
            <a:chExt cx="3864941" cy="2152769"/>
          </a:xfrm>
        </p:grpSpPr>
        <p:sp>
          <p:nvSpPr>
            <p:cNvPr id="14" name="TextBox 14"/>
            <p:cNvSpPr txBox="1"/>
            <p:nvPr/>
          </p:nvSpPr>
          <p:spPr>
            <a:xfrm>
              <a:off x="0" y="-47625"/>
              <a:ext cx="3864941" cy="447032"/>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EXECUTE </a:t>
              </a:r>
            </a:p>
          </p:txBody>
        </p:sp>
        <p:sp>
          <p:nvSpPr>
            <p:cNvPr id="15" name="TextBox 15"/>
            <p:cNvSpPr txBox="1"/>
            <p:nvPr/>
          </p:nvSpPr>
          <p:spPr>
            <a:xfrm>
              <a:off x="0" y="771457"/>
              <a:ext cx="3864941" cy="1381312"/>
            </a:xfrm>
            <a:prstGeom prst="rect">
              <a:avLst/>
            </a:prstGeom>
          </p:spPr>
          <p:txBody>
            <a:bodyPr lIns="0" tIns="0" rIns="0" bIns="0" rtlCol="0" anchor="t">
              <a:spAutoFit/>
            </a:bodyPr>
            <a:lstStyle/>
            <a:p>
              <a:pPr algn="l">
                <a:lnSpc>
                  <a:spcPts val="2800"/>
                </a:lnSpc>
                <a:spcBef>
                  <a:spcPct val="0"/>
                </a:spcBef>
              </a:pPr>
              <a:r>
                <a:rPr lang="en-US" sz="2000">
                  <a:solidFill>
                    <a:srgbClr val="242725"/>
                  </a:solidFill>
                  <a:latin typeface="Inter"/>
                </a:rPr>
                <a:t>Executed by national governments through budgetary tools.</a:t>
              </a:r>
            </a:p>
          </p:txBody>
        </p:sp>
      </p:grpSp>
      <p:grpSp>
        <p:nvGrpSpPr>
          <p:cNvPr id="16" name="Group 16"/>
          <p:cNvGrpSpPr/>
          <p:nvPr/>
        </p:nvGrpSpPr>
        <p:grpSpPr>
          <a:xfrm>
            <a:off x="9135620" y="5015356"/>
            <a:ext cx="2898706" cy="1964932"/>
            <a:chOff x="0" y="0"/>
            <a:chExt cx="3864941" cy="2619909"/>
          </a:xfrm>
        </p:grpSpPr>
        <p:sp>
          <p:nvSpPr>
            <p:cNvPr id="17" name="TextBox 17"/>
            <p:cNvSpPr txBox="1"/>
            <p:nvPr/>
          </p:nvSpPr>
          <p:spPr>
            <a:xfrm>
              <a:off x="0" y="-47625"/>
              <a:ext cx="3864941" cy="447032"/>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GOALS</a:t>
              </a:r>
            </a:p>
          </p:txBody>
        </p:sp>
        <p:sp>
          <p:nvSpPr>
            <p:cNvPr id="18" name="TextBox 18"/>
            <p:cNvSpPr txBox="1"/>
            <p:nvPr/>
          </p:nvSpPr>
          <p:spPr>
            <a:xfrm>
              <a:off x="0" y="771457"/>
              <a:ext cx="3864941" cy="1848452"/>
            </a:xfrm>
            <a:prstGeom prst="rect">
              <a:avLst/>
            </a:prstGeom>
          </p:spPr>
          <p:txBody>
            <a:bodyPr lIns="0" tIns="0" rIns="0" bIns="0" rtlCol="0" anchor="t">
              <a:spAutoFit/>
            </a:bodyPr>
            <a:lstStyle/>
            <a:p>
              <a:pPr algn="l">
                <a:lnSpc>
                  <a:spcPts val="2800"/>
                </a:lnSpc>
                <a:spcBef>
                  <a:spcPct val="0"/>
                </a:spcBef>
              </a:pPr>
              <a:r>
                <a:rPr lang="en-US" sz="2000">
                  <a:solidFill>
                    <a:srgbClr val="242725"/>
                  </a:solidFill>
                  <a:latin typeface="Inter"/>
                </a:rPr>
                <a:t>Influence economic activity, redistribute income, fund public services</a:t>
              </a:r>
            </a:p>
          </p:txBody>
        </p:sp>
      </p:grpSp>
      <p:grpSp>
        <p:nvGrpSpPr>
          <p:cNvPr id="19" name="Group 19"/>
          <p:cNvGrpSpPr/>
          <p:nvPr/>
        </p:nvGrpSpPr>
        <p:grpSpPr>
          <a:xfrm>
            <a:off x="12034326" y="5015356"/>
            <a:ext cx="5120199" cy="4440186"/>
            <a:chOff x="0" y="0"/>
            <a:chExt cx="6826932" cy="5920248"/>
          </a:xfrm>
        </p:grpSpPr>
        <p:sp>
          <p:nvSpPr>
            <p:cNvPr id="20" name="TextBox 20"/>
            <p:cNvSpPr txBox="1"/>
            <p:nvPr/>
          </p:nvSpPr>
          <p:spPr>
            <a:xfrm>
              <a:off x="0" y="-47625"/>
              <a:ext cx="6826932" cy="447032"/>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TOOLS</a:t>
              </a:r>
            </a:p>
          </p:txBody>
        </p:sp>
        <p:sp>
          <p:nvSpPr>
            <p:cNvPr id="21" name="TextBox 21"/>
            <p:cNvSpPr txBox="1"/>
            <p:nvPr/>
          </p:nvSpPr>
          <p:spPr>
            <a:xfrm>
              <a:off x="0" y="780982"/>
              <a:ext cx="6826932" cy="5139267"/>
            </a:xfrm>
            <a:prstGeom prst="rect">
              <a:avLst/>
            </a:prstGeom>
          </p:spPr>
          <p:txBody>
            <a:bodyPr lIns="0" tIns="0" rIns="0" bIns="0" rtlCol="0" anchor="t">
              <a:spAutoFit/>
            </a:bodyPr>
            <a:lstStyle/>
            <a:p>
              <a:pPr marL="431799" lvl="1" indent="-215899" algn="l">
                <a:lnSpc>
                  <a:spcPts val="2799"/>
                </a:lnSpc>
                <a:buFont typeface="Arial"/>
                <a:buChar char="•"/>
              </a:pPr>
              <a:r>
                <a:rPr lang="en-US" sz="1999">
                  <a:solidFill>
                    <a:srgbClr val="242725"/>
                  </a:solidFill>
                  <a:latin typeface="Inter Bold"/>
                </a:rPr>
                <a:t>Taxation:</a:t>
              </a:r>
              <a:r>
                <a:rPr lang="en-US" sz="1999">
                  <a:solidFill>
                    <a:srgbClr val="242725"/>
                  </a:solidFill>
                  <a:latin typeface="Inter"/>
                </a:rPr>
                <a:t> Adjusting tax rates and tax incentives to influence consumer and business behavior.</a:t>
              </a:r>
            </a:p>
            <a:p>
              <a:pPr marL="431799" lvl="1" indent="-215899" algn="l">
                <a:lnSpc>
                  <a:spcPts val="2799"/>
                </a:lnSpc>
                <a:buFont typeface="Arial"/>
                <a:buChar char="•"/>
              </a:pPr>
              <a:r>
                <a:rPr lang="en-US" sz="1999">
                  <a:solidFill>
                    <a:srgbClr val="242725"/>
                  </a:solidFill>
                  <a:latin typeface="Inter Bold"/>
                </a:rPr>
                <a:t>Government Spending:</a:t>
              </a:r>
              <a:r>
                <a:rPr lang="en-US" sz="1999">
                  <a:solidFill>
                    <a:srgbClr val="242725"/>
                  </a:solidFill>
                  <a:latin typeface="Inter"/>
                </a:rPr>
                <a:t> Direct spending on infrastructure, education, defense, etc., to stimulate or cool down the economy.</a:t>
              </a:r>
            </a:p>
            <a:p>
              <a:pPr marL="431799" lvl="1" indent="-215899" algn="l">
                <a:lnSpc>
                  <a:spcPts val="2799"/>
                </a:lnSpc>
                <a:buFont typeface="Arial"/>
                <a:buChar char="•"/>
              </a:pPr>
              <a:r>
                <a:rPr lang="en-US" sz="1999">
                  <a:solidFill>
                    <a:srgbClr val="242725"/>
                  </a:solidFill>
                  <a:latin typeface="Inter Bold"/>
                </a:rPr>
                <a:t>Budget Deficits/Surpluses:</a:t>
              </a:r>
              <a:r>
                <a:rPr lang="en-US" sz="1999">
                  <a:solidFill>
                    <a:srgbClr val="242725"/>
                  </a:solidFill>
                  <a:latin typeface="Inter"/>
                </a:rPr>
                <a:t> Managing the balance between government revenue and expenditure.</a:t>
              </a:r>
            </a:p>
            <a:p>
              <a:pPr algn="l">
                <a:lnSpc>
                  <a:spcPts val="2800"/>
                </a:lnSpc>
                <a:spcBef>
                  <a:spcPct val="0"/>
                </a:spcBef>
              </a:pPr>
              <a:endParaRPr lang="en-US" sz="1999">
                <a:solidFill>
                  <a:srgbClr val="242725"/>
                </a:solidFill>
                <a:latin typeface="Inter"/>
              </a:endParaRPr>
            </a:p>
          </p:txBody>
        </p:sp>
      </p:grpSp>
      <p:grpSp>
        <p:nvGrpSpPr>
          <p:cNvPr id="22" name="Group 22"/>
          <p:cNvGrpSpPr/>
          <p:nvPr/>
        </p:nvGrpSpPr>
        <p:grpSpPr>
          <a:xfrm>
            <a:off x="17161174" y="9069808"/>
            <a:ext cx="869223" cy="869223"/>
            <a:chOff x="0" y="0"/>
            <a:chExt cx="382586" cy="382586"/>
          </a:xfrm>
        </p:grpSpPr>
        <p:sp>
          <p:nvSpPr>
            <p:cNvPr id="23" name="Freeform 23"/>
            <p:cNvSpPr/>
            <p:nvPr/>
          </p:nvSpPr>
          <p:spPr>
            <a:xfrm>
              <a:off x="0" y="0"/>
              <a:ext cx="382586" cy="382586"/>
            </a:xfrm>
            <a:custGeom>
              <a:avLst/>
              <a:gdLst/>
              <a:ahLst/>
              <a:cxnLst/>
              <a:rect l="l" t="t" r="r" b="b"/>
              <a:pathLst>
                <a:path w="382586" h="382586">
                  <a:moveTo>
                    <a:pt x="191293" y="0"/>
                  </a:moveTo>
                  <a:lnTo>
                    <a:pt x="191293" y="0"/>
                  </a:lnTo>
                  <a:cubicBezTo>
                    <a:pt x="242027" y="0"/>
                    <a:pt x="290683" y="20154"/>
                    <a:pt x="326558" y="56028"/>
                  </a:cubicBezTo>
                  <a:cubicBezTo>
                    <a:pt x="362432" y="91903"/>
                    <a:pt x="382586" y="140559"/>
                    <a:pt x="382586" y="191293"/>
                  </a:cubicBezTo>
                  <a:lnTo>
                    <a:pt x="382586" y="191293"/>
                  </a:lnTo>
                  <a:cubicBezTo>
                    <a:pt x="382586" y="296941"/>
                    <a:pt x="296941" y="382586"/>
                    <a:pt x="191293" y="382586"/>
                  </a:cubicBezTo>
                  <a:lnTo>
                    <a:pt x="191293" y="382586"/>
                  </a:lnTo>
                  <a:cubicBezTo>
                    <a:pt x="85645" y="382586"/>
                    <a:pt x="0" y="296941"/>
                    <a:pt x="0" y="191293"/>
                  </a:cubicBezTo>
                  <a:lnTo>
                    <a:pt x="0" y="191293"/>
                  </a:lnTo>
                  <a:cubicBezTo>
                    <a:pt x="0" y="85645"/>
                    <a:pt x="85645" y="0"/>
                    <a:pt x="191293" y="0"/>
                  </a:cubicBezTo>
                  <a:close/>
                </a:path>
              </a:pathLst>
            </a:custGeom>
            <a:solidFill>
              <a:srgbClr val="2ED47B">
                <a:alpha val="12941"/>
              </a:srgbClr>
            </a:solidFill>
          </p:spPr>
        </p:sp>
        <p:sp>
          <p:nvSpPr>
            <p:cNvPr id="24" name="TextBox 24"/>
            <p:cNvSpPr txBox="1"/>
            <p:nvPr/>
          </p:nvSpPr>
          <p:spPr>
            <a:xfrm>
              <a:off x="0" y="-47625"/>
              <a:ext cx="382586" cy="430211"/>
            </a:xfrm>
            <a:prstGeom prst="rect">
              <a:avLst/>
            </a:prstGeom>
          </p:spPr>
          <p:txBody>
            <a:bodyPr lIns="50800" tIns="50800" rIns="50800" bIns="50800" rtlCol="0" anchor="ctr"/>
            <a:lstStyle/>
            <a:p>
              <a:pPr algn="ctr">
                <a:lnSpc>
                  <a:spcPts val="2800"/>
                </a:lnSpc>
              </a:pPr>
              <a:endParaRPr/>
            </a:p>
          </p:txBody>
        </p:sp>
      </p:grpSp>
      <p:sp>
        <p:nvSpPr>
          <p:cNvPr id="25" name="TextBox 25"/>
          <p:cNvSpPr txBox="1"/>
          <p:nvPr/>
        </p:nvSpPr>
        <p:spPr>
          <a:xfrm>
            <a:off x="17251005" y="9126090"/>
            <a:ext cx="689562" cy="680459"/>
          </a:xfrm>
          <a:prstGeom prst="rect">
            <a:avLst/>
          </a:prstGeom>
        </p:spPr>
        <p:txBody>
          <a:bodyPr lIns="0" tIns="0" rIns="0" bIns="0" rtlCol="0" anchor="t">
            <a:spAutoFit/>
          </a:bodyPr>
          <a:lstStyle/>
          <a:p>
            <a:pPr algn="r">
              <a:lnSpc>
                <a:spcPts val="5586"/>
              </a:lnSpc>
              <a:spcBef>
                <a:spcPct val="0"/>
              </a:spcBef>
            </a:pPr>
            <a:r>
              <a:rPr lang="en-US" sz="3990">
                <a:solidFill>
                  <a:srgbClr val="242725">
                    <a:alpha val="25882"/>
                  </a:srgbClr>
                </a:solidFill>
                <a:latin typeface="Inter Bold"/>
              </a:rPr>
              <a:t>05</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6512785" y="2678802"/>
            <a:ext cx="5262429" cy="5262429"/>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4" name="Group 4"/>
          <p:cNvGrpSpPr/>
          <p:nvPr/>
        </p:nvGrpSpPr>
        <p:grpSpPr>
          <a:xfrm>
            <a:off x="6512785" y="8094582"/>
            <a:ext cx="812410" cy="81241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ED47B"/>
            </a:solidFill>
          </p:spPr>
        </p:sp>
      </p:grpSp>
      <p:sp>
        <p:nvSpPr>
          <p:cNvPr id="6" name="Freeform 6"/>
          <p:cNvSpPr/>
          <p:nvPr/>
        </p:nvSpPr>
        <p:spPr>
          <a:xfrm>
            <a:off x="6868337" y="2059650"/>
            <a:ext cx="4551325" cy="7406003"/>
          </a:xfrm>
          <a:custGeom>
            <a:avLst/>
            <a:gdLst/>
            <a:ahLst/>
            <a:cxnLst/>
            <a:rect l="l" t="t" r="r" b="b"/>
            <a:pathLst>
              <a:path w="4551325" h="7406003">
                <a:moveTo>
                  <a:pt x="0" y="0"/>
                </a:moveTo>
                <a:lnTo>
                  <a:pt x="4551326" y="0"/>
                </a:lnTo>
                <a:lnTo>
                  <a:pt x="4551326" y="7406003"/>
                </a:lnTo>
                <a:lnTo>
                  <a:pt x="0" y="74060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7" name="Group 7"/>
          <p:cNvGrpSpPr/>
          <p:nvPr/>
        </p:nvGrpSpPr>
        <p:grpSpPr>
          <a:xfrm>
            <a:off x="1452511" y="3137810"/>
            <a:ext cx="3823385" cy="4011381"/>
            <a:chOff x="0" y="0"/>
            <a:chExt cx="5097846" cy="5348508"/>
          </a:xfrm>
        </p:grpSpPr>
        <p:sp>
          <p:nvSpPr>
            <p:cNvPr id="8" name="TextBox 8"/>
            <p:cNvSpPr txBox="1"/>
            <p:nvPr/>
          </p:nvSpPr>
          <p:spPr>
            <a:xfrm>
              <a:off x="0" y="-66675"/>
              <a:ext cx="5097846" cy="632248"/>
            </a:xfrm>
            <a:prstGeom prst="rect">
              <a:avLst/>
            </a:prstGeom>
          </p:spPr>
          <p:txBody>
            <a:bodyPr lIns="0" tIns="0" rIns="0" bIns="0" rtlCol="0" anchor="t">
              <a:spAutoFit/>
            </a:bodyPr>
            <a:lstStyle/>
            <a:p>
              <a:pPr algn="ctr">
                <a:lnSpc>
                  <a:spcPts val="3919"/>
                </a:lnSpc>
                <a:spcBef>
                  <a:spcPct val="0"/>
                </a:spcBef>
              </a:pPr>
              <a:r>
                <a:rPr lang="en-US" sz="2799">
                  <a:solidFill>
                    <a:srgbClr val="242725"/>
                  </a:solidFill>
                  <a:latin typeface="Inter Bold"/>
                </a:rPr>
                <a:t>Control of Inflation</a:t>
              </a:r>
            </a:p>
          </p:txBody>
        </p:sp>
        <p:sp>
          <p:nvSpPr>
            <p:cNvPr id="9" name="TextBox 9"/>
            <p:cNvSpPr txBox="1"/>
            <p:nvPr/>
          </p:nvSpPr>
          <p:spPr>
            <a:xfrm>
              <a:off x="0" y="1149041"/>
              <a:ext cx="5097846" cy="4199467"/>
            </a:xfrm>
            <a:prstGeom prst="rect">
              <a:avLst/>
            </a:prstGeom>
          </p:spPr>
          <p:txBody>
            <a:bodyPr lIns="0" tIns="0" rIns="0" bIns="0" rtlCol="0" anchor="t">
              <a:spAutoFit/>
            </a:bodyPr>
            <a:lstStyle/>
            <a:p>
              <a:pPr marL="431799" lvl="1" indent="-215899" algn="l">
                <a:lnSpc>
                  <a:spcPts val="2799"/>
                </a:lnSpc>
                <a:buFont typeface="Arial"/>
                <a:buChar char="•"/>
              </a:pPr>
              <a:r>
                <a:rPr lang="en-US" sz="1999">
                  <a:solidFill>
                    <a:srgbClr val="242725"/>
                  </a:solidFill>
                  <a:latin typeface="Inter"/>
                </a:rPr>
                <a:t>Central banks raise interest rates to reduce borrowing and spending, cooling down an overheated economy.</a:t>
              </a:r>
            </a:p>
            <a:p>
              <a:pPr algn="l">
                <a:lnSpc>
                  <a:spcPts val="2799"/>
                </a:lnSpc>
              </a:pPr>
              <a:endParaRPr lang="en-US" sz="1999">
                <a:solidFill>
                  <a:srgbClr val="242725"/>
                </a:solidFill>
                <a:latin typeface="Inter"/>
              </a:endParaRPr>
            </a:p>
            <a:p>
              <a:pPr marL="431801" lvl="1" indent="-215900" algn="l">
                <a:lnSpc>
                  <a:spcPts val="2800"/>
                </a:lnSpc>
                <a:buFont typeface="Arial"/>
                <a:buChar char="•"/>
              </a:pPr>
              <a:r>
                <a:rPr lang="en-US" sz="2000">
                  <a:solidFill>
                    <a:srgbClr val="242725"/>
                  </a:solidFill>
                  <a:latin typeface="Inter"/>
                </a:rPr>
                <a:t>Lower interest rates to stimulate borrowing and spending in a sluggish economy.</a:t>
              </a:r>
            </a:p>
          </p:txBody>
        </p:sp>
      </p:grpSp>
      <p:sp>
        <p:nvSpPr>
          <p:cNvPr id="10" name="TextBox 10"/>
          <p:cNvSpPr txBox="1"/>
          <p:nvPr/>
        </p:nvSpPr>
        <p:spPr>
          <a:xfrm>
            <a:off x="1773257" y="630569"/>
            <a:ext cx="15018325" cy="1076325"/>
          </a:xfrm>
          <a:prstGeom prst="rect">
            <a:avLst/>
          </a:prstGeom>
        </p:spPr>
        <p:txBody>
          <a:bodyPr lIns="0" tIns="0" rIns="0" bIns="0" rtlCol="0" anchor="t">
            <a:spAutoFit/>
          </a:bodyPr>
          <a:lstStyle/>
          <a:p>
            <a:pPr algn="l">
              <a:lnSpc>
                <a:spcPts val="8400"/>
              </a:lnSpc>
            </a:pPr>
            <a:r>
              <a:rPr lang="en-US" sz="7000">
                <a:solidFill>
                  <a:srgbClr val="242725"/>
                </a:solidFill>
                <a:latin typeface="Inter Bold"/>
              </a:rPr>
              <a:t>Government Use of Interest Rates</a:t>
            </a:r>
          </a:p>
        </p:txBody>
      </p:sp>
      <p:grpSp>
        <p:nvGrpSpPr>
          <p:cNvPr id="11" name="Group 11"/>
          <p:cNvGrpSpPr/>
          <p:nvPr/>
        </p:nvGrpSpPr>
        <p:grpSpPr>
          <a:xfrm>
            <a:off x="12968198" y="2890160"/>
            <a:ext cx="3823385" cy="4506681"/>
            <a:chOff x="0" y="0"/>
            <a:chExt cx="5097846" cy="6008908"/>
          </a:xfrm>
        </p:grpSpPr>
        <p:sp>
          <p:nvSpPr>
            <p:cNvPr id="12" name="TextBox 12"/>
            <p:cNvSpPr txBox="1"/>
            <p:nvPr/>
          </p:nvSpPr>
          <p:spPr>
            <a:xfrm>
              <a:off x="0" y="-66675"/>
              <a:ext cx="5097846" cy="1292648"/>
            </a:xfrm>
            <a:prstGeom prst="rect">
              <a:avLst/>
            </a:prstGeom>
          </p:spPr>
          <p:txBody>
            <a:bodyPr lIns="0" tIns="0" rIns="0" bIns="0" rtlCol="0" anchor="t">
              <a:spAutoFit/>
            </a:bodyPr>
            <a:lstStyle/>
            <a:p>
              <a:pPr algn="ctr">
                <a:lnSpc>
                  <a:spcPts val="3919"/>
                </a:lnSpc>
                <a:spcBef>
                  <a:spcPct val="0"/>
                </a:spcBef>
              </a:pPr>
              <a:r>
                <a:rPr lang="en-US" sz="2799">
                  <a:solidFill>
                    <a:srgbClr val="242725"/>
                  </a:solidFill>
                  <a:latin typeface="Inter Bold"/>
                </a:rPr>
                <a:t>Encouragement of Investment</a:t>
              </a:r>
            </a:p>
          </p:txBody>
        </p:sp>
        <p:sp>
          <p:nvSpPr>
            <p:cNvPr id="13" name="TextBox 13"/>
            <p:cNvSpPr txBox="1"/>
            <p:nvPr/>
          </p:nvSpPr>
          <p:spPr>
            <a:xfrm>
              <a:off x="0" y="1809441"/>
              <a:ext cx="5097846" cy="4199467"/>
            </a:xfrm>
            <a:prstGeom prst="rect">
              <a:avLst/>
            </a:prstGeom>
          </p:spPr>
          <p:txBody>
            <a:bodyPr lIns="0" tIns="0" rIns="0" bIns="0" rtlCol="0" anchor="t">
              <a:spAutoFit/>
            </a:bodyPr>
            <a:lstStyle/>
            <a:p>
              <a:pPr marL="431799" lvl="1" indent="-215899" algn="l">
                <a:lnSpc>
                  <a:spcPts val="2799"/>
                </a:lnSpc>
                <a:buFont typeface="Arial"/>
                <a:buChar char="•"/>
              </a:pPr>
              <a:r>
                <a:rPr lang="en-US" sz="1999">
                  <a:solidFill>
                    <a:srgbClr val="242725"/>
                  </a:solidFill>
                  <a:latin typeface="Inter"/>
                </a:rPr>
                <a:t>Lower interest rates reduce the cost of borrowing, encouraging businesses and consumers to invest and spend.</a:t>
              </a:r>
            </a:p>
            <a:p>
              <a:pPr algn="l">
                <a:lnSpc>
                  <a:spcPts val="2799"/>
                </a:lnSpc>
              </a:pPr>
              <a:endParaRPr lang="en-US" sz="1999">
                <a:solidFill>
                  <a:srgbClr val="242725"/>
                </a:solidFill>
                <a:latin typeface="Inter"/>
              </a:endParaRPr>
            </a:p>
            <a:p>
              <a:pPr marL="431801" lvl="1" indent="-215900" algn="l">
                <a:lnSpc>
                  <a:spcPts val="2800"/>
                </a:lnSpc>
                <a:buFont typeface="Arial"/>
                <a:buChar char="•"/>
              </a:pPr>
              <a:r>
                <a:rPr lang="en-US" sz="2000">
                  <a:solidFill>
                    <a:srgbClr val="242725"/>
                  </a:solidFill>
                  <a:latin typeface="Inter"/>
                </a:rPr>
                <a:t>Higher rates can attract foreign investment, strengthening the currency.</a:t>
              </a:r>
            </a:p>
          </p:txBody>
        </p:sp>
      </p:grpSp>
      <p:grpSp>
        <p:nvGrpSpPr>
          <p:cNvPr id="14" name="Group 14"/>
          <p:cNvGrpSpPr/>
          <p:nvPr/>
        </p:nvGrpSpPr>
        <p:grpSpPr>
          <a:xfrm>
            <a:off x="17161174" y="9069808"/>
            <a:ext cx="869223" cy="869223"/>
            <a:chOff x="0" y="0"/>
            <a:chExt cx="382586" cy="382586"/>
          </a:xfrm>
        </p:grpSpPr>
        <p:sp>
          <p:nvSpPr>
            <p:cNvPr id="15" name="Freeform 15"/>
            <p:cNvSpPr/>
            <p:nvPr/>
          </p:nvSpPr>
          <p:spPr>
            <a:xfrm>
              <a:off x="0" y="0"/>
              <a:ext cx="382586" cy="382586"/>
            </a:xfrm>
            <a:custGeom>
              <a:avLst/>
              <a:gdLst/>
              <a:ahLst/>
              <a:cxnLst/>
              <a:rect l="l" t="t" r="r" b="b"/>
              <a:pathLst>
                <a:path w="382586" h="382586">
                  <a:moveTo>
                    <a:pt x="191293" y="0"/>
                  </a:moveTo>
                  <a:lnTo>
                    <a:pt x="191293" y="0"/>
                  </a:lnTo>
                  <a:cubicBezTo>
                    <a:pt x="242027" y="0"/>
                    <a:pt x="290683" y="20154"/>
                    <a:pt x="326558" y="56028"/>
                  </a:cubicBezTo>
                  <a:cubicBezTo>
                    <a:pt x="362432" y="91903"/>
                    <a:pt x="382586" y="140559"/>
                    <a:pt x="382586" y="191293"/>
                  </a:cubicBezTo>
                  <a:lnTo>
                    <a:pt x="382586" y="191293"/>
                  </a:lnTo>
                  <a:cubicBezTo>
                    <a:pt x="382586" y="296941"/>
                    <a:pt x="296941" y="382586"/>
                    <a:pt x="191293" y="382586"/>
                  </a:cubicBezTo>
                  <a:lnTo>
                    <a:pt x="191293" y="382586"/>
                  </a:lnTo>
                  <a:cubicBezTo>
                    <a:pt x="85645" y="382586"/>
                    <a:pt x="0" y="296941"/>
                    <a:pt x="0" y="191293"/>
                  </a:cubicBezTo>
                  <a:lnTo>
                    <a:pt x="0" y="191293"/>
                  </a:lnTo>
                  <a:cubicBezTo>
                    <a:pt x="0" y="85645"/>
                    <a:pt x="85645" y="0"/>
                    <a:pt x="191293" y="0"/>
                  </a:cubicBezTo>
                  <a:close/>
                </a:path>
              </a:pathLst>
            </a:custGeom>
            <a:solidFill>
              <a:srgbClr val="2ED47B">
                <a:alpha val="12941"/>
              </a:srgbClr>
            </a:solidFill>
          </p:spPr>
        </p:sp>
        <p:sp>
          <p:nvSpPr>
            <p:cNvPr id="16" name="TextBox 16"/>
            <p:cNvSpPr txBox="1"/>
            <p:nvPr/>
          </p:nvSpPr>
          <p:spPr>
            <a:xfrm>
              <a:off x="0" y="-47625"/>
              <a:ext cx="382586" cy="430211"/>
            </a:xfrm>
            <a:prstGeom prst="rect">
              <a:avLst/>
            </a:prstGeom>
          </p:spPr>
          <p:txBody>
            <a:bodyPr lIns="50800" tIns="50800" rIns="50800" bIns="50800" rtlCol="0" anchor="ctr"/>
            <a:lstStyle/>
            <a:p>
              <a:pPr algn="ctr">
                <a:lnSpc>
                  <a:spcPts val="2800"/>
                </a:lnSpc>
              </a:pPr>
              <a:endParaRPr/>
            </a:p>
          </p:txBody>
        </p:sp>
      </p:grpSp>
      <p:sp>
        <p:nvSpPr>
          <p:cNvPr id="17" name="TextBox 17"/>
          <p:cNvSpPr txBox="1"/>
          <p:nvPr/>
        </p:nvSpPr>
        <p:spPr>
          <a:xfrm>
            <a:off x="17196197" y="9101619"/>
            <a:ext cx="761077" cy="719875"/>
          </a:xfrm>
          <a:prstGeom prst="rect">
            <a:avLst/>
          </a:prstGeom>
        </p:spPr>
        <p:txBody>
          <a:bodyPr lIns="0" tIns="0" rIns="0" bIns="0" rtlCol="0" anchor="t">
            <a:spAutoFit/>
          </a:bodyPr>
          <a:lstStyle/>
          <a:p>
            <a:pPr algn="r">
              <a:lnSpc>
                <a:spcPts val="5862"/>
              </a:lnSpc>
              <a:spcBef>
                <a:spcPct val="0"/>
              </a:spcBef>
            </a:pPr>
            <a:r>
              <a:rPr lang="en-US" sz="4187">
                <a:solidFill>
                  <a:srgbClr val="242725">
                    <a:alpha val="25882"/>
                  </a:srgbClr>
                </a:solidFill>
                <a:latin typeface="Inter Bold"/>
              </a:rPr>
              <a:t>06</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1028700" y="3332183"/>
            <a:ext cx="5071194" cy="3196627"/>
          </a:xfrm>
          <a:prstGeom prst="rect">
            <a:avLst/>
          </a:prstGeom>
        </p:spPr>
        <p:txBody>
          <a:bodyPr lIns="0" tIns="0" rIns="0" bIns="0" rtlCol="0" anchor="t">
            <a:spAutoFit/>
          </a:bodyPr>
          <a:lstStyle/>
          <a:p>
            <a:pPr marL="0" lvl="0" indent="0" algn="l">
              <a:lnSpc>
                <a:spcPts val="8400"/>
              </a:lnSpc>
              <a:spcBef>
                <a:spcPct val="0"/>
              </a:spcBef>
            </a:pPr>
            <a:r>
              <a:rPr lang="en-US" sz="7000" u="none" strike="noStrike">
                <a:solidFill>
                  <a:srgbClr val="242725"/>
                </a:solidFill>
                <a:latin typeface="Inter Bold"/>
              </a:rPr>
              <a:t>Economic Impacts of Inflation</a:t>
            </a:r>
          </a:p>
        </p:txBody>
      </p:sp>
      <p:sp>
        <p:nvSpPr>
          <p:cNvPr id="3" name="AutoShape 3"/>
          <p:cNvSpPr/>
          <p:nvPr/>
        </p:nvSpPr>
        <p:spPr>
          <a:xfrm rot="5400000">
            <a:off x="-9149782" y="8333621"/>
            <a:ext cx="18865925" cy="566360"/>
          </a:xfrm>
          <a:prstGeom prst="rect">
            <a:avLst/>
          </a:prstGeom>
          <a:solidFill>
            <a:srgbClr val="2ED47B"/>
          </a:solidFill>
        </p:spPr>
      </p:sp>
      <p:sp>
        <p:nvSpPr>
          <p:cNvPr id="4" name="Freeform 4"/>
          <p:cNvSpPr/>
          <p:nvPr/>
        </p:nvSpPr>
        <p:spPr>
          <a:xfrm>
            <a:off x="1028700" y="7251459"/>
            <a:ext cx="2676957" cy="2546455"/>
          </a:xfrm>
          <a:custGeom>
            <a:avLst/>
            <a:gdLst/>
            <a:ahLst/>
            <a:cxnLst/>
            <a:rect l="l" t="t" r="r" b="b"/>
            <a:pathLst>
              <a:path w="2676957" h="2546455">
                <a:moveTo>
                  <a:pt x="0" y="0"/>
                </a:moveTo>
                <a:lnTo>
                  <a:pt x="2676957" y="0"/>
                </a:lnTo>
                <a:lnTo>
                  <a:pt x="2676957" y="2546455"/>
                </a:lnTo>
                <a:lnTo>
                  <a:pt x="0" y="25464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0964793" y="1028700"/>
            <a:ext cx="3960309" cy="3960309"/>
            <a:chOff x="0" y="0"/>
            <a:chExt cx="5280412" cy="5280412"/>
          </a:xfrm>
        </p:grpSpPr>
        <p:grpSp>
          <p:nvGrpSpPr>
            <p:cNvPr id="6" name="Group 6"/>
            <p:cNvGrpSpPr/>
            <p:nvPr/>
          </p:nvGrpSpPr>
          <p:grpSpPr>
            <a:xfrm>
              <a:off x="0" y="0"/>
              <a:ext cx="5280412" cy="528041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8" name="TextBox 8"/>
            <p:cNvSpPr txBox="1"/>
            <p:nvPr/>
          </p:nvSpPr>
          <p:spPr>
            <a:xfrm>
              <a:off x="793874" y="925117"/>
              <a:ext cx="3692664" cy="914172"/>
            </a:xfrm>
            <a:prstGeom prst="rect">
              <a:avLst/>
            </a:prstGeom>
          </p:spPr>
          <p:txBody>
            <a:bodyPr lIns="0" tIns="0" rIns="0" bIns="0" rtlCol="0" anchor="t">
              <a:spAutoFit/>
            </a:bodyPr>
            <a:lstStyle/>
            <a:p>
              <a:pPr algn="ctr">
                <a:lnSpc>
                  <a:spcPts val="2800"/>
                </a:lnSpc>
                <a:spcBef>
                  <a:spcPct val="0"/>
                </a:spcBef>
              </a:pPr>
              <a:r>
                <a:rPr lang="en-US" sz="2000" spc="20">
                  <a:solidFill>
                    <a:srgbClr val="242725"/>
                  </a:solidFill>
                  <a:latin typeface="Inter Bold"/>
                </a:rPr>
                <a:t>EROSION OF PURCHASING POWER</a:t>
              </a:r>
            </a:p>
          </p:txBody>
        </p:sp>
        <p:sp>
          <p:nvSpPr>
            <p:cNvPr id="9" name="TextBox 9"/>
            <p:cNvSpPr txBox="1"/>
            <p:nvPr/>
          </p:nvSpPr>
          <p:spPr>
            <a:xfrm>
              <a:off x="793874" y="2220864"/>
              <a:ext cx="3692664" cy="2086805"/>
            </a:xfrm>
            <a:prstGeom prst="rect">
              <a:avLst/>
            </a:prstGeom>
          </p:spPr>
          <p:txBody>
            <a:bodyPr lIns="0" tIns="0" rIns="0" bIns="0" rtlCol="0" anchor="t">
              <a:spAutoFit/>
            </a:bodyPr>
            <a:lstStyle/>
            <a:p>
              <a:pPr algn="ctr">
                <a:lnSpc>
                  <a:spcPts val="2520"/>
                </a:lnSpc>
                <a:spcBef>
                  <a:spcPct val="0"/>
                </a:spcBef>
              </a:pPr>
              <a:r>
                <a:rPr lang="en-US" sz="1800">
                  <a:solidFill>
                    <a:srgbClr val="242725"/>
                  </a:solidFill>
                  <a:latin typeface="Inter"/>
                </a:rPr>
                <a:t>Higher prices reduce the real value of money, meaning consumers can buy less with the same amount of money.</a:t>
              </a:r>
            </a:p>
          </p:txBody>
        </p:sp>
      </p:grpSp>
      <p:grpSp>
        <p:nvGrpSpPr>
          <p:cNvPr id="10" name="Group 10"/>
          <p:cNvGrpSpPr/>
          <p:nvPr/>
        </p:nvGrpSpPr>
        <p:grpSpPr>
          <a:xfrm>
            <a:off x="8630595" y="5237633"/>
            <a:ext cx="3960309" cy="3960309"/>
            <a:chOff x="0" y="0"/>
            <a:chExt cx="5280412" cy="5280412"/>
          </a:xfrm>
        </p:grpSpPr>
        <p:grpSp>
          <p:nvGrpSpPr>
            <p:cNvPr id="11" name="Group 11"/>
            <p:cNvGrpSpPr/>
            <p:nvPr/>
          </p:nvGrpSpPr>
          <p:grpSpPr>
            <a:xfrm>
              <a:off x="0" y="0"/>
              <a:ext cx="5280412" cy="528041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13" name="TextBox 13"/>
            <p:cNvSpPr txBox="1"/>
            <p:nvPr/>
          </p:nvSpPr>
          <p:spPr>
            <a:xfrm>
              <a:off x="793874" y="1158687"/>
              <a:ext cx="3692664" cy="447032"/>
            </a:xfrm>
            <a:prstGeom prst="rect">
              <a:avLst/>
            </a:prstGeom>
          </p:spPr>
          <p:txBody>
            <a:bodyPr lIns="0" tIns="0" rIns="0" bIns="0" rtlCol="0" anchor="t">
              <a:spAutoFit/>
            </a:bodyPr>
            <a:lstStyle/>
            <a:p>
              <a:pPr algn="ctr">
                <a:lnSpc>
                  <a:spcPts val="2800"/>
                </a:lnSpc>
                <a:spcBef>
                  <a:spcPct val="0"/>
                </a:spcBef>
              </a:pPr>
              <a:r>
                <a:rPr lang="en-US" sz="2000" spc="20">
                  <a:solidFill>
                    <a:srgbClr val="242725"/>
                  </a:solidFill>
                  <a:latin typeface="Inter Bold"/>
                </a:rPr>
                <a:t>UNCERTAINTY</a:t>
              </a:r>
            </a:p>
          </p:txBody>
        </p:sp>
        <p:sp>
          <p:nvSpPr>
            <p:cNvPr id="14" name="TextBox 14"/>
            <p:cNvSpPr txBox="1"/>
            <p:nvPr/>
          </p:nvSpPr>
          <p:spPr>
            <a:xfrm>
              <a:off x="793874" y="1987294"/>
              <a:ext cx="3692664" cy="2491740"/>
            </a:xfrm>
            <a:prstGeom prst="rect">
              <a:avLst/>
            </a:prstGeom>
          </p:spPr>
          <p:txBody>
            <a:bodyPr lIns="0" tIns="0" rIns="0" bIns="0" rtlCol="0" anchor="t">
              <a:spAutoFit/>
            </a:bodyPr>
            <a:lstStyle/>
            <a:p>
              <a:pPr algn="ctr">
                <a:lnSpc>
                  <a:spcPts val="2520"/>
                </a:lnSpc>
                <a:spcBef>
                  <a:spcPct val="0"/>
                </a:spcBef>
              </a:pPr>
              <a:r>
                <a:rPr lang="en-US" sz="1800">
                  <a:solidFill>
                    <a:srgbClr val="242725"/>
                  </a:solidFill>
                  <a:latin typeface="Inter"/>
                </a:rPr>
                <a:t>High and unpredictable inflation can lead to uncertainty, reducing investment and economic growth.</a:t>
              </a:r>
            </a:p>
            <a:p>
              <a:pPr algn="ctr">
                <a:lnSpc>
                  <a:spcPts val="2520"/>
                </a:lnSpc>
                <a:spcBef>
                  <a:spcPct val="0"/>
                </a:spcBef>
              </a:pPr>
              <a:endParaRPr lang="en-US" sz="1800">
                <a:solidFill>
                  <a:srgbClr val="242725"/>
                </a:solidFill>
                <a:latin typeface="Inter"/>
              </a:endParaRPr>
            </a:p>
          </p:txBody>
        </p:sp>
      </p:grpSp>
      <p:grpSp>
        <p:nvGrpSpPr>
          <p:cNvPr id="15" name="Group 15"/>
          <p:cNvGrpSpPr/>
          <p:nvPr/>
        </p:nvGrpSpPr>
        <p:grpSpPr>
          <a:xfrm>
            <a:off x="13298991" y="5237633"/>
            <a:ext cx="3960309" cy="3960309"/>
            <a:chOff x="0" y="0"/>
            <a:chExt cx="5280412" cy="5280412"/>
          </a:xfrm>
        </p:grpSpPr>
        <p:grpSp>
          <p:nvGrpSpPr>
            <p:cNvPr id="16" name="Group 16"/>
            <p:cNvGrpSpPr/>
            <p:nvPr/>
          </p:nvGrpSpPr>
          <p:grpSpPr>
            <a:xfrm>
              <a:off x="0" y="0"/>
              <a:ext cx="5280412" cy="5280412"/>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18" name="TextBox 18"/>
            <p:cNvSpPr txBox="1"/>
            <p:nvPr/>
          </p:nvSpPr>
          <p:spPr>
            <a:xfrm>
              <a:off x="793874" y="1395054"/>
              <a:ext cx="3692664" cy="447032"/>
            </a:xfrm>
            <a:prstGeom prst="rect">
              <a:avLst/>
            </a:prstGeom>
          </p:spPr>
          <p:txBody>
            <a:bodyPr lIns="0" tIns="0" rIns="0" bIns="0" rtlCol="0" anchor="t">
              <a:spAutoFit/>
            </a:bodyPr>
            <a:lstStyle/>
            <a:p>
              <a:pPr algn="ctr">
                <a:lnSpc>
                  <a:spcPts val="2800"/>
                </a:lnSpc>
                <a:spcBef>
                  <a:spcPct val="0"/>
                </a:spcBef>
              </a:pPr>
              <a:r>
                <a:rPr lang="en-US" sz="2000" spc="20">
                  <a:solidFill>
                    <a:srgbClr val="242725"/>
                  </a:solidFill>
                  <a:latin typeface="Inter Bold"/>
                </a:rPr>
                <a:t>MENU COSTS</a:t>
              </a:r>
            </a:p>
          </p:txBody>
        </p:sp>
        <p:sp>
          <p:nvSpPr>
            <p:cNvPr id="19" name="TextBox 19"/>
            <p:cNvSpPr txBox="1"/>
            <p:nvPr/>
          </p:nvSpPr>
          <p:spPr>
            <a:xfrm>
              <a:off x="793874" y="2223661"/>
              <a:ext cx="3692664" cy="1664872"/>
            </a:xfrm>
            <a:prstGeom prst="rect">
              <a:avLst/>
            </a:prstGeom>
          </p:spPr>
          <p:txBody>
            <a:bodyPr lIns="0" tIns="0" rIns="0" bIns="0" rtlCol="0" anchor="t">
              <a:spAutoFit/>
            </a:bodyPr>
            <a:lstStyle/>
            <a:p>
              <a:pPr algn="ctr">
                <a:lnSpc>
                  <a:spcPts val="2520"/>
                </a:lnSpc>
                <a:spcBef>
                  <a:spcPct val="0"/>
                </a:spcBef>
              </a:pPr>
              <a:r>
                <a:rPr lang="en-US" sz="1800">
                  <a:solidFill>
                    <a:srgbClr val="242725"/>
                  </a:solidFill>
                  <a:latin typeface="Inter"/>
                </a:rPr>
                <a:t>Businesses incur costs from constantly changing prices to keep up with inflation.</a:t>
              </a:r>
            </a:p>
          </p:txBody>
        </p:sp>
      </p:grpSp>
      <p:grpSp>
        <p:nvGrpSpPr>
          <p:cNvPr id="20" name="Group 20"/>
          <p:cNvGrpSpPr/>
          <p:nvPr/>
        </p:nvGrpSpPr>
        <p:grpSpPr>
          <a:xfrm>
            <a:off x="6296397" y="1028700"/>
            <a:ext cx="3960309" cy="3960309"/>
            <a:chOff x="0" y="0"/>
            <a:chExt cx="5280412" cy="5280412"/>
          </a:xfrm>
        </p:grpSpPr>
        <p:grpSp>
          <p:nvGrpSpPr>
            <p:cNvPr id="21" name="Group 21"/>
            <p:cNvGrpSpPr/>
            <p:nvPr/>
          </p:nvGrpSpPr>
          <p:grpSpPr>
            <a:xfrm>
              <a:off x="0" y="0"/>
              <a:ext cx="5280412" cy="5280412"/>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
          <p:nvSpPr>
            <p:cNvPr id="23" name="TextBox 23"/>
            <p:cNvSpPr txBox="1"/>
            <p:nvPr/>
          </p:nvSpPr>
          <p:spPr>
            <a:xfrm>
              <a:off x="793874" y="714151"/>
              <a:ext cx="3692664" cy="914172"/>
            </a:xfrm>
            <a:prstGeom prst="rect">
              <a:avLst/>
            </a:prstGeom>
          </p:spPr>
          <p:txBody>
            <a:bodyPr lIns="0" tIns="0" rIns="0" bIns="0" rtlCol="0" anchor="t">
              <a:spAutoFit/>
            </a:bodyPr>
            <a:lstStyle/>
            <a:p>
              <a:pPr algn="ctr">
                <a:lnSpc>
                  <a:spcPts val="2800"/>
                </a:lnSpc>
                <a:spcBef>
                  <a:spcPct val="0"/>
                </a:spcBef>
              </a:pPr>
              <a:r>
                <a:rPr lang="en-US" sz="2000" spc="20">
                  <a:solidFill>
                    <a:srgbClr val="242725"/>
                  </a:solidFill>
                  <a:latin typeface="Inter Bold"/>
                </a:rPr>
                <a:t>INCOME REDISTRIBUTION</a:t>
              </a:r>
            </a:p>
          </p:txBody>
        </p:sp>
        <p:sp>
          <p:nvSpPr>
            <p:cNvPr id="24" name="TextBox 24"/>
            <p:cNvSpPr txBox="1"/>
            <p:nvPr/>
          </p:nvSpPr>
          <p:spPr>
            <a:xfrm>
              <a:off x="793874" y="2009898"/>
              <a:ext cx="3692664" cy="2508738"/>
            </a:xfrm>
            <a:prstGeom prst="rect">
              <a:avLst/>
            </a:prstGeom>
          </p:spPr>
          <p:txBody>
            <a:bodyPr lIns="0" tIns="0" rIns="0" bIns="0" rtlCol="0" anchor="t">
              <a:spAutoFit/>
            </a:bodyPr>
            <a:lstStyle/>
            <a:p>
              <a:pPr algn="ctr">
                <a:lnSpc>
                  <a:spcPts val="2520"/>
                </a:lnSpc>
                <a:spcBef>
                  <a:spcPct val="0"/>
                </a:spcBef>
              </a:pPr>
              <a:r>
                <a:rPr lang="en-US" sz="1800">
                  <a:solidFill>
                    <a:srgbClr val="242725"/>
                  </a:solidFill>
                  <a:latin typeface="Inter"/>
                </a:rPr>
                <a:t>Inflation can benefit debtors (who repay loans with cheaper money) and hurt creditors (who receive less valuable repayments)</a:t>
              </a:r>
            </a:p>
          </p:txBody>
        </p:sp>
      </p:grpSp>
      <p:grpSp>
        <p:nvGrpSpPr>
          <p:cNvPr id="25" name="Group 25"/>
          <p:cNvGrpSpPr/>
          <p:nvPr/>
        </p:nvGrpSpPr>
        <p:grpSpPr>
          <a:xfrm>
            <a:off x="17161174" y="9069808"/>
            <a:ext cx="869223" cy="869223"/>
            <a:chOff x="0" y="0"/>
            <a:chExt cx="382586" cy="382586"/>
          </a:xfrm>
        </p:grpSpPr>
        <p:sp>
          <p:nvSpPr>
            <p:cNvPr id="26" name="Freeform 26"/>
            <p:cNvSpPr/>
            <p:nvPr/>
          </p:nvSpPr>
          <p:spPr>
            <a:xfrm>
              <a:off x="0" y="0"/>
              <a:ext cx="382586" cy="382586"/>
            </a:xfrm>
            <a:custGeom>
              <a:avLst/>
              <a:gdLst/>
              <a:ahLst/>
              <a:cxnLst/>
              <a:rect l="l" t="t" r="r" b="b"/>
              <a:pathLst>
                <a:path w="382586" h="382586">
                  <a:moveTo>
                    <a:pt x="191293" y="0"/>
                  </a:moveTo>
                  <a:lnTo>
                    <a:pt x="191293" y="0"/>
                  </a:lnTo>
                  <a:cubicBezTo>
                    <a:pt x="242027" y="0"/>
                    <a:pt x="290683" y="20154"/>
                    <a:pt x="326558" y="56028"/>
                  </a:cubicBezTo>
                  <a:cubicBezTo>
                    <a:pt x="362432" y="91903"/>
                    <a:pt x="382586" y="140559"/>
                    <a:pt x="382586" y="191293"/>
                  </a:cubicBezTo>
                  <a:lnTo>
                    <a:pt x="382586" y="191293"/>
                  </a:lnTo>
                  <a:cubicBezTo>
                    <a:pt x="382586" y="296941"/>
                    <a:pt x="296941" y="382586"/>
                    <a:pt x="191293" y="382586"/>
                  </a:cubicBezTo>
                  <a:lnTo>
                    <a:pt x="191293" y="382586"/>
                  </a:lnTo>
                  <a:cubicBezTo>
                    <a:pt x="85645" y="382586"/>
                    <a:pt x="0" y="296941"/>
                    <a:pt x="0" y="191293"/>
                  </a:cubicBezTo>
                  <a:lnTo>
                    <a:pt x="0" y="191293"/>
                  </a:lnTo>
                  <a:cubicBezTo>
                    <a:pt x="0" y="85645"/>
                    <a:pt x="85645" y="0"/>
                    <a:pt x="191293" y="0"/>
                  </a:cubicBezTo>
                  <a:close/>
                </a:path>
              </a:pathLst>
            </a:custGeom>
            <a:solidFill>
              <a:srgbClr val="2ED47B">
                <a:alpha val="12941"/>
              </a:srgbClr>
            </a:solidFill>
          </p:spPr>
        </p:sp>
        <p:sp>
          <p:nvSpPr>
            <p:cNvPr id="27" name="TextBox 27"/>
            <p:cNvSpPr txBox="1"/>
            <p:nvPr/>
          </p:nvSpPr>
          <p:spPr>
            <a:xfrm>
              <a:off x="0" y="-47625"/>
              <a:ext cx="382586" cy="430211"/>
            </a:xfrm>
            <a:prstGeom prst="rect">
              <a:avLst/>
            </a:prstGeom>
          </p:spPr>
          <p:txBody>
            <a:bodyPr lIns="50800" tIns="50800" rIns="50800" bIns="50800" rtlCol="0" anchor="ctr"/>
            <a:lstStyle/>
            <a:p>
              <a:pPr algn="ctr">
                <a:lnSpc>
                  <a:spcPts val="2800"/>
                </a:lnSpc>
              </a:pPr>
              <a:endParaRPr/>
            </a:p>
          </p:txBody>
        </p:sp>
      </p:grpSp>
      <p:sp>
        <p:nvSpPr>
          <p:cNvPr id="28" name="TextBox 28"/>
          <p:cNvSpPr txBox="1"/>
          <p:nvPr/>
        </p:nvSpPr>
        <p:spPr>
          <a:xfrm>
            <a:off x="17180224" y="9101619"/>
            <a:ext cx="761077" cy="719875"/>
          </a:xfrm>
          <a:prstGeom prst="rect">
            <a:avLst/>
          </a:prstGeom>
        </p:spPr>
        <p:txBody>
          <a:bodyPr lIns="0" tIns="0" rIns="0" bIns="0" rtlCol="0" anchor="t">
            <a:spAutoFit/>
          </a:bodyPr>
          <a:lstStyle/>
          <a:p>
            <a:pPr algn="r">
              <a:lnSpc>
                <a:spcPts val="5862"/>
              </a:lnSpc>
              <a:spcBef>
                <a:spcPct val="0"/>
              </a:spcBef>
            </a:pPr>
            <a:r>
              <a:rPr lang="en-US" sz="4187">
                <a:solidFill>
                  <a:srgbClr val="242725">
                    <a:alpha val="25882"/>
                  </a:srgbClr>
                </a:solidFill>
                <a:latin typeface="Inter Bold"/>
              </a:rPr>
              <a:t>07</a:t>
            </a:r>
          </a:p>
        </p:txBody>
      </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0211329" y="885314"/>
            <a:ext cx="2912577" cy="2839113"/>
            <a:chOff x="0" y="0"/>
            <a:chExt cx="4589780" cy="4578350"/>
          </a:xfrm>
        </p:grpSpPr>
        <p:sp>
          <p:nvSpPr>
            <p:cNvPr id="3" name="Freeform 3"/>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4" name="Freeform 4"/>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5" name="Group 5"/>
          <p:cNvGrpSpPr/>
          <p:nvPr/>
        </p:nvGrpSpPr>
        <p:grpSpPr>
          <a:xfrm>
            <a:off x="4277938" y="5945392"/>
            <a:ext cx="2912577" cy="2839113"/>
            <a:chOff x="0" y="0"/>
            <a:chExt cx="4589780" cy="4578350"/>
          </a:xfrm>
        </p:grpSpPr>
        <p:sp>
          <p:nvSpPr>
            <p:cNvPr id="6" name="Freeform 6"/>
            <p:cNvSpPr/>
            <p:nvPr/>
          </p:nvSpPr>
          <p:spPr>
            <a:xfrm>
              <a:off x="232345" y="209944"/>
              <a:ext cx="2418937" cy="2345148"/>
            </a:xfrm>
            <a:custGeom>
              <a:avLst/>
              <a:gdLst/>
              <a:ahLst/>
              <a:cxnLst/>
              <a:rect l="l" t="t" r="r" b="b"/>
              <a:pathLst>
                <a:path w="2418937" h="2345148">
                  <a:moveTo>
                    <a:pt x="20688" y="139962"/>
                  </a:moveTo>
                  <a:lnTo>
                    <a:pt x="20688" y="116635"/>
                  </a:lnTo>
                  <a:cubicBezTo>
                    <a:pt x="46947" y="116635"/>
                    <a:pt x="68431" y="95641"/>
                    <a:pt x="68431" y="69981"/>
                  </a:cubicBezTo>
                  <a:cubicBezTo>
                    <a:pt x="68431" y="44321"/>
                    <a:pt x="46947" y="23327"/>
                    <a:pt x="20688" y="23327"/>
                  </a:cubicBezTo>
                  <a:lnTo>
                    <a:pt x="20688" y="0"/>
                  </a:lnTo>
                  <a:cubicBezTo>
                    <a:pt x="60474" y="0"/>
                    <a:pt x="92302" y="31102"/>
                    <a:pt x="92302" y="69981"/>
                  </a:cubicBezTo>
                  <a:cubicBezTo>
                    <a:pt x="92302" y="108859"/>
                    <a:pt x="60474" y="139962"/>
                    <a:pt x="20688" y="139962"/>
                  </a:cubicBezTo>
                  <a:close/>
                  <a:moveTo>
                    <a:pt x="1273125" y="80867"/>
                  </a:moveTo>
                  <a:lnTo>
                    <a:pt x="1273125" y="57540"/>
                  </a:lnTo>
                  <a:lnTo>
                    <a:pt x="1129898" y="57540"/>
                  </a:lnTo>
                  <a:lnTo>
                    <a:pt x="1129898" y="80867"/>
                  </a:lnTo>
                  <a:lnTo>
                    <a:pt x="1273125" y="80867"/>
                  </a:lnTo>
                  <a:close/>
                  <a:moveTo>
                    <a:pt x="1201511" y="2345148"/>
                  </a:moveTo>
                  <a:cubicBezTo>
                    <a:pt x="1241297" y="2345148"/>
                    <a:pt x="1273125" y="2314045"/>
                    <a:pt x="1273125" y="2275167"/>
                  </a:cubicBezTo>
                  <a:lnTo>
                    <a:pt x="1249254" y="2275167"/>
                  </a:lnTo>
                  <a:cubicBezTo>
                    <a:pt x="1249254" y="2300827"/>
                    <a:pt x="1227770" y="2321821"/>
                    <a:pt x="1201511" y="2321821"/>
                  </a:cubicBezTo>
                  <a:cubicBezTo>
                    <a:pt x="1175253" y="2321821"/>
                    <a:pt x="1153769" y="2300827"/>
                    <a:pt x="1153769" y="2275167"/>
                  </a:cubicBezTo>
                  <a:lnTo>
                    <a:pt x="1129898" y="2275167"/>
                  </a:lnTo>
                  <a:cubicBezTo>
                    <a:pt x="1129898" y="2313268"/>
                    <a:pt x="1161726" y="2345148"/>
                    <a:pt x="1201511" y="2345148"/>
                  </a:cubicBezTo>
                  <a:close/>
                  <a:moveTo>
                    <a:pt x="592799" y="1748753"/>
                  </a:moveTo>
                  <a:cubicBezTo>
                    <a:pt x="592799" y="1787631"/>
                    <a:pt x="624627" y="1818734"/>
                    <a:pt x="664412" y="1818734"/>
                  </a:cubicBezTo>
                  <a:lnTo>
                    <a:pt x="664412" y="1795407"/>
                  </a:lnTo>
                  <a:cubicBezTo>
                    <a:pt x="638154" y="1795407"/>
                    <a:pt x="616670" y="1774412"/>
                    <a:pt x="616670" y="1748753"/>
                  </a:cubicBezTo>
                  <a:cubicBezTo>
                    <a:pt x="616670" y="1723093"/>
                    <a:pt x="638154" y="1702098"/>
                    <a:pt x="664412" y="1702098"/>
                  </a:cubicBezTo>
                  <a:lnTo>
                    <a:pt x="664412" y="1678771"/>
                  </a:lnTo>
                  <a:cubicBezTo>
                    <a:pt x="625423" y="1678771"/>
                    <a:pt x="592799" y="1710652"/>
                    <a:pt x="592799" y="1748753"/>
                  </a:cubicBezTo>
                  <a:close/>
                  <a:moveTo>
                    <a:pt x="101054" y="1245665"/>
                  </a:moveTo>
                  <a:lnTo>
                    <a:pt x="117764" y="1228559"/>
                  </a:lnTo>
                  <a:lnTo>
                    <a:pt x="16710" y="1129808"/>
                  </a:lnTo>
                  <a:lnTo>
                    <a:pt x="0" y="1146136"/>
                  </a:lnTo>
                  <a:lnTo>
                    <a:pt x="101054" y="1245665"/>
                  </a:lnTo>
                  <a:close/>
                  <a:moveTo>
                    <a:pt x="2418937" y="644604"/>
                  </a:moveTo>
                  <a:lnTo>
                    <a:pt x="2418937" y="621277"/>
                  </a:lnTo>
                  <a:lnTo>
                    <a:pt x="2275710" y="621277"/>
                  </a:lnTo>
                  <a:lnTo>
                    <a:pt x="2275710" y="644604"/>
                  </a:lnTo>
                  <a:lnTo>
                    <a:pt x="2418937" y="644604"/>
                  </a:lnTo>
                  <a:close/>
                  <a:moveTo>
                    <a:pt x="2311517" y="1192013"/>
                  </a:moveTo>
                  <a:cubicBezTo>
                    <a:pt x="2311517" y="1230892"/>
                    <a:pt x="2343345" y="1261994"/>
                    <a:pt x="2383130" y="1261994"/>
                  </a:cubicBezTo>
                  <a:lnTo>
                    <a:pt x="2383130" y="1238667"/>
                  </a:lnTo>
                  <a:cubicBezTo>
                    <a:pt x="2356872" y="1238667"/>
                    <a:pt x="2335388" y="1217673"/>
                    <a:pt x="2335388" y="1192013"/>
                  </a:cubicBezTo>
                  <a:cubicBezTo>
                    <a:pt x="2335388" y="1166353"/>
                    <a:pt x="2356872" y="1145359"/>
                    <a:pt x="2383130" y="1145359"/>
                  </a:cubicBezTo>
                  <a:lnTo>
                    <a:pt x="2383130" y="1122032"/>
                  </a:lnTo>
                  <a:cubicBezTo>
                    <a:pt x="2344141" y="1122032"/>
                    <a:pt x="2311517" y="1153135"/>
                    <a:pt x="2311517" y="1192013"/>
                  </a:cubicBezTo>
                  <a:close/>
                  <a:moveTo>
                    <a:pt x="1235727" y="630608"/>
                  </a:moveTo>
                  <a:cubicBezTo>
                    <a:pt x="1235727" y="591730"/>
                    <a:pt x="1203899" y="560627"/>
                    <a:pt x="1164113" y="560627"/>
                  </a:cubicBezTo>
                  <a:lnTo>
                    <a:pt x="1164113" y="583954"/>
                  </a:lnTo>
                  <a:cubicBezTo>
                    <a:pt x="1190372" y="583954"/>
                    <a:pt x="1211856" y="604948"/>
                    <a:pt x="1211856" y="630608"/>
                  </a:cubicBezTo>
                  <a:cubicBezTo>
                    <a:pt x="1211856" y="656268"/>
                    <a:pt x="1190372" y="677262"/>
                    <a:pt x="1164113" y="677262"/>
                  </a:cubicBezTo>
                  <a:lnTo>
                    <a:pt x="1164113" y="700589"/>
                  </a:lnTo>
                  <a:cubicBezTo>
                    <a:pt x="1203899" y="700589"/>
                    <a:pt x="1235727" y="668709"/>
                    <a:pt x="1235727" y="630608"/>
                  </a:cubicBezTo>
                  <a:close/>
                  <a:moveTo>
                    <a:pt x="639745" y="559072"/>
                  </a:moveTo>
                  <a:lnTo>
                    <a:pt x="615874" y="559072"/>
                  </a:lnTo>
                  <a:lnTo>
                    <a:pt x="615874" y="699034"/>
                  </a:lnTo>
                  <a:lnTo>
                    <a:pt x="639745" y="699034"/>
                  </a:lnTo>
                  <a:lnTo>
                    <a:pt x="639745" y="559072"/>
                  </a:lnTo>
                  <a:close/>
                  <a:moveTo>
                    <a:pt x="1272329" y="1201344"/>
                  </a:moveTo>
                  <a:lnTo>
                    <a:pt x="1272329" y="1178017"/>
                  </a:lnTo>
                  <a:lnTo>
                    <a:pt x="1129103" y="1178017"/>
                  </a:lnTo>
                  <a:lnTo>
                    <a:pt x="1129103" y="1201344"/>
                  </a:lnTo>
                  <a:lnTo>
                    <a:pt x="1272329" y="1201344"/>
                  </a:lnTo>
                  <a:close/>
                  <a:moveTo>
                    <a:pt x="2418937" y="2320266"/>
                  </a:moveTo>
                  <a:lnTo>
                    <a:pt x="2418937" y="2296939"/>
                  </a:lnTo>
                  <a:lnTo>
                    <a:pt x="2275710" y="2296939"/>
                  </a:lnTo>
                  <a:lnTo>
                    <a:pt x="2275710" y="2320266"/>
                  </a:lnTo>
                  <a:lnTo>
                    <a:pt x="2418937" y="2320266"/>
                  </a:lnTo>
                  <a:close/>
                </a:path>
              </a:pathLst>
            </a:custGeom>
            <a:solidFill>
              <a:srgbClr val="383838"/>
            </a:solidFill>
          </p:spPr>
        </p:sp>
        <p:sp>
          <p:nvSpPr>
            <p:cNvPr id="7" name="Freeform 7"/>
            <p:cNvSpPr/>
            <p:nvPr/>
          </p:nvSpPr>
          <p:spPr>
            <a:xfrm>
              <a:off x="214840" y="209944"/>
              <a:ext cx="2423711" cy="2379361"/>
            </a:xfrm>
            <a:custGeom>
              <a:avLst/>
              <a:gdLst/>
              <a:ahLst/>
              <a:cxnLst/>
              <a:rect l="l" t="t" r="r" b="b"/>
              <a:pathLst>
                <a:path w="2423711" h="2379361">
                  <a:moveTo>
                    <a:pt x="2376764" y="1820289"/>
                  </a:moveTo>
                  <a:lnTo>
                    <a:pt x="2352893" y="1820289"/>
                  </a:lnTo>
                  <a:lnTo>
                    <a:pt x="2352893" y="1680326"/>
                  </a:lnTo>
                  <a:lnTo>
                    <a:pt x="2376764" y="1680326"/>
                  </a:lnTo>
                  <a:lnTo>
                    <a:pt x="2376764" y="1820289"/>
                  </a:lnTo>
                  <a:close/>
                  <a:moveTo>
                    <a:pt x="657250" y="0"/>
                  </a:moveTo>
                  <a:lnTo>
                    <a:pt x="633379" y="0"/>
                  </a:lnTo>
                  <a:lnTo>
                    <a:pt x="633379" y="139962"/>
                  </a:lnTo>
                  <a:lnTo>
                    <a:pt x="657250" y="139962"/>
                  </a:lnTo>
                  <a:lnTo>
                    <a:pt x="657250" y="0"/>
                  </a:lnTo>
                  <a:close/>
                  <a:moveTo>
                    <a:pt x="33419" y="690481"/>
                  </a:moveTo>
                  <a:lnTo>
                    <a:pt x="16710" y="674152"/>
                  </a:lnTo>
                  <a:lnTo>
                    <a:pt x="117764" y="575401"/>
                  </a:lnTo>
                  <a:lnTo>
                    <a:pt x="134474" y="591730"/>
                  </a:lnTo>
                  <a:lnTo>
                    <a:pt x="33419" y="690481"/>
                  </a:lnTo>
                  <a:close/>
                  <a:moveTo>
                    <a:pt x="1729858" y="27992"/>
                  </a:moveTo>
                  <a:lnTo>
                    <a:pt x="1746567" y="11663"/>
                  </a:lnTo>
                  <a:lnTo>
                    <a:pt x="1847622" y="110414"/>
                  </a:lnTo>
                  <a:lnTo>
                    <a:pt x="1830912" y="126743"/>
                  </a:lnTo>
                  <a:lnTo>
                    <a:pt x="1729858" y="27992"/>
                  </a:lnTo>
                  <a:close/>
                  <a:moveTo>
                    <a:pt x="1863536" y="664821"/>
                  </a:moveTo>
                  <a:lnTo>
                    <a:pt x="1839665" y="664821"/>
                  </a:lnTo>
                  <a:cubicBezTo>
                    <a:pt x="1839665" y="639161"/>
                    <a:pt x="1818181" y="618167"/>
                    <a:pt x="1791923" y="618167"/>
                  </a:cubicBezTo>
                  <a:cubicBezTo>
                    <a:pt x="1765664" y="618167"/>
                    <a:pt x="1744180" y="639161"/>
                    <a:pt x="1744180" y="664821"/>
                  </a:cubicBezTo>
                  <a:lnTo>
                    <a:pt x="1720309" y="664821"/>
                  </a:lnTo>
                  <a:cubicBezTo>
                    <a:pt x="1720309" y="625943"/>
                    <a:pt x="1752137" y="594840"/>
                    <a:pt x="1791923" y="594840"/>
                  </a:cubicBezTo>
                  <a:cubicBezTo>
                    <a:pt x="1830912" y="594840"/>
                    <a:pt x="1863536" y="626720"/>
                    <a:pt x="1863536" y="664821"/>
                  </a:cubicBezTo>
                  <a:close/>
                  <a:moveTo>
                    <a:pt x="1180823" y="1812513"/>
                  </a:moveTo>
                  <a:lnTo>
                    <a:pt x="1164113" y="1796184"/>
                  </a:lnTo>
                  <a:lnTo>
                    <a:pt x="1265167" y="1697433"/>
                  </a:lnTo>
                  <a:lnTo>
                    <a:pt x="1281877" y="1713762"/>
                  </a:lnTo>
                  <a:lnTo>
                    <a:pt x="1180823" y="1812513"/>
                  </a:lnTo>
                  <a:close/>
                  <a:moveTo>
                    <a:pt x="82753" y="1819511"/>
                  </a:moveTo>
                  <a:lnTo>
                    <a:pt x="58882" y="1819511"/>
                  </a:lnTo>
                  <a:lnTo>
                    <a:pt x="58882" y="1679549"/>
                  </a:lnTo>
                  <a:lnTo>
                    <a:pt x="82753" y="1679549"/>
                  </a:lnTo>
                  <a:lnTo>
                    <a:pt x="82753" y="1819511"/>
                  </a:lnTo>
                  <a:close/>
                  <a:moveTo>
                    <a:pt x="1803062" y="2379361"/>
                  </a:moveTo>
                  <a:lnTo>
                    <a:pt x="1779191" y="2379361"/>
                  </a:lnTo>
                  <a:lnTo>
                    <a:pt x="1779191" y="2239399"/>
                  </a:lnTo>
                  <a:lnTo>
                    <a:pt x="1803062" y="2239399"/>
                  </a:lnTo>
                  <a:lnTo>
                    <a:pt x="1803062" y="2379361"/>
                  </a:lnTo>
                  <a:close/>
                  <a:moveTo>
                    <a:pt x="143226" y="2344370"/>
                  </a:moveTo>
                  <a:lnTo>
                    <a:pt x="119355" y="2344370"/>
                  </a:lnTo>
                  <a:cubicBezTo>
                    <a:pt x="119355" y="2318711"/>
                    <a:pt x="97871" y="2297716"/>
                    <a:pt x="71613" y="2297716"/>
                  </a:cubicBezTo>
                  <a:cubicBezTo>
                    <a:pt x="45355" y="2297716"/>
                    <a:pt x="23871" y="2318711"/>
                    <a:pt x="23871" y="2344370"/>
                  </a:cubicBezTo>
                  <a:lnTo>
                    <a:pt x="0" y="2344370"/>
                  </a:lnTo>
                  <a:cubicBezTo>
                    <a:pt x="0" y="2305492"/>
                    <a:pt x="31828" y="2274389"/>
                    <a:pt x="71613" y="2274389"/>
                  </a:cubicBezTo>
                  <a:cubicBezTo>
                    <a:pt x="111398" y="2274389"/>
                    <a:pt x="143226" y="2305492"/>
                    <a:pt x="143226" y="2344370"/>
                  </a:cubicBezTo>
                  <a:close/>
                  <a:moveTo>
                    <a:pt x="2322656" y="127521"/>
                  </a:moveTo>
                  <a:lnTo>
                    <a:pt x="2305946" y="111192"/>
                  </a:lnTo>
                  <a:lnTo>
                    <a:pt x="2407001" y="12441"/>
                  </a:lnTo>
                  <a:lnTo>
                    <a:pt x="2423711" y="28770"/>
                  </a:lnTo>
                  <a:lnTo>
                    <a:pt x="2322656" y="127521"/>
                  </a:lnTo>
                  <a:close/>
                  <a:moveTo>
                    <a:pt x="601551" y="2370030"/>
                  </a:moveTo>
                  <a:lnTo>
                    <a:pt x="584841" y="2353701"/>
                  </a:lnTo>
                  <a:lnTo>
                    <a:pt x="685896" y="2254950"/>
                  </a:lnTo>
                  <a:lnTo>
                    <a:pt x="702605" y="2271279"/>
                  </a:lnTo>
                  <a:lnTo>
                    <a:pt x="601551" y="2370030"/>
                  </a:lnTo>
                  <a:close/>
                  <a:moveTo>
                    <a:pt x="1746567" y="1249553"/>
                  </a:moveTo>
                  <a:lnTo>
                    <a:pt x="1729858" y="1233224"/>
                  </a:lnTo>
                  <a:lnTo>
                    <a:pt x="1830912" y="1134473"/>
                  </a:lnTo>
                  <a:lnTo>
                    <a:pt x="1847622" y="1150802"/>
                  </a:lnTo>
                  <a:lnTo>
                    <a:pt x="1746567" y="1249553"/>
                  </a:lnTo>
                  <a:close/>
                  <a:moveTo>
                    <a:pt x="573701" y="1154690"/>
                  </a:moveTo>
                  <a:lnTo>
                    <a:pt x="597573" y="1154690"/>
                  </a:lnTo>
                  <a:cubicBezTo>
                    <a:pt x="597573" y="1180350"/>
                    <a:pt x="619056" y="1201344"/>
                    <a:pt x="645315" y="1201344"/>
                  </a:cubicBezTo>
                  <a:cubicBezTo>
                    <a:pt x="671573" y="1201344"/>
                    <a:pt x="693057" y="1180350"/>
                    <a:pt x="693057" y="1154690"/>
                  </a:cubicBezTo>
                  <a:lnTo>
                    <a:pt x="716928" y="1154690"/>
                  </a:lnTo>
                  <a:cubicBezTo>
                    <a:pt x="716928" y="1193568"/>
                    <a:pt x="685100" y="1224671"/>
                    <a:pt x="645315" y="1224671"/>
                  </a:cubicBezTo>
                  <a:cubicBezTo>
                    <a:pt x="606325" y="1224671"/>
                    <a:pt x="573701" y="1193568"/>
                    <a:pt x="573701" y="1154690"/>
                  </a:cubicBezTo>
                  <a:close/>
                  <a:moveTo>
                    <a:pt x="1863536" y="1783743"/>
                  </a:moveTo>
                  <a:lnTo>
                    <a:pt x="1839665" y="1783743"/>
                  </a:lnTo>
                  <a:cubicBezTo>
                    <a:pt x="1839665" y="1758083"/>
                    <a:pt x="1818181" y="1737089"/>
                    <a:pt x="1791923" y="1737089"/>
                  </a:cubicBezTo>
                  <a:cubicBezTo>
                    <a:pt x="1765664" y="1737089"/>
                    <a:pt x="1744180" y="1758083"/>
                    <a:pt x="1744180" y="1783743"/>
                  </a:cubicBezTo>
                  <a:lnTo>
                    <a:pt x="1720309" y="1783743"/>
                  </a:lnTo>
                  <a:cubicBezTo>
                    <a:pt x="1720309" y="1744865"/>
                    <a:pt x="1752137" y="1713762"/>
                    <a:pt x="1791923" y="1713762"/>
                  </a:cubicBezTo>
                  <a:cubicBezTo>
                    <a:pt x="1831708" y="1713762"/>
                    <a:pt x="1863536" y="1745642"/>
                    <a:pt x="1863536" y="1783743"/>
                  </a:cubicBezTo>
                  <a:close/>
                </a:path>
              </a:pathLst>
            </a:custGeom>
            <a:solidFill>
              <a:srgbClr val="2ED47B"/>
            </a:solidFill>
          </p:spPr>
        </p:sp>
      </p:grpSp>
      <p:grpSp>
        <p:nvGrpSpPr>
          <p:cNvPr id="8" name="Group 8"/>
          <p:cNvGrpSpPr/>
          <p:nvPr/>
        </p:nvGrpSpPr>
        <p:grpSpPr>
          <a:xfrm>
            <a:off x="1144264" y="1789968"/>
            <a:ext cx="15999473" cy="6707064"/>
            <a:chOff x="0" y="0"/>
            <a:chExt cx="21332630" cy="8942752"/>
          </a:xfrm>
        </p:grpSpPr>
        <p:sp>
          <p:nvSpPr>
            <p:cNvPr id="9" name="TextBox 9"/>
            <p:cNvSpPr txBox="1"/>
            <p:nvPr/>
          </p:nvSpPr>
          <p:spPr>
            <a:xfrm>
              <a:off x="0" y="0"/>
              <a:ext cx="9435657" cy="1917700"/>
            </a:xfrm>
            <a:prstGeom prst="rect">
              <a:avLst/>
            </a:prstGeom>
          </p:spPr>
          <p:txBody>
            <a:bodyPr lIns="0" tIns="0" rIns="0" bIns="0" rtlCol="0" anchor="t">
              <a:spAutoFit/>
            </a:bodyPr>
            <a:lstStyle/>
            <a:p>
              <a:pPr algn="l">
                <a:lnSpc>
                  <a:spcPts val="11399"/>
                </a:lnSpc>
              </a:pPr>
              <a:r>
                <a:rPr lang="en-US" sz="9499">
                  <a:solidFill>
                    <a:srgbClr val="242725"/>
                  </a:solidFill>
                  <a:latin typeface="Inter Bold"/>
                </a:rPr>
                <a:t>Thank You !</a:t>
              </a:r>
            </a:p>
          </p:txBody>
        </p:sp>
        <p:sp>
          <p:nvSpPr>
            <p:cNvPr id="10" name="Freeform 10"/>
            <p:cNvSpPr/>
            <p:nvPr/>
          </p:nvSpPr>
          <p:spPr>
            <a:xfrm>
              <a:off x="6924702" y="2200929"/>
              <a:ext cx="8025979" cy="6741822"/>
            </a:xfrm>
            <a:custGeom>
              <a:avLst/>
              <a:gdLst/>
              <a:ahLst/>
              <a:cxnLst/>
              <a:rect l="l" t="t" r="r" b="b"/>
              <a:pathLst>
                <a:path w="8025979" h="6741822">
                  <a:moveTo>
                    <a:pt x="0" y="0"/>
                  </a:moveTo>
                  <a:lnTo>
                    <a:pt x="8025979" y="0"/>
                  </a:lnTo>
                  <a:lnTo>
                    <a:pt x="8025979" y="6741823"/>
                  </a:lnTo>
                  <a:lnTo>
                    <a:pt x="0" y="6741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5807920" y="7624854"/>
              <a:ext cx="488362" cy="449792"/>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BY</a:t>
              </a:r>
            </a:p>
          </p:txBody>
        </p:sp>
        <p:sp>
          <p:nvSpPr>
            <p:cNvPr id="12" name="TextBox 12"/>
            <p:cNvSpPr txBox="1"/>
            <p:nvPr/>
          </p:nvSpPr>
          <p:spPr>
            <a:xfrm>
              <a:off x="16413019" y="7546741"/>
              <a:ext cx="4472675" cy="525145"/>
            </a:xfrm>
            <a:prstGeom prst="rect">
              <a:avLst/>
            </a:prstGeom>
          </p:spPr>
          <p:txBody>
            <a:bodyPr lIns="0" tIns="0" rIns="0" bIns="0" rtlCol="0" anchor="t">
              <a:spAutoFit/>
            </a:bodyPr>
            <a:lstStyle/>
            <a:p>
              <a:pPr algn="l">
                <a:lnSpc>
                  <a:spcPts val="3359"/>
                </a:lnSpc>
                <a:spcBef>
                  <a:spcPct val="0"/>
                </a:spcBef>
              </a:pPr>
              <a:r>
                <a:rPr lang="en-US" sz="2400">
                  <a:solidFill>
                    <a:srgbClr val="242725"/>
                  </a:solidFill>
                  <a:latin typeface="Inter"/>
                </a:rPr>
                <a:t>Yasiru Prabodha</a:t>
              </a:r>
            </a:p>
          </p:txBody>
        </p:sp>
        <p:sp>
          <p:nvSpPr>
            <p:cNvPr id="13" name="TextBox 13"/>
            <p:cNvSpPr txBox="1"/>
            <p:nvPr/>
          </p:nvSpPr>
          <p:spPr>
            <a:xfrm>
              <a:off x="15807920" y="8495720"/>
              <a:ext cx="456850" cy="447032"/>
            </a:xfrm>
            <a:prstGeom prst="rect">
              <a:avLst/>
            </a:prstGeom>
          </p:spPr>
          <p:txBody>
            <a:bodyPr lIns="0" tIns="0" rIns="0" bIns="0" rtlCol="0" anchor="t">
              <a:spAutoFit/>
            </a:bodyPr>
            <a:lstStyle/>
            <a:p>
              <a:pPr algn="l">
                <a:lnSpc>
                  <a:spcPts val="2800"/>
                </a:lnSpc>
                <a:spcBef>
                  <a:spcPct val="0"/>
                </a:spcBef>
              </a:pPr>
              <a:r>
                <a:rPr lang="en-US" sz="2000" spc="20">
                  <a:solidFill>
                    <a:srgbClr val="242725"/>
                  </a:solidFill>
                  <a:latin typeface="Inter Bold"/>
                </a:rPr>
                <a:t>ID</a:t>
              </a:r>
            </a:p>
          </p:txBody>
        </p:sp>
        <p:sp>
          <p:nvSpPr>
            <p:cNvPr id="14" name="TextBox 14"/>
            <p:cNvSpPr txBox="1"/>
            <p:nvPr/>
          </p:nvSpPr>
          <p:spPr>
            <a:xfrm>
              <a:off x="16296282" y="8417607"/>
              <a:ext cx="5036348" cy="525145"/>
            </a:xfrm>
            <a:prstGeom prst="rect">
              <a:avLst/>
            </a:prstGeom>
          </p:spPr>
          <p:txBody>
            <a:bodyPr lIns="0" tIns="0" rIns="0" bIns="0" rtlCol="0" anchor="t">
              <a:spAutoFit/>
            </a:bodyPr>
            <a:lstStyle/>
            <a:p>
              <a:pPr algn="l">
                <a:lnSpc>
                  <a:spcPts val="3359"/>
                </a:lnSpc>
                <a:spcBef>
                  <a:spcPct val="0"/>
                </a:spcBef>
              </a:pPr>
              <a:r>
                <a:rPr lang="en-US" sz="2400">
                  <a:solidFill>
                    <a:srgbClr val="242725"/>
                  </a:solidFill>
                  <a:latin typeface="Inter"/>
                </a:rPr>
                <a:t>cl/othmfl3/11/90</a:t>
              </a:r>
            </a:p>
          </p:txBody>
        </p:sp>
      </p:grpSp>
      <p:grpSp>
        <p:nvGrpSpPr>
          <p:cNvPr id="15" name="Group 15"/>
          <p:cNvGrpSpPr/>
          <p:nvPr/>
        </p:nvGrpSpPr>
        <p:grpSpPr>
          <a:xfrm>
            <a:off x="-2897619" y="7671683"/>
            <a:ext cx="6216356" cy="6216356"/>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grpSp>
        <p:nvGrpSpPr>
          <p:cNvPr id="17" name="Group 17"/>
          <p:cNvGrpSpPr/>
          <p:nvPr/>
        </p:nvGrpSpPr>
        <p:grpSpPr>
          <a:xfrm>
            <a:off x="15173159" y="-3763194"/>
            <a:ext cx="6216356" cy="6216356"/>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791</Words>
  <Application>Microsoft Office PowerPoint</Application>
  <PresentationFormat>Custom</PresentationFormat>
  <Paragraphs>99</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Inter Bold</vt:lpstr>
      <vt:lpstr>Inter</vt:lpstr>
      <vt:lpstr>Cy Grotesk Key</vt:lpstr>
      <vt:lpstr>Cy Grotesk Key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acounting presenataion</dc:title>
  <cp:lastModifiedBy>YASIRU</cp:lastModifiedBy>
  <cp:revision>2</cp:revision>
  <dcterms:created xsi:type="dcterms:W3CDTF">2006-08-16T00:00:00Z</dcterms:created>
  <dcterms:modified xsi:type="dcterms:W3CDTF">2024-06-24T21:11:23Z</dcterms:modified>
  <dc:identifier>DAGJESQvBbk</dc:identifier>
</cp:coreProperties>
</file>