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6858000" cx="12192000"/>
  <p:notesSz cx="6858000" cy="9144000"/>
  <p:embeddedFontLst>
    <p:embeddedFont>
      <p:font typeface="Corsiva"/>
      <p:regular r:id="rId16"/>
      <p:bold r:id="rId17"/>
      <p:italic r:id="rId18"/>
      <p:boldItalic r:id="rId19"/>
    </p:embeddedFont>
    <p:embeddedFont>
      <p:font typeface="Garamond"/>
      <p:regular r:id="rId20"/>
      <p:bold r:id="rId21"/>
      <p:italic r:id="rId22"/>
      <p:boldItalic r:id="rId23"/>
    </p:embeddedFont>
    <p:embeddedFont>
      <p:font typeface="Nunito"/>
      <p:regular r:id="rId24"/>
      <p:bold r:id="rId25"/>
      <p:italic r:id="rId26"/>
      <p:boldItalic r:id="rId27"/>
    </p:embeddedFont>
    <p:embeddedFont>
      <p:font typeface="Constantia"/>
      <p:regular r:id="rId28"/>
      <p:bold r:id="rId29"/>
      <p:italic r:id="rId30"/>
      <p:boldItalic r:id="rId31"/>
    </p:embeddedFont>
    <p:embeddedFont>
      <p:font typeface="Arial Narrow"/>
      <p:regular r:id="rId32"/>
      <p:bold r:id="rId33"/>
      <p:italic r:id="rId34"/>
      <p:boldItalic r:id="rId35"/>
    </p:embeddedFont>
    <p:embeddedFont>
      <p:font typeface="Inter"/>
      <p:regular r:id="rId36"/>
      <p:bold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38" roundtripDataSignature="AMtx7mjsNOwLjPY3Sy40Gc1NZBW32fEXY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1F98EEB-34CA-4122-89B7-70CDE0EFC00B}">
  <a:tblStyle styleId="{F1F98EEB-34CA-4122-89B7-70CDE0EFC00B}"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BF5"/>
          </a:solidFill>
        </a:fill>
      </a:tcStyle>
    </a:wholeTbl>
    <a:band1H>
      <a:tcTxStyle/>
      <a:tcStyle>
        <a:fill>
          <a:solidFill>
            <a:srgbClr val="CDD4EA"/>
          </a:solidFill>
        </a:fill>
      </a:tcStyle>
    </a:band1H>
    <a:band2H>
      <a:tcTxStyle/>
    </a:band2H>
    <a:band1V>
      <a:tcTxStyle/>
      <a:tcStyle>
        <a:fill>
          <a:solidFill>
            <a:srgbClr val="CDD4EA"/>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font" Target="fonts/Garamond-regular.fntdata"/><Relationship Id="rId22" Type="http://schemas.openxmlformats.org/officeDocument/2006/relationships/font" Target="fonts/Garamond-italic.fntdata"/><Relationship Id="rId21" Type="http://schemas.openxmlformats.org/officeDocument/2006/relationships/font" Target="fonts/Garamond-bold.fntdata"/><Relationship Id="rId24" Type="http://schemas.openxmlformats.org/officeDocument/2006/relationships/font" Target="fonts/Nunito-regular.fntdata"/><Relationship Id="rId23" Type="http://schemas.openxmlformats.org/officeDocument/2006/relationships/font" Target="fonts/Garamond-bold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Nunito-italic.fntdata"/><Relationship Id="rId25" Type="http://schemas.openxmlformats.org/officeDocument/2006/relationships/font" Target="fonts/Nunito-bold.fntdata"/><Relationship Id="rId28" Type="http://schemas.openxmlformats.org/officeDocument/2006/relationships/font" Target="fonts/Constantia-regular.fntdata"/><Relationship Id="rId27" Type="http://schemas.openxmlformats.org/officeDocument/2006/relationships/font" Target="fonts/Nunito-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Constantia-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Constantia-boldItalic.fntdata"/><Relationship Id="rId30" Type="http://schemas.openxmlformats.org/officeDocument/2006/relationships/font" Target="fonts/Constantia-italic.fntdata"/><Relationship Id="rId11" Type="http://schemas.openxmlformats.org/officeDocument/2006/relationships/slide" Target="slides/slide6.xml"/><Relationship Id="rId33" Type="http://schemas.openxmlformats.org/officeDocument/2006/relationships/font" Target="fonts/ArialNarrow-bold.fntdata"/><Relationship Id="rId10" Type="http://schemas.openxmlformats.org/officeDocument/2006/relationships/slide" Target="slides/slide5.xml"/><Relationship Id="rId32" Type="http://schemas.openxmlformats.org/officeDocument/2006/relationships/font" Target="fonts/ArialNarrow-regular.fntdata"/><Relationship Id="rId13" Type="http://schemas.openxmlformats.org/officeDocument/2006/relationships/slide" Target="slides/slide8.xml"/><Relationship Id="rId35" Type="http://schemas.openxmlformats.org/officeDocument/2006/relationships/font" Target="fonts/ArialNarrow-boldItalic.fntdata"/><Relationship Id="rId12" Type="http://schemas.openxmlformats.org/officeDocument/2006/relationships/slide" Target="slides/slide7.xml"/><Relationship Id="rId34" Type="http://schemas.openxmlformats.org/officeDocument/2006/relationships/font" Target="fonts/ArialNarrow-italic.fntdata"/><Relationship Id="rId15" Type="http://schemas.openxmlformats.org/officeDocument/2006/relationships/slide" Target="slides/slide10.xml"/><Relationship Id="rId37" Type="http://schemas.openxmlformats.org/officeDocument/2006/relationships/font" Target="fonts/Inter-bold.fntdata"/><Relationship Id="rId14" Type="http://schemas.openxmlformats.org/officeDocument/2006/relationships/slide" Target="slides/slide9.xml"/><Relationship Id="rId36" Type="http://schemas.openxmlformats.org/officeDocument/2006/relationships/font" Target="fonts/Inter-regular.fntdata"/><Relationship Id="rId17" Type="http://schemas.openxmlformats.org/officeDocument/2006/relationships/font" Target="fonts/Corsiva-bold.fntdata"/><Relationship Id="rId16" Type="http://schemas.openxmlformats.org/officeDocument/2006/relationships/font" Target="fonts/Corsiva-regular.fntdata"/><Relationship Id="rId38" Type="http://customschemas.google.com/relationships/presentationmetadata" Target="metadata"/><Relationship Id="rId19" Type="http://schemas.openxmlformats.org/officeDocument/2006/relationships/font" Target="fonts/Corsiva-boldItalic.fntdata"/><Relationship Id="rId18" Type="http://schemas.openxmlformats.org/officeDocument/2006/relationships/font" Target="fonts/Corsiva-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 name="Shape 11"/>
        <p:cNvGrpSpPr/>
        <p:nvPr/>
      </p:nvGrpSpPr>
      <p:grpSpPr>
        <a:xfrm>
          <a:off x="0" y="0"/>
          <a:ext cx="0" cy="0"/>
          <a:chOff x="0" y="0"/>
          <a:chExt cx="0" cy="0"/>
        </a:xfrm>
      </p:grpSpPr>
      <p:sp>
        <p:nvSpPr>
          <p:cNvPr id="12" name="Google Shape;12;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 name="Google Shape;13;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2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2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2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1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13"/>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1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15"/>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15"/>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16"/>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16"/>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17"/>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17"/>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17"/>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17"/>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17"/>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1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1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1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2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20"/>
          <p:cNvSpPr/>
          <p:nvPr>
            <p:ph idx="2" type="pic"/>
          </p:nvPr>
        </p:nvSpPr>
        <p:spPr>
          <a:xfrm>
            <a:off x="5183188" y="987425"/>
            <a:ext cx="6172200" cy="4873625"/>
          </a:xfrm>
          <a:prstGeom prst="rect">
            <a:avLst/>
          </a:prstGeom>
          <a:noFill/>
          <a:ln>
            <a:noFill/>
          </a:ln>
        </p:spPr>
      </p:sp>
      <p:sp>
        <p:nvSpPr>
          <p:cNvPr id="64" name="Google Shape;64;p2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2.jpg"/><Relationship Id="rId4" Type="http://schemas.openxmlformats.org/officeDocument/2006/relationships/image" Target="../media/image9.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0.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6.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3.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8.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5.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C0C0C"/>
        </a:solidFill>
      </p:bgPr>
    </p:bg>
    <p:spTree>
      <p:nvGrpSpPr>
        <p:cNvPr id="83" name="Shape 83"/>
        <p:cNvGrpSpPr/>
        <p:nvPr/>
      </p:nvGrpSpPr>
      <p:grpSpPr>
        <a:xfrm>
          <a:off x="0" y="0"/>
          <a:ext cx="0" cy="0"/>
          <a:chOff x="0" y="0"/>
          <a:chExt cx="0" cy="0"/>
        </a:xfrm>
      </p:grpSpPr>
      <p:grpSp>
        <p:nvGrpSpPr>
          <p:cNvPr id="84" name="Google Shape;84;p1"/>
          <p:cNvGrpSpPr/>
          <p:nvPr/>
        </p:nvGrpSpPr>
        <p:grpSpPr>
          <a:xfrm>
            <a:off x="0" y="-556592"/>
            <a:ext cx="12877796" cy="7954620"/>
            <a:chOff x="334620" y="-424070"/>
            <a:chExt cx="12877796" cy="7954620"/>
          </a:xfrm>
        </p:grpSpPr>
        <p:sp>
          <p:nvSpPr>
            <p:cNvPr id="85" name="Google Shape;85;p1"/>
            <p:cNvSpPr/>
            <p:nvPr/>
          </p:nvSpPr>
          <p:spPr>
            <a:xfrm>
              <a:off x="4492489" y="6337854"/>
              <a:ext cx="1364974" cy="1192696"/>
            </a:xfrm>
            <a:prstGeom prst="hexagon">
              <a:avLst>
                <a:gd fmla="val 25000" name="adj"/>
                <a:gd fmla="val 115470" name="vf"/>
              </a:avLst>
            </a:prstGeom>
            <a:blipFill rotWithShape="1">
              <a:blip r:embed="rId3">
                <a:alphaModFix/>
              </a:blip>
              <a:stretch>
                <a:fillRect b="0" l="0" r="0" t="0"/>
              </a:stretch>
            </a:blip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86" name="Google Shape;86;p1"/>
            <p:cNvSpPr/>
            <p:nvPr/>
          </p:nvSpPr>
          <p:spPr>
            <a:xfrm>
              <a:off x="5784575" y="5645427"/>
              <a:ext cx="1364974" cy="1192696"/>
            </a:xfrm>
            <a:prstGeom prst="hexagon">
              <a:avLst>
                <a:gd fmla="val 25000" name="adj"/>
                <a:gd fmla="val 115470" name="vf"/>
              </a:avLst>
            </a:prstGeom>
            <a:blipFill rotWithShape="1">
              <a:blip r:embed="rId3">
                <a:alphaModFix/>
              </a:blip>
              <a:stretch>
                <a:fillRect b="0" l="0" r="0" t="0"/>
              </a:stretch>
            </a:blip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87" name="Google Shape;87;p1"/>
            <p:cNvSpPr/>
            <p:nvPr/>
          </p:nvSpPr>
          <p:spPr>
            <a:xfrm>
              <a:off x="5804453" y="2975114"/>
              <a:ext cx="1364974" cy="1192696"/>
            </a:xfrm>
            <a:prstGeom prst="hexagon">
              <a:avLst>
                <a:gd fmla="val 25000" name="adj"/>
                <a:gd fmla="val 115470" name="vf"/>
              </a:avLst>
            </a:prstGeom>
            <a:blipFill rotWithShape="1">
              <a:blip r:embed="rId3">
                <a:alphaModFix/>
              </a:blip>
              <a:stretch>
                <a:fillRect b="0" l="0" r="0" t="0"/>
              </a:stretch>
            </a:blip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88" name="Google Shape;88;p1"/>
            <p:cNvSpPr/>
            <p:nvPr/>
          </p:nvSpPr>
          <p:spPr>
            <a:xfrm>
              <a:off x="6990522" y="6337854"/>
              <a:ext cx="1364974" cy="1192696"/>
            </a:xfrm>
            <a:prstGeom prst="hexagon">
              <a:avLst>
                <a:gd fmla="val 25000" name="adj"/>
                <a:gd fmla="val 115470" name="vf"/>
              </a:avLst>
            </a:prstGeom>
            <a:blipFill rotWithShape="1">
              <a:blip r:embed="rId3">
                <a:alphaModFix/>
              </a:blip>
              <a:stretch>
                <a:fillRect b="0" l="0" r="0" t="0"/>
              </a:stretch>
            </a:blip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89" name="Google Shape;89;p1"/>
            <p:cNvSpPr/>
            <p:nvPr/>
          </p:nvSpPr>
          <p:spPr>
            <a:xfrm>
              <a:off x="6994904" y="4975182"/>
              <a:ext cx="1364974" cy="1192696"/>
            </a:xfrm>
            <a:prstGeom prst="hexagon">
              <a:avLst>
                <a:gd fmla="val 25000" name="adj"/>
                <a:gd fmla="val 115470" name="vf"/>
              </a:avLst>
            </a:prstGeom>
            <a:blipFill rotWithShape="1">
              <a:blip r:embed="rId3">
                <a:alphaModFix/>
              </a:blip>
              <a:stretch>
                <a:fillRect b="0" l="0" r="0" t="0"/>
              </a:stretch>
            </a:blip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90" name="Google Shape;90;p1"/>
            <p:cNvSpPr/>
            <p:nvPr/>
          </p:nvSpPr>
          <p:spPr>
            <a:xfrm>
              <a:off x="7010401" y="3647662"/>
              <a:ext cx="1364974" cy="1192696"/>
            </a:xfrm>
            <a:prstGeom prst="hexagon">
              <a:avLst>
                <a:gd fmla="val 25000" name="adj"/>
                <a:gd fmla="val 115470" name="vf"/>
              </a:avLst>
            </a:prstGeom>
            <a:blipFill rotWithShape="1">
              <a:blip r:embed="rId3">
                <a:alphaModFix/>
              </a:blip>
              <a:stretch>
                <a:fillRect b="0" l="0" r="0" t="0"/>
              </a:stretch>
            </a:blip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91" name="Google Shape;91;p1"/>
            <p:cNvSpPr/>
            <p:nvPr/>
          </p:nvSpPr>
          <p:spPr>
            <a:xfrm>
              <a:off x="8203096" y="5678557"/>
              <a:ext cx="1364974" cy="1192696"/>
            </a:xfrm>
            <a:prstGeom prst="hexagon">
              <a:avLst>
                <a:gd fmla="val 25000" name="adj"/>
                <a:gd fmla="val 115470" name="vf"/>
              </a:avLst>
            </a:prstGeom>
            <a:blipFill rotWithShape="1">
              <a:blip r:embed="rId3">
                <a:alphaModFix/>
              </a:blip>
              <a:stretch>
                <a:fillRect b="0" l="0" r="0" t="0"/>
              </a:stretch>
            </a:blip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92" name="Google Shape;92;p1"/>
            <p:cNvSpPr/>
            <p:nvPr/>
          </p:nvSpPr>
          <p:spPr>
            <a:xfrm>
              <a:off x="8209722" y="4293705"/>
              <a:ext cx="1364974" cy="1192696"/>
            </a:xfrm>
            <a:prstGeom prst="hexagon">
              <a:avLst>
                <a:gd fmla="val 25000" name="adj"/>
                <a:gd fmla="val 115470" name="vf"/>
              </a:avLst>
            </a:prstGeom>
            <a:blipFill rotWithShape="1">
              <a:blip r:embed="rId3">
                <a:alphaModFix/>
              </a:blip>
              <a:stretch>
                <a:fillRect b="0" l="0" r="0" t="0"/>
              </a:stretch>
            </a:blip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93" name="Google Shape;93;p1"/>
            <p:cNvSpPr/>
            <p:nvPr/>
          </p:nvSpPr>
          <p:spPr>
            <a:xfrm>
              <a:off x="8229599" y="2928731"/>
              <a:ext cx="1364974" cy="1192696"/>
            </a:xfrm>
            <a:prstGeom prst="hexagon">
              <a:avLst>
                <a:gd fmla="val 25000" name="adj"/>
                <a:gd fmla="val 115470" name="vf"/>
              </a:avLst>
            </a:prstGeom>
            <a:blipFill rotWithShape="1">
              <a:blip r:embed="rId3">
                <a:alphaModFix/>
              </a:blip>
              <a:stretch>
                <a:fillRect b="0" l="0" r="0" t="0"/>
              </a:stretch>
            </a:blip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94" name="Google Shape;94;p1"/>
            <p:cNvSpPr/>
            <p:nvPr/>
          </p:nvSpPr>
          <p:spPr>
            <a:xfrm>
              <a:off x="8209722" y="1577009"/>
              <a:ext cx="1364974" cy="1192696"/>
            </a:xfrm>
            <a:prstGeom prst="hexagon">
              <a:avLst>
                <a:gd fmla="val 25000" name="adj"/>
                <a:gd fmla="val 115470" name="vf"/>
              </a:avLst>
            </a:prstGeom>
            <a:blipFill rotWithShape="1">
              <a:blip r:embed="rId3">
                <a:alphaModFix/>
              </a:blip>
              <a:stretch>
                <a:fillRect b="0" l="0" r="0" t="0"/>
              </a:stretch>
            </a:blip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95" name="Google Shape;95;p1"/>
            <p:cNvSpPr/>
            <p:nvPr/>
          </p:nvSpPr>
          <p:spPr>
            <a:xfrm>
              <a:off x="8203096" y="225287"/>
              <a:ext cx="1364974" cy="1192696"/>
            </a:xfrm>
            <a:prstGeom prst="hexagon">
              <a:avLst>
                <a:gd fmla="val 25000" name="adj"/>
                <a:gd fmla="val 115470" name="vf"/>
              </a:avLst>
            </a:prstGeom>
            <a:blipFill rotWithShape="1">
              <a:blip r:embed="rId3">
                <a:alphaModFix/>
              </a:blip>
              <a:stretch>
                <a:fillRect b="0" l="0" r="0" t="0"/>
              </a:stretch>
            </a:blip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96" name="Google Shape;96;p1"/>
            <p:cNvSpPr/>
            <p:nvPr/>
          </p:nvSpPr>
          <p:spPr>
            <a:xfrm>
              <a:off x="9435547" y="6322076"/>
              <a:ext cx="1364974" cy="1192696"/>
            </a:xfrm>
            <a:prstGeom prst="hexagon">
              <a:avLst>
                <a:gd fmla="val 25000" name="adj"/>
                <a:gd fmla="val 115470" name="vf"/>
              </a:avLst>
            </a:prstGeom>
            <a:blipFill rotWithShape="1">
              <a:blip r:embed="rId3">
                <a:alphaModFix/>
              </a:blip>
              <a:stretch>
                <a:fillRect b="0" l="0" r="0" t="0"/>
              </a:stretch>
            </a:blip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97" name="Google Shape;97;p1"/>
            <p:cNvSpPr/>
            <p:nvPr/>
          </p:nvSpPr>
          <p:spPr>
            <a:xfrm>
              <a:off x="9435547" y="-424070"/>
              <a:ext cx="1364974" cy="1192696"/>
            </a:xfrm>
            <a:prstGeom prst="hexagon">
              <a:avLst>
                <a:gd fmla="val 25000" name="adj"/>
                <a:gd fmla="val 115470" name="vf"/>
              </a:avLst>
            </a:prstGeom>
            <a:blipFill rotWithShape="1">
              <a:blip r:embed="rId3">
                <a:alphaModFix/>
              </a:blip>
              <a:stretch>
                <a:fillRect b="0" l="0" r="0" t="0"/>
              </a:stretch>
            </a:blip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98" name="Google Shape;98;p1"/>
            <p:cNvSpPr/>
            <p:nvPr/>
          </p:nvSpPr>
          <p:spPr>
            <a:xfrm>
              <a:off x="9421786" y="4957887"/>
              <a:ext cx="1364974" cy="1192696"/>
            </a:xfrm>
            <a:prstGeom prst="hexagon">
              <a:avLst>
                <a:gd fmla="val 25000" name="adj"/>
                <a:gd fmla="val 115470" name="vf"/>
              </a:avLst>
            </a:prstGeom>
            <a:blipFill rotWithShape="1">
              <a:blip r:embed="rId3">
                <a:alphaModFix/>
              </a:blip>
              <a:stretch>
                <a:fillRect b="0" l="0" r="0" t="0"/>
              </a:stretch>
            </a:blip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99" name="Google Shape;99;p1"/>
            <p:cNvSpPr/>
            <p:nvPr/>
          </p:nvSpPr>
          <p:spPr>
            <a:xfrm>
              <a:off x="9422295" y="3599539"/>
              <a:ext cx="1364974" cy="1192696"/>
            </a:xfrm>
            <a:prstGeom prst="hexagon">
              <a:avLst>
                <a:gd fmla="val 25000" name="adj"/>
                <a:gd fmla="val 115470" name="vf"/>
              </a:avLst>
            </a:prstGeom>
            <a:blipFill rotWithShape="1">
              <a:blip r:embed="rId3">
                <a:alphaModFix/>
              </a:blip>
              <a:stretch>
                <a:fillRect b="0" l="0" r="0" t="0"/>
              </a:stretch>
            </a:blip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00" name="Google Shape;100;p1"/>
            <p:cNvSpPr/>
            <p:nvPr/>
          </p:nvSpPr>
          <p:spPr>
            <a:xfrm>
              <a:off x="9422295" y="2223052"/>
              <a:ext cx="1364974" cy="1192696"/>
            </a:xfrm>
            <a:prstGeom prst="hexagon">
              <a:avLst>
                <a:gd fmla="val 25000" name="adj"/>
                <a:gd fmla="val 115470" name="vf"/>
              </a:avLst>
            </a:prstGeom>
            <a:blipFill rotWithShape="1">
              <a:blip r:embed="rId3">
                <a:alphaModFix/>
              </a:blip>
              <a:stretch>
                <a:fillRect b="0" l="0" r="0" t="0"/>
              </a:stretch>
            </a:blip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01" name="Google Shape;101;p1"/>
            <p:cNvSpPr/>
            <p:nvPr/>
          </p:nvSpPr>
          <p:spPr>
            <a:xfrm>
              <a:off x="9422295" y="927652"/>
              <a:ext cx="1364974" cy="1192696"/>
            </a:xfrm>
            <a:prstGeom prst="hexagon">
              <a:avLst>
                <a:gd fmla="val 25000" name="adj"/>
                <a:gd fmla="val 115470" name="vf"/>
              </a:avLst>
            </a:prstGeom>
            <a:blipFill rotWithShape="1">
              <a:blip r:embed="rId3">
                <a:alphaModFix/>
              </a:blip>
              <a:stretch>
                <a:fillRect b="0" l="0" r="0" t="0"/>
              </a:stretch>
            </a:blip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02" name="Google Shape;102;p1"/>
            <p:cNvSpPr/>
            <p:nvPr/>
          </p:nvSpPr>
          <p:spPr>
            <a:xfrm>
              <a:off x="10621617" y="5645427"/>
              <a:ext cx="1364974" cy="1192696"/>
            </a:xfrm>
            <a:prstGeom prst="hexagon">
              <a:avLst>
                <a:gd fmla="val 25000" name="adj"/>
                <a:gd fmla="val 115470" name="vf"/>
              </a:avLst>
            </a:prstGeom>
            <a:blipFill rotWithShape="1">
              <a:blip r:embed="rId3">
                <a:alphaModFix/>
              </a:blip>
              <a:stretch>
                <a:fillRect b="0" l="0" r="0" t="0"/>
              </a:stretch>
            </a:blip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03" name="Google Shape;103;p1"/>
            <p:cNvSpPr/>
            <p:nvPr/>
          </p:nvSpPr>
          <p:spPr>
            <a:xfrm>
              <a:off x="10608365" y="4293705"/>
              <a:ext cx="1364974" cy="1192696"/>
            </a:xfrm>
            <a:prstGeom prst="hexagon">
              <a:avLst>
                <a:gd fmla="val 25000" name="adj"/>
                <a:gd fmla="val 115470" name="vf"/>
              </a:avLst>
            </a:prstGeom>
            <a:blipFill rotWithShape="1">
              <a:blip r:embed="rId3">
                <a:alphaModFix/>
              </a:blip>
              <a:stretch>
                <a:fillRect b="0" l="0" r="0" t="0"/>
              </a:stretch>
            </a:blip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04" name="Google Shape;104;p1"/>
            <p:cNvSpPr/>
            <p:nvPr/>
          </p:nvSpPr>
          <p:spPr>
            <a:xfrm>
              <a:off x="10621617" y="2935357"/>
              <a:ext cx="1364974" cy="1192696"/>
            </a:xfrm>
            <a:prstGeom prst="hexagon">
              <a:avLst>
                <a:gd fmla="val 25000" name="adj"/>
                <a:gd fmla="val 115470" name="vf"/>
              </a:avLst>
            </a:prstGeom>
            <a:blipFill rotWithShape="1">
              <a:blip r:embed="rId3">
                <a:alphaModFix/>
              </a:blip>
              <a:stretch>
                <a:fillRect b="0" l="0" r="0" t="0"/>
              </a:stretch>
            </a:blip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05" name="Google Shape;105;p1"/>
            <p:cNvSpPr/>
            <p:nvPr/>
          </p:nvSpPr>
          <p:spPr>
            <a:xfrm>
              <a:off x="10634869" y="1577009"/>
              <a:ext cx="1364974" cy="1192696"/>
            </a:xfrm>
            <a:prstGeom prst="hexagon">
              <a:avLst>
                <a:gd fmla="val 25000" name="adj"/>
                <a:gd fmla="val 115470" name="vf"/>
              </a:avLst>
            </a:prstGeom>
            <a:blipFill rotWithShape="1">
              <a:blip r:embed="rId3">
                <a:alphaModFix/>
              </a:blip>
              <a:stretch>
                <a:fillRect b="0" l="0" r="0" t="0"/>
              </a:stretch>
            </a:blip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06" name="Google Shape;106;p1"/>
            <p:cNvSpPr/>
            <p:nvPr/>
          </p:nvSpPr>
          <p:spPr>
            <a:xfrm>
              <a:off x="10634869" y="225287"/>
              <a:ext cx="1364974" cy="1192696"/>
            </a:xfrm>
            <a:prstGeom prst="hexagon">
              <a:avLst>
                <a:gd fmla="val 25000" name="adj"/>
                <a:gd fmla="val 115470" name="vf"/>
              </a:avLst>
            </a:prstGeom>
            <a:blipFill rotWithShape="1">
              <a:blip r:embed="rId3">
                <a:alphaModFix/>
              </a:blip>
              <a:stretch>
                <a:fillRect b="0" l="0" r="0" t="0"/>
              </a:stretch>
            </a:blip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07" name="Google Shape;107;p1"/>
            <p:cNvSpPr/>
            <p:nvPr/>
          </p:nvSpPr>
          <p:spPr>
            <a:xfrm>
              <a:off x="6997149" y="2269434"/>
              <a:ext cx="1364974" cy="1192696"/>
            </a:xfrm>
            <a:prstGeom prst="hexagon">
              <a:avLst>
                <a:gd fmla="val 25000" name="adj"/>
                <a:gd fmla="val 115470" name="vf"/>
              </a:avLst>
            </a:prstGeom>
            <a:blipFill rotWithShape="1">
              <a:blip r:embed="rId3">
                <a:alphaModFix/>
              </a:blip>
              <a:stretch>
                <a:fillRect b="0" l="0" r="0" t="0"/>
              </a:stretch>
            </a:blip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08" name="Google Shape;108;p1"/>
            <p:cNvSpPr/>
            <p:nvPr/>
          </p:nvSpPr>
          <p:spPr>
            <a:xfrm>
              <a:off x="4552124" y="4992759"/>
              <a:ext cx="1364974" cy="1192696"/>
            </a:xfrm>
            <a:prstGeom prst="hexagon">
              <a:avLst>
                <a:gd fmla="val 25000" name="adj"/>
                <a:gd fmla="val 115470" name="vf"/>
              </a:avLst>
            </a:prstGeom>
            <a:blipFill rotWithShape="1">
              <a:blip r:embed="rId3">
                <a:alphaModFix/>
              </a:blip>
              <a:stretch>
                <a:fillRect b="0" l="0" r="0" t="0"/>
              </a:stretch>
            </a:blip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09" name="Google Shape;109;p1"/>
            <p:cNvSpPr/>
            <p:nvPr/>
          </p:nvSpPr>
          <p:spPr>
            <a:xfrm>
              <a:off x="334620" y="5029201"/>
              <a:ext cx="1364974" cy="1192696"/>
            </a:xfrm>
            <a:prstGeom prst="hexagon">
              <a:avLst>
                <a:gd fmla="val 25000" name="adj"/>
                <a:gd fmla="val 115470" name="vf"/>
              </a:avLst>
            </a:prstGeom>
            <a:blipFill rotWithShape="1">
              <a:blip r:embed="rId3">
                <a:alphaModFix/>
              </a:blip>
              <a:stretch>
                <a:fillRect b="0" l="0" r="0" t="0"/>
              </a:stretch>
            </a:blip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10" name="Google Shape;110;p1"/>
            <p:cNvSpPr/>
            <p:nvPr/>
          </p:nvSpPr>
          <p:spPr>
            <a:xfrm>
              <a:off x="3283229" y="5612297"/>
              <a:ext cx="1364974" cy="1192696"/>
            </a:xfrm>
            <a:prstGeom prst="hexagon">
              <a:avLst>
                <a:gd fmla="val 25000" name="adj"/>
                <a:gd fmla="val 115470" name="vf"/>
              </a:avLst>
            </a:prstGeom>
            <a:blipFill rotWithShape="1">
              <a:blip r:embed="rId3">
                <a:alphaModFix/>
              </a:blip>
              <a:stretch>
                <a:fillRect b="0" l="0" r="0" t="0"/>
              </a:stretch>
            </a:blip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11" name="Google Shape;111;p1"/>
            <p:cNvSpPr/>
            <p:nvPr/>
          </p:nvSpPr>
          <p:spPr>
            <a:xfrm>
              <a:off x="11794435" y="4992759"/>
              <a:ext cx="1364974" cy="1192696"/>
            </a:xfrm>
            <a:prstGeom prst="hexagon">
              <a:avLst>
                <a:gd fmla="val 25000" name="adj"/>
                <a:gd fmla="val 115470" name="vf"/>
              </a:avLst>
            </a:prstGeom>
            <a:blipFill rotWithShape="1">
              <a:blip r:embed="rId3">
                <a:alphaModFix/>
              </a:blip>
              <a:stretch>
                <a:fillRect b="0" l="0" r="0" t="0"/>
              </a:stretch>
            </a:blip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12" name="Google Shape;112;p1"/>
            <p:cNvSpPr/>
            <p:nvPr/>
          </p:nvSpPr>
          <p:spPr>
            <a:xfrm>
              <a:off x="11834192" y="3644348"/>
              <a:ext cx="1364974" cy="1192696"/>
            </a:xfrm>
            <a:prstGeom prst="hexagon">
              <a:avLst>
                <a:gd fmla="val 25000" name="adj"/>
                <a:gd fmla="val 115470" name="vf"/>
              </a:avLst>
            </a:prstGeom>
            <a:blipFill rotWithShape="1">
              <a:blip r:embed="rId3">
                <a:alphaModFix/>
              </a:blip>
              <a:stretch>
                <a:fillRect b="0" l="0" r="0" t="0"/>
              </a:stretch>
            </a:blip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13" name="Google Shape;113;p1"/>
            <p:cNvSpPr/>
            <p:nvPr/>
          </p:nvSpPr>
          <p:spPr>
            <a:xfrm>
              <a:off x="11834191" y="2286000"/>
              <a:ext cx="1364974" cy="1192696"/>
            </a:xfrm>
            <a:prstGeom prst="hexagon">
              <a:avLst>
                <a:gd fmla="val 25000" name="adj"/>
                <a:gd fmla="val 115470" name="vf"/>
              </a:avLst>
            </a:prstGeom>
            <a:blipFill rotWithShape="1">
              <a:blip r:embed="rId3">
                <a:alphaModFix/>
              </a:blip>
              <a:stretch>
                <a:fillRect b="0" l="0" r="0" t="0"/>
              </a:stretch>
            </a:blip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14" name="Google Shape;114;p1"/>
            <p:cNvSpPr/>
            <p:nvPr/>
          </p:nvSpPr>
          <p:spPr>
            <a:xfrm>
              <a:off x="11847442" y="868018"/>
              <a:ext cx="1364974" cy="1192696"/>
            </a:xfrm>
            <a:prstGeom prst="hexagon">
              <a:avLst>
                <a:gd fmla="val 25000" name="adj"/>
                <a:gd fmla="val 115470" name="vf"/>
              </a:avLst>
            </a:prstGeom>
            <a:blipFill rotWithShape="1">
              <a:blip r:embed="rId3">
                <a:alphaModFix/>
              </a:blip>
              <a:stretch>
                <a:fillRect b="0" l="0" r="0" t="0"/>
              </a:stretch>
            </a:blip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grpSp>
      <p:sp>
        <p:nvSpPr>
          <p:cNvPr id="115" name="Google Shape;115;p1"/>
          <p:cNvSpPr/>
          <p:nvPr/>
        </p:nvSpPr>
        <p:spPr>
          <a:xfrm>
            <a:off x="158425" y="282430"/>
            <a:ext cx="6237477" cy="5170646"/>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FFFFFF"/>
              </a:buClr>
              <a:buSzPts val="8800"/>
              <a:buFont typeface="Corsiva"/>
              <a:buNone/>
            </a:pPr>
            <a:r>
              <a:rPr b="0" i="0" lang="en-US" sz="8800" u="none" cap="none" strike="noStrike">
                <a:solidFill>
                  <a:srgbClr val="FFFFFF"/>
                </a:solidFill>
                <a:latin typeface="Corsiva"/>
                <a:ea typeface="Corsiva"/>
                <a:cs typeface="Corsiva"/>
                <a:sym typeface="Corsiva"/>
              </a:rPr>
              <a:t>Computers and</a:t>
            </a:r>
            <a:endParaRPr/>
          </a:p>
          <a:p>
            <a:pPr indent="0" lvl="0" marL="0" marR="0" rtl="0" algn="ctr">
              <a:lnSpc>
                <a:spcPct val="100000"/>
              </a:lnSpc>
              <a:spcBef>
                <a:spcPts val="0"/>
              </a:spcBef>
              <a:spcAft>
                <a:spcPts val="0"/>
              </a:spcAft>
              <a:buClr>
                <a:srgbClr val="FFFFFF"/>
              </a:buClr>
              <a:buSzPts val="8800"/>
              <a:buFont typeface="Corsiva"/>
              <a:buNone/>
            </a:pPr>
            <a:r>
              <a:rPr b="0" i="0" lang="en-US" sz="8800" u="none" cap="none" strike="noStrike">
                <a:solidFill>
                  <a:srgbClr val="FFFFFF"/>
                </a:solidFill>
                <a:latin typeface="Corsiva"/>
                <a:ea typeface="Corsiva"/>
                <a:cs typeface="Corsiva"/>
                <a:sym typeface="Corsiva"/>
              </a:rPr>
              <a:t>Types of </a:t>
            </a:r>
            <a:endParaRPr/>
          </a:p>
          <a:p>
            <a:pPr indent="0" lvl="0" marL="0" marR="0" rtl="0" algn="ctr">
              <a:lnSpc>
                <a:spcPct val="100000"/>
              </a:lnSpc>
              <a:spcBef>
                <a:spcPts val="0"/>
              </a:spcBef>
              <a:spcAft>
                <a:spcPts val="0"/>
              </a:spcAft>
              <a:buClr>
                <a:srgbClr val="FFFFFF"/>
              </a:buClr>
              <a:buSzPts val="8800"/>
              <a:buFont typeface="Corsiva"/>
              <a:buNone/>
            </a:pPr>
            <a:r>
              <a:rPr b="0" i="0" lang="en-US" sz="8800" u="none" cap="none" strike="noStrike">
                <a:solidFill>
                  <a:srgbClr val="FFFFFF"/>
                </a:solidFill>
                <a:latin typeface="Corsiva"/>
                <a:ea typeface="Corsiva"/>
                <a:cs typeface="Corsiva"/>
                <a:sym typeface="Corsiva"/>
              </a:rPr>
              <a:t>Memories</a:t>
            </a:r>
            <a:endParaRPr/>
          </a:p>
          <a:p>
            <a:pPr indent="0" lvl="0" marL="0" marR="0" rtl="0" algn="ctr">
              <a:lnSpc>
                <a:spcPct val="100000"/>
              </a:lnSpc>
              <a:spcBef>
                <a:spcPts val="0"/>
              </a:spcBef>
              <a:spcAft>
                <a:spcPts val="0"/>
              </a:spcAft>
              <a:buClr>
                <a:schemeClr val="dk1"/>
              </a:buClr>
              <a:buSzPts val="6600"/>
              <a:buFont typeface="Calibri"/>
              <a:buNone/>
            </a:pPr>
            <a:r>
              <a:t/>
            </a:r>
            <a:endParaRPr b="0" i="0" sz="6600" u="none" cap="none" strike="noStrike">
              <a:solidFill>
                <a:srgbClr val="000000"/>
              </a:solidFill>
              <a:latin typeface="Calibri"/>
              <a:ea typeface="Calibri"/>
              <a:cs typeface="Calibri"/>
              <a:sym typeface="Calibri"/>
            </a:endParaRPr>
          </a:p>
        </p:txBody>
      </p:sp>
      <p:sp>
        <p:nvSpPr>
          <p:cNvPr id="116" name="Google Shape;116;p1"/>
          <p:cNvSpPr txBox="1"/>
          <p:nvPr/>
        </p:nvSpPr>
        <p:spPr>
          <a:xfrm>
            <a:off x="1218598" y="4166265"/>
            <a:ext cx="5997812"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2000" u="none" cap="none" strike="noStrike">
                <a:solidFill>
                  <a:schemeClr val="lt1"/>
                </a:solidFill>
                <a:latin typeface="Calibri"/>
                <a:ea typeface="Calibri"/>
                <a:cs typeface="Calibri"/>
                <a:sym typeface="Calibri"/>
              </a:rPr>
              <a:t>Student Name : Yasalath Gedara Dinaya Madhurya</a:t>
            </a:r>
            <a:endParaRPr b="1" sz="2000">
              <a:solidFill>
                <a:schemeClr val="lt1"/>
              </a:solidFill>
              <a:latin typeface="Calibri"/>
              <a:ea typeface="Calibri"/>
              <a:cs typeface="Calibri"/>
              <a:sym typeface="Calibri"/>
            </a:endParaRPr>
          </a:p>
          <a:p>
            <a:pPr indent="0" lvl="0" marL="0" marR="0" rtl="0" algn="l">
              <a:spcBef>
                <a:spcPts val="0"/>
              </a:spcBef>
              <a:spcAft>
                <a:spcPts val="0"/>
              </a:spcAft>
              <a:buNone/>
            </a:pPr>
            <a:r>
              <a:rPr b="1" lang="en-US" sz="2000">
                <a:solidFill>
                  <a:schemeClr val="lt1"/>
                </a:solidFill>
                <a:latin typeface="Calibri"/>
                <a:ea typeface="Calibri"/>
                <a:cs typeface="Calibri"/>
                <a:sym typeface="Calibri"/>
              </a:rPr>
              <a:t>Student Number : CL/OTHMFL3/11/56</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8" name="Shape 188"/>
        <p:cNvGrpSpPr/>
        <p:nvPr/>
      </p:nvGrpSpPr>
      <p:grpSpPr>
        <a:xfrm>
          <a:off x="0" y="0"/>
          <a:ext cx="0" cy="0"/>
          <a:chOff x="0" y="0"/>
          <a:chExt cx="0" cy="0"/>
        </a:xfrm>
      </p:grpSpPr>
      <p:pic>
        <p:nvPicPr>
          <p:cNvPr descr="Premium Vector | Computer science doodle line set school university it  outline subject" id="189" name="Google Shape;189;p10"/>
          <p:cNvPicPr preferRelativeResize="0"/>
          <p:nvPr/>
        </p:nvPicPr>
        <p:blipFill rotWithShape="1">
          <a:blip r:embed="rId3">
            <a:alphaModFix/>
          </a:blip>
          <a:srcRect b="902" l="0" r="57083" t="52096"/>
          <a:stretch/>
        </p:blipFill>
        <p:spPr>
          <a:xfrm>
            <a:off x="10218306" y="0"/>
            <a:ext cx="2042801" cy="1692350"/>
          </a:xfrm>
          <a:prstGeom prst="rect">
            <a:avLst/>
          </a:prstGeom>
          <a:noFill/>
          <a:ln>
            <a:noFill/>
          </a:ln>
        </p:spPr>
      </p:pic>
      <p:pic>
        <p:nvPicPr>
          <p:cNvPr id="190" name="Google Shape;190;p10"/>
          <p:cNvPicPr preferRelativeResize="0"/>
          <p:nvPr/>
        </p:nvPicPr>
        <p:blipFill rotWithShape="1">
          <a:blip r:embed="rId4">
            <a:alphaModFix/>
          </a:blip>
          <a:srcRect b="49435" l="8186" r="849" t="32409"/>
          <a:stretch/>
        </p:blipFill>
        <p:spPr>
          <a:xfrm>
            <a:off x="719749" y="2806433"/>
            <a:ext cx="11090485" cy="1245134"/>
          </a:xfrm>
          <a:custGeom>
            <a:rect b="b" l="l" r="r" t="t"/>
            <a:pathLst>
              <a:path extrusionOk="0" h="1245134" w="11090485">
                <a:moveTo>
                  <a:pt x="10985654" y="991828"/>
                </a:moveTo>
                <a:cubicBezTo>
                  <a:pt x="11014867" y="991828"/>
                  <a:pt x="11039641" y="1002567"/>
                  <a:pt x="11059979" y="1024046"/>
                </a:cubicBezTo>
                <a:cubicBezTo>
                  <a:pt x="11080316" y="1045525"/>
                  <a:pt x="11090485" y="1071160"/>
                  <a:pt x="11090485" y="1100951"/>
                </a:cubicBezTo>
                <a:cubicBezTo>
                  <a:pt x="11090485" y="1129013"/>
                  <a:pt x="11080316" y="1153355"/>
                  <a:pt x="11059979" y="1173978"/>
                </a:cubicBezTo>
                <a:cubicBezTo>
                  <a:pt x="11039641" y="1194601"/>
                  <a:pt x="11014867" y="1204913"/>
                  <a:pt x="10985654" y="1204913"/>
                </a:cubicBezTo>
                <a:cubicBezTo>
                  <a:pt x="10957013" y="1204913"/>
                  <a:pt x="10932524" y="1194601"/>
                  <a:pt x="10912186" y="1173978"/>
                </a:cubicBezTo>
                <a:cubicBezTo>
                  <a:pt x="10891849" y="1153355"/>
                  <a:pt x="10881679" y="1129013"/>
                  <a:pt x="10881679" y="1100951"/>
                </a:cubicBezTo>
                <a:cubicBezTo>
                  <a:pt x="10881679" y="1071160"/>
                  <a:pt x="10891703" y="1045525"/>
                  <a:pt x="10911752" y="1024046"/>
                </a:cubicBezTo>
                <a:cubicBezTo>
                  <a:pt x="10931800" y="1002567"/>
                  <a:pt x="10956434" y="991828"/>
                  <a:pt x="10985654" y="991828"/>
                </a:cubicBezTo>
                <a:close/>
                <a:moveTo>
                  <a:pt x="2736801" y="396218"/>
                </a:moveTo>
                <a:lnTo>
                  <a:pt x="2609292" y="768474"/>
                </a:lnTo>
                <a:lnTo>
                  <a:pt x="2862598" y="768474"/>
                </a:lnTo>
                <a:close/>
                <a:moveTo>
                  <a:pt x="10890237" y="371401"/>
                </a:moveTo>
                <a:lnTo>
                  <a:pt x="11075082" y="371401"/>
                </a:lnTo>
                <a:lnTo>
                  <a:pt x="11075082" y="958453"/>
                </a:lnTo>
                <a:lnTo>
                  <a:pt x="10890237" y="958453"/>
                </a:lnTo>
                <a:close/>
                <a:moveTo>
                  <a:pt x="8314766" y="294382"/>
                </a:moveTo>
                <a:cubicBezTo>
                  <a:pt x="8244987" y="294382"/>
                  <a:pt x="8181783" y="313973"/>
                  <a:pt x="8125155" y="353156"/>
                </a:cubicBezTo>
                <a:cubicBezTo>
                  <a:pt x="8068528" y="392338"/>
                  <a:pt x="8028203" y="444533"/>
                  <a:pt x="8004179" y="509740"/>
                </a:cubicBezTo>
                <a:cubicBezTo>
                  <a:pt x="7990451" y="546921"/>
                  <a:pt x="7983587" y="584673"/>
                  <a:pt x="7983587" y="622995"/>
                </a:cubicBezTo>
                <a:cubicBezTo>
                  <a:pt x="7983587" y="701930"/>
                  <a:pt x="8009897" y="772570"/>
                  <a:pt x="8062517" y="834916"/>
                </a:cubicBezTo>
                <a:cubicBezTo>
                  <a:pt x="8127725" y="912140"/>
                  <a:pt x="8211807" y="950752"/>
                  <a:pt x="8314766" y="950752"/>
                </a:cubicBezTo>
                <a:cubicBezTo>
                  <a:pt x="8417725" y="950752"/>
                  <a:pt x="8502094" y="912429"/>
                  <a:pt x="8567871" y="835785"/>
                </a:cubicBezTo>
                <a:cubicBezTo>
                  <a:pt x="8620492" y="774581"/>
                  <a:pt x="8646802" y="703650"/>
                  <a:pt x="8646802" y="622995"/>
                </a:cubicBezTo>
                <a:cubicBezTo>
                  <a:pt x="8646802" y="540628"/>
                  <a:pt x="8620492" y="469412"/>
                  <a:pt x="8567871" y="409349"/>
                </a:cubicBezTo>
                <a:cubicBezTo>
                  <a:pt x="8500373" y="332704"/>
                  <a:pt x="8416005" y="294382"/>
                  <a:pt x="8314766" y="294382"/>
                </a:cubicBezTo>
                <a:close/>
                <a:moveTo>
                  <a:pt x="9149618" y="35087"/>
                </a:moveTo>
                <a:lnTo>
                  <a:pt x="9453413" y="35087"/>
                </a:lnTo>
                <a:lnTo>
                  <a:pt x="9453413" y="666920"/>
                </a:lnTo>
                <a:cubicBezTo>
                  <a:pt x="9453413" y="717641"/>
                  <a:pt x="9454269" y="755544"/>
                  <a:pt x="9455980" y="780629"/>
                </a:cubicBezTo>
                <a:cubicBezTo>
                  <a:pt x="9461686" y="859858"/>
                  <a:pt x="9497913" y="915144"/>
                  <a:pt x="9564662" y="946486"/>
                </a:cubicBezTo>
                <a:cubicBezTo>
                  <a:pt x="9592047" y="959599"/>
                  <a:pt x="9622284" y="966155"/>
                  <a:pt x="9655373" y="966155"/>
                </a:cubicBezTo>
                <a:cubicBezTo>
                  <a:pt x="9729539" y="966155"/>
                  <a:pt x="9785449" y="940220"/>
                  <a:pt x="9823102" y="888348"/>
                </a:cubicBezTo>
                <a:cubicBezTo>
                  <a:pt x="9851057" y="850159"/>
                  <a:pt x="9865034" y="776350"/>
                  <a:pt x="9865034" y="666920"/>
                </a:cubicBezTo>
                <a:lnTo>
                  <a:pt x="9865034" y="35087"/>
                </a:lnTo>
                <a:lnTo>
                  <a:pt x="10168830" y="35087"/>
                </a:lnTo>
                <a:lnTo>
                  <a:pt x="10168830" y="708571"/>
                </a:lnTo>
                <a:cubicBezTo>
                  <a:pt x="10168830" y="778744"/>
                  <a:pt x="10163126" y="838647"/>
                  <a:pt x="10151715" y="888281"/>
                </a:cubicBezTo>
                <a:cubicBezTo>
                  <a:pt x="10134030" y="965300"/>
                  <a:pt x="10091811" y="1035472"/>
                  <a:pt x="10025062" y="1098798"/>
                </a:cubicBezTo>
                <a:cubicBezTo>
                  <a:pt x="9930357" y="1188368"/>
                  <a:pt x="9803705" y="1233153"/>
                  <a:pt x="9645104" y="1233153"/>
                </a:cubicBezTo>
                <a:cubicBezTo>
                  <a:pt x="9483650" y="1233153"/>
                  <a:pt x="9357568" y="1187512"/>
                  <a:pt x="9266857" y="1096231"/>
                </a:cubicBezTo>
                <a:cubicBezTo>
                  <a:pt x="9218934" y="1048308"/>
                  <a:pt x="9186131" y="988120"/>
                  <a:pt x="9168444" y="915665"/>
                </a:cubicBezTo>
                <a:cubicBezTo>
                  <a:pt x="9155893" y="864320"/>
                  <a:pt x="9149618" y="795288"/>
                  <a:pt x="9149618" y="708571"/>
                </a:cubicBezTo>
                <a:close/>
                <a:moveTo>
                  <a:pt x="6453150" y="35087"/>
                </a:moveTo>
                <a:lnTo>
                  <a:pt x="6815994" y="35087"/>
                </a:lnTo>
                <a:lnTo>
                  <a:pt x="7036779" y="353430"/>
                </a:lnTo>
                <a:lnTo>
                  <a:pt x="7249009" y="35087"/>
                </a:lnTo>
                <a:lnTo>
                  <a:pt x="7616986" y="35087"/>
                </a:lnTo>
                <a:lnTo>
                  <a:pt x="7179692" y="641822"/>
                </a:lnTo>
                <a:lnTo>
                  <a:pt x="7179692" y="1203201"/>
                </a:lnTo>
                <a:lnTo>
                  <a:pt x="6875896" y="1203201"/>
                </a:lnTo>
                <a:lnTo>
                  <a:pt x="6875896" y="641822"/>
                </a:lnTo>
                <a:close/>
                <a:moveTo>
                  <a:pt x="4891943" y="35087"/>
                </a:moveTo>
                <a:lnTo>
                  <a:pt x="5195738" y="35087"/>
                </a:lnTo>
                <a:lnTo>
                  <a:pt x="5195738" y="516880"/>
                </a:lnTo>
                <a:lnTo>
                  <a:pt x="5566283" y="35087"/>
                </a:lnTo>
                <a:lnTo>
                  <a:pt x="5940251" y="35087"/>
                </a:lnTo>
                <a:lnTo>
                  <a:pt x="5477284" y="587909"/>
                </a:lnTo>
                <a:lnTo>
                  <a:pt x="5983039" y="1203201"/>
                </a:lnTo>
                <a:lnTo>
                  <a:pt x="5590245" y="1203201"/>
                </a:lnTo>
                <a:lnTo>
                  <a:pt x="5195738" y="696590"/>
                </a:lnTo>
                <a:lnTo>
                  <a:pt x="5195738" y="1203201"/>
                </a:lnTo>
                <a:lnTo>
                  <a:pt x="4891943" y="1203201"/>
                </a:lnTo>
                <a:close/>
                <a:moveTo>
                  <a:pt x="3482243" y="35087"/>
                </a:moveTo>
                <a:lnTo>
                  <a:pt x="3786039" y="35087"/>
                </a:lnTo>
                <a:lnTo>
                  <a:pt x="4344851" y="749648"/>
                </a:lnTo>
                <a:lnTo>
                  <a:pt x="4344851" y="35087"/>
                </a:lnTo>
                <a:lnTo>
                  <a:pt x="4648646" y="35087"/>
                </a:lnTo>
                <a:lnTo>
                  <a:pt x="4648646" y="1203201"/>
                </a:lnTo>
                <a:lnTo>
                  <a:pt x="4344851" y="1203201"/>
                </a:lnTo>
                <a:lnTo>
                  <a:pt x="3786039" y="487784"/>
                </a:lnTo>
                <a:lnTo>
                  <a:pt x="3786039" y="1203201"/>
                </a:lnTo>
                <a:lnTo>
                  <a:pt x="3482243" y="1203201"/>
                </a:lnTo>
                <a:close/>
                <a:moveTo>
                  <a:pt x="2573350" y="35087"/>
                </a:moveTo>
                <a:lnTo>
                  <a:pt x="2904530" y="35087"/>
                </a:lnTo>
                <a:lnTo>
                  <a:pt x="3344391" y="1203201"/>
                </a:lnTo>
                <a:lnTo>
                  <a:pt x="3020058" y="1203201"/>
                </a:lnTo>
                <a:lnTo>
                  <a:pt x="2944751" y="999530"/>
                </a:lnTo>
                <a:lnTo>
                  <a:pt x="2525427" y="999530"/>
                </a:lnTo>
                <a:lnTo>
                  <a:pt x="2444986" y="1203201"/>
                </a:lnTo>
                <a:lnTo>
                  <a:pt x="2124075" y="1203201"/>
                </a:lnTo>
                <a:close/>
                <a:moveTo>
                  <a:pt x="939069" y="35087"/>
                </a:moveTo>
                <a:lnTo>
                  <a:pt x="1242864" y="35087"/>
                </a:lnTo>
                <a:lnTo>
                  <a:pt x="1242864" y="486073"/>
                </a:lnTo>
                <a:lnTo>
                  <a:pt x="1681014" y="486073"/>
                </a:lnTo>
                <a:lnTo>
                  <a:pt x="1681014" y="35087"/>
                </a:lnTo>
                <a:lnTo>
                  <a:pt x="1984810" y="35087"/>
                </a:lnTo>
                <a:lnTo>
                  <a:pt x="1984810" y="1203201"/>
                </a:lnTo>
                <a:lnTo>
                  <a:pt x="1681014" y="1203201"/>
                </a:lnTo>
                <a:lnTo>
                  <a:pt x="1681014" y="717129"/>
                </a:lnTo>
                <a:lnTo>
                  <a:pt x="1242864" y="717129"/>
                </a:lnTo>
                <a:lnTo>
                  <a:pt x="1242864" y="1203201"/>
                </a:lnTo>
                <a:lnTo>
                  <a:pt x="939069" y="1203201"/>
                </a:lnTo>
                <a:close/>
                <a:moveTo>
                  <a:pt x="0" y="35087"/>
                </a:moveTo>
                <a:lnTo>
                  <a:pt x="802705" y="35087"/>
                </a:lnTo>
                <a:lnTo>
                  <a:pt x="802705" y="288392"/>
                </a:lnTo>
                <a:lnTo>
                  <a:pt x="551111" y="288392"/>
                </a:lnTo>
                <a:lnTo>
                  <a:pt x="551111" y="1203201"/>
                </a:lnTo>
                <a:lnTo>
                  <a:pt x="247315" y="1203201"/>
                </a:lnTo>
                <a:lnTo>
                  <a:pt x="247315" y="288392"/>
                </a:lnTo>
                <a:lnTo>
                  <a:pt x="0" y="288392"/>
                </a:lnTo>
                <a:close/>
                <a:moveTo>
                  <a:pt x="8314766" y="0"/>
                </a:moveTo>
                <a:cubicBezTo>
                  <a:pt x="8520149" y="0"/>
                  <a:pt x="8683029" y="68176"/>
                  <a:pt x="8803406" y="204527"/>
                </a:cubicBezTo>
                <a:cubicBezTo>
                  <a:pt x="8908950" y="324334"/>
                  <a:pt x="8961722" y="463823"/>
                  <a:pt x="8961722" y="622995"/>
                </a:cubicBezTo>
                <a:cubicBezTo>
                  <a:pt x="8961722" y="781596"/>
                  <a:pt x="8908950" y="920800"/>
                  <a:pt x="8803406" y="1040606"/>
                </a:cubicBezTo>
                <a:cubicBezTo>
                  <a:pt x="8683029" y="1176958"/>
                  <a:pt x="8520149" y="1245134"/>
                  <a:pt x="8314766" y="1245134"/>
                </a:cubicBezTo>
                <a:cubicBezTo>
                  <a:pt x="8109955" y="1245134"/>
                  <a:pt x="7947359" y="1176958"/>
                  <a:pt x="7826983" y="1040606"/>
                </a:cubicBezTo>
                <a:cubicBezTo>
                  <a:pt x="7721439" y="920800"/>
                  <a:pt x="7668667" y="781596"/>
                  <a:pt x="7668667" y="622995"/>
                </a:cubicBezTo>
                <a:cubicBezTo>
                  <a:pt x="7668667" y="550540"/>
                  <a:pt x="7682929" y="476232"/>
                  <a:pt x="7711455" y="400069"/>
                </a:cubicBezTo>
                <a:cubicBezTo>
                  <a:pt x="7739980" y="323906"/>
                  <a:pt x="7778203" y="258726"/>
                  <a:pt x="7826127" y="204527"/>
                </a:cubicBezTo>
                <a:cubicBezTo>
                  <a:pt x="7946504" y="68176"/>
                  <a:pt x="8109383" y="0"/>
                  <a:pt x="8314766" y="0"/>
                </a:cubicBezTo>
                <a:close/>
              </a:path>
            </a:pathLst>
          </a:custGeom>
          <a:noFill/>
          <a:ln>
            <a:noFill/>
          </a:ln>
        </p:spPr>
      </p:pic>
      <p:sp>
        <p:nvSpPr>
          <p:cNvPr id="191" name="Google Shape;191;p10"/>
          <p:cNvSpPr txBox="1"/>
          <p:nvPr/>
        </p:nvSpPr>
        <p:spPr>
          <a:xfrm>
            <a:off x="7593496" y="5936110"/>
            <a:ext cx="421673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Presented by : Dinaya Madhurya</a:t>
            </a:r>
            <a:endParaRPr sz="1800">
              <a:solidFill>
                <a:schemeClr val="dk1"/>
              </a:solidFill>
              <a:latin typeface="Calibri"/>
              <a:ea typeface="Calibri"/>
              <a:cs typeface="Calibri"/>
              <a:sym typeface="Calibri"/>
            </a:endParaRPr>
          </a:p>
        </p:txBody>
      </p:sp>
      <p:pic>
        <p:nvPicPr>
          <p:cNvPr descr="Premium Vector | Computer science doodle line set school university it  outline subject" id="192" name="Google Shape;192;p10"/>
          <p:cNvPicPr preferRelativeResize="0"/>
          <p:nvPr/>
        </p:nvPicPr>
        <p:blipFill rotWithShape="1">
          <a:blip r:embed="rId3">
            <a:alphaModFix/>
          </a:blip>
          <a:srcRect b="903" l="0" r="-1259" t="52095"/>
          <a:stretch/>
        </p:blipFill>
        <p:spPr>
          <a:xfrm>
            <a:off x="0" y="5459258"/>
            <a:ext cx="4819661" cy="1692367"/>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AEABAB"/>
            </a:gs>
            <a:gs pos="28000">
              <a:srgbClr val="AEABAB"/>
            </a:gs>
            <a:gs pos="48000">
              <a:schemeClr val="dk1"/>
            </a:gs>
            <a:gs pos="100000">
              <a:schemeClr val="dk1"/>
            </a:gs>
          </a:gsLst>
          <a:lin ang="10800000" scaled="0"/>
        </a:gradFill>
      </p:bgPr>
    </p:bg>
    <p:spTree>
      <p:nvGrpSpPr>
        <p:cNvPr id="120" name="Shape 120"/>
        <p:cNvGrpSpPr/>
        <p:nvPr/>
      </p:nvGrpSpPr>
      <p:grpSpPr>
        <a:xfrm>
          <a:off x="0" y="0"/>
          <a:ext cx="0" cy="0"/>
          <a:chOff x="0" y="0"/>
          <a:chExt cx="0" cy="0"/>
        </a:xfrm>
      </p:grpSpPr>
      <p:pic>
        <p:nvPicPr>
          <p:cNvPr descr="Charles Babbage (Inventor) - On This Day" id="121" name="Google Shape;121;p2"/>
          <p:cNvPicPr preferRelativeResize="0"/>
          <p:nvPr/>
        </p:nvPicPr>
        <p:blipFill rotWithShape="1">
          <a:blip r:embed="rId3">
            <a:alphaModFix/>
          </a:blip>
          <a:srcRect b="0" l="0" r="0" t="0"/>
          <a:stretch/>
        </p:blipFill>
        <p:spPr>
          <a:xfrm>
            <a:off x="8509000" y="1373816"/>
            <a:ext cx="2984500" cy="3730625"/>
          </a:xfrm>
          <a:prstGeom prst="roundRect">
            <a:avLst>
              <a:gd fmla="val 16667" name="adj"/>
            </a:avLst>
          </a:prstGeom>
          <a:noFill/>
          <a:ln>
            <a:noFill/>
          </a:ln>
          <a:effectLst>
            <a:outerShdw blurRad="76200" rotWithShape="0" algn="tl" dir="7800000" dist="38100">
              <a:srgbClr val="000000">
                <a:alpha val="40000"/>
              </a:srgbClr>
            </a:outerShdw>
          </a:effectLst>
        </p:spPr>
      </p:pic>
      <p:sp>
        <p:nvSpPr>
          <p:cNvPr id="122" name="Google Shape;122;p2"/>
          <p:cNvSpPr/>
          <p:nvPr/>
        </p:nvSpPr>
        <p:spPr>
          <a:xfrm>
            <a:off x="698500" y="620907"/>
            <a:ext cx="5661546" cy="255454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8000">
                <a:solidFill>
                  <a:schemeClr val="lt1"/>
                </a:solidFill>
                <a:latin typeface="Corsiva"/>
                <a:ea typeface="Corsiva"/>
                <a:cs typeface="Corsiva"/>
                <a:sym typeface="Corsiva"/>
              </a:rPr>
              <a:t>Computers…</a:t>
            </a:r>
            <a:endParaRPr/>
          </a:p>
          <a:p>
            <a:pPr indent="0" lvl="0" marL="0" marR="0" rtl="0" algn="ctr">
              <a:spcBef>
                <a:spcPts val="0"/>
              </a:spcBef>
              <a:spcAft>
                <a:spcPts val="0"/>
              </a:spcAft>
              <a:buNone/>
            </a:pPr>
            <a:r>
              <a:t/>
            </a:r>
            <a:endParaRPr sz="8000">
              <a:solidFill>
                <a:schemeClr val="lt1"/>
              </a:solidFill>
              <a:latin typeface="Corsiva"/>
              <a:ea typeface="Corsiva"/>
              <a:cs typeface="Corsiva"/>
              <a:sym typeface="Corsiva"/>
            </a:endParaRPr>
          </a:p>
        </p:txBody>
      </p:sp>
      <p:sp>
        <p:nvSpPr>
          <p:cNvPr id="123" name="Google Shape;123;p2"/>
          <p:cNvSpPr/>
          <p:nvPr/>
        </p:nvSpPr>
        <p:spPr>
          <a:xfrm>
            <a:off x="7435856" y="5078569"/>
            <a:ext cx="4952988" cy="95410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800" cap="none">
                <a:solidFill>
                  <a:schemeClr val="dk1"/>
                </a:solidFill>
                <a:latin typeface="Corsiva"/>
                <a:ea typeface="Corsiva"/>
                <a:cs typeface="Corsiva"/>
                <a:sym typeface="Corsiva"/>
              </a:rPr>
              <a:t>Charles Babbage</a:t>
            </a:r>
            <a:endParaRPr/>
          </a:p>
          <a:p>
            <a:pPr indent="0" lvl="0" marL="0" marR="0" rtl="0" algn="ctr">
              <a:spcBef>
                <a:spcPts val="0"/>
              </a:spcBef>
              <a:spcAft>
                <a:spcPts val="0"/>
              </a:spcAft>
              <a:buNone/>
            </a:pPr>
            <a:r>
              <a:rPr lang="en-US" sz="2800">
                <a:solidFill>
                  <a:schemeClr val="dk1"/>
                </a:solidFill>
                <a:latin typeface="Corsiva"/>
                <a:ea typeface="Corsiva"/>
                <a:cs typeface="Corsiva"/>
                <a:sym typeface="Corsiva"/>
              </a:rPr>
              <a:t>Year invented - 1822</a:t>
            </a:r>
            <a:endParaRPr sz="2800" cap="none">
              <a:solidFill>
                <a:schemeClr val="dk1"/>
              </a:solidFill>
              <a:latin typeface="Corsiva"/>
              <a:ea typeface="Corsiva"/>
              <a:cs typeface="Corsiva"/>
              <a:sym typeface="Corsiva"/>
            </a:endParaRPr>
          </a:p>
        </p:txBody>
      </p:sp>
      <p:sp>
        <p:nvSpPr>
          <p:cNvPr id="124" name="Google Shape;124;p2"/>
          <p:cNvSpPr/>
          <p:nvPr/>
        </p:nvSpPr>
        <p:spPr>
          <a:xfrm>
            <a:off x="408625" y="2459504"/>
            <a:ext cx="6817675" cy="2677656"/>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2400" cap="none">
                <a:solidFill>
                  <a:schemeClr val="lt1"/>
                </a:solidFill>
                <a:latin typeface="Arial Narrow"/>
                <a:ea typeface="Arial Narrow"/>
                <a:cs typeface="Arial Narrow"/>
                <a:sym typeface="Arial Narrow"/>
              </a:rPr>
              <a:t>A computer is a device of electrical</a:t>
            </a:r>
            <a:endParaRPr/>
          </a:p>
          <a:p>
            <a:pPr indent="0" lvl="0" marL="0" marR="0" rtl="0" algn="just">
              <a:spcBef>
                <a:spcPts val="0"/>
              </a:spcBef>
              <a:spcAft>
                <a:spcPts val="0"/>
              </a:spcAft>
              <a:buNone/>
            </a:pPr>
            <a:r>
              <a:rPr lang="en-US" sz="2400" cap="none">
                <a:solidFill>
                  <a:schemeClr val="lt1"/>
                </a:solidFill>
                <a:latin typeface="Arial Narrow"/>
                <a:ea typeface="Arial Narrow"/>
                <a:cs typeface="Arial Narrow"/>
                <a:sym typeface="Arial Narrow"/>
              </a:rPr>
              <a:t>equipment used to manipulate data or information</a:t>
            </a:r>
            <a:r>
              <a:rPr b="0" lang="en-US" sz="2400" cap="none">
                <a:solidFill>
                  <a:schemeClr val="lt1"/>
                </a:solidFill>
                <a:latin typeface="Arial Narrow"/>
                <a:ea typeface="Arial Narrow"/>
                <a:cs typeface="Arial Narrow"/>
                <a:sym typeface="Arial Narrow"/>
              </a:rPr>
              <a:t> with a set of instructions that the user gives. </a:t>
            </a:r>
            <a:endParaRPr/>
          </a:p>
          <a:p>
            <a:pPr indent="0" lvl="0" marL="0" marR="0" rtl="0" algn="just">
              <a:spcBef>
                <a:spcPts val="0"/>
              </a:spcBef>
              <a:spcAft>
                <a:spcPts val="0"/>
              </a:spcAft>
              <a:buNone/>
            </a:pPr>
            <a:r>
              <a:rPr lang="en-US" sz="2400" cap="none">
                <a:solidFill>
                  <a:schemeClr val="lt1"/>
                </a:solidFill>
                <a:latin typeface="Arial Narrow"/>
                <a:ea typeface="Arial Narrow"/>
                <a:cs typeface="Arial Narrow"/>
                <a:sym typeface="Arial Narrow"/>
              </a:rPr>
              <a:t>Data can be stored, retrieved, and processed by it. </a:t>
            </a:r>
            <a:endParaRPr/>
          </a:p>
          <a:p>
            <a:pPr indent="0" lvl="0" marL="0" marR="0" rtl="0" algn="just">
              <a:spcBef>
                <a:spcPts val="0"/>
              </a:spcBef>
              <a:spcAft>
                <a:spcPts val="0"/>
              </a:spcAft>
              <a:buNone/>
            </a:pPr>
            <a:r>
              <a:t/>
            </a:r>
            <a:endParaRPr sz="2400" cap="none">
              <a:solidFill>
                <a:schemeClr val="lt1"/>
              </a:solidFill>
              <a:latin typeface="Arial Narrow"/>
              <a:ea typeface="Arial Narrow"/>
              <a:cs typeface="Arial Narrow"/>
              <a:sym typeface="Arial Narrow"/>
            </a:endParaRPr>
          </a:p>
          <a:p>
            <a:pPr indent="0" lvl="0" marL="0" marR="0" rtl="0" algn="just">
              <a:spcBef>
                <a:spcPts val="0"/>
              </a:spcBef>
              <a:spcAft>
                <a:spcPts val="0"/>
              </a:spcAft>
              <a:buNone/>
            </a:pPr>
            <a:r>
              <a:rPr lang="en-US" sz="2400" cap="none">
                <a:solidFill>
                  <a:schemeClr val="lt1"/>
                </a:solidFill>
                <a:latin typeface="Arial Narrow"/>
                <a:ea typeface="Arial Narrow"/>
                <a:cs typeface="Arial Narrow"/>
                <a:sym typeface="Arial Narrow"/>
              </a:rPr>
              <a:t>For example we can use a computer to surf the Internet, send emails, type documents, and play games.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28" name="Shape 128"/>
        <p:cNvGrpSpPr/>
        <p:nvPr/>
      </p:nvGrpSpPr>
      <p:grpSpPr>
        <a:xfrm>
          <a:off x="0" y="0"/>
          <a:ext cx="0" cy="0"/>
          <a:chOff x="0" y="0"/>
          <a:chExt cx="0" cy="0"/>
        </a:xfrm>
      </p:grpSpPr>
      <p:graphicFrame>
        <p:nvGraphicFramePr>
          <p:cNvPr id="129" name="Google Shape;129;p3"/>
          <p:cNvGraphicFramePr/>
          <p:nvPr/>
        </p:nvGraphicFramePr>
        <p:xfrm>
          <a:off x="990600" y="2893021"/>
          <a:ext cx="3000000" cy="3000000"/>
        </p:xfrm>
        <a:graphic>
          <a:graphicData uri="http://schemas.openxmlformats.org/drawingml/2006/table">
            <a:tbl>
              <a:tblPr bandRow="1" firstRow="1">
                <a:noFill/>
                <a:tableStyleId>{F1F98EEB-34CA-4122-89B7-70CDE0EFC00B}</a:tableStyleId>
              </a:tblPr>
              <a:tblGrid>
                <a:gridCol w="1701800"/>
                <a:gridCol w="1701800"/>
                <a:gridCol w="1701800"/>
                <a:gridCol w="1798975"/>
                <a:gridCol w="1683025"/>
                <a:gridCol w="1699600"/>
              </a:tblGrid>
              <a:tr h="2709325">
                <a:tc>
                  <a:txBody>
                    <a:bodyPr/>
                    <a:lstStyle/>
                    <a:p>
                      <a:pPr indent="0" lvl="0" marL="0" marR="0" rtl="0" algn="ctr">
                        <a:spcBef>
                          <a:spcPts val="0"/>
                        </a:spcBef>
                        <a:spcAft>
                          <a:spcPts val="0"/>
                        </a:spcAft>
                        <a:buNone/>
                      </a:pPr>
                      <a:r>
                        <a:rPr lang="en-US" sz="1800" u="none" cap="none" strike="noStrike"/>
                        <a:t>Super Computer:</a:t>
                      </a:r>
                      <a:endParaRPr/>
                    </a:p>
                    <a:p>
                      <a:pPr indent="0" lvl="0" marL="0" marR="0" rtl="0" algn="ctr">
                        <a:spcBef>
                          <a:spcPts val="0"/>
                        </a:spcBef>
                        <a:spcAft>
                          <a:spcPts val="0"/>
                        </a:spcAft>
                        <a:buNone/>
                      </a:pPr>
                      <a:r>
                        <a:rPr b="0" lang="en-US" sz="1800" u="none" cap="none" strike="noStrike"/>
                        <a:t>Use more than one central processing unit (CPU) &amp; has a high level of performance than unspecialized computers</a:t>
                      </a:r>
                      <a:r>
                        <a:rPr lang="en-US" sz="1800" u="none" cap="none" strike="noStrike"/>
                        <a:t>.</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12700">
                      <a:solidFill>
                        <a:schemeClr val="lt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en-US" sz="1800" u="none" cap="none" strike="noStrike"/>
                        <a:t>Mainframe Computer:</a:t>
                      </a:r>
                      <a:endParaRPr/>
                    </a:p>
                    <a:p>
                      <a:pPr indent="0" lvl="0" marL="0" marR="0" rtl="0" algn="ctr">
                        <a:spcBef>
                          <a:spcPts val="0"/>
                        </a:spcBef>
                        <a:spcAft>
                          <a:spcPts val="0"/>
                        </a:spcAft>
                        <a:buNone/>
                      </a:pPr>
                      <a:r>
                        <a:rPr b="0" lang="en-US" sz="1800" u="none" cap="none" strike="noStrike"/>
                        <a:t>High performance machines with plenty of memory &amp; data processors that can process trillions of simple computations.</a:t>
                      </a:r>
                      <a:endParaRPr/>
                    </a:p>
                  </a:txBody>
                  <a:tcPr marT="45725" marB="45725" marR="91450" marL="9145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en-US" sz="1800" u="none" cap="none" strike="noStrike"/>
                        <a:t>Analog Computer:</a:t>
                      </a:r>
                      <a:endParaRPr/>
                    </a:p>
                    <a:p>
                      <a:pPr indent="0" lvl="0" marL="0" marR="0" rtl="0" algn="ctr">
                        <a:spcBef>
                          <a:spcPts val="0"/>
                        </a:spcBef>
                        <a:spcAft>
                          <a:spcPts val="0"/>
                        </a:spcAft>
                        <a:buNone/>
                      </a:pPr>
                      <a:r>
                        <a:rPr b="0" lang="en-US" sz="1800" u="none" cap="none" strike="noStrike"/>
                        <a:t>A computer that models the issue at hand using the continuous variation element of physical phenomena.</a:t>
                      </a:r>
                      <a:endParaRPr/>
                    </a:p>
                  </a:txBody>
                  <a:tcPr marT="45725" marB="45725" marR="91450" marL="9145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en-US" sz="1800" u="none" cap="none" strike="noStrike"/>
                        <a:t>Workstation Computer:</a:t>
                      </a:r>
                      <a:endParaRPr/>
                    </a:p>
                    <a:p>
                      <a:pPr indent="0" lvl="0" marL="0" marR="0" rtl="0" algn="ctr">
                        <a:spcBef>
                          <a:spcPts val="0"/>
                        </a:spcBef>
                        <a:spcAft>
                          <a:spcPts val="0"/>
                        </a:spcAft>
                        <a:buNone/>
                      </a:pPr>
                      <a:r>
                        <a:rPr b="0" i="0" lang="en-US" sz="1800" u="none" cap="none" strike="noStrike">
                          <a:solidFill>
                            <a:schemeClr val="lt1"/>
                          </a:solidFill>
                          <a:latin typeface="Calibri"/>
                          <a:ea typeface="Calibri"/>
                          <a:cs typeface="Calibri"/>
                          <a:sym typeface="Calibri"/>
                        </a:rPr>
                        <a:t>Used primarily to perform computationally intensive scientific and engineering tasks.</a:t>
                      </a:r>
                      <a:endParaRPr b="0" sz="1800" u="none" cap="none" strike="noStrike"/>
                    </a:p>
                  </a:txBody>
                  <a:tcPr marT="45725" marB="45725" marR="91450" marL="9145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en-US" sz="1800" u="none" cap="none" strike="noStrike"/>
                        <a:t>Digital Computer:</a:t>
                      </a:r>
                      <a:endParaRPr/>
                    </a:p>
                    <a:p>
                      <a:pPr indent="0" lvl="0" marL="0" marR="0" rtl="0" algn="ctr">
                        <a:spcBef>
                          <a:spcPts val="0"/>
                        </a:spcBef>
                        <a:spcAft>
                          <a:spcPts val="0"/>
                        </a:spcAft>
                        <a:buNone/>
                      </a:pPr>
                      <a:r>
                        <a:rPr b="0" lang="en-US" sz="1800" u="none" cap="none" strike="noStrike"/>
                        <a:t>Most used type. </a:t>
                      </a:r>
                      <a:r>
                        <a:rPr b="0" i="0" lang="en-US" sz="1800" u="none" cap="none" strike="noStrike">
                          <a:solidFill>
                            <a:schemeClr val="lt1"/>
                          </a:solidFill>
                          <a:latin typeface="Calibri"/>
                          <a:ea typeface="Calibri"/>
                          <a:cs typeface="Calibri"/>
                          <a:sym typeface="Calibri"/>
                        </a:rPr>
                        <a:t>Operates on data, including magnitudes, letters, and symbols which are e</a:t>
                      </a:r>
                      <a:r>
                        <a:rPr b="0" lang="en-US" sz="1800" u="none" cap="none" strike="noStrike"/>
                        <a:t>xpressed in binary codes, 0 and 1 .</a:t>
                      </a:r>
                      <a:endParaRPr/>
                    </a:p>
                  </a:txBody>
                  <a:tcPr marT="45725" marB="45725" marR="91450" marL="9145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en-US" sz="1800" u="none" cap="none" strike="noStrike"/>
                        <a:t>Hybrid Computer:</a:t>
                      </a:r>
                      <a:endParaRPr/>
                    </a:p>
                    <a:p>
                      <a:pPr indent="0" lvl="0" marL="0" marR="0" rtl="0" algn="ctr">
                        <a:spcBef>
                          <a:spcPts val="0"/>
                        </a:spcBef>
                        <a:spcAft>
                          <a:spcPts val="0"/>
                        </a:spcAft>
                        <a:buNone/>
                      </a:pPr>
                      <a:r>
                        <a:rPr b="0" i="0" lang="en-US" sz="1800" u="none" cap="none" strike="noStrike">
                          <a:solidFill>
                            <a:schemeClr val="lt1"/>
                          </a:solidFill>
                          <a:latin typeface="Calibri"/>
                          <a:ea typeface="Calibri"/>
                          <a:cs typeface="Calibri"/>
                          <a:sym typeface="Calibri"/>
                        </a:rPr>
                        <a:t>Exhibit features of analog and digital computers.       normally serves as the controller and provides logical and numerical operations</a:t>
                      </a:r>
                      <a:endParaRPr sz="1800" u="none" cap="none" strike="noStrike"/>
                    </a:p>
                  </a:txBody>
                  <a:tcPr marT="45725" marB="45725" marR="91450" marL="91450" anchor="ctr">
                    <a:lnL cap="flat" cmpd="sng" w="12700">
                      <a:solidFill>
                        <a:schemeClr val="lt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bl>
          </a:graphicData>
        </a:graphic>
      </p:graphicFrame>
      <p:sp>
        <p:nvSpPr>
          <p:cNvPr id="130" name="Google Shape;130;p3"/>
          <p:cNvSpPr/>
          <p:nvPr/>
        </p:nvSpPr>
        <p:spPr>
          <a:xfrm>
            <a:off x="3232948" y="413058"/>
            <a:ext cx="5406086" cy="178510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4400">
                <a:solidFill>
                  <a:schemeClr val="lt1"/>
                </a:solidFill>
                <a:latin typeface="Calibri"/>
                <a:ea typeface="Calibri"/>
                <a:cs typeface="Calibri"/>
                <a:sym typeface="Calibri"/>
              </a:rPr>
              <a:t>TYPES OF </a:t>
            </a:r>
            <a:endParaRPr/>
          </a:p>
          <a:p>
            <a:pPr indent="0" lvl="0" marL="0" marR="0" rtl="0" algn="ctr">
              <a:spcBef>
                <a:spcPts val="0"/>
              </a:spcBef>
              <a:spcAft>
                <a:spcPts val="0"/>
              </a:spcAft>
              <a:buNone/>
            </a:pPr>
            <a:r>
              <a:rPr lang="en-US" sz="6600">
                <a:solidFill>
                  <a:schemeClr val="lt1"/>
                </a:solidFill>
                <a:latin typeface="Calibri"/>
                <a:ea typeface="Calibri"/>
                <a:cs typeface="Calibri"/>
                <a:sym typeface="Calibri"/>
              </a:rPr>
              <a:t>COMPUTERS</a:t>
            </a:r>
            <a:endParaRPr sz="6600" cap="none">
              <a:solidFill>
                <a:schemeClr val="lt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34" name="Shape 134"/>
        <p:cNvGrpSpPr/>
        <p:nvPr/>
      </p:nvGrpSpPr>
      <p:grpSpPr>
        <a:xfrm>
          <a:off x="0" y="0"/>
          <a:ext cx="0" cy="0"/>
          <a:chOff x="0" y="0"/>
          <a:chExt cx="0" cy="0"/>
        </a:xfrm>
      </p:grpSpPr>
      <p:sp>
        <p:nvSpPr>
          <p:cNvPr id="135" name="Google Shape;135;p4"/>
          <p:cNvSpPr/>
          <p:nvPr/>
        </p:nvSpPr>
        <p:spPr>
          <a:xfrm rot="-7836938">
            <a:off x="-224765" y="-3975578"/>
            <a:ext cx="13142629" cy="14379426"/>
          </a:xfrm>
          <a:custGeom>
            <a:rect b="b" l="l" r="r" t="t"/>
            <a:pathLst>
              <a:path extrusionOk="0" h="14379426" w="13142629">
                <a:moveTo>
                  <a:pt x="3906706" y="13332536"/>
                </a:moveTo>
                <a:lnTo>
                  <a:pt x="1292019" y="13332536"/>
                </a:lnTo>
                <a:lnTo>
                  <a:pt x="1292019" y="10362877"/>
                </a:lnTo>
                <a:lnTo>
                  <a:pt x="3906706" y="12605172"/>
                </a:lnTo>
                <a:close/>
                <a:moveTo>
                  <a:pt x="13142629" y="4464430"/>
                </a:moveTo>
                <a:lnTo>
                  <a:pt x="9831117" y="8325905"/>
                </a:lnTo>
                <a:lnTo>
                  <a:pt x="9831117" y="7903113"/>
                </a:lnTo>
                <a:cubicBezTo>
                  <a:pt x="9831117" y="7166062"/>
                  <a:pt x="9233620" y="6568565"/>
                  <a:pt x="8496568" y="6568566"/>
                </a:cubicBezTo>
                <a:cubicBezTo>
                  <a:pt x="7759518" y="6568565"/>
                  <a:pt x="7162021" y="7166063"/>
                  <a:pt x="7162021" y="7903113"/>
                </a:cubicBezTo>
                <a:lnTo>
                  <a:pt x="7162021" y="11438273"/>
                </a:lnTo>
                <a:lnTo>
                  <a:pt x="6853255" y="11798318"/>
                </a:lnTo>
                <a:lnTo>
                  <a:pt x="6853255" y="6597587"/>
                </a:lnTo>
                <a:cubicBezTo>
                  <a:pt x="6853255" y="5860636"/>
                  <a:pt x="6255838" y="5263219"/>
                  <a:pt x="5518887" y="5263219"/>
                </a:cubicBezTo>
                <a:cubicBezTo>
                  <a:pt x="4781936" y="5263219"/>
                  <a:pt x="4184519" y="5860636"/>
                  <a:pt x="4184519" y="6597587"/>
                </a:cubicBezTo>
                <a:lnTo>
                  <a:pt x="4184519" y="12843418"/>
                </a:lnTo>
                <a:lnTo>
                  <a:pt x="3906706" y="12605172"/>
                </a:lnTo>
                <a:lnTo>
                  <a:pt x="3906707" y="8741612"/>
                </a:lnTo>
                <a:cubicBezTo>
                  <a:pt x="3906707" y="8019586"/>
                  <a:pt x="3321389" y="7434268"/>
                  <a:pt x="2599363" y="7434268"/>
                </a:cubicBezTo>
                <a:cubicBezTo>
                  <a:pt x="1877337" y="7434268"/>
                  <a:pt x="1292019" y="8019586"/>
                  <a:pt x="1292019" y="8741612"/>
                </a:cubicBezTo>
                <a:lnTo>
                  <a:pt x="1292019" y="10362877"/>
                </a:lnTo>
                <a:lnTo>
                  <a:pt x="0" y="9254870"/>
                </a:lnTo>
                <a:lnTo>
                  <a:pt x="7936764" y="0"/>
                </a:lnTo>
                <a:close/>
                <a:moveTo>
                  <a:pt x="6853255" y="14379426"/>
                </a:moveTo>
                <a:lnTo>
                  <a:pt x="4184519" y="14379425"/>
                </a:lnTo>
                <a:lnTo>
                  <a:pt x="4184519" y="12843418"/>
                </a:lnTo>
                <a:lnTo>
                  <a:pt x="5205864" y="13719300"/>
                </a:lnTo>
                <a:lnTo>
                  <a:pt x="6853255" y="11798318"/>
                </a:lnTo>
                <a:close/>
                <a:moveTo>
                  <a:pt x="9831116" y="13195610"/>
                </a:moveTo>
                <a:lnTo>
                  <a:pt x="7162021" y="13195610"/>
                </a:lnTo>
                <a:lnTo>
                  <a:pt x="7162021" y="11438273"/>
                </a:lnTo>
                <a:lnTo>
                  <a:pt x="9831117" y="8325905"/>
                </a:lnTo>
                <a:close/>
              </a:path>
            </a:pathLst>
          </a:custGeom>
          <a:gradFill>
            <a:gsLst>
              <a:gs pos="0">
                <a:schemeClr val="lt1"/>
              </a:gs>
              <a:gs pos="11000">
                <a:schemeClr val="lt1"/>
              </a:gs>
              <a:gs pos="60000">
                <a:srgbClr val="A5A5A5"/>
              </a:gs>
              <a:gs pos="100000">
                <a:srgbClr val="A5A5A5"/>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6" name="Google Shape;136;p4"/>
          <p:cNvSpPr/>
          <p:nvPr/>
        </p:nvSpPr>
        <p:spPr>
          <a:xfrm>
            <a:off x="33243" y="2349255"/>
            <a:ext cx="5288627" cy="280076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8800" cap="none">
                <a:solidFill>
                  <a:schemeClr val="dk1"/>
                </a:solidFill>
                <a:latin typeface="Garamond"/>
                <a:ea typeface="Garamond"/>
                <a:cs typeface="Garamond"/>
                <a:sym typeface="Garamond"/>
              </a:rPr>
              <a:t>Computer </a:t>
            </a:r>
            <a:endParaRPr/>
          </a:p>
          <a:p>
            <a:pPr indent="0" lvl="0" marL="0" marR="0" rtl="0" algn="ctr">
              <a:spcBef>
                <a:spcPts val="0"/>
              </a:spcBef>
              <a:spcAft>
                <a:spcPts val="0"/>
              </a:spcAft>
              <a:buNone/>
            </a:pPr>
            <a:r>
              <a:rPr b="1" lang="en-US" sz="8800">
                <a:solidFill>
                  <a:schemeClr val="dk1"/>
                </a:solidFill>
                <a:latin typeface="Garamond"/>
                <a:ea typeface="Garamond"/>
                <a:cs typeface="Garamond"/>
                <a:sym typeface="Garamond"/>
              </a:rPr>
              <a:t>M</a:t>
            </a:r>
            <a:r>
              <a:rPr b="1" lang="en-US" sz="8800" cap="none">
                <a:solidFill>
                  <a:schemeClr val="dk1"/>
                </a:solidFill>
                <a:latin typeface="Garamond"/>
                <a:ea typeface="Garamond"/>
                <a:cs typeface="Garamond"/>
                <a:sym typeface="Garamond"/>
              </a:rPr>
              <a:t>emory</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40" name="Shape 140"/>
        <p:cNvGrpSpPr/>
        <p:nvPr/>
      </p:nvGrpSpPr>
      <p:grpSpPr>
        <a:xfrm>
          <a:off x="0" y="0"/>
          <a:ext cx="0" cy="0"/>
          <a:chOff x="0" y="0"/>
          <a:chExt cx="0" cy="0"/>
        </a:xfrm>
      </p:grpSpPr>
      <p:sp>
        <p:nvSpPr>
          <p:cNvPr id="141" name="Google Shape;141;p5"/>
          <p:cNvSpPr/>
          <p:nvPr/>
        </p:nvSpPr>
        <p:spPr>
          <a:xfrm>
            <a:off x="2608675" y="181932"/>
            <a:ext cx="6665158" cy="110799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6600" cap="none">
                <a:solidFill>
                  <a:schemeClr val="lt1"/>
                </a:solidFill>
                <a:latin typeface="Garamond"/>
                <a:ea typeface="Garamond"/>
                <a:cs typeface="Garamond"/>
                <a:sym typeface="Garamond"/>
              </a:rPr>
              <a:t>Types of Memory</a:t>
            </a:r>
            <a:endParaRPr/>
          </a:p>
        </p:txBody>
      </p:sp>
      <p:sp>
        <p:nvSpPr>
          <p:cNvPr id="142" name="Google Shape;142;p5"/>
          <p:cNvSpPr txBox="1"/>
          <p:nvPr/>
        </p:nvSpPr>
        <p:spPr>
          <a:xfrm>
            <a:off x="647114" y="1631852"/>
            <a:ext cx="7821637" cy="34163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200">
                <a:solidFill>
                  <a:schemeClr val="lt1"/>
                </a:solidFill>
                <a:latin typeface="Calibri"/>
                <a:ea typeface="Calibri"/>
                <a:cs typeface="Calibri"/>
                <a:sym typeface="Calibri"/>
              </a:rPr>
              <a:t>Mainly there are 2 types of computer memory.</a:t>
            </a:r>
            <a:endParaRPr/>
          </a:p>
          <a:p>
            <a:pPr indent="0" lvl="0" marL="0" marR="0" rtl="0" algn="l">
              <a:spcBef>
                <a:spcPts val="0"/>
              </a:spcBef>
              <a:spcAft>
                <a:spcPts val="0"/>
              </a:spcAft>
              <a:buNone/>
            </a:pPr>
            <a:r>
              <a:t/>
            </a:r>
            <a:endParaRPr sz="3200">
              <a:solidFill>
                <a:schemeClr val="lt1"/>
              </a:solidFill>
              <a:latin typeface="Calibri"/>
              <a:ea typeface="Calibri"/>
              <a:cs typeface="Calibri"/>
              <a:sym typeface="Calibri"/>
            </a:endParaRPr>
          </a:p>
          <a:p>
            <a:pPr indent="-285750" lvl="0" marL="285750" marR="0" rtl="0" algn="l">
              <a:spcBef>
                <a:spcPts val="0"/>
              </a:spcBef>
              <a:spcAft>
                <a:spcPts val="0"/>
              </a:spcAft>
              <a:buClr>
                <a:schemeClr val="lt1"/>
              </a:buClr>
              <a:buSzPts val="3200"/>
              <a:buFont typeface="Arial"/>
              <a:buChar char="•"/>
            </a:pPr>
            <a:r>
              <a:rPr lang="en-US" sz="3200">
                <a:solidFill>
                  <a:schemeClr val="lt1"/>
                </a:solidFill>
                <a:latin typeface="Calibri"/>
                <a:ea typeface="Calibri"/>
                <a:cs typeface="Calibri"/>
                <a:sym typeface="Calibri"/>
              </a:rPr>
              <a:t>Primary Memory</a:t>
            </a:r>
            <a:endParaRPr/>
          </a:p>
          <a:p>
            <a:pPr indent="-285750" lvl="0" marL="285750" marR="0" rtl="0" algn="l">
              <a:spcBef>
                <a:spcPts val="0"/>
              </a:spcBef>
              <a:spcAft>
                <a:spcPts val="0"/>
              </a:spcAft>
              <a:buClr>
                <a:schemeClr val="lt1"/>
              </a:buClr>
              <a:buSzPts val="3200"/>
              <a:buFont typeface="Arial"/>
              <a:buChar char="•"/>
            </a:pPr>
            <a:r>
              <a:rPr lang="en-US" sz="3200">
                <a:solidFill>
                  <a:schemeClr val="lt1"/>
                </a:solidFill>
                <a:latin typeface="Calibri"/>
                <a:ea typeface="Calibri"/>
                <a:cs typeface="Calibri"/>
                <a:sym typeface="Calibri"/>
              </a:rPr>
              <a:t>Secondary Memory</a:t>
            </a:r>
            <a:endParaRPr/>
          </a:p>
          <a:p>
            <a:pPr indent="-285750" lvl="0" marL="285750" marR="0" rtl="0" algn="l">
              <a:spcBef>
                <a:spcPts val="0"/>
              </a:spcBef>
              <a:spcAft>
                <a:spcPts val="0"/>
              </a:spcAft>
              <a:buClr>
                <a:schemeClr val="lt1"/>
              </a:buClr>
              <a:buSzPts val="3200"/>
              <a:buFont typeface="Arial"/>
              <a:buChar char="•"/>
            </a:pPr>
            <a:r>
              <a:rPr lang="en-US" sz="3200">
                <a:solidFill>
                  <a:schemeClr val="lt1"/>
                </a:solidFill>
                <a:latin typeface="Calibri"/>
                <a:ea typeface="Calibri"/>
                <a:cs typeface="Calibri"/>
                <a:sym typeface="Calibri"/>
              </a:rPr>
              <a:t>Cache Memory</a:t>
            </a:r>
            <a:endParaRPr/>
          </a:p>
          <a:p>
            <a:pPr indent="0" lvl="0" marL="0" marR="0" rtl="0" algn="l">
              <a:spcBef>
                <a:spcPts val="0"/>
              </a:spcBef>
              <a:spcAft>
                <a:spcPts val="0"/>
              </a:spcAft>
              <a:buNone/>
            </a:pPr>
            <a:r>
              <a:t/>
            </a:r>
            <a:endParaRPr sz="2400">
              <a:solidFill>
                <a:schemeClr val="lt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46" name="Shape 146"/>
        <p:cNvGrpSpPr/>
        <p:nvPr/>
      </p:nvGrpSpPr>
      <p:grpSpPr>
        <a:xfrm>
          <a:off x="0" y="0"/>
          <a:ext cx="0" cy="0"/>
          <a:chOff x="0" y="0"/>
          <a:chExt cx="0" cy="0"/>
        </a:xfrm>
      </p:grpSpPr>
      <p:graphicFrame>
        <p:nvGraphicFramePr>
          <p:cNvPr id="147" name="Google Shape;147;p6"/>
          <p:cNvGraphicFramePr/>
          <p:nvPr/>
        </p:nvGraphicFramePr>
        <p:xfrm>
          <a:off x="886264" y="759654"/>
          <a:ext cx="3000000" cy="3000000"/>
        </p:xfrm>
        <a:graphic>
          <a:graphicData uri="http://schemas.openxmlformats.org/drawingml/2006/table">
            <a:tbl>
              <a:tblPr bandRow="1" firstRow="1">
                <a:noFill/>
                <a:tableStyleId>{F1F98EEB-34CA-4122-89B7-70CDE0EFC00B}</a:tableStyleId>
              </a:tblPr>
              <a:tblGrid>
                <a:gridCol w="5162850"/>
                <a:gridCol w="5162850"/>
              </a:tblGrid>
              <a:tr h="5474750">
                <a:tc>
                  <a:txBody>
                    <a:bodyPr/>
                    <a:lstStyle/>
                    <a:p>
                      <a:pPr indent="0" lvl="0" marL="0" marR="0" rtl="0" algn="l">
                        <a:spcBef>
                          <a:spcPts val="0"/>
                        </a:spcBef>
                        <a:spcAft>
                          <a:spcPts val="0"/>
                        </a:spcAft>
                        <a:buNone/>
                      </a:pPr>
                      <a:r>
                        <a:rPr i="0" lang="en-US" sz="4000" u="none" cap="none" strike="noStrike">
                          <a:latin typeface="Garamond"/>
                          <a:ea typeface="Garamond"/>
                          <a:cs typeface="Garamond"/>
                          <a:sym typeface="Garamond"/>
                        </a:rPr>
                        <a:t>Primary Memory</a:t>
                      </a:r>
                      <a:endParaRPr/>
                    </a:p>
                    <a:p>
                      <a:pPr indent="0" lvl="0" marL="0" marR="0" rtl="0" algn="l">
                        <a:spcBef>
                          <a:spcPts val="0"/>
                        </a:spcBef>
                        <a:spcAft>
                          <a:spcPts val="0"/>
                        </a:spcAft>
                        <a:buNone/>
                      </a:pPr>
                      <a:r>
                        <a:t/>
                      </a:r>
                      <a:endParaRPr b="1" i="0" sz="2400" u="none">
                        <a:latin typeface="Calibri"/>
                        <a:ea typeface="Calibri"/>
                        <a:cs typeface="Calibri"/>
                        <a:sym typeface="Calibri"/>
                      </a:endParaRPr>
                    </a:p>
                    <a:p>
                      <a:pPr indent="0" lvl="0" marL="0" marR="0" rtl="0" algn="l">
                        <a:spcBef>
                          <a:spcPts val="0"/>
                        </a:spcBef>
                        <a:spcAft>
                          <a:spcPts val="0"/>
                        </a:spcAft>
                        <a:buNone/>
                      </a:pPr>
                      <a:r>
                        <a:rPr b="1" i="0" lang="en-US" sz="2400" u="none">
                          <a:latin typeface="Calibri"/>
                          <a:ea typeface="Calibri"/>
                          <a:cs typeface="Calibri"/>
                          <a:sym typeface="Calibri"/>
                        </a:rPr>
                        <a:t>The area of the computer that houses the most recent copies of data, software, and instructions is referred to as primary storage or memory, sometimes known as the main memory. Since main storage is housed on the motherboard, data may be read and written to primary storage at a very fast rate</a:t>
                      </a:r>
                      <a:r>
                        <a:rPr i="0" lang="en-US" sz="2000" u="none">
                          <a:latin typeface="Garamond"/>
                          <a:ea typeface="Garamond"/>
                          <a:cs typeface="Garamond"/>
                          <a:sym typeface="Garamond"/>
                        </a:rPr>
                        <a:t>.</a:t>
                      </a:r>
                      <a:endParaRPr/>
                    </a:p>
                    <a:p>
                      <a:pPr indent="0" lvl="0" marL="0" marR="0" rtl="0" algn="l">
                        <a:spcBef>
                          <a:spcPts val="0"/>
                        </a:spcBef>
                        <a:spcAft>
                          <a:spcPts val="0"/>
                        </a:spcAft>
                        <a:buNone/>
                      </a:pPr>
                      <a:r>
                        <a:t/>
                      </a:r>
                      <a:endParaRPr i="0" sz="2000" u="none">
                        <a:latin typeface="Garamond"/>
                        <a:ea typeface="Garamond"/>
                        <a:cs typeface="Garamond"/>
                        <a:sym typeface="Garamond"/>
                      </a:endParaRPr>
                    </a:p>
                    <a:p>
                      <a:pPr indent="0" lvl="0" marL="0" marR="0" rtl="0" algn="l">
                        <a:spcBef>
                          <a:spcPts val="0"/>
                        </a:spcBef>
                        <a:spcAft>
                          <a:spcPts val="0"/>
                        </a:spcAft>
                        <a:buNone/>
                      </a:pPr>
                      <a:r>
                        <a:rPr b="0" i="0" lang="en-US" sz="2000" u="none">
                          <a:solidFill>
                            <a:schemeClr val="lt1"/>
                          </a:solidFill>
                          <a:latin typeface="Calibri"/>
                          <a:ea typeface="Calibri"/>
                          <a:cs typeface="Calibri"/>
                          <a:sym typeface="Calibri"/>
                        </a:rPr>
                        <a:t>Examples : RAM, ROM, cache, PROM, EPROM, registers, etc.</a:t>
                      </a:r>
                      <a:endParaRPr i="0" sz="2000" u="none">
                        <a:latin typeface="Garamond"/>
                        <a:ea typeface="Garamond"/>
                        <a:cs typeface="Garamond"/>
                        <a:sym typeface="Garamond"/>
                      </a:endParaRPr>
                    </a:p>
                    <a:p>
                      <a:pPr indent="0" lvl="0" marL="0" marR="0" rtl="0" algn="l">
                        <a:spcBef>
                          <a:spcPts val="0"/>
                        </a:spcBef>
                        <a:spcAft>
                          <a:spcPts val="0"/>
                        </a:spcAft>
                        <a:buNone/>
                      </a:pPr>
                      <a:r>
                        <a:t/>
                      </a:r>
                      <a:endParaRPr i="0" sz="4000" u="none">
                        <a:latin typeface="Garamond"/>
                        <a:ea typeface="Garamond"/>
                        <a:cs typeface="Garamond"/>
                        <a:sym typeface="Garamond"/>
                      </a:endParaRPr>
                    </a:p>
                  </a:txBody>
                  <a:tcPr marT="45725" marB="45725" marR="91450" marL="91450">
                    <a:lnL cap="flat" cmpd="sng" w="9525">
                      <a:solidFill>
                        <a:srgbClr val="000000">
                          <a:alpha val="0"/>
                        </a:srgbClr>
                      </a:solidFill>
                      <a:prstDash val="solid"/>
                      <a:round/>
                      <a:headEnd len="sm" w="sm" type="none"/>
                      <a:tailEnd len="sm" w="sm" type="none"/>
                    </a:lnL>
                    <a:lnR cap="flat" cmpd="sng" w="12700">
                      <a:solidFill>
                        <a:schemeClr val="lt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FFFFFF"/>
                        </a:buClr>
                        <a:buSzPts val="4000"/>
                        <a:buFont typeface="Garamond"/>
                        <a:buNone/>
                      </a:pPr>
                      <a:r>
                        <a:rPr b="1" i="0" lang="en-US" sz="4000" u="none" cap="none" strike="noStrike">
                          <a:solidFill>
                            <a:srgbClr val="FFFFFF"/>
                          </a:solidFill>
                          <a:latin typeface="Garamond"/>
                          <a:ea typeface="Garamond"/>
                          <a:cs typeface="Garamond"/>
                          <a:sym typeface="Garamond"/>
                        </a:rPr>
                        <a:t>Secondary Memory</a:t>
                      </a:r>
                      <a:endParaRPr/>
                    </a:p>
                    <a:p>
                      <a:pPr indent="0" lvl="0" marL="0" marR="0" rtl="0" algn="l">
                        <a:spcBef>
                          <a:spcPts val="0"/>
                        </a:spcBef>
                        <a:spcAft>
                          <a:spcPts val="0"/>
                        </a:spcAft>
                        <a:buNone/>
                      </a:pPr>
                      <a:r>
                        <a:t/>
                      </a:r>
                      <a:endParaRPr b="1" sz="1800">
                        <a:latin typeface="Calibri"/>
                        <a:ea typeface="Calibri"/>
                        <a:cs typeface="Calibri"/>
                        <a:sym typeface="Calibri"/>
                      </a:endParaRPr>
                    </a:p>
                    <a:p>
                      <a:pPr indent="0" lvl="0" marL="0" marR="0" rtl="0" algn="l">
                        <a:spcBef>
                          <a:spcPts val="0"/>
                        </a:spcBef>
                        <a:spcAft>
                          <a:spcPts val="0"/>
                        </a:spcAft>
                        <a:buNone/>
                      </a:pPr>
                      <a:r>
                        <a:rPr b="1" lang="en-US" sz="2400">
                          <a:latin typeface="Calibri"/>
                          <a:ea typeface="Calibri"/>
                          <a:cs typeface="Calibri"/>
                          <a:sym typeface="Calibri"/>
                        </a:rPr>
                        <a:t>Secondary memory is non-volatile, permanent computer memory that is not directly accessible by a computer or processor. Data that can be quickly and easily retrieved, transmitted, and utilized by apps and services can be stored by the user and then used in this manner</a:t>
                      </a:r>
                      <a:r>
                        <a:rPr b="1" lang="en-US" sz="2800">
                          <a:latin typeface="Calibri"/>
                          <a:ea typeface="Calibri"/>
                          <a:cs typeface="Calibri"/>
                          <a:sym typeface="Calibri"/>
                        </a:rPr>
                        <a:t>.</a:t>
                      </a:r>
                      <a:endParaRPr/>
                    </a:p>
                    <a:p>
                      <a:pPr indent="0" lvl="0" marL="0" marR="0" rtl="0" algn="l">
                        <a:spcBef>
                          <a:spcPts val="0"/>
                        </a:spcBef>
                        <a:spcAft>
                          <a:spcPts val="0"/>
                        </a:spcAft>
                        <a:buNone/>
                      </a:pPr>
                      <a:r>
                        <a:t/>
                      </a:r>
                      <a:endParaRPr b="1" sz="2800">
                        <a:latin typeface="Calibri"/>
                        <a:ea typeface="Calibri"/>
                        <a:cs typeface="Calibri"/>
                        <a:sym typeface="Calibri"/>
                      </a:endParaRPr>
                    </a:p>
                    <a:p>
                      <a:pPr indent="0" lvl="0" marL="0" marR="0" rtl="0" algn="l">
                        <a:spcBef>
                          <a:spcPts val="0"/>
                        </a:spcBef>
                        <a:spcAft>
                          <a:spcPts val="0"/>
                        </a:spcAft>
                        <a:buNone/>
                      </a:pPr>
                      <a:r>
                        <a:t/>
                      </a:r>
                      <a:endParaRPr b="1" sz="2800">
                        <a:latin typeface="Calibri"/>
                        <a:ea typeface="Calibri"/>
                        <a:cs typeface="Calibri"/>
                        <a:sym typeface="Calibri"/>
                      </a:endParaRPr>
                    </a:p>
                    <a:p>
                      <a:pPr indent="0" lvl="0" marL="0" marR="0" rtl="0" algn="l">
                        <a:spcBef>
                          <a:spcPts val="0"/>
                        </a:spcBef>
                        <a:spcAft>
                          <a:spcPts val="0"/>
                        </a:spcAft>
                        <a:buNone/>
                      </a:pPr>
                      <a:r>
                        <a:t/>
                      </a:r>
                      <a:endParaRPr b="1" sz="2800">
                        <a:latin typeface="Calibri"/>
                        <a:ea typeface="Calibri"/>
                        <a:cs typeface="Calibri"/>
                        <a:sym typeface="Calibri"/>
                      </a:endParaRPr>
                    </a:p>
                  </a:txBody>
                  <a:tcPr marT="45725" marB="45725" marR="91450" marL="91450">
                    <a:lnL cap="flat" cmpd="sng" w="12700">
                      <a:solidFill>
                        <a:schemeClr val="lt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bl>
          </a:graphicData>
        </a:graphic>
      </p:graphicFrame>
      <p:sp>
        <p:nvSpPr>
          <p:cNvPr id="148" name="Google Shape;148;p6"/>
          <p:cNvSpPr txBox="1"/>
          <p:nvPr/>
        </p:nvSpPr>
        <p:spPr>
          <a:xfrm>
            <a:off x="6049108" y="4930336"/>
            <a:ext cx="4542971"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000">
                <a:solidFill>
                  <a:srgbClr val="E2EEFF"/>
                </a:solidFill>
                <a:latin typeface="Arial"/>
                <a:ea typeface="Arial"/>
                <a:cs typeface="Arial"/>
                <a:sym typeface="Arial"/>
              </a:rPr>
              <a:t>Examples :Hard Drive, SSD, Flash, Optical Drive, USD Drive</a:t>
            </a:r>
            <a:endParaRPr sz="20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52" name="Shape 152"/>
        <p:cNvGrpSpPr/>
        <p:nvPr/>
      </p:nvGrpSpPr>
      <p:grpSpPr>
        <a:xfrm>
          <a:off x="0" y="0"/>
          <a:ext cx="0" cy="0"/>
          <a:chOff x="0" y="0"/>
          <a:chExt cx="0" cy="0"/>
        </a:xfrm>
      </p:grpSpPr>
      <p:sp>
        <p:nvSpPr>
          <p:cNvPr id="153" name="Google Shape;153;p7"/>
          <p:cNvSpPr txBox="1"/>
          <p:nvPr/>
        </p:nvSpPr>
        <p:spPr>
          <a:xfrm>
            <a:off x="2147668" y="233021"/>
            <a:ext cx="5556739" cy="138499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rgbClr val="FFFF00"/>
                </a:solidFill>
                <a:latin typeface="Garamond"/>
                <a:ea typeface="Garamond"/>
                <a:cs typeface="Garamond"/>
                <a:sym typeface="Garamond"/>
              </a:rPr>
              <a:t>Primary Memory</a:t>
            </a:r>
            <a:endParaRPr/>
          </a:p>
          <a:p>
            <a:pPr indent="0" lvl="0" marL="0" marR="0" rtl="0" algn="l">
              <a:spcBef>
                <a:spcPts val="0"/>
              </a:spcBef>
              <a:spcAft>
                <a:spcPts val="0"/>
              </a:spcAft>
              <a:buNone/>
            </a:pPr>
            <a:r>
              <a:t/>
            </a:r>
            <a:endParaRPr sz="2800">
              <a:solidFill>
                <a:schemeClr val="lt1"/>
              </a:solidFill>
              <a:latin typeface="Calibri"/>
              <a:ea typeface="Calibri"/>
              <a:cs typeface="Calibri"/>
              <a:sym typeface="Calibri"/>
            </a:endParaRPr>
          </a:p>
          <a:p>
            <a:pPr indent="-279400" lvl="0" marL="457200" marR="0" rtl="0" algn="l">
              <a:spcBef>
                <a:spcPts val="0"/>
              </a:spcBef>
              <a:spcAft>
                <a:spcPts val="0"/>
              </a:spcAft>
              <a:buClr>
                <a:schemeClr val="dk1"/>
              </a:buClr>
              <a:buSzPts val="2800"/>
              <a:buFont typeface="Arial"/>
              <a:buNone/>
            </a:pPr>
            <a:r>
              <a:t/>
            </a:r>
            <a:endParaRPr sz="2800">
              <a:solidFill>
                <a:schemeClr val="lt1"/>
              </a:solidFill>
              <a:latin typeface="Calibri"/>
              <a:ea typeface="Calibri"/>
              <a:cs typeface="Calibri"/>
              <a:sym typeface="Calibri"/>
            </a:endParaRPr>
          </a:p>
        </p:txBody>
      </p:sp>
      <p:sp>
        <p:nvSpPr>
          <p:cNvPr id="154" name="Google Shape;154;p7"/>
          <p:cNvSpPr txBox="1"/>
          <p:nvPr/>
        </p:nvSpPr>
        <p:spPr>
          <a:xfrm>
            <a:off x="168812" y="889843"/>
            <a:ext cx="2152357" cy="59093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800">
                <a:solidFill>
                  <a:srgbClr val="FFFF00"/>
                </a:solidFill>
                <a:latin typeface="Inter"/>
                <a:ea typeface="Inter"/>
                <a:cs typeface="Inter"/>
                <a:sym typeface="Inter"/>
              </a:rPr>
              <a:t>Storage validity</a:t>
            </a:r>
            <a:br>
              <a:rPr b="1" i="0" lang="en-US" sz="1800">
                <a:solidFill>
                  <a:srgbClr val="FFFF00"/>
                </a:solidFill>
                <a:latin typeface="Inter"/>
                <a:ea typeface="Inter"/>
                <a:cs typeface="Inter"/>
                <a:sym typeface="Inter"/>
              </a:rPr>
            </a:br>
            <a:br>
              <a:rPr b="1" i="0" lang="en-US" sz="1800">
                <a:solidFill>
                  <a:srgbClr val="FFFF00"/>
                </a:solidFill>
                <a:latin typeface="Inter"/>
                <a:ea typeface="Inter"/>
                <a:cs typeface="Inter"/>
                <a:sym typeface="Inter"/>
              </a:rPr>
            </a:br>
            <a:endParaRPr b="1" i="0" sz="1800">
              <a:solidFill>
                <a:srgbClr val="FFFF00"/>
              </a:solidFill>
              <a:latin typeface="Inter"/>
              <a:ea typeface="Inter"/>
              <a:cs typeface="Inter"/>
              <a:sym typeface="Inter"/>
            </a:endParaRPr>
          </a:p>
          <a:p>
            <a:pPr indent="0" lvl="0" marL="0" marR="0" rtl="0" algn="l">
              <a:spcBef>
                <a:spcPts val="0"/>
              </a:spcBef>
              <a:spcAft>
                <a:spcPts val="0"/>
              </a:spcAft>
              <a:buNone/>
            </a:pPr>
            <a:r>
              <a:rPr b="1" i="0" lang="en-US" sz="1800">
                <a:solidFill>
                  <a:srgbClr val="FFFF00"/>
                </a:solidFill>
                <a:latin typeface="Inter"/>
                <a:ea typeface="Inter"/>
                <a:cs typeface="Inter"/>
                <a:sym typeface="Inter"/>
              </a:rPr>
              <a:t>Access</a:t>
            </a:r>
            <a:endParaRPr/>
          </a:p>
          <a:p>
            <a:pPr indent="0" lvl="0" marL="0" marR="0" rtl="0" algn="l">
              <a:spcBef>
                <a:spcPts val="0"/>
              </a:spcBef>
              <a:spcAft>
                <a:spcPts val="0"/>
              </a:spcAft>
              <a:buNone/>
            </a:pPr>
            <a:r>
              <a:t/>
            </a:r>
            <a:endParaRPr b="1" sz="1800">
              <a:solidFill>
                <a:srgbClr val="FFFF00"/>
              </a:solidFill>
              <a:latin typeface="Inter"/>
              <a:ea typeface="Inter"/>
              <a:cs typeface="Inter"/>
              <a:sym typeface="Inter"/>
            </a:endParaRPr>
          </a:p>
          <a:p>
            <a:pPr indent="0" lvl="0" marL="0" marR="0" rtl="0" algn="l">
              <a:spcBef>
                <a:spcPts val="0"/>
              </a:spcBef>
              <a:spcAft>
                <a:spcPts val="0"/>
              </a:spcAft>
              <a:buNone/>
            </a:pPr>
            <a:r>
              <a:t/>
            </a:r>
            <a:endParaRPr b="1" sz="1800">
              <a:solidFill>
                <a:srgbClr val="FFFF00"/>
              </a:solidFill>
              <a:latin typeface="Inter"/>
              <a:ea typeface="Inter"/>
              <a:cs typeface="Inter"/>
              <a:sym typeface="Inter"/>
            </a:endParaRPr>
          </a:p>
          <a:p>
            <a:pPr indent="0" lvl="0" marL="0" marR="0" rtl="0" algn="l">
              <a:spcBef>
                <a:spcPts val="0"/>
              </a:spcBef>
              <a:spcAft>
                <a:spcPts val="0"/>
              </a:spcAft>
              <a:buNone/>
            </a:pPr>
            <a:r>
              <a:rPr b="1" i="0" lang="en-US" sz="1800">
                <a:solidFill>
                  <a:srgbClr val="FFFF00"/>
                </a:solidFill>
                <a:latin typeface="Inter"/>
                <a:ea typeface="Inter"/>
                <a:cs typeface="Inter"/>
                <a:sym typeface="Inter"/>
              </a:rPr>
              <a:t>Volatility</a:t>
            </a:r>
            <a:br>
              <a:rPr b="1" i="0" lang="en-US" sz="1800">
                <a:solidFill>
                  <a:srgbClr val="FFFF00"/>
                </a:solidFill>
                <a:latin typeface="Inter"/>
                <a:ea typeface="Inter"/>
                <a:cs typeface="Inter"/>
                <a:sym typeface="Inter"/>
              </a:rPr>
            </a:br>
            <a:br>
              <a:rPr b="1" i="0" lang="en-US" sz="1800">
                <a:solidFill>
                  <a:srgbClr val="FFFF00"/>
                </a:solidFill>
                <a:latin typeface="Inter"/>
                <a:ea typeface="Inter"/>
                <a:cs typeface="Inter"/>
                <a:sym typeface="Inter"/>
              </a:rPr>
            </a:br>
            <a:br>
              <a:rPr b="1" i="0" lang="en-US" sz="1800">
                <a:solidFill>
                  <a:srgbClr val="FFFF00"/>
                </a:solidFill>
                <a:latin typeface="Inter"/>
                <a:ea typeface="Inter"/>
                <a:cs typeface="Inter"/>
                <a:sym typeface="Inter"/>
              </a:rPr>
            </a:br>
            <a:r>
              <a:rPr b="1" i="0" lang="en-US" sz="1800">
                <a:solidFill>
                  <a:srgbClr val="FFFF00"/>
                </a:solidFill>
                <a:latin typeface="Inter"/>
                <a:ea typeface="Inter"/>
                <a:cs typeface="Inter"/>
                <a:sym typeface="Inter"/>
              </a:rPr>
              <a:t>Storage</a:t>
            </a:r>
            <a:endParaRPr/>
          </a:p>
          <a:p>
            <a:pPr indent="0" lvl="0" marL="0" marR="0" rtl="0" algn="l">
              <a:spcBef>
                <a:spcPts val="0"/>
              </a:spcBef>
              <a:spcAft>
                <a:spcPts val="0"/>
              </a:spcAft>
              <a:buNone/>
            </a:pPr>
            <a:r>
              <a:t/>
            </a:r>
            <a:endParaRPr b="1" sz="1800">
              <a:solidFill>
                <a:srgbClr val="FFFF00"/>
              </a:solidFill>
              <a:latin typeface="Inter"/>
              <a:ea typeface="Inter"/>
              <a:cs typeface="Inter"/>
              <a:sym typeface="Inter"/>
            </a:endParaRPr>
          </a:p>
          <a:p>
            <a:pPr indent="0" lvl="0" marL="0" marR="0" rtl="0" algn="l">
              <a:spcBef>
                <a:spcPts val="0"/>
              </a:spcBef>
              <a:spcAft>
                <a:spcPts val="0"/>
              </a:spcAft>
              <a:buNone/>
            </a:pPr>
            <a:r>
              <a:t/>
            </a:r>
            <a:endParaRPr b="1" sz="1800">
              <a:solidFill>
                <a:srgbClr val="FFFF00"/>
              </a:solidFill>
              <a:latin typeface="Inter"/>
              <a:ea typeface="Inter"/>
              <a:cs typeface="Inter"/>
              <a:sym typeface="Inter"/>
            </a:endParaRPr>
          </a:p>
          <a:p>
            <a:pPr indent="0" lvl="0" marL="0" marR="0" rtl="0" algn="l">
              <a:spcBef>
                <a:spcPts val="0"/>
              </a:spcBef>
              <a:spcAft>
                <a:spcPts val="0"/>
              </a:spcAft>
              <a:buNone/>
            </a:pPr>
            <a:r>
              <a:t/>
            </a:r>
            <a:endParaRPr b="1" i="0" sz="1800">
              <a:solidFill>
                <a:srgbClr val="FFFF00"/>
              </a:solidFill>
              <a:latin typeface="Inter"/>
              <a:ea typeface="Inter"/>
              <a:cs typeface="Inter"/>
              <a:sym typeface="Inter"/>
            </a:endParaRPr>
          </a:p>
          <a:p>
            <a:pPr indent="0" lvl="0" marL="0" marR="0" rtl="0" algn="l">
              <a:spcBef>
                <a:spcPts val="0"/>
              </a:spcBef>
              <a:spcAft>
                <a:spcPts val="0"/>
              </a:spcAft>
              <a:buNone/>
            </a:pPr>
            <a:r>
              <a:t/>
            </a:r>
            <a:endParaRPr b="1" sz="1800">
              <a:solidFill>
                <a:srgbClr val="FFFF00"/>
              </a:solidFill>
              <a:latin typeface="Inter"/>
              <a:ea typeface="Inter"/>
              <a:cs typeface="Inter"/>
              <a:sym typeface="Inter"/>
            </a:endParaRPr>
          </a:p>
          <a:p>
            <a:pPr indent="0" lvl="0" marL="0" marR="0" rtl="0" algn="l">
              <a:spcBef>
                <a:spcPts val="0"/>
              </a:spcBef>
              <a:spcAft>
                <a:spcPts val="0"/>
              </a:spcAft>
              <a:buNone/>
            </a:pPr>
            <a:r>
              <a:rPr b="1" i="0" lang="en-US" sz="1800">
                <a:solidFill>
                  <a:srgbClr val="FFFF00"/>
                </a:solidFill>
                <a:latin typeface="Inter"/>
                <a:ea typeface="Inter"/>
                <a:cs typeface="Inter"/>
                <a:sym typeface="Inter"/>
              </a:rPr>
              <a:t>Division</a:t>
            </a:r>
            <a:endParaRPr/>
          </a:p>
          <a:p>
            <a:pPr indent="0" lvl="0" marL="0" marR="0" rtl="0" algn="l">
              <a:spcBef>
                <a:spcPts val="0"/>
              </a:spcBef>
              <a:spcAft>
                <a:spcPts val="0"/>
              </a:spcAft>
              <a:buNone/>
            </a:pPr>
            <a:r>
              <a:t/>
            </a:r>
            <a:endParaRPr b="1" sz="1800">
              <a:solidFill>
                <a:srgbClr val="FFFF00"/>
              </a:solidFill>
              <a:latin typeface="Inter"/>
              <a:ea typeface="Inter"/>
              <a:cs typeface="Inter"/>
              <a:sym typeface="Inter"/>
            </a:endParaRPr>
          </a:p>
          <a:p>
            <a:pPr indent="0" lvl="0" marL="0" marR="0" rtl="0" algn="l">
              <a:spcBef>
                <a:spcPts val="0"/>
              </a:spcBef>
              <a:spcAft>
                <a:spcPts val="0"/>
              </a:spcAft>
              <a:buNone/>
            </a:pPr>
            <a:r>
              <a:t/>
            </a:r>
            <a:endParaRPr b="1" sz="1800">
              <a:solidFill>
                <a:srgbClr val="FFFF00"/>
              </a:solidFill>
              <a:latin typeface="Inter"/>
              <a:ea typeface="Inter"/>
              <a:cs typeface="Inter"/>
              <a:sym typeface="Inter"/>
            </a:endParaRPr>
          </a:p>
          <a:p>
            <a:pPr indent="0" lvl="0" marL="0" marR="0" rtl="0" algn="l">
              <a:spcBef>
                <a:spcPts val="0"/>
              </a:spcBef>
              <a:spcAft>
                <a:spcPts val="0"/>
              </a:spcAft>
              <a:buNone/>
            </a:pPr>
            <a:r>
              <a:rPr b="1" i="0" lang="en-US" sz="1800">
                <a:solidFill>
                  <a:srgbClr val="FFFF00"/>
                </a:solidFill>
                <a:latin typeface="Inter"/>
                <a:ea typeface="Inter"/>
                <a:cs typeface="Inter"/>
                <a:sym typeface="Inter"/>
              </a:rPr>
              <a:t>Speed</a:t>
            </a:r>
            <a:endParaRPr/>
          </a:p>
          <a:p>
            <a:pPr indent="0" lvl="0" marL="0" marR="0" rtl="0" algn="l">
              <a:spcBef>
                <a:spcPts val="0"/>
              </a:spcBef>
              <a:spcAft>
                <a:spcPts val="0"/>
              </a:spcAft>
              <a:buNone/>
            </a:pPr>
            <a:r>
              <a:t/>
            </a:r>
            <a:endParaRPr b="1" sz="1800">
              <a:solidFill>
                <a:srgbClr val="FFFF00"/>
              </a:solidFill>
              <a:latin typeface="Inter"/>
              <a:ea typeface="Inter"/>
              <a:cs typeface="Inter"/>
              <a:sym typeface="Inter"/>
            </a:endParaRPr>
          </a:p>
          <a:p>
            <a:pPr indent="0" lvl="0" marL="0" marR="0" rtl="0" algn="l">
              <a:spcBef>
                <a:spcPts val="0"/>
              </a:spcBef>
              <a:spcAft>
                <a:spcPts val="0"/>
              </a:spcAft>
              <a:buNone/>
            </a:pPr>
            <a:r>
              <a:t/>
            </a:r>
            <a:endParaRPr b="1" sz="1800">
              <a:solidFill>
                <a:srgbClr val="FFFF00"/>
              </a:solidFill>
              <a:latin typeface="Inter"/>
              <a:ea typeface="Inter"/>
              <a:cs typeface="Inter"/>
              <a:sym typeface="Inter"/>
            </a:endParaRPr>
          </a:p>
          <a:p>
            <a:pPr indent="0" lvl="0" marL="0" marR="0" rtl="0" algn="l">
              <a:spcBef>
                <a:spcPts val="0"/>
              </a:spcBef>
              <a:spcAft>
                <a:spcPts val="0"/>
              </a:spcAft>
              <a:buNone/>
            </a:pPr>
            <a:r>
              <a:rPr b="1" i="0" lang="en-US" sz="1800">
                <a:solidFill>
                  <a:srgbClr val="FFFF00"/>
                </a:solidFill>
                <a:latin typeface="Inter"/>
                <a:ea typeface="Inter"/>
                <a:cs typeface="Inter"/>
                <a:sym typeface="Inter"/>
              </a:rPr>
              <a:t>Stored data</a:t>
            </a:r>
            <a:endParaRPr b="1" sz="1800">
              <a:solidFill>
                <a:srgbClr val="FFFF00"/>
              </a:solidFill>
              <a:latin typeface="Calibri"/>
              <a:ea typeface="Calibri"/>
              <a:cs typeface="Calibri"/>
              <a:sym typeface="Calibri"/>
            </a:endParaRPr>
          </a:p>
        </p:txBody>
      </p:sp>
      <p:sp>
        <p:nvSpPr>
          <p:cNvPr id="155" name="Google Shape;155;p7"/>
          <p:cNvSpPr txBox="1"/>
          <p:nvPr/>
        </p:nvSpPr>
        <p:spPr>
          <a:xfrm>
            <a:off x="2124221" y="889842"/>
            <a:ext cx="4234375" cy="646331"/>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i="0" lang="en-US" sz="1800">
                <a:solidFill>
                  <a:schemeClr val="lt1"/>
                </a:solidFill>
                <a:latin typeface="Inter"/>
                <a:ea typeface="Inter"/>
                <a:cs typeface="Inter"/>
                <a:sym typeface="Inter"/>
              </a:rPr>
              <a:t>Primary memory is the main memory and stores data temporarily.</a:t>
            </a:r>
            <a:endParaRPr sz="1800">
              <a:solidFill>
                <a:schemeClr val="lt1"/>
              </a:solidFill>
              <a:latin typeface="Calibri"/>
              <a:ea typeface="Calibri"/>
              <a:cs typeface="Calibri"/>
              <a:sym typeface="Calibri"/>
            </a:endParaRPr>
          </a:p>
        </p:txBody>
      </p:sp>
      <p:sp>
        <p:nvSpPr>
          <p:cNvPr id="156" name="Google Shape;156;p7"/>
          <p:cNvSpPr txBox="1"/>
          <p:nvPr/>
        </p:nvSpPr>
        <p:spPr>
          <a:xfrm>
            <a:off x="2124221" y="1785262"/>
            <a:ext cx="3774831" cy="369332"/>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i="0" lang="en-US" sz="1800">
                <a:solidFill>
                  <a:schemeClr val="lt1"/>
                </a:solidFill>
                <a:latin typeface="Inter"/>
                <a:ea typeface="Inter"/>
                <a:cs typeface="Inter"/>
                <a:sym typeface="Inter"/>
              </a:rPr>
              <a:t>The CPU can directly access the data.</a:t>
            </a:r>
            <a:endParaRPr sz="1800">
              <a:solidFill>
                <a:schemeClr val="lt1"/>
              </a:solidFill>
              <a:latin typeface="Calibri"/>
              <a:ea typeface="Calibri"/>
              <a:cs typeface="Calibri"/>
              <a:sym typeface="Calibri"/>
            </a:endParaRPr>
          </a:p>
        </p:txBody>
      </p:sp>
      <p:sp>
        <p:nvSpPr>
          <p:cNvPr id="157" name="Google Shape;157;p7"/>
          <p:cNvSpPr txBox="1"/>
          <p:nvPr/>
        </p:nvSpPr>
        <p:spPr>
          <a:xfrm>
            <a:off x="2147668" y="2572266"/>
            <a:ext cx="4234375" cy="646331"/>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i="0" lang="en-US" sz="1800">
                <a:solidFill>
                  <a:schemeClr val="lt1"/>
                </a:solidFill>
                <a:latin typeface="Inter"/>
                <a:ea typeface="Inter"/>
                <a:cs typeface="Inter"/>
                <a:sym typeface="Inter"/>
              </a:rPr>
              <a:t>Primary memory is volatile. It loses data in case of a power outage.</a:t>
            </a:r>
            <a:endParaRPr sz="1800">
              <a:solidFill>
                <a:schemeClr val="lt1"/>
              </a:solidFill>
              <a:latin typeface="Calibri"/>
              <a:ea typeface="Calibri"/>
              <a:cs typeface="Calibri"/>
              <a:sym typeface="Calibri"/>
            </a:endParaRPr>
          </a:p>
        </p:txBody>
      </p:sp>
      <p:sp>
        <p:nvSpPr>
          <p:cNvPr id="158" name="Google Shape;158;p7"/>
          <p:cNvSpPr txBox="1"/>
          <p:nvPr/>
        </p:nvSpPr>
        <p:spPr>
          <a:xfrm>
            <a:off x="2147668" y="3403263"/>
            <a:ext cx="4234375" cy="646331"/>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i="0" lang="en-US" sz="1800">
                <a:solidFill>
                  <a:schemeClr val="lt1"/>
                </a:solidFill>
                <a:latin typeface="Inter"/>
                <a:ea typeface="Inter"/>
                <a:cs typeface="Inter"/>
                <a:sym typeface="Inter"/>
              </a:rPr>
              <a:t>Data is stored inside costly semiconductor chips.</a:t>
            </a:r>
            <a:endParaRPr sz="1800">
              <a:solidFill>
                <a:schemeClr val="lt1"/>
              </a:solidFill>
              <a:latin typeface="Calibri"/>
              <a:ea typeface="Calibri"/>
              <a:cs typeface="Calibri"/>
              <a:sym typeface="Calibri"/>
            </a:endParaRPr>
          </a:p>
        </p:txBody>
      </p:sp>
      <p:sp>
        <p:nvSpPr>
          <p:cNvPr id="159" name="Google Shape;159;p7"/>
          <p:cNvSpPr txBox="1"/>
          <p:nvPr/>
        </p:nvSpPr>
        <p:spPr>
          <a:xfrm>
            <a:off x="2147668" y="4730115"/>
            <a:ext cx="4234375" cy="369332"/>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1800">
                <a:solidFill>
                  <a:schemeClr val="lt1"/>
                </a:solidFill>
                <a:latin typeface="Inter"/>
                <a:ea typeface="Inter"/>
                <a:cs typeface="Inter"/>
                <a:sym typeface="Inter"/>
              </a:rPr>
              <a:t>It can divided into RAM and ROM</a:t>
            </a:r>
            <a:endParaRPr sz="1800">
              <a:solidFill>
                <a:schemeClr val="lt1"/>
              </a:solidFill>
              <a:latin typeface="Calibri"/>
              <a:ea typeface="Calibri"/>
              <a:cs typeface="Calibri"/>
              <a:sym typeface="Calibri"/>
            </a:endParaRPr>
          </a:p>
        </p:txBody>
      </p:sp>
      <p:sp>
        <p:nvSpPr>
          <p:cNvPr id="160" name="Google Shape;160;p7"/>
          <p:cNvSpPr txBox="1"/>
          <p:nvPr/>
        </p:nvSpPr>
        <p:spPr>
          <a:xfrm>
            <a:off x="2147668" y="5563149"/>
            <a:ext cx="4543864" cy="369332"/>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i="0" lang="en-US" sz="1800">
                <a:solidFill>
                  <a:schemeClr val="lt1"/>
                </a:solidFill>
                <a:latin typeface="Inter"/>
                <a:ea typeface="Inter"/>
                <a:cs typeface="Inter"/>
                <a:sym typeface="Inter"/>
              </a:rPr>
              <a:t>Faster </a:t>
            </a:r>
            <a:endParaRPr sz="1800">
              <a:solidFill>
                <a:schemeClr val="lt1"/>
              </a:solidFill>
              <a:latin typeface="Calibri"/>
              <a:ea typeface="Calibri"/>
              <a:cs typeface="Calibri"/>
              <a:sym typeface="Calibri"/>
            </a:endParaRPr>
          </a:p>
        </p:txBody>
      </p:sp>
      <p:sp>
        <p:nvSpPr>
          <p:cNvPr id="161" name="Google Shape;161;p7"/>
          <p:cNvSpPr txBox="1"/>
          <p:nvPr/>
        </p:nvSpPr>
        <p:spPr>
          <a:xfrm>
            <a:off x="2147668" y="6152822"/>
            <a:ext cx="4740812" cy="646331"/>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i="0" lang="en-US" sz="1800">
                <a:solidFill>
                  <a:schemeClr val="lt1"/>
                </a:solidFill>
                <a:latin typeface="Inter"/>
                <a:ea typeface="Inter"/>
                <a:cs typeface="Inter"/>
                <a:sym typeface="Inter"/>
              </a:rPr>
              <a:t>It saves the data that the computer is currently using.</a:t>
            </a:r>
            <a:endParaRPr sz="1800">
              <a:solidFill>
                <a:schemeClr val="lt1"/>
              </a:solidFill>
              <a:latin typeface="Calibri"/>
              <a:ea typeface="Calibri"/>
              <a:cs typeface="Calibri"/>
              <a:sym typeface="Calibri"/>
            </a:endParaRPr>
          </a:p>
        </p:txBody>
      </p:sp>
      <p:sp>
        <p:nvSpPr>
          <p:cNvPr id="162" name="Google Shape;162;p7"/>
          <p:cNvSpPr txBox="1"/>
          <p:nvPr/>
        </p:nvSpPr>
        <p:spPr>
          <a:xfrm>
            <a:off x="7746609" y="925519"/>
            <a:ext cx="4234375"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0" lang="en-US" sz="1800">
                <a:solidFill>
                  <a:schemeClr val="lt1"/>
                </a:solidFill>
                <a:latin typeface="Inter"/>
                <a:ea typeface="Inter"/>
                <a:cs typeface="Inter"/>
                <a:sym typeface="Inter"/>
              </a:rPr>
              <a:t>Secondary memory is the external memory and stores data permanently.</a:t>
            </a:r>
            <a:endParaRPr sz="1800">
              <a:solidFill>
                <a:schemeClr val="lt1"/>
              </a:solidFill>
              <a:latin typeface="Calibri"/>
              <a:ea typeface="Calibri"/>
              <a:cs typeface="Calibri"/>
              <a:sym typeface="Calibri"/>
            </a:endParaRPr>
          </a:p>
        </p:txBody>
      </p:sp>
      <p:sp>
        <p:nvSpPr>
          <p:cNvPr id="163" name="Google Shape;163;p7"/>
          <p:cNvSpPr txBox="1"/>
          <p:nvPr/>
        </p:nvSpPr>
        <p:spPr>
          <a:xfrm>
            <a:off x="7723163" y="1785262"/>
            <a:ext cx="430002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0" lang="en-US" sz="1800">
                <a:solidFill>
                  <a:schemeClr val="lt1"/>
                </a:solidFill>
                <a:latin typeface="Inter"/>
                <a:ea typeface="Inter"/>
                <a:cs typeface="Inter"/>
                <a:sym typeface="Inter"/>
              </a:rPr>
              <a:t>The CPU cannot directly access the data.</a:t>
            </a:r>
            <a:endParaRPr sz="1800">
              <a:solidFill>
                <a:schemeClr val="lt1"/>
              </a:solidFill>
              <a:latin typeface="Calibri"/>
              <a:ea typeface="Calibri"/>
              <a:cs typeface="Calibri"/>
              <a:sym typeface="Calibri"/>
            </a:endParaRPr>
          </a:p>
        </p:txBody>
      </p:sp>
      <p:sp>
        <p:nvSpPr>
          <p:cNvPr id="164" name="Google Shape;164;p7"/>
          <p:cNvSpPr txBox="1"/>
          <p:nvPr/>
        </p:nvSpPr>
        <p:spPr>
          <a:xfrm>
            <a:off x="7746608" y="2518148"/>
            <a:ext cx="4300025"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0" lang="en-US" sz="1800">
                <a:solidFill>
                  <a:schemeClr val="lt1"/>
                </a:solidFill>
                <a:latin typeface="Inter"/>
                <a:ea typeface="Inter"/>
                <a:cs typeface="Inter"/>
                <a:sym typeface="Inter"/>
              </a:rPr>
              <a:t>Secondary memory is non-volatile; data is stored even during a power failure.</a:t>
            </a:r>
            <a:endParaRPr sz="1800">
              <a:solidFill>
                <a:schemeClr val="lt1"/>
              </a:solidFill>
              <a:latin typeface="Calibri"/>
              <a:ea typeface="Calibri"/>
              <a:cs typeface="Calibri"/>
              <a:sym typeface="Calibri"/>
            </a:endParaRPr>
          </a:p>
        </p:txBody>
      </p:sp>
      <p:sp>
        <p:nvSpPr>
          <p:cNvPr id="165" name="Google Shape;165;p7"/>
          <p:cNvSpPr txBox="1"/>
          <p:nvPr/>
        </p:nvSpPr>
        <p:spPr>
          <a:xfrm>
            <a:off x="7746608" y="3305654"/>
            <a:ext cx="4300025"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0" lang="en-US" sz="1800">
                <a:solidFill>
                  <a:schemeClr val="lt1"/>
                </a:solidFill>
                <a:latin typeface="Inter"/>
                <a:ea typeface="Inter"/>
                <a:cs typeface="Inter"/>
                <a:sym typeface="Inter"/>
              </a:rPr>
              <a:t>Data is stored on external hardware devices like hard drives, floppy disks, etc. Data is stored on external hardware devices like hard drives, floppy disks, etc.</a:t>
            </a:r>
            <a:endParaRPr sz="1800">
              <a:solidFill>
                <a:schemeClr val="lt1"/>
              </a:solidFill>
              <a:latin typeface="Calibri"/>
              <a:ea typeface="Calibri"/>
              <a:cs typeface="Calibri"/>
              <a:sym typeface="Calibri"/>
            </a:endParaRPr>
          </a:p>
        </p:txBody>
      </p:sp>
      <p:sp>
        <p:nvSpPr>
          <p:cNvPr id="166" name="Google Shape;166;p7"/>
          <p:cNvSpPr txBox="1"/>
          <p:nvPr/>
        </p:nvSpPr>
        <p:spPr>
          <a:xfrm>
            <a:off x="7770054" y="4600075"/>
            <a:ext cx="4276579"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0" lang="en-US" sz="1800">
                <a:solidFill>
                  <a:schemeClr val="lt1"/>
                </a:solidFill>
                <a:latin typeface="Inter"/>
                <a:ea typeface="Inter"/>
                <a:cs typeface="Inter"/>
                <a:sym typeface="Inter"/>
              </a:rPr>
              <a:t>They do not have such a classification. Secondary memories are permanent storage devices like CDs, DVDs, etc.</a:t>
            </a:r>
            <a:endParaRPr sz="1800">
              <a:solidFill>
                <a:schemeClr val="lt1"/>
              </a:solidFill>
              <a:latin typeface="Calibri"/>
              <a:ea typeface="Calibri"/>
              <a:cs typeface="Calibri"/>
              <a:sym typeface="Calibri"/>
            </a:endParaRPr>
          </a:p>
        </p:txBody>
      </p:sp>
      <p:sp>
        <p:nvSpPr>
          <p:cNvPr id="167" name="Google Shape;167;p7"/>
          <p:cNvSpPr txBox="1"/>
          <p:nvPr/>
        </p:nvSpPr>
        <p:spPr>
          <a:xfrm>
            <a:off x="7770054" y="5563149"/>
            <a:ext cx="3676357"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0" lang="en-US" sz="1800">
                <a:solidFill>
                  <a:schemeClr val="lt1"/>
                </a:solidFill>
                <a:latin typeface="Inter"/>
                <a:ea typeface="Inter"/>
                <a:cs typeface="Inter"/>
                <a:sym typeface="Inter"/>
              </a:rPr>
              <a:t>Slower</a:t>
            </a:r>
            <a:endParaRPr sz="1800">
              <a:solidFill>
                <a:schemeClr val="lt1"/>
              </a:solidFill>
              <a:latin typeface="Calibri"/>
              <a:ea typeface="Calibri"/>
              <a:cs typeface="Calibri"/>
              <a:sym typeface="Calibri"/>
            </a:endParaRPr>
          </a:p>
        </p:txBody>
      </p:sp>
      <p:sp>
        <p:nvSpPr>
          <p:cNvPr id="168" name="Google Shape;168;p7"/>
          <p:cNvSpPr txBox="1"/>
          <p:nvPr/>
        </p:nvSpPr>
        <p:spPr>
          <a:xfrm>
            <a:off x="7746608" y="6073656"/>
            <a:ext cx="4042117"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Inter"/>
                <a:ea typeface="Inter"/>
                <a:cs typeface="Inter"/>
                <a:sym typeface="Inter"/>
              </a:rPr>
              <a:t>I</a:t>
            </a:r>
            <a:r>
              <a:rPr i="0" lang="en-US" sz="1800">
                <a:solidFill>
                  <a:schemeClr val="lt1"/>
                </a:solidFill>
                <a:latin typeface="Inter"/>
                <a:ea typeface="Inter"/>
                <a:cs typeface="Inter"/>
                <a:sym typeface="Inter"/>
              </a:rPr>
              <a:t>t can save various types of data in various formats and huge sizes.</a:t>
            </a:r>
            <a:endParaRPr sz="1800">
              <a:solidFill>
                <a:schemeClr val="lt1"/>
              </a:solidFill>
              <a:latin typeface="Calibri"/>
              <a:ea typeface="Calibri"/>
              <a:cs typeface="Calibri"/>
              <a:sym typeface="Calibri"/>
            </a:endParaRPr>
          </a:p>
        </p:txBody>
      </p:sp>
      <p:sp>
        <p:nvSpPr>
          <p:cNvPr id="169" name="Google Shape;169;p7"/>
          <p:cNvSpPr txBox="1"/>
          <p:nvPr/>
        </p:nvSpPr>
        <p:spPr>
          <a:xfrm>
            <a:off x="7770054" y="278500"/>
            <a:ext cx="4210930"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rgbClr val="FFFF00"/>
                </a:solidFill>
                <a:latin typeface="Garamond"/>
                <a:ea typeface="Garamond"/>
                <a:cs typeface="Garamond"/>
                <a:sym typeface="Garamond"/>
              </a:rPr>
              <a:t>Secondary Memory</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73" name="Shape 173"/>
        <p:cNvGrpSpPr/>
        <p:nvPr/>
      </p:nvGrpSpPr>
      <p:grpSpPr>
        <a:xfrm>
          <a:off x="0" y="0"/>
          <a:ext cx="0" cy="0"/>
          <a:chOff x="0" y="0"/>
          <a:chExt cx="0" cy="0"/>
        </a:xfrm>
      </p:grpSpPr>
      <p:sp>
        <p:nvSpPr>
          <p:cNvPr id="174" name="Google Shape;174;p8"/>
          <p:cNvSpPr txBox="1"/>
          <p:nvPr/>
        </p:nvSpPr>
        <p:spPr>
          <a:xfrm>
            <a:off x="172278" y="318052"/>
            <a:ext cx="11158331" cy="80021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2800">
                <a:solidFill>
                  <a:srgbClr val="FFFFFF"/>
                </a:solidFill>
                <a:latin typeface="Nunito"/>
                <a:ea typeface="Nunito"/>
                <a:cs typeface="Nunito"/>
                <a:sym typeface="Nunito"/>
              </a:rPr>
              <a:t>Classification of Primary Memory</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aphicFrame>
        <p:nvGraphicFramePr>
          <p:cNvPr id="175" name="Google Shape;175;p8"/>
          <p:cNvGraphicFramePr/>
          <p:nvPr/>
        </p:nvGraphicFramePr>
        <p:xfrm>
          <a:off x="548640" y="1318327"/>
          <a:ext cx="3000000" cy="3000000"/>
        </p:xfrm>
        <a:graphic>
          <a:graphicData uri="http://schemas.openxmlformats.org/drawingml/2006/table">
            <a:tbl>
              <a:tblPr bandRow="1" firstRow="1">
                <a:noFill/>
                <a:tableStyleId>{F1F98EEB-34CA-4122-89B7-70CDE0EFC00B}</a:tableStyleId>
              </a:tblPr>
              <a:tblGrid>
                <a:gridCol w="5690375"/>
                <a:gridCol w="5690375"/>
              </a:tblGrid>
              <a:tr h="5221625">
                <a:tc>
                  <a:txBody>
                    <a:bodyPr/>
                    <a:lstStyle/>
                    <a:p>
                      <a:pPr indent="0" lvl="0" marL="0" marR="0" rtl="0" algn="l">
                        <a:spcBef>
                          <a:spcPts val="0"/>
                        </a:spcBef>
                        <a:spcAft>
                          <a:spcPts val="0"/>
                        </a:spcAft>
                        <a:buNone/>
                      </a:pPr>
                      <a:r>
                        <a:rPr lang="en-US" sz="1800"/>
                        <a:t>Any system process that needs to run is put into RAM and performed by the CPU. When we click on an application, such as a browser, the operating system first loads the necessary code into RAM, and then the CPU executes the code and launches the browser.</a:t>
                      </a:r>
                      <a:endParaRPr/>
                    </a:p>
                    <a:p>
                      <a:pPr indent="0" lvl="0" marL="0" marR="0" rtl="0" algn="l">
                        <a:spcBef>
                          <a:spcPts val="0"/>
                        </a:spcBef>
                        <a:spcAft>
                          <a:spcPts val="0"/>
                        </a:spcAft>
                        <a:buNone/>
                      </a:pPr>
                      <a:r>
                        <a:t/>
                      </a:r>
                      <a:endParaRPr sz="1800"/>
                    </a:p>
                    <a:p>
                      <a:pPr indent="-285750" lvl="0" marL="285750" marR="0" rtl="0" algn="l">
                        <a:spcBef>
                          <a:spcPts val="0"/>
                        </a:spcBef>
                        <a:spcAft>
                          <a:spcPts val="0"/>
                        </a:spcAft>
                        <a:buClr>
                          <a:schemeClr val="dk1"/>
                        </a:buClr>
                        <a:buSzPts val="2000"/>
                        <a:buFont typeface="Arial"/>
                        <a:buChar char="•"/>
                      </a:pPr>
                      <a:r>
                        <a:rPr lang="en-US" sz="2000" u="sng"/>
                        <a:t>DRAM</a:t>
                      </a:r>
                      <a:r>
                        <a:rPr lang="en-US" sz="1800"/>
                        <a:t> (Dynamic RAM )-</a:t>
                      </a:r>
                      <a:r>
                        <a:rPr b="0" lang="en-US" sz="1800"/>
                        <a:t>is widely used in home PCs and servers as it is cheaper than SRAM. Periodically refresh in a few milliseconds to retain data.</a:t>
                      </a:r>
                      <a:endParaRPr/>
                    </a:p>
                    <a:p>
                      <a:pPr indent="-171450" lvl="0" marL="285750" marR="0" rtl="0" algn="l">
                        <a:spcBef>
                          <a:spcPts val="0"/>
                        </a:spcBef>
                        <a:spcAft>
                          <a:spcPts val="0"/>
                        </a:spcAft>
                        <a:buClr>
                          <a:schemeClr val="dk1"/>
                        </a:buClr>
                        <a:buSzPts val="1800"/>
                        <a:buFont typeface="Arial"/>
                        <a:buNone/>
                      </a:pPr>
                      <a:r>
                        <a:t/>
                      </a:r>
                      <a:endParaRPr sz="1800"/>
                    </a:p>
                    <a:p>
                      <a:pPr indent="-285750" lvl="0" marL="285750" marR="0" rtl="0" algn="l">
                        <a:spcBef>
                          <a:spcPts val="0"/>
                        </a:spcBef>
                        <a:spcAft>
                          <a:spcPts val="0"/>
                        </a:spcAft>
                        <a:buClr>
                          <a:schemeClr val="lt1"/>
                        </a:buClr>
                        <a:buSzPts val="1800"/>
                        <a:buFont typeface="Arial"/>
                        <a:buChar char="•"/>
                      </a:pPr>
                      <a:r>
                        <a:rPr b="1" i="0" lang="en-US" sz="1800" u="sng">
                          <a:solidFill>
                            <a:schemeClr val="lt1"/>
                          </a:solidFill>
                          <a:latin typeface="Calibri"/>
                          <a:ea typeface="Calibri"/>
                          <a:cs typeface="Calibri"/>
                          <a:sym typeface="Calibri"/>
                        </a:rPr>
                        <a:t>SRAM (Static RAM) </a:t>
                      </a:r>
                      <a:r>
                        <a:rPr b="0" i="0" lang="en-US" sz="1800">
                          <a:solidFill>
                            <a:schemeClr val="lt1"/>
                          </a:solidFill>
                          <a:latin typeface="Calibri"/>
                          <a:ea typeface="Calibri"/>
                          <a:cs typeface="Calibri"/>
                          <a:sym typeface="Calibri"/>
                        </a:rPr>
                        <a:t>- keeps the data as long as power is supplied to the system. It’s expensive and hence only used where speed is the utmost priority.</a:t>
                      </a:r>
                      <a:endParaRPr sz="1800"/>
                    </a:p>
                  </a:txBody>
                  <a:tcPr marT="45725" marB="45725" marR="91450" marL="91450">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lang="en-US" sz="1800"/>
                        <a:t>Any data that doesn't need to be changed is saved in ROM. ROM contains data like algorithm needed by OS as well that execute during system booting (known as a bootstrap program) Nothing can be modified or altered once it is saved in ROM. </a:t>
                      </a:r>
                      <a:endParaRPr/>
                    </a:p>
                    <a:p>
                      <a:pPr indent="0" lvl="0" marL="0" marR="0" rtl="0" algn="l">
                        <a:spcBef>
                          <a:spcPts val="0"/>
                        </a:spcBef>
                        <a:spcAft>
                          <a:spcPts val="0"/>
                        </a:spcAft>
                        <a:buNone/>
                      </a:pPr>
                      <a:r>
                        <a:t/>
                      </a:r>
                      <a:endParaRPr sz="1800"/>
                    </a:p>
                    <a:p>
                      <a:pPr indent="-285750" lvl="0" marL="285750" marR="0" rtl="0" algn="l">
                        <a:lnSpc>
                          <a:spcPct val="100000"/>
                        </a:lnSpc>
                        <a:spcBef>
                          <a:spcPts val="0"/>
                        </a:spcBef>
                        <a:spcAft>
                          <a:spcPts val="0"/>
                        </a:spcAft>
                        <a:buClr>
                          <a:schemeClr val="lt1"/>
                        </a:buClr>
                        <a:buSzPts val="1800"/>
                        <a:buFont typeface="Arial"/>
                        <a:buChar char="•"/>
                      </a:pPr>
                      <a:r>
                        <a:rPr b="1" i="0" lang="en-US" sz="1800" u="sng">
                          <a:solidFill>
                            <a:schemeClr val="lt1"/>
                          </a:solidFill>
                          <a:latin typeface="Calibri"/>
                          <a:ea typeface="Calibri"/>
                          <a:cs typeface="Calibri"/>
                          <a:sym typeface="Calibri"/>
                        </a:rPr>
                        <a:t>MROM</a:t>
                      </a:r>
                      <a:r>
                        <a:rPr b="1" i="0" lang="en-US" sz="1800">
                          <a:solidFill>
                            <a:schemeClr val="lt1"/>
                          </a:solidFill>
                          <a:latin typeface="Calibri"/>
                          <a:ea typeface="Calibri"/>
                          <a:cs typeface="Calibri"/>
                          <a:sym typeface="Calibri"/>
                        </a:rPr>
                        <a:t>: Masked ROM </a:t>
                      </a:r>
                      <a:r>
                        <a:rPr b="0" i="0" lang="en-US" sz="1800">
                          <a:solidFill>
                            <a:schemeClr val="lt1"/>
                          </a:solidFill>
                          <a:latin typeface="Calibri"/>
                          <a:ea typeface="Calibri"/>
                          <a:cs typeface="Calibri"/>
                          <a:sym typeface="Calibri"/>
                        </a:rPr>
                        <a:t>is hardwired and pre-programmed ROM. Any content that is once written cannot be altered anyhow.</a:t>
                      </a:r>
                      <a:endParaRPr/>
                    </a:p>
                    <a:p>
                      <a:pPr indent="-171450" lvl="0" marL="285750" marR="0" rtl="0" algn="l">
                        <a:spcBef>
                          <a:spcPts val="0"/>
                        </a:spcBef>
                        <a:spcAft>
                          <a:spcPts val="0"/>
                        </a:spcAft>
                        <a:buClr>
                          <a:schemeClr val="dk1"/>
                        </a:buClr>
                        <a:buSzPts val="1800"/>
                        <a:buFont typeface="Arial"/>
                        <a:buNone/>
                      </a:pPr>
                      <a:r>
                        <a:t/>
                      </a:r>
                      <a:endParaRPr sz="1800"/>
                    </a:p>
                    <a:p>
                      <a:pPr indent="-285750" lvl="0" marL="285750" marR="0" rtl="0" algn="l">
                        <a:spcBef>
                          <a:spcPts val="0"/>
                        </a:spcBef>
                        <a:spcAft>
                          <a:spcPts val="0"/>
                        </a:spcAft>
                        <a:buClr>
                          <a:schemeClr val="lt1"/>
                        </a:buClr>
                        <a:buSzPts val="1800"/>
                        <a:buFont typeface="Arial"/>
                        <a:buChar char="•"/>
                      </a:pPr>
                      <a:r>
                        <a:rPr b="1" i="0" lang="en-US" sz="1800" u="sng">
                          <a:solidFill>
                            <a:schemeClr val="lt1"/>
                          </a:solidFill>
                          <a:latin typeface="Calibri"/>
                          <a:ea typeface="Calibri"/>
                          <a:cs typeface="Calibri"/>
                          <a:sym typeface="Calibri"/>
                        </a:rPr>
                        <a:t>PROM</a:t>
                      </a:r>
                      <a:r>
                        <a:rPr b="1" i="0" lang="en-US" sz="1800">
                          <a:solidFill>
                            <a:schemeClr val="lt1"/>
                          </a:solidFill>
                          <a:latin typeface="Calibri"/>
                          <a:ea typeface="Calibri"/>
                          <a:cs typeface="Calibri"/>
                          <a:sym typeface="Calibri"/>
                        </a:rPr>
                        <a:t>: Programmable ROM </a:t>
                      </a:r>
                      <a:r>
                        <a:rPr b="0" i="0" lang="en-US" sz="1800">
                          <a:solidFill>
                            <a:schemeClr val="lt1"/>
                          </a:solidFill>
                          <a:latin typeface="Calibri"/>
                          <a:ea typeface="Calibri"/>
                          <a:cs typeface="Calibri"/>
                          <a:sym typeface="Calibri"/>
                        </a:rPr>
                        <a:t>can be modified once by the user. But once written content cannot be altered.</a:t>
                      </a:r>
                      <a:endParaRPr/>
                    </a:p>
                    <a:p>
                      <a:pPr indent="-171450" lvl="0" marL="285750" marR="0" rtl="0" algn="l">
                        <a:spcBef>
                          <a:spcPts val="0"/>
                        </a:spcBef>
                        <a:spcAft>
                          <a:spcPts val="0"/>
                        </a:spcAft>
                        <a:buClr>
                          <a:schemeClr val="dk1"/>
                        </a:buClr>
                        <a:buSzPts val="1800"/>
                        <a:buFont typeface="Arial"/>
                        <a:buNone/>
                      </a:pPr>
                      <a:r>
                        <a:t/>
                      </a:r>
                      <a:endParaRPr b="0" i="0" sz="1800">
                        <a:solidFill>
                          <a:schemeClr val="lt1"/>
                        </a:solidFill>
                        <a:latin typeface="Calibri"/>
                        <a:ea typeface="Calibri"/>
                        <a:cs typeface="Calibri"/>
                        <a:sym typeface="Calibri"/>
                      </a:endParaRPr>
                    </a:p>
                    <a:p>
                      <a:pPr indent="-285750" lvl="0" marL="285750" marR="0" rtl="0" algn="l">
                        <a:spcBef>
                          <a:spcPts val="0"/>
                        </a:spcBef>
                        <a:spcAft>
                          <a:spcPts val="0"/>
                        </a:spcAft>
                        <a:buClr>
                          <a:schemeClr val="lt1"/>
                        </a:buClr>
                        <a:buSzPts val="1800"/>
                        <a:buFont typeface="Arial"/>
                        <a:buChar char="•"/>
                      </a:pPr>
                      <a:r>
                        <a:rPr b="1" i="0" lang="en-US" sz="1800" u="sng">
                          <a:solidFill>
                            <a:schemeClr val="lt1"/>
                          </a:solidFill>
                          <a:latin typeface="Calibri"/>
                          <a:ea typeface="Calibri"/>
                          <a:cs typeface="Calibri"/>
                          <a:sym typeface="Calibri"/>
                        </a:rPr>
                        <a:t>EPROM</a:t>
                      </a:r>
                      <a:r>
                        <a:rPr b="1" i="0" lang="en-US" sz="1800">
                          <a:solidFill>
                            <a:schemeClr val="lt1"/>
                          </a:solidFill>
                          <a:latin typeface="Calibri"/>
                          <a:ea typeface="Calibri"/>
                          <a:cs typeface="Calibri"/>
                          <a:sym typeface="Calibri"/>
                        </a:rPr>
                        <a:t>: Erasable and Programmable ROM </a:t>
                      </a:r>
                      <a:r>
                        <a:rPr b="0" i="0" lang="en-US" sz="1800">
                          <a:solidFill>
                            <a:schemeClr val="lt1"/>
                          </a:solidFill>
                          <a:latin typeface="Calibri"/>
                          <a:ea typeface="Calibri"/>
                          <a:cs typeface="Calibri"/>
                          <a:sym typeface="Calibri"/>
                        </a:rPr>
                        <a:t>After</a:t>
                      </a:r>
                      <a:r>
                        <a:rPr b="0" lang="en-US" sz="1800"/>
                        <a:t> deleting the original content, ROM loses its charge, allowing for content rewriting.</a:t>
                      </a:r>
                      <a:endParaRPr/>
                    </a:p>
                    <a:p>
                      <a:pPr indent="-171450" lvl="0" marL="285750" marR="0" rtl="0" algn="l">
                        <a:spcBef>
                          <a:spcPts val="0"/>
                        </a:spcBef>
                        <a:spcAft>
                          <a:spcPts val="0"/>
                        </a:spcAft>
                        <a:buClr>
                          <a:schemeClr val="dk1"/>
                        </a:buClr>
                        <a:buSzPts val="1800"/>
                        <a:buFont typeface="Arial"/>
                        <a:buNone/>
                      </a:pPr>
                      <a:r>
                        <a:t/>
                      </a:r>
                      <a:endParaRPr b="0" i="0" sz="1800" u="none">
                        <a:solidFill>
                          <a:schemeClr val="lt1"/>
                        </a:solidFill>
                        <a:latin typeface="Calibri"/>
                        <a:ea typeface="Calibri"/>
                        <a:cs typeface="Calibri"/>
                        <a:sym typeface="Calibri"/>
                      </a:endParaRPr>
                    </a:p>
                    <a:p>
                      <a:pPr indent="-285750" lvl="0" marL="285750" marR="0" rtl="0" algn="l">
                        <a:spcBef>
                          <a:spcPts val="0"/>
                        </a:spcBef>
                        <a:spcAft>
                          <a:spcPts val="0"/>
                        </a:spcAft>
                        <a:buClr>
                          <a:schemeClr val="lt1"/>
                        </a:buClr>
                        <a:buSzPts val="1800"/>
                        <a:buFont typeface="Arial"/>
                        <a:buChar char="•"/>
                      </a:pPr>
                      <a:r>
                        <a:rPr b="1" i="0" lang="en-US" sz="1800" u="sng">
                          <a:solidFill>
                            <a:schemeClr val="lt1"/>
                          </a:solidFill>
                          <a:latin typeface="Calibri"/>
                          <a:ea typeface="Calibri"/>
                          <a:cs typeface="Calibri"/>
                          <a:sym typeface="Calibri"/>
                        </a:rPr>
                        <a:t>EEPROM</a:t>
                      </a:r>
                      <a:r>
                        <a:rPr b="1" i="0" lang="en-US" sz="1800">
                          <a:solidFill>
                            <a:schemeClr val="lt1"/>
                          </a:solidFill>
                          <a:latin typeface="Calibri"/>
                          <a:ea typeface="Calibri"/>
                          <a:cs typeface="Calibri"/>
                          <a:sym typeface="Calibri"/>
                        </a:rPr>
                        <a:t>: </a:t>
                      </a:r>
                      <a:r>
                        <a:rPr b="1" i="1" lang="en-US" sz="1800">
                          <a:solidFill>
                            <a:schemeClr val="lt1"/>
                          </a:solidFill>
                          <a:latin typeface="Calibri"/>
                          <a:ea typeface="Calibri"/>
                          <a:cs typeface="Calibri"/>
                          <a:sym typeface="Calibri"/>
                        </a:rPr>
                        <a:t>Electrically Erasable and Programmable ROM </a:t>
                      </a:r>
                      <a:r>
                        <a:rPr b="0" i="0" lang="en-US" sz="1800">
                          <a:solidFill>
                            <a:schemeClr val="lt1"/>
                          </a:solidFill>
                          <a:latin typeface="Calibri"/>
                          <a:ea typeface="Calibri"/>
                          <a:cs typeface="Calibri"/>
                          <a:sym typeface="Calibri"/>
                        </a:rPr>
                        <a:t> Slow process. One byte can be erased at a time instead of deleting in one go.</a:t>
                      </a:r>
                      <a:endParaRPr b="1" sz="1800"/>
                    </a:p>
                  </a:txBody>
                  <a:tcPr marT="45725" marB="45725" marR="91450" marL="91450">
                    <a:lnL cap="flat" cmpd="sng" w="12700">
                      <a:solidFill>
                        <a:schemeClr val="dk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bl>
          </a:graphicData>
        </a:graphic>
      </p:graphicFrame>
      <p:sp>
        <p:nvSpPr>
          <p:cNvPr id="176" name="Google Shape;176;p8"/>
          <p:cNvSpPr txBox="1"/>
          <p:nvPr/>
        </p:nvSpPr>
        <p:spPr>
          <a:xfrm>
            <a:off x="1181686" y="918216"/>
            <a:ext cx="10148923"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u="sng">
                <a:solidFill>
                  <a:schemeClr val="lt1"/>
                </a:solidFill>
                <a:latin typeface="Aharoni"/>
                <a:ea typeface="Aharoni"/>
                <a:cs typeface="Aharoni"/>
                <a:sym typeface="Aharoni"/>
              </a:rPr>
              <a:t>RAM</a:t>
            </a:r>
            <a:r>
              <a:rPr lang="en-US" sz="1800" u="sng">
                <a:solidFill>
                  <a:schemeClr val="lt1"/>
                </a:solidFill>
                <a:latin typeface="Aharoni"/>
                <a:ea typeface="Aharoni"/>
                <a:cs typeface="Aharoni"/>
                <a:sym typeface="Aharoni"/>
              </a:rPr>
              <a:t> </a:t>
            </a:r>
            <a:r>
              <a:rPr lang="en-US" sz="1800" u="sng">
                <a:solidFill>
                  <a:schemeClr val="lt1"/>
                </a:solidFill>
                <a:latin typeface="Calibri"/>
                <a:ea typeface="Calibri"/>
                <a:cs typeface="Calibri"/>
                <a:sym typeface="Calibri"/>
              </a:rPr>
              <a:t> </a:t>
            </a:r>
            <a:r>
              <a:rPr lang="en-US" sz="2000" u="sng">
                <a:solidFill>
                  <a:schemeClr val="lt1"/>
                </a:solidFill>
                <a:latin typeface="Calibri"/>
                <a:ea typeface="Calibri"/>
                <a:cs typeface="Calibri"/>
                <a:sym typeface="Calibri"/>
              </a:rPr>
              <a:t>(</a:t>
            </a:r>
            <a:r>
              <a:rPr b="1" i="0" lang="en-US" sz="2000" u="sng">
                <a:solidFill>
                  <a:srgbClr val="FFFFFF"/>
                </a:solidFill>
                <a:latin typeface="Nunito"/>
                <a:ea typeface="Nunito"/>
                <a:cs typeface="Nunito"/>
                <a:sym typeface="Nunito"/>
              </a:rPr>
              <a:t>R</a:t>
            </a:r>
            <a:r>
              <a:rPr b="0" i="0" lang="en-US" sz="2000" u="sng">
                <a:solidFill>
                  <a:srgbClr val="FFFFFF"/>
                </a:solidFill>
                <a:latin typeface="Nunito"/>
                <a:ea typeface="Nunito"/>
                <a:cs typeface="Nunito"/>
                <a:sym typeface="Nunito"/>
              </a:rPr>
              <a:t>andom </a:t>
            </a:r>
            <a:r>
              <a:rPr b="1" i="0" lang="en-US" sz="2000" u="sng">
                <a:solidFill>
                  <a:srgbClr val="FFFFFF"/>
                </a:solidFill>
                <a:latin typeface="Nunito"/>
                <a:ea typeface="Nunito"/>
                <a:cs typeface="Nunito"/>
                <a:sym typeface="Nunito"/>
              </a:rPr>
              <a:t>A</a:t>
            </a:r>
            <a:r>
              <a:rPr b="0" i="0" lang="en-US" sz="2000" u="sng">
                <a:solidFill>
                  <a:srgbClr val="FFFFFF"/>
                </a:solidFill>
                <a:latin typeface="Nunito"/>
                <a:ea typeface="Nunito"/>
                <a:cs typeface="Nunito"/>
                <a:sym typeface="Nunito"/>
              </a:rPr>
              <a:t>ccess </a:t>
            </a:r>
            <a:r>
              <a:rPr b="1" i="0" lang="en-US" sz="2000" u="sng">
                <a:solidFill>
                  <a:srgbClr val="FFFFFF"/>
                </a:solidFill>
                <a:latin typeface="Nunito"/>
                <a:ea typeface="Nunito"/>
                <a:cs typeface="Nunito"/>
                <a:sym typeface="Nunito"/>
              </a:rPr>
              <a:t>M</a:t>
            </a:r>
            <a:r>
              <a:rPr b="0" i="0" lang="en-US" sz="2000" u="sng">
                <a:solidFill>
                  <a:srgbClr val="FFFFFF"/>
                </a:solidFill>
                <a:latin typeface="Nunito"/>
                <a:ea typeface="Nunito"/>
                <a:cs typeface="Nunito"/>
                <a:sym typeface="Nunito"/>
              </a:rPr>
              <a:t>emory)</a:t>
            </a:r>
            <a:r>
              <a:rPr lang="en-US" sz="2000">
                <a:solidFill>
                  <a:schemeClr val="lt1"/>
                </a:solidFill>
                <a:latin typeface="Calibri"/>
                <a:ea typeface="Calibri"/>
                <a:cs typeface="Calibri"/>
                <a:sym typeface="Calibri"/>
              </a:rPr>
              <a:t>                                      </a:t>
            </a:r>
            <a:r>
              <a:rPr b="1" lang="en-US" sz="2400" u="sng">
                <a:solidFill>
                  <a:schemeClr val="lt1"/>
                </a:solidFill>
                <a:latin typeface="Aharoni"/>
                <a:ea typeface="Aharoni"/>
                <a:cs typeface="Aharoni"/>
                <a:sym typeface="Aharoni"/>
              </a:rPr>
              <a:t>ROM</a:t>
            </a:r>
            <a:r>
              <a:rPr lang="en-US" sz="1800" u="sng">
                <a:solidFill>
                  <a:schemeClr val="lt1"/>
                </a:solidFill>
                <a:latin typeface="Calibri"/>
                <a:ea typeface="Calibri"/>
                <a:cs typeface="Calibri"/>
                <a:sym typeface="Calibri"/>
              </a:rPr>
              <a:t> </a:t>
            </a:r>
            <a:r>
              <a:rPr lang="en-US" sz="2000" u="sng">
                <a:solidFill>
                  <a:schemeClr val="lt1"/>
                </a:solidFill>
                <a:latin typeface="Calibri"/>
                <a:ea typeface="Calibri"/>
                <a:cs typeface="Calibri"/>
                <a:sym typeface="Calibri"/>
              </a:rPr>
              <a:t>(</a:t>
            </a:r>
            <a:r>
              <a:rPr b="1" i="0" lang="en-US" sz="2000" u="sng">
                <a:solidFill>
                  <a:srgbClr val="FFFFFF"/>
                </a:solidFill>
                <a:latin typeface="Nunito"/>
                <a:ea typeface="Nunito"/>
                <a:cs typeface="Nunito"/>
                <a:sym typeface="Nunito"/>
              </a:rPr>
              <a:t>R</a:t>
            </a:r>
            <a:r>
              <a:rPr b="0" i="0" lang="en-US" sz="2000" u="sng">
                <a:solidFill>
                  <a:srgbClr val="FFFFFF"/>
                </a:solidFill>
                <a:latin typeface="Nunito"/>
                <a:ea typeface="Nunito"/>
                <a:cs typeface="Nunito"/>
                <a:sym typeface="Nunito"/>
              </a:rPr>
              <a:t>ead-</a:t>
            </a:r>
            <a:r>
              <a:rPr b="1" i="0" lang="en-US" sz="2000" u="sng">
                <a:solidFill>
                  <a:srgbClr val="FFFFFF"/>
                </a:solidFill>
                <a:latin typeface="Nunito"/>
                <a:ea typeface="Nunito"/>
                <a:cs typeface="Nunito"/>
                <a:sym typeface="Nunito"/>
              </a:rPr>
              <a:t>O</a:t>
            </a:r>
            <a:r>
              <a:rPr b="0" i="0" lang="en-US" sz="2000" u="sng">
                <a:solidFill>
                  <a:srgbClr val="FFFFFF"/>
                </a:solidFill>
                <a:latin typeface="Nunito"/>
                <a:ea typeface="Nunito"/>
                <a:cs typeface="Nunito"/>
                <a:sym typeface="Nunito"/>
              </a:rPr>
              <a:t>nly </a:t>
            </a:r>
            <a:r>
              <a:rPr b="1" i="0" lang="en-US" sz="2000" u="sng">
                <a:solidFill>
                  <a:srgbClr val="FFFFFF"/>
                </a:solidFill>
                <a:latin typeface="Nunito"/>
                <a:ea typeface="Nunito"/>
                <a:cs typeface="Nunito"/>
                <a:sym typeface="Nunito"/>
              </a:rPr>
              <a:t>M</a:t>
            </a:r>
            <a:r>
              <a:rPr b="0" i="0" lang="en-US" sz="2000" u="sng">
                <a:solidFill>
                  <a:srgbClr val="FFFFFF"/>
                </a:solidFill>
                <a:latin typeface="Nunito"/>
                <a:ea typeface="Nunito"/>
                <a:cs typeface="Nunito"/>
                <a:sym typeface="Nunito"/>
              </a:rPr>
              <a:t>emory)</a:t>
            </a:r>
            <a:r>
              <a:rPr lang="en-US" sz="2000" u="sng">
                <a:solidFill>
                  <a:schemeClr val="lt1"/>
                </a:solidFill>
                <a:latin typeface="Calibri"/>
                <a:ea typeface="Calibri"/>
                <a:cs typeface="Calibri"/>
                <a:sym typeface="Calibri"/>
              </a:rPr>
              <a:t> </a:t>
            </a:r>
            <a:endParaRPr sz="1800" u="sng">
              <a:solidFill>
                <a:schemeClr val="lt1"/>
              </a:solidFill>
              <a:latin typeface="Calibri"/>
              <a:ea typeface="Calibri"/>
              <a:cs typeface="Calibri"/>
              <a:sym typeface="Calibri"/>
            </a:endParaRPr>
          </a:p>
        </p:txBody>
      </p:sp>
      <p:cxnSp>
        <p:nvCxnSpPr>
          <p:cNvPr id="177" name="Google Shape;177;p8"/>
          <p:cNvCxnSpPr/>
          <p:nvPr/>
        </p:nvCxnSpPr>
        <p:spPr>
          <a:xfrm>
            <a:off x="6159305" y="1057963"/>
            <a:ext cx="0" cy="5483514"/>
          </a:xfrm>
          <a:prstGeom prst="straightConnector1">
            <a:avLst/>
          </a:prstGeom>
          <a:noFill/>
          <a:ln cap="flat" cmpd="sng" w="28575">
            <a:solidFill>
              <a:schemeClr val="lt1"/>
            </a:solidFill>
            <a:prstDash val="solid"/>
            <a:miter lim="800000"/>
            <a:headEnd len="sm" w="sm" type="none"/>
            <a:tailEnd len="sm" w="sm" type="non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1" name="Shape 181"/>
        <p:cNvGrpSpPr/>
        <p:nvPr/>
      </p:nvGrpSpPr>
      <p:grpSpPr>
        <a:xfrm>
          <a:off x="0" y="0"/>
          <a:ext cx="0" cy="0"/>
          <a:chOff x="0" y="0"/>
          <a:chExt cx="0" cy="0"/>
        </a:xfrm>
      </p:grpSpPr>
      <p:pic>
        <p:nvPicPr>
          <p:cNvPr descr="How Cache Memory works" id="182" name="Google Shape;182;p9"/>
          <p:cNvPicPr preferRelativeResize="0"/>
          <p:nvPr/>
        </p:nvPicPr>
        <p:blipFill rotWithShape="1">
          <a:blip r:embed="rId3">
            <a:alphaModFix/>
          </a:blip>
          <a:srcRect b="0" l="0" r="0" t="0"/>
          <a:stretch/>
        </p:blipFill>
        <p:spPr>
          <a:xfrm>
            <a:off x="3446584" y="0"/>
            <a:ext cx="8745415" cy="6858000"/>
          </a:xfrm>
          <a:prstGeom prst="rect">
            <a:avLst/>
          </a:prstGeom>
          <a:gradFill>
            <a:gsLst>
              <a:gs pos="0">
                <a:srgbClr val="AEABAB"/>
              </a:gs>
              <a:gs pos="28000">
                <a:srgbClr val="AEABAB"/>
              </a:gs>
              <a:gs pos="48000">
                <a:schemeClr val="dk1"/>
              </a:gs>
              <a:gs pos="100000">
                <a:schemeClr val="dk1"/>
              </a:gs>
            </a:gsLst>
            <a:lin ang="0" scaled="0"/>
          </a:gradFill>
          <a:ln>
            <a:noFill/>
          </a:ln>
        </p:spPr>
      </p:pic>
      <p:sp>
        <p:nvSpPr>
          <p:cNvPr id="183" name="Google Shape;183;p9"/>
          <p:cNvSpPr txBox="1"/>
          <p:nvPr/>
        </p:nvSpPr>
        <p:spPr>
          <a:xfrm>
            <a:off x="98473" y="225083"/>
            <a:ext cx="3798277" cy="156966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4800">
                <a:solidFill>
                  <a:schemeClr val="dk1"/>
                </a:solidFill>
                <a:latin typeface="Constantia"/>
                <a:ea typeface="Constantia"/>
                <a:cs typeface="Constantia"/>
                <a:sym typeface="Constantia"/>
              </a:rPr>
              <a:t>Cache         Memory…</a:t>
            </a:r>
            <a:endParaRPr/>
          </a:p>
        </p:txBody>
      </p:sp>
      <p:sp>
        <p:nvSpPr>
          <p:cNvPr id="184" name="Google Shape;184;p9"/>
          <p:cNvSpPr txBox="1"/>
          <p:nvPr/>
        </p:nvSpPr>
        <p:spPr>
          <a:xfrm>
            <a:off x="98473" y="1794743"/>
            <a:ext cx="3348112" cy="4708981"/>
          </a:xfrm>
          <a:prstGeom prst="rect">
            <a:avLst/>
          </a:prstGeom>
          <a:noFill/>
          <a:ln>
            <a:noFill/>
          </a:ln>
        </p:spPr>
        <p:txBody>
          <a:bodyPr anchorCtr="0" anchor="t" bIns="45700" lIns="91425" spcFirstLastPara="1" rIns="91425" wrap="square" tIns="45700">
            <a:spAutoFit/>
          </a:bodyPr>
          <a:lstStyle/>
          <a:p>
            <a:pPr indent="-342900" lvl="0" marL="342900" marR="0" rtl="0" algn="just">
              <a:spcBef>
                <a:spcPts val="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The central processing unit (CPU) of a computer uses a CPU cache as a hardware cache to lower the average cost (time or energy) of accessing data from the main memory. </a:t>
            </a:r>
            <a:endParaRPr/>
          </a:p>
          <a:p>
            <a:pPr indent="-215900" lvl="0" marL="342900" marR="0" rtl="0" algn="just">
              <a:spcBef>
                <a:spcPts val="0"/>
              </a:spcBef>
              <a:spcAft>
                <a:spcPts val="0"/>
              </a:spcAft>
              <a:buClr>
                <a:schemeClr val="dk1"/>
              </a:buClr>
              <a:buSzPts val="2000"/>
              <a:buFont typeface="Arial"/>
              <a:buNone/>
            </a:pPr>
            <a:r>
              <a:t/>
            </a:r>
            <a:endParaRPr sz="2000">
              <a:solidFill>
                <a:schemeClr val="dk1"/>
              </a:solidFill>
              <a:latin typeface="Calibri"/>
              <a:ea typeface="Calibri"/>
              <a:cs typeface="Calibri"/>
              <a:sym typeface="Calibri"/>
            </a:endParaRPr>
          </a:p>
          <a:p>
            <a:pPr indent="-342900" lvl="0" marL="342900" marR="0" rtl="0" algn="just">
              <a:spcBef>
                <a:spcPts val="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Copies of the data from frequently utilized main memory locations are kept in a cache, which is a smaller, quicker memory that is situated closer to a processor core.</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2023-10-07T02:57:18Z</dcterms:created>
  <dc:creator>Dinuusha Prabodini</dc:creator>
</cp:coreProperties>
</file>