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200">
                <a:solidFill>
                  <a:srgbClr val="333333"/>
                </a:solidFill>
                <a:highlight>
                  <a:schemeClr val="lt1"/>
                </a:highlight>
              </a:rPr>
              <a:t>Hello everyone! My name is Anjiang Wei. Today I'm going to present my work on "Probabilistic and Systematic Coverage of Consecutive Test-Method Pairs for Detecting Order-Dependent Flaky Tests". This is a joint work done by me and my collaborators Pu, Tao, Darko and Wing. We are from Peking University, China, and University of Illinois, USA.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14ea20e5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14ea20e5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14ea20e5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14ea20e5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14ea20e5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14ea20e5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14ea20e5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14ea20e5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14ea20e5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14ea20e5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14ea20e5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14ea20e5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14ea20e5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14ea20e5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14ea6b7e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14ea6b7e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Each arrow represents a pair to cover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14ea6b7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14ea6b7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Each arrow represents a pair to cover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14ea6b7e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14ea6b7e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14ea20e5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14ea20e5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lang="zh-CN" sz="1200">
                <a:solidFill>
                  <a:srgbClr val="333333"/>
                </a:solidFill>
                <a:highlight>
                  <a:srgbClr val="FFFFFF"/>
                </a:highlight>
              </a:rPr>
              <a:t>Before I define "polluter tests", let me introduce "flaky tests". Unlike a typical test that passes or fails deterministically, a flaky test may pass or fail nondeterministically even for the same code. Flaky tests are harmful because they can mislead the developers to debug failures in wrong parts of the code. Further, they may reduce developers' trust in the tests.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14ea6b7e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14ea6b7e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14ea6b7e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14ea6b7e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14ea6b7e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14ea6b7e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14ea6b7e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14ea6b7e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14ea6b7e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14ea6b7e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14ea20e5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14ea20e5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14ea20e5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14ea20e5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5629cbb57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5629cbb57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testP has 11 cleaner tests in the same class. There is another polluter test testP’ for testV, which is in the same class with testP and shares the 11 cleaners. Interestingly, testP’ has another 20 cleaners, one in the same class as testV, and the other 19 in other six classes. Since the polluters have a lot of cleaners, the flake rate is as low as 4.5%.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5629cbb5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5629cbb5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00">
                <a:solidFill>
                  <a:schemeClr val="dk1"/>
                </a:solidFill>
              </a:rPr>
              <a:t>t1 and t2 are two tests (in two different classes) from widely used Hadoop project. To check an MR application, </a:t>
            </a:r>
            <a:r>
              <a:rPr lang="zh-CN" sz="900">
                <a:solidFill>
                  <a:schemeClr val="dk1"/>
                </a:solidFill>
              </a:rPr>
              <a:t>t1 </a:t>
            </a:r>
            <a:r>
              <a:rPr lang="zh-CN" sz="1000">
                <a:solidFill>
                  <a:schemeClr val="dk1"/>
                </a:solidFill>
              </a:rPr>
              <a:t>first sets up some state, then creates an MR application, and starts the application. The </a:t>
            </a:r>
            <a:r>
              <a:rPr lang="zh-CN" sz="900">
                <a:solidFill>
                  <a:schemeClr val="dk1"/>
                </a:solidFill>
              </a:rPr>
              <a:t>NullPointerException </a:t>
            </a:r>
            <a:r>
              <a:rPr lang="zh-CN" sz="1000">
                <a:solidFill>
                  <a:schemeClr val="dk1"/>
                </a:solidFill>
              </a:rPr>
              <a:t>arises when the test tries to stop the MR application. Specifically, the </a:t>
            </a:r>
            <a:r>
              <a:rPr lang="zh-CN" sz="900">
                <a:solidFill>
                  <a:schemeClr val="dk1"/>
                </a:solidFill>
              </a:rPr>
              <a:t>appMaster </a:t>
            </a:r>
            <a:r>
              <a:rPr lang="zh-CN" sz="1000">
                <a:solidFill>
                  <a:schemeClr val="dk1"/>
                </a:solidFill>
              </a:rPr>
              <a:t>accesses the shared map data structure that tracks all jobs run by any application. When </a:t>
            </a:r>
            <a:r>
              <a:rPr lang="zh-CN" sz="900">
                <a:solidFill>
                  <a:schemeClr val="dk1"/>
                </a:solidFill>
              </a:rPr>
              <a:t>t1 </a:t>
            </a:r>
            <a:r>
              <a:rPr lang="zh-CN" sz="1000">
                <a:solidFill>
                  <a:schemeClr val="dk1"/>
                </a:solidFill>
              </a:rPr>
              <a:t>is run after </a:t>
            </a:r>
            <a:r>
              <a:rPr lang="zh-CN" sz="900">
                <a:solidFill>
                  <a:schemeClr val="dk1"/>
                </a:solidFill>
              </a:rPr>
              <a:t>t2</a:t>
            </a:r>
            <a:r>
              <a:rPr lang="zh-CN" sz="1000">
                <a:solidFill>
                  <a:schemeClr val="dk1"/>
                </a:solidFill>
              </a:rPr>
              <a:t>, then </a:t>
            </a:r>
            <a:r>
              <a:rPr lang="zh-CN" sz="900">
                <a:solidFill>
                  <a:schemeClr val="dk1"/>
                </a:solidFill>
              </a:rPr>
              <a:t>appMaster </a:t>
            </a:r>
            <a:r>
              <a:rPr lang="zh-CN" sz="1000">
                <a:solidFill>
                  <a:schemeClr val="dk1"/>
                </a:solidFill>
              </a:rPr>
              <a:t>will attempt to stop a job created by the polluter, even though the job has already been stopped by t2.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14ea20e5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14ea20e5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Order-dependent tests are a prominent category of flaky tests. These tests most commonly involve a pair of a polluter test, which modifies the state shared among tests, and a victim test, which fails when run after the polluter test but passes otherwise. In this example, test2 is a polluter test since it modifies shared variable x, and test1 is a victim test since it would fail when run after test2. In many testing frameworks such as JUnit, the order of tests is not fixed. Therefore test1 can pass or fail, depending on the order.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5629cbb57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5629cbb57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testP has 11 cleaner tests in the same class. There is another polluter test testP’ for testV, which is in the same class with testP and shares the 11 cleaners. Interestingly, testP’ has another 20 cleaners, one in the same class as testV, and the other 19 in other six classes. Since the polluters have a lot of cleaners, the flake rate is as low as 4.5%.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14ea20e5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14ea20e5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14ea20e5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14ea20e5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14ea6b7e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14ea6b7e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14ea20e5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14ea20e5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426308" y="1190225"/>
            <a:ext cx="85206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3600"/>
              <a:t>Probabilistic and Systematic Coverage of</a:t>
            </a:r>
            <a:endParaRPr sz="3600"/>
          </a:p>
          <a:p>
            <a:pPr indent="0" lvl="0" marL="0" rtl="0" algn="ctr">
              <a:spcBef>
                <a:spcPts val="0"/>
              </a:spcBef>
              <a:spcAft>
                <a:spcPts val="0"/>
              </a:spcAft>
              <a:buClr>
                <a:schemeClr val="dk1"/>
              </a:buClr>
              <a:buSzPts val="1100"/>
              <a:buFont typeface="Arial"/>
              <a:buNone/>
            </a:pPr>
            <a:r>
              <a:rPr lang="zh-CN" sz="3600"/>
              <a:t>Consecutive Test-Method Pairs for</a:t>
            </a:r>
            <a:endParaRPr sz="3600"/>
          </a:p>
          <a:p>
            <a:pPr indent="0" lvl="0" marL="0" rtl="0" algn="ctr">
              <a:spcBef>
                <a:spcPts val="0"/>
              </a:spcBef>
              <a:spcAft>
                <a:spcPts val="0"/>
              </a:spcAft>
              <a:buNone/>
            </a:pPr>
            <a:r>
              <a:rPr lang="zh-CN" sz="3600"/>
              <a:t>Detecting Order-Dependent Flaky Tests</a:t>
            </a:r>
            <a:endParaRPr sz="3600"/>
          </a:p>
        </p:txBody>
      </p:sp>
      <p:sp>
        <p:nvSpPr>
          <p:cNvPr id="100" name="Google Shape;100;p25"/>
          <p:cNvSpPr txBox="1"/>
          <p:nvPr/>
        </p:nvSpPr>
        <p:spPr>
          <a:xfrm>
            <a:off x="784950" y="3242825"/>
            <a:ext cx="7574100" cy="11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sz="2800">
                <a:solidFill>
                  <a:srgbClr val="595959"/>
                </a:solidFill>
              </a:rPr>
              <a:t>Anjiang Wei     </a:t>
            </a:r>
            <a:r>
              <a:rPr lang="zh-CN" sz="2800">
                <a:solidFill>
                  <a:schemeClr val="dk2"/>
                </a:solidFill>
              </a:rPr>
              <a:t>Pu Yi     Tao Xie</a:t>
            </a:r>
            <a:endParaRPr sz="2800">
              <a:solidFill>
                <a:srgbClr val="595959"/>
              </a:solidFill>
            </a:endParaRPr>
          </a:p>
          <a:p>
            <a:pPr indent="0" lvl="0" marL="0" rtl="0" algn="ctr">
              <a:spcBef>
                <a:spcPts val="0"/>
              </a:spcBef>
              <a:spcAft>
                <a:spcPts val="0"/>
              </a:spcAft>
              <a:buNone/>
            </a:pPr>
            <a:r>
              <a:rPr lang="zh-CN" sz="2800">
                <a:solidFill>
                  <a:srgbClr val="595959"/>
                </a:solidFill>
              </a:rPr>
              <a:t>Darko Marinov</a:t>
            </a:r>
            <a:r>
              <a:rPr lang="zh-CN" sz="2800">
                <a:solidFill>
                  <a:schemeClr val="dk2"/>
                </a:solidFill>
              </a:rPr>
              <a:t>     Wing Lam</a:t>
            </a:r>
            <a:endParaRPr sz="2800">
              <a:solidFill>
                <a:srgbClr val="595959"/>
              </a:solidFill>
            </a:endParaRPr>
          </a:p>
        </p:txBody>
      </p:sp>
      <p:pic>
        <p:nvPicPr>
          <p:cNvPr id="101" name="Google Shape;101;p25"/>
          <p:cNvPicPr preferRelativeResize="0"/>
          <p:nvPr/>
        </p:nvPicPr>
        <p:blipFill>
          <a:blip r:embed="rId3">
            <a:alphaModFix/>
          </a:blip>
          <a:stretch>
            <a:fillRect/>
          </a:stretch>
        </p:blipFill>
        <p:spPr>
          <a:xfrm>
            <a:off x="581874" y="334527"/>
            <a:ext cx="1035876" cy="912050"/>
          </a:xfrm>
          <a:prstGeom prst="rect">
            <a:avLst/>
          </a:prstGeom>
          <a:noFill/>
          <a:ln>
            <a:noFill/>
          </a:ln>
        </p:spPr>
      </p:pic>
      <p:sp>
        <p:nvSpPr>
          <p:cNvPr id="102" name="Google Shape;102;p25"/>
          <p:cNvSpPr txBox="1"/>
          <p:nvPr/>
        </p:nvSpPr>
        <p:spPr>
          <a:xfrm>
            <a:off x="2813100" y="4377775"/>
            <a:ext cx="3747000" cy="3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zh-CN" sz="1900">
                <a:solidFill>
                  <a:srgbClr val="595959"/>
                </a:solidFill>
              </a:rPr>
              <a:t>weianjiang</a:t>
            </a:r>
            <a:r>
              <a:rPr lang="zh-CN" sz="1900">
                <a:solidFill>
                  <a:srgbClr val="595959"/>
                </a:solidFill>
              </a:rPr>
              <a:t>@pku.edu.cn</a:t>
            </a:r>
            <a:endParaRPr sz="500"/>
          </a:p>
        </p:txBody>
      </p:sp>
      <p:pic>
        <p:nvPicPr>
          <p:cNvPr id="103" name="Google Shape;103;p25"/>
          <p:cNvPicPr preferRelativeResize="0"/>
          <p:nvPr/>
        </p:nvPicPr>
        <p:blipFill>
          <a:blip r:embed="rId4">
            <a:alphaModFix/>
          </a:blip>
          <a:stretch>
            <a:fillRect/>
          </a:stretch>
        </p:blipFill>
        <p:spPr>
          <a:xfrm>
            <a:off x="7859426" y="361150"/>
            <a:ext cx="614214" cy="88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Computing Flake Rate (Special Case 1)</a:t>
            </a:r>
            <a:endParaRPr/>
          </a:p>
        </p:txBody>
      </p:sp>
      <p:sp>
        <p:nvSpPr>
          <p:cNvPr id="168" name="Google Shape;16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34"/>
          <p:cNvPicPr preferRelativeResize="0"/>
          <p:nvPr/>
        </p:nvPicPr>
        <p:blipFill>
          <a:blip r:embed="rId3">
            <a:alphaModFix/>
          </a:blip>
          <a:stretch>
            <a:fillRect/>
          </a:stretch>
        </p:blipFill>
        <p:spPr>
          <a:xfrm>
            <a:off x="311700" y="1211725"/>
            <a:ext cx="8520599" cy="21454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Computing Flake Rate (Special Case 2)</a:t>
            </a:r>
            <a:endParaRPr/>
          </a:p>
        </p:txBody>
      </p:sp>
      <p:sp>
        <p:nvSpPr>
          <p:cNvPr id="175" name="Google Shape;17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5"/>
          <p:cNvPicPr preferRelativeResize="0"/>
          <p:nvPr/>
        </p:nvPicPr>
        <p:blipFill>
          <a:blip r:embed="rId3">
            <a:alphaModFix/>
          </a:blip>
          <a:stretch>
            <a:fillRect/>
          </a:stretch>
        </p:blipFill>
        <p:spPr>
          <a:xfrm>
            <a:off x="370350" y="1152474"/>
            <a:ext cx="8139542"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443575" y="43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Basic algorithm</a:t>
            </a:r>
            <a:endParaRPr/>
          </a:p>
        </p:txBody>
      </p:sp>
      <p:pic>
        <p:nvPicPr>
          <p:cNvPr id="182" name="Google Shape;182;p36"/>
          <p:cNvPicPr preferRelativeResize="0"/>
          <p:nvPr/>
        </p:nvPicPr>
        <p:blipFill rotWithShape="1">
          <a:blip r:embed="rId3">
            <a:alphaModFix/>
          </a:blip>
          <a:srcRect b="30526" l="0" r="0" t="0"/>
          <a:stretch/>
        </p:blipFill>
        <p:spPr>
          <a:xfrm>
            <a:off x="352575" y="1499800"/>
            <a:ext cx="8438851" cy="265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An Intuitive Example</a:t>
            </a:r>
            <a:endParaRPr/>
          </a:p>
        </p:txBody>
      </p:sp>
      <p:sp>
        <p:nvSpPr>
          <p:cNvPr id="188" name="Google Shape;188;p37"/>
          <p:cNvSpPr txBox="1"/>
          <p:nvPr>
            <p:ph idx="1" type="body"/>
          </p:nvPr>
        </p:nvSpPr>
        <p:spPr>
          <a:xfrm>
            <a:off x="311700" y="1017725"/>
            <a:ext cx="8520600" cy="40461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zh-CN" sz="1600">
                <a:solidFill>
                  <a:schemeClr val="dk1"/>
                </a:solidFill>
              </a:rPr>
              <a:t>•Three tests: </a:t>
            </a:r>
            <a:r>
              <a:rPr b="1" lang="zh-CN" sz="1600">
                <a:solidFill>
                  <a:schemeClr val="dk1"/>
                </a:solidFill>
              </a:rPr>
              <a:t>P</a:t>
            </a:r>
            <a:r>
              <a:rPr lang="zh-CN" sz="1600">
                <a:solidFill>
                  <a:schemeClr val="dk1"/>
                </a:solidFill>
              </a:rPr>
              <a:t> stands for </a:t>
            </a:r>
            <a:r>
              <a:rPr lang="zh-CN" sz="1600">
                <a:solidFill>
                  <a:srgbClr val="E06666"/>
                </a:solidFill>
              </a:rPr>
              <a:t>Polluter</a:t>
            </a:r>
            <a:r>
              <a:rPr lang="zh-CN" sz="1600">
                <a:solidFill>
                  <a:schemeClr val="dk1"/>
                </a:solidFill>
              </a:rPr>
              <a:t>, </a:t>
            </a:r>
            <a:r>
              <a:rPr b="1" lang="zh-CN" sz="1600">
                <a:solidFill>
                  <a:schemeClr val="dk1"/>
                </a:solidFill>
              </a:rPr>
              <a:t>V</a:t>
            </a:r>
            <a:r>
              <a:rPr lang="zh-CN" sz="1600">
                <a:solidFill>
                  <a:schemeClr val="dk1"/>
                </a:solidFill>
              </a:rPr>
              <a:t> stands for Victim, and </a:t>
            </a:r>
            <a:r>
              <a:rPr b="1" lang="zh-CN" sz="1600">
                <a:solidFill>
                  <a:schemeClr val="dk1"/>
                </a:solidFill>
              </a:rPr>
              <a:t>C</a:t>
            </a:r>
            <a:r>
              <a:rPr lang="zh-CN" sz="1600">
                <a:solidFill>
                  <a:schemeClr val="dk1"/>
                </a:solidFill>
              </a:rPr>
              <a:t> stands for </a:t>
            </a:r>
            <a:r>
              <a:rPr lang="zh-CN" sz="1600">
                <a:solidFill>
                  <a:srgbClr val="6AA84F"/>
                </a:solidFill>
              </a:rPr>
              <a:t>Cleaner</a:t>
            </a:r>
            <a:endParaRPr sz="1600">
              <a:solidFill>
                <a:srgbClr val="6AA84F"/>
              </a:solidFill>
            </a:endParaRPr>
          </a:p>
          <a:p>
            <a:pPr indent="0" lvl="0" marL="457200" rtl="0" algn="l">
              <a:lnSpc>
                <a:spcPct val="90000"/>
              </a:lnSpc>
              <a:spcBef>
                <a:spcPts val="1000"/>
              </a:spcBef>
              <a:spcAft>
                <a:spcPts val="0"/>
              </a:spcAft>
              <a:buClr>
                <a:schemeClr val="dk1"/>
              </a:buClr>
              <a:buSzPts val="1100"/>
              <a:buFont typeface="Arial"/>
              <a:buNone/>
            </a:pPr>
            <a:r>
              <a:rPr lang="zh-CN" sz="1400">
                <a:solidFill>
                  <a:schemeClr val="dk1"/>
                </a:solidFill>
              </a:rPr>
              <a:t>PVC </a:t>
            </a:r>
            <a:r>
              <a:rPr lang="zh-CN" sz="1400">
                <a:solidFill>
                  <a:srgbClr val="FF0000"/>
                </a:solidFill>
              </a:rPr>
              <a:t>fail</a:t>
            </a:r>
            <a:endParaRPr sz="1400">
              <a:solidFill>
                <a:srgbClr val="FF0000"/>
              </a:solidFill>
            </a:endParaRPr>
          </a:p>
          <a:p>
            <a:pPr indent="0" lvl="0" marL="457200" rtl="0" algn="l">
              <a:lnSpc>
                <a:spcPct val="90000"/>
              </a:lnSpc>
              <a:spcBef>
                <a:spcPts val="1000"/>
              </a:spcBef>
              <a:spcAft>
                <a:spcPts val="0"/>
              </a:spcAft>
              <a:buClr>
                <a:schemeClr val="dk1"/>
              </a:buClr>
              <a:buSzPts val="1100"/>
              <a:buFont typeface="Arial"/>
              <a:buNone/>
            </a:pPr>
            <a:r>
              <a:rPr lang="zh-CN" sz="1400">
                <a:solidFill>
                  <a:schemeClr val="dk1"/>
                </a:solidFill>
              </a:rPr>
              <a:t>PCV           	-&gt; Reverse: VCP</a:t>
            </a:r>
            <a:endParaRPr sz="1400">
              <a:solidFill>
                <a:schemeClr val="dk1"/>
              </a:solidFill>
            </a:endParaRPr>
          </a:p>
          <a:p>
            <a:pPr indent="0" lvl="0" marL="457200" rtl="0" algn="l">
              <a:lnSpc>
                <a:spcPct val="90000"/>
              </a:lnSpc>
              <a:spcBef>
                <a:spcPts val="1000"/>
              </a:spcBef>
              <a:spcAft>
                <a:spcPts val="0"/>
              </a:spcAft>
              <a:buClr>
                <a:schemeClr val="dk1"/>
              </a:buClr>
              <a:buSzPts val="1100"/>
              <a:buFont typeface="Arial"/>
              <a:buNone/>
            </a:pPr>
            <a:r>
              <a:rPr lang="zh-CN" sz="1400">
                <a:solidFill>
                  <a:schemeClr val="dk1"/>
                </a:solidFill>
              </a:rPr>
              <a:t>CVP           	-&gt; Reverse: PVC </a:t>
            </a:r>
            <a:r>
              <a:rPr lang="zh-CN" sz="1400">
                <a:solidFill>
                  <a:srgbClr val="FF0000"/>
                </a:solidFill>
              </a:rPr>
              <a:t>fail</a:t>
            </a:r>
            <a:endParaRPr sz="1400">
              <a:solidFill>
                <a:srgbClr val="FF0000"/>
              </a:solidFill>
            </a:endParaRPr>
          </a:p>
          <a:p>
            <a:pPr indent="0" lvl="0" marL="457200" rtl="0" algn="l">
              <a:lnSpc>
                <a:spcPct val="90000"/>
              </a:lnSpc>
              <a:spcBef>
                <a:spcPts val="1000"/>
              </a:spcBef>
              <a:spcAft>
                <a:spcPts val="0"/>
              </a:spcAft>
              <a:buClr>
                <a:schemeClr val="dk1"/>
              </a:buClr>
              <a:buSzPts val="1100"/>
              <a:buFont typeface="Arial"/>
              <a:buNone/>
            </a:pPr>
            <a:r>
              <a:rPr lang="zh-CN" sz="1400">
                <a:solidFill>
                  <a:schemeClr val="dk1"/>
                </a:solidFill>
              </a:rPr>
              <a:t>CPV </a:t>
            </a:r>
            <a:r>
              <a:rPr lang="zh-CN" sz="1400">
                <a:solidFill>
                  <a:srgbClr val="FF0000"/>
                </a:solidFill>
              </a:rPr>
              <a:t>fail</a:t>
            </a:r>
            <a:endParaRPr sz="1400">
              <a:solidFill>
                <a:srgbClr val="FF0000"/>
              </a:solidFill>
            </a:endParaRPr>
          </a:p>
          <a:p>
            <a:pPr indent="0" lvl="0" marL="457200" rtl="0" algn="l">
              <a:lnSpc>
                <a:spcPct val="90000"/>
              </a:lnSpc>
              <a:spcBef>
                <a:spcPts val="1000"/>
              </a:spcBef>
              <a:spcAft>
                <a:spcPts val="0"/>
              </a:spcAft>
              <a:buClr>
                <a:schemeClr val="dk1"/>
              </a:buClr>
              <a:buSzPts val="1100"/>
              <a:buFont typeface="Arial"/>
              <a:buNone/>
            </a:pPr>
            <a:r>
              <a:rPr lang="zh-CN" sz="1400">
                <a:solidFill>
                  <a:schemeClr val="dk1"/>
                </a:solidFill>
              </a:rPr>
              <a:t>VPC           	-&gt; Reverse: CPV </a:t>
            </a:r>
            <a:r>
              <a:rPr lang="zh-CN" sz="1400">
                <a:solidFill>
                  <a:srgbClr val="FF0000"/>
                </a:solidFill>
              </a:rPr>
              <a:t>fail</a:t>
            </a:r>
            <a:endParaRPr sz="1400">
              <a:solidFill>
                <a:srgbClr val="FF0000"/>
              </a:solidFill>
            </a:endParaRPr>
          </a:p>
          <a:p>
            <a:pPr indent="0" lvl="0" marL="457200" rtl="0" algn="l">
              <a:lnSpc>
                <a:spcPct val="90000"/>
              </a:lnSpc>
              <a:spcBef>
                <a:spcPts val="1000"/>
              </a:spcBef>
              <a:spcAft>
                <a:spcPts val="0"/>
              </a:spcAft>
              <a:buClr>
                <a:schemeClr val="dk1"/>
              </a:buClr>
              <a:buSzPts val="1100"/>
              <a:buFont typeface="Arial"/>
              <a:buNone/>
            </a:pPr>
            <a:r>
              <a:rPr lang="zh-CN" sz="1400">
                <a:solidFill>
                  <a:schemeClr val="dk1"/>
                </a:solidFill>
              </a:rPr>
              <a:t>VCP           	-&gt; Reverse: PCV</a:t>
            </a:r>
            <a:endParaRPr sz="14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600">
              <a:solidFill>
                <a:schemeClr val="dk1"/>
              </a:solidFill>
            </a:endParaRPr>
          </a:p>
          <a:p>
            <a:pPr indent="0" lvl="0" marL="0" rtl="0" algn="l">
              <a:lnSpc>
                <a:spcPct val="90000"/>
              </a:lnSpc>
              <a:spcBef>
                <a:spcPts val="1000"/>
              </a:spcBef>
              <a:spcAft>
                <a:spcPts val="0"/>
              </a:spcAft>
              <a:buNone/>
            </a:pPr>
            <a:r>
              <a:t/>
            </a:r>
            <a:endParaRPr>
              <a:solidFill>
                <a:schemeClr val="dk1"/>
              </a:solidFill>
            </a:endParaRPr>
          </a:p>
          <a:p>
            <a:pPr indent="0" lvl="0" marL="0" rtl="0" algn="l">
              <a:lnSpc>
                <a:spcPct val="90000"/>
              </a:lnSpc>
              <a:spcBef>
                <a:spcPts val="1000"/>
              </a:spcBef>
              <a:spcAft>
                <a:spcPts val="0"/>
              </a:spcAft>
              <a:buNone/>
            </a:pPr>
            <a:r>
              <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zh-CN">
                <a:solidFill>
                  <a:schemeClr val="dk1"/>
                </a:solidFill>
              </a:rPr>
              <a:t>Please refer to full paper for rigorous proof with formulas and sampling results</a:t>
            </a:r>
            <a:endParaRPr>
              <a:solidFill>
                <a:schemeClr val="dk1"/>
              </a:solidFill>
            </a:endParaRPr>
          </a:p>
          <a:p>
            <a:pPr indent="0" lvl="0" marL="0" rtl="0" algn="l">
              <a:spcBef>
                <a:spcPts val="0"/>
              </a:spcBef>
              <a:spcAft>
                <a:spcPts val="1600"/>
              </a:spcAft>
              <a:buNone/>
            </a:pPr>
            <a:r>
              <a:t/>
            </a:r>
            <a:endParaRPr sz="800"/>
          </a:p>
        </p:txBody>
      </p:sp>
      <p:pic>
        <p:nvPicPr>
          <p:cNvPr id="189" name="Google Shape;189;p37"/>
          <p:cNvPicPr preferRelativeResize="0"/>
          <p:nvPr/>
        </p:nvPicPr>
        <p:blipFill rotWithShape="1">
          <a:blip r:embed="rId3">
            <a:alphaModFix/>
          </a:blip>
          <a:srcRect b="34810" l="0" r="2761" t="0"/>
          <a:stretch/>
        </p:blipFill>
        <p:spPr>
          <a:xfrm>
            <a:off x="362675" y="3641725"/>
            <a:ext cx="7406049" cy="1029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Running Reverse of Passing Order</a:t>
            </a:r>
            <a:endParaRPr/>
          </a:p>
        </p:txBody>
      </p:sp>
      <p:pic>
        <p:nvPicPr>
          <p:cNvPr id="195" name="Google Shape;195;p38"/>
          <p:cNvPicPr preferRelativeResize="0"/>
          <p:nvPr/>
        </p:nvPicPr>
        <p:blipFill>
          <a:blip r:embed="rId3">
            <a:alphaModFix/>
          </a:blip>
          <a:stretch>
            <a:fillRect/>
          </a:stretch>
        </p:blipFill>
        <p:spPr>
          <a:xfrm>
            <a:off x="784206" y="1152475"/>
            <a:ext cx="7575581" cy="394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Systematic Test-Pair Exploration</a:t>
            </a:r>
            <a:endParaRPr/>
          </a:p>
        </p:txBody>
      </p:sp>
      <p:sp>
        <p:nvSpPr>
          <p:cNvPr id="201" name="Google Shape;201;p39"/>
          <p:cNvSpPr txBox="1"/>
          <p:nvPr>
            <p:ph idx="1" type="body"/>
          </p:nvPr>
        </p:nvSpPr>
        <p:spPr>
          <a:xfrm>
            <a:off x="311700" y="1229400"/>
            <a:ext cx="8656500" cy="3507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zh-CN" sz="2100">
                <a:solidFill>
                  <a:schemeClr val="dk1"/>
                </a:solidFill>
              </a:rPr>
              <a:t>Motivation</a:t>
            </a:r>
            <a:endParaRPr sz="2100">
              <a:solidFill>
                <a:schemeClr val="dk1"/>
              </a:solidFill>
            </a:endParaRPr>
          </a:p>
          <a:p>
            <a:pPr indent="-355600" lvl="1" marL="914400" rtl="0" algn="l">
              <a:spcBef>
                <a:spcPts val="0"/>
              </a:spcBef>
              <a:spcAft>
                <a:spcPts val="0"/>
              </a:spcAft>
              <a:buSzPts val="2000"/>
              <a:buChar char="○"/>
            </a:pPr>
            <a:r>
              <a:rPr lang="zh-CN" sz="2000">
                <a:solidFill>
                  <a:schemeClr val="dk1"/>
                </a:solidFill>
              </a:rPr>
              <a:t>Randomization-based sampling is </a:t>
            </a:r>
            <a:r>
              <a:rPr b="1" lang="zh-CN" sz="2000">
                <a:solidFill>
                  <a:schemeClr val="dk1"/>
                </a:solidFill>
              </a:rPr>
              <a:t>inherently probabilistic</a:t>
            </a:r>
            <a:r>
              <a:rPr lang="zh-CN" sz="2000">
                <a:solidFill>
                  <a:schemeClr val="dk1"/>
                </a:solidFill>
              </a:rPr>
              <a:t> and can fail to detect and OD test</a:t>
            </a:r>
            <a:endParaRPr sz="2000">
              <a:solidFill>
                <a:schemeClr val="dk1"/>
              </a:solidFill>
            </a:endParaRPr>
          </a:p>
          <a:p>
            <a:pPr indent="-355600" lvl="1" marL="914400" rtl="0" algn="l">
              <a:spcBef>
                <a:spcPts val="0"/>
              </a:spcBef>
              <a:spcAft>
                <a:spcPts val="0"/>
              </a:spcAft>
              <a:buSzPts val="2000"/>
              <a:buChar char="○"/>
            </a:pPr>
            <a:r>
              <a:rPr lang="zh-CN" sz="2000">
                <a:solidFill>
                  <a:schemeClr val="dk1"/>
                </a:solidFill>
              </a:rPr>
              <a:t>Systematic exploration should e</a:t>
            </a:r>
            <a:r>
              <a:rPr lang="zh-CN" sz="2000">
                <a:solidFill>
                  <a:schemeClr val="dk1"/>
                </a:solidFill>
              </a:rPr>
              <a:t>xplore all consecutive test pairs</a:t>
            </a:r>
            <a:endParaRPr sz="2000">
              <a:solidFill>
                <a:schemeClr val="dk1"/>
              </a:solidFill>
            </a:endParaRPr>
          </a:p>
          <a:p>
            <a:pPr indent="-355600" lvl="2" marL="1371600" rtl="0" algn="l">
              <a:spcBef>
                <a:spcPts val="0"/>
              </a:spcBef>
              <a:spcAft>
                <a:spcPts val="0"/>
              </a:spcAft>
              <a:buSzPts val="2000"/>
              <a:buChar char="■"/>
            </a:pPr>
            <a:r>
              <a:rPr b="1" lang="zh-CN" sz="1800">
                <a:solidFill>
                  <a:schemeClr val="dk1"/>
                </a:solidFill>
              </a:rPr>
              <a:t>Guaranteeing </a:t>
            </a:r>
            <a:r>
              <a:rPr lang="zh-CN" sz="1800">
                <a:solidFill>
                  <a:schemeClr val="dk1"/>
                </a:solidFill>
              </a:rPr>
              <a:t>to detect all order-dependent tests that depend on one other test</a:t>
            </a:r>
            <a:endParaRPr sz="1800">
              <a:solidFill>
                <a:schemeClr val="dk1"/>
              </a:solidFill>
            </a:endParaRPr>
          </a:p>
          <a:p>
            <a:pPr indent="-361950" lvl="0" marL="457200" rtl="0" algn="l">
              <a:spcBef>
                <a:spcPts val="0"/>
              </a:spcBef>
              <a:spcAft>
                <a:spcPts val="0"/>
              </a:spcAft>
              <a:buClr>
                <a:schemeClr val="dk1"/>
              </a:buClr>
              <a:buSzPts val="2100"/>
              <a:buChar char="●"/>
            </a:pPr>
            <a:r>
              <a:rPr lang="zh-CN" sz="2100">
                <a:solidFill>
                  <a:schemeClr val="dk1"/>
                </a:solidFill>
              </a:rPr>
              <a:t>Challenge</a:t>
            </a:r>
            <a:endParaRPr sz="2100">
              <a:solidFill>
                <a:schemeClr val="dk1"/>
              </a:solidFill>
            </a:endParaRPr>
          </a:p>
          <a:p>
            <a:pPr indent="-355600" lvl="1" marL="914400" rtl="0" algn="l">
              <a:spcBef>
                <a:spcPts val="0"/>
              </a:spcBef>
              <a:spcAft>
                <a:spcPts val="0"/>
              </a:spcAft>
              <a:buClr>
                <a:schemeClr val="dk1"/>
              </a:buClr>
              <a:buSzPts val="2000"/>
              <a:buChar char="○"/>
            </a:pPr>
            <a:r>
              <a:rPr lang="zh-CN" sz="2000">
                <a:solidFill>
                  <a:schemeClr val="dk1"/>
                </a:solidFill>
              </a:rPr>
              <a:t>Cost: # of test orders, # of test methods</a:t>
            </a:r>
            <a:endParaRPr sz="2000">
              <a:solidFill>
                <a:schemeClr val="dk1"/>
              </a:solidFill>
            </a:endParaRPr>
          </a:p>
          <a:p>
            <a:pPr indent="-355600" lvl="1" marL="914400" rtl="0" algn="l">
              <a:spcBef>
                <a:spcPts val="0"/>
              </a:spcBef>
              <a:spcAft>
                <a:spcPts val="0"/>
              </a:spcAft>
              <a:buClr>
                <a:schemeClr val="dk1"/>
              </a:buClr>
              <a:buSzPts val="2000"/>
              <a:buChar char="○"/>
            </a:pPr>
            <a:r>
              <a:rPr lang="zh-CN" sz="2000">
                <a:solidFill>
                  <a:schemeClr val="dk1"/>
                </a:solidFill>
              </a:rPr>
              <a:t>Constraint: </a:t>
            </a:r>
            <a:r>
              <a:rPr b="1" lang="zh-CN" sz="2000">
                <a:solidFill>
                  <a:schemeClr val="dk1"/>
                </a:solidFill>
              </a:rPr>
              <a:t>cannot interleave</a:t>
            </a:r>
            <a:r>
              <a:rPr lang="zh-CN" sz="2000">
                <a:solidFill>
                  <a:schemeClr val="dk1"/>
                </a:solidFill>
              </a:rPr>
              <a:t> tests from different test classes</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Systematic Test-Pair Exploration</a:t>
            </a:r>
            <a:endParaRPr/>
          </a:p>
        </p:txBody>
      </p:sp>
      <p:sp>
        <p:nvSpPr>
          <p:cNvPr id="207" name="Google Shape;207;p40"/>
          <p:cNvSpPr txBox="1"/>
          <p:nvPr>
            <p:ph idx="1" type="body"/>
          </p:nvPr>
        </p:nvSpPr>
        <p:spPr>
          <a:xfrm>
            <a:off x="311700" y="12513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zh-CN" sz="2200">
                <a:solidFill>
                  <a:schemeClr val="dk1"/>
                </a:solidFill>
              </a:rPr>
              <a:t>Solution</a:t>
            </a:r>
            <a:endParaRPr sz="2100">
              <a:solidFill>
                <a:schemeClr val="dk1"/>
              </a:solidFill>
            </a:endParaRPr>
          </a:p>
          <a:p>
            <a:pPr indent="-361950" lvl="1" marL="914400" rtl="0" algn="l">
              <a:lnSpc>
                <a:spcPct val="90000"/>
              </a:lnSpc>
              <a:spcBef>
                <a:spcPts val="0"/>
              </a:spcBef>
              <a:spcAft>
                <a:spcPts val="0"/>
              </a:spcAft>
              <a:buClr>
                <a:schemeClr val="dk1"/>
              </a:buClr>
              <a:buSzPts val="2100"/>
              <a:buChar char="○"/>
            </a:pPr>
            <a:r>
              <a:rPr lang="zh-CN" sz="2100">
                <a:solidFill>
                  <a:schemeClr val="dk1"/>
                </a:solidFill>
              </a:rPr>
              <a:t>Based on the concept of Tuscan Square</a:t>
            </a:r>
            <a:endParaRPr sz="2600">
              <a:solidFill>
                <a:schemeClr val="dk1"/>
              </a:solidFill>
            </a:endParaRPr>
          </a:p>
          <a:p>
            <a:pPr indent="-361950" lvl="1" marL="914400" rtl="0" algn="l">
              <a:lnSpc>
                <a:spcPct val="90000"/>
              </a:lnSpc>
              <a:spcBef>
                <a:spcPts val="0"/>
              </a:spcBef>
              <a:spcAft>
                <a:spcPts val="0"/>
              </a:spcAft>
              <a:buClr>
                <a:schemeClr val="dk1"/>
              </a:buClr>
              <a:buSzPts val="2100"/>
              <a:buChar char="○"/>
            </a:pPr>
            <a:r>
              <a:rPr lang="zh-CN" sz="2100">
                <a:solidFill>
                  <a:schemeClr val="dk1"/>
                </a:solidFill>
              </a:rPr>
              <a:t>Generate orders that cover inter-class test pairs and intra-class test pairs</a:t>
            </a:r>
            <a:endParaRPr sz="2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Tuscan Squares</a:t>
            </a:r>
            <a:endParaRPr/>
          </a:p>
        </p:txBody>
      </p:sp>
      <p:sp>
        <p:nvSpPr>
          <p:cNvPr id="213" name="Google Shape;21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2100">
                <a:solidFill>
                  <a:schemeClr val="dk1"/>
                </a:solidFill>
              </a:rPr>
              <a:t>Given a natural number n, a Tuscan square consists of n rows each of which is a permutation of the numbers {1,2,...,n}</a:t>
            </a:r>
            <a:endParaRPr sz="2100">
              <a:solidFill>
                <a:schemeClr val="dk1"/>
              </a:solidFill>
            </a:endParaRPr>
          </a:p>
          <a:p>
            <a:pPr indent="-342900" lvl="0" marL="457200" rtl="0" algn="l">
              <a:spcBef>
                <a:spcPts val="0"/>
              </a:spcBef>
              <a:spcAft>
                <a:spcPts val="0"/>
              </a:spcAft>
              <a:buSzPts val="1800"/>
              <a:buChar char="●"/>
            </a:pPr>
            <a:r>
              <a:rPr lang="zh-CN" sz="2100">
                <a:solidFill>
                  <a:schemeClr val="dk1"/>
                </a:solidFill>
              </a:rPr>
              <a:t>Every pair &lt;i,j&gt; of distinct numbers occurs consecutively in some row</a:t>
            </a:r>
            <a:endParaRPr sz="2100">
              <a:solidFill>
                <a:schemeClr val="dk1"/>
              </a:solidFill>
            </a:endParaRPr>
          </a:p>
          <a:p>
            <a:pPr indent="-342900" lvl="0" marL="457200" rtl="0" algn="l">
              <a:spcBef>
                <a:spcPts val="0"/>
              </a:spcBef>
              <a:spcAft>
                <a:spcPts val="0"/>
              </a:spcAft>
              <a:buSzPts val="1800"/>
              <a:buChar char="●"/>
            </a:pPr>
            <a:r>
              <a:rPr lang="zh-CN" sz="2100">
                <a:solidFill>
                  <a:schemeClr val="dk1"/>
                </a:solidFill>
              </a:rPr>
              <a:t>A Tuscan square of size n is equivalent to a decomposition of the complete graph on n vertices into n Hamiltonian paths.</a:t>
            </a:r>
            <a:endParaRPr sz="2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Tuscan Squares</a:t>
            </a:r>
            <a:endParaRPr/>
          </a:p>
        </p:txBody>
      </p:sp>
      <p:sp>
        <p:nvSpPr>
          <p:cNvPr id="219" name="Google Shape;21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2100">
                <a:solidFill>
                  <a:schemeClr val="dk1"/>
                </a:solidFill>
              </a:rPr>
              <a:t>A Tuscan Square of size n is equivalent to a decomposition of the complete graph on n vertices into n Hamiltonian paths. </a:t>
            </a:r>
            <a:r>
              <a:rPr lang="zh-CN" sz="2100">
                <a:solidFill>
                  <a:schemeClr val="dk1"/>
                </a:solidFill>
              </a:rPr>
              <a:t>(e.g., n=4)</a:t>
            </a:r>
            <a:endParaRPr sz="2100">
              <a:solidFill>
                <a:schemeClr val="dk1"/>
              </a:solidFill>
            </a:endParaRPr>
          </a:p>
        </p:txBody>
      </p:sp>
      <p:pic>
        <p:nvPicPr>
          <p:cNvPr id="220" name="Google Shape;220;p42"/>
          <p:cNvPicPr preferRelativeResize="0"/>
          <p:nvPr/>
        </p:nvPicPr>
        <p:blipFill>
          <a:blip r:embed="rId3">
            <a:alphaModFix/>
          </a:blip>
          <a:stretch>
            <a:fillRect/>
          </a:stretch>
        </p:blipFill>
        <p:spPr>
          <a:xfrm>
            <a:off x="743350" y="2215225"/>
            <a:ext cx="3105150" cy="1828800"/>
          </a:xfrm>
          <a:prstGeom prst="rect">
            <a:avLst/>
          </a:prstGeom>
          <a:noFill/>
          <a:ln>
            <a:noFill/>
          </a:ln>
        </p:spPr>
      </p:pic>
      <p:sp>
        <p:nvSpPr>
          <p:cNvPr id="221" name="Google Shape;221;p42"/>
          <p:cNvSpPr/>
          <p:nvPr/>
        </p:nvSpPr>
        <p:spPr>
          <a:xfrm>
            <a:off x="52439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1</a:t>
            </a:r>
            <a:endParaRPr/>
          </a:p>
        </p:txBody>
      </p:sp>
      <p:sp>
        <p:nvSpPr>
          <p:cNvPr id="222" name="Google Shape;222;p42"/>
          <p:cNvSpPr/>
          <p:nvPr/>
        </p:nvSpPr>
        <p:spPr>
          <a:xfrm>
            <a:off x="66013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2</a:t>
            </a:r>
            <a:endParaRPr/>
          </a:p>
        </p:txBody>
      </p:sp>
      <p:sp>
        <p:nvSpPr>
          <p:cNvPr id="223" name="Google Shape;223;p42"/>
          <p:cNvSpPr/>
          <p:nvPr/>
        </p:nvSpPr>
        <p:spPr>
          <a:xfrm>
            <a:off x="52439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3</a:t>
            </a:r>
            <a:endParaRPr/>
          </a:p>
        </p:txBody>
      </p:sp>
      <p:sp>
        <p:nvSpPr>
          <p:cNvPr id="224" name="Google Shape;224;p42"/>
          <p:cNvSpPr/>
          <p:nvPr/>
        </p:nvSpPr>
        <p:spPr>
          <a:xfrm>
            <a:off x="66013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4</a:t>
            </a:r>
            <a:endParaRPr/>
          </a:p>
        </p:txBody>
      </p:sp>
      <p:cxnSp>
        <p:nvCxnSpPr>
          <p:cNvPr id="225" name="Google Shape;225;p42"/>
          <p:cNvCxnSpPr>
            <a:stCxn id="221" idx="4"/>
            <a:endCxn id="223" idx="0"/>
          </p:cNvCxnSpPr>
          <p:nvPr/>
        </p:nvCxnSpPr>
        <p:spPr>
          <a:xfrm>
            <a:off x="5517200" y="2923200"/>
            <a:ext cx="0" cy="596400"/>
          </a:xfrm>
          <a:prstGeom prst="straightConnector1">
            <a:avLst/>
          </a:prstGeom>
          <a:noFill/>
          <a:ln cap="flat" cmpd="sng" w="38100">
            <a:solidFill>
              <a:schemeClr val="dk2"/>
            </a:solidFill>
            <a:prstDash val="solid"/>
            <a:round/>
            <a:headEnd len="med" w="med" type="stealth"/>
            <a:tailEnd len="med" w="med" type="stealth"/>
          </a:ln>
        </p:spPr>
      </p:cxnSp>
      <p:cxnSp>
        <p:nvCxnSpPr>
          <p:cNvPr id="226" name="Google Shape;226;p42"/>
          <p:cNvCxnSpPr>
            <a:stCxn id="222" idx="4"/>
            <a:endCxn id="224" idx="0"/>
          </p:cNvCxnSpPr>
          <p:nvPr/>
        </p:nvCxnSpPr>
        <p:spPr>
          <a:xfrm>
            <a:off x="6874600" y="2923200"/>
            <a:ext cx="0" cy="596400"/>
          </a:xfrm>
          <a:prstGeom prst="straightConnector1">
            <a:avLst/>
          </a:prstGeom>
          <a:noFill/>
          <a:ln cap="flat" cmpd="sng" w="38100">
            <a:solidFill>
              <a:schemeClr val="dk2"/>
            </a:solidFill>
            <a:prstDash val="solid"/>
            <a:round/>
            <a:headEnd len="med" w="med" type="stealth"/>
            <a:tailEnd len="med" w="med" type="stealth"/>
          </a:ln>
        </p:spPr>
      </p:cxnSp>
      <p:cxnSp>
        <p:nvCxnSpPr>
          <p:cNvPr id="227" name="Google Shape;227;p42"/>
          <p:cNvCxnSpPr>
            <a:stCxn id="221" idx="5"/>
            <a:endCxn id="224" idx="1"/>
          </p:cNvCxnSpPr>
          <p:nvPr/>
        </p:nvCxnSpPr>
        <p:spPr>
          <a:xfrm>
            <a:off x="5710452" y="2846403"/>
            <a:ext cx="970800" cy="750000"/>
          </a:xfrm>
          <a:prstGeom prst="straightConnector1">
            <a:avLst/>
          </a:prstGeom>
          <a:noFill/>
          <a:ln cap="flat" cmpd="sng" w="38100">
            <a:solidFill>
              <a:schemeClr val="dk2"/>
            </a:solidFill>
            <a:prstDash val="solid"/>
            <a:round/>
            <a:headEnd len="med" w="med" type="stealth"/>
            <a:tailEnd len="med" w="med" type="stealth"/>
          </a:ln>
        </p:spPr>
      </p:cxnSp>
      <p:cxnSp>
        <p:nvCxnSpPr>
          <p:cNvPr id="228" name="Google Shape;228;p42"/>
          <p:cNvCxnSpPr>
            <a:stCxn id="221" idx="6"/>
            <a:endCxn id="221" idx="6"/>
          </p:cNvCxnSpPr>
          <p:nvPr/>
        </p:nvCxnSpPr>
        <p:spPr>
          <a:xfrm>
            <a:off x="5790500" y="2661000"/>
            <a:ext cx="0" cy="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42"/>
          <p:cNvCxnSpPr>
            <a:stCxn id="222" idx="2"/>
            <a:endCxn id="221" idx="6"/>
          </p:cNvCxnSpPr>
          <p:nvPr/>
        </p:nvCxnSpPr>
        <p:spPr>
          <a:xfrm rot="10800000">
            <a:off x="5790400" y="2661000"/>
            <a:ext cx="810900" cy="0"/>
          </a:xfrm>
          <a:prstGeom prst="straightConnector1">
            <a:avLst/>
          </a:prstGeom>
          <a:noFill/>
          <a:ln cap="flat" cmpd="sng" w="38100">
            <a:solidFill>
              <a:schemeClr val="dk2"/>
            </a:solidFill>
            <a:prstDash val="solid"/>
            <a:round/>
            <a:headEnd len="med" w="med" type="none"/>
            <a:tailEnd len="med" w="med" type="stealth"/>
          </a:ln>
        </p:spPr>
      </p:cxnSp>
      <p:cxnSp>
        <p:nvCxnSpPr>
          <p:cNvPr id="230" name="Google Shape;230;p42"/>
          <p:cNvCxnSpPr>
            <a:stCxn id="221" idx="6"/>
            <a:endCxn id="222" idx="2"/>
          </p:cNvCxnSpPr>
          <p:nvPr/>
        </p:nvCxnSpPr>
        <p:spPr>
          <a:xfrm>
            <a:off x="5790500" y="2661000"/>
            <a:ext cx="810900" cy="0"/>
          </a:xfrm>
          <a:prstGeom prst="straightConnector1">
            <a:avLst/>
          </a:prstGeom>
          <a:noFill/>
          <a:ln cap="flat" cmpd="sng" w="38100">
            <a:solidFill>
              <a:srgbClr val="FF0000"/>
            </a:solidFill>
            <a:prstDash val="solid"/>
            <a:round/>
            <a:headEnd len="med" w="med" type="none"/>
            <a:tailEnd len="med" w="med" type="stealth"/>
          </a:ln>
        </p:spPr>
      </p:cxnSp>
      <p:cxnSp>
        <p:nvCxnSpPr>
          <p:cNvPr id="231" name="Google Shape;231;p42"/>
          <p:cNvCxnSpPr>
            <a:stCxn id="223" idx="7"/>
            <a:endCxn id="222" idx="3"/>
          </p:cNvCxnSpPr>
          <p:nvPr/>
        </p:nvCxnSpPr>
        <p:spPr>
          <a:xfrm flipH="1" rot="10800000">
            <a:off x="5710452" y="2846422"/>
            <a:ext cx="970800" cy="750000"/>
          </a:xfrm>
          <a:prstGeom prst="straightConnector1">
            <a:avLst/>
          </a:prstGeom>
          <a:noFill/>
          <a:ln cap="flat" cmpd="sng" w="38100">
            <a:solidFill>
              <a:schemeClr val="dk2"/>
            </a:solidFill>
            <a:prstDash val="solid"/>
            <a:round/>
            <a:headEnd len="med" w="med" type="none"/>
            <a:tailEnd len="med" w="med" type="stealth"/>
          </a:ln>
        </p:spPr>
      </p:cxnSp>
      <p:cxnSp>
        <p:nvCxnSpPr>
          <p:cNvPr id="232" name="Google Shape;232;p42"/>
          <p:cNvCxnSpPr>
            <a:stCxn id="222" idx="3"/>
            <a:endCxn id="223" idx="7"/>
          </p:cNvCxnSpPr>
          <p:nvPr/>
        </p:nvCxnSpPr>
        <p:spPr>
          <a:xfrm flipH="1">
            <a:off x="5710548" y="2846403"/>
            <a:ext cx="970800" cy="750000"/>
          </a:xfrm>
          <a:prstGeom prst="straightConnector1">
            <a:avLst/>
          </a:prstGeom>
          <a:noFill/>
          <a:ln cap="flat" cmpd="sng" w="38100">
            <a:solidFill>
              <a:srgbClr val="FF0000"/>
            </a:solidFill>
            <a:prstDash val="solid"/>
            <a:round/>
            <a:headEnd len="med" w="med" type="none"/>
            <a:tailEnd len="med" w="med" type="stealth"/>
          </a:ln>
        </p:spPr>
      </p:cxnSp>
      <p:cxnSp>
        <p:nvCxnSpPr>
          <p:cNvPr id="233" name="Google Shape;233;p42"/>
          <p:cNvCxnSpPr>
            <a:stCxn id="224" idx="2"/>
            <a:endCxn id="223" idx="6"/>
          </p:cNvCxnSpPr>
          <p:nvPr/>
        </p:nvCxnSpPr>
        <p:spPr>
          <a:xfrm rot="10800000">
            <a:off x="5790400" y="3781825"/>
            <a:ext cx="810900" cy="0"/>
          </a:xfrm>
          <a:prstGeom prst="straightConnector1">
            <a:avLst/>
          </a:prstGeom>
          <a:noFill/>
          <a:ln cap="flat" cmpd="sng" w="38100">
            <a:solidFill>
              <a:schemeClr val="dk2"/>
            </a:solidFill>
            <a:prstDash val="solid"/>
            <a:round/>
            <a:headEnd len="med" w="med" type="none"/>
            <a:tailEnd len="med" w="med" type="stealth"/>
          </a:ln>
        </p:spPr>
      </p:cxnSp>
      <p:cxnSp>
        <p:nvCxnSpPr>
          <p:cNvPr id="234" name="Google Shape;234;p42"/>
          <p:cNvCxnSpPr>
            <a:stCxn id="223" idx="6"/>
            <a:endCxn id="224" idx="2"/>
          </p:cNvCxnSpPr>
          <p:nvPr/>
        </p:nvCxnSpPr>
        <p:spPr>
          <a:xfrm>
            <a:off x="5790500" y="3781825"/>
            <a:ext cx="810900" cy="0"/>
          </a:xfrm>
          <a:prstGeom prst="straightConnector1">
            <a:avLst/>
          </a:prstGeom>
          <a:noFill/>
          <a:ln cap="flat" cmpd="sng" w="38100">
            <a:solidFill>
              <a:srgbClr val="FF0000"/>
            </a:solidFill>
            <a:prstDash val="solid"/>
            <a:round/>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Tuscan Squares</a:t>
            </a:r>
            <a:endParaRPr/>
          </a:p>
        </p:txBody>
      </p:sp>
      <p:sp>
        <p:nvSpPr>
          <p:cNvPr id="240" name="Google Shape;24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2100">
                <a:solidFill>
                  <a:schemeClr val="dk1"/>
                </a:solidFill>
              </a:rPr>
              <a:t>A Tuscan Square of size n is equivalent to a decomposition of the complete graph on n vertices into n Hamiltonian paths. (e.g., n=4)</a:t>
            </a:r>
            <a:endParaRPr/>
          </a:p>
        </p:txBody>
      </p:sp>
      <p:pic>
        <p:nvPicPr>
          <p:cNvPr id="241" name="Google Shape;241;p43"/>
          <p:cNvPicPr preferRelativeResize="0"/>
          <p:nvPr/>
        </p:nvPicPr>
        <p:blipFill>
          <a:blip r:embed="rId3">
            <a:alphaModFix/>
          </a:blip>
          <a:stretch>
            <a:fillRect/>
          </a:stretch>
        </p:blipFill>
        <p:spPr>
          <a:xfrm>
            <a:off x="743350" y="2215225"/>
            <a:ext cx="3105150" cy="1828800"/>
          </a:xfrm>
          <a:prstGeom prst="rect">
            <a:avLst/>
          </a:prstGeom>
          <a:noFill/>
          <a:ln>
            <a:noFill/>
          </a:ln>
        </p:spPr>
      </p:pic>
      <p:sp>
        <p:nvSpPr>
          <p:cNvPr id="242" name="Google Shape;242;p43"/>
          <p:cNvSpPr/>
          <p:nvPr/>
        </p:nvSpPr>
        <p:spPr>
          <a:xfrm>
            <a:off x="52439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1</a:t>
            </a:r>
            <a:endParaRPr/>
          </a:p>
        </p:txBody>
      </p:sp>
      <p:sp>
        <p:nvSpPr>
          <p:cNvPr id="243" name="Google Shape;243;p43"/>
          <p:cNvSpPr/>
          <p:nvPr/>
        </p:nvSpPr>
        <p:spPr>
          <a:xfrm>
            <a:off x="66013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2</a:t>
            </a:r>
            <a:endParaRPr/>
          </a:p>
        </p:txBody>
      </p:sp>
      <p:sp>
        <p:nvSpPr>
          <p:cNvPr id="244" name="Google Shape;244;p43"/>
          <p:cNvSpPr/>
          <p:nvPr/>
        </p:nvSpPr>
        <p:spPr>
          <a:xfrm>
            <a:off x="52439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3</a:t>
            </a:r>
            <a:endParaRPr/>
          </a:p>
        </p:txBody>
      </p:sp>
      <p:sp>
        <p:nvSpPr>
          <p:cNvPr id="245" name="Google Shape;245;p43"/>
          <p:cNvSpPr/>
          <p:nvPr/>
        </p:nvSpPr>
        <p:spPr>
          <a:xfrm>
            <a:off x="66013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4</a:t>
            </a:r>
            <a:endParaRPr/>
          </a:p>
        </p:txBody>
      </p:sp>
      <p:cxnSp>
        <p:nvCxnSpPr>
          <p:cNvPr id="246" name="Google Shape;246;p43"/>
          <p:cNvCxnSpPr>
            <a:stCxn id="242" idx="6"/>
            <a:endCxn id="243" idx="2"/>
          </p:cNvCxnSpPr>
          <p:nvPr/>
        </p:nvCxnSpPr>
        <p:spPr>
          <a:xfrm>
            <a:off x="5790500" y="2661000"/>
            <a:ext cx="810900" cy="0"/>
          </a:xfrm>
          <a:prstGeom prst="straightConnector1">
            <a:avLst/>
          </a:prstGeom>
          <a:noFill/>
          <a:ln cap="flat" cmpd="sng" w="38100">
            <a:solidFill>
              <a:srgbClr val="000000"/>
            </a:solidFill>
            <a:prstDash val="solid"/>
            <a:round/>
            <a:headEnd len="med" w="med" type="stealth"/>
            <a:tailEnd len="med" w="med" type="none"/>
          </a:ln>
        </p:spPr>
      </p:cxnSp>
      <p:cxnSp>
        <p:nvCxnSpPr>
          <p:cNvPr id="247" name="Google Shape;247;p43"/>
          <p:cNvCxnSpPr>
            <a:stCxn id="244" idx="6"/>
            <a:endCxn id="245" idx="2"/>
          </p:cNvCxnSpPr>
          <p:nvPr/>
        </p:nvCxnSpPr>
        <p:spPr>
          <a:xfrm>
            <a:off x="5790500" y="3781825"/>
            <a:ext cx="810900" cy="0"/>
          </a:xfrm>
          <a:prstGeom prst="straightConnector1">
            <a:avLst/>
          </a:prstGeom>
          <a:noFill/>
          <a:ln cap="flat" cmpd="sng" w="38100">
            <a:solidFill>
              <a:schemeClr val="dk2"/>
            </a:solidFill>
            <a:prstDash val="solid"/>
            <a:round/>
            <a:headEnd len="med" w="med" type="stealth"/>
            <a:tailEnd len="med" w="med" type="none"/>
          </a:ln>
        </p:spPr>
      </p:cxnSp>
      <p:cxnSp>
        <p:nvCxnSpPr>
          <p:cNvPr id="248" name="Google Shape;248;p43"/>
          <p:cNvCxnSpPr>
            <a:stCxn id="243" idx="3"/>
            <a:endCxn id="244" idx="7"/>
          </p:cNvCxnSpPr>
          <p:nvPr/>
        </p:nvCxnSpPr>
        <p:spPr>
          <a:xfrm flipH="1">
            <a:off x="5710548" y="2846403"/>
            <a:ext cx="970800" cy="750000"/>
          </a:xfrm>
          <a:prstGeom prst="straightConnector1">
            <a:avLst/>
          </a:prstGeom>
          <a:noFill/>
          <a:ln cap="flat" cmpd="sng" w="38100">
            <a:solidFill>
              <a:schemeClr val="dk2"/>
            </a:solidFill>
            <a:prstDash val="solid"/>
            <a:round/>
            <a:headEnd len="med" w="med" type="stealth"/>
            <a:tailEnd len="med" w="med" type="none"/>
          </a:ln>
        </p:spPr>
      </p:cxnSp>
      <p:cxnSp>
        <p:nvCxnSpPr>
          <p:cNvPr id="249" name="Google Shape;249;p43"/>
          <p:cNvCxnSpPr>
            <a:stCxn id="245" idx="0"/>
            <a:endCxn id="243" idx="4"/>
          </p:cNvCxnSpPr>
          <p:nvPr/>
        </p:nvCxnSpPr>
        <p:spPr>
          <a:xfrm rot="10800000">
            <a:off x="6874600" y="2923225"/>
            <a:ext cx="0" cy="596400"/>
          </a:xfrm>
          <a:prstGeom prst="straightConnector1">
            <a:avLst/>
          </a:prstGeom>
          <a:noFill/>
          <a:ln cap="flat" cmpd="sng" w="38100">
            <a:solidFill>
              <a:schemeClr val="dk2"/>
            </a:solidFill>
            <a:prstDash val="solid"/>
            <a:round/>
            <a:headEnd len="med" w="med" type="none"/>
            <a:tailEnd len="med" w="med" type="stealth"/>
          </a:ln>
        </p:spPr>
      </p:cxnSp>
      <p:cxnSp>
        <p:nvCxnSpPr>
          <p:cNvPr id="250" name="Google Shape;250;p43"/>
          <p:cNvCxnSpPr>
            <a:stCxn id="243" idx="4"/>
            <a:endCxn id="245" idx="0"/>
          </p:cNvCxnSpPr>
          <p:nvPr/>
        </p:nvCxnSpPr>
        <p:spPr>
          <a:xfrm>
            <a:off x="6874600" y="2923200"/>
            <a:ext cx="0" cy="596400"/>
          </a:xfrm>
          <a:prstGeom prst="straightConnector1">
            <a:avLst/>
          </a:prstGeom>
          <a:noFill/>
          <a:ln cap="flat" cmpd="sng" w="38100">
            <a:solidFill>
              <a:srgbClr val="FF0000"/>
            </a:solidFill>
            <a:prstDash val="solid"/>
            <a:round/>
            <a:headEnd len="med" w="med" type="none"/>
            <a:tailEnd len="med" w="med" type="stealth"/>
          </a:ln>
        </p:spPr>
      </p:cxnSp>
      <p:cxnSp>
        <p:nvCxnSpPr>
          <p:cNvPr id="251" name="Google Shape;251;p43"/>
          <p:cNvCxnSpPr>
            <a:stCxn id="242" idx="5"/>
            <a:endCxn id="245" idx="1"/>
          </p:cNvCxnSpPr>
          <p:nvPr/>
        </p:nvCxnSpPr>
        <p:spPr>
          <a:xfrm>
            <a:off x="5710452" y="2846403"/>
            <a:ext cx="970800" cy="750000"/>
          </a:xfrm>
          <a:prstGeom prst="straightConnector1">
            <a:avLst/>
          </a:prstGeom>
          <a:noFill/>
          <a:ln cap="flat" cmpd="sng" w="38100">
            <a:solidFill>
              <a:schemeClr val="dk2"/>
            </a:solidFill>
            <a:prstDash val="solid"/>
            <a:round/>
            <a:headEnd len="med" w="med" type="none"/>
            <a:tailEnd len="med" w="med" type="stealth"/>
          </a:ln>
        </p:spPr>
      </p:cxnSp>
      <p:cxnSp>
        <p:nvCxnSpPr>
          <p:cNvPr id="252" name="Google Shape;252;p43"/>
          <p:cNvCxnSpPr>
            <a:stCxn id="245" idx="1"/>
            <a:endCxn id="242" idx="5"/>
          </p:cNvCxnSpPr>
          <p:nvPr/>
        </p:nvCxnSpPr>
        <p:spPr>
          <a:xfrm rot="10800000">
            <a:off x="5710548" y="2846422"/>
            <a:ext cx="970800" cy="750000"/>
          </a:xfrm>
          <a:prstGeom prst="straightConnector1">
            <a:avLst/>
          </a:prstGeom>
          <a:noFill/>
          <a:ln cap="flat" cmpd="sng" w="38100">
            <a:solidFill>
              <a:srgbClr val="FF0000"/>
            </a:solidFill>
            <a:prstDash val="solid"/>
            <a:round/>
            <a:headEnd len="med" w="med" type="none"/>
            <a:tailEnd len="med" w="med" type="stealth"/>
          </a:ln>
        </p:spPr>
      </p:cxnSp>
      <p:cxnSp>
        <p:nvCxnSpPr>
          <p:cNvPr id="253" name="Google Shape;253;p43"/>
          <p:cNvCxnSpPr>
            <a:stCxn id="244" idx="0"/>
            <a:endCxn id="242" idx="4"/>
          </p:cNvCxnSpPr>
          <p:nvPr/>
        </p:nvCxnSpPr>
        <p:spPr>
          <a:xfrm rot="10800000">
            <a:off x="5517200" y="2923225"/>
            <a:ext cx="0" cy="596400"/>
          </a:xfrm>
          <a:prstGeom prst="straightConnector1">
            <a:avLst/>
          </a:prstGeom>
          <a:noFill/>
          <a:ln cap="flat" cmpd="sng" w="38100">
            <a:solidFill>
              <a:schemeClr val="dk2"/>
            </a:solidFill>
            <a:prstDash val="solid"/>
            <a:round/>
            <a:headEnd len="med" w="med" type="none"/>
            <a:tailEnd len="med" w="med" type="stealth"/>
          </a:ln>
        </p:spPr>
      </p:cxnSp>
      <p:cxnSp>
        <p:nvCxnSpPr>
          <p:cNvPr id="254" name="Google Shape;254;p43"/>
          <p:cNvCxnSpPr>
            <a:stCxn id="242" idx="4"/>
            <a:endCxn id="244" idx="0"/>
          </p:cNvCxnSpPr>
          <p:nvPr/>
        </p:nvCxnSpPr>
        <p:spPr>
          <a:xfrm>
            <a:off x="5517200" y="2923200"/>
            <a:ext cx="0" cy="596400"/>
          </a:xfrm>
          <a:prstGeom prst="straightConnector1">
            <a:avLst/>
          </a:prstGeom>
          <a:noFill/>
          <a:ln cap="flat" cmpd="sng" w="38100">
            <a:solidFill>
              <a:srgbClr val="FF0000"/>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What are Flaky Tests?</a:t>
            </a:r>
            <a:endParaRPr/>
          </a:p>
        </p:txBody>
      </p:sp>
      <p:sp>
        <p:nvSpPr>
          <p:cNvPr id="109" name="Google Shape;109;p26"/>
          <p:cNvSpPr txBox="1"/>
          <p:nvPr>
            <p:ph idx="1" type="body"/>
          </p:nvPr>
        </p:nvSpPr>
        <p:spPr>
          <a:xfrm>
            <a:off x="195675" y="1296250"/>
            <a:ext cx="88254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CN" sz="2000"/>
              <a:t>A test is flaky if it can nondeterministically </a:t>
            </a:r>
            <a:r>
              <a:rPr lang="zh-CN" sz="2000">
                <a:solidFill>
                  <a:srgbClr val="6AA84F"/>
                </a:solidFill>
              </a:rPr>
              <a:t>pass </a:t>
            </a:r>
            <a:r>
              <a:rPr lang="zh-CN" sz="2000"/>
              <a:t>or </a:t>
            </a:r>
            <a:r>
              <a:rPr lang="zh-CN" sz="2000">
                <a:solidFill>
                  <a:srgbClr val="FF0000"/>
                </a:solidFill>
              </a:rPr>
              <a:t>fail </a:t>
            </a:r>
            <a:r>
              <a:rPr lang="zh-CN" sz="2000"/>
              <a:t>for the same code</a:t>
            </a:r>
            <a:endParaRPr sz="2000"/>
          </a:p>
          <a:p>
            <a:pPr indent="-349250" lvl="1" marL="914400" rtl="0" algn="l">
              <a:spcBef>
                <a:spcPts val="0"/>
              </a:spcBef>
              <a:spcAft>
                <a:spcPts val="0"/>
              </a:spcAft>
              <a:buSzPts val="1900"/>
              <a:buChar char="○"/>
            </a:pPr>
            <a:r>
              <a:rPr lang="zh-CN" sz="1900"/>
              <a:t>Misleads developers to debug nonexistent faults in recent changes</a:t>
            </a:r>
            <a:endParaRPr sz="1900"/>
          </a:p>
          <a:p>
            <a:pPr indent="-349250" lvl="1" marL="914400" rtl="0" algn="l">
              <a:spcBef>
                <a:spcPts val="0"/>
              </a:spcBef>
              <a:spcAft>
                <a:spcPts val="0"/>
              </a:spcAft>
              <a:buSzPts val="1900"/>
              <a:buChar char="○"/>
            </a:pPr>
            <a:r>
              <a:rPr lang="zh-CN" sz="1900"/>
              <a:t>Reduces trust in tests</a:t>
            </a:r>
            <a:endParaRPr sz="2000"/>
          </a:p>
        </p:txBody>
      </p:sp>
      <p:pic>
        <p:nvPicPr>
          <p:cNvPr id="110" name="Google Shape;110;p26"/>
          <p:cNvPicPr preferRelativeResize="0"/>
          <p:nvPr/>
        </p:nvPicPr>
        <p:blipFill>
          <a:blip r:embed="rId3">
            <a:alphaModFix/>
          </a:blip>
          <a:stretch>
            <a:fillRect/>
          </a:stretch>
        </p:blipFill>
        <p:spPr>
          <a:xfrm>
            <a:off x="1170362" y="2443625"/>
            <a:ext cx="6803275" cy="2269025"/>
          </a:xfrm>
          <a:prstGeom prst="rect">
            <a:avLst/>
          </a:prstGeom>
          <a:noFill/>
          <a:ln>
            <a:noFill/>
          </a:ln>
        </p:spPr>
      </p:pic>
      <p:sp>
        <p:nvSpPr>
          <p:cNvPr id="111" name="Google Shape;11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Tuscan Squares</a:t>
            </a:r>
            <a:endParaRPr/>
          </a:p>
        </p:txBody>
      </p:sp>
      <p:sp>
        <p:nvSpPr>
          <p:cNvPr id="260" name="Google Shape;26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2100">
                <a:solidFill>
                  <a:schemeClr val="dk1"/>
                </a:solidFill>
              </a:rPr>
              <a:t>A Tuscan Square of size n is equivalent to a decomposition of the complete graph on n vertices into n Hamiltonian paths. (e.g., n=4)</a:t>
            </a:r>
            <a:endParaRPr sz="2100">
              <a:solidFill>
                <a:schemeClr val="dk1"/>
              </a:solidFill>
            </a:endParaRPr>
          </a:p>
        </p:txBody>
      </p:sp>
      <p:pic>
        <p:nvPicPr>
          <p:cNvPr id="261" name="Google Shape;261;p44"/>
          <p:cNvPicPr preferRelativeResize="0"/>
          <p:nvPr/>
        </p:nvPicPr>
        <p:blipFill>
          <a:blip r:embed="rId3">
            <a:alphaModFix/>
          </a:blip>
          <a:stretch>
            <a:fillRect/>
          </a:stretch>
        </p:blipFill>
        <p:spPr>
          <a:xfrm>
            <a:off x="743350" y="2215225"/>
            <a:ext cx="3105150" cy="1828800"/>
          </a:xfrm>
          <a:prstGeom prst="rect">
            <a:avLst/>
          </a:prstGeom>
          <a:noFill/>
          <a:ln>
            <a:noFill/>
          </a:ln>
        </p:spPr>
      </p:pic>
      <p:sp>
        <p:nvSpPr>
          <p:cNvPr id="262" name="Google Shape;262;p44"/>
          <p:cNvSpPr/>
          <p:nvPr/>
        </p:nvSpPr>
        <p:spPr>
          <a:xfrm>
            <a:off x="52439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1</a:t>
            </a:r>
            <a:endParaRPr/>
          </a:p>
        </p:txBody>
      </p:sp>
      <p:sp>
        <p:nvSpPr>
          <p:cNvPr id="263" name="Google Shape;263;p44"/>
          <p:cNvSpPr/>
          <p:nvPr/>
        </p:nvSpPr>
        <p:spPr>
          <a:xfrm>
            <a:off x="66013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2</a:t>
            </a:r>
            <a:endParaRPr/>
          </a:p>
        </p:txBody>
      </p:sp>
      <p:sp>
        <p:nvSpPr>
          <p:cNvPr id="264" name="Google Shape;264;p44"/>
          <p:cNvSpPr/>
          <p:nvPr/>
        </p:nvSpPr>
        <p:spPr>
          <a:xfrm>
            <a:off x="52439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3</a:t>
            </a:r>
            <a:endParaRPr/>
          </a:p>
        </p:txBody>
      </p:sp>
      <p:sp>
        <p:nvSpPr>
          <p:cNvPr id="265" name="Google Shape;265;p44"/>
          <p:cNvSpPr/>
          <p:nvPr/>
        </p:nvSpPr>
        <p:spPr>
          <a:xfrm>
            <a:off x="66013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4</a:t>
            </a:r>
            <a:endParaRPr/>
          </a:p>
        </p:txBody>
      </p:sp>
      <p:cxnSp>
        <p:nvCxnSpPr>
          <p:cNvPr id="266" name="Google Shape;266;p44"/>
          <p:cNvCxnSpPr>
            <a:stCxn id="262" idx="6"/>
            <a:endCxn id="263" idx="2"/>
          </p:cNvCxnSpPr>
          <p:nvPr/>
        </p:nvCxnSpPr>
        <p:spPr>
          <a:xfrm>
            <a:off x="5790500" y="2661000"/>
            <a:ext cx="810900" cy="0"/>
          </a:xfrm>
          <a:prstGeom prst="straightConnector1">
            <a:avLst/>
          </a:prstGeom>
          <a:noFill/>
          <a:ln cap="flat" cmpd="sng" w="38100">
            <a:solidFill>
              <a:srgbClr val="000000"/>
            </a:solidFill>
            <a:prstDash val="solid"/>
            <a:round/>
            <a:headEnd len="med" w="med" type="stealth"/>
            <a:tailEnd len="med" w="med" type="none"/>
          </a:ln>
        </p:spPr>
      </p:cxnSp>
      <p:cxnSp>
        <p:nvCxnSpPr>
          <p:cNvPr id="267" name="Google Shape;267;p44"/>
          <p:cNvCxnSpPr>
            <a:stCxn id="262" idx="4"/>
            <a:endCxn id="264" idx="0"/>
          </p:cNvCxnSpPr>
          <p:nvPr/>
        </p:nvCxnSpPr>
        <p:spPr>
          <a:xfrm>
            <a:off x="5517200" y="2923200"/>
            <a:ext cx="0" cy="596400"/>
          </a:xfrm>
          <a:prstGeom prst="straightConnector1">
            <a:avLst/>
          </a:prstGeom>
          <a:noFill/>
          <a:ln cap="flat" cmpd="sng" w="38100">
            <a:solidFill>
              <a:srgbClr val="FF0000"/>
            </a:solidFill>
            <a:prstDash val="solid"/>
            <a:round/>
            <a:headEnd len="med" w="med" type="stealth"/>
            <a:tailEnd len="med" w="med" type="none"/>
          </a:ln>
        </p:spPr>
      </p:cxnSp>
      <p:cxnSp>
        <p:nvCxnSpPr>
          <p:cNvPr id="268" name="Google Shape;268;p44"/>
          <p:cNvCxnSpPr>
            <a:stCxn id="264" idx="6"/>
            <a:endCxn id="265" idx="2"/>
          </p:cNvCxnSpPr>
          <p:nvPr/>
        </p:nvCxnSpPr>
        <p:spPr>
          <a:xfrm>
            <a:off x="5790500" y="3781825"/>
            <a:ext cx="810900" cy="0"/>
          </a:xfrm>
          <a:prstGeom prst="straightConnector1">
            <a:avLst/>
          </a:prstGeom>
          <a:noFill/>
          <a:ln cap="flat" cmpd="sng" w="38100">
            <a:solidFill>
              <a:schemeClr val="dk2"/>
            </a:solidFill>
            <a:prstDash val="solid"/>
            <a:round/>
            <a:headEnd len="med" w="med" type="stealth"/>
            <a:tailEnd len="med" w="med" type="none"/>
          </a:ln>
        </p:spPr>
      </p:cxnSp>
      <p:cxnSp>
        <p:nvCxnSpPr>
          <p:cNvPr id="269" name="Google Shape;269;p44"/>
          <p:cNvCxnSpPr>
            <a:stCxn id="263" idx="4"/>
            <a:endCxn id="265" idx="0"/>
          </p:cNvCxnSpPr>
          <p:nvPr/>
        </p:nvCxnSpPr>
        <p:spPr>
          <a:xfrm>
            <a:off x="6874600" y="2923200"/>
            <a:ext cx="0" cy="596400"/>
          </a:xfrm>
          <a:prstGeom prst="straightConnector1">
            <a:avLst/>
          </a:prstGeom>
          <a:noFill/>
          <a:ln cap="flat" cmpd="sng" w="38100">
            <a:solidFill>
              <a:srgbClr val="FF0000"/>
            </a:solidFill>
            <a:prstDash val="solid"/>
            <a:round/>
            <a:headEnd len="med" w="med" type="stealth"/>
            <a:tailEnd len="med" w="med" type="none"/>
          </a:ln>
        </p:spPr>
      </p:cxnSp>
      <p:cxnSp>
        <p:nvCxnSpPr>
          <p:cNvPr id="270" name="Google Shape;270;p44"/>
          <p:cNvCxnSpPr>
            <a:stCxn id="262" idx="5"/>
            <a:endCxn id="265" idx="1"/>
          </p:cNvCxnSpPr>
          <p:nvPr/>
        </p:nvCxnSpPr>
        <p:spPr>
          <a:xfrm>
            <a:off x="5710452" y="2846403"/>
            <a:ext cx="970800" cy="750000"/>
          </a:xfrm>
          <a:prstGeom prst="straightConnector1">
            <a:avLst/>
          </a:prstGeom>
          <a:noFill/>
          <a:ln cap="flat" cmpd="sng" w="38100">
            <a:solidFill>
              <a:srgbClr val="FF0000"/>
            </a:solidFill>
            <a:prstDash val="solid"/>
            <a:round/>
            <a:headEnd len="med" w="med" type="none"/>
            <a:tailEnd len="med" w="med" type="stealth"/>
          </a:ln>
        </p:spPr>
      </p:cxnSp>
      <p:cxnSp>
        <p:nvCxnSpPr>
          <p:cNvPr id="271" name="Google Shape;271;p44"/>
          <p:cNvCxnSpPr>
            <a:stCxn id="263" idx="3"/>
            <a:endCxn id="264" idx="7"/>
          </p:cNvCxnSpPr>
          <p:nvPr/>
        </p:nvCxnSpPr>
        <p:spPr>
          <a:xfrm flipH="1">
            <a:off x="5710548" y="2846403"/>
            <a:ext cx="970800" cy="750000"/>
          </a:xfrm>
          <a:prstGeom prst="straightConnector1">
            <a:avLst/>
          </a:prstGeom>
          <a:noFill/>
          <a:ln cap="flat" cmpd="sng" w="38100">
            <a:solidFill>
              <a:schemeClr val="dk2"/>
            </a:solidFill>
            <a:prstDash val="solid"/>
            <a:round/>
            <a:headEnd len="med" w="med" type="stealth"/>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Tuscan Squares</a:t>
            </a:r>
            <a:endParaRPr/>
          </a:p>
        </p:txBody>
      </p:sp>
      <p:sp>
        <p:nvSpPr>
          <p:cNvPr id="277" name="Google Shape;27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zh-CN" sz="2100">
                <a:solidFill>
                  <a:schemeClr val="dk1"/>
                </a:solidFill>
              </a:rPr>
              <a:t>A Tuscan Square of size n is equivalent to a decomposition of the complete graph on n vertices into n Hamiltonian paths. (e.g., n=4)</a:t>
            </a:r>
            <a:endParaRPr sz="2100">
              <a:solidFill>
                <a:schemeClr val="dk1"/>
              </a:solidFill>
            </a:endParaRPr>
          </a:p>
        </p:txBody>
      </p:sp>
      <p:pic>
        <p:nvPicPr>
          <p:cNvPr id="278" name="Google Shape;278;p45"/>
          <p:cNvPicPr preferRelativeResize="0"/>
          <p:nvPr/>
        </p:nvPicPr>
        <p:blipFill>
          <a:blip r:embed="rId3">
            <a:alphaModFix/>
          </a:blip>
          <a:stretch>
            <a:fillRect/>
          </a:stretch>
        </p:blipFill>
        <p:spPr>
          <a:xfrm>
            <a:off x="743350" y="2215225"/>
            <a:ext cx="3105150" cy="1828800"/>
          </a:xfrm>
          <a:prstGeom prst="rect">
            <a:avLst/>
          </a:prstGeom>
          <a:noFill/>
          <a:ln>
            <a:noFill/>
          </a:ln>
        </p:spPr>
      </p:pic>
      <p:sp>
        <p:nvSpPr>
          <p:cNvPr id="279" name="Google Shape;279;p45"/>
          <p:cNvSpPr/>
          <p:nvPr/>
        </p:nvSpPr>
        <p:spPr>
          <a:xfrm>
            <a:off x="52439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1</a:t>
            </a:r>
            <a:endParaRPr/>
          </a:p>
        </p:txBody>
      </p:sp>
      <p:sp>
        <p:nvSpPr>
          <p:cNvPr id="280" name="Google Shape;280;p45"/>
          <p:cNvSpPr/>
          <p:nvPr/>
        </p:nvSpPr>
        <p:spPr>
          <a:xfrm>
            <a:off x="66013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2</a:t>
            </a:r>
            <a:endParaRPr/>
          </a:p>
        </p:txBody>
      </p:sp>
      <p:sp>
        <p:nvSpPr>
          <p:cNvPr id="281" name="Google Shape;281;p45"/>
          <p:cNvSpPr/>
          <p:nvPr/>
        </p:nvSpPr>
        <p:spPr>
          <a:xfrm>
            <a:off x="52439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3</a:t>
            </a:r>
            <a:endParaRPr/>
          </a:p>
        </p:txBody>
      </p:sp>
      <p:sp>
        <p:nvSpPr>
          <p:cNvPr id="282" name="Google Shape;282;p45"/>
          <p:cNvSpPr/>
          <p:nvPr/>
        </p:nvSpPr>
        <p:spPr>
          <a:xfrm>
            <a:off x="66013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4</a:t>
            </a:r>
            <a:endParaRPr/>
          </a:p>
        </p:txBody>
      </p:sp>
      <p:cxnSp>
        <p:nvCxnSpPr>
          <p:cNvPr id="283" name="Google Shape;283;p45"/>
          <p:cNvCxnSpPr>
            <a:stCxn id="279" idx="6"/>
            <a:endCxn id="280" idx="2"/>
          </p:cNvCxnSpPr>
          <p:nvPr/>
        </p:nvCxnSpPr>
        <p:spPr>
          <a:xfrm>
            <a:off x="5790500" y="2661000"/>
            <a:ext cx="810900" cy="0"/>
          </a:xfrm>
          <a:prstGeom prst="straightConnector1">
            <a:avLst/>
          </a:prstGeom>
          <a:noFill/>
          <a:ln cap="flat" cmpd="sng" w="38100">
            <a:solidFill>
              <a:srgbClr val="FF0000"/>
            </a:solidFill>
            <a:prstDash val="solid"/>
            <a:round/>
            <a:headEnd len="med" w="med" type="stealth"/>
            <a:tailEnd len="med" w="med" type="none"/>
          </a:ln>
        </p:spPr>
      </p:cxnSp>
      <p:cxnSp>
        <p:nvCxnSpPr>
          <p:cNvPr id="284" name="Google Shape;284;p45"/>
          <p:cNvCxnSpPr>
            <a:stCxn id="281" idx="6"/>
            <a:endCxn id="282" idx="2"/>
          </p:cNvCxnSpPr>
          <p:nvPr/>
        </p:nvCxnSpPr>
        <p:spPr>
          <a:xfrm>
            <a:off x="5790500" y="3781825"/>
            <a:ext cx="810900" cy="0"/>
          </a:xfrm>
          <a:prstGeom prst="straightConnector1">
            <a:avLst/>
          </a:prstGeom>
          <a:noFill/>
          <a:ln cap="flat" cmpd="sng" w="38100">
            <a:solidFill>
              <a:srgbClr val="FF0000"/>
            </a:solidFill>
            <a:prstDash val="solid"/>
            <a:round/>
            <a:headEnd len="med" w="med" type="stealth"/>
            <a:tailEnd len="med" w="med" type="none"/>
          </a:ln>
        </p:spPr>
      </p:cxnSp>
      <p:cxnSp>
        <p:nvCxnSpPr>
          <p:cNvPr id="285" name="Google Shape;285;p45"/>
          <p:cNvCxnSpPr>
            <a:stCxn id="280" idx="3"/>
            <a:endCxn id="281" idx="7"/>
          </p:cNvCxnSpPr>
          <p:nvPr/>
        </p:nvCxnSpPr>
        <p:spPr>
          <a:xfrm flipH="1">
            <a:off x="5710548" y="2846403"/>
            <a:ext cx="970800" cy="750000"/>
          </a:xfrm>
          <a:prstGeom prst="straightConnector1">
            <a:avLst/>
          </a:prstGeom>
          <a:noFill/>
          <a:ln cap="flat" cmpd="sng" w="38100">
            <a:solidFill>
              <a:srgbClr val="FF0000"/>
            </a:solidFill>
            <a:prstDash val="solid"/>
            <a:round/>
            <a:headEnd len="med" w="med" type="stealth"/>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Tuscan Squares</a:t>
            </a:r>
            <a:endParaRPr/>
          </a:p>
        </p:txBody>
      </p:sp>
      <p:sp>
        <p:nvSpPr>
          <p:cNvPr id="291" name="Google Shape;29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2100">
                <a:solidFill>
                  <a:schemeClr val="dk1"/>
                </a:solidFill>
              </a:rPr>
              <a:t>A Tuscan Square of size n is equivalent to a decomposition of the complete graph on n vertices into n Hamiltonian paths. (e.g., n=4)</a:t>
            </a:r>
            <a:endParaRPr sz="2100">
              <a:solidFill>
                <a:schemeClr val="dk1"/>
              </a:solidFill>
            </a:endParaRPr>
          </a:p>
        </p:txBody>
      </p:sp>
      <p:pic>
        <p:nvPicPr>
          <p:cNvPr id="292" name="Google Shape;292;p46"/>
          <p:cNvPicPr preferRelativeResize="0"/>
          <p:nvPr/>
        </p:nvPicPr>
        <p:blipFill>
          <a:blip r:embed="rId3">
            <a:alphaModFix/>
          </a:blip>
          <a:stretch>
            <a:fillRect/>
          </a:stretch>
        </p:blipFill>
        <p:spPr>
          <a:xfrm>
            <a:off x="743350" y="2215225"/>
            <a:ext cx="3105150" cy="1828800"/>
          </a:xfrm>
          <a:prstGeom prst="rect">
            <a:avLst/>
          </a:prstGeom>
          <a:noFill/>
          <a:ln>
            <a:noFill/>
          </a:ln>
        </p:spPr>
      </p:pic>
      <p:sp>
        <p:nvSpPr>
          <p:cNvPr id="293" name="Google Shape;293;p46"/>
          <p:cNvSpPr/>
          <p:nvPr/>
        </p:nvSpPr>
        <p:spPr>
          <a:xfrm>
            <a:off x="52439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1</a:t>
            </a:r>
            <a:endParaRPr/>
          </a:p>
        </p:txBody>
      </p:sp>
      <p:sp>
        <p:nvSpPr>
          <p:cNvPr id="294" name="Google Shape;294;p46"/>
          <p:cNvSpPr/>
          <p:nvPr/>
        </p:nvSpPr>
        <p:spPr>
          <a:xfrm>
            <a:off x="6601300" y="2398800"/>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2</a:t>
            </a:r>
            <a:endParaRPr/>
          </a:p>
        </p:txBody>
      </p:sp>
      <p:sp>
        <p:nvSpPr>
          <p:cNvPr id="295" name="Google Shape;295;p46"/>
          <p:cNvSpPr/>
          <p:nvPr/>
        </p:nvSpPr>
        <p:spPr>
          <a:xfrm>
            <a:off x="52439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3</a:t>
            </a:r>
            <a:endParaRPr/>
          </a:p>
        </p:txBody>
      </p:sp>
      <p:sp>
        <p:nvSpPr>
          <p:cNvPr id="296" name="Google Shape;296;p46"/>
          <p:cNvSpPr/>
          <p:nvPr/>
        </p:nvSpPr>
        <p:spPr>
          <a:xfrm>
            <a:off x="6601300" y="3519625"/>
            <a:ext cx="546600" cy="524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Special Case: </a:t>
            </a:r>
            <a:r>
              <a:rPr lang="zh-CN"/>
              <a:t>All orders are class-compatible</a:t>
            </a:r>
            <a:endParaRPr/>
          </a:p>
        </p:txBody>
      </p:sp>
      <p:sp>
        <p:nvSpPr>
          <p:cNvPr id="302" name="Google Shape;30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zh-CN" sz="2100">
                <a:solidFill>
                  <a:schemeClr val="dk1"/>
                </a:solidFill>
              </a:rPr>
              <a:t>Only one class, or many classes that each have only one test</a:t>
            </a:r>
            <a:endParaRPr sz="2100">
              <a:solidFill>
                <a:schemeClr val="dk1"/>
              </a:solidFill>
            </a:endParaRPr>
          </a:p>
          <a:p>
            <a:pPr indent="-374650" lvl="0" marL="457200" rtl="0" algn="l">
              <a:spcBef>
                <a:spcPts val="0"/>
              </a:spcBef>
              <a:spcAft>
                <a:spcPts val="0"/>
              </a:spcAft>
              <a:buSzPts val="2300"/>
              <a:buChar char="●"/>
            </a:pPr>
            <a:r>
              <a:rPr lang="zh-CN" sz="2100">
                <a:solidFill>
                  <a:schemeClr val="dk1"/>
                </a:solidFill>
              </a:rPr>
              <a:t>Directly translate permutations from Tuscan squares into test orders that cover all test pairs</a:t>
            </a:r>
            <a:endParaRPr sz="2100">
              <a:solidFill>
                <a:schemeClr val="dk1"/>
              </a:solidFill>
            </a:endParaRPr>
          </a:p>
          <a:p>
            <a:pPr indent="-374650" lvl="0" marL="457200" rtl="0" algn="l">
              <a:spcBef>
                <a:spcPts val="0"/>
              </a:spcBef>
              <a:spcAft>
                <a:spcPts val="0"/>
              </a:spcAft>
              <a:buSzPts val="2300"/>
              <a:buChar char="●"/>
            </a:pPr>
            <a:r>
              <a:rPr lang="zh-CN" sz="2100">
                <a:solidFill>
                  <a:schemeClr val="dk1"/>
                </a:solidFill>
              </a:rPr>
              <a:t>Example n = 4:</a:t>
            </a:r>
            <a:endParaRPr sz="2100">
              <a:solidFill>
                <a:schemeClr val="dk1"/>
              </a:solidFill>
            </a:endParaRPr>
          </a:p>
        </p:txBody>
      </p:sp>
      <p:pic>
        <p:nvPicPr>
          <p:cNvPr id="303" name="Google Shape;303;p47"/>
          <p:cNvPicPr preferRelativeResize="0"/>
          <p:nvPr/>
        </p:nvPicPr>
        <p:blipFill>
          <a:blip r:embed="rId3">
            <a:alphaModFix/>
          </a:blip>
          <a:stretch>
            <a:fillRect/>
          </a:stretch>
        </p:blipFill>
        <p:spPr>
          <a:xfrm>
            <a:off x="683050" y="3307275"/>
            <a:ext cx="2513900" cy="1480575"/>
          </a:xfrm>
          <a:prstGeom prst="rect">
            <a:avLst/>
          </a:prstGeom>
          <a:noFill/>
          <a:ln>
            <a:noFill/>
          </a:ln>
        </p:spPr>
      </p:pic>
      <p:pic>
        <p:nvPicPr>
          <p:cNvPr id="304" name="Google Shape;304;p47"/>
          <p:cNvPicPr preferRelativeResize="0"/>
          <p:nvPr/>
        </p:nvPicPr>
        <p:blipFill>
          <a:blip r:embed="rId4">
            <a:alphaModFix/>
          </a:blip>
          <a:stretch>
            <a:fillRect/>
          </a:stretch>
        </p:blipFill>
        <p:spPr>
          <a:xfrm>
            <a:off x="3418448" y="3396773"/>
            <a:ext cx="5540625" cy="1094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General Case</a:t>
            </a:r>
            <a:endParaRPr/>
          </a:p>
        </p:txBody>
      </p:sp>
      <p:sp>
        <p:nvSpPr>
          <p:cNvPr id="310" name="Google Shape;310;p48"/>
          <p:cNvSpPr txBox="1"/>
          <p:nvPr>
            <p:ph idx="1" type="body"/>
          </p:nvPr>
        </p:nvSpPr>
        <p:spPr>
          <a:xfrm>
            <a:off x="311700" y="1152475"/>
            <a:ext cx="8601600" cy="3848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CN" sz="2100">
                <a:solidFill>
                  <a:schemeClr val="dk1"/>
                </a:solidFill>
              </a:rPr>
              <a:t>More than one class and at least one class has more than one test</a:t>
            </a:r>
            <a:endParaRPr sz="2100">
              <a:solidFill>
                <a:schemeClr val="dk1"/>
              </a:solidFill>
            </a:endParaRPr>
          </a:p>
          <a:p>
            <a:pPr indent="-355600" lvl="0" marL="457200" rtl="0" algn="l">
              <a:spcBef>
                <a:spcPts val="0"/>
              </a:spcBef>
              <a:spcAft>
                <a:spcPts val="0"/>
              </a:spcAft>
              <a:buSzPts val="2000"/>
              <a:buChar char="●"/>
            </a:pPr>
            <a:r>
              <a:rPr lang="zh-CN" sz="2100">
                <a:solidFill>
                  <a:schemeClr val="dk1"/>
                </a:solidFill>
              </a:rPr>
              <a:t>High-level description of the algorithm:</a:t>
            </a:r>
            <a:endParaRPr sz="2100">
              <a:solidFill>
                <a:schemeClr val="dk1"/>
              </a:solidFill>
            </a:endParaRPr>
          </a:p>
          <a:p>
            <a:pPr indent="-323850" lvl="1" marL="914400" rtl="0" algn="l">
              <a:spcBef>
                <a:spcPts val="0"/>
              </a:spcBef>
              <a:spcAft>
                <a:spcPts val="0"/>
              </a:spcAft>
              <a:buSzPts val="1500"/>
              <a:buChar char="○"/>
            </a:pPr>
            <a:r>
              <a:rPr lang="zh-CN" sz="2100">
                <a:solidFill>
                  <a:schemeClr val="dk1"/>
                </a:solidFill>
              </a:rPr>
              <a:t>For each class, generate </a:t>
            </a:r>
            <a:r>
              <a:rPr b="1" lang="zh-CN" sz="2100">
                <a:solidFill>
                  <a:schemeClr val="dk1"/>
                </a:solidFill>
              </a:rPr>
              <a:t>intra-class</a:t>
            </a:r>
            <a:r>
              <a:rPr lang="zh-CN" sz="2100">
                <a:solidFill>
                  <a:schemeClr val="dk1"/>
                </a:solidFill>
              </a:rPr>
              <a:t> test pairs using Tuscan Square. These test orders (</a:t>
            </a:r>
            <a:r>
              <a:rPr i="1" lang="zh-CN" sz="2100">
                <a:solidFill>
                  <a:schemeClr val="dk1"/>
                </a:solidFill>
              </a:rPr>
              <a:t>all</a:t>
            </a:r>
            <a:r>
              <a:rPr lang="zh-CN" sz="2100">
                <a:solidFill>
                  <a:schemeClr val="dk1"/>
                </a:solidFill>
              </a:rPr>
              <a:t> intra-class and </a:t>
            </a:r>
            <a:r>
              <a:rPr i="1" lang="zh-CN" sz="2100">
                <a:solidFill>
                  <a:schemeClr val="dk1"/>
                </a:solidFill>
              </a:rPr>
              <a:t>some </a:t>
            </a:r>
            <a:r>
              <a:rPr lang="zh-CN" sz="2100">
                <a:solidFill>
                  <a:schemeClr val="dk1"/>
                </a:solidFill>
              </a:rPr>
              <a:t>inter-class test pairs) are then appended to form test orders</a:t>
            </a:r>
            <a:endParaRPr sz="2100">
              <a:solidFill>
                <a:schemeClr val="dk1"/>
              </a:solidFill>
            </a:endParaRPr>
          </a:p>
          <a:p>
            <a:pPr indent="-349250" lvl="1" marL="914400" rtl="0" algn="l">
              <a:spcBef>
                <a:spcPts val="0"/>
              </a:spcBef>
              <a:spcAft>
                <a:spcPts val="0"/>
              </a:spcAft>
              <a:buSzPts val="1900"/>
              <a:buChar char="○"/>
            </a:pPr>
            <a:r>
              <a:rPr lang="zh-CN" sz="2100">
                <a:solidFill>
                  <a:schemeClr val="dk1"/>
                </a:solidFill>
              </a:rPr>
              <a:t>Then generate more test orders to cover the remaining </a:t>
            </a:r>
            <a:r>
              <a:rPr b="1" lang="zh-CN" sz="2100">
                <a:solidFill>
                  <a:schemeClr val="dk1"/>
                </a:solidFill>
              </a:rPr>
              <a:t>inter-class</a:t>
            </a:r>
            <a:r>
              <a:rPr lang="zh-CN" sz="2100">
                <a:solidFill>
                  <a:schemeClr val="dk1"/>
                </a:solidFill>
              </a:rPr>
              <a:t> test pairs greedily</a:t>
            </a:r>
            <a:endParaRPr sz="2100">
              <a:solidFill>
                <a:schemeClr val="dk1"/>
              </a:solidFill>
            </a:endParaRPr>
          </a:p>
          <a:p>
            <a:pPr indent="-349250" lvl="2" marL="1371600" rtl="0" algn="l">
              <a:spcBef>
                <a:spcPts val="0"/>
              </a:spcBef>
              <a:spcAft>
                <a:spcPts val="0"/>
              </a:spcAft>
              <a:buSzPts val="1900"/>
              <a:buChar char="■"/>
            </a:pPr>
            <a:r>
              <a:rPr lang="zh-CN" sz="2100">
                <a:solidFill>
                  <a:schemeClr val="dk1"/>
                </a:solidFill>
              </a:rPr>
              <a:t>initialize a test order with a randomly selected not-covered test pair and then extend the test order with a randomly selected not-covered test pair </a:t>
            </a:r>
            <a:r>
              <a:rPr b="1" lang="zh-CN" sz="2100">
                <a:solidFill>
                  <a:schemeClr val="dk1"/>
                </a:solidFill>
              </a:rPr>
              <a:t>as long as possible</a:t>
            </a:r>
            <a:endParaRPr b="1" sz="21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Evaluation</a:t>
            </a:r>
            <a:endParaRPr/>
          </a:p>
        </p:txBody>
      </p:sp>
      <p:sp>
        <p:nvSpPr>
          <p:cNvPr id="316" name="Google Shape;316;p49"/>
          <p:cNvSpPr txBox="1"/>
          <p:nvPr>
            <p:ph idx="1" type="body"/>
          </p:nvPr>
        </p:nvSpPr>
        <p:spPr>
          <a:xfrm>
            <a:off x="311700" y="1328325"/>
            <a:ext cx="8520600" cy="2507400"/>
          </a:xfrm>
          <a:prstGeom prst="rect">
            <a:avLst/>
          </a:prstGeom>
        </p:spPr>
        <p:txBody>
          <a:bodyPr anchorCtr="0" anchor="t" bIns="91425" lIns="91425" spcFirstLastPara="1" rIns="91425" wrap="square" tIns="91425">
            <a:noAutofit/>
          </a:bodyPr>
          <a:lstStyle/>
          <a:p>
            <a:pPr indent="-368300" lvl="0" marL="457200" rtl="0" algn="l">
              <a:lnSpc>
                <a:spcPct val="90000"/>
              </a:lnSpc>
              <a:spcBef>
                <a:spcPts val="500"/>
              </a:spcBef>
              <a:spcAft>
                <a:spcPts val="0"/>
              </a:spcAft>
              <a:buClr>
                <a:schemeClr val="dk1"/>
              </a:buClr>
              <a:buSzPts val="2200"/>
              <a:buChar char="●"/>
            </a:pPr>
            <a:r>
              <a:rPr lang="zh-CN" sz="2200">
                <a:solidFill>
                  <a:schemeClr val="dk1"/>
                </a:solidFill>
              </a:rPr>
              <a:t># </a:t>
            </a:r>
            <a:r>
              <a:rPr lang="zh-CN" sz="2200">
                <a:solidFill>
                  <a:schemeClr val="dk1"/>
                </a:solidFill>
              </a:rPr>
              <a:t>of test orders and # of tests are only 3.68% and 51.8%, that of a naive exploration algorithm that runs all pairs of tests</a:t>
            </a:r>
            <a:endParaRPr sz="2200">
              <a:solidFill>
                <a:schemeClr val="dk1"/>
              </a:solidFill>
            </a:endParaRPr>
          </a:p>
          <a:p>
            <a:pPr indent="-368300" lvl="1" marL="914400" rtl="0" algn="l">
              <a:lnSpc>
                <a:spcPct val="90000"/>
              </a:lnSpc>
              <a:spcBef>
                <a:spcPts val="0"/>
              </a:spcBef>
              <a:spcAft>
                <a:spcPts val="0"/>
              </a:spcAft>
              <a:buClr>
                <a:schemeClr val="dk1"/>
              </a:buClr>
              <a:buSzPts val="2200"/>
              <a:buChar char="○"/>
            </a:pPr>
            <a:r>
              <a:rPr lang="zh-CN" sz="2200">
                <a:solidFill>
                  <a:schemeClr val="dk1"/>
                </a:solidFill>
              </a:rPr>
              <a:t>The overall cost is close to the theoretical optimal</a:t>
            </a:r>
            <a:endParaRPr sz="2200">
              <a:solidFill>
                <a:schemeClr val="dk1"/>
              </a:solidFill>
            </a:endParaRPr>
          </a:p>
          <a:p>
            <a:pPr indent="-368300" lvl="0" marL="457200" rtl="0" algn="l">
              <a:lnSpc>
                <a:spcPct val="90000"/>
              </a:lnSpc>
              <a:spcBef>
                <a:spcPts val="0"/>
              </a:spcBef>
              <a:spcAft>
                <a:spcPts val="0"/>
              </a:spcAft>
              <a:buClr>
                <a:schemeClr val="dk1"/>
              </a:buClr>
              <a:buSzPts val="2200"/>
              <a:buChar char="●"/>
            </a:pPr>
            <a:r>
              <a:rPr lang="zh-CN" sz="2200">
                <a:solidFill>
                  <a:schemeClr val="dk1"/>
                </a:solidFill>
              </a:rPr>
              <a:t>44 new order-dependent tests are detected by running my algorithm on iDFlakies dataset</a:t>
            </a:r>
            <a:endParaRPr sz="2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410600" y="52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Conclusion</a:t>
            </a:r>
            <a:endParaRPr/>
          </a:p>
        </p:txBody>
      </p:sp>
      <p:sp>
        <p:nvSpPr>
          <p:cNvPr id="322" name="Google Shape;322;p50"/>
          <p:cNvSpPr txBox="1"/>
          <p:nvPr>
            <p:ph idx="1" type="body"/>
          </p:nvPr>
        </p:nvSpPr>
        <p:spPr>
          <a:xfrm>
            <a:off x="311700" y="14052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zh-CN">
                <a:solidFill>
                  <a:schemeClr val="dk1"/>
                </a:solidFill>
              </a:rPr>
              <a:t>Presented the </a:t>
            </a:r>
            <a:r>
              <a:rPr b="1" lang="zh-CN">
                <a:solidFill>
                  <a:schemeClr val="dk1"/>
                </a:solidFill>
              </a:rPr>
              <a:t>first analysis of the probability</a:t>
            </a:r>
            <a:r>
              <a:rPr lang="zh-CN">
                <a:solidFill>
                  <a:schemeClr val="dk1"/>
                </a:solidFill>
              </a:rPr>
              <a:t> that randomized test orders detect order-dependent tests</a:t>
            </a:r>
            <a:endParaRPr>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Proposed a simple change for sampling random test orders to </a:t>
            </a:r>
            <a:r>
              <a:rPr b="1" lang="zh-CN">
                <a:solidFill>
                  <a:schemeClr val="dk1"/>
                </a:solidFill>
              </a:rPr>
              <a:t>increase the probability</a:t>
            </a:r>
            <a:r>
              <a:rPr lang="zh-CN">
                <a:solidFill>
                  <a:schemeClr val="dk1"/>
                </a:solidFill>
              </a:rPr>
              <a:t> of detecting OD tests</a:t>
            </a:r>
            <a:endParaRPr>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Proposed </a:t>
            </a:r>
            <a:r>
              <a:rPr b="1" lang="zh-CN">
                <a:solidFill>
                  <a:schemeClr val="dk1"/>
                </a:solidFill>
              </a:rPr>
              <a:t>a novel algorithm</a:t>
            </a:r>
            <a:r>
              <a:rPr lang="zh-CN">
                <a:solidFill>
                  <a:schemeClr val="dk1"/>
                </a:solidFill>
              </a:rPr>
              <a:t> that systematically explores all consecutive pairs of tests, </a:t>
            </a:r>
            <a:r>
              <a:rPr b="1" lang="zh-CN">
                <a:solidFill>
                  <a:schemeClr val="dk1"/>
                </a:solidFill>
              </a:rPr>
              <a:t>guaranteeing</a:t>
            </a:r>
            <a:r>
              <a:rPr lang="zh-CN">
                <a:solidFill>
                  <a:schemeClr val="dk1"/>
                </a:solidFill>
              </a:rPr>
              <a:t> to find all order-dependent tests that depend on one other test, with </a:t>
            </a:r>
            <a:r>
              <a:rPr b="1" lang="zh-CN">
                <a:solidFill>
                  <a:schemeClr val="dk1"/>
                </a:solidFill>
              </a:rPr>
              <a:t>minimized cost</a:t>
            </a:r>
            <a:endParaRPr b="1">
              <a:solidFill>
                <a:schemeClr val="dk1"/>
              </a:solidFill>
            </a:endParaRPr>
          </a:p>
          <a:p>
            <a:pPr indent="-342900" lvl="0" marL="457200" rtl="0" algn="l">
              <a:spcBef>
                <a:spcPts val="0"/>
              </a:spcBef>
              <a:spcAft>
                <a:spcPts val="0"/>
              </a:spcAft>
              <a:buClr>
                <a:schemeClr val="dk1"/>
              </a:buClr>
              <a:buSzPts val="1800"/>
              <a:buChar char="●"/>
            </a:pPr>
            <a:r>
              <a:rPr lang="zh-CN">
                <a:solidFill>
                  <a:schemeClr val="dk1"/>
                </a:solidFill>
              </a:rPr>
              <a:t>Our runs of some test orders generated by the algorithm detected </a:t>
            </a:r>
            <a:r>
              <a:rPr b="1" lang="zh-CN">
                <a:solidFill>
                  <a:schemeClr val="dk1"/>
                </a:solidFill>
              </a:rPr>
              <a:t>44 new</a:t>
            </a:r>
            <a:r>
              <a:rPr lang="zh-CN">
                <a:solidFill>
                  <a:schemeClr val="dk1"/>
                </a:solidFill>
              </a:rPr>
              <a:t> order-dependent tests, not detected in prior work on the same evaluation dataset</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Example of a Flaky Test</a:t>
            </a:r>
            <a:endParaRPr/>
          </a:p>
        </p:txBody>
      </p:sp>
      <p:sp>
        <p:nvSpPr>
          <p:cNvPr id="328" name="Google Shape;328;p51"/>
          <p:cNvSpPr txBox="1"/>
          <p:nvPr>
            <p:ph idx="1" type="body"/>
          </p:nvPr>
        </p:nvSpPr>
        <p:spPr>
          <a:xfrm>
            <a:off x="311700" y="1152475"/>
            <a:ext cx="3336600" cy="38571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zh-CN" sz="1850">
                <a:solidFill>
                  <a:schemeClr val="dk1"/>
                </a:solidFill>
              </a:rPr>
              <a:t>A polluter-victim pair: testV and testP (in two test classes)</a:t>
            </a:r>
            <a:endParaRPr sz="1850">
              <a:solidFill>
                <a:schemeClr val="dk1"/>
              </a:solidFill>
            </a:endParaRPr>
          </a:p>
          <a:p>
            <a:pPr indent="-346075" lvl="0" marL="457200" rtl="0" algn="l">
              <a:lnSpc>
                <a:spcPct val="90000"/>
              </a:lnSpc>
              <a:spcBef>
                <a:spcPts val="0"/>
              </a:spcBef>
              <a:spcAft>
                <a:spcPts val="0"/>
              </a:spcAft>
              <a:buClr>
                <a:schemeClr val="dk1"/>
              </a:buClr>
              <a:buSzPts val="1850"/>
              <a:buChar char="●"/>
            </a:pPr>
            <a:r>
              <a:rPr lang="zh-CN" sz="1850">
                <a:solidFill>
                  <a:schemeClr val="dk1"/>
                </a:solidFill>
              </a:rPr>
              <a:t>testP has 11 cleaners in the same class</a:t>
            </a:r>
            <a:endParaRPr sz="1850">
              <a:solidFill>
                <a:schemeClr val="dk1"/>
              </a:solidFill>
            </a:endParaRPr>
          </a:p>
          <a:p>
            <a:pPr indent="-346075" lvl="0" marL="457200" rtl="0" algn="l">
              <a:lnSpc>
                <a:spcPct val="90000"/>
              </a:lnSpc>
              <a:spcBef>
                <a:spcPts val="0"/>
              </a:spcBef>
              <a:spcAft>
                <a:spcPts val="0"/>
              </a:spcAft>
              <a:buClr>
                <a:schemeClr val="dk1"/>
              </a:buClr>
              <a:buSzPts val="1850"/>
              <a:buChar char="●"/>
            </a:pPr>
            <a:r>
              <a:rPr lang="zh-CN" sz="1850">
                <a:solidFill>
                  <a:schemeClr val="dk1"/>
                </a:solidFill>
              </a:rPr>
              <a:t>Another polluter test testP’ has totally 31 cleaners in 8 different  test classes</a:t>
            </a:r>
            <a:endParaRPr sz="1850">
              <a:solidFill>
                <a:schemeClr val="dk1"/>
              </a:solidFill>
            </a:endParaRPr>
          </a:p>
          <a:p>
            <a:pPr indent="-346075" lvl="0" marL="457200" rtl="0" algn="l">
              <a:lnSpc>
                <a:spcPct val="90000"/>
              </a:lnSpc>
              <a:spcBef>
                <a:spcPts val="0"/>
              </a:spcBef>
              <a:spcAft>
                <a:spcPts val="0"/>
              </a:spcAft>
              <a:buClr>
                <a:schemeClr val="dk1"/>
              </a:buClr>
              <a:buSzPts val="1850"/>
              <a:buChar char="●"/>
            </a:pPr>
            <a:r>
              <a:rPr lang="zh-CN" sz="1850">
                <a:solidFill>
                  <a:schemeClr val="dk1"/>
                </a:solidFill>
              </a:rPr>
              <a:t>For testV, randomly sampling the orders that JUnit could run gives a flake rate of 4.5%</a:t>
            </a:r>
            <a:endParaRPr sz="1850">
              <a:solidFill>
                <a:schemeClr val="dk1"/>
              </a:solidFill>
            </a:endParaRPr>
          </a:p>
        </p:txBody>
      </p:sp>
      <p:pic>
        <p:nvPicPr>
          <p:cNvPr id="329" name="Google Shape;329;p51"/>
          <p:cNvPicPr preferRelativeResize="0"/>
          <p:nvPr/>
        </p:nvPicPr>
        <p:blipFill>
          <a:blip r:embed="rId3">
            <a:alphaModFix/>
          </a:blip>
          <a:stretch>
            <a:fillRect/>
          </a:stretch>
        </p:blipFill>
        <p:spPr>
          <a:xfrm>
            <a:off x="3715500" y="1302650"/>
            <a:ext cx="5366299" cy="3171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Example of a Flaky Test</a:t>
            </a:r>
            <a:endParaRPr/>
          </a:p>
        </p:txBody>
      </p:sp>
      <p:sp>
        <p:nvSpPr>
          <p:cNvPr id="117" name="Google Shape;117;p27"/>
          <p:cNvSpPr txBox="1"/>
          <p:nvPr/>
        </p:nvSpPr>
        <p:spPr>
          <a:xfrm>
            <a:off x="113325" y="1017725"/>
            <a:ext cx="6489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a:t>public void t1() { </a:t>
            </a:r>
            <a:r>
              <a:rPr lang="zh-CN" sz="1500">
                <a:solidFill>
                  <a:srgbClr val="4A86E8"/>
                </a:solidFill>
              </a:rPr>
              <a:t>// testMRAppMasterSuccessLock</a:t>
            </a:r>
            <a:endParaRPr sz="1500">
              <a:solidFill>
                <a:srgbClr val="4A86E8"/>
              </a:solidFill>
            </a:endParaRPr>
          </a:p>
          <a:p>
            <a:pPr indent="0" lvl="0" marL="0" rtl="0" algn="l">
              <a:spcBef>
                <a:spcPts val="0"/>
              </a:spcBef>
              <a:spcAft>
                <a:spcPts val="0"/>
              </a:spcAft>
              <a:buNone/>
            </a:pPr>
            <a:r>
              <a:rPr lang="zh-CN" sz="1500"/>
              <a:t>    … </a:t>
            </a:r>
            <a:r>
              <a:rPr lang="zh-CN" sz="1500">
                <a:solidFill>
                  <a:srgbClr val="4A86E8"/>
                </a:solidFill>
              </a:rPr>
              <a:t>// set up MapReduce job</a:t>
            </a:r>
            <a:endParaRPr sz="1500">
              <a:solidFill>
                <a:srgbClr val="4A86E8"/>
              </a:solidFill>
            </a:endParaRPr>
          </a:p>
          <a:p>
            <a:pPr indent="0" lvl="0" marL="0" rtl="0" algn="l">
              <a:spcBef>
                <a:spcPts val="0"/>
              </a:spcBef>
              <a:spcAft>
                <a:spcPts val="0"/>
              </a:spcAft>
              <a:buNone/>
            </a:pPr>
            <a:r>
              <a:rPr lang="zh-CN" sz="1500"/>
              <a:t>    MRAppMaster appMaster = new MRAppMasterTest(...);</a:t>
            </a:r>
            <a:endParaRPr sz="1500"/>
          </a:p>
          <a:p>
            <a:pPr indent="0" lvl="0" marL="0" rtl="0" algn="l">
              <a:spcBef>
                <a:spcPts val="0"/>
              </a:spcBef>
              <a:spcAft>
                <a:spcPts val="0"/>
              </a:spcAft>
              <a:buNone/>
            </a:pPr>
            <a:r>
              <a:rPr lang="zh-CN" sz="1500"/>
              <a:t>    try {</a:t>
            </a:r>
            <a:endParaRPr sz="1500"/>
          </a:p>
          <a:p>
            <a:pPr indent="0" lvl="0" marL="0" rtl="0" algn="l">
              <a:spcBef>
                <a:spcPts val="0"/>
              </a:spcBef>
              <a:spcAft>
                <a:spcPts val="0"/>
              </a:spcAft>
              <a:buNone/>
            </a:pPr>
            <a:r>
              <a:rPr lang="zh-CN" sz="1500"/>
              <a:t>        MRAppMaster.initAndStartAppMaster(appMaster, …);</a:t>
            </a:r>
            <a:endParaRPr sz="1500"/>
          </a:p>
          <a:p>
            <a:pPr indent="0" lvl="0" marL="0" rtl="0" algn="l">
              <a:spcBef>
                <a:spcPts val="0"/>
              </a:spcBef>
              <a:spcAft>
                <a:spcPts val="0"/>
              </a:spcAft>
              <a:buNone/>
            </a:pPr>
            <a:r>
              <a:rPr lang="zh-CN" sz="1500"/>
              <a:t>    } catch (IOException e) { … }</a:t>
            </a:r>
            <a:endParaRPr sz="1500"/>
          </a:p>
          <a:p>
            <a:pPr indent="0" lvl="0" marL="0" rtl="0" algn="l">
              <a:spcBef>
                <a:spcPts val="0"/>
              </a:spcBef>
              <a:spcAft>
                <a:spcPts val="0"/>
              </a:spcAft>
              <a:buNone/>
            </a:pPr>
            <a:r>
              <a:rPr lang="zh-CN" sz="1500"/>
              <a:t>    … </a:t>
            </a:r>
            <a:r>
              <a:rPr lang="zh-CN" sz="1500">
                <a:solidFill>
                  <a:srgbClr val="4A86E8"/>
                </a:solidFill>
              </a:rPr>
              <a:t>// assert the state and some properties of appMaster</a:t>
            </a:r>
            <a:endParaRPr sz="1500">
              <a:solidFill>
                <a:srgbClr val="4A86E8"/>
              </a:solidFill>
            </a:endParaRPr>
          </a:p>
          <a:p>
            <a:pPr indent="0" lvl="0" marL="0" rtl="0" algn="l">
              <a:spcBef>
                <a:spcPts val="0"/>
              </a:spcBef>
              <a:spcAft>
                <a:spcPts val="0"/>
              </a:spcAft>
              <a:buNone/>
            </a:pPr>
            <a:r>
              <a:rPr lang="zh-CN" sz="1500"/>
              <a:t>    </a:t>
            </a:r>
            <a:r>
              <a:rPr lang="zh-CN" sz="1500">
                <a:solidFill>
                  <a:srgbClr val="FF0000"/>
                </a:solidFill>
              </a:rPr>
              <a:t>appMaster.stop();</a:t>
            </a:r>
            <a:r>
              <a:rPr lang="zh-CN" sz="1500"/>
              <a:t> </a:t>
            </a:r>
            <a:r>
              <a:rPr lang="zh-CN" sz="1500">
                <a:solidFill>
                  <a:srgbClr val="4A86E8"/>
                </a:solidFill>
              </a:rPr>
              <a:t>// NullPointerException raised when run after t2</a:t>
            </a:r>
            <a:endParaRPr sz="1500">
              <a:solidFill>
                <a:srgbClr val="4A86E8"/>
              </a:solidFill>
            </a:endParaRPr>
          </a:p>
          <a:p>
            <a:pPr indent="0" lvl="0" marL="0" rtl="0" algn="l">
              <a:spcBef>
                <a:spcPts val="0"/>
              </a:spcBef>
              <a:spcAft>
                <a:spcPts val="0"/>
              </a:spcAft>
              <a:buNone/>
            </a:pPr>
            <a:r>
              <a:rPr lang="zh-CN" sz="1500"/>
              <a:t>}</a:t>
            </a:r>
            <a:endParaRPr sz="1500"/>
          </a:p>
        </p:txBody>
      </p:sp>
      <p:sp>
        <p:nvSpPr>
          <p:cNvPr id="118" name="Google Shape;118;p27"/>
          <p:cNvSpPr txBox="1"/>
          <p:nvPr/>
        </p:nvSpPr>
        <p:spPr>
          <a:xfrm>
            <a:off x="113325" y="3209475"/>
            <a:ext cx="8331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a:t>public void t2() { </a:t>
            </a:r>
            <a:r>
              <a:rPr lang="zh-CN" sz="1500">
                <a:solidFill>
                  <a:srgbClr val="4A86E8"/>
                </a:solidFill>
              </a:rPr>
              <a:t>// testSigTermedFunctionality</a:t>
            </a:r>
            <a:endParaRPr sz="1500">
              <a:solidFill>
                <a:srgbClr val="4A86E8"/>
              </a:solidFill>
            </a:endParaRPr>
          </a:p>
          <a:p>
            <a:pPr indent="0" lvl="0" marL="0" rtl="0" algn="l">
              <a:spcBef>
                <a:spcPts val="0"/>
              </a:spcBef>
              <a:spcAft>
                <a:spcPts val="0"/>
              </a:spcAft>
              <a:buNone/>
            </a:pPr>
            <a:r>
              <a:rPr lang="zh-CN" sz="1500"/>
              <a:t>    JHEventHandlerForSigtermTest jheh = </a:t>
            </a:r>
            <a:endParaRPr sz="1500"/>
          </a:p>
          <a:p>
            <a:pPr indent="457200" lvl="0" marL="0" rtl="0" algn="l">
              <a:spcBef>
                <a:spcPts val="0"/>
              </a:spcBef>
              <a:spcAft>
                <a:spcPts val="0"/>
              </a:spcAft>
              <a:buNone/>
            </a:pPr>
            <a:r>
              <a:rPr lang="zh-CN" sz="1500"/>
              <a:t>new </a:t>
            </a:r>
            <a:r>
              <a:rPr lang="zh-CN" sz="1500">
                <a:solidFill>
                  <a:schemeClr val="dk1"/>
                </a:solidFill>
              </a:rPr>
              <a:t>JHEventHandlerForSigtermTest(...);</a:t>
            </a:r>
            <a:endParaRPr sz="1500">
              <a:solidFill>
                <a:schemeClr val="dk1"/>
              </a:solidFill>
            </a:endParaRPr>
          </a:p>
          <a:p>
            <a:pPr indent="0" lvl="0" marL="0" rtl="0" algn="l">
              <a:spcBef>
                <a:spcPts val="0"/>
              </a:spcBef>
              <a:spcAft>
                <a:spcPts val="0"/>
              </a:spcAft>
              <a:buNone/>
            </a:pPr>
            <a:r>
              <a:rPr lang="zh-CN" sz="1500">
                <a:solidFill>
                  <a:schemeClr val="dk1"/>
                </a:solidFill>
              </a:rPr>
              <a:t>    </a:t>
            </a:r>
            <a:r>
              <a:rPr lang="zh-CN" sz="1500">
                <a:solidFill>
                  <a:srgbClr val="FF0000"/>
                </a:solidFill>
              </a:rPr>
              <a:t>jheh.addToFileMap(...);</a:t>
            </a:r>
            <a:r>
              <a:rPr lang="zh-CN" sz="1500">
                <a:solidFill>
                  <a:schemeClr val="dk1"/>
                </a:solidFill>
              </a:rPr>
              <a:t> </a:t>
            </a:r>
            <a:r>
              <a:rPr lang="zh-CN" sz="1500">
                <a:solidFill>
                  <a:srgbClr val="4A86E8"/>
                </a:solidFill>
              </a:rPr>
              <a:t>// pollute shared fileMap</a:t>
            </a:r>
            <a:endParaRPr sz="1500">
              <a:solidFill>
                <a:srgbClr val="4A86E8"/>
              </a:solidFill>
            </a:endParaRPr>
          </a:p>
          <a:p>
            <a:pPr indent="0" lvl="0" marL="0" rtl="0" algn="l">
              <a:spcBef>
                <a:spcPts val="0"/>
              </a:spcBef>
              <a:spcAft>
                <a:spcPts val="0"/>
              </a:spcAft>
              <a:buNone/>
            </a:pPr>
            <a:r>
              <a:rPr lang="zh-CN" sz="1500">
                <a:solidFill>
                  <a:schemeClr val="dk1"/>
                </a:solidFill>
              </a:rPr>
              <a:t>    … </a:t>
            </a:r>
            <a:r>
              <a:rPr lang="zh-CN" sz="1500">
                <a:solidFill>
                  <a:srgbClr val="4A86E8"/>
                </a:solidFill>
              </a:rPr>
              <a:t>// have jheh handle a few events</a:t>
            </a:r>
            <a:endParaRPr sz="1500">
              <a:solidFill>
                <a:srgbClr val="4A86E8"/>
              </a:solidFill>
            </a:endParaRPr>
          </a:p>
          <a:p>
            <a:pPr indent="0" lvl="0" marL="0" rtl="0" algn="l">
              <a:spcBef>
                <a:spcPts val="0"/>
              </a:spcBef>
              <a:spcAft>
                <a:spcPts val="0"/>
              </a:spcAft>
              <a:buNone/>
            </a:pPr>
            <a:r>
              <a:rPr lang="zh-CN" sz="1500">
                <a:solidFill>
                  <a:schemeClr val="dk1"/>
                </a:solidFill>
              </a:rPr>
              <a:t>    jheh.stop();</a:t>
            </a:r>
            <a:endParaRPr sz="1500">
              <a:solidFill>
                <a:schemeClr val="dk1"/>
              </a:solidFill>
            </a:endParaRPr>
          </a:p>
          <a:p>
            <a:pPr indent="0" lvl="0" marL="0" rtl="0" algn="l">
              <a:spcBef>
                <a:spcPts val="0"/>
              </a:spcBef>
              <a:spcAft>
                <a:spcPts val="0"/>
              </a:spcAft>
              <a:buNone/>
            </a:pPr>
            <a:r>
              <a:rPr lang="zh-CN" sz="1500">
                <a:solidFill>
                  <a:schemeClr val="dk1"/>
                </a:solidFill>
              </a:rPr>
              <a:t>    … </a:t>
            </a:r>
            <a:r>
              <a:rPr lang="zh-CN" sz="1500">
                <a:solidFill>
                  <a:srgbClr val="4A86E8"/>
                </a:solidFill>
              </a:rPr>
              <a:t>// assert whether the events were handled properly</a:t>
            </a:r>
            <a:endParaRPr sz="1500">
              <a:solidFill>
                <a:srgbClr val="4A86E8"/>
              </a:solidFill>
            </a:endParaRPr>
          </a:p>
          <a:p>
            <a:pPr indent="0" lvl="0" marL="0" rtl="0" algn="l">
              <a:spcBef>
                <a:spcPts val="0"/>
              </a:spcBef>
              <a:spcAft>
                <a:spcPts val="0"/>
              </a:spcAft>
              <a:buNone/>
            </a:pPr>
            <a:r>
              <a:rPr lang="zh-CN" sz="1500"/>
              <a:t>}</a:t>
            </a:r>
            <a:endParaRPr sz="1500"/>
          </a:p>
        </p:txBody>
      </p:sp>
      <p:pic>
        <p:nvPicPr>
          <p:cNvPr id="119" name="Google Shape;119;p27"/>
          <p:cNvPicPr preferRelativeResize="0"/>
          <p:nvPr/>
        </p:nvPicPr>
        <p:blipFill>
          <a:blip r:embed="rId3">
            <a:alphaModFix/>
          </a:blip>
          <a:stretch>
            <a:fillRect/>
          </a:stretch>
        </p:blipFill>
        <p:spPr>
          <a:xfrm>
            <a:off x="6305825" y="723675"/>
            <a:ext cx="2139100" cy="1647118"/>
          </a:xfrm>
          <a:prstGeom prst="rect">
            <a:avLst/>
          </a:prstGeom>
          <a:noFill/>
          <a:ln>
            <a:noFill/>
          </a:ln>
        </p:spPr>
      </p:pic>
      <p:pic>
        <p:nvPicPr>
          <p:cNvPr id="120" name="Google Shape;120;p27"/>
          <p:cNvPicPr preferRelativeResize="0"/>
          <p:nvPr/>
        </p:nvPicPr>
        <p:blipFill>
          <a:blip r:embed="rId4">
            <a:alphaModFix/>
          </a:blip>
          <a:stretch>
            <a:fillRect/>
          </a:stretch>
        </p:blipFill>
        <p:spPr>
          <a:xfrm>
            <a:off x="6305825" y="2929625"/>
            <a:ext cx="2139100" cy="164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311700" y="152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What are Order-Dependent Tests?</a:t>
            </a:r>
            <a:endParaRPr/>
          </a:p>
        </p:txBody>
      </p:sp>
      <p:sp>
        <p:nvSpPr>
          <p:cNvPr id="126" name="Google Shape;126;p28"/>
          <p:cNvSpPr txBox="1"/>
          <p:nvPr>
            <p:ph idx="1" type="body"/>
          </p:nvPr>
        </p:nvSpPr>
        <p:spPr>
          <a:xfrm>
            <a:off x="311700" y="843600"/>
            <a:ext cx="8222700" cy="40302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zh-CN" sz="1850">
                <a:solidFill>
                  <a:schemeClr val="dk1"/>
                </a:solidFill>
              </a:rPr>
              <a:t>Order-dependent tests are a prominent category of flaky tests</a:t>
            </a:r>
            <a:endParaRPr sz="1850">
              <a:solidFill>
                <a:schemeClr val="dk1"/>
              </a:solidFill>
            </a:endParaRPr>
          </a:p>
          <a:p>
            <a:pPr indent="-342900" lvl="0" marL="457200" rtl="0" algn="l">
              <a:lnSpc>
                <a:spcPct val="90000"/>
              </a:lnSpc>
              <a:spcBef>
                <a:spcPts val="0"/>
              </a:spcBef>
              <a:spcAft>
                <a:spcPts val="0"/>
              </a:spcAft>
              <a:buSzPts val="1800"/>
              <a:buChar char="●"/>
            </a:pPr>
            <a:r>
              <a:rPr lang="zh-CN" sz="1850">
                <a:solidFill>
                  <a:schemeClr val="dk1"/>
                </a:solidFill>
              </a:rPr>
              <a:t>The order of unit tests is not fixed (e.g., in JUnit), so the victim (or brittle) test appears flaky</a:t>
            </a:r>
            <a:endParaRPr sz="1850">
              <a:solidFill>
                <a:schemeClr val="dk1"/>
              </a:solidFill>
            </a:endParaRPr>
          </a:p>
          <a:p>
            <a:pPr indent="-346075" lvl="1" marL="914400" rtl="0" algn="l">
              <a:lnSpc>
                <a:spcPct val="90000"/>
              </a:lnSpc>
              <a:spcBef>
                <a:spcPts val="0"/>
              </a:spcBef>
              <a:spcAft>
                <a:spcPts val="0"/>
              </a:spcAft>
              <a:buClr>
                <a:schemeClr val="dk1"/>
              </a:buClr>
              <a:buSzPts val="1850"/>
              <a:buChar char="○"/>
            </a:pPr>
            <a:r>
              <a:rPr lang="zh-CN" sz="1850">
                <a:solidFill>
                  <a:schemeClr val="dk1"/>
                </a:solidFill>
              </a:rPr>
              <a:t>Victim</a:t>
            </a:r>
            <a:endParaRPr sz="1850">
              <a:solidFill>
                <a:schemeClr val="dk1"/>
              </a:solidFill>
            </a:endParaRPr>
          </a:p>
          <a:p>
            <a:pPr indent="-346075" lvl="2" marL="1371600" rtl="0" algn="l">
              <a:lnSpc>
                <a:spcPct val="90000"/>
              </a:lnSpc>
              <a:spcBef>
                <a:spcPts val="0"/>
              </a:spcBef>
              <a:spcAft>
                <a:spcPts val="0"/>
              </a:spcAft>
              <a:buClr>
                <a:schemeClr val="dk1"/>
              </a:buClr>
              <a:buSzPts val="1850"/>
              <a:buChar char="■"/>
            </a:pPr>
            <a:r>
              <a:rPr lang="zh-CN" sz="1850">
                <a:solidFill>
                  <a:schemeClr val="dk1"/>
                </a:solidFill>
              </a:rPr>
              <a:t>Victim, </a:t>
            </a:r>
            <a:r>
              <a:rPr lang="zh-CN" sz="1850">
                <a:solidFill>
                  <a:srgbClr val="E06666"/>
                </a:solidFill>
              </a:rPr>
              <a:t>Polluter </a:t>
            </a:r>
            <a:r>
              <a:rPr lang="zh-CN" sz="1850">
                <a:solidFill>
                  <a:schemeClr val="dk1"/>
                </a:solidFill>
              </a:rPr>
              <a:t>=&gt; </a:t>
            </a:r>
            <a:r>
              <a:rPr lang="zh-CN" sz="1850">
                <a:solidFill>
                  <a:srgbClr val="00FF00"/>
                </a:solidFill>
              </a:rPr>
              <a:t>Pass</a:t>
            </a:r>
            <a:endParaRPr sz="1850">
              <a:solidFill>
                <a:srgbClr val="00FF00"/>
              </a:solidFill>
            </a:endParaRPr>
          </a:p>
          <a:p>
            <a:pPr indent="-346075" lvl="2" marL="1371600" rtl="0" algn="l">
              <a:lnSpc>
                <a:spcPct val="90000"/>
              </a:lnSpc>
              <a:spcBef>
                <a:spcPts val="0"/>
              </a:spcBef>
              <a:spcAft>
                <a:spcPts val="0"/>
              </a:spcAft>
              <a:buClr>
                <a:schemeClr val="dk1"/>
              </a:buClr>
              <a:buSzPts val="1850"/>
              <a:buChar char="■"/>
            </a:pPr>
            <a:r>
              <a:rPr lang="zh-CN" sz="1850">
                <a:solidFill>
                  <a:srgbClr val="E06666"/>
                </a:solidFill>
              </a:rPr>
              <a:t>Polluter</a:t>
            </a:r>
            <a:r>
              <a:rPr lang="zh-CN" sz="1850">
                <a:solidFill>
                  <a:schemeClr val="dk1"/>
                </a:solidFill>
              </a:rPr>
              <a:t>, Victim =&gt; </a:t>
            </a:r>
            <a:r>
              <a:rPr lang="zh-CN" sz="1850">
                <a:solidFill>
                  <a:srgbClr val="FF0000"/>
                </a:solidFill>
              </a:rPr>
              <a:t>Fail</a:t>
            </a:r>
            <a:endParaRPr sz="1850">
              <a:solidFill>
                <a:srgbClr val="FF0000"/>
              </a:solidFill>
            </a:endParaRPr>
          </a:p>
          <a:p>
            <a:pPr indent="-346075" lvl="2" marL="1371600" rtl="0" algn="l">
              <a:lnSpc>
                <a:spcPct val="90000"/>
              </a:lnSpc>
              <a:spcBef>
                <a:spcPts val="0"/>
              </a:spcBef>
              <a:spcAft>
                <a:spcPts val="0"/>
              </a:spcAft>
              <a:buClr>
                <a:schemeClr val="dk1"/>
              </a:buClr>
              <a:buSzPts val="1850"/>
              <a:buChar char="■"/>
            </a:pPr>
            <a:r>
              <a:rPr lang="zh-CN" sz="1850">
                <a:solidFill>
                  <a:srgbClr val="E06666"/>
                </a:solidFill>
              </a:rPr>
              <a:t>Polluter</a:t>
            </a:r>
            <a:r>
              <a:rPr lang="zh-CN" sz="1850">
                <a:solidFill>
                  <a:schemeClr val="dk1"/>
                </a:solidFill>
              </a:rPr>
              <a:t>, </a:t>
            </a:r>
            <a:r>
              <a:rPr lang="zh-CN" sz="1850">
                <a:solidFill>
                  <a:srgbClr val="6AA84F"/>
                </a:solidFill>
              </a:rPr>
              <a:t>Cleaner</a:t>
            </a:r>
            <a:r>
              <a:rPr lang="zh-CN" sz="1850">
                <a:solidFill>
                  <a:schemeClr val="dk1"/>
                </a:solidFill>
              </a:rPr>
              <a:t>, Victim =&gt; </a:t>
            </a:r>
            <a:r>
              <a:rPr lang="zh-CN" sz="1850">
                <a:solidFill>
                  <a:srgbClr val="00FF00"/>
                </a:solidFill>
              </a:rPr>
              <a:t>Pass</a:t>
            </a:r>
            <a:endParaRPr sz="1850">
              <a:solidFill>
                <a:srgbClr val="00FF00"/>
              </a:solidFill>
            </a:endParaRPr>
          </a:p>
          <a:p>
            <a:pPr indent="-346075" lvl="1" marL="914400" rtl="0" algn="l">
              <a:lnSpc>
                <a:spcPct val="90000"/>
              </a:lnSpc>
              <a:spcBef>
                <a:spcPts val="0"/>
              </a:spcBef>
              <a:spcAft>
                <a:spcPts val="0"/>
              </a:spcAft>
              <a:buClr>
                <a:schemeClr val="dk1"/>
              </a:buClr>
              <a:buSzPts val="1850"/>
              <a:buChar char="○"/>
            </a:pPr>
            <a:r>
              <a:rPr lang="zh-CN" sz="1850">
                <a:solidFill>
                  <a:schemeClr val="dk1"/>
                </a:solidFill>
              </a:rPr>
              <a:t>Brittle</a:t>
            </a:r>
            <a:endParaRPr sz="1850">
              <a:solidFill>
                <a:srgbClr val="00FF00"/>
              </a:solidFill>
            </a:endParaRPr>
          </a:p>
          <a:p>
            <a:pPr indent="-346075" lvl="2" marL="1371600" rtl="0" algn="l">
              <a:lnSpc>
                <a:spcPct val="90000"/>
              </a:lnSpc>
              <a:spcBef>
                <a:spcPts val="0"/>
              </a:spcBef>
              <a:spcAft>
                <a:spcPts val="0"/>
              </a:spcAft>
              <a:buClr>
                <a:schemeClr val="dk1"/>
              </a:buClr>
              <a:buSzPts val="1850"/>
              <a:buChar char="■"/>
            </a:pPr>
            <a:r>
              <a:rPr lang="zh-CN" sz="1850">
                <a:solidFill>
                  <a:schemeClr val="dk1"/>
                </a:solidFill>
              </a:rPr>
              <a:t>Brittle</a:t>
            </a:r>
            <a:r>
              <a:rPr lang="zh-CN" sz="1850">
                <a:solidFill>
                  <a:schemeClr val="dk1"/>
                </a:solidFill>
              </a:rPr>
              <a:t> =&gt; </a:t>
            </a:r>
            <a:r>
              <a:rPr lang="zh-CN" sz="1850">
                <a:solidFill>
                  <a:srgbClr val="FF0000"/>
                </a:solidFill>
              </a:rPr>
              <a:t>Fail</a:t>
            </a:r>
            <a:endParaRPr sz="1850">
              <a:solidFill>
                <a:srgbClr val="FF0000"/>
              </a:solidFill>
            </a:endParaRPr>
          </a:p>
          <a:p>
            <a:pPr indent="-346075" lvl="2" marL="1371600" rtl="0" algn="l">
              <a:lnSpc>
                <a:spcPct val="90000"/>
              </a:lnSpc>
              <a:spcBef>
                <a:spcPts val="0"/>
              </a:spcBef>
              <a:spcAft>
                <a:spcPts val="0"/>
              </a:spcAft>
              <a:buClr>
                <a:schemeClr val="dk1"/>
              </a:buClr>
              <a:buSzPts val="1850"/>
              <a:buChar char="■"/>
            </a:pPr>
            <a:r>
              <a:rPr lang="zh-CN" sz="1850">
                <a:solidFill>
                  <a:schemeClr val="dk1"/>
                </a:solidFill>
              </a:rPr>
              <a:t>State-Setter, Brittle =&gt; </a:t>
            </a:r>
            <a:r>
              <a:rPr lang="zh-CN" sz="1850">
                <a:solidFill>
                  <a:srgbClr val="00FF00"/>
                </a:solidFill>
              </a:rPr>
              <a:t>Pass</a:t>
            </a:r>
            <a:endParaRPr sz="1850">
              <a:solidFill>
                <a:schemeClr val="dk1"/>
              </a:solidFill>
            </a:endParaRPr>
          </a:p>
          <a:p>
            <a:pPr indent="-346075" lvl="0" marL="457200" rtl="0" algn="l">
              <a:lnSpc>
                <a:spcPct val="90000"/>
              </a:lnSpc>
              <a:spcBef>
                <a:spcPts val="0"/>
              </a:spcBef>
              <a:spcAft>
                <a:spcPts val="0"/>
              </a:spcAft>
              <a:buClr>
                <a:schemeClr val="dk1"/>
              </a:buClr>
              <a:buSzPts val="1850"/>
              <a:buChar char="●"/>
            </a:pPr>
            <a:r>
              <a:rPr lang="zh-CN" sz="1850">
                <a:solidFill>
                  <a:schemeClr val="dk1"/>
                </a:solidFill>
              </a:rPr>
              <a:t>Most OD tests are victims rather than brittles (91% in iDFlakies dataset)</a:t>
            </a:r>
            <a:endParaRPr sz="1850">
              <a:solidFill>
                <a:schemeClr val="dk1"/>
              </a:solidFill>
            </a:endParaRPr>
          </a:p>
          <a:p>
            <a:pPr indent="-346075" lvl="0" marL="457200" rtl="0" algn="l">
              <a:lnSpc>
                <a:spcPct val="90000"/>
              </a:lnSpc>
              <a:spcBef>
                <a:spcPts val="0"/>
              </a:spcBef>
              <a:spcAft>
                <a:spcPts val="0"/>
              </a:spcAft>
              <a:buClr>
                <a:schemeClr val="dk1"/>
              </a:buClr>
              <a:buSzPts val="1850"/>
              <a:buChar char="●"/>
            </a:pPr>
            <a:r>
              <a:rPr lang="zh-CN" sz="1850">
                <a:solidFill>
                  <a:schemeClr val="dk1"/>
                </a:solidFill>
              </a:rPr>
              <a:t>Essence: shared state pollution</a:t>
            </a:r>
            <a:endParaRPr sz="1850">
              <a:solidFill>
                <a:schemeClr val="dk1"/>
              </a:solidFill>
            </a:endParaRPr>
          </a:p>
          <a:p>
            <a:pPr indent="-346075" lvl="0" marL="457200" rtl="0" algn="l">
              <a:lnSpc>
                <a:spcPct val="90000"/>
              </a:lnSpc>
              <a:spcBef>
                <a:spcPts val="0"/>
              </a:spcBef>
              <a:spcAft>
                <a:spcPts val="0"/>
              </a:spcAft>
              <a:buClr>
                <a:schemeClr val="dk1"/>
              </a:buClr>
              <a:buSzPts val="1850"/>
              <a:buChar char="●"/>
            </a:pPr>
            <a:r>
              <a:rPr lang="zh-CN" sz="1850">
                <a:solidFill>
                  <a:schemeClr val="dk1"/>
                </a:solidFill>
              </a:rPr>
              <a:t>Flake rates: the probability that an OD test would fail when run in (uniformly) sampled test orders</a:t>
            </a:r>
            <a:endParaRPr sz="1850">
              <a:solidFill>
                <a:schemeClr val="dk1"/>
              </a:solidFill>
            </a:endParaRPr>
          </a:p>
        </p:txBody>
      </p:sp>
      <p:sp>
        <p:nvSpPr>
          <p:cNvPr id="127" name="Google Shape;12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Revisiting the example flaky test</a:t>
            </a:r>
            <a:endParaRPr/>
          </a:p>
        </p:txBody>
      </p:sp>
      <p:sp>
        <p:nvSpPr>
          <p:cNvPr id="133" name="Google Shape;133;p29"/>
          <p:cNvSpPr txBox="1"/>
          <p:nvPr>
            <p:ph idx="1" type="body"/>
          </p:nvPr>
        </p:nvSpPr>
        <p:spPr>
          <a:xfrm>
            <a:off x="311700" y="1152475"/>
            <a:ext cx="7835700" cy="38571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zh-CN" sz="1850">
                <a:solidFill>
                  <a:schemeClr val="dk1"/>
                </a:solidFill>
              </a:rPr>
              <a:t>A polluter-victim pair: t1 and t2 (in two test classes)</a:t>
            </a:r>
            <a:endParaRPr sz="1850">
              <a:solidFill>
                <a:schemeClr val="dk1"/>
              </a:solidFill>
            </a:endParaRPr>
          </a:p>
          <a:p>
            <a:pPr indent="-346075" lvl="0" marL="457200" rtl="0" algn="l">
              <a:lnSpc>
                <a:spcPct val="90000"/>
              </a:lnSpc>
              <a:spcBef>
                <a:spcPts val="0"/>
              </a:spcBef>
              <a:spcAft>
                <a:spcPts val="0"/>
              </a:spcAft>
              <a:buClr>
                <a:schemeClr val="dk1"/>
              </a:buClr>
              <a:buSzPts val="1850"/>
              <a:buChar char="●"/>
            </a:pPr>
            <a:r>
              <a:rPr lang="zh-CN" sz="1850">
                <a:solidFill>
                  <a:schemeClr val="dk1"/>
                </a:solidFill>
              </a:rPr>
              <a:t>t2 has 11 cleaners in the same class</a:t>
            </a:r>
            <a:endParaRPr sz="1850">
              <a:solidFill>
                <a:schemeClr val="dk1"/>
              </a:solidFill>
            </a:endParaRPr>
          </a:p>
          <a:p>
            <a:pPr indent="-346075" lvl="0" marL="457200" rtl="0" algn="l">
              <a:lnSpc>
                <a:spcPct val="90000"/>
              </a:lnSpc>
              <a:spcBef>
                <a:spcPts val="0"/>
              </a:spcBef>
              <a:spcAft>
                <a:spcPts val="0"/>
              </a:spcAft>
              <a:buClr>
                <a:schemeClr val="dk1"/>
              </a:buClr>
              <a:buSzPts val="1850"/>
              <a:buChar char="●"/>
            </a:pPr>
            <a:r>
              <a:rPr lang="zh-CN" sz="1850">
                <a:solidFill>
                  <a:schemeClr val="dk1"/>
                </a:solidFill>
              </a:rPr>
              <a:t>Another polluter test t3 has totally 31 cleaners in 8 different test classes</a:t>
            </a:r>
            <a:endParaRPr sz="1850">
              <a:solidFill>
                <a:schemeClr val="dk1"/>
              </a:solidFill>
            </a:endParaRPr>
          </a:p>
          <a:p>
            <a:pPr indent="-346075" lvl="0" marL="457200" rtl="0" algn="l">
              <a:lnSpc>
                <a:spcPct val="90000"/>
              </a:lnSpc>
              <a:spcBef>
                <a:spcPts val="0"/>
              </a:spcBef>
              <a:spcAft>
                <a:spcPts val="0"/>
              </a:spcAft>
              <a:buClr>
                <a:schemeClr val="dk1"/>
              </a:buClr>
              <a:buSzPts val="1850"/>
              <a:buChar char="●"/>
            </a:pPr>
            <a:r>
              <a:rPr lang="zh-CN" sz="1850">
                <a:solidFill>
                  <a:schemeClr val="dk1"/>
                </a:solidFill>
              </a:rPr>
              <a:t>For t1, randomly sampling the orders that JUnit could run gives a flake rate of 4.5%</a:t>
            </a:r>
            <a:endParaRPr sz="185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Contributions</a:t>
            </a:r>
            <a:endParaRPr/>
          </a:p>
        </p:txBody>
      </p:sp>
      <p:sp>
        <p:nvSpPr>
          <p:cNvPr id="139" name="Google Shape;139;p30"/>
          <p:cNvSpPr txBox="1"/>
          <p:nvPr>
            <p:ph idx="1" type="body"/>
          </p:nvPr>
        </p:nvSpPr>
        <p:spPr>
          <a:xfrm>
            <a:off x="311700" y="1235825"/>
            <a:ext cx="8520600" cy="34164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chemeClr val="dk1"/>
              </a:buClr>
              <a:buSzPts val="1800"/>
              <a:buChar char="●"/>
            </a:pPr>
            <a:r>
              <a:rPr lang="zh-CN">
                <a:solidFill>
                  <a:schemeClr val="dk1"/>
                </a:solidFill>
              </a:rPr>
              <a:t>Prior work only used </a:t>
            </a:r>
            <a:r>
              <a:rPr b="1" lang="zh-CN">
                <a:solidFill>
                  <a:schemeClr val="dk1"/>
                </a:solidFill>
              </a:rPr>
              <a:t>randomized</a:t>
            </a:r>
            <a:r>
              <a:rPr lang="zh-CN">
                <a:solidFill>
                  <a:schemeClr val="dk1"/>
                </a:solidFill>
              </a:rPr>
              <a:t> orders to detect order-dependent tests due to high cost to explore all possible orders (n! permutations for n tests)</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zh-CN">
                <a:solidFill>
                  <a:schemeClr val="dk1"/>
                </a:solidFill>
              </a:rPr>
              <a:t>Developed a methodology to analytically </a:t>
            </a:r>
            <a:r>
              <a:rPr b="1" lang="zh-CN">
                <a:solidFill>
                  <a:schemeClr val="dk1"/>
                </a:solidFill>
              </a:rPr>
              <a:t>obtain flake rates </a:t>
            </a:r>
            <a:r>
              <a:rPr lang="zh-CN">
                <a:solidFill>
                  <a:schemeClr val="dk1"/>
                </a:solidFill>
              </a:rPr>
              <a:t>of </a:t>
            </a:r>
            <a:r>
              <a:rPr lang="zh-CN">
                <a:solidFill>
                  <a:schemeClr val="dk1"/>
                </a:solidFill>
              </a:rPr>
              <a:t>o</a:t>
            </a:r>
            <a:r>
              <a:rPr lang="zh-CN">
                <a:solidFill>
                  <a:schemeClr val="dk1"/>
                </a:solidFill>
              </a:rPr>
              <a:t>rder-dependent tests with </a:t>
            </a:r>
            <a:r>
              <a:rPr b="1" lang="zh-CN">
                <a:solidFill>
                  <a:schemeClr val="dk1"/>
                </a:solidFill>
              </a:rPr>
              <a:t>rigorous probability analysis</a:t>
            </a:r>
            <a:endParaRPr b="1">
              <a:solidFill>
                <a:schemeClr val="dk1"/>
              </a:solidFill>
            </a:endParaRPr>
          </a:p>
          <a:p>
            <a:pPr indent="-342900" lvl="0" marL="457200" rtl="0" algn="l">
              <a:lnSpc>
                <a:spcPct val="90000"/>
              </a:lnSpc>
              <a:spcBef>
                <a:spcPts val="0"/>
              </a:spcBef>
              <a:spcAft>
                <a:spcPts val="0"/>
              </a:spcAft>
              <a:buClr>
                <a:schemeClr val="dk1"/>
              </a:buClr>
              <a:buSzPts val="1800"/>
              <a:buChar char="●"/>
            </a:pPr>
            <a:r>
              <a:rPr lang="zh-CN">
                <a:solidFill>
                  <a:schemeClr val="dk1"/>
                </a:solidFill>
              </a:rPr>
              <a:t>Presented a simple change to the random sampling of test orders to </a:t>
            </a:r>
            <a:r>
              <a:rPr b="1" lang="zh-CN">
                <a:solidFill>
                  <a:schemeClr val="dk1"/>
                </a:solidFill>
              </a:rPr>
              <a:t>increase the probability of detecting</a:t>
            </a:r>
            <a:r>
              <a:rPr lang="zh-CN">
                <a:solidFill>
                  <a:schemeClr val="dk1"/>
                </a:solidFill>
              </a:rPr>
              <a:t> order-dependent tests</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zh-CN">
                <a:solidFill>
                  <a:schemeClr val="dk1"/>
                </a:solidFill>
              </a:rPr>
              <a:t>Proposed an algorithm to </a:t>
            </a:r>
            <a:r>
              <a:rPr b="1" lang="zh-CN">
                <a:solidFill>
                  <a:schemeClr val="dk1"/>
                </a:solidFill>
              </a:rPr>
              <a:t>explore all consecutive test pairs </a:t>
            </a:r>
            <a:r>
              <a:rPr lang="zh-CN">
                <a:solidFill>
                  <a:schemeClr val="dk1"/>
                </a:solidFill>
              </a:rPr>
              <a:t>with minimized cost, </a:t>
            </a:r>
            <a:r>
              <a:rPr b="1" lang="zh-CN">
                <a:solidFill>
                  <a:schemeClr val="dk1"/>
                </a:solidFill>
              </a:rPr>
              <a:t>guaranteeing</a:t>
            </a:r>
            <a:r>
              <a:rPr lang="zh-CN">
                <a:solidFill>
                  <a:schemeClr val="dk1"/>
                </a:solidFill>
              </a:rPr>
              <a:t> to detect all order-dependent tests that depend on one other test</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Preliminaries</a:t>
            </a:r>
            <a:endParaRPr/>
          </a:p>
        </p:txBody>
      </p:sp>
      <p:sp>
        <p:nvSpPr>
          <p:cNvPr id="145" name="Google Shape;14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6" name="Google Shape;146;p31"/>
          <p:cNvPicPr preferRelativeResize="0"/>
          <p:nvPr/>
        </p:nvPicPr>
        <p:blipFill>
          <a:blip r:embed="rId3">
            <a:alphaModFix/>
          </a:blip>
          <a:stretch>
            <a:fillRect/>
          </a:stretch>
        </p:blipFill>
        <p:spPr>
          <a:xfrm>
            <a:off x="311700" y="1152474"/>
            <a:ext cx="8334500" cy="845625"/>
          </a:xfrm>
          <a:prstGeom prst="rect">
            <a:avLst/>
          </a:prstGeom>
          <a:noFill/>
          <a:ln>
            <a:noFill/>
          </a:ln>
        </p:spPr>
      </p:pic>
      <p:pic>
        <p:nvPicPr>
          <p:cNvPr id="147" name="Google Shape;147;p31"/>
          <p:cNvPicPr preferRelativeResize="0"/>
          <p:nvPr/>
        </p:nvPicPr>
        <p:blipFill>
          <a:blip r:embed="rId4">
            <a:alphaModFix/>
          </a:blip>
          <a:stretch>
            <a:fillRect/>
          </a:stretch>
        </p:blipFill>
        <p:spPr>
          <a:xfrm>
            <a:off x="311700" y="1998100"/>
            <a:ext cx="8520599" cy="177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Preliminaries</a:t>
            </a:r>
            <a:endParaRPr/>
          </a:p>
        </p:txBody>
      </p:sp>
      <p:sp>
        <p:nvSpPr>
          <p:cNvPr id="153" name="Google Shape;15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4" name="Google Shape;154;p32"/>
          <p:cNvPicPr preferRelativeResize="0"/>
          <p:nvPr/>
        </p:nvPicPr>
        <p:blipFill>
          <a:blip r:embed="rId3">
            <a:alphaModFix/>
          </a:blip>
          <a:stretch>
            <a:fillRect/>
          </a:stretch>
        </p:blipFill>
        <p:spPr>
          <a:xfrm>
            <a:off x="350963" y="1152474"/>
            <a:ext cx="8442075" cy="183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Formal Definitions</a:t>
            </a:r>
            <a:endParaRPr/>
          </a:p>
        </p:txBody>
      </p:sp>
      <p:sp>
        <p:nvSpPr>
          <p:cNvPr id="160" name="Google Shape;160;p33"/>
          <p:cNvSpPr txBox="1"/>
          <p:nvPr>
            <p:ph idx="1" type="body"/>
          </p:nvPr>
        </p:nvSpPr>
        <p:spPr>
          <a:xfrm>
            <a:off x="404725" y="113483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1" name="Google Shape;161;p33"/>
          <p:cNvPicPr preferRelativeResize="0"/>
          <p:nvPr/>
        </p:nvPicPr>
        <p:blipFill>
          <a:blip r:embed="rId3">
            <a:alphaModFix/>
          </a:blip>
          <a:stretch>
            <a:fillRect/>
          </a:stretch>
        </p:blipFill>
        <p:spPr>
          <a:xfrm>
            <a:off x="311700" y="1017725"/>
            <a:ext cx="8520599" cy="1909063"/>
          </a:xfrm>
          <a:prstGeom prst="rect">
            <a:avLst/>
          </a:prstGeom>
          <a:noFill/>
          <a:ln>
            <a:noFill/>
          </a:ln>
        </p:spPr>
      </p:pic>
      <p:pic>
        <p:nvPicPr>
          <p:cNvPr id="162" name="Google Shape;162;p33"/>
          <p:cNvPicPr preferRelativeResize="0"/>
          <p:nvPr/>
        </p:nvPicPr>
        <p:blipFill>
          <a:blip r:embed="rId4">
            <a:alphaModFix/>
          </a:blip>
          <a:stretch>
            <a:fillRect/>
          </a:stretch>
        </p:blipFill>
        <p:spPr>
          <a:xfrm>
            <a:off x="311700" y="2850550"/>
            <a:ext cx="8064649" cy="214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