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863" r:id="rId3"/>
    <p:sldId id="865" r:id="rId4"/>
    <p:sldId id="864" r:id="rId5"/>
    <p:sldId id="862" r:id="rId6"/>
    <p:sldId id="867" r:id="rId7"/>
    <p:sldId id="836" r:id="rId8"/>
    <p:sldId id="258" r:id="rId9"/>
    <p:sldId id="257" r:id="rId10"/>
    <p:sldId id="259" r:id="rId11"/>
    <p:sldId id="260" r:id="rId12"/>
    <p:sldId id="261" r:id="rId13"/>
    <p:sldId id="262" r:id="rId14"/>
    <p:sldId id="267" r:id="rId15"/>
    <p:sldId id="868" r:id="rId16"/>
    <p:sldId id="263" r:id="rId17"/>
    <p:sldId id="264" r:id="rId18"/>
    <p:sldId id="265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74F8"/>
    <a:srgbClr val="FF6D6D"/>
    <a:srgbClr val="960000"/>
    <a:srgbClr val="FF0000"/>
    <a:srgbClr val="7F007F"/>
    <a:srgbClr val="0006FF"/>
    <a:srgbClr val="A5A5A5"/>
    <a:srgbClr val="ED7D31"/>
    <a:srgbClr val="8FAADC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117" autoAdjust="0"/>
  </p:normalViewPr>
  <p:slideViewPr>
    <p:cSldViewPr snapToGrid="0">
      <p:cViewPr varScale="1">
        <p:scale>
          <a:sx n="39" d="100"/>
          <a:sy n="39" d="100"/>
        </p:scale>
        <p:origin x="97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NIO Tests</c:v>
                </c:pt>
              </c:strCache>
            </c:strRef>
          </c:tx>
          <c:dPt>
            <c:idx val="0"/>
            <c:bubble3D val="0"/>
            <c:spPr>
              <a:solidFill>
                <a:srgbClr val="61C16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3BC-413B-A2E8-BFBFDB5DEE63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3BC-413B-A2E8-BFBFDB5DEE6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3BC-413B-A2E8-BFBFDB5DEE63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3BC-413B-A2E8-BFBFDB5DEE63}"/>
              </c:ext>
            </c:extLst>
          </c:dPt>
          <c:dPt>
            <c:idx val="4"/>
            <c:bubble3D val="0"/>
            <c:spPr>
              <a:solidFill>
                <a:srgbClr val="A5A5A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3BC-413B-A2E8-BFBFDB5DEE63}"/>
              </c:ext>
            </c:extLst>
          </c:dPt>
          <c:dLbls>
            <c:dLbl>
              <c:idx val="0"/>
              <c:layout>
                <c:manualLayout>
                  <c:x val="-0.18400019373198587"/>
                  <c:y val="-6.8105242991928841E-2"/>
                </c:manualLayout>
              </c:layout>
              <c:tx>
                <c:rich>
                  <a:bodyPr/>
                  <a:lstStyle/>
                  <a:p>
                    <a:fld id="{F734D983-13BD-4471-B4F1-25469158E225}" type="VALUE">
                      <a:rPr lang="en-US" altLang="zh-CN" sz="2800"/>
                      <a:pPr/>
                      <a:t>[值]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3BC-413B-A2E8-BFBFDB5DEE63}"/>
                </c:ext>
              </c:extLst>
            </c:dLbl>
            <c:dLbl>
              <c:idx val="1"/>
              <c:layout>
                <c:manualLayout>
                  <c:x val="0.10688258460297985"/>
                  <c:y val="-0.13747563500238549"/>
                </c:manualLayout>
              </c:layout>
              <c:tx>
                <c:rich>
                  <a:bodyPr/>
                  <a:lstStyle/>
                  <a:p>
                    <a:fld id="{6D679F50-1C90-4D0B-A94E-C065601D7537}" type="VALUE">
                      <a:rPr lang="en-US" altLang="zh-CN" sz="2800"/>
                      <a:pPr/>
                      <a:t>[值]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B3BC-413B-A2E8-BFBFDB5DEE63}"/>
                </c:ext>
              </c:extLst>
            </c:dLbl>
            <c:dLbl>
              <c:idx val="2"/>
              <c:layout>
                <c:manualLayout>
                  <c:x val="6.8860960889263684E-3"/>
                  <c:y val="9.2960137795275455E-3"/>
                </c:manualLayout>
              </c:layout>
              <c:tx>
                <c:rich>
                  <a:bodyPr/>
                  <a:lstStyle/>
                  <a:p>
                    <a:fld id="{658D3BFE-753C-4FD5-A354-6CABB90CBEB8}" type="VALUE">
                      <a:rPr lang="en-US" altLang="zh-CN" sz="2800"/>
                      <a:pPr/>
                      <a:t>[值]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3BC-413B-A2E8-BFBFDB5DEE63}"/>
                </c:ext>
              </c:extLst>
            </c:dLbl>
            <c:dLbl>
              <c:idx val="3"/>
              <c:layout>
                <c:manualLayout>
                  <c:x val="0.11776636570561841"/>
                  <c:y val="6.9081700288107964E-2"/>
                </c:manualLayout>
              </c:layout>
              <c:tx>
                <c:rich>
                  <a:bodyPr/>
                  <a:lstStyle/>
                  <a:p>
                    <a:fld id="{9C259444-7F13-49FA-9C34-A4AA53AB6822}" type="VALUE">
                      <a:rPr lang="en-US" altLang="zh-CN" sz="2800"/>
                      <a:pPr/>
                      <a:t>[值]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3BC-413B-A2E8-BFBFDB5DEE63}"/>
                </c:ext>
              </c:extLst>
            </c:dLbl>
            <c:dLbl>
              <c:idx val="4"/>
              <c:layout>
                <c:manualLayout>
                  <c:x val="7.2037260663828706E-2"/>
                  <c:y val="0.15257729004443413"/>
                </c:manualLayout>
              </c:layout>
              <c:tx>
                <c:rich>
                  <a:bodyPr/>
                  <a:lstStyle/>
                  <a:p>
                    <a:fld id="{99032C23-D7B0-4662-86A6-6261AB5F9608}" type="VALUE">
                      <a:rPr lang="en-US" altLang="zh-CN" sz="2800"/>
                      <a:pPr/>
                      <a:t>[值]</a:t>
                    </a:fld>
                    <a:endParaRPr lang="zh-CN" alt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B3BC-413B-A2E8-BFBFDB5DEE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Accepted</c:v>
                </c:pt>
                <c:pt idx="1">
                  <c:v>Pending</c:v>
                </c:pt>
                <c:pt idx="2">
                  <c:v>Rejected</c:v>
                </c:pt>
                <c:pt idx="3">
                  <c:v>Do not Fix</c:v>
                </c:pt>
                <c:pt idx="4">
                  <c:v>N/A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192</c:v>
                </c:pt>
                <c:pt idx="1">
                  <c:v>70</c:v>
                </c:pt>
                <c:pt idx="2">
                  <c:v>6</c:v>
                </c:pt>
                <c:pt idx="3">
                  <c:v>51</c:v>
                </c:pt>
                <c:pt idx="4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BC-413B-A2E8-BFBFDB5DEE6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891309343875948E-2"/>
          <c:y val="0.74764000984251966"/>
          <c:w val="0.8725991683480403"/>
          <c:h val="0.252359990157480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D53964F-DAC0-42C8-8FE8-B662CBF87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918898-47F6-40D6-8174-22168FF5BA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28E99-608F-4AAA-9475-65845DB5926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254782-D22F-4870-8FF1-481D1DB814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7C85CF-3010-4B87-A45D-F3365C792E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673D6-8BA6-4B46-9D4A-0F4A65A425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2277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37D90-F6C0-444D-B82E-EAC3393486BA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5849-DEA4-4B33-86BF-7D81AC061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603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87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49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17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51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109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796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57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9839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5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6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82c513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82c513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88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42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82c513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82c513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40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82c513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82c513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12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82c513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82c513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6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82c513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82c513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5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82c513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82c513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0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97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75849-DEA4-4B33-86BF-7D81AC0613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13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D57DD-67ED-446F-9745-ED26B22A8CC1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BFB3-7698-44B8-8C89-D5AB1B586A8E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9619F-E151-4BB5-B738-7C22A5A5F0EC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4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644B-5F62-49D3-9FCC-AB2A9E32D464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A7CD-DDB3-4EA1-8E7C-9918CE04B268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FAD37-C926-4ECC-88CD-5B8BA0E248F9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6EA32-A222-4055-B361-D38E274E3D38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7604-EBF1-41D7-846A-5B2395FC2912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203C-C352-4178-8671-CC4AC14A81F8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502B-5727-4E02-9D05-66FBCCF7234F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72BD8-CD5E-4B7F-8817-B8981B215963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28D7-3687-409B-BDD2-5CE647A3BCDA}" type="datetime1">
              <a:rPr lang="en-US" altLang="zh-CN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anjiang@stanford.edu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nio-test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stingResearchIllinois/idof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2.emf"/><Relationship Id="rId5" Type="http://schemas.openxmlformats.org/officeDocument/2006/relationships/image" Target="../media/image16.emf"/><Relationship Id="rId10" Type="http://schemas.openxmlformats.org/officeDocument/2006/relationships/image" Target="../media/image19.emf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12.emf"/><Relationship Id="rId5" Type="http://schemas.openxmlformats.org/officeDocument/2006/relationships/image" Target="../media/image16.emf"/><Relationship Id="rId10" Type="http://schemas.openxmlformats.org/officeDocument/2006/relationships/image" Target="../media/image19.emf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20.emf"/><Relationship Id="rId7" Type="http://schemas.openxmlformats.org/officeDocument/2006/relationships/image" Target="../media/image18.sv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12.emf"/><Relationship Id="rId5" Type="http://schemas.openxmlformats.org/officeDocument/2006/relationships/image" Target="../media/image16.emf"/><Relationship Id="rId15" Type="http://schemas.openxmlformats.org/officeDocument/2006/relationships/image" Target="../media/image24.png"/><Relationship Id="rId10" Type="http://schemas.openxmlformats.org/officeDocument/2006/relationships/image" Target="../media/image19.emf"/><Relationship Id="rId4" Type="http://schemas.openxmlformats.org/officeDocument/2006/relationships/image" Target="../media/image15.png"/><Relationship Id="rId9" Type="http://schemas.openxmlformats.org/officeDocument/2006/relationships/image" Target="../media/image10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1114903"/>
            <a:ext cx="10242550" cy="15986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Preempting Flaky Tests </a:t>
            </a:r>
            <a:br>
              <a:rPr lang="en-US" altLang="zh-CN"/>
            </a:br>
            <a:r>
              <a:rPr lang="en-US" altLang="zh-CN"/>
              <a:t>via Non-Idempotent-Outcome Tests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455" y="3296724"/>
            <a:ext cx="9325089" cy="614976"/>
          </a:xfrm>
        </p:spPr>
        <p:txBody>
          <a:bodyPr>
            <a:normAutofit fontScale="92500"/>
          </a:bodyPr>
          <a:lstStyle/>
          <a:p>
            <a:r>
              <a:rPr lang="en-US" altLang="zh-CN" sz="2800" b="1"/>
              <a:t>Anjiang Wei</a:t>
            </a:r>
            <a:r>
              <a:rPr lang="en-US" altLang="zh-CN" sz="2800"/>
              <a:t>, Pu Yi, </a:t>
            </a:r>
            <a:r>
              <a:rPr lang="en-US" altLang="zh-CN" sz="2800" err="1"/>
              <a:t>Zhengxi</a:t>
            </a:r>
            <a:r>
              <a:rPr lang="en-US" altLang="zh-CN" sz="2800"/>
              <a:t> Li, Tao Xie, Darko Marinov, Wing Lam</a:t>
            </a:r>
            <a:endParaRPr lang="en-US" sz="28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C67593-3AB2-4380-82DC-109F5251146F}"/>
              </a:ext>
            </a:extLst>
          </p:cNvPr>
          <p:cNvSpPr txBox="1"/>
          <p:nvPr/>
        </p:nvSpPr>
        <p:spPr>
          <a:xfrm>
            <a:off x="1972930" y="5384308"/>
            <a:ext cx="7900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zh-CN" sz="3200" dirty="0">
                <a:hlinkClick r:id="rId3"/>
              </a:rPr>
              <a:t>anjiang@stanford.edu</a:t>
            </a:r>
            <a:endParaRPr lang="en-US" altLang="zh-CN" sz="3200" dirty="0"/>
          </a:p>
        </p:txBody>
      </p:sp>
      <p:pic>
        <p:nvPicPr>
          <p:cNvPr id="1035" name="Picture 11" descr="Stanford - YouTube">
            <a:extLst>
              <a:ext uri="{FF2B5EF4-FFF2-40B4-BE49-F238E27FC236}">
                <a16:creationId xmlns:a16="http://schemas.microsoft.com/office/drawing/2014/main" id="{C8F49E95-E388-4FF4-BDB0-E11E996F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585" y="3726812"/>
            <a:ext cx="1111250" cy="111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Peking University - Wikipedia">
            <a:extLst>
              <a:ext uri="{FF2B5EF4-FFF2-40B4-BE49-F238E27FC236}">
                <a16:creationId xmlns:a16="http://schemas.microsoft.com/office/drawing/2014/main" id="{CAD9368A-7C19-4769-932F-83EE89D07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648" y="3784018"/>
            <a:ext cx="953293" cy="95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13C64D14-D72A-47CD-A1C7-F8555900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759" y="3763086"/>
            <a:ext cx="655416" cy="94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George Mason University seal.svg">
            <a:extLst>
              <a:ext uri="{FF2B5EF4-FFF2-40B4-BE49-F238E27FC236}">
                <a16:creationId xmlns:a16="http://schemas.microsoft.com/office/drawing/2014/main" id="{33AF127E-F570-406A-AA64-A05FF415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865" y="3760433"/>
            <a:ext cx="1077629" cy="107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98F83AB-8667-4E69-99C6-00AE5AE1218E}"/>
              </a:ext>
            </a:extLst>
          </p:cNvPr>
          <p:cNvSpPr/>
          <p:nvPr/>
        </p:nvSpPr>
        <p:spPr>
          <a:xfrm>
            <a:off x="74817" y="4701817"/>
            <a:ext cx="22819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Funding acknowledgments​</a:t>
            </a:r>
            <a:endParaRPr lang="zh-CN" altLang="en-US" sz="1200" dirty="0"/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25D3E167-9F2B-44F9-932F-D3957FAC6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7" y="5122885"/>
            <a:ext cx="777285" cy="7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3478A29-0D52-4DB1-9D22-F8CF2C90A21B}"/>
              </a:ext>
            </a:extLst>
          </p:cNvPr>
          <p:cNvSpPr/>
          <p:nvPr/>
        </p:nvSpPr>
        <p:spPr>
          <a:xfrm>
            <a:off x="-51153" y="6006522"/>
            <a:ext cx="13172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CCF-1763788</a:t>
            </a:r>
            <a:b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CCF-1956374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45" name="Picture 21" descr="中国国家基金委公布联合基金项目评审专家名单– SCIsoon">
            <a:extLst>
              <a:ext uri="{FF2B5EF4-FFF2-40B4-BE49-F238E27FC236}">
                <a16:creationId xmlns:a16="http://schemas.microsoft.com/office/drawing/2014/main" id="{786C5D4A-5C27-4EA0-A52C-5557ACA8A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6169" y="5192014"/>
            <a:ext cx="739863" cy="50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676BFC0-A22F-4B37-9A26-6D29E7DCE3AC}"/>
              </a:ext>
            </a:extLst>
          </p:cNvPr>
          <p:cNvSpPr/>
          <p:nvPr/>
        </p:nvSpPr>
        <p:spPr>
          <a:xfrm>
            <a:off x="753099" y="5764779"/>
            <a:ext cx="13586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" panose="020B0604020202020204" pitchFamily="34" charset="0"/>
              </a:rPr>
              <a:t>62161146003</a:t>
            </a:r>
            <a:endParaRPr lang="zh-CN" alt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049" name="Picture 25" descr="Subo Dong at KIAA Awarded the 2020 &quot;XPLORER PRIZE&quot;-The Kavli Institute for  Astronomy and Astrophysics at Peking University (KIAA-PKU)">
            <a:extLst>
              <a:ext uri="{FF2B5EF4-FFF2-40B4-BE49-F238E27FC236}">
                <a16:creationId xmlns:a16="http://schemas.microsoft.com/office/drawing/2014/main" id="{64569647-A22A-49C8-854B-A2731FF74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8854" y="6079176"/>
            <a:ext cx="1154278" cy="31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Meta (@Meta) / Twitter">
            <a:extLst>
              <a:ext uri="{FF2B5EF4-FFF2-40B4-BE49-F238E27FC236}">
                <a16:creationId xmlns:a16="http://schemas.microsoft.com/office/drawing/2014/main" id="{5BD6AA78-C8C4-4C0F-9FFC-B0FA8266C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75627" y="5127867"/>
            <a:ext cx="739864" cy="62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File:Google &quot;G&quot; Logo.svg - Wikimedia Commons">
            <a:extLst>
              <a:ext uri="{FF2B5EF4-FFF2-40B4-BE49-F238E27FC236}">
                <a16:creationId xmlns:a16="http://schemas.microsoft.com/office/drawing/2014/main" id="{5C61CF23-5073-433E-9600-FFC0D8E3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479" y="5859174"/>
            <a:ext cx="680598" cy="6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D3D02-54AE-4D74-84B1-8A8F5DEC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3C823-C2A8-44BD-92FB-CBB81105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/>
          <a:p>
            <a:r>
              <a:rPr lang="en-US" altLang="zh-CN"/>
              <a:t>Background: Latent-Victim, Latent-Polluter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B830D-BE85-48E5-AC4F-F17874DEB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98304"/>
                <a:ext cx="10977438" cy="24339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FF6D6D"/>
                    </a:solidFill>
                    <a:effectLst>
                      <a:outerShdw sx="1000" sy="1000" algn="ctr" rotWithShape="0">
                        <a:srgbClr val="000000"/>
                      </a:outerShdw>
                    </a:effectLst>
                  </a:rPr>
                  <a:t>Latent-Victim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Assertion depends on shared state; currently no tests modify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victims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dirty="0"/>
                  <a:t> latent-victims</a:t>
                </a:r>
              </a:p>
              <a:p>
                <a:r>
                  <a:rPr lang="en-US" altLang="zh-CN" dirty="0">
                    <a:solidFill>
                      <a:srgbClr val="8D74F8"/>
                    </a:solidFill>
                  </a:rPr>
                  <a:t>Latent-Polluter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:</a:t>
                </a:r>
              </a:p>
              <a:p>
                <a:pPr lvl="1"/>
                <a:r>
                  <a:rPr lang="en-US" altLang="zh-CN" dirty="0"/>
                  <a:t>Shared state modification; currently no tests put assertions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polluters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altLang="zh-CN" dirty="0"/>
                  <a:t> latent-polluters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B830D-BE85-48E5-AC4F-F17874DEB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98304"/>
                <a:ext cx="10977438" cy="2433984"/>
              </a:xfrm>
              <a:blipFill>
                <a:blip r:embed="rId3"/>
                <a:stretch>
                  <a:fillRect l="-1000" t="-5764" b="-1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9A5A7EE-CE4C-4190-9348-7A638C8A44C1}"/>
              </a:ext>
            </a:extLst>
          </p:cNvPr>
          <p:cNvSpPr txBox="1">
            <a:spLocks/>
          </p:cNvSpPr>
          <p:nvPr/>
        </p:nvSpPr>
        <p:spPr>
          <a:xfrm>
            <a:off x="1070429" y="1470107"/>
            <a:ext cx="8757383" cy="2433984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// shared variables x, y, z are initialized to 0</a:t>
            </a:r>
            <a:br>
              <a:rPr lang="en-US" altLang="zh-CN" dirty="0">
                <a:solidFill>
                  <a:srgbClr val="61C164"/>
                </a:solidFill>
              </a:rPr>
            </a:br>
            <a:r>
              <a:rPr lang="en-US" altLang="zh-CN" dirty="0"/>
              <a:t>void t1() { assert x == 0; }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// victim</a:t>
            </a:r>
            <a:br>
              <a:rPr lang="en-US" altLang="zh-CN" dirty="0"/>
            </a:br>
            <a:r>
              <a:rPr lang="en-US" altLang="zh-CN" dirty="0"/>
              <a:t>void t2() { x = 1; }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// polluter</a:t>
            </a:r>
            <a:br>
              <a:rPr lang="en-US" altLang="zh-CN" dirty="0">
                <a:solidFill>
                  <a:srgbClr val="61C164"/>
                </a:solidFill>
              </a:rPr>
            </a:br>
            <a:r>
              <a:rPr lang="fr-FR" altLang="zh-CN" dirty="0"/>
              <a:t>void t3() { assert y == 0; } </a:t>
            </a:r>
            <a:r>
              <a:rPr lang="fr-FR" altLang="zh-CN" dirty="0">
                <a:solidFill>
                  <a:srgbClr val="FF6D6D"/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// latent-victim</a:t>
            </a:r>
            <a:br>
              <a:rPr lang="fr-FR" altLang="zh-CN" dirty="0">
                <a:solidFill>
                  <a:srgbClr val="FF0000"/>
                </a:solidFill>
              </a:rPr>
            </a:br>
            <a:r>
              <a:rPr lang="fr-FR" altLang="zh-CN" dirty="0"/>
              <a:t>void t4() { z = 1; } </a:t>
            </a:r>
            <a:r>
              <a:rPr lang="fr-FR" altLang="zh-CN" dirty="0">
                <a:solidFill>
                  <a:srgbClr val="8D74F8"/>
                </a:solidFill>
              </a:rPr>
              <a:t>// latent-polluter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A507D-9A66-4CAE-8FA1-221550D7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7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44A0C-BFA7-4E32-B296-8592FA8E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257175"/>
            <a:ext cx="10515600" cy="1325563"/>
          </a:xfrm>
        </p:spPr>
        <p:txBody>
          <a:bodyPr/>
          <a:lstStyle/>
          <a:p>
            <a:r>
              <a:rPr lang="en-US" altLang="zh-CN"/>
              <a:t>Non-Idempotent-Outcome (NIO) Test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4894D4-19D0-4C52-B8CD-C8F2779BA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4176" y="4172628"/>
                <a:ext cx="11244943" cy="242819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altLang="zh-CN" dirty="0">
                    <a:ea typeface="宋体"/>
                  </a:rPr>
                  <a:t>A test is </a:t>
                </a:r>
                <a:r>
                  <a:rPr lang="en-US" altLang="zh-CN" dirty="0">
                    <a:solidFill>
                      <a:srgbClr val="7F007F"/>
                    </a:solidFill>
                  </a:rPr>
                  <a:t>non-idempotent-outcome</a:t>
                </a:r>
                <a:r>
                  <a:rPr lang="en-US" altLang="zh-CN" dirty="0">
                    <a:ea typeface="宋体"/>
                  </a:rPr>
                  <a:t> (</a:t>
                </a:r>
                <a:r>
                  <a:rPr lang="en-US" altLang="zh-CN" dirty="0">
                    <a:solidFill>
                      <a:srgbClr val="7F007F"/>
                    </a:solidFill>
                  </a:rPr>
                  <a:t>NIO</a:t>
                </a:r>
                <a:r>
                  <a:rPr lang="en-US" altLang="zh-CN" dirty="0">
                    <a:ea typeface="宋体"/>
                  </a:rPr>
                  <a:t>):</a:t>
                </a:r>
              </a:p>
              <a:p>
                <a:pPr lvl="1"/>
                <a:r>
                  <a:rPr lang="en-US" altLang="zh-CN" dirty="0">
                    <a:solidFill>
                      <a:srgbClr val="61C164"/>
                    </a:solidFill>
                    <a:ea typeface="宋体"/>
                  </a:rPr>
                  <a:t>t5(); </a:t>
                </a:r>
                <a:r>
                  <a:rPr lang="en-US" altLang="zh-CN" dirty="0">
                    <a:solidFill>
                      <a:srgbClr val="FF0000"/>
                    </a:solidFill>
                    <a:ea typeface="宋体"/>
                  </a:rPr>
                  <a:t>t5() </a:t>
                </a:r>
                <a:r>
                  <a:rPr lang="en-US" altLang="zh-CN" dirty="0">
                    <a:ea typeface="宋体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solidFill>
                      <a:srgbClr val="61C164"/>
                    </a:solidFill>
                    <a:ea typeface="宋体"/>
                    <a:sym typeface="Wingdings" panose="05000000000000000000" pitchFamily="2" charset="2"/>
                  </a:rPr>
                  <a:t>pass; </a:t>
                </a:r>
                <a:r>
                  <a:rPr lang="en-US" altLang="zh-CN" dirty="0">
                    <a:solidFill>
                      <a:srgbClr val="FF0000"/>
                    </a:solidFill>
                    <a:ea typeface="宋体"/>
                    <a:sym typeface="Wingdings" panose="05000000000000000000" pitchFamily="2" charset="2"/>
                  </a:rPr>
                  <a:t>fail</a:t>
                </a:r>
                <a:endParaRPr lang="en-US" altLang="zh-CN" dirty="0">
                  <a:solidFill>
                    <a:srgbClr val="FF0000"/>
                  </a:solidFill>
                  <a:ea typeface="宋体"/>
                  <a:cs typeface="Calibri"/>
                </a:endParaRPr>
              </a:p>
              <a:p>
                <a:pPr lvl="1"/>
                <a:r>
                  <a:rPr lang="en-US" altLang="zh-CN" dirty="0">
                    <a:ea typeface="宋体"/>
                  </a:rPr>
                  <a:t>Passes in the first run but fails in the second when run twice consecutively</a:t>
                </a:r>
                <a:endParaRPr lang="en-US" altLang="zh-CN" dirty="0">
                  <a:ea typeface="宋体"/>
                  <a:cs typeface="Calibri"/>
                </a:endParaRPr>
              </a:p>
              <a:p>
                <a:r>
                  <a:rPr lang="en-US" altLang="zh-CN" dirty="0">
                    <a:ea typeface="宋体"/>
                  </a:rPr>
                  <a:t>An NIO test </a:t>
                </a:r>
                <a:r>
                  <a:rPr lang="en-US" altLang="zh-CN" b="1" dirty="0">
                    <a:ea typeface="宋体"/>
                  </a:rPr>
                  <a:t>self-pollutes</a:t>
                </a:r>
                <a:r>
                  <a:rPr lang="en-US" altLang="zh-CN" dirty="0">
                    <a:ea typeface="宋体"/>
                  </a:rPr>
                  <a:t> the state that its own assertions depend on</a:t>
                </a:r>
                <a:endParaRPr lang="en-US" altLang="zh-CN" dirty="0">
                  <a:ea typeface="宋体"/>
                  <a:cs typeface="Calibri"/>
                </a:endParaRPr>
              </a:p>
              <a:p>
                <a:pPr lvl="1"/>
                <a:r>
                  <a:rPr lang="en-US" altLang="zh-CN" dirty="0">
                    <a:ea typeface="宋体"/>
                  </a:rPr>
                  <a:t>NIO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/>
                      </a:rPr>
                      <m:t>⊂ </m:t>
                    </m:r>
                  </m:oMath>
                </a14:m>
                <a:r>
                  <a:rPr lang="en-US" altLang="zh-CN" dirty="0">
                    <a:ea typeface="宋体"/>
                  </a:rPr>
                  <a:t>latent-polluter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/>
                      </a:rPr>
                      <m:t>∧</m:t>
                    </m:r>
                  </m:oMath>
                </a14:m>
                <a:r>
                  <a:rPr lang="en-US" altLang="zh-CN" dirty="0">
                    <a:ea typeface="宋体"/>
                  </a:rPr>
                  <a:t> NIO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/>
                      </a:rPr>
                      <m:t>⊂</m:t>
                    </m:r>
                  </m:oMath>
                </a14:m>
                <a:r>
                  <a:rPr lang="zh-CN" altLang="en-US" dirty="0">
                    <a:ea typeface="宋体"/>
                  </a:rPr>
                  <a:t> </a:t>
                </a:r>
                <a:r>
                  <a:rPr lang="en-US" altLang="zh-CN" dirty="0">
                    <a:ea typeface="宋体"/>
                  </a:rPr>
                  <a:t>latent-victim</a:t>
                </a:r>
                <a:endParaRPr lang="zh-CN" altLang="en-US" dirty="0">
                  <a:ea typeface="宋体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4894D4-19D0-4C52-B8CD-C8F2779BA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176" y="4172628"/>
                <a:ext cx="11244943" cy="2428198"/>
              </a:xfrm>
              <a:blipFill>
                <a:blip r:embed="rId3"/>
                <a:stretch>
                  <a:fillRect l="-976" t="-4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22EA064-F91F-482A-A158-3642C3B76D10}"/>
              </a:ext>
            </a:extLst>
          </p:cNvPr>
          <p:cNvSpPr txBox="1">
            <a:spLocks/>
          </p:cNvSpPr>
          <p:nvPr/>
        </p:nvSpPr>
        <p:spPr>
          <a:xfrm>
            <a:off x="1070429" y="1422400"/>
            <a:ext cx="8884604" cy="249645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// shared variables x, y, z, w are initialized to 0</a:t>
            </a:r>
            <a:br>
              <a:rPr lang="en-US" altLang="zh-CN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altLang="zh-CN" dirty="0"/>
              <a:t>void t1() { assert x == 0; }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// victim</a:t>
            </a:r>
            <a:br>
              <a:rPr lang="en-US" altLang="zh-CN" dirty="0"/>
            </a:br>
            <a:r>
              <a:rPr lang="en-US" altLang="zh-CN" dirty="0"/>
              <a:t>void t2() { x = 1; } </a:t>
            </a: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// polluter</a:t>
            </a:r>
            <a:br>
              <a:rPr lang="en-US" altLang="zh-CN" dirty="0">
                <a:solidFill>
                  <a:srgbClr val="61C164"/>
                </a:solidFill>
              </a:rPr>
            </a:br>
            <a:r>
              <a:rPr lang="fr-FR" altLang="zh-CN" dirty="0"/>
              <a:t>void t3() { assert y == 0; } </a:t>
            </a:r>
            <a:r>
              <a:rPr lang="fr-FR" altLang="zh-CN" dirty="0">
                <a:solidFill>
                  <a:schemeClr val="bg2">
                    <a:lumMod val="75000"/>
                  </a:schemeClr>
                </a:solidFill>
              </a:rPr>
              <a:t>// latent-victim</a:t>
            </a:r>
            <a:br>
              <a:rPr lang="fr-FR" altLang="zh-CN" dirty="0">
                <a:solidFill>
                  <a:srgbClr val="61C164"/>
                </a:solidFill>
              </a:rPr>
            </a:br>
            <a:r>
              <a:rPr lang="fr-FR" altLang="zh-CN" dirty="0"/>
              <a:t>void t4() { z = 1; } </a:t>
            </a:r>
            <a:r>
              <a:rPr lang="fr-FR" altLang="zh-CN" dirty="0">
                <a:solidFill>
                  <a:schemeClr val="bg2">
                    <a:lumMod val="75000"/>
                  </a:schemeClr>
                </a:solidFill>
              </a:rPr>
              <a:t>// latent-polluter</a:t>
            </a:r>
            <a:br>
              <a:rPr lang="fr-FR" altLang="zh-CN" dirty="0">
                <a:solidFill>
                  <a:srgbClr val="61C164"/>
                </a:solidFill>
              </a:rPr>
            </a:br>
            <a:r>
              <a:rPr lang="fr-FR" altLang="zh-CN" dirty="0"/>
              <a:t>void</a:t>
            </a:r>
            <a:r>
              <a:rPr lang="fr-FR" altLang="zh-CN" dirty="0">
                <a:solidFill>
                  <a:srgbClr val="61C164"/>
                </a:solidFill>
              </a:rPr>
              <a:t> </a:t>
            </a:r>
            <a:r>
              <a:rPr lang="fr-FR" altLang="zh-CN" dirty="0"/>
              <a:t>t5() { assert w = 0; w = 1;} </a:t>
            </a:r>
            <a:r>
              <a:rPr lang="fr-FR" altLang="zh-CN" dirty="0">
                <a:solidFill>
                  <a:srgbClr val="7F007F"/>
                </a:solidFill>
              </a:rPr>
              <a:t>//</a:t>
            </a:r>
            <a:r>
              <a:rPr lang="fr-FR" altLang="zh-CN" dirty="0">
                <a:solidFill>
                  <a:srgbClr val="61C164"/>
                </a:solidFill>
              </a:rPr>
              <a:t> </a:t>
            </a:r>
            <a:r>
              <a:rPr lang="fr-FR" altLang="zh-CN" dirty="0">
                <a:solidFill>
                  <a:srgbClr val="7F007F"/>
                </a:solidFill>
              </a:rPr>
              <a:t>NIO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CC7823-F060-4141-B0C7-A3457876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5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404CA-6308-4DD4-B762-D9720E0D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57"/>
            <a:ext cx="10515600" cy="1325563"/>
          </a:xfrm>
        </p:spPr>
        <p:txBody>
          <a:bodyPr/>
          <a:lstStyle/>
          <a:p>
            <a:r>
              <a:rPr lang="en-US" altLang="zh-CN"/>
              <a:t>Why should we detect NIOs?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43BD2-D0AC-4B91-AD6B-F042A22D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985"/>
            <a:ext cx="10759440" cy="490180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Typically, tests are not run twice</a:t>
            </a:r>
          </a:p>
          <a:p>
            <a:r>
              <a:rPr lang="en-US" altLang="zh-CN" dirty="0"/>
              <a:t>To preempt/prevent flaky tests</a:t>
            </a:r>
          </a:p>
          <a:p>
            <a:pPr lvl="1"/>
            <a:r>
              <a:rPr lang="en-US" altLang="zh-CN" dirty="0"/>
              <a:t>Why not fix latent-polluter?</a:t>
            </a:r>
          </a:p>
          <a:p>
            <a:pPr lvl="1"/>
            <a:r>
              <a:rPr lang="en-US" altLang="zh-CN" dirty="0"/>
              <a:t>Why not fix latent-victim?</a:t>
            </a:r>
          </a:p>
          <a:p>
            <a:r>
              <a:rPr lang="en-US" altLang="zh-CN" dirty="0"/>
              <a:t>Prior work</a:t>
            </a:r>
          </a:p>
          <a:p>
            <a:pPr lvl="1"/>
            <a:r>
              <a:rPr lang="en-US" altLang="zh-CN" dirty="0" err="1"/>
              <a:t>Gyori</a:t>
            </a:r>
            <a:r>
              <a:rPr lang="en-US" altLang="zh-CN" dirty="0"/>
              <a:t> et al.</a:t>
            </a:r>
            <a:r>
              <a:rPr lang="en-US" altLang="zh-CN" baseline="30000" dirty="0"/>
              <a:t>1</a:t>
            </a:r>
            <a:r>
              <a:rPr lang="en-US" altLang="zh-CN" dirty="0"/>
              <a:t> detect 575 latent-polluters</a:t>
            </a:r>
          </a:p>
          <a:p>
            <a:pPr lvl="2"/>
            <a:r>
              <a:rPr lang="en-US" altLang="zh-CN" dirty="0"/>
              <a:t>Manually filter 381 (66%) false positives (cannot reasonably become polluters)</a:t>
            </a:r>
          </a:p>
          <a:p>
            <a:pPr lvl="1"/>
            <a:r>
              <a:rPr lang="en-US" altLang="zh-CN" dirty="0" err="1"/>
              <a:t>Huo</a:t>
            </a:r>
            <a:r>
              <a:rPr lang="en-US" altLang="zh-CN" dirty="0"/>
              <a:t> and Clause</a:t>
            </a:r>
            <a:r>
              <a:rPr lang="en-US" altLang="zh-CN" baseline="30000" dirty="0"/>
              <a:t>2  </a:t>
            </a:r>
            <a:r>
              <a:rPr lang="en-US" altLang="zh-CN" dirty="0"/>
              <a:t>detect latent-victims</a:t>
            </a:r>
            <a:r>
              <a:rPr lang="en-US" altLang="zh-CN" baseline="30000" dirty="0"/>
              <a:t> </a:t>
            </a:r>
            <a:r>
              <a:rPr lang="en-US" altLang="zh-CN" dirty="0"/>
              <a:t>with dynamic taint analysis</a:t>
            </a:r>
          </a:p>
          <a:p>
            <a:pPr lvl="2"/>
            <a:r>
              <a:rPr lang="en-US" altLang="zh-CN" dirty="0"/>
              <a:t>Do not report how many can reasonably become victims</a:t>
            </a:r>
          </a:p>
          <a:p>
            <a:pPr lvl="1"/>
            <a:r>
              <a:rPr lang="en-US" altLang="zh-CN" dirty="0"/>
              <a:t>They do NOT fix any tests</a:t>
            </a:r>
          </a:p>
          <a:p>
            <a:r>
              <a:rPr lang="en-US" altLang="zh-CN" dirty="0"/>
              <a:t>NIOs are more worth fixing</a:t>
            </a:r>
          </a:p>
          <a:p>
            <a:pPr lvl="1"/>
            <a:r>
              <a:rPr lang="en-US" altLang="zh-CN" i="1" dirty="0"/>
              <a:t>Both</a:t>
            </a:r>
            <a:r>
              <a:rPr lang="en-US" altLang="zh-CN" dirty="0"/>
              <a:t> latent-victims </a:t>
            </a:r>
            <a:r>
              <a:rPr lang="en-US" altLang="zh-CN" i="1" dirty="0"/>
              <a:t>and</a:t>
            </a:r>
            <a:r>
              <a:rPr lang="en-US" altLang="zh-CN" dirty="0"/>
              <a:t> latent-polluters at the same time</a:t>
            </a:r>
          </a:p>
          <a:p>
            <a:pPr lvl="1"/>
            <a:r>
              <a:rPr lang="en-US" altLang="zh-CN" dirty="0"/>
              <a:t>Easy to detect, no false positives</a:t>
            </a:r>
          </a:p>
          <a:p>
            <a:pPr lvl="1"/>
            <a:r>
              <a:rPr lang="en-US" altLang="zh-CN" dirty="0"/>
              <a:t>Well-accepted fixes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BBF6A3-0CC5-423F-A25D-C315CD5AE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81" y="1148270"/>
            <a:ext cx="5560866" cy="216008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3C0B01-99FB-4E9C-894D-11336FD4708B}"/>
              </a:ext>
            </a:extLst>
          </p:cNvPr>
          <p:cNvSpPr txBox="1"/>
          <p:nvPr/>
        </p:nvSpPr>
        <p:spPr>
          <a:xfrm>
            <a:off x="671001" y="6254378"/>
            <a:ext cx="108499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Gyori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et al., “Reliable testing: Detecting state-polluting tests to prevent test dependency”. ISSTA 2015</a:t>
            </a:r>
          </a:p>
          <a:p>
            <a:r>
              <a:rPr lang="en-US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Huo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and Clause, “</a:t>
            </a:r>
            <a:r>
              <a:rPr lang="en-US" altLang="zh-CN" dirty="0"/>
              <a:t>Improving oracle quality by detecting brittle assertions and unused inputs in tests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CN" dirty="0"/>
              <a:t>.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 FSE 2014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FE201-6232-4FA6-90E8-1DC177C0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997" y="6254378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7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C2D2D-026C-4075-8A90-2E42BFE8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772" y="246971"/>
            <a:ext cx="10515600" cy="1325563"/>
          </a:xfrm>
        </p:spPr>
        <p:txBody>
          <a:bodyPr/>
          <a:lstStyle/>
          <a:p>
            <a:r>
              <a:rPr lang="en-US" altLang="zh-CN"/>
              <a:t>Contributions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4DC7CE-81C7-4CFA-A597-C2197AD8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72" y="1471866"/>
            <a:ext cx="11079627" cy="503872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Definition of NIO tests</a:t>
            </a:r>
          </a:p>
          <a:p>
            <a:pPr lvl="1"/>
            <a:r>
              <a:rPr lang="en-US" altLang="zh-CN" sz="2800" dirty="0"/>
              <a:t>Deterministically change from </a:t>
            </a:r>
            <a:r>
              <a:rPr lang="en-US" altLang="zh-CN" sz="2800" dirty="0">
                <a:solidFill>
                  <a:srgbClr val="00B050"/>
                </a:solidFill>
              </a:rPr>
              <a:t>pass</a:t>
            </a:r>
            <a:r>
              <a:rPr lang="en-US" altLang="zh-CN" sz="2800" dirty="0"/>
              <a:t> to </a:t>
            </a:r>
            <a:r>
              <a:rPr lang="en-US" altLang="zh-CN" sz="2800" dirty="0">
                <a:solidFill>
                  <a:srgbClr val="FF0000"/>
                </a:solidFill>
              </a:rPr>
              <a:t>fail</a:t>
            </a:r>
            <a:r>
              <a:rPr lang="en-US" altLang="zh-CN" sz="2800" dirty="0"/>
              <a:t> when run twice</a:t>
            </a:r>
          </a:p>
          <a:p>
            <a:r>
              <a:rPr lang="en-US" altLang="zh-CN" sz="3200" dirty="0"/>
              <a:t>Effective detection &amp; empirical evaluation</a:t>
            </a:r>
          </a:p>
          <a:p>
            <a:pPr lvl="1"/>
            <a:r>
              <a:rPr lang="en-US" altLang="zh-CN" sz="2800" dirty="0"/>
              <a:t>Propose 3 modes for detection</a:t>
            </a:r>
          </a:p>
          <a:p>
            <a:pPr lvl="1"/>
            <a:r>
              <a:rPr lang="en-US" altLang="zh-CN" sz="2800" dirty="0"/>
              <a:t>127 Java test suites 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en-US" altLang="zh-CN" sz="2800" dirty="0"/>
              <a:t> 223 NIO tests</a:t>
            </a:r>
          </a:p>
          <a:p>
            <a:pPr lvl="1"/>
            <a:r>
              <a:rPr lang="en-US" altLang="zh-CN" sz="2800" dirty="0"/>
              <a:t>1006 Python projects </a:t>
            </a:r>
            <a:r>
              <a:rPr lang="en-US" altLang="zh-CN" sz="2800" dirty="0">
                <a:sym typeface="Wingdings" panose="05000000000000000000" pitchFamily="2" charset="2"/>
              </a:rPr>
              <a:t></a:t>
            </a:r>
            <a:r>
              <a:rPr lang="en-US" altLang="zh-CN" sz="2800" dirty="0"/>
              <a:t> 138 NIO tests</a:t>
            </a:r>
          </a:p>
          <a:p>
            <a:r>
              <a:rPr lang="en-US" altLang="zh-CN" sz="3200" dirty="0"/>
              <a:t>Well-accepted fixes</a:t>
            </a:r>
          </a:p>
          <a:p>
            <a:pPr lvl="1"/>
            <a:r>
              <a:rPr lang="en-US" altLang="zh-CN" sz="2800" dirty="0"/>
              <a:t>Inspect every NIO test (no false positive)</a:t>
            </a:r>
          </a:p>
          <a:p>
            <a:pPr lvl="1"/>
            <a:r>
              <a:rPr lang="en-US" altLang="zh-CN" sz="2800" dirty="0"/>
              <a:t>Open pull requests for 268 tests</a:t>
            </a:r>
          </a:p>
          <a:p>
            <a:pPr lvl="1"/>
            <a:r>
              <a:rPr lang="en-US" altLang="zh-CN" sz="2800" dirty="0"/>
              <a:t>192 accepted, 70 pending, only 6 rejected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C6E45-A75F-4F82-A93D-00A9905E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3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BD97A-D1E5-49D1-B463-6EA64CF24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Real Example of NIO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FBBB97-8ACE-4475-8288-06ADF0AF2D7F}"/>
              </a:ext>
            </a:extLst>
          </p:cNvPr>
          <p:cNvSpPr txBox="1"/>
          <p:nvPr/>
        </p:nvSpPr>
        <p:spPr>
          <a:xfrm>
            <a:off x="288471" y="4025497"/>
            <a:ext cx="3423920" cy="273050"/>
          </a:xfrm>
          <a:prstGeom prst="rect">
            <a:avLst/>
          </a:prstGeom>
          <a:solidFill>
            <a:srgbClr val="FCC2CC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A9B0F9-0300-4E46-BFA5-FF95E03628E6}"/>
              </a:ext>
            </a:extLst>
          </p:cNvPr>
          <p:cNvSpPr txBox="1"/>
          <p:nvPr/>
        </p:nvSpPr>
        <p:spPr>
          <a:xfrm>
            <a:off x="288472" y="4416021"/>
            <a:ext cx="3423920" cy="273050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08303A-C081-49DE-A11B-0AF2F36AB825}"/>
              </a:ext>
            </a:extLst>
          </p:cNvPr>
          <p:cNvSpPr txBox="1"/>
          <p:nvPr/>
        </p:nvSpPr>
        <p:spPr>
          <a:xfrm>
            <a:off x="1938382" y="1690688"/>
            <a:ext cx="3338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Buggy Cleaning Code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FC009-1392-4D14-A55C-BF6FAF141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471" y="2512963"/>
            <a:ext cx="6638109" cy="3342045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06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 err="1">
                <a:latin typeface="Consolas" panose="020B0609020204030204" pitchFamily="49" charset="0"/>
              </a:rPr>
              <a:t>cmd_mock</a:t>
            </a:r>
            <a:r>
              <a:rPr lang="en-US" altLang="zh-CN" sz="1800" dirty="0"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0006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800" dirty="0">
                <a:latin typeface="Consolas" panose="020B0609020204030204" pitchFamily="49" charset="0"/>
              </a:rPr>
              <a:t> _</a:t>
            </a:r>
            <a:r>
              <a:rPr lang="en-US" altLang="zh-CN" sz="1800" dirty="0" err="1">
                <a:latin typeface="Consolas" panose="020B0609020204030204" pitchFamily="49" charset="0"/>
              </a:rPr>
              <a:t>cmd_mock</a:t>
            </a:r>
            <a:r>
              <a:rPr lang="en-US" altLang="zh-CN" sz="1800" dirty="0">
                <a:latin typeface="Consolas" panose="020B0609020204030204" pitchFamily="49" charset="0"/>
              </a:rPr>
              <a:t>(name: </a:t>
            </a:r>
            <a:r>
              <a:rPr lang="en-US" altLang="zh-CN" sz="1800" dirty="0">
                <a:solidFill>
                  <a:srgbClr val="0006FF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8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cmd</a:t>
            </a:r>
            <a:r>
              <a:rPr lang="en-US" altLang="zh-CN" sz="1800" dirty="0">
                <a:latin typeface="Consolas" panose="020B0609020204030204" pitchFamily="49" charset="0"/>
              </a:rPr>
              <a:t>.__overrides__[name] = [‘</a:t>
            </a:r>
            <a:r>
              <a:rPr lang="en-US" altLang="zh-CN" sz="1800" dirty="0">
                <a:solidFill>
                  <a:srgbClr val="9400D1"/>
                </a:solidFill>
                <a:latin typeface="Consolas" panose="020B0609020204030204" pitchFamily="49" charset="0"/>
              </a:rPr>
              <a:t>/bin/true</a:t>
            </a:r>
            <a:r>
              <a:rPr lang="en-US" altLang="zh-CN" sz="1800" dirty="0">
                <a:latin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yield _</a:t>
            </a:r>
            <a:r>
              <a:rPr lang="en-US" altLang="zh-CN" sz="1800" dirty="0" err="1">
                <a:latin typeface="Consolas" panose="020B0609020204030204" pitchFamily="49" charset="0"/>
              </a:rPr>
              <a:t>cmd_mock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-   </a:t>
            </a:r>
            <a:r>
              <a:rPr lang="en-US" altLang="zh-CN" sz="1800" dirty="0" err="1">
                <a:latin typeface="Consolas" panose="020B0609020204030204" pitchFamily="49" charset="0"/>
              </a:rPr>
              <a:t>cmd</a:t>
            </a:r>
            <a:r>
              <a:rPr lang="en-US" altLang="zh-CN" sz="1800" dirty="0">
                <a:latin typeface="Consolas" panose="020B0609020204030204" pitchFamily="49" charset="0"/>
              </a:rPr>
              <a:t>.__overrides__ = []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+   </a:t>
            </a:r>
            <a:r>
              <a:rPr lang="en-US" altLang="zh-CN" sz="1800" dirty="0" err="1">
                <a:latin typeface="Consolas" panose="020B0609020204030204" pitchFamily="49" charset="0"/>
              </a:rPr>
              <a:t>cmd</a:t>
            </a:r>
            <a:r>
              <a:rPr lang="en-US" altLang="zh-CN" sz="1800" dirty="0">
                <a:latin typeface="Consolas" panose="020B0609020204030204" pitchFamily="49" charset="0"/>
              </a:rPr>
              <a:t>.__overrides__ = {}</a:t>
            </a:r>
          </a:p>
          <a:p>
            <a:pPr marL="0" indent="0">
              <a:buNone/>
            </a:pPr>
            <a:endParaRPr lang="en-US" altLang="zh-CN" sz="1800" dirty="0">
              <a:solidFill>
                <a:srgbClr val="0006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0006FF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800" dirty="0" err="1">
                <a:latin typeface="Consolas" panose="020B0609020204030204" pitchFamily="49" charset="0"/>
              </a:rPr>
              <a:t>test_slurm_command</a:t>
            </a:r>
            <a:r>
              <a:rPr lang="en-US" altLang="zh-CN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tmp_path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cmd_mock</a:t>
            </a:r>
            <a:r>
              <a:rPr lang="en-US" altLang="zh-CN" sz="1800" dirty="0"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cmd_mock</a:t>
            </a:r>
            <a:r>
              <a:rPr lang="en-US" altLang="zh-CN" sz="1800" dirty="0">
                <a:latin typeface="Consolas" panose="020B0609020204030204" pitchFamily="49" charset="0"/>
              </a:rPr>
              <a:t>('</a:t>
            </a:r>
            <a:r>
              <a:rPr lang="en-US" altLang="zh-CN" sz="1800" dirty="0" err="1">
                <a:latin typeface="Consolas" panose="020B0609020204030204" pitchFamily="49" charset="0"/>
              </a:rPr>
              <a:t>srun</a:t>
            </a:r>
            <a:r>
              <a:rPr lang="en-US" altLang="zh-CN" sz="1800" dirty="0">
                <a:latin typeface="Consolas" panose="020B0609020204030204" pitchFamily="49" charset="0"/>
              </a:rPr>
              <a:t>')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1800" dirty="0">
              <a:latin typeface="Consolas" panose="020B0609020204030204" pitchFamily="49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34DDE85-34C1-4B7E-A315-228A1946E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5" t="5857" r="26642" b="2002"/>
          <a:stretch/>
        </p:blipFill>
        <p:spPr>
          <a:xfrm>
            <a:off x="6309360" y="3129240"/>
            <a:ext cx="439967" cy="4315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22104A-E58B-465C-8E48-609F93EA2D9D}"/>
              </a:ext>
            </a:extLst>
          </p:cNvPr>
          <p:cNvSpPr txBox="1"/>
          <p:nvPr/>
        </p:nvSpPr>
        <p:spPr>
          <a:xfrm>
            <a:off x="7534033" y="2142073"/>
            <a:ext cx="4485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TypeError</a:t>
            </a:r>
            <a:r>
              <a:rPr lang="en-US" altLang="zh-CN" sz="2400" dirty="0"/>
              <a:t>: list indices must be integers or slices, not str</a:t>
            </a:r>
            <a:endParaRPr lang="zh-CN" altLang="en-US" sz="2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214D436-FA7F-42A6-AD41-62322218D820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809340" y="2557572"/>
            <a:ext cx="724693" cy="656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41FF0C12-6EF4-4E75-B8C8-0309D8B8E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870" y="3393047"/>
            <a:ext cx="4015410" cy="24619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556E62-B98A-4A40-8E60-5827D4ED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3" grpId="0" build="p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F9FA6-4840-42C8-AB24-930C66D4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8760"/>
            <a:ext cx="10515600" cy="1325563"/>
          </a:xfrm>
        </p:spPr>
        <p:txBody>
          <a:bodyPr/>
          <a:lstStyle/>
          <a:p>
            <a:r>
              <a:rPr lang="en-US" altLang="zh-CN" dirty="0"/>
              <a:t>Real Example of NIO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D36A35-D514-4DCE-9715-8CE297FC68F5}"/>
              </a:ext>
            </a:extLst>
          </p:cNvPr>
          <p:cNvSpPr txBox="1"/>
          <p:nvPr/>
        </p:nvSpPr>
        <p:spPr>
          <a:xfrm>
            <a:off x="395334" y="2479360"/>
            <a:ext cx="4100287" cy="324214"/>
          </a:xfrm>
          <a:prstGeom prst="rect">
            <a:avLst/>
          </a:prstGeom>
          <a:solidFill>
            <a:srgbClr val="FCC2CC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145E1B-4329-4814-A649-9F1A224E3B49}"/>
              </a:ext>
            </a:extLst>
          </p:cNvPr>
          <p:cNvSpPr txBox="1"/>
          <p:nvPr/>
        </p:nvSpPr>
        <p:spPr>
          <a:xfrm>
            <a:off x="395334" y="2897436"/>
            <a:ext cx="3969658" cy="294048"/>
          </a:xfrm>
          <a:prstGeom prst="rect">
            <a:avLst/>
          </a:prstGeom>
          <a:solidFill>
            <a:srgbClr val="FCC2CC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0A7C49-8928-411A-BAEA-0A332D265324}"/>
              </a:ext>
            </a:extLst>
          </p:cNvPr>
          <p:cNvSpPr txBox="1"/>
          <p:nvPr/>
        </p:nvSpPr>
        <p:spPr>
          <a:xfrm>
            <a:off x="395334" y="3302125"/>
            <a:ext cx="5399315" cy="280580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2D8F1A-F0A4-499D-B035-57D74D787685}"/>
              </a:ext>
            </a:extLst>
          </p:cNvPr>
          <p:cNvSpPr txBox="1"/>
          <p:nvPr/>
        </p:nvSpPr>
        <p:spPr>
          <a:xfrm>
            <a:off x="395334" y="3653446"/>
            <a:ext cx="5007429" cy="280579"/>
          </a:xfrm>
          <a:prstGeom prst="rect">
            <a:avLst/>
          </a:prstGeom>
          <a:solidFill>
            <a:srgbClr val="99FFCC"/>
          </a:solidFill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5E8898-EA15-48D8-AD1A-EB03BAA5D3DD}"/>
              </a:ext>
            </a:extLst>
          </p:cNvPr>
          <p:cNvSpPr txBox="1"/>
          <p:nvPr/>
        </p:nvSpPr>
        <p:spPr>
          <a:xfrm>
            <a:off x="395334" y="1510996"/>
            <a:ext cx="6357119" cy="5114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srgbClr val="0006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to_zero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tvd</a:t>
            </a:r>
            <a:r>
              <a:rPr lang="en-US" altLang="zh-CN" dirty="0">
                <a:latin typeface="Consolas" panose="020B0609020204030204" pitchFamily="49" charset="0"/>
              </a:rPr>
              <a:t>, northing, easting,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latin typeface="Consolas" panose="020B0609020204030204" pitchFamily="49" charset="0"/>
              </a:rPr>
              <a:t>surface_northing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surface_easting</a:t>
            </a:r>
            <a:r>
              <a:rPr lang="en-US" altLang="zh-CN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1AA133"/>
                </a:solidFill>
                <a:latin typeface="Consolas" panose="020B0609020204030204" pitchFamily="49" charset="0"/>
              </a:rPr>
              <a:t># perform some checking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-   northing -= </a:t>
            </a:r>
            <a:r>
              <a:rPr lang="en-US" altLang="zh-CN" dirty="0" err="1">
                <a:latin typeface="Consolas" panose="020B0609020204030204" pitchFamily="49" charset="0"/>
              </a:rPr>
              <a:t>surface_northing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-   easting -= </a:t>
            </a:r>
            <a:r>
              <a:rPr lang="en-US" altLang="zh-CN" dirty="0" err="1">
                <a:latin typeface="Consolas" panose="020B0609020204030204" pitchFamily="49" charset="0"/>
              </a:rPr>
              <a:t>surface_easting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+   northing = northing - </a:t>
            </a:r>
            <a:r>
              <a:rPr lang="en-US" altLang="zh-CN" dirty="0" err="1">
                <a:latin typeface="Consolas" panose="020B0609020204030204" pitchFamily="49" charset="0"/>
              </a:rPr>
              <a:t>surface_northing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+   easting = easting - </a:t>
            </a:r>
            <a:r>
              <a:rPr lang="en-US" altLang="zh-CN" dirty="0" err="1">
                <a:latin typeface="Consolas" panose="020B0609020204030204" pitchFamily="49" charset="0"/>
              </a:rPr>
              <a:t>surface_easting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    return </a:t>
            </a:r>
            <a:r>
              <a:rPr lang="en-US" altLang="zh-CN" dirty="0" err="1">
                <a:latin typeface="Consolas" panose="020B0609020204030204" pitchFamily="49" charset="0"/>
              </a:rPr>
              <a:t>tvd</a:t>
            </a:r>
            <a:r>
              <a:rPr lang="en-US" altLang="zh-CN" dirty="0">
                <a:latin typeface="Consolas" panose="020B0609020204030204" pitchFamily="49" charset="0"/>
              </a:rPr>
              <a:t>, northing, easting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srgbClr val="1AA133"/>
                </a:solidFill>
                <a:latin typeface="Consolas" panose="020B0609020204030204" pitchFamily="49" charset="0"/>
              </a:rPr>
              <a:t># initialization for global variables: g1,…,g5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Consolas" panose="020B0609020204030204" pitchFamily="49" charset="0"/>
              </a:rPr>
              <a:t>g1 = ...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srgbClr val="0006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test_zero</a:t>
            </a:r>
            <a:r>
              <a:rPr lang="en-US" altLang="zh-CN" dirty="0">
                <a:latin typeface="Consolas" panose="020B0609020204030204" pitchFamily="49" charset="0"/>
              </a:rPr>
              <a:t>():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srgbClr val="1AA133"/>
                </a:solidFill>
                <a:latin typeface="Consolas" panose="020B0609020204030204" pitchFamily="49" charset="0"/>
              </a:rPr>
              <a:t>    # global variables passed in as arguments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solidFill>
                  <a:srgbClr val="1AA133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v1, v2, v3 = </a:t>
            </a:r>
            <a:r>
              <a:rPr lang="en-US" altLang="zh-CN" dirty="0" err="1">
                <a:latin typeface="Consolas" panose="020B0609020204030204" pitchFamily="49" charset="0"/>
              </a:rPr>
              <a:t>to_zero</a:t>
            </a:r>
            <a:r>
              <a:rPr lang="en-US" altLang="zh-CN" dirty="0">
                <a:latin typeface="Consolas" panose="020B0609020204030204" pitchFamily="49" charset="0"/>
              </a:rPr>
              <a:t>(g1, g2, g3, g4, g5)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np.testing.assert_equal</a:t>
            </a:r>
            <a:r>
              <a:rPr lang="en-US" altLang="zh-CN" dirty="0">
                <a:latin typeface="Consolas" panose="020B0609020204030204" pitchFamily="49" charset="0"/>
              </a:rPr>
              <a:t> (...) </a:t>
            </a:r>
            <a:r>
              <a:rPr lang="en-US" altLang="zh-CN" dirty="0">
                <a:solidFill>
                  <a:srgbClr val="1AA133"/>
                </a:solidFill>
                <a:latin typeface="Consolas" panose="020B0609020204030204" pitchFamily="49" charset="0"/>
              </a:rPr>
              <a:t># assertion</a:t>
            </a:r>
            <a:endParaRPr lang="zh-CN" altLang="en-US" dirty="0">
              <a:solidFill>
                <a:srgbClr val="1AA1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8AF042-8329-4609-B42C-30BC41FAAACC}"/>
              </a:ext>
            </a:extLst>
          </p:cNvPr>
          <p:cNvSpPr txBox="1"/>
          <p:nvPr/>
        </p:nvSpPr>
        <p:spPr>
          <a:xfrm>
            <a:off x="7032398" y="1510996"/>
            <a:ext cx="524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Fix</a:t>
            </a:r>
            <a:r>
              <a:rPr lang="en-US" altLang="zh-CN" sz="2800" dirty="0">
                <a:solidFill>
                  <a:srgbClr val="00B050"/>
                </a:solidFill>
              </a:rPr>
              <a:t>: </a:t>
            </a:r>
            <a:r>
              <a:rPr lang="en-US" altLang="zh-CN" sz="2800" dirty="0"/>
              <a:t>Avoid Function Side Effect</a:t>
            </a:r>
            <a:endParaRPr lang="zh-CN" altLang="en-US" sz="28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7385A7-49DE-4836-A0DD-442F7EAE9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85" t="5857" r="26642" b="2002"/>
          <a:stretch/>
        </p:blipFill>
        <p:spPr>
          <a:xfrm>
            <a:off x="6198186" y="5978093"/>
            <a:ext cx="439967" cy="43150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8610221-ECD4-4584-8BE9-F1BA6D977E95}"/>
              </a:ext>
            </a:extLst>
          </p:cNvPr>
          <p:cNvSpPr txBox="1"/>
          <p:nvPr/>
        </p:nvSpPr>
        <p:spPr>
          <a:xfrm>
            <a:off x="7032398" y="5274023"/>
            <a:ext cx="5247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F0000"/>
                </a:solidFill>
              </a:rPr>
              <a:t>AssertionError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en-US" altLang="zh-CN" sz="2400" dirty="0"/>
              <a:t>Mismatched elements: 121 / 121 (100%)</a:t>
            </a:r>
            <a:endParaRPr lang="zh-CN" altLang="en-US" sz="24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F949BC-596B-4991-B278-293FC5E49371}"/>
              </a:ext>
            </a:extLst>
          </p:cNvPr>
          <p:cNvCxnSpPr>
            <a:cxnSpLocks/>
          </p:cNvCxnSpPr>
          <p:nvPr/>
        </p:nvCxnSpPr>
        <p:spPr>
          <a:xfrm flipV="1">
            <a:off x="6638153" y="5898150"/>
            <a:ext cx="394245" cy="2157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4123EF71-3A8E-4B2E-B33D-0B5E269EC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530" y="2479360"/>
            <a:ext cx="4558213" cy="24447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B3707F-81A1-434E-A3FB-41EB8D4F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8C623-BFAD-4C38-BE46-6AD5DF8D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/>
              </a:rPr>
              <a:t>Prevalence of NIO Tests</a:t>
            </a:r>
            <a:endParaRPr lang="zh-CN" altLang="en-US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2468F-D8E1-46D4-B80A-62558255B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29" y="4966732"/>
            <a:ext cx="10217331" cy="1376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Conclusion:</a:t>
            </a:r>
          </a:p>
          <a:p>
            <a:pPr lvl="1"/>
            <a:r>
              <a:rPr lang="en-US" altLang="zh-CN" dirty="0"/>
              <a:t>NIO tests are prevalent enough that every project should run NIO detection at least once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49D952D-8E3B-4B54-BE2D-C3DAC0600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3823"/>
              </p:ext>
            </p:extLst>
          </p:nvPr>
        </p:nvGraphicFramePr>
        <p:xfrm>
          <a:off x="892629" y="1690688"/>
          <a:ext cx="10515600" cy="276780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615176">
                  <a:extLst>
                    <a:ext uri="{9D8B030D-6E8A-4147-A177-3AD203B41FA5}">
                      <a16:colId xmlns:a16="http://schemas.microsoft.com/office/drawing/2014/main" val="3453527657"/>
                    </a:ext>
                  </a:extLst>
                </a:gridCol>
                <a:gridCol w="3395224">
                  <a:extLst>
                    <a:ext uri="{9D8B030D-6E8A-4147-A177-3AD203B41FA5}">
                      <a16:colId xmlns:a16="http://schemas.microsoft.com/office/drawing/2014/main" val="222712356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53057767"/>
                    </a:ext>
                  </a:extLst>
                </a:gridCol>
              </a:tblGrid>
              <a:tr h="553561">
                <a:tc>
                  <a:txBody>
                    <a:bodyPr/>
                    <a:lstStyle/>
                    <a:p>
                      <a:pPr algn="ctr"/>
                      <a:endParaRPr lang="zh-CN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Java</a:t>
                      </a:r>
                      <a:endParaRPr lang="zh-CN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Python</a:t>
                      </a:r>
                      <a:endParaRPr lang="zh-CN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37652"/>
                  </a:ext>
                </a:extLst>
              </a:tr>
              <a:tr h="55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# Test Suites (total)</a:t>
                      </a:r>
                      <a:endParaRPr lang="zh-CN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127</a:t>
                      </a:r>
                      <a:endParaRPr lang="zh-CN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1006</a:t>
                      </a:r>
                      <a:endParaRPr lang="zh-CN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600001"/>
                  </a:ext>
                </a:extLst>
              </a:tr>
              <a:tr h="55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# Test Suites w/ NIO</a:t>
                      </a:r>
                      <a:endParaRPr lang="zh-CN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34</a:t>
                      </a:r>
                      <a:endParaRPr lang="zh-CN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138</a:t>
                      </a:r>
                      <a:endParaRPr lang="zh-CN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363539"/>
                  </a:ext>
                </a:extLst>
              </a:tr>
              <a:tr h="55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% Test Suites w/ NIO</a:t>
                      </a:r>
                      <a:endParaRPr lang="zh-CN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26%</a:t>
                      </a:r>
                      <a:endParaRPr lang="zh-CN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9%</a:t>
                      </a:r>
                      <a:endParaRPr lang="zh-CN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92074"/>
                  </a:ext>
                </a:extLst>
              </a:tr>
              <a:tr h="5535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# NIO Tests</a:t>
                      </a:r>
                      <a:endParaRPr lang="zh-CN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223</a:t>
                      </a:r>
                      <a:endParaRPr lang="zh-CN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/>
                        <a:t>138</a:t>
                      </a:r>
                      <a:endParaRPr lang="zh-CN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21870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42C3E5-33C8-4FC2-A829-55708E3E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07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F3E08-24F1-4D28-AE69-1626C46D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46" y="-87059"/>
            <a:ext cx="10515600" cy="1325563"/>
          </a:xfrm>
        </p:spPr>
        <p:txBody>
          <a:bodyPr/>
          <a:lstStyle/>
          <a:p>
            <a:r>
              <a:rPr lang="en-US" altLang="zh-CN" dirty="0">
                <a:ea typeface="宋体"/>
              </a:rPr>
              <a:t>Different Detection Modes</a:t>
            </a:r>
            <a:endParaRPr lang="zh-CN" altLang="en-US" dirty="0">
              <a:ea typeface="宋体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7BE41-ECFF-4227-97DF-811C362A2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46" y="1053747"/>
            <a:ext cx="11644149" cy="580425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Three Different Modes</a:t>
            </a:r>
          </a:p>
          <a:p>
            <a:pPr lvl="1"/>
            <a:r>
              <a:rPr lang="en-US" altLang="zh-CN" sz="2800" b="1" dirty="0"/>
              <a:t>Isolated-method</a:t>
            </a:r>
          </a:p>
          <a:p>
            <a:pPr lvl="2"/>
            <a:r>
              <a:rPr lang="en-US" altLang="zh-CN" sz="2400" dirty="0"/>
              <a:t>Run1: t1, t1</a:t>
            </a:r>
          </a:p>
          <a:p>
            <a:pPr lvl="2"/>
            <a:r>
              <a:rPr lang="en-US" altLang="zh-CN" sz="2400" dirty="0"/>
              <a:t>Run2: t2, t2</a:t>
            </a:r>
          </a:p>
          <a:p>
            <a:pPr lvl="2"/>
            <a:r>
              <a:rPr lang="en-US" altLang="zh-CN" sz="2400" dirty="0"/>
              <a:t>Run3: t3, t3</a:t>
            </a:r>
          </a:p>
          <a:p>
            <a:pPr lvl="1"/>
            <a:r>
              <a:rPr lang="en-US" altLang="zh-CN" sz="2800" b="1" dirty="0"/>
              <a:t>Isolated-class</a:t>
            </a:r>
          </a:p>
          <a:p>
            <a:pPr lvl="2"/>
            <a:r>
              <a:rPr lang="en-US" altLang="zh-CN" sz="2400" dirty="0"/>
              <a:t>Run1: t1, t1, t2, t2</a:t>
            </a:r>
          </a:p>
          <a:p>
            <a:pPr lvl="2"/>
            <a:r>
              <a:rPr lang="en-US" altLang="zh-CN" sz="2400" dirty="0"/>
              <a:t>Run2: t3, t3</a:t>
            </a:r>
          </a:p>
          <a:p>
            <a:pPr lvl="1"/>
            <a:r>
              <a:rPr lang="en-US" altLang="zh-CN" sz="2800" b="1" dirty="0"/>
              <a:t>Entire-suite</a:t>
            </a:r>
          </a:p>
          <a:p>
            <a:pPr lvl="2"/>
            <a:r>
              <a:rPr lang="en-US" altLang="zh-CN" sz="2400" dirty="0"/>
              <a:t>Run1: t1, t1, t2, t2, t3, t3</a:t>
            </a:r>
          </a:p>
          <a:p>
            <a:r>
              <a:rPr lang="en-US" altLang="zh-CN" sz="3200" dirty="0"/>
              <a:t>Conclusion</a:t>
            </a:r>
          </a:p>
          <a:p>
            <a:pPr lvl="1"/>
            <a:r>
              <a:rPr lang="en-US" altLang="zh-CN" sz="2800" dirty="0"/>
              <a:t>All three modes detect similar tests</a:t>
            </a:r>
          </a:p>
          <a:p>
            <a:pPr lvl="2"/>
            <a:r>
              <a:rPr lang="en-US" altLang="zh-CN" sz="2800" dirty="0"/>
              <a:t>Isolated-method (223) &gt; Isolated-class (212) &gt; Entire-suite (210)</a:t>
            </a:r>
          </a:p>
          <a:p>
            <a:pPr lvl="1"/>
            <a:r>
              <a:rPr lang="en-US" altLang="zh-CN" sz="2800" dirty="0"/>
              <a:t>Entire-suite has the lowest overhead</a:t>
            </a:r>
          </a:p>
          <a:p>
            <a:pPr lvl="1"/>
            <a:r>
              <a:rPr lang="en-US" altLang="zh-CN" sz="2800" dirty="0"/>
              <a:t>Why differ? </a:t>
            </a:r>
            <a:r>
              <a:rPr lang="en-US" altLang="zh-CN" sz="2800" dirty="0">
                <a:solidFill>
                  <a:srgbClr val="5B9BD5"/>
                </a:solidFill>
                <a:latin typeface="Calibri" panose="020F0502020204030204" pitchFamily="34" charset="0"/>
              </a:rPr>
              <a:t>See paper for details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</a:rPr>
              <a:t>​</a:t>
            </a:r>
            <a:endParaRPr lang="zh-CN" altLang="en-US" sz="2800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C57307B5-25E7-4E6E-8BE7-41AEDF114022}"/>
              </a:ext>
            </a:extLst>
          </p:cNvPr>
          <p:cNvGrpSpPr/>
          <p:nvPr/>
        </p:nvGrpSpPr>
        <p:grpSpPr>
          <a:xfrm>
            <a:off x="5509261" y="1666876"/>
            <a:ext cx="5378422" cy="2173604"/>
            <a:chOff x="7414260" y="548640"/>
            <a:chExt cx="4785957" cy="174498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89832D6-CEB3-4ECD-A3FB-41A0A7D57A38}"/>
                </a:ext>
              </a:extLst>
            </p:cNvPr>
            <p:cNvSpPr/>
            <p:nvPr/>
          </p:nvSpPr>
          <p:spPr>
            <a:xfrm>
              <a:off x="7414260" y="548641"/>
              <a:ext cx="4716780" cy="174498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C6C96AE-F413-4972-9A57-69EE7B02F63B}"/>
                </a:ext>
              </a:extLst>
            </p:cNvPr>
            <p:cNvGrpSpPr/>
            <p:nvPr/>
          </p:nvGrpSpPr>
          <p:grpSpPr>
            <a:xfrm>
              <a:off x="7487680" y="861139"/>
              <a:ext cx="2351191" cy="1325563"/>
              <a:chOff x="8555892" y="1283217"/>
              <a:chExt cx="3037690" cy="189272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7C6EB1F6-030C-4754-B2E4-CC0F41B64AC6}"/>
                  </a:ext>
                </a:extLst>
              </p:cNvPr>
              <p:cNvSpPr/>
              <p:nvPr/>
            </p:nvSpPr>
            <p:spPr>
              <a:xfrm>
                <a:off x="8555892" y="1283217"/>
                <a:ext cx="2903220" cy="189272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F0313CA-3910-4A41-A4F4-4BE32A2768E8}"/>
                  </a:ext>
                </a:extLst>
              </p:cNvPr>
              <p:cNvSpPr txBox="1"/>
              <p:nvPr/>
            </p:nvSpPr>
            <p:spPr>
              <a:xfrm>
                <a:off x="9132321" y="1535633"/>
                <a:ext cx="2461261" cy="4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err="1"/>
                  <a:t>TestClass</a:t>
                </a:r>
                <a:r>
                  <a:rPr lang="en-US" altLang="zh-CN" sz="2400" b="1" dirty="0"/>
                  <a:t> A</a:t>
                </a:r>
                <a:endParaRPr lang="zh-CN" altLang="en-US" sz="2400" b="1" dirty="0"/>
              </a:p>
            </p:txBody>
          </p:sp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27B113B5-A2D3-434C-AF9E-391F31EF3B51}"/>
                  </a:ext>
                </a:extLst>
              </p:cNvPr>
              <p:cNvSpPr/>
              <p:nvPr/>
            </p:nvSpPr>
            <p:spPr>
              <a:xfrm>
                <a:off x="9274477" y="2180541"/>
                <a:ext cx="628394" cy="658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t1</a:t>
                </a:r>
                <a:endPara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1" name="Rectangle 17">
                <a:extLst>
                  <a:ext uri="{FF2B5EF4-FFF2-40B4-BE49-F238E27FC236}">
                    <a16:creationId xmlns:a16="http://schemas.microsoft.com/office/drawing/2014/main" id="{657CA8D2-DE29-47E7-9D0E-67956E8E30F2}"/>
                  </a:ext>
                </a:extLst>
              </p:cNvPr>
              <p:cNvSpPr/>
              <p:nvPr/>
            </p:nvSpPr>
            <p:spPr>
              <a:xfrm>
                <a:off x="10088603" y="2180539"/>
                <a:ext cx="628394" cy="658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t2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ACAF2027-5043-409A-ACAF-43F00BE0BAC7}"/>
                </a:ext>
              </a:extLst>
            </p:cNvPr>
            <p:cNvGrpSpPr/>
            <p:nvPr/>
          </p:nvGrpSpPr>
          <p:grpSpPr>
            <a:xfrm>
              <a:off x="9886166" y="827985"/>
              <a:ext cx="2314051" cy="1391869"/>
              <a:chOff x="10206206" y="972765"/>
              <a:chExt cx="2314051" cy="1391869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FC2B2FE8-E786-49C6-84D2-2F0494765C61}"/>
                  </a:ext>
                </a:extLst>
              </p:cNvPr>
              <p:cNvSpPr/>
              <p:nvPr/>
            </p:nvSpPr>
            <p:spPr>
              <a:xfrm>
                <a:off x="10206206" y="972765"/>
                <a:ext cx="2143180" cy="1391869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51141BB-C2FD-4660-87BC-762D86E92B99}"/>
                  </a:ext>
                </a:extLst>
              </p:cNvPr>
              <p:cNvSpPr txBox="1"/>
              <p:nvPr/>
            </p:nvSpPr>
            <p:spPr>
              <a:xfrm>
                <a:off x="10615226" y="1155085"/>
                <a:ext cx="19050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err="1"/>
                  <a:t>TestClass</a:t>
                </a:r>
                <a:r>
                  <a:rPr lang="en-US" altLang="zh-CN" sz="2400" b="1" dirty="0"/>
                  <a:t> B</a:t>
                </a:r>
                <a:endParaRPr lang="zh-CN" altLang="en-US" sz="2400" b="1" dirty="0"/>
              </a:p>
            </p:txBody>
          </p:sp>
          <p:sp>
            <p:nvSpPr>
              <p:cNvPr id="20" name="Rectangle 17">
                <a:extLst>
                  <a:ext uri="{FF2B5EF4-FFF2-40B4-BE49-F238E27FC236}">
                    <a16:creationId xmlns:a16="http://schemas.microsoft.com/office/drawing/2014/main" id="{178888DD-C900-47DB-8117-3E7F734B7B6D}"/>
                  </a:ext>
                </a:extLst>
              </p:cNvPr>
              <p:cNvSpPr/>
              <p:nvPr/>
            </p:nvSpPr>
            <p:spPr>
              <a:xfrm>
                <a:off x="11063045" y="1634697"/>
                <a:ext cx="504697" cy="47796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t3</a:t>
                </a: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4996D7F-279E-4185-B490-C6C4886D7FBA}"/>
                </a:ext>
              </a:extLst>
            </p:cNvPr>
            <p:cNvSpPr txBox="1"/>
            <p:nvPr/>
          </p:nvSpPr>
          <p:spPr>
            <a:xfrm>
              <a:off x="9096015" y="548640"/>
              <a:ext cx="14466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Test Suite</a:t>
              </a:r>
              <a:endParaRPr lang="zh-CN" altLang="en-US" sz="2400" b="1" dirty="0"/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025DF-9878-4C81-80DD-63D362D2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00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3630-1636-4BB6-9F85-5F05A5EB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48" y="1355045"/>
            <a:ext cx="10680701" cy="51101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We detect 361 (233 Java + 138 Python) NIO tests</a:t>
            </a:r>
          </a:p>
          <a:p>
            <a:r>
              <a:rPr lang="en-US" altLang="zh-CN" dirty="0"/>
              <a:t>We fix 268 NIO tests by opening Pull Requests</a:t>
            </a:r>
          </a:p>
          <a:p>
            <a:pPr lvl="1"/>
            <a:r>
              <a:rPr lang="en-US" altLang="zh-CN" sz="2800" dirty="0"/>
              <a:t>192 tests </a:t>
            </a:r>
            <a:r>
              <a:rPr lang="en-US" altLang="zh-CN" sz="2800" dirty="0">
                <a:solidFill>
                  <a:srgbClr val="61C164"/>
                </a:solidFill>
              </a:rPr>
              <a:t>accepted</a:t>
            </a:r>
          </a:p>
          <a:p>
            <a:pPr lvl="1"/>
            <a:r>
              <a:rPr lang="en-US" altLang="zh-CN" sz="2800" dirty="0"/>
              <a:t>70 tests </a:t>
            </a:r>
            <a:r>
              <a:rPr lang="en-US" altLang="zh-CN" sz="2800" dirty="0">
                <a:solidFill>
                  <a:srgbClr val="8FAADC"/>
                </a:solidFill>
              </a:rPr>
              <a:t>pending</a:t>
            </a:r>
            <a:endParaRPr lang="en-US" altLang="zh-CN" sz="2800" dirty="0"/>
          </a:p>
          <a:p>
            <a:pPr lvl="1"/>
            <a:r>
              <a:rPr lang="en-US" altLang="zh-CN" sz="2800" dirty="0"/>
              <a:t>6 tests are </a:t>
            </a:r>
            <a:r>
              <a:rPr lang="en-US" altLang="zh-CN" sz="2800" dirty="0">
                <a:solidFill>
                  <a:srgbClr val="FF0000"/>
                </a:solidFill>
              </a:rPr>
              <a:t>rejected</a:t>
            </a:r>
          </a:p>
          <a:p>
            <a:r>
              <a:rPr lang="en-US" altLang="zh-CN" dirty="0"/>
              <a:t>We </a:t>
            </a:r>
            <a:r>
              <a:rPr lang="en-US" altLang="zh-CN" dirty="0">
                <a:solidFill>
                  <a:srgbClr val="ED7D31"/>
                </a:solidFill>
              </a:rPr>
              <a:t>do not fix </a:t>
            </a:r>
            <a:r>
              <a:rPr lang="en-US" altLang="zh-CN" dirty="0"/>
              <a:t>51 NIO tests</a:t>
            </a:r>
          </a:p>
          <a:p>
            <a:pPr lvl="1"/>
            <a:r>
              <a:rPr lang="en-US" altLang="zh-CN" dirty="0"/>
              <a:t>Cannot localize pollution</a:t>
            </a:r>
          </a:p>
          <a:p>
            <a:pPr lvl="1"/>
            <a:r>
              <a:rPr lang="en-US" altLang="zh-CN" dirty="0"/>
              <a:t>Difficult to clean the pollution</a:t>
            </a:r>
          </a:p>
          <a:p>
            <a:r>
              <a:rPr lang="en-US" altLang="zh-CN" dirty="0"/>
              <a:t>42 tests are </a:t>
            </a:r>
            <a:r>
              <a:rPr lang="en-US" altLang="zh-CN" dirty="0">
                <a:solidFill>
                  <a:srgbClr val="A5A5A5"/>
                </a:solidFill>
              </a:rPr>
              <a:t>N/A</a:t>
            </a:r>
          </a:p>
          <a:p>
            <a:pPr lvl="1"/>
            <a:r>
              <a:rPr lang="en-US" altLang="zh-CN" dirty="0"/>
              <a:t>Not NIO in the latest version (fixed/deleted/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Conclusion</a:t>
            </a:r>
          </a:p>
          <a:p>
            <a:pPr lvl="1"/>
            <a:r>
              <a:rPr lang="en-US" altLang="zh-CN" dirty="0"/>
              <a:t>Developers are generally positive about fixes for NIO tests</a:t>
            </a:r>
          </a:p>
          <a:p>
            <a:pPr lvl="1"/>
            <a:r>
              <a:rPr lang="en-US" altLang="zh-CN" dirty="0"/>
              <a:t>Providing reproducing steps and explaining the motivation help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374858-F14B-48B1-B3EF-9E798842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5368"/>
            <a:ext cx="10515600" cy="1325563"/>
          </a:xfrm>
        </p:spPr>
        <p:txBody>
          <a:bodyPr/>
          <a:lstStyle/>
          <a:p>
            <a:r>
              <a:rPr lang="en-US" altLang="zh-CN" dirty="0">
                <a:ea typeface="宋体"/>
              </a:rPr>
              <a:t>Experience with Fixing NIO Tests</a:t>
            </a:r>
            <a:endParaRPr lang="zh-CN" altLang="en-US" dirty="0">
              <a:ea typeface="宋体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7A5E18B2-8DF6-4E85-AB6C-2127DBDB0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6300134"/>
              </p:ext>
            </p:extLst>
          </p:nvPr>
        </p:nvGraphicFramePr>
        <p:xfrm>
          <a:off x="6533243" y="1470931"/>
          <a:ext cx="5863771" cy="3768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AEFA5-BD38-43E7-AD58-9BF44300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4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47A961-A960-4D10-9759-6BF173A0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>
                <a:ea typeface="宋体"/>
              </a:rPr>
              <a:t>NIO vs. Polluter vs. Victim</a:t>
            </a:r>
            <a:endParaRPr lang="zh-CN" altLang="en-US" dirty="0" err="1">
              <a:ea typeface="宋体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F592FB-F0C5-4824-A098-BE0DC6A15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02" y="2030211"/>
            <a:ext cx="5602626" cy="334496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NIO tests are related to but not subsumed by polluters and victims</a:t>
            </a:r>
          </a:p>
          <a:p>
            <a:r>
              <a:rPr lang="en-US" altLang="zh-CN" sz="3200" dirty="0"/>
              <a:t>Detecting NIO tests can be an effective way to preempt polluters and victims</a:t>
            </a:r>
            <a:endParaRPr lang="zh-CN" altLang="en-US" sz="32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F35BFAF-6B4E-4088-8D9B-DCCDAF93B63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/>
          </a:p>
        </p:txBody>
      </p:sp>
      <p:pic>
        <p:nvPicPr>
          <p:cNvPr id="8" name="Picture 2" descr="https://raw.githubusercontent.com/Anjiang-Wei/idempotent-tests/8dba3108a9d02f5962622c92901f352272f63ef0/figures/ni-v-all.png?token=AKMHPPYMHKZEG5OJTKHGADLCFKOSA">
            <a:extLst>
              <a:ext uri="{FF2B5EF4-FFF2-40B4-BE49-F238E27FC236}">
                <a16:creationId xmlns:a16="http://schemas.microsoft.com/office/drawing/2014/main" id="{9F1AD087-FEBC-4A8B-9F9F-6E840AC26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0768"/>
            <a:ext cx="5974447" cy="3463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D7BA7B-755C-4E4D-9B79-E5B8A368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260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rogrammer, Programming, Code, Work, Computer, Internet">
            <a:extLst>
              <a:ext uri="{FF2B5EF4-FFF2-40B4-BE49-F238E27FC236}">
                <a16:creationId xmlns:a16="http://schemas.microsoft.com/office/drawing/2014/main" id="{E610A695-CB0D-7644-B8B4-D1B4F2FC9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687" y="3143850"/>
            <a:ext cx="2034451" cy="18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EF610-0A16-C449-8DB8-C685330E7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40"/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40"/>
              <a:t>2</a:t>
            </a:fld>
            <a:endParaRPr lang="en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EB3F1E-D047-9042-A239-04D972FC751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69068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lang="en-US" sz="440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 Anecdote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21ADD5-D581-7A4D-A1B1-48BC36C1D602}"/>
              </a:ext>
            </a:extLst>
          </p:cNvPr>
          <p:cNvSpPr txBox="1"/>
          <p:nvPr/>
        </p:nvSpPr>
        <p:spPr>
          <a:xfrm>
            <a:off x="134721" y="2691199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5F9DB9-C178-F442-ACCF-FF9C6299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0" y="1745384"/>
            <a:ext cx="1424436" cy="10012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D454D51-AF9C-924A-B5A0-A14C8E330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058" y="1690690"/>
            <a:ext cx="520068" cy="1268236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403C5C3D-B780-DD4C-9DC1-B3B3137C83EC}"/>
              </a:ext>
            </a:extLst>
          </p:cNvPr>
          <p:cNvSpPr/>
          <p:nvPr/>
        </p:nvSpPr>
        <p:spPr>
          <a:xfrm>
            <a:off x="7235823" y="1248841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6C3CE-8676-604A-B81B-1C17B9DD37E9}"/>
              </a:ext>
            </a:extLst>
          </p:cNvPr>
          <p:cNvSpPr txBox="1"/>
          <p:nvPr/>
        </p:nvSpPr>
        <p:spPr>
          <a:xfrm>
            <a:off x="8473665" y="1859295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79C510-A11A-D44B-92CE-7A4CAF709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434" y="913480"/>
            <a:ext cx="1424436" cy="1001233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ACC7A0-9414-AE49-BED8-6B8A87658165}"/>
              </a:ext>
            </a:extLst>
          </p:cNvPr>
          <p:cNvSpPr txBox="1">
            <a:spLocks/>
          </p:cNvSpPr>
          <p:nvPr/>
        </p:nvSpPr>
        <p:spPr>
          <a:xfrm>
            <a:off x="4681490" y="861626"/>
            <a:ext cx="3221692" cy="137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ts.size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92B27-5DC9-F047-944D-1B9C5CF35CF2}"/>
              </a:ext>
            </a:extLst>
          </p:cNvPr>
          <p:cNvSpPr txBox="1"/>
          <p:nvPr/>
        </p:nvSpPr>
        <p:spPr>
          <a:xfrm>
            <a:off x="2881348" y="1400527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4:15 PM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BE56A-6EA3-224D-9A78-9C7DE1105B3D}"/>
              </a:ext>
            </a:extLst>
          </p:cNvPr>
          <p:cNvSpPr/>
          <p:nvPr/>
        </p:nvSpPr>
        <p:spPr>
          <a:xfrm>
            <a:off x="8960858" y="2233085"/>
            <a:ext cx="603100" cy="290852"/>
          </a:xfrm>
          <a:prstGeom prst="rect">
            <a:avLst/>
          </a:prstGeom>
          <a:solidFill>
            <a:srgbClr val="79909D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>
                <a:solidFill>
                  <a:srgbClr val="FFFFFF"/>
                </a:solidFill>
                <a:latin typeface="Arial"/>
              </a:rPr>
              <a:t>0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898E78-B190-384D-ADD0-F320E32E4186}"/>
              </a:ext>
            </a:extLst>
          </p:cNvPr>
          <p:cNvSpPr/>
          <p:nvPr/>
        </p:nvSpPr>
        <p:spPr>
          <a:xfrm>
            <a:off x="8960854" y="2591411"/>
            <a:ext cx="603100" cy="290852"/>
          </a:xfrm>
          <a:prstGeom prst="rect">
            <a:avLst/>
          </a:prstGeom>
          <a:solidFill>
            <a:srgbClr val="79909D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>
                <a:solidFill>
                  <a:srgbClr val="FFFFFF"/>
                </a:solidFill>
                <a:latin typeface="Arial"/>
              </a:rPr>
              <a:t>1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E4520D-3014-E746-8263-1116309F7FDB}"/>
              </a:ext>
            </a:extLst>
          </p:cNvPr>
          <p:cNvSpPr/>
          <p:nvPr/>
        </p:nvSpPr>
        <p:spPr>
          <a:xfrm>
            <a:off x="8960854" y="2955085"/>
            <a:ext cx="603100" cy="290852"/>
          </a:xfrm>
          <a:prstGeom prst="rect">
            <a:avLst/>
          </a:prstGeom>
          <a:solidFill>
            <a:srgbClr val="79909D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>
                <a:solidFill>
                  <a:srgbClr val="FFFFFF"/>
                </a:solidFill>
                <a:latin typeface="Arial"/>
              </a:rPr>
              <a:t>2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A34305-D608-BB4C-9DDC-B0D17C337523}"/>
              </a:ext>
            </a:extLst>
          </p:cNvPr>
          <p:cNvSpPr/>
          <p:nvPr/>
        </p:nvSpPr>
        <p:spPr>
          <a:xfrm>
            <a:off x="8966418" y="3428779"/>
            <a:ext cx="603100" cy="290852"/>
          </a:xfrm>
          <a:prstGeom prst="rect">
            <a:avLst/>
          </a:prstGeom>
          <a:solidFill>
            <a:srgbClr val="79909D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 err="1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 err="1">
                <a:solidFill>
                  <a:srgbClr val="FFFFFF"/>
                </a:solidFill>
                <a:latin typeface="Arial"/>
              </a:rPr>
              <a:t>n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41880-3DB3-734F-A341-62ED828A63C0}"/>
              </a:ext>
            </a:extLst>
          </p:cNvPr>
          <p:cNvSpPr txBox="1"/>
          <p:nvPr/>
        </p:nvSpPr>
        <p:spPr>
          <a:xfrm>
            <a:off x="9013021" y="2994369"/>
            <a:ext cx="49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240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AED874-6E66-1F41-AEB2-968891B8A207}"/>
              </a:ext>
            </a:extLst>
          </p:cNvPr>
          <p:cNvSpPr txBox="1"/>
          <p:nvPr/>
        </p:nvSpPr>
        <p:spPr>
          <a:xfrm>
            <a:off x="10022870" y="1009475"/>
            <a:ext cx="1379116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1467"/>
              <a:t>Build code</a:t>
            </a:r>
          </a:p>
          <a:p>
            <a:pPr defTabSz="1219140"/>
            <a:endParaRPr lang="en-US" sz="1467"/>
          </a:p>
          <a:p>
            <a:pPr defTabSz="1219140"/>
            <a:r>
              <a:rPr lang="en-US" sz="1467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12113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/>
      <p:bldP spid="20" grpId="0"/>
      <p:bldP spid="31" grpId="0" animBg="1"/>
      <p:bldP spid="32" grpId="0" animBg="1"/>
      <p:bldP spid="33" grpId="0" animBg="1"/>
      <p:bldP spid="34" grpId="0" animBg="1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D4E13-BD67-4202-97A9-7C9C06A9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145FC-8230-4D40-B782-651866903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690688"/>
            <a:ext cx="11677650" cy="444454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altLang="zh-CN" sz="3200" dirty="0">
                <a:ea typeface="宋体"/>
              </a:rPr>
              <a:t>We focus on Non-Idempotent-Outcome (NIO) tests</a:t>
            </a:r>
          </a:p>
          <a:p>
            <a:pPr lvl="1"/>
            <a:r>
              <a:rPr lang="en-US" altLang="zh-CN" sz="2800" dirty="0"/>
              <a:t>Deterministically change from </a:t>
            </a:r>
            <a:r>
              <a:rPr lang="en-US" altLang="zh-CN" sz="2800" dirty="0">
                <a:solidFill>
                  <a:srgbClr val="00B050"/>
                </a:solidFill>
              </a:rPr>
              <a:t>pass</a:t>
            </a:r>
            <a:r>
              <a:rPr lang="en-US" altLang="zh-CN" sz="2800" dirty="0"/>
              <a:t> to </a:t>
            </a:r>
            <a:r>
              <a:rPr lang="en-US" altLang="zh-CN" sz="2800" dirty="0">
                <a:solidFill>
                  <a:srgbClr val="FF0000"/>
                </a:solidFill>
              </a:rPr>
              <a:t>fail</a:t>
            </a:r>
            <a:r>
              <a:rPr lang="en-US" altLang="zh-CN" sz="2800" dirty="0"/>
              <a:t> when run twice</a:t>
            </a:r>
          </a:p>
          <a:p>
            <a:r>
              <a:rPr lang="en-US" altLang="zh-CN" sz="3200" dirty="0">
                <a:ea typeface="宋体"/>
              </a:rPr>
              <a:t>Detect and fix NIO tests</a:t>
            </a:r>
            <a:endParaRPr lang="en-US" altLang="zh-CN" sz="3200" dirty="0">
              <a:ea typeface="宋体"/>
              <a:cs typeface="Calibri"/>
            </a:endParaRPr>
          </a:p>
          <a:p>
            <a:pPr lvl="1"/>
            <a:r>
              <a:rPr lang="en-US" sz="2800" dirty="0">
                <a:ea typeface="+mn-lt"/>
                <a:cs typeface="+mn-lt"/>
              </a:rPr>
              <a:t>Preempt order-dependent flaky tests</a:t>
            </a:r>
            <a:endParaRPr lang="en-US" altLang="zh-CN" sz="2800" dirty="0">
              <a:ea typeface="宋体"/>
            </a:endParaRPr>
          </a:p>
          <a:p>
            <a:pPr lvl="1"/>
            <a:r>
              <a:rPr lang="en-US" altLang="zh-CN" sz="2800" dirty="0">
                <a:ea typeface="宋体"/>
              </a:rPr>
              <a:t>Importance: in the intersection of latent-polluters and latent-victims</a:t>
            </a:r>
            <a:endParaRPr lang="en-US" altLang="zh-CN" sz="2800" dirty="0">
              <a:ea typeface="宋体"/>
              <a:cs typeface="Calibri"/>
            </a:endParaRPr>
          </a:p>
          <a:p>
            <a:pPr lvl="1"/>
            <a:r>
              <a:rPr lang="en-US" altLang="zh-CN" sz="2800" dirty="0">
                <a:ea typeface="宋体"/>
              </a:rPr>
              <a:t>Detect 361 NIO tests (223 Java + 138 Python)</a:t>
            </a:r>
            <a:endParaRPr lang="en-US" altLang="zh-CN" sz="2800" dirty="0">
              <a:ea typeface="宋体"/>
              <a:cs typeface="Calibri" panose="020F0502020204030204"/>
            </a:endParaRPr>
          </a:p>
          <a:p>
            <a:pPr lvl="2"/>
            <a:r>
              <a:rPr lang="en-US" altLang="zh-CN" sz="2400" dirty="0"/>
              <a:t>Opened pull requests for 268 tests, with 192 accepted</a:t>
            </a:r>
          </a:p>
          <a:p>
            <a:r>
              <a:rPr lang="en-US" altLang="zh-CN" sz="3200" dirty="0"/>
              <a:t>Dataset publicly available:</a:t>
            </a:r>
          </a:p>
          <a:p>
            <a:pPr lvl="1"/>
            <a:r>
              <a:rPr lang="en-US" altLang="zh-CN" sz="2800" dirty="0">
                <a:hlinkClick r:id="rId3"/>
              </a:rPr>
              <a:t>https://sites.google.com/view/nio-tests</a:t>
            </a:r>
            <a:endParaRPr lang="en-US" altLang="zh-CN" sz="2800" dirty="0"/>
          </a:p>
          <a:p>
            <a:pPr lvl="1"/>
            <a:r>
              <a:rPr lang="en-US" altLang="zh-CN" sz="2800" dirty="0" err="1"/>
              <a:t>IDoFT</a:t>
            </a:r>
            <a:r>
              <a:rPr lang="en-US" altLang="zh-CN" sz="2800" dirty="0"/>
              <a:t> dataset (all flaky tests): </a:t>
            </a:r>
            <a:r>
              <a:rPr lang="en-US" altLang="zh-CN" sz="2800" dirty="0">
                <a:hlinkClick r:id="rId4"/>
              </a:rPr>
              <a:t>https://github.com/TestingResearchIllinois/idoft</a:t>
            </a:r>
            <a:endParaRPr lang="en-US" altLang="zh-CN" sz="2800" dirty="0"/>
          </a:p>
          <a:p>
            <a:pPr lvl="1"/>
            <a:endParaRPr lang="en-US" altLang="zh-CN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843E87-DFF9-4478-AE0A-737DC7E8B095}"/>
              </a:ext>
            </a:extLst>
          </p:cNvPr>
          <p:cNvSpPr/>
          <p:nvPr/>
        </p:nvSpPr>
        <p:spPr>
          <a:xfrm>
            <a:off x="3582891" y="6308209"/>
            <a:ext cx="7013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1100"/>
            </a:pPr>
            <a:r>
              <a:rPr lang="en-US" altLang="zh-CN" dirty="0"/>
              <a:t>Questions? Email: Anjiang Wei  &lt;anjiang@stanford.edu&gt;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476FA7-FABF-42FB-BAC1-F3066C90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9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rogrammer, Programming, Code, Work, Computer, Internet">
            <a:extLst>
              <a:ext uri="{FF2B5EF4-FFF2-40B4-BE49-F238E27FC236}">
                <a16:creationId xmlns:a16="http://schemas.microsoft.com/office/drawing/2014/main" id="{E610A695-CB0D-7644-B8B4-D1B4F2FC9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687" y="3143850"/>
            <a:ext cx="2034451" cy="18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EF610-0A16-C449-8DB8-C685330E7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40"/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40"/>
              <a:t>3</a:t>
            </a:fld>
            <a:endParaRPr lang="en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EB3F1E-D047-9042-A239-04D972FC751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69068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lang="en-US" sz="440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 Anecdote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21ADD5-D581-7A4D-A1B1-48BC36C1D602}"/>
              </a:ext>
            </a:extLst>
          </p:cNvPr>
          <p:cNvSpPr txBox="1"/>
          <p:nvPr/>
        </p:nvSpPr>
        <p:spPr>
          <a:xfrm>
            <a:off x="134721" y="2691199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5F9DB9-C178-F442-ACCF-FF9C6299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0" y="1745384"/>
            <a:ext cx="1424436" cy="10012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D454D51-AF9C-924A-B5A0-A14C8E330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058" y="1690690"/>
            <a:ext cx="520068" cy="1268236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403C5C3D-B780-DD4C-9DC1-B3B3137C83EC}"/>
              </a:ext>
            </a:extLst>
          </p:cNvPr>
          <p:cNvSpPr/>
          <p:nvPr/>
        </p:nvSpPr>
        <p:spPr>
          <a:xfrm>
            <a:off x="7235823" y="1248841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6C3CE-8676-604A-B81B-1C17B9DD37E9}"/>
              </a:ext>
            </a:extLst>
          </p:cNvPr>
          <p:cNvSpPr txBox="1"/>
          <p:nvPr/>
        </p:nvSpPr>
        <p:spPr>
          <a:xfrm>
            <a:off x="8473665" y="1859295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79C510-A11A-D44B-92CE-7A4CAF709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434" y="913480"/>
            <a:ext cx="1424436" cy="1001233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ACC7A0-9414-AE49-BED8-6B8A87658165}"/>
              </a:ext>
            </a:extLst>
          </p:cNvPr>
          <p:cNvSpPr txBox="1">
            <a:spLocks/>
          </p:cNvSpPr>
          <p:nvPr/>
        </p:nvSpPr>
        <p:spPr>
          <a:xfrm>
            <a:off x="4681490" y="861626"/>
            <a:ext cx="3221692" cy="137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ts.size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92B27-5DC9-F047-944D-1B9C5CF35CF2}"/>
              </a:ext>
            </a:extLst>
          </p:cNvPr>
          <p:cNvSpPr txBox="1"/>
          <p:nvPr/>
        </p:nvSpPr>
        <p:spPr>
          <a:xfrm>
            <a:off x="2881348" y="1400527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4:15 PM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ABCFD2-0558-8F49-8CBC-3408D8C7CF20}"/>
              </a:ext>
            </a:extLst>
          </p:cNvPr>
          <p:cNvSpPr txBox="1"/>
          <p:nvPr/>
        </p:nvSpPr>
        <p:spPr>
          <a:xfrm>
            <a:off x="9158646" y="2850740"/>
            <a:ext cx="21477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2133"/>
              <a:t>Merge Changes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3910E9-5ED3-2A48-AEEB-D62B676D189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633575" y="2850303"/>
            <a:ext cx="1197923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802398-DEC1-1F46-AF3B-48E9CE4B210F}"/>
              </a:ext>
            </a:extLst>
          </p:cNvPr>
          <p:cNvSpPr txBox="1"/>
          <p:nvPr/>
        </p:nvSpPr>
        <p:spPr>
          <a:xfrm>
            <a:off x="9505780" y="2365065"/>
            <a:ext cx="11920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2133" b="1">
                <a:solidFill>
                  <a:srgbClr val="00B050"/>
                </a:solidFill>
              </a:rPr>
              <a:t>Pass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0154631-A4C6-B449-83EB-EE24B8AFF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1498" y="2664022"/>
            <a:ext cx="1045905" cy="3725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81FBE56A-6EA3-224D-9A78-9C7DE1105B3D}"/>
              </a:ext>
            </a:extLst>
          </p:cNvPr>
          <p:cNvSpPr/>
          <p:nvPr/>
        </p:nvSpPr>
        <p:spPr>
          <a:xfrm>
            <a:off x="8960858" y="2233085"/>
            <a:ext cx="603100" cy="290852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>
                <a:solidFill>
                  <a:srgbClr val="FFFFFF"/>
                </a:solidFill>
                <a:latin typeface="Arial"/>
              </a:rPr>
              <a:t>0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898E78-B190-384D-ADD0-F320E32E4186}"/>
              </a:ext>
            </a:extLst>
          </p:cNvPr>
          <p:cNvSpPr/>
          <p:nvPr/>
        </p:nvSpPr>
        <p:spPr>
          <a:xfrm>
            <a:off x="8960854" y="2591411"/>
            <a:ext cx="603100" cy="290852"/>
          </a:xfrm>
          <a:prstGeom prst="rect">
            <a:avLst/>
          </a:prstGeom>
          <a:solidFill>
            <a:srgbClr val="92CF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>
                <a:solidFill>
                  <a:srgbClr val="FFFFFF"/>
                </a:solidFill>
                <a:latin typeface="Arial"/>
              </a:rPr>
              <a:t>1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E4520D-3014-E746-8263-1116309F7FDB}"/>
              </a:ext>
            </a:extLst>
          </p:cNvPr>
          <p:cNvSpPr/>
          <p:nvPr/>
        </p:nvSpPr>
        <p:spPr>
          <a:xfrm>
            <a:off x="8960854" y="2955085"/>
            <a:ext cx="603100" cy="290852"/>
          </a:xfrm>
          <a:prstGeom prst="rect">
            <a:avLst/>
          </a:prstGeom>
          <a:solidFill>
            <a:srgbClr val="92CF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>
                <a:solidFill>
                  <a:srgbClr val="FFFFFF"/>
                </a:solidFill>
                <a:latin typeface="Arial"/>
              </a:rPr>
              <a:t>2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A34305-D608-BB4C-9DDC-B0D17C337523}"/>
              </a:ext>
            </a:extLst>
          </p:cNvPr>
          <p:cNvSpPr/>
          <p:nvPr/>
        </p:nvSpPr>
        <p:spPr>
          <a:xfrm>
            <a:off x="8966418" y="3428779"/>
            <a:ext cx="603100" cy="290852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 err="1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 err="1">
                <a:solidFill>
                  <a:srgbClr val="FFFFFF"/>
                </a:solidFill>
                <a:latin typeface="Arial"/>
              </a:rPr>
              <a:t>n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41880-3DB3-734F-A341-62ED828A63C0}"/>
              </a:ext>
            </a:extLst>
          </p:cNvPr>
          <p:cNvSpPr txBox="1"/>
          <p:nvPr/>
        </p:nvSpPr>
        <p:spPr>
          <a:xfrm>
            <a:off x="9013021" y="2994369"/>
            <a:ext cx="49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240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1EF25-CD94-BE4D-A9EF-1C5D2345CD5B}"/>
              </a:ext>
            </a:extLst>
          </p:cNvPr>
          <p:cNvSpPr txBox="1"/>
          <p:nvPr/>
        </p:nvSpPr>
        <p:spPr>
          <a:xfrm>
            <a:off x="10022870" y="1009475"/>
            <a:ext cx="1379116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1467"/>
              <a:t>Build code</a:t>
            </a:r>
          </a:p>
          <a:p>
            <a:pPr defTabSz="1219140"/>
            <a:endParaRPr lang="en-US" sz="1467"/>
          </a:p>
          <a:p>
            <a:pPr defTabSz="1219140"/>
            <a:r>
              <a:rPr lang="en-US" sz="1467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224234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rogrammer, Programming, Code, Work, Computer, Internet">
            <a:extLst>
              <a:ext uri="{FF2B5EF4-FFF2-40B4-BE49-F238E27FC236}">
                <a16:creationId xmlns:a16="http://schemas.microsoft.com/office/drawing/2014/main" id="{E610A695-CB0D-7644-B8B4-D1B4F2FC9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687" y="3143850"/>
            <a:ext cx="2034451" cy="18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EF610-0A16-C449-8DB8-C685330E7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40"/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40"/>
              <a:t>4</a:t>
            </a:fld>
            <a:endParaRPr lang="en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EB3F1E-D047-9042-A239-04D972FC751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69068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lang="en-US" sz="440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 Anecdote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21ADD5-D581-7A4D-A1B1-48BC36C1D602}"/>
              </a:ext>
            </a:extLst>
          </p:cNvPr>
          <p:cNvSpPr txBox="1"/>
          <p:nvPr/>
        </p:nvSpPr>
        <p:spPr>
          <a:xfrm>
            <a:off x="134721" y="2691199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5F9DB9-C178-F442-ACCF-FF9C6299A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0" y="1745384"/>
            <a:ext cx="1424436" cy="10012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D454D51-AF9C-924A-B5A0-A14C8E330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9058" y="1690690"/>
            <a:ext cx="520068" cy="1268236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403C5C3D-B780-DD4C-9DC1-B3B3137C83EC}"/>
              </a:ext>
            </a:extLst>
          </p:cNvPr>
          <p:cNvSpPr/>
          <p:nvPr/>
        </p:nvSpPr>
        <p:spPr>
          <a:xfrm>
            <a:off x="7235823" y="1248841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6C3CE-8676-604A-B81B-1C17B9DD37E9}"/>
              </a:ext>
            </a:extLst>
          </p:cNvPr>
          <p:cNvSpPr txBox="1"/>
          <p:nvPr/>
        </p:nvSpPr>
        <p:spPr>
          <a:xfrm>
            <a:off x="8473665" y="1859295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079C510-A11A-D44B-92CE-7A4CAF709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434" y="913480"/>
            <a:ext cx="1424436" cy="1001233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ACC7A0-9414-AE49-BED8-6B8A87658165}"/>
              </a:ext>
            </a:extLst>
          </p:cNvPr>
          <p:cNvSpPr txBox="1">
            <a:spLocks/>
          </p:cNvSpPr>
          <p:nvPr/>
        </p:nvSpPr>
        <p:spPr>
          <a:xfrm>
            <a:off x="4681490" y="861626"/>
            <a:ext cx="3221692" cy="137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ts.size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92B27-5DC9-F047-944D-1B9C5CF35CF2}"/>
              </a:ext>
            </a:extLst>
          </p:cNvPr>
          <p:cNvSpPr txBox="1"/>
          <p:nvPr/>
        </p:nvSpPr>
        <p:spPr>
          <a:xfrm>
            <a:off x="2881348" y="1400527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4:15 PM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8D8FD9-5F20-8748-9D51-FACB61EE3DD5}"/>
              </a:ext>
            </a:extLst>
          </p:cNvPr>
          <p:cNvCxnSpPr>
            <a:cxnSpLocks/>
          </p:cNvCxnSpPr>
          <p:nvPr/>
        </p:nvCxnSpPr>
        <p:spPr>
          <a:xfrm flipV="1">
            <a:off x="5470607" y="2021472"/>
            <a:ext cx="0" cy="590933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B678B1-E746-D547-9A17-91646E5FBF8E}"/>
              </a:ext>
            </a:extLst>
          </p:cNvPr>
          <p:cNvSpPr txBox="1"/>
          <p:nvPr/>
        </p:nvSpPr>
        <p:spPr>
          <a:xfrm>
            <a:off x="6415489" y="2132598"/>
            <a:ext cx="987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2400" b="1">
                <a:solidFill>
                  <a:srgbClr val="FF0000"/>
                </a:solidFill>
              </a:rPr>
              <a:t>Fail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341F77-81A4-2B47-82CC-5B8628E9D8E9}"/>
              </a:ext>
            </a:extLst>
          </p:cNvPr>
          <p:cNvSpPr txBox="1"/>
          <p:nvPr/>
        </p:nvSpPr>
        <p:spPr>
          <a:xfrm>
            <a:off x="5525167" y="2604024"/>
            <a:ext cx="300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2400"/>
              <a:t>Debug Changes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9B7891-E3A0-ED49-BBD8-28F5C93C5C6B}"/>
              </a:ext>
            </a:extLst>
          </p:cNvPr>
          <p:cNvCxnSpPr>
            <a:cxnSpLocks/>
          </p:cNvCxnSpPr>
          <p:nvPr/>
        </p:nvCxnSpPr>
        <p:spPr>
          <a:xfrm>
            <a:off x="5470607" y="2578935"/>
            <a:ext cx="3404916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BDF0548-0346-1048-9158-CD1F74125523}"/>
              </a:ext>
            </a:extLst>
          </p:cNvPr>
          <p:cNvSpPr/>
          <p:nvPr/>
        </p:nvSpPr>
        <p:spPr>
          <a:xfrm>
            <a:off x="8960858" y="2233085"/>
            <a:ext cx="603100" cy="290852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>
                <a:solidFill>
                  <a:srgbClr val="FFFFFF"/>
                </a:solidFill>
                <a:latin typeface="Arial"/>
              </a:rPr>
              <a:t>0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03A2D5-EEA7-2C45-8355-6885D70921F5}"/>
              </a:ext>
            </a:extLst>
          </p:cNvPr>
          <p:cNvSpPr/>
          <p:nvPr/>
        </p:nvSpPr>
        <p:spPr>
          <a:xfrm>
            <a:off x="8960854" y="2591411"/>
            <a:ext cx="603100" cy="290852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>
                <a:solidFill>
                  <a:srgbClr val="FFFFFF"/>
                </a:solidFill>
                <a:latin typeface="Arial"/>
              </a:rPr>
              <a:t>1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E4DF94-1C86-C148-A2ED-3D265D562947}"/>
              </a:ext>
            </a:extLst>
          </p:cNvPr>
          <p:cNvSpPr/>
          <p:nvPr/>
        </p:nvSpPr>
        <p:spPr>
          <a:xfrm>
            <a:off x="8960854" y="2955085"/>
            <a:ext cx="603100" cy="290852"/>
          </a:xfrm>
          <a:prstGeom prst="rect">
            <a:avLst/>
          </a:prstGeom>
          <a:solidFill>
            <a:srgbClr val="FF000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>
                <a:solidFill>
                  <a:srgbClr val="FFFFFF"/>
                </a:solidFill>
                <a:latin typeface="Arial"/>
              </a:rPr>
              <a:t>2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579418-985F-AC40-8C5C-19524B02B3D4}"/>
              </a:ext>
            </a:extLst>
          </p:cNvPr>
          <p:cNvSpPr/>
          <p:nvPr/>
        </p:nvSpPr>
        <p:spPr>
          <a:xfrm>
            <a:off x="8966418" y="3428779"/>
            <a:ext cx="603100" cy="290852"/>
          </a:xfrm>
          <a:prstGeom prst="rect">
            <a:avLst/>
          </a:prstGeom>
          <a:solidFill>
            <a:srgbClr val="92D050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1400" err="1">
                <a:solidFill>
                  <a:srgbClr val="FFFFFF"/>
                </a:solidFill>
                <a:latin typeface="Arial"/>
              </a:rPr>
              <a:t>test</a:t>
            </a:r>
            <a:r>
              <a:rPr lang="en-US" sz="1400" baseline="-25000" err="1">
                <a:solidFill>
                  <a:srgbClr val="FFFFFF"/>
                </a:solidFill>
                <a:latin typeface="Arial"/>
              </a:rPr>
              <a:t>n</a:t>
            </a:r>
            <a:endParaRPr lang="en-US" sz="1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ADDA33-F01D-B64D-BB25-93C22D33018C}"/>
              </a:ext>
            </a:extLst>
          </p:cNvPr>
          <p:cNvSpPr txBox="1"/>
          <p:nvPr/>
        </p:nvSpPr>
        <p:spPr>
          <a:xfrm>
            <a:off x="9013021" y="2994369"/>
            <a:ext cx="49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240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050058-D5A2-4B49-93B7-A17C450209E5}"/>
              </a:ext>
            </a:extLst>
          </p:cNvPr>
          <p:cNvSpPr txBox="1"/>
          <p:nvPr/>
        </p:nvSpPr>
        <p:spPr>
          <a:xfrm>
            <a:off x="10022870" y="1009475"/>
            <a:ext cx="1379116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1467"/>
              <a:t>Build code</a:t>
            </a:r>
          </a:p>
          <a:p>
            <a:pPr defTabSz="1219140"/>
            <a:endParaRPr lang="en-US" sz="1467"/>
          </a:p>
          <a:p>
            <a:pPr defTabSz="1219140"/>
            <a:r>
              <a:rPr lang="en-US" sz="1467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298955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32DCB333-E3AE-BD48-976D-41F1410E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700" y="5228757"/>
            <a:ext cx="1503371" cy="1537539"/>
          </a:xfrm>
          <a:prstGeom prst="rect">
            <a:avLst/>
          </a:prstGeom>
        </p:spPr>
      </p:pic>
      <p:pic>
        <p:nvPicPr>
          <p:cNvPr id="49" name="Picture 2" descr="Programmer, Programming, Code, Work, Computer, Internet">
            <a:extLst>
              <a:ext uri="{FF2B5EF4-FFF2-40B4-BE49-F238E27FC236}">
                <a16:creationId xmlns:a16="http://schemas.microsoft.com/office/drawing/2014/main" id="{DFEBF3DF-5DC0-E54A-A1BD-35C89CCE1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93498" y="4210204"/>
            <a:ext cx="1006249" cy="90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E3D40-8CB5-964D-8442-F08E733D1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289" y="3728494"/>
            <a:ext cx="1282643" cy="1015140"/>
          </a:xfrm>
          <a:prstGeom prst="rect">
            <a:avLst/>
          </a:prstGeom>
        </p:spPr>
      </p:pic>
      <p:pic>
        <p:nvPicPr>
          <p:cNvPr id="8" name="Picture 2" descr="Programmer, Programming, Code, Work, Computer, Internet">
            <a:extLst>
              <a:ext uri="{FF2B5EF4-FFF2-40B4-BE49-F238E27FC236}">
                <a16:creationId xmlns:a16="http://schemas.microsoft.com/office/drawing/2014/main" id="{E610A695-CB0D-7644-B8B4-D1B4F2FC9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687" y="3143850"/>
            <a:ext cx="2034451" cy="18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EF610-0A16-C449-8DB8-C685330E7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40"/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40"/>
              <a:t>5</a:t>
            </a:fld>
            <a:endParaRPr lang="en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EB3F1E-D047-9042-A239-04D972FC751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69068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lang="en-US" sz="440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 Anecdote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33430-B87D-2B4B-B9E8-4F1614938182}"/>
              </a:ext>
            </a:extLst>
          </p:cNvPr>
          <p:cNvSpPr txBox="1"/>
          <p:nvPr/>
        </p:nvSpPr>
        <p:spPr>
          <a:xfrm>
            <a:off x="4556721" y="3421236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C666F1-451F-6947-8C53-8C3C41E97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1490" y="2475421"/>
            <a:ext cx="1424436" cy="10012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E52802-8368-EA48-BDB5-E758152EA6AD}"/>
              </a:ext>
            </a:extLst>
          </p:cNvPr>
          <p:cNvCxnSpPr/>
          <p:nvPr/>
        </p:nvCxnSpPr>
        <p:spPr>
          <a:xfrm>
            <a:off x="2567094" y="2411307"/>
            <a:ext cx="9461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71AE9DD1-FD14-2546-80A3-FCDE07F5A4CB}"/>
              </a:ext>
            </a:extLst>
          </p:cNvPr>
          <p:cNvSpPr txBox="1">
            <a:spLocks/>
          </p:cNvSpPr>
          <p:nvPr/>
        </p:nvSpPr>
        <p:spPr>
          <a:xfrm>
            <a:off x="8317211" y="2336230"/>
            <a:ext cx="3221692" cy="137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ts.size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pic>
        <p:nvPicPr>
          <p:cNvPr id="40" name="Graphic 39" descr="Magnifying glass with solid fill">
            <a:extLst>
              <a:ext uri="{FF2B5EF4-FFF2-40B4-BE49-F238E27FC236}">
                <a16:creationId xmlns:a16="http://schemas.microsoft.com/office/drawing/2014/main" id="{9E42E6C7-8DAB-0B4A-B41E-2A43357192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0337" y="2394372"/>
            <a:ext cx="1282643" cy="1282643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id="{987960FA-505A-CE41-BE50-37CEB49D271C}"/>
              </a:ext>
            </a:extLst>
          </p:cNvPr>
          <p:cNvSpPr/>
          <p:nvPr/>
        </p:nvSpPr>
        <p:spPr>
          <a:xfrm>
            <a:off x="7235823" y="1248841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87912B38-2299-3646-9F09-12F423028BA2}"/>
              </a:ext>
            </a:extLst>
          </p:cNvPr>
          <p:cNvSpPr/>
          <p:nvPr/>
        </p:nvSpPr>
        <p:spPr>
          <a:xfrm>
            <a:off x="7235823" y="2924037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165F1E8-EBFC-264A-B6F0-7173248BA8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4860" y="2463185"/>
            <a:ext cx="478859" cy="1239903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417DD75-601E-2946-A60B-5A630932279C}"/>
              </a:ext>
            </a:extLst>
          </p:cNvPr>
          <p:cNvCxnSpPr/>
          <p:nvPr/>
        </p:nvCxnSpPr>
        <p:spPr>
          <a:xfrm>
            <a:off x="2711408" y="5238119"/>
            <a:ext cx="9461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46B021F-4595-F249-8CE2-BC081B51ED0E}"/>
              </a:ext>
            </a:extLst>
          </p:cNvPr>
          <p:cNvSpPr txBox="1"/>
          <p:nvPr/>
        </p:nvSpPr>
        <p:spPr>
          <a:xfrm>
            <a:off x="8473665" y="1859295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F7A444FF-09DF-FF4F-B8AD-6EE8FA4E6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434" y="913480"/>
            <a:ext cx="1424436" cy="1001233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EC9B99A-DB08-D649-B2FE-23E3818AB8FD}"/>
              </a:ext>
            </a:extLst>
          </p:cNvPr>
          <p:cNvSpPr txBox="1">
            <a:spLocks/>
          </p:cNvSpPr>
          <p:nvPr/>
        </p:nvSpPr>
        <p:spPr>
          <a:xfrm>
            <a:off x="4681490" y="861626"/>
            <a:ext cx="3221692" cy="137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ts.size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B61547EA-D54B-E14E-8751-F513D23D737D}"/>
              </a:ext>
            </a:extLst>
          </p:cNvPr>
          <p:cNvSpPr txBox="1">
            <a:spLocks/>
          </p:cNvSpPr>
          <p:nvPr/>
        </p:nvSpPr>
        <p:spPr>
          <a:xfrm>
            <a:off x="5429400" y="3818561"/>
            <a:ext cx="2118163" cy="9060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ts.size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pic>
        <p:nvPicPr>
          <p:cNvPr id="93" name="Graphic 92" descr="Magnifying glass with solid fill">
            <a:extLst>
              <a:ext uri="{FF2B5EF4-FFF2-40B4-BE49-F238E27FC236}">
                <a16:creationId xmlns:a16="http://schemas.microsoft.com/office/drawing/2014/main" id="{5DF249F8-5E54-064B-8FB0-5FE11789BA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92526" y="3876704"/>
            <a:ext cx="843297" cy="84329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3053220-30BA-1F47-84FF-525FEBB359D3}"/>
              </a:ext>
            </a:extLst>
          </p:cNvPr>
          <p:cNvSpPr txBox="1"/>
          <p:nvPr/>
        </p:nvSpPr>
        <p:spPr>
          <a:xfrm>
            <a:off x="8477933" y="4822519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FB4981CF-7BE9-6148-8447-2C88DC7F8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2702" y="3876704"/>
            <a:ext cx="1424436" cy="100123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88CFA186-9A96-5C48-9078-9F48F93AB193}"/>
              </a:ext>
            </a:extLst>
          </p:cNvPr>
          <p:cNvSpPr txBox="1"/>
          <p:nvPr/>
        </p:nvSpPr>
        <p:spPr>
          <a:xfrm>
            <a:off x="4559314" y="6388202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3CD1FED-F344-6B4E-8A2E-DC7B2B6CFB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4083" y="5442386"/>
            <a:ext cx="1424436" cy="10012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CF91EF5-3BC0-F54F-90A8-F24AFFF6EE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3651" y="5387693"/>
            <a:ext cx="520068" cy="12682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89D8282-E9EC-F942-9184-647717DBC9CF}"/>
              </a:ext>
            </a:extLst>
          </p:cNvPr>
          <p:cNvSpPr txBox="1"/>
          <p:nvPr/>
        </p:nvSpPr>
        <p:spPr>
          <a:xfrm>
            <a:off x="2881348" y="1400527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4:15 PM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DA92C5-3FF7-2440-9129-57DBC094B986}"/>
              </a:ext>
            </a:extLst>
          </p:cNvPr>
          <p:cNvSpPr txBox="1"/>
          <p:nvPr/>
        </p:nvSpPr>
        <p:spPr>
          <a:xfrm>
            <a:off x="2881348" y="2735504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5:00 PM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C61CC5-A596-B441-A655-806BA9FED4E9}"/>
              </a:ext>
            </a:extLst>
          </p:cNvPr>
          <p:cNvSpPr txBox="1"/>
          <p:nvPr/>
        </p:nvSpPr>
        <p:spPr>
          <a:xfrm>
            <a:off x="2881348" y="4206288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5:30 PM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BE8EBA-3A6B-5143-B740-82402DC7E563}"/>
              </a:ext>
            </a:extLst>
          </p:cNvPr>
          <p:cNvSpPr txBox="1"/>
          <p:nvPr/>
        </p:nvSpPr>
        <p:spPr>
          <a:xfrm>
            <a:off x="2883303" y="5686417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6:15 PM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21ADD5-D581-7A4D-A1B1-48BC36C1D602}"/>
              </a:ext>
            </a:extLst>
          </p:cNvPr>
          <p:cNvSpPr txBox="1"/>
          <p:nvPr/>
        </p:nvSpPr>
        <p:spPr>
          <a:xfrm>
            <a:off x="134721" y="2691199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5F9DB9-C178-F442-ACCF-FF9C6299A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490" y="1745384"/>
            <a:ext cx="1424436" cy="10012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D454D51-AF9C-924A-B5A0-A14C8E3304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9058" y="1690690"/>
            <a:ext cx="520068" cy="1268236"/>
          </a:xfrm>
          <a:prstGeom prst="rect">
            <a:avLst/>
          </a:prstGeom>
        </p:spPr>
      </p:pic>
      <p:sp>
        <p:nvSpPr>
          <p:cNvPr id="62" name="Right Arrow 61">
            <a:extLst>
              <a:ext uri="{FF2B5EF4-FFF2-40B4-BE49-F238E27FC236}">
                <a16:creationId xmlns:a16="http://schemas.microsoft.com/office/drawing/2014/main" id="{67B67C0E-286D-7648-B8D0-273E5BF52DF7}"/>
              </a:ext>
            </a:extLst>
          </p:cNvPr>
          <p:cNvSpPr/>
          <p:nvPr/>
        </p:nvSpPr>
        <p:spPr>
          <a:xfrm>
            <a:off x="7273682" y="5726689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3E71B0-7A08-7248-89A3-F990D6BED5AB}"/>
              </a:ext>
            </a:extLst>
          </p:cNvPr>
          <p:cNvCxnSpPr/>
          <p:nvPr/>
        </p:nvCxnSpPr>
        <p:spPr>
          <a:xfrm>
            <a:off x="2617388" y="3777217"/>
            <a:ext cx="9461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>
            <a:extLst>
              <a:ext uri="{FF2B5EF4-FFF2-40B4-BE49-F238E27FC236}">
                <a16:creationId xmlns:a16="http://schemas.microsoft.com/office/drawing/2014/main" id="{E38788A9-D255-A244-8717-201A7EE92DD0}"/>
              </a:ext>
            </a:extLst>
          </p:cNvPr>
          <p:cNvSpPr/>
          <p:nvPr/>
        </p:nvSpPr>
        <p:spPr>
          <a:xfrm>
            <a:off x="7266602" y="4285453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448ED-7C8F-2C47-A881-91BAAAC13AD4}"/>
              </a:ext>
            </a:extLst>
          </p:cNvPr>
          <p:cNvSpPr txBox="1"/>
          <p:nvPr/>
        </p:nvSpPr>
        <p:spPr>
          <a:xfrm>
            <a:off x="10022870" y="1009475"/>
            <a:ext cx="1379116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1467"/>
              <a:t>Build code</a:t>
            </a:r>
          </a:p>
          <a:p>
            <a:pPr defTabSz="1219140"/>
            <a:endParaRPr lang="en-US" sz="1467"/>
          </a:p>
          <a:p>
            <a:pPr defTabSz="1219140"/>
            <a:r>
              <a:rPr lang="en-US" sz="1467"/>
              <a:t>Run tests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83B022-B565-CB48-84A3-D86D2DBC7276}"/>
              </a:ext>
            </a:extLst>
          </p:cNvPr>
          <p:cNvSpPr txBox="1"/>
          <p:nvPr/>
        </p:nvSpPr>
        <p:spPr>
          <a:xfrm>
            <a:off x="10030826" y="3997523"/>
            <a:ext cx="1379116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1467"/>
              <a:t>Build code</a:t>
            </a:r>
          </a:p>
          <a:p>
            <a:pPr defTabSz="1219140"/>
            <a:endParaRPr lang="en-US" sz="1467"/>
          </a:p>
          <a:p>
            <a:pPr defTabSz="1219140"/>
            <a:r>
              <a:rPr lang="en-US" sz="1467"/>
              <a:t>Run tests</a:t>
            </a:r>
          </a:p>
        </p:txBody>
      </p:sp>
    </p:spTree>
    <p:extLst>
      <p:ext uri="{BB962C8B-B14F-4D97-AF65-F5344CB8AC3E}">
        <p14:creationId xmlns:p14="http://schemas.microsoft.com/office/powerpoint/2010/main" val="70362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5" grpId="0" animBg="1"/>
      <p:bldP spid="92" grpId="0" animBg="1"/>
      <p:bldP spid="94" grpId="0"/>
      <p:bldP spid="96" grpId="0"/>
      <p:bldP spid="43" grpId="0"/>
      <p:bldP spid="44" grpId="0"/>
      <p:bldP spid="62" grpId="0" animBg="1"/>
      <p:bldP spid="68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32DCB333-E3AE-BD48-976D-41F1410E8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700" y="5228757"/>
            <a:ext cx="1503371" cy="1537539"/>
          </a:xfrm>
          <a:prstGeom prst="rect">
            <a:avLst/>
          </a:prstGeom>
        </p:spPr>
      </p:pic>
      <p:pic>
        <p:nvPicPr>
          <p:cNvPr id="49" name="Picture 2" descr="Programmer, Programming, Code, Work, Computer, Internet">
            <a:extLst>
              <a:ext uri="{FF2B5EF4-FFF2-40B4-BE49-F238E27FC236}">
                <a16:creationId xmlns:a16="http://schemas.microsoft.com/office/drawing/2014/main" id="{DFEBF3DF-5DC0-E54A-A1BD-35C89CCE1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93498" y="4210204"/>
            <a:ext cx="1006249" cy="90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E3D40-8CB5-964D-8442-F08E733D1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289" y="3728494"/>
            <a:ext cx="1282643" cy="1015140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71AE9DD1-FD14-2546-80A3-FCDE07F5A4CB}"/>
              </a:ext>
            </a:extLst>
          </p:cNvPr>
          <p:cNvSpPr txBox="1">
            <a:spLocks/>
          </p:cNvSpPr>
          <p:nvPr/>
        </p:nvSpPr>
        <p:spPr>
          <a:xfrm>
            <a:off x="8317211" y="2336230"/>
            <a:ext cx="3221692" cy="137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ts.size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pic>
        <p:nvPicPr>
          <p:cNvPr id="40" name="Graphic 39" descr="Magnifying glass with solid fill">
            <a:extLst>
              <a:ext uri="{FF2B5EF4-FFF2-40B4-BE49-F238E27FC236}">
                <a16:creationId xmlns:a16="http://schemas.microsoft.com/office/drawing/2014/main" id="{9E42E6C7-8DAB-0B4A-B41E-2A4335719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0337" y="2394372"/>
            <a:ext cx="1282643" cy="1282643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id="{987960FA-505A-CE41-BE50-37CEB49D271C}"/>
              </a:ext>
            </a:extLst>
          </p:cNvPr>
          <p:cNvSpPr/>
          <p:nvPr/>
        </p:nvSpPr>
        <p:spPr>
          <a:xfrm>
            <a:off x="7235823" y="1248841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87912B38-2299-3646-9F09-12F423028BA2}"/>
              </a:ext>
            </a:extLst>
          </p:cNvPr>
          <p:cNvSpPr/>
          <p:nvPr/>
        </p:nvSpPr>
        <p:spPr>
          <a:xfrm>
            <a:off x="7235823" y="2924037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6B021F-4595-F249-8CE2-BC081B51ED0E}"/>
              </a:ext>
            </a:extLst>
          </p:cNvPr>
          <p:cNvSpPr txBox="1"/>
          <p:nvPr/>
        </p:nvSpPr>
        <p:spPr>
          <a:xfrm>
            <a:off x="8473665" y="1859295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F7A444FF-09DF-FF4F-B8AD-6EE8FA4E6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98434" y="913480"/>
            <a:ext cx="1424436" cy="1001233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EC9B99A-DB08-D649-B2FE-23E3818AB8FD}"/>
              </a:ext>
            </a:extLst>
          </p:cNvPr>
          <p:cNvSpPr txBox="1">
            <a:spLocks/>
          </p:cNvSpPr>
          <p:nvPr/>
        </p:nvSpPr>
        <p:spPr>
          <a:xfrm>
            <a:off x="4681490" y="861626"/>
            <a:ext cx="3221692" cy="137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ts.size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B61547EA-D54B-E14E-8751-F513D23D737D}"/>
              </a:ext>
            </a:extLst>
          </p:cNvPr>
          <p:cNvSpPr txBox="1">
            <a:spLocks/>
          </p:cNvSpPr>
          <p:nvPr/>
        </p:nvSpPr>
        <p:spPr>
          <a:xfrm>
            <a:off x="5429400" y="3818561"/>
            <a:ext cx="2118163" cy="90607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ts.addRow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ts.size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pic>
        <p:nvPicPr>
          <p:cNvPr id="93" name="Graphic 92" descr="Magnifying glass with solid fill">
            <a:extLst>
              <a:ext uri="{FF2B5EF4-FFF2-40B4-BE49-F238E27FC236}">
                <a16:creationId xmlns:a16="http://schemas.microsoft.com/office/drawing/2014/main" id="{5DF249F8-5E54-064B-8FB0-5FE11789B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2526" y="3876704"/>
            <a:ext cx="843297" cy="84329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3053220-30BA-1F47-84FF-525FEBB359D3}"/>
              </a:ext>
            </a:extLst>
          </p:cNvPr>
          <p:cNvSpPr txBox="1"/>
          <p:nvPr/>
        </p:nvSpPr>
        <p:spPr>
          <a:xfrm>
            <a:off x="8477933" y="4822519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FB4981CF-7BE9-6148-8447-2C88DC7F8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2702" y="3876704"/>
            <a:ext cx="1424436" cy="1001233"/>
          </a:xfrm>
          <a:prstGeom prst="rect">
            <a:avLst/>
          </a:prstGeom>
        </p:spPr>
      </p:pic>
      <p:sp>
        <p:nvSpPr>
          <p:cNvPr id="62" name="Right Arrow 61">
            <a:extLst>
              <a:ext uri="{FF2B5EF4-FFF2-40B4-BE49-F238E27FC236}">
                <a16:creationId xmlns:a16="http://schemas.microsoft.com/office/drawing/2014/main" id="{67B67C0E-286D-7648-B8D0-273E5BF52DF7}"/>
              </a:ext>
            </a:extLst>
          </p:cNvPr>
          <p:cNvSpPr/>
          <p:nvPr/>
        </p:nvSpPr>
        <p:spPr>
          <a:xfrm>
            <a:off x="7273682" y="5726689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E38788A9-D255-A244-8717-201A7EE92DD0}"/>
              </a:ext>
            </a:extLst>
          </p:cNvPr>
          <p:cNvSpPr/>
          <p:nvPr/>
        </p:nvSpPr>
        <p:spPr>
          <a:xfrm>
            <a:off x="7266602" y="4285453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5448ED-7C8F-2C47-A881-91BAAAC13AD4}"/>
              </a:ext>
            </a:extLst>
          </p:cNvPr>
          <p:cNvSpPr txBox="1"/>
          <p:nvPr/>
        </p:nvSpPr>
        <p:spPr>
          <a:xfrm>
            <a:off x="10022870" y="1009475"/>
            <a:ext cx="1379116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1467"/>
              <a:t>Build code</a:t>
            </a:r>
          </a:p>
          <a:p>
            <a:pPr defTabSz="1219140"/>
            <a:endParaRPr lang="en-US" sz="1467"/>
          </a:p>
          <a:p>
            <a:pPr defTabSz="1219140"/>
            <a:r>
              <a:rPr lang="en-US" sz="1467"/>
              <a:t>Run tests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83B022-B565-CB48-84A3-D86D2DBC7276}"/>
              </a:ext>
            </a:extLst>
          </p:cNvPr>
          <p:cNvSpPr txBox="1"/>
          <p:nvPr/>
        </p:nvSpPr>
        <p:spPr>
          <a:xfrm>
            <a:off x="10030826" y="3997523"/>
            <a:ext cx="1379116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40"/>
            <a:r>
              <a:rPr lang="en-US" sz="1467"/>
              <a:t>Build code</a:t>
            </a:r>
          </a:p>
          <a:p>
            <a:pPr defTabSz="1219140"/>
            <a:endParaRPr lang="en-US" sz="1467"/>
          </a:p>
          <a:p>
            <a:pPr defTabSz="1219140"/>
            <a:r>
              <a:rPr lang="en-US" sz="1467"/>
              <a:t>Run tests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A48469-980D-BA46-8E87-62E865D1DBC8}"/>
              </a:ext>
            </a:extLst>
          </p:cNvPr>
          <p:cNvSpPr/>
          <p:nvPr/>
        </p:nvSpPr>
        <p:spPr>
          <a:xfrm>
            <a:off x="47651" y="0"/>
            <a:ext cx="12192000" cy="685800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2" descr="Programmer, Programming, Code, Work, Computer, Internet">
            <a:extLst>
              <a:ext uri="{FF2B5EF4-FFF2-40B4-BE49-F238E27FC236}">
                <a16:creationId xmlns:a16="http://schemas.microsoft.com/office/drawing/2014/main" id="{E610A695-CB0D-7644-B8B4-D1B4F2FC9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687" y="3143850"/>
            <a:ext cx="2034451" cy="18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EB3F1E-D047-9042-A239-04D972FC751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69068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lang="en-US" sz="440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Developer Anecdote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33430-B87D-2B4B-B9E8-4F1614938182}"/>
              </a:ext>
            </a:extLst>
          </p:cNvPr>
          <p:cNvSpPr txBox="1"/>
          <p:nvPr/>
        </p:nvSpPr>
        <p:spPr>
          <a:xfrm>
            <a:off x="4556721" y="3421236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C666F1-451F-6947-8C53-8C3C41E97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1490" y="2475421"/>
            <a:ext cx="1424436" cy="10012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E52802-8368-EA48-BDB5-E758152EA6AD}"/>
              </a:ext>
            </a:extLst>
          </p:cNvPr>
          <p:cNvCxnSpPr/>
          <p:nvPr/>
        </p:nvCxnSpPr>
        <p:spPr>
          <a:xfrm>
            <a:off x="2567094" y="2411307"/>
            <a:ext cx="9461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165F1E8-EBFC-264A-B6F0-7173248BA8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84860" y="2463185"/>
            <a:ext cx="478859" cy="1239903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417DD75-601E-2946-A60B-5A630932279C}"/>
              </a:ext>
            </a:extLst>
          </p:cNvPr>
          <p:cNvCxnSpPr/>
          <p:nvPr/>
        </p:nvCxnSpPr>
        <p:spPr>
          <a:xfrm>
            <a:off x="2711408" y="5238119"/>
            <a:ext cx="9461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8CFA186-9A96-5C48-9078-9F48F93AB193}"/>
              </a:ext>
            </a:extLst>
          </p:cNvPr>
          <p:cNvSpPr txBox="1"/>
          <p:nvPr/>
        </p:nvSpPr>
        <p:spPr>
          <a:xfrm>
            <a:off x="4559314" y="6388202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3CD1FED-F344-6B4E-8A2E-DC7B2B6CFB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4083" y="5442386"/>
            <a:ext cx="1424436" cy="10012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CF91EF5-3BC0-F54F-90A8-F24AFFF6EE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3651" y="5387693"/>
            <a:ext cx="520068" cy="126823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89D8282-E9EC-F942-9184-647717DBC9CF}"/>
              </a:ext>
            </a:extLst>
          </p:cNvPr>
          <p:cNvSpPr txBox="1"/>
          <p:nvPr/>
        </p:nvSpPr>
        <p:spPr>
          <a:xfrm>
            <a:off x="2881348" y="1400527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4:15 PM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DA92C5-3FF7-2440-9129-57DBC094B986}"/>
              </a:ext>
            </a:extLst>
          </p:cNvPr>
          <p:cNvSpPr txBox="1"/>
          <p:nvPr/>
        </p:nvSpPr>
        <p:spPr>
          <a:xfrm>
            <a:off x="2881348" y="2735504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5:00 PM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C61CC5-A596-B441-A655-806BA9FED4E9}"/>
              </a:ext>
            </a:extLst>
          </p:cNvPr>
          <p:cNvSpPr txBox="1"/>
          <p:nvPr/>
        </p:nvSpPr>
        <p:spPr>
          <a:xfrm>
            <a:off x="2881348" y="4206288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5:30 PM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BE8EBA-3A6B-5143-B740-82402DC7E563}"/>
              </a:ext>
            </a:extLst>
          </p:cNvPr>
          <p:cNvSpPr txBox="1"/>
          <p:nvPr/>
        </p:nvSpPr>
        <p:spPr>
          <a:xfrm>
            <a:off x="2883303" y="5686417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6:15 PM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21ADD5-D581-7A4D-A1B1-48BC36C1D602}"/>
              </a:ext>
            </a:extLst>
          </p:cNvPr>
          <p:cNvSpPr txBox="1"/>
          <p:nvPr/>
        </p:nvSpPr>
        <p:spPr>
          <a:xfrm>
            <a:off x="134721" y="2691199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5F9DB9-C178-F442-ACCF-FF9C6299A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90" y="1745384"/>
            <a:ext cx="1424436" cy="10012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D454D51-AF9C-924A-B5A0-A14C8E3304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9058" y="1690690"/>
            <a:ext cx="520068" cy="1268236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3E71B0-7A08-7248-89A3-F990D6BED5AB}"/>
              </a:ext>
            </a:extLst>
          </p:cNvPr>
          <p:cNvCxnSpPr/>
          <p:nvPr/>
        </p:nvCxnSpPr>
        <p:spPr>
          <a:xfrm>
            <a:off x="2617388" y="3777217"/>
            <a:ext cx="9461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rved Right Arrow 51">
            <a:extLst>
              <a:ext uri="{FF2B5EF4-FFF2-40B4-BE49-F238E27FC236}">
                <a16:creationId xmlns:a16="http://schemas.microsoft.com/office/drawing/2014/main" id="{A55E8E19-C82B-1D4F-863D-DCF64BA1233C}"/>
              </a:ext>
            </a:extLst>
          </p:cNvPr>
          <p:cNvSpPr/>
          <p:nvPr/>
        </p:nvSpPr>
        <p:spPr>
          <a:xfrm flipH="1">
            <a:off x="4275614" y="2879823"/>
            <a:ext cx="641929" cy="3389037"/>
          </a:xfrm>
          <a:prstGeom prst="curvedRightArrow">
            <a:avLst>
              <a:gd name="adj1" fmla="val 28235"/>
              <a:gd name="adj2" fmla="val 65640"/>
              <a:gd name="adj3" fmla="val 26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FE9E98-A6CA-B847-B675-D5107A861663}"/>
              </a:ext>
            </a:extLst>
          </p:cNvPr>
          <p:cNvSpPr txBox="1"/>
          <p:nvPr/>
        </p:nvSpPr>
        <p:spPr>
          <a:xfrm>
            <a:off x="5780597" y="163645"/>
            <a:ext cx="5192124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Developer wastes time 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debugging &amp; running tests 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and goes home 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1 hour and 15 min later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C1CA37-B49F-984E-AC42-856558961E0A}"/>
              </a:ext>
            </a:extLst>
          </p:cNvPr>
          <p:cNvSpPr txBox="1"/>
          <p:nvPr/>
        </p:nvSpPr>
        <p:spPr>
          <a:xfrm>
            <a:off x="4868066" y="4119602"/>
            <a:ext cx="1151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 1 hour </a:t>
            </a:r>
          </a:p>
          <a:p>
            <a:r>
              <a:rPr lang="en-US" sz="2400" b="1"/>
              <a:t>15 min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0E969FC-8F4F-194C-ABC1-916EED00FA75}"/>
              </a:ext>
            </a:extLst>
          </p:cNvPr>
          <p:cNvSpPr/>
          <p:nvPr/>
        </p:nvSpPr>
        <p:spPr>
          <a:xfrm>
            <a:off x="5914202" y="2637985"/>
            <a:ext cx="1002453" cy="7895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921F022-74E1-3A48-9F59-F6BF7CE8A160}"/>
              </a:ext>
            </a:extLst>
          </p:cNvPr>
          <p:cNvCxnSpPr>
            <a:cxnSpLocks/>
            <a:stCxn id="64" idx="1"/>
            <a:endCxn id="58" idx="6"/>
          </p:cNvCxnSpPr>
          <p:nvPr/>
        </p:nvCxnSpPr>
        <p:spPr>
          <a:xfrm flipH="1" flipV="1">
            <a:off x="6916655" y="3032774"/>
            <a:ext cx="558724" cy="1479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9E78429-879F-3242-BDAF-F8EDA793532A}"/>
              </a:ext>
            </a:extLst>
          </p:cNvPr>
          <p:cNvSpPr/>
          <p:nvPr/>
        </p:nvSpPr>
        <p:spPr>
          <a:xfrm>
            <a:off x="5914752" y="5551093"/>
            <a:ext cx="1002453" cy="7895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88392E-19F6-C047-975C-14B2B817CB67}"/>
              </a:ext>
            </a:extLst>
          </p:cNvPr>
          <p:cNvCxnSpPr>
            <a:cxnSpLocks/>
            <a:stCxn id="64" idx="1"/>
            <a:endCxn id="60" idx="7"/>
          </p:cNvCxnSpPr>
          <p:nvPr/>
        </p:nvCxnSpPr>
        <p:spPr>
          <a:xfrm flipH="1">
            <a:off x="6770400" y="4512129"/>
            <a:ext cx="704979" cy="1154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FF1FAF-C65E-8844-9918-B2CB44650A93}"/>
              </a:ext>
            </a:extLst>
          </p:cNvPr>
          <p:cNvSpPr/>
          <p:nvPr/>
        </p:nvSpPr>
        <p:spPr>
          <a:xfrm>
            <a:off x="7475379" y="3671162"/>
            <a:ext cx="4188189" cy="1681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2400" b="1" dirty="0">
                <a:solidFill>
                  <a:srgbClr val="000000"/>
                </a:solidFill>
                <a:latin typeface="Arial"/>
              </a:rPr>
              <a:t>Flaky Test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: a test that </a:t>
            </a:r>
            <a:r>
              <a:rPr lang="en-US" sz="2400" dirty="0">
                <a:solidFill>
                  <a:sysClr val="windowText" lastClr="000000"/>
                </a:solidFill>
                <a:latin typeface="Arial"/>
              </a:rPr>
              <a:t>can </a:t>
            </a:r>
            <a:br>
              <a:rPr lang="en-US" sz="2400" dirty="0">
                <a:solidFill>
                  <a:sysClr val="windowText" lastClr="000000"/>
                </a:solidFill>
                <a:latin typeface="Arial"/>
              </a:rPr>
            </a:br>
            <a:r>
              <a:rPr lang="en-US" sz="2400" dirty="0">
                <a:solidFill>
                  <a:sysClr val="windowText" lastClr="000000"/>
                </a:solidFill>
                <a:latin typeface="Arial"/>
              </a:rPr>
              <a:t>non-deterministically </a:t>
            </a:r>
            <a:br>
              <a:rPr lang="en-US" sz="2400" dirty="0">
                <a:solidFill>
                  <a:sysClr val="windowText" lastClr="000000"/>
                </a:solidFill>
                <a:latin typeface="Arial"/>
              </a:rPr>
            </a:br>
            <a:r>
              <a:rPr lang="en-US" sz="2400" b="1" dirty="0">
                <a:solidFill>
                  <a:srgbClr val="38761D"/>
                </a:solidFill>
                <a:latin typeface="Arial"/>
              </a:rPr>
              <a:t>pass</a:t>
            </a:r>
            <a:r>
              <a:rPr lang="en-US" sz="2400" dirty="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lang="en-US" sz="2400" b="1" dirty="0">
                <a:solidFill>
                  <a:sysClr val="windowText" lastClr="000000"/>
                </a:solidFill>
                <a:latin typeface="Arial"/>
              </a:rPr>
              <a:t>and</a:t>
            </a:r>
            <a:r>
              <a:rPr lang="en-US" sz="2400" dirty="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Arial"/>
              </a:rPr>
              <a:t>fail</a:t>
            </a:r>
            <a:r>
              <a:rPr lang="en-US" sz="2400" dirty="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when run on the same code version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EF610-0A16-C449-8DB8-C685330E7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40"/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40"/>
              <a:t>6</a:t>
            </a:fld>
            <a:endParaRPr lang="en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184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ight Arrow 108">
            <a:extLst>
              <a:ext uri="{FF2B5EF4-FFF2-40B4-BE49-F238E27FC236}">
                <a16:creationId xmlns:a16="http://schemas.microsoft.com/office/drawing/2014/main" id="{8B5673D4-D073-B442-9B2C-F4E5D663413A}"/>
              </a:ext>
            </a:extLst>
          </p:cNvPr>
          <p:cNvSpPr/>
          <p:nvPr/>
        </p:nvSpPr>
        <p:spPr>
          <a:xfrm>
            <a:off x="8230560" y="5686418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A854967-CF9C-9B49-9A76-B2C26E670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1479" y="5035332"/>
            <a:ext cx="1291983" cy="1561949"/>
          </a:xfrm>
          <a:prstGeom prst="rect">
            <a:avLst/>
          </a:prstGeom>
        </p:spPr>
      </p:pic>
      <p:pic>
        <p:nvPicPr>
          <p:cNvPr id="49" name="Picture 2" descr="Programmer, Programming, Code, Work, Computer, Internet">
            <a:extLst>
              <a:ext uri="{FF2B5EF4-FFF2-40B4-BE49-F238E27FC236}">
                <a16:creationId xmlns:a16="http://schemas.microsoft.com/office/drawing/2014/main" id="{DFEBF3DF-5DC0-E54A-A1BD-35C89CCE1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43521" y="4129255"/>
            <a:ext cx="1006249" cy="90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E3D40-8CB5-964D-8442-F08E733D1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312" y="3647545"/>
            <a:ext cx="1282643" cy="1015140"/>
          </a:xfrm>
          <a:prstGeom prst="rect">
            <a:avLst/>
          </a:prstGeom>
        </p:spPr>
      </p:pic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71AE9DD1-FD14-2546-80A3-FCDE07F5A4CB}"/>
              </a:ext>
            </a:extLst>
          </p:cNvPr>
          <p:cNvSpPr txBox="1">
            <a:spLocks/>
          </p:cNvSpPr>
          <p:nvPr/>
        </p:nvSpPr>
        <p:spPr>
          <a:xfrm>
            <a:off x="9233014" y="2389214"/>
            <a:ext cx="3221692" cy="137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db.addRow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db.addRow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db.size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pic>
        <p:nvPicPr>
          <p:cNvPr id="40" name="Graphic 39" descr="Magnifying glass with solid fill">
            <a:extLst>
              <a:ext uri="{FF2B5EF4-FFF2-40B4-BE49-F238E27FC236}">
                <a16:creationId xmlns:a16="http://schemas.microsoft.com/office/drawing/2014/main" id="{9E42E6C7-8DAB-0B4A-B41E-2A43357192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6140" y="2447356"/>
            <a:ext cx="1282643" cy="1282643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id="{987960FA-505A-CE41-BE50-37CEB49D271C}"/>
              </a:ext>
            </a:extLst>
          </p:cNvPr>
          <p:cNvSpPr/>
          <p:nvPr/>
        </p:nvSpPr>
        <p:spPr>
          <a:xfrm>
            <a:off x="8077708" y="1256006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87912B38-2299-3646-9F09-12F423028BA2}"/>
              </a:ext>
            </a:extLst>
          </p:cNvPr>
          <p:cNvSpPr/>
          <p:nvPr/>
        </p:nvSpPr>
        <p:spPr>
          <a:xfrm>
            <a:off x="8151626" y="2977021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E38788A9-D255-A244-8717-201A7EE92DD0}"/>
              </a:ext>
            </a:extLst>
          </p:cNvPr>
          <p:cNvSpPr/>
          <p:nvPr/>
        </p:nvSpPr>
        <p:spPr>
          <a:xfrm>
            <a:off x="8151626" y="4293279"/>
            <a:ext cx="1002453" cy="49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46B021F-4595-F249-8CE2-BC081B51ED0E}"/>
              </a:ext>
            </a:extLst>
          </p:cNvPr>
          <p:cNvSpPr txBox="1"/>
          <p:nvPr/>
        </p:nvSpPr>
        <p:spPr>
          <a:xfrm>
            <a:off x="9613369" y="1901840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F7A444FF-09DF-FF4F-B8AD-6EE8FA4E6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8138" y="956025"/>
            <a:ext cx="1424436" cy="1001233"/>
          </a:xfrm>
          <a:prstGeom prst="rect">
            <a:avLst/>
          </a:prstGeom>
        </p:spPr>
      </p:pic>
      <p:sp>
        <p:nvSpPr>
          <p:cNvPr id="91" name="Content Placeholder 2">
            <a:extLst>
              <a:ext uri="{FF2B5EF4-FFF2-40B4-BE49-F238E27FC236}">
                <a16:creationId xmlns:a16="http://schemas.microsoft.com/office/drawing/2014/main" id="{1EC9B99A-DB08-D649-B2FE-23E3818AB8FD}"/>
              </a:ext>
            </a:extLst>
          </p:cNvPr>
          <p:cNvSpPr txBox="1">
            <a:spLocks/>
          </p:cNvSpPr>
          <p:nvPr/>
        </p:nvSpPr>
        <p:spPr>
          <a:xfrm>
            <a:off x="5487019" y="878281"/>
            <a:ext cx="3221692" cy="137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db.addRow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db.addRow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db.size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B61547EA-D54B-E14E-8751-F513D23D737D}"/>
              </a:ext>
            </a:extLst>
          </p:cNvPr>
          <p:cNvSpPr txBox="1">
            <a:spLocks/>
          </p:cNvSpPr>
          <p:nvPr/>
        </p:nvSpPr>
        <p:spPr>
          <a:xfrm>
            <a:off x="5920138" y="3741672"/>
            <a:ext cx="3221692" cy="137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static int add()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static in</a:t>
            </a:r>
            <a:r>
              <a:rPr lang="en-US" sz="1200">
                <a:solidFill>
                  <a:srgbClr val="00B14F"/>
                </a:solidFill>
                <a:latin typeface="Consolas" panose="020B0609020204030204" pitchFamily="49" charset="0"/>
              </a:rPr>
              <a:t>t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 add(r) {</a:t>
            </a:r>
            <a:endParaRPr lang="en-US" sz="1200">
              <a:solidFill>
                <a:srgbClr val="FFAB4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-   </a:t>
            </a:r>
            <a:r>
              <a:rPr lang="en-US" sz="1200" err="1">
                <a:solidFill>
                  <a:srgbClr val="FF0000"/>
                </a:solidFill>
                <a:latin typeface="Consolas" panose="020B0609020204030204" pitchFamily="49" charset="0"/>
              </a:rPr>
              <a:t>db.addRow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(“”);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+   </a:t>
            </a:r>
            <a:r>
              <a:rPr lang="en-US" sz="1200" err="1">
                <a:solidFill>
                  <a:srgbClr val="00B050"/>
                </a:solidFill>
                <a:latin typeface="Consolas" panose="020B0609020204030204" pitchFamily="49" charset="0"/>
              </a:rPr>
              <a:t>db.addRow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(r);</a:t>
            </a:r>
            <a:b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>
                <a:solidFill>
                  <a:srgbClr val="FFAB40"/>
                </a:solidFill>
                <a:latin typeface="Consolas" panose="020B0609020204030204" pitchFamily="49" charset="0"/>
              </a:rPr>
              <a:t>return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err="1">
                <a:solidFill>
                  <a:srgbClr val="000000"/>
                </a:solidFill>
                <a:latin typeface="Consolas" panose="020B0609020204030204" pitchFamily="49" charset="0"/>
              </a:rPr>
              <a:t>db.size</a:t>
            </a:r>
            <a:r>
              <a:rPr lang="en-US" sz="12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1200" kern="0">
                <a:solidFill>
                  <a:srgbClr val="000000"/>
                </a:solidFill>
                <a:latin typeface="Consolas" panose="020B0609020204030204" pitchFamily="49" charset="0"/>
                <a:cs typeface="Arial"/>
              </a:rPr>
              <a:t> …</a:t>
            </a:r>
            <a:endParaRPr lang="en-US" sz="1200">
              <a:solidFill>
                <a:srgbClr val="EEFF41"/>
              </a:solidFill>
              <a:latin typeface="Consolas" panose="020B0609020204030204" pitchFamily="49" charset="0"/>
            </a:endParaRPr>
          </a:p>
        </p:txBody>
      </p:sp>
      <p:pic>
        <p:nvPicPr>
          <p:cNvPr id="93" name="Graphic 92" descr="Magnifying glass with solid fill">
            <a:extLst>
              <a:ext uri="{FF2B5EF4-FFF2-40B4-BE49-F238E27FC236}">
                <a16:creationId xmlns:a16="http://schemas.microsoft.com/office/drawing/2014/main" id="{5DF249F8-5E54-064B-8FB0-5FE11789B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3264" y="3799813"/>
            <a:ext cx="1282643" cy="128264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3053220-30BA-1F47-84FF-525FEBB359D3}"/>
              </a:ext>
            </a:extLst>
          </p:cNvPr>
          <p:cNvSpPr txBox="1"/>
          <p:nvPr/>
        </p:nvSpPr>
        <p:spPr>
          <a:xfrm>
            <a:off x="9534257" y="4789811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FB4981CF-7BE9-6148-8447-2C88DC7F8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9026" y="3843996"/>
            <a:ext cx="1424436" cy="100123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CCC620E6-91AF-F244-86C2-F4F610C8A653}"/>
              </a:ext>
            </a:extLst>
          </p:cNvPr>
          <p:cNvSpPr/>
          <p:nvPr/>
        </p:nvSpPr>
        <p:spPr>
          <a:xfrm>
            <a:off x="24508" y="2009"/>
            <a:ext cx="12192000" cy="685800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Picture 2" descr="Programmer, Programming, Code, Work, Computer, Internet">
            <a:extLst>
              <a:ext uri="{FF2B5EF4-FFF2-40B4-BE49-F238E27FC236}">
                <a16:creationId xmlns:a16="http://schemas.microsoft.com/office/drawing/2014/main" id="{E610A695-CB0D-7644-B8B4-D1B4F2FC9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687" y="3143850"/>
            <a:ext cx="2034451" cy="18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BC33430-B87D-2B4B-B9E8-4F1614938182}"/>
              </a:ext>
            </a:extLst>
          </p:cNvPr>
          <p:cNvSpPr txBox="1"/>
          <p:nvPr/>
        </p:nvSpPr>
        <p:spPr>
          <a:xfrm>
            <a:off x="5334969" y="3432502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C666F1-451F-6947-8C53-8C3C41E976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9738" y="2486686"/>
            <a:ext cx="1424436" cy="10012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E52802-8368-EA48-BDB5-E758152EA6AD}"/>
              </a:ext>
            </a:extLst>
          </p:cNvPr>
          <p:cNvCxnSpPr/>
          <p:nvPr/>
        </p:nvCxnSpPr>
        <p:spPr>
          <a:xfrm>
            <a:off x="2567094" y="2411307"/>
            <a:ext cx="9461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3E71B0-7A08-7248-89A3-F990D6BED5AB}"/>
              </a:ext>
            </a:extLst>
          </p:cNvPr>
          <p:cNvCxnSpPr/>
          <p:nvPr/>
        </p:nvCxnSpPr>
        <p:spPr>
          <a:xfrm>
            <a:off x="2617388" y="3777217"/>
            <a:ext cx="9461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165F1E8-EBFC-264A-B6F0-7173248BA8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3108" y="2474450"/>
            <a:ext cx="478859" cy="1239903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417DD75-601E-2946-A60B-5A630932279C}"/>
              </a:ext>
            </a:extLst>
          </p:cNvPr>
          <p:cNvCxnSpPr/>
          <p:nvPr/>
        </p:nvCxnSpPr>
        <p:spPr>
          <a:xfrm>
            <a:off x="2711408" y="5238119"/>
            <a:ext cx="94611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89D8282-E9EC-F942-9184-647717DBC9CF}"/>
              </a:ext>
            </a:extLst>
          </p:cNvPr>
          <p:cNvSpPr txBox="1"/>
          <p:nvPr/>
        </p:nvSpPr>
        <p:spPr>
          <a:xfrm>
            <a:off x="2881348" y="1400527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4:15 PM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DA92C5-3FF7-2440-9129-57DBC094B986}"/>
              </a:ext>
            </a:extLst>
          </p:cNvPr>
          <p:cNvSpPr txBox="1"/>
          <p:nvPr/>
        </p:nvSpPr>
        <p:spPr>
          <a:xfrm>
            <a:off x="2881348" y="2735504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5:00 PM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C61CC5-A596-B441-A655-806BA9FED4E9}"/>
              </a:ext>
            </a:extLst>
          </p:cNvPr>
          <p:cNvSpPr txBox="1"/>
          <p:nvPr/>
        </p:nvSpPr>
        <p:spPr>
          <a:xfrm>
            <a:off x="2881348" y="4206288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5:30 PM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BE8EBA-3A6B-5143-B740-82402DC7E563}"/>
              </a:ext>
            </a:extLst>
          </p:cNvPr>
          <p:cNvSpPr txBox="1"/>
          <p:nvPr/>
        </p:nvSpPr>
        <p:spPr>
          <a:xfrm>
            <a:off x="2883303" y="5686417"/>
            <a:ext cx="134043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>
                <a:latin typeface="LCD" panose="020B0000000000000000" pitchFamily="34" charset="0"/>
              </a:rPr>
              <a:t>6:15 PM</a:t>
            </a:r>
          </a:p>
        </p:txBody>
      </p:sp>
      <p:sp>
        <p:nvSpPr>
          <p:cNvPr id="4" name="Curved Right Arrow 3">
            <a:extLst>
              <a:ext uri="{FF2B5EF4-FFF2-40B4-BE49-F238E27FC236}">
                <a16:creationId xmlns:a16="http://schemas.microsoft.com/office/drawing/2014/main" id="{FA3619A3-B93D-1E4A-9786-6A39AAA5E8F1}"/>
              </a:ext>
            </a:extLst>
          </p:cNvPr>
          <p:cNvSpPr/>
          <p:nvPr/>
        </p:nvSpPr>
        <p:spPr>
          <a:xfrm flipH="1">
            <a:off x="4275613" y="2879823"/>
            <a:ext cx="862904" cy="3389037"/>
          </a:xfrm>
          <a:prstGeom prst="curvedRightArrow">
            <a:avLst>
              <a:gd name="adj1" fmla="val 20214"/>
              <a:gd name="adj2" fmla="val 62660"/>
              <a:gd name="adj3" fmla="val 328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21ADD5-D581-7A4D-A1B1-48BC36C1D602}"/>
              </a:ext>
            </a:extLst>
          </p:cNvPr>
          <p:cNvSpPr txBox="1"/>
          <p:nvPr/>
        </p:nvSpPr>
        <p:spPr>
          <a:xfrm>
            <a:off x="134721" y="2691199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95F9DB9-C178-F442-ACCF-FF9C6299A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90" y="1745384"/>
            <a:ext cx="1424436" cy="10012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D454D51-AF9C-924A-B5A0-A14C8E3304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9058" y="1690690"/>
            <a:ext cx="520068" cy="1268236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76571CF2-59FA-0046-A5AB-E3B3533D29B8}"/>
              </a:ext>
            </a:extLst>
          </p:cNvPr>
          <p:cNvSpPr/>
          <p:nvPr/>
        </p:nvSpPr>
        <p:spPr>
          <a:xfrm>
            <a:off x="6702723" y="2611491"/>
            <a:ext cx="1002453" cy="7895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CFA186-9A96-5C48-9078-9F48F93AB193}"/>
              </a:ext>
            </a:extLst>
          </p:cNvPr>
          <p:cNvSpPr txBox="1"/>
          <p:nvPr/>
        </p:nvSpPr>
        <p:spPr>
          <a:xfrm>
            <a:off x="5453281" y="6346111"/>
            <a:ext cx="162814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/>
            <a:r>
              <a:rPr lang="en-US" sz="1467"/>
              <a:t>Servers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3CD1FED-F344-6B4E-8A2E-DC7B2B6CFB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8050" y="5400296"/>
            <a:ext cx="1424436" cy="100123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CF91EF5-3BC0-F54F-90A8-F24AFFF6EE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7618" y="5345602"/>
            <a:ext cx="520068" cy="1268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FAFD50-461F-524D-957E-3CFF6FB3C184}"/>
              </a:ext>
            </a:extLst>
          </p:cNvPr>
          <p:cNvSpPr txBox="1"/>
          <p:nvPr/>
        </p:nvSpPr>
        <p:spPr>
          <a:xfrm>
            <a:off x="5634498" y="120307"/>
            <a:ext cx="5192124" cy="206210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Developer wastes time 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debugging &amp; running tests 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and goes home </a:t>
            </a:r>
            <a:b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1 hour and 15 min later</a:t>
            </a:r>
          </a:p>
        </p:txBody>
      </p:sp>
      <p:pic>
        <p:nvPicPr>
          <p:cNvPr id="12" name="Graphic 11" descr="Sad face outline with solid fill">
            <a:extLst>
              <a:ext uri="{FF2B5EF4-FFF2-40B4-BE49-F238E27FC236}">
                <a16:creationId xmlns:a16="http://schemas.microsoft.com/office/drawing/2014/main" id="{F04A1D8B-B9BE-9241-995A-9C7B7DF58E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915697" y="1166747"/>
            <a:ext cx="944840" cy="94484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34B467-50DC-B642-BE81-CF8D317B3783}"/>
              </a:ext>
            </a:extLst>
          </p:cNvPr>
          <p:cNvCxnSpPr>
            <a:cxnSpLocks/>
            <a:stCxn id="61" idx="1"/>
            <a:endCxn id="54" idx="6"/>
          </p:cNvCxnSpPr>
          <p:nvPr/>
        </p:nvCxnSpPr>
        <p:spPr>
          <a:xfrm flipH="1" flipV="1">
            <a:off x="7705177" y="3006279"/>
            <a:ext cx="207132" cy="14595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7DD84603-DA7C-BB48-B488-EAA6B2C722C4}"/>
              </a:ext>
            </a:extLst>
          </p:cNvPr>
          <p:cNvSpPr/>
          <p:nvPr/>
        </p:nvSpPr>
        <p:spPr>
          <a:xfrm>
            <a:off x="6793699" y="5498969"/>
            <a:ext cx="1002453" cy="78957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D249C77-47EB-324D-94E7-3883B6AC6473}"/>
              </a:ext>
            </a:extLst>
          </p:cNvPr>
          <p:cNvCxnSpPr>
            <a:cxnSpLocks/>
            <a:stCxn id="61" idx="1"/>
            <a:endCxn id="58" idx="7"/>
          </p:cNvCxnSpPr>
          <p:nvPr/>
        </p:nvCxnSpPr>
        <p:spPr>
          <a:xfrm flipH="1">
            <a:off x="7649348" y="4465859"/>
            <a:ext cx="262961" cy="11487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F438310-4D01-1F48-AA88-38E5EB023877}"/>
              </a:ext>
            </a:extLst>
          </p:cNvPr>
          <p:cNvSpPr txBox="1"/>
          <p:nvPr/>
        </p:nvSpPr>
        <p:spPr>
          <a:xfrm>
            <a:off x="5056940" y="4047374"/>
            <a:ext cx="11400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 1 hour </a:t>
            </a:r>
          </a:p>
          <a:p>
            <a:r>
              <a:rPr lang="en-US" sz="2400"/>
              <a:t>15 min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CE18F48-23A8-ED43-B66B-32E58B0BAC3D}"/>
              </a:ext>
            </a:extLst>
          </p:cNvPr>
          <p:cNvSpPr/>
          <p:nvPr/>
        </p:nvSpPr>
        <p:spPr>
          <a:xfrm>
            <a:off x="7912308" y="3624891"/>
            <a:ext cx="4188189" cy="16819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r>
              <a:rPr lang="en-US" sz="2400" b="1">
                <a:solidFill>
                  <a:srgbClr val="000000"/>
                </a:solidFill>
                <a:latin typeface="Arial"/>
              </a:rPr>
              <a:t>Flaky Test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: a test that </a:t>
            </a:r>
            <a:r>
              <a:rPr lang="en-US" sz="2400">
                <a:solidFill>
                  <a:sysClr val="windowText" lastClr="000000"/>
                </a:solidFill>
                <a:latin typeface="Arial"/>
              </a:rPr>
              <a:t>can </a:t>
            </a:r>
            <a:br>
              <a:rPr lang="en-US" sz="2400">
                <a:solidFill>
                  <a:sysClr val="windowText" lastClr="000000"/>
                </a:solidFill>
                <a:latin typeface="Arial"/>
              </a:rPr>
            </a:br>
            <a:r>
              <a:rPr lang="en-US" sz="2400">
                <a:solidFill>
                  <a:sysClr val="windowText" lastClr="000000"/>
                </a:solidFill>
                <a:latin typeface="Arial"/>
              </a:rPr>
              <a:t>non-deterministically </a:t>
            </a:r>
            <a:br>
              <a:rPr lang="en-US" sz="2400">
                <a:solidFill>
                  <a:sysClr val="windowText" lastClr="000000"/>
                </a:solidFill>
                <a:latin typeface="Arial"/>
              </a:rPr>
            </a:br>
            <a:r>
              <a:rPr lang="en-US" sz="2400" b="1">
                <a:solidFill>
                  <a:srgbClr val="38761D"/>
                </a:solidFill>
                <a:latin typeface="Arial"/>
              </a:rPr>
              <a:t>pass</a:t>
            </a:r>
            <a:r>
              <a:rPr lang="en-US" sz="240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lang="en-US" sz="2400" b="1">
                <a:solidFill>
                  <a:sysClr val="windowText" lastClr="000000"/>
                </a:solidFill>
                <a:latin typeface="Arial"/>
              </a:rPr>
              <a:t>and</a:t>
            </a:r>
            <a:r>
              <a:rPr lang="en-US" sz="240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lang="en-US" sz="2400" b="1">
                <a:solidFill>
                  <a:srgbClr val="CC0000"/>
                </a:solidFill>
                <a:latin typeface="Arial"/>
              </a:rPr>
              <a:t>fail</a:t>
            </a:r>
            <a:r>
              <a:rPr lang="en-US" sz="2400">
                <a:solidFill>
                  <a:sysClr val="windowText" lastClr="000000"/>
                </a:solidFill>
                <a:latin typeface="Arial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/>
              </a:rPr>
              <a:t>when run on the same version of the code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A40EBE-4961-304D-B662-BFEEAEC42599}"/>
              </a:ext>
            </a:extLst>
          </p:cNvPr>
          <p:cNvSpPr/>
          <p:nvPr/>
        </p:nvSpPr>
        <p:spPr>
          <a:xfrm>
            <a:off x="-24508" y="28599"/>
            <a:ext cx="12192000" cy="6858000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40"/>
            <a:endParaRPr lang="en-US" sz="24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6EF4B04F-E413-194E-93FB-69E874AADB9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69068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</a:pPr>
            <a:r>
              <a:rPr lang="en-US" sz="4400">
                <a:solidFill>
                  <a:sysClr val="windowText" lastClr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Public Outcry About Flaky Tests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016C9DCA-DC22-0444-97A1-9934D96D6F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1809" y="1671813"/>
            <a:ext cx="4384825" cy="22841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BB33A56-EF1E-6E42-8C47-2DD398A716F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1605" y="2614054"/>
            <a:ext cx="5828796" cy="168709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99AD4C5-22BE-8B4E-A65A-0426F5D92CB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901" y="4303643"/>
            <a:ext cx="5874923" cy="21235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319D40E-ED6F-DE49-90F7-C2D0118F8DC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33004" y="1595083"/>
            <a:ext cx="5690480" cy="31843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0FFD529-10D6-7C48-9284-CA04560E65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63647" y="2428145"/>
            <a:ext cx="6063461" cy="2509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EF610-0A16-C449-8DB8-C685330E7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40"/>
            <a:fld id="{00000000-1234-1234-1234-123412341234}" type="slidenum">
              <a:rPr lang="en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40"/>
              <a:t>7</a:t>
            </a:fld>
            <a:endParaRPr lang="en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76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7D93-0C6E-43EF-B8EB-41A07BEC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altLang="zh-CN" dirty="0"/>
              <a:t>What are Flaky Tests?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5600C-6D24-4B21-ADD2-DF9730F53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755"/>
            <a:ext cx="10963275" cy="4351338"/>
          </a:xfrm>
        </p:spPr>
        <p:txBody>
          <a:bodyPr/>
          <a:lstStyle/>
          <a:p>
            <a:r>
              <a:rPr lang="en-US" altLang="zh-CN" dirty="0">
                <a:solidFill>
                  <a:sysClr val="windowText" lastClr="000000"/>
                </a:solidFill>
              </a:rPr>
              <a:t>A test is </a:t>
            </a:r>
            <a:r>
              <a:rPr lang="en-US" altLang="zh-CN" i="1" dirty="0">
                <a:solidFill>
                  <a:sysClr val="windowText" lastClr="000000"/>
                </a:solidFill>
              </a:rPr>
              <a:t>flaky</a:t>
            </a:r>
            <a:r>
              <a:rPr lang="en-US" altLang="zh-CN" dirty="0">
                <a:solidFill>
                  <a:sysClr val="windowText" lastClr="000000"/>
                </a:solidFill>
              </a:rPr>
              <a:t> if it </a:t>
            </a:r>
            <a:r>
              <a:rPr lang="en-US" altLang="zh-CN" b="1" dirty="0">
                <a:solidFill>
                  <a:srgbClr val="38761D"/>
                </a:solidFill>
              </a:rPr>
              <a:t>passes</a:t>
            </a:r>
            <a:r>
              <a:rPr lang="en-US" altLang="zh-CN" dirty="0">
                <a:solidFill>
                  <a:sysClr val="windowText" lastClr="000000"/>
                </a:solidFill>
              </a:rPr>
              <a:t> </a:t>
            </a:r>
            <a:r>
              <a:rPr lang="en-US" altLang="zh-CN" b="1" dirty="0">
                <a:solidFill>
                  <a:sysClr val="windowText" lastClr="000000"/>
                </a:solidFill>
              </a:rPr>
              <a:t>and</a:t>
            </a:r>
            <a:r>
              <a:rPr lang="en-US" altLang="zh-CN" dirty="0">
                <a:solidFill>
                  <a:sysClr val="windowText" lastClr="000000"/>
                </a:solidFill>
              </a:rPr>
              <a:t> </a:t>
            </a:r>
            <a:r>
              <a:rPr lang="en-US" altLang="zh-CN" b="1" dirty="0">
                <a:solidFill>
                  <a:srgbClr val="CC0000"/>
                </a:solidFill>
              </a:rPr>
              <a:t>fails</a:t>
            </a:r>
            <a:r>
              <a:rPr lang="en-US" altLang="zh-CN" dirty="0">
                <a:solidFill>
                  <a:sysClr val="windowText" lastClr="000000"/>
                </a:solidFill>
              </a:rPr>
              <a:t> </a:t>
            </a:r>
            <a:r>
              <a:rPr lang="en-US" altLang="zh-CN" dirty="0"/>
              <a:t>for the same code version</a:t>
            </a:r>
          </a:p>
          <a:p>
            <a:pPr lvl="1"/>
            <a:r>
              <a:rPr lang="en-US" altLang="zh-CN" dirty="0"/>
              <a:t>Misleads developers to debug nonexistent faults in recent changes</a:t>
            </a:r>
          </a:p>
          <a:p>
            <a:pPr lvl="1"/>
            <a:r>
              <a:rPr lang="en-US" altLang="zh-CN" dirty="0"/>
              <a:t>Reduces trust in tests</a:t>
            </a:r>
          </a:p>
          <a:p>
            <a:r>
              <a:rPr lang="en-US" altLang="zh-CN" b="1" dirty="0"/>
              <a:t>Order-dependent </a:t>
            </a:r>
            <a:r>
              <a:rPr lang="en-US" altLang="zh-CN" dirty="0"/>
              <a:t>tests are a prominent category of flaky tests</a:t>
            </a:r>
          </a:p>
          <a:p>
            <a:pPr lvl="1"/>
            <a:r>
              <a:rPr lang="en-US" altLang="zh-CN" dirty="0">
                <a:solidFill>
                  <a:schemeClr val="dk1"/>
                </a:solidFill>
              </a:rPr>
              <a:t>An order-dependent test deterministically passes or fails in any given test order, passes in 1+ order, and fails in 1+ order</a:t>
            </a:r>
            <a:endParaRPr lang="zh-CN" altLang="en-US" dirty="0"/>
          </a:p>
        </p:txBody>
      </p:sp>
      <p:pic>
        <p:nvPicPr>
          <p:cNvPr id="5" name="Google Shape;65;p14">
            <a:extLst>
              <a:ext uri="{FF2B5EF4-FFF2-40B4-BE49-F238E27FC236}">
                <a16:creationId xmlns:a16="http://schemas.microsoft.com/office/drawing/2014/main" id="{3DA0853F-1118-4C4D-9B8D-0F61049929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310" y="4269658"/>
            <a:ext cx="6740843" cy="2219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96118-E839-4371-8DD2-F58980D2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6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61F73-E808-413E-BE2E-B7F5B54C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947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Background: Victim and Polluter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1272F12-622D-405C-9B11-802D9A00E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254" y="3556121"/>
                <a:ext cx="11338169" cy="236475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3600" b="1" dirty="0">
                    <a:solidFill>
                      <a:srgbClr val="FF0000"/>
                    </a:solidFill>
                  </a:rPr>
                  <a:t>Victim</a:t>
                </a:r>
                <a:r>
                  <a:rPr lang="en-US" altLang="zh-CN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3600" dirty="0">
                    <a:solidFill>
                      <a:srgbClr val="FF0000"/>
                    </a:solidFill>
                  </a:rPr>
                  <a:t> fails</a:t>
                </a:r>
                <a:r>
                  <a:rPr lang="en-US" altLang="zh-CN" sz="3600" dirty="0"/>
                  <a:t> when run after </a:t>
                </a:r>
                <a:r>
                  <a:rPr lang="en-US" altLang="zh-CN" sz="3600" b="1" dirty="0">
                    <a:solidFill>
                      <a:srgbClr val="0006FF"/>
                    </a:solidFill>
                  </a:rPr>
                  <a:t>polluter</a:t>
                </a:r>
                <a:r>
                  <a:rPr lang="en-US" altLang="zh-CN" sz="3600" dirty="0">
                    <a:solidFill>
                      <a:srgbClr val="0006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solidFill>
                          <a:srgbClr val="0006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3600" b="0" i="1" smtClean="0">
                        <a:solidFill>
                          <a:srgbClr val="0006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3600" dirty="0"/>
              </a:p>
              <a:p>
                <a:pPr lvl="1"/>
                <a:r>
                  <a:rPr lang="en-US" altLang="zh-CN" sz="2800" dirty="0"/>
                  <a:t>Polluter has modified some </a:t>
                </a:r>
                <a:r>
                  <a:rPr lang="en-US" altLang="zh-CN" sz="2800" b="1" dirty="0"/>
                  <a:t>shared state</a:t>
                </a:r>
                <a:endParaRPr lang="en-US" altLang="zh-CN" sz="2800" dirty="0"/>
              </a:p>
              <a:p>
                <a:pPr lvl="1"/>
                <a:r>
                  <a:rPr lang="en-US" altLang="zh-CN" sz="2800" dirty="0"/>
                  <a:t>Victim’s test assertion depends on some </a:t>
                </a:r>
                <a:r>
                  <a:rPr lang="en-US" altLang="zh-CN" sz="2800" b="1" dirty="0"/>
                  <a:t>shared state</a:t>
                </a:r>
                <a:endParaRPr lang="en-US" altLang="zh-CN" sz="2800" dirty="0"/>
              </a:p>
              <a:p>
                <a:pPr lvl="1"/>
                <a:r>
                  <a:rPr lang="en-US" altLang="zh-CN" sz="2800" dirty="0"/>
                  <a:t>The </a:t>
                </a:r>
                <a:r>
                  <a:rPr lang="en-US" altLang="zh-CN" sz="2800" b="1" dirty="0"/>
                  <a:t>same</a:t>
                </a:r>
                <a:r>
                  <a:rPr lang="en-US" altLang="zh-CN" sz="2800" dirty="0"/>
                  <a:t> shared state (the variable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in the code)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31272F12-622D-405C-9B11-802D9A00E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254" y="3556121"/>
                <a:ext cx="11338169" cy="2364750"/>
              </a:xfrm>
              <a:blipFill>
                <a:blip r:embed="rId3"/>
                <a:stretch>
                  <a:fillRect l="-1506" t="-6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2DAE3F6-6BFD-4D1F-9103-E83829B92BD1}"/>
              </a:ext>
            </a:extLst>
          </p:cNvPr>
          <p:cNvSpPr txBox="1">
            <a:spLocks/>
          </p:cNvSpPr>
          <p:nvPr/>
        </p:nvSpPr>
        <p:spPr>
          <a:xfrm>
            <a:off x="956130" y="1375910"/>
            <a:ext cx="6867070" cy="1325563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// shared variable x is initialized to 0</a:t>
            </a:r>
            <a:br>
              <a:rPr lang="en-US" altLang="zh-CN" dirty="0">
                <a:solidFill>
                  <a:srgbClr val="61C164"/>
                </a:solidFill>
              </a:rPr>
            </a:br>
            <a:r>
              <a:rPr lang="en-US" altLang="zh-CN" dirty="0"/>
              <a:t>void t1() { assert x == 0; } </a:t>
            </a:r>
            <a:r>
              <a:rPr lang="en-US" altLang="zh-CN" dirty="0">
                <a:solidFill>
                  <a:srgbClr val="FF0000"/>
                </a:solidFill>
              </a:rPr>
              <a:t>// victim</a:t>
            </a:r>
            <a:br>
              <a:rPr lang="en-US" altLang="zh-CN" dirty="0"/>
            </a:br>
            <a:r>
              <a:rPr lang="en-US" altLang="zh-CN" dirty="0"/>
              <a:t>void t2() { x = 1; } </a:t>
            </a:r>
            <a:r>
              <a:rPr lang="en-US" altLang="zh-CN" dirty="0">
                <a:solidFill>
                  <a:srgbClr val="0006FF"/>
                </a:solidFill>
              </a:rPr>
              <a:t>// polluter</a:t>
            </a:r>
            <a:endParaRPr lang="zh-CN" altLang="en-US" dirty="0">
              <a:solidFill>
                <a:srgbClr val="0006FF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24EC265-C12A-42BF-BF5F-74ACCAF10236}"/>
              </a:ext>
            </a:extLst>
          </p:cNvPr>
          <p:cNvGrpSpPr/>
          <p:nvPr/>
        </p:nvGrpSpPr>
        <p:grpSpPr>
          <a:xfrm>
            <a:off x="8363932" y="1130230"/>
            <a:ext cx="1516668" cy="898980"/>
            <a:chOff x="2988454" y="1523020"/>
            <a:chExt cx="1137551" cy="898980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F74F43D1-79D3-4C04-A82E-8CA4944B5AA0}"/>
                </a:ext>
              </a:extLst>
            </p:cNvPr>
            <p:cNvSpPr/>
            <p:nvPr/>
          </p:nvSpPr>
          <p:spPr>
            <a:xfrm>
              <a:off x="2988454" y="1523020"/>
              <a:ext cx="1137551" cy="898980"/>
            </a:xfrm>
            <a:prstGeom prst="rect">
              <a:avLst/>
            </a:prstGeom>
            <a:solidFill>
              <a:srgbClr val="A3C2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TestOrder1</a:t>
              </a: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8E7D86F8-0E01-4313-9B9C-5D67AB6C2F95}"/>
                </a:ext>
              </a:extLst>
            </p:cNvPr>
            <p:cNvSpPr/>
            <p:nvPr/>
          </p:nvSpPr>
          <p:spPr>
            <a:xfrm>
              <a:off x="3078257" y="1846827"/>
              <a:ext cx="439057" cy="475338"/>
            </a:xfrm>
            <a:prstGeom prst="rect">
              <a:avLst/>
            </a:prstGeom>
            <a:solidFill>
              <a:srgbClr val="00FF0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t1</a:t>
              </a: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EBC55E2F-FC9A-49F6-A100-4051356CCF6C}"/>
                </a:ext>
              </a:extLst>
            </p:cNvPr>
            <p:cNvSpPr/>
            <p:nvPr/>
          </p:nvSpPr>
          <p:spPr>
            <a:xfrm>
              <a:off x="3606618" y="1846827"/>
              <a:ext cx="439057" cy="475338"/>
            </a:xfrm>
            <a:prstGeom prst="rect">
              <a:avLst/>
            </a:prstGeom>
            <a:solidFill>
              <a:srgbClr val="00FF0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t2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8FE9294-B484-4469-B180-A829AFA78D2E}"/>
              </a:ext>
            </a:extLst>
          </p:cNvPr>
          <p:cNvGrpSpPr/>
          <p:nvPr/>
        </p:nvGrpSpPr>
        <p:grpSpPr>
          <a:xfrm>
            <a:off x="8363932" y="2149773"/>
            <a:ext cx="1516668" cy="898980"/>
            <a:chOff x="5017994" y="1523020"/>
            <a:chExt cx="1137551" cy="898980"/>
          </a:xfrm>
        </p:grpSpPr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9F34437A-F1A9-4A8A-87A8-3251C97BE3DB}"/>
                </a:ext>
              </a:extLst>
            </p:cNvPr>
            <p:cNvSpPr/>
            <p:nvPr/>
          </p:nvSpPr>
          <p:spPr>
            <a:xfrm>
              <a:off x="5017994" y="1523020"/>
              <a:ext cx="1137551" cy="898980"/>
            </a:xfrm>
            <a:prstGeom prst="rect">
              <a:avLst/>
            </a:prstGeom>
            <a:solidFill>
              <a:srgbClr val="FFD8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TestOrder2</a:t>
              </a:r>
            </a:p>
          </p:txBody>
        </p:sp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A7E61ECA-45CA-43C6-B7CF-5449D8793355}"/>
                </a:ext>
              </a:extLst>
            </p:cNvPr>
            <p:cNvSpPr/>
            <p:nvPr/>
          </p:nvSpPr>
          <p:spPr>
            <a:xfrm>
              <a:off x="5107798" y="1846827"/>
              <a:ext cx="439057" cy="475338"/>
            </a:xfrm>
            <a:prstGeom prst="rect">
              <a:avLst/>
            </a:prstGeom>
            <a:solidFill>
              <a:srgbClr val="00FF0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t2</a:t>
              </a:r>
            </a:p>
          </p:txBody>
        </p:sp>
        <p:sp>
          <p:nvSpPr>
            <p:cNvPr id="14" name="Rectangle 20">
              <a:extLst>
                <a:ext uri="{FF2B5EF4-FFF2-40B4-BE49-F238E27FC236}">
                  <a16:creationId xmlns:a16="http://schemas.microsoft.com/office/drawing/2014/main" id="{A872EF03-DB1F-4AE8-9D4C-ED63EB9F2F1C}"/>
                </a:ext>
              </a:extLst>
            </p:cNvPr>
            <p:cNvSpPr/>
            <p:nvPr/>
          </p:nvSpPr>
          <p:spPr>
            <a:xfrm>
              <a:off x="5636158" y="1846827"/>
              <a:ext cx="439057" cy="475338"/>
            </a:xfrm>
            <a:prstGeom prst="rect">
              <a:avLst/>
            </a:prstGeom>
            <a:solidFill>
              <a:srgbClr val="EA98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t1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235D98-D71A-4636-A51B-0BF69ACE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1923</Words>
  <Application>Microsoft Office PowerPoint</Application>
  <PresentationFormat>宽屏</PresentationFormat>
  <Paragraphs>351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LCD</vt:lpstr>
      <vt:lpstr>等线</vt:lpstr>
      <vt:lpstr>宋体</vt:lpstr>
      <vt:lpstr>Arial</vt:lpstr>
      <vt:lpstr>Calibri</vt:lpstr>
      <vt:lpstr>Calibri Light</vt:lpstr>
      <vt:lpstr>Cambria Math</vt:lpstr>
      <vt:lpstr>Consolas</vt:lpstr>
      <vt:lpstr>Wingdings</vt:lpstr>
      <vt:lpstr>office theme</vt:lpstr>
      <vt:lpstr>Preempting Flaky Tests  via Non-Idempotent-Outcome Tests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What are Flaky Tests?</vt:lpstr>
      <vt:lpstr>Background: Victim and Polluter</vt:lpstr>
      <vt:lpstr>Background: Latent-Victim, Latent-Polluter</vt:lpstr>
      <vt:lpstr>Non-Idempotent-Outcome (NIO) Test</vt:lpstr>
      <vt:lpstr>Why should we detect NIOs?</vt:lpstr>
      <vt:lpstr>Contributions</vt:lpstr>
      <vt:lpstr>Real Example of NIO</vt:lpstr>
      <vt:lpstr>Real Example of NIO</vt:lpstr>
      <vt:lpstr>Prevalence of NIO Tests</vt:lpstr>
      <vt:lpstr>Different Detection Modes</vt:lpstr>
      <vt:lpstr>Experience with Fixing NIO Tests</vt:lpstr>
      <vt:lpstr>NIO vs. Polluter vs. Victim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2022-04-11T18:36:19Z</dcterms:created>
  <dcterms:modified xsi:type="dcterms:W3CDTF">2022-04-11T18:36:45Z</dcterms:modified>
</cp:coreProperties>
</file>