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rko Marinov" initials="" lastIdx="5" clrIdx="0"/>
  <p:cmAuthor id="1" name="Wing Lam"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459C5B-1108-4A7A-AD57-D4271FE6C3B1}">
  <a:tblStyle styleId="{82459C5B-1108-4A7A-AD57-D4271FE6C3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7"/>
    <p:restoredTop sz="93966"/>
  </p:normalViewPr>
  <p:slideViewPr>
    <p:cSldViewPr snapToGrid="0">
      <p:cViewPr varScale="1">
        <p:scale>
          <a:sx n="138" d="100"/>
          <a:sy n="138" d="100"/>
        </p:scale>
        <p:origin x="496"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e9cb293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e9cb293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333333"/>
                </a:solidFill>
                <a:highlight>
                  <a:schemeClr val="lt1"/>
                </a:highlight>
              </a:rPr>
              <a:t>Hello everyone! My apologies for not being able to present in person. My name is Pu but I usually go by Luke. Today I'm going to present my work on "A Theoretical Analysis of Random Regression Test Prioritization". This is a joint work done by me and my collaborators Hao, Tao, Darko and Wing. We are from Peking University, China, University of Illinoy, USA, and George Mason University, USA.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f38ede454_1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f38ede454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Let’s take a look at an example to show how we calculate alpha. In the table is the failure-to-fault matrix, and on the right are the two figures corresponding to two different test orders for the given matrix </a:t>
            </a:r>
            <a:r>
              <a:rPr lang="zh-CN">
                <a:solidFill>
                  <a:schemeClr val="dk1"/>
                </a:solidFill>
              </a:rPr>
              <a:t>that plot the percentage of faults detected against the percentage of executed tests</a:t>
            </a:r>
            <a:r>
              <a:rPr lang="zh-CN"/>
              <a:t>.</a:t>
            </a:r>
            <a:endParaRPr/>
          </a:p>
          <a:p>
            <a:pPr marL="0" lvl="0" indent="0" algn="l" rtl="0">
              <a:spcBef>
                <a:spcPts val="0"/>
              </a:spcBef>
              <a:spcAft>
                <a:spcPts val="0"/>
              </a:spcAft>
              <a:buNone/>
            </a:pPr>
            <a:r>
              <a:rPr lang="zh-CN"/>
              <a:t>The order for the orange plot is t1-t2-t3-t4-t5. </a:t>
            </a:r>
            <a:r>
              <a:rPr lang="zh-CN">
                <a:solidFill>
                  <a:schemeClr val="dk1"/>
                </a:solidFill>
              </a:rPr>
              <a:t>After the execution of t1, the curve jumps to 33% because t1 detects F2. Since t2 passes and detects no fault, the curve then goes plain. t3 and t4 then detect F1 and F3 respectively. In the end, although t5 can detect F2 and F3, they have both been detected by tests run before it, so the curve goes plain. But if in another order t5 runs first, the curve would directly jump from 0 to 66% because it detects 2 new faults first</a:t>
            </a:r>
            <a:r>
              <a:rPr lang="zh-CN"/>
              <a:t>. </a:t>
            </a:r>
            <a:r>
              <a:rPr lang="zh-CN">
                <a:solidFill>
                  <a:schemeClr val="dk1"/>
                </a:solidFill>
              </a:rPr>
              <a:t>alpha is defined as the area under the curve. It intuitively captures the average fault-finding rate in respect to the number of tests. The alpha of the first order is 0.57.</a:t>
            </a:r>
            <a:endParaRPr/>
          </a:p>
          <a:p>
            <a:pPr marL="0" lvl="0" indent="0" algn="l" rtl="0">
              <a:spcBef>
                <a:spcPts val="0"/>
              </a:spcBef>
              <a:spcAft>
                <a:spcPts val="0"/>
              </a:spcAft>
              <a:buNone/>
            </a:pPr>
            <a:r>
              <a:rPr lang="zh-CN"/>
              <a:t>The order for the blue one is t4-t3-t1-t2-t5. Similarly, we can get that its alpha equals 0.7.</a:t>
            </a:r>
            <a:endParaRPr/>
          </a:p>
          <a:p>
            <a:pPr marL="0" lvl="0" indent="0" algn="l" rtl="0">
              <a:spcBef>
                <a:spcPts val="0"/>
              </a:spcBef>
              <a:spcAft>
                <a:spcPts val="0"/>
              </a:spcAft>
              <a:buNone/>
            </a:pPr>
            <a:r>
              <a:rPr lang="zh-CN"/>
              <a:t>In this example, by alpha the second order is better because it on average finds faults faster in respect to the number of tests.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1f38ede454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1f38ede454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alpha can be calculated with this formula, where tao_i is the position of the first test to detect fault i in the order. In the matrix, tao_i is the position of the first cross in row 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f38ede454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f38ede454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Gamma, or APFDc, is similar to alpha, except that gamma captures the fault-finding rate in respect </a:t>
            </a:r>
            <a:r>
              <a:rPr lang="zh-CN">
                <a:solidFill>
                  <a:schemeClr val="dk1"/>
                </a:solidFill>
              </a:rPr>
              <a:t>not to the number of tests, but</a:t>
            </a:r>
            <a:r>
              <a:rPr lang="zh-CN"/>
              <a:t> to the cost of tests, which is usually measured by the runtime of tests.</a:t>
            </a:r>
            <a:endParaRPr/>
          </a:p>
          <a:p>
            <a:pPr marL="0" lvl="0" indent="0" algn="l" rtl="0">
              <a:spcBef>
                <a:spcPts val="0"/>
              </a:spcBef>
              <a:spcAft>
                <a:spcPts val="0"/>
              </a:spcAft>
              <a:buNone/>
            </a:pPr>
            <a:r>
              <a:rPr lang="zh-CN"/>
              <a:t>In other words, if we change the x-axis to the percentage of the total cost, the area under the curve is then gamma.</a:t>
            </a:r>
            <a:endParaRPr/>
          </a:p>
          <a:p>
            <a:pPr marL="0" lvl="0" indent="0" algn="l" rtl="0">
              <a:spcBef>
                <a:spcPts val="0"/>
              </a:spcBef>
              <a:spcAft>
                <a:spcPts val="0"/>
              </a:spcAft>
              <a:buNone/>
            </a:pPr>
            <a:r>
              <a:rPr lang="zh-CN"/>
              <a:t>We have seen that in this example, by alpha the first order is better,  and now we can see that by gamma, these two orders are equally good because their gamma are both 0.68.</a:t>
            </a:r>
            <a:endParaRPr/>
          </a:p>
          <a:p>
            <a:pPr marL="0" lvl="0" indent="0" algn="l" rtl="0">
              <a:spcBef>
                <a:spcPts val="0"/>
              </a:spcBef>
              <a:spcAft>
                <a:spcPts val="0"/>
              </a:spcAft>
              <a:buNone/>
            </a:pPr>
            <a:r>
              <a:rPr lang="zh-CN">
                <a:solidFill>
                  <a:schemeClr val="dk1"/>
                </a:solidFill>
              </a:rPr>
              <a:t>We leave out gamma’s formula because it is similar to that of alpha.</a:t>
            </a:r>
            <a:r>
              <a:rPr lang="zh-CN"/>
              <a:t> Note that alpha can be viewed as a special case of gamma, when all the tests have the same cost. Our analysis is mostly general for both alpha and gamma, but in this talk I’ll focus on alpha because it is easier to follow.</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1e9cb2938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1e9cb2938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Now we know how orders are compared, then how are two RTP techniques compared? Prior work compared a sample distribution, or a sample average</a:t>
            </a:r>
            <a:r>
              <a:rPr lang="zh-CN" dirty="0">
                <a:solidFill>
                  <a:schemeClr val="dk1"/>
                </a:solidFill>
              </a:rPr>
              <a:t> of produced orders’ alpha or gamma. For sample distribution, people use statistical test that answers the question “does a technique produce orders that are statistically significantly better than the orders of other techniques”, and also use box plots which visually show certain properties of the sample distribution. Some work just compared the sample average, for example, the average gamma in the sampled orders.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e9cb2938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e9cb293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Random RTP is a simple RTP technique that gives a random test order. It is frequently used as a baseline for comparison. For example, our survey found that 56 of 100 most cited RTP papers used random RTP as a baseline, and 2 of 4 most recent RTP papers published in the latest leading testing conferences ICST &amp; ISSTA 2021, also used random RTP as a baseline. Since random RTP can produce as many as n! different orders, all prior studies used sampling to estimate the performance of random RTP.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e9cb2938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e9cb293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Now, let’s look at the results in a seminal RTP paper published in 2000. Here, each boxplot corresponds to a technique, and the y-axis shows the alpha, or APFD. The line in the middle of the boxplots marks the mean or median of the sampled population. Here, the No.1 boxplot on the left is for random RTP. Well, everything looks seemingly fine in the figure, right?</a:t>
            </a:r>
            <a:endParaRPr dirty="0"/>
          </a:p>
          <a:p>
            <a:pPr marL="0" lvl="0" indent="0" algn="l" rtl="0">
              <a:spcBef>
                <a:spcPts val="0"/>
              </a:spcBef>
              <a:spcAft>
                <a:spcPts val="0"/>
              </a:spcAft>
              <a:buNone/>
            </a:pPr>
            <a:r>
              <a:rPr lang="zh-CN" dirty="0"/>
              <a:t>EXCEPT that the results definitely underestimate the performance of random RTP. Through our analysis, we found that the mean or median alpha of random orders should never be below 0.5, and the boxplot clearly violates it.</a:t>
            </a:r>
            <a:endParaRPr dirty="0"/>
          </a:p>
          <a:p>
            <a:pPr marL="0" lvl="0" indent="0" algn="l" rtl="0">
              <a:spcBef>
                <a:spcPts val="0"/>
              </a:spcBef>
              <a:spcAft>
                <a:spcPts val="0"/>
              </a:spcAft>
              <a:buNone/>
            </a:pPr>
            <a:r>
              <a:rPr lang="zh-CN" dirty="0"/>
              <a:t>Th</a:t>
            </a:r>
            <a:r>
              <a:rPr lang="en-US" altLang="zh-CN" dirty="0"/>
              <a:t>is</a:t>
            </a:r>
            <a:r>
              <a:rPr lang="zh-CN" dirty="0"/>
              <a:t> violation may stem from insufficient sampling, or some bug in the experimental code.</a:t>
            </a:r>
            <a:endParaRPr dirty="0"/>
          </a:p>
          <a:p>
            <a:pPr marL="0" lvl="0" indent="0" algn="l" rtl="0">
              <a:spcBef>
                <a:spcPts val="0"/>
              </a:spcBef>
              <a:spcAft>
                <a:spcPts val="0"/>
              </a:spcAft>
              <a:buNone/>
            </a:pPr>
            <a:r>
              <a:rPr lang="zh-CN" dirty="0"/>
              <a:t>However, one may ask, random RTP is intuitively worse than other techniques, so why should we care?</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1f38ede454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1f38ede454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Why should we compare with random RTP? Well, there are four reasons. First of all, our analysis shows that random RTP can perform very good in certain scenarios, and in these scenarios one may not assume that some techniques perform better than random RTP. Second, the runtime overhead of the techniques is also important in practice. Random RTP incurs negligible overhead compared with some expensive state-of-the-art techniques. For example, some techniques are based on code coverage, which is expensive to obtain. Third, random RTP is easy to implement. In comparison, some techniques based on information retrieval require non-trivial implementation efforts. Finally, random test orders can help detect order-dependent flaky tests, which are a type of detrimental tests.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e9e38d3dc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1e9e38d3d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preceding example tells us that estimating the performance of random RTP via sampling may be inaccurate. We also know that it is time-consuming to get enough samples. These drive us to instead theoretically analyze random RTP, which can yield an accurate evaluation of random RTP with running some quick algorithms or computing simple formulas.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e9cb2938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e9cb2938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Now that I introduced the background, let me switch to describe the main contributions of our paper.</a:t>
            </a:r>
            <a:endParaRPr lang="en-US" altLang="zh-CN" dirty="0"/>
          </a:p>
          <a:p>
            <a:pPr marL="0" lvl="0" indent="0" algn="l" rtl="0">
              <a:spcBef>
                <a:spcPts val="0"/>
              </a:spcBef>
              <a:spcAft>
                <a:spcPts val="0"/>
              </a:spcAft>
              <a:buNone/>
            </a:pPr>
            <a:r>
              <a:rPr lang="zh-CN" dirty="0"/>
              <a:t>Prior work used sample distribution or sample average for comparision with random RTP, our paper proposed to instead use PMF and expected values of the whole population.</a:t>
            </a:r>
            <a:endParaRPr dirty="0"/>
          </a:p>
          <a:p>
            <a:pPr marL="0" lvl="0" indent="0" algn="l" rtl="0">
              <a:spcBef>
                <a:spcPts val="0"/>
              </a:spcBef>
              <a:spcAft>
                <a:spcPts val="0"/>
              </a:spcAft>
              <a:buNone/>
            </a:pPr>
            <a:r>
              <a:rPr lang="zh-CN" dirty="0"/>
              <a:t>Prior work used sampling, but we devised algorithms and closed-form formulas.</a:t>
            </a:r>
            <a:endParaRPr dirty="0"/>
          </a:p>
          <a:p>
            <a:pPr marL="0" lvl="0" indent="0" algn="l" rtl="0">
              <a:spcBef>
                <a:spcPts val="0"/>
              </a:spcBef>
              <a:spcAft>
                <a:spcPts val="0"/>
              </a:spcAft>
              <a:buNone/>
            </a:pPr>
            <a:r>
              <a:rPr lang="zh-CN" dirty="0"/>
              <a:t>Sampling may potentially incur inaccuracy, while formulas and algorithms are always accurate.</a:t>
            </a:r>
            <a:endParaRPr dirty="0"/>
          </a:p>
          <a:p>
            <a:pPr marL="0" lvl="0" indent="0" algn="l" rtl="0">
              <a:spcBef>
                <a:spcPts val="0"/>
              </a:spcBef>
              <a:spcAft>
                <a:spcPts val="0"/>
              </a:spcAft>
              <a:buNone/>
            </a:pPr>
            <a:r>
              <a:rPr lang="zh-CN" dirty="0"/>
              <a:t>The runtime of sampling depends on the desired accuracy, but our algorithms and formulas are often fast to run or compute.</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e9cb29388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e9cb2938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I’ll first present our novel algorithm to compute the PMF of alpha. The problem is, given a test suite and failure-to-fault matrix, output the PMF, that is probability mass function or distribution of alpha. Before I begin, let’s first have a quick review of the definition of alpha. We can see that the key term, and the only term that changes in different orders, is sum of tao_i, where tao_i is the position of the test in the order to detect fault i </a:t>
            </a:r>
            <a:r>
              <a:rPr lang="zh-CN">
                <a:solidFill>
                  <a:schemeClr val="dk1"/>
                </a:solidFill>
              </a:rPr>
              <a:t>first</a:t>
            </a:r>
            <a:r>
              <a:rPr lang="zh-C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fa03c446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fa03c446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Let me first quickly introduce regression test prioritization, which is also called RTP. RTP is the approach to order test suites, which are unordered sets of tests, to a test execution order, aiming to intuitively find failures faster. Finding test failures faster enables the developers to start debugging earlier. </a:t>
            </a:r>
            <a:r>
              <a:rPr lang="zh-CN">
                <a:solidFill>
                  <a:schemeClr val="dk1"/>
                </a:solidFill>
              </a:rPr>
              <a:t>RTP has been widely studied in research. Various RTP techniques have been proposed in the literature since the seminal papers from 20+ years ago that have garnered thousands of citations</a:t>
            </a:r>
            <a:r>
              <a:rPr lang="zh-CN"/>
              <a:t>. RTP has also been used in practice. For example, Google and Microsoft report on using RTP in industry. </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1f38ede45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1f38ede45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One may ask, is an algorithm needed? Is there a closed-form formula for the PMF of alpha that can be directly computed? The answer is no, because if we consider a narrower case, where each failure maps to a distinct fault, the problem becomes “count the number of partitions of distinct summands”. To the best of our knowledge, this problem has no known closed-form formula.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1e9cb29388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1e9cb29388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Now, let’s first see a naive algorithm for this problem. One can straightforwardly enumerate all n! test orders, for each order compute alpha, and aggregate then into one PMF. Each order takes O(n) to compute alpha, so this algorithm has as high as O(n!*n) complexity.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e9cb29388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e9cb2938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 simple observation is that we need not enumerate at the granularity of permutations of all tests. Considering that the permutations with the same positions of failing tests have the same alpha. We can enumerate only the k failing tests’ positions, and there are O(n^k) sets of them. In this example test suite, where only T2 and T5 fail, we now only have to enumerate the positions of these 2 tests. If we enumerate </a:t>
            </a:r>
            <a:r>
              <a:rPr lang="zh-CN">
                <a:solidFill>
                  <a:schemeClr val="dk1"/>
                </a:solidFill>
              </a:rPr>
              <a:t>k failing tests’ positions, calculate alpha for each case, and aggregate them, we get an algorithm with time complexity O(n^{k+1}). Considering that k is in most cases much less than n, this algorithm has been much better than the naive algorithm, but it is still not quick enough.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1e9cb29388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1e9cb2938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How do we further optimize? Let’s try not rush to enumerate the absolute positions of k failing tests. Let’s first enumerate only their relative positions to each other, where there are k! cases. In this example, there are only two sets of the relative positions: &lt;T2, T5&gt; or &lt;T5, T2&gt;. Now, how do we proceed?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1e9cb2938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1e9cb2938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need first view alpha from a different perspective. Instead of iterating faults, we can switch to iterate over the failing tests. Note that on the left hand side, each summand is the position of a failing test. For the failing test j, if we denote its position in the order as phi_j, on the left hand side, how many times is phi_j added? The answer is the number of faults that test j detects first in the order, which we denote as w_j. This gives us the right hand side formula. In this example, where the test order is t1-t2-t3-t4-t5, and the failure-to-fault matrix is like this, when we iterate the faults like the left hand side, we iterate the rows and sum up the positions of the first cross in each row, which gives us 3+1+4. When we iterate the failures like the right hand side formula, we iterate over the columns and sum up the column ID times the number of crosses that are first in their rows, which gives us 1*1+2*0+3*1+4*1+5*0. One can see that both sides get the same results.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1e9e38d3d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1e9e38d3d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right hand side formula may seem more complicated, but it helps.</a:t>
            </a:r>
            <a:endParaRPr/>
          </a:p>
          <a:p>
            <a:pPr marL="0" lvl="0" indent="0" algn="l" rtl="0">
              <a:spcBef>
                <a:spcPts val="0"/>
              </a:spcBef>
              <a:spcAft>
                <a:spcPts val="0"/>
              </a:spcAft>
              <a:buNone/>
            </a:pPr>
            <a:r>
              <a:rPr lang="zh-CN"/>
              <a:t>Let’s take a closer look at why. Now that we have enumerated</a:t>
            </a:r>
            <a:r>
              <a:rPr lang="zh-CN">
                <a:solidFill>
                  <a:schemeClr val="dk1"/>
                </a:solidFill>
              </a:rPr>
              <a:t> the relative positions of the k failing tests,</a:t>
            </a:r>
            <a:r>
              <a:rPr lang="zh-CN"/>
              <a:t> for each fault, which test detects it first is determined, and then we know the number of faults each failing test detects first, so all the Ws are set. Then, we only need to worry about the assignment of phi. We denote f_{g,h}(s) as number of ways to assign φ, such that the assignment of the first g phis are valid, not greater than h and their weighted sum is s. The PMF of the sum that we care about is then f_{k,n}.</a:t>
            </a:r>
            <a:endParaRPr/>
          </a:p>
          <a:p>
            <a:pPr marL="0" lvl="0" indent="0" algn="l" rtl="0">
              <a:spcBef>
                <a:spcPts val="0"/>
              </a:spcBef>
              <a:spcAft>
                <a:spcPts val="0"/>
              </a:spcAft>
              <a:buNone/>
            </a:pPr>
            <a:r>
              <a:rPr lang="zh-CN"/>
              <a:t>This can be solved with an O(n^2mk) dynamic programming algorithm. </a:t>
            </a:r>
            <a:endParaRPr/>
          </a:p>
          <a:p>
            <a:pPr marL="0" lvl="0" indent="0" algn="l" rtl="0">
              <a:spcBef>
                <a:spcPts val="0"/>
              </a:spcBef>
              <a:spcAft>
                <a:spcPts val="0"/>
              </a:spcAft>
              <a:buNone/>
            </a:pPr>
            <a:r>
              <a:rPr lang="zh-CN"/>
              <a:t>More details about the dynamic programming algorithm is in the paper.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1f38ede454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1f38ede45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So now, we summerize our algorithm to compute the PMF of APFD alpha. We first…, then…, and finally…. The time complexity is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1e9cb29388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1e9cb29388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Now, can this algorithm gives us the results in reasonable time? Admittedly, k! is still a big factor, but in our evaluation RTP dataset that contains the largest number of Java projects, 98% test suites have k &lt;= 10, indicating that k is in most real cases very small. We run our algorithm and it finishes under 30 seconds </a:t>
            </a:r>
            <a:r>
              <a:rPr lang="zh-CN">
                <a:solidFill>
                  <a:schemeClr val="dk1"/>
                </a:solidFill>
              </a:rPr>
              <a:t>for each of these test suites.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e9e38d3dc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e9e38d3d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That’s all about the algorithm to compute the PMF of alpha. Because the expected values of alpha and gamma are also used to compare to RTP techniques, we derived their closed-form formulas as well. The closed-form formulas of the expected values can be computed in O(n) time. The key properties we exploited in our derivation are linearity of expectation and symmetry. We leave out the formulas and derivations in the talk, but you can find them in our paper.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e9e38d3dc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1e9e38d3d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Additionally, we also consider the explected values of alpha and gamma with some practical constraint. In practice, not all the orders can be run, but only those that satisfy some practical constraint. We considered one such constraint, compared the expected values with and without the constraint, and found that it negatively affects the performance of random RTP. This is quite interesting and surprising, because the constraint dost not have anything to do with failures and faults. The details can be found in our paper.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fa03c4463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fa03c446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chemeClr val="dk1"/>
                </a:solidFill>
              </a:rPr>
              <a:t>While RTP is widely studied in software testing conferences, I assume that most of the TACAS audience may not be familiar with RTP, so let me take some time to introduce the background before I go further. The background will cover these notions: test suite, RTP techniques, test orders, failures and faults. At the high level, RTP techniques take as input a test suite, and output a number of test orders. Running the test orders triggers failures, which then detect the underlying faults.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1e9cb29388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1e9cb2938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Moreover, we also derived two interesting properties and used them to check highly-cited RTP papers. We proved that first, the expected values and the median values of alpha and gamma should both be greater than or equal to half in all test suites and failure-to-fault matrices. We call this property mean/median at least half. And second, if one of them is half, all the others should also be half, and the PMF of alpha and gamma should be symmetric. We call this property symmetric PMF.</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1f38ede454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1f38ede45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surveyed 100 most cited papers in RTP. We found that 4 papers’ results violate property Mean/Median at least half and 3 papers’ results violate property symmetric PMF, with some more that we are uncertain due to lack of data and description provided. Note that the papers violating these two properties include the seminal papers that have garnered thousands of citations. These findings indicate that the results obtained from sampling are indeed not reliable, and future studies should directly use our algorithm or formulas to get the exact performance of random RTP.</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1e9cb29388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1e9cb29388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In summary, we have the following contributions.</a:t>
            </a:r>
            <a:endParaRPr/>
          </a:p>
          <a:p>
            <a:pPr marL="0" lvl="0" indent="0" algn="l" rtl="0">
              <a:spcBef>
                <a:spcPts val="0"/>
              </a:spcBef>
              <a:spcAft>
                <a:spcPts val="0"/>
              </a:spcAft>
              <a:buNone/>
            </a:pPr>
            <a:r>
              <a:rPr lang="zh-CN"/>
              <a:t>We present…</a:t>
            </a:r>
            <a:endParaRPr/>
          </a:p>
          <a:p>
            <a:pPr marL="0" lvl="0" indent="0" algn="l" rtl="0">
              <a:spcBef>
                <a:spcPts val="0"/>
              </a:spcBef>
              <a:spcAft>
                <a:spcPts val="0"/>
              </a:spcAft>
              <a:buNone/>
            </a:pPr>
            <a:r>
              <a:rPr lang="zh-CN"/>
              <a:t>We…</a:t>
            </a:r>
            <a:endParaRPr/>
          </a:p>
          <a:p>
            <a:pPr marL="0" lvl="0" indent="0" algn="l" rtl="0">
              <a:spcBef>
                <a:spcPts val="0"/>
              </a:spcBef>
              <a:spcAft>
                <a:spcPts val="0"/>
              </a:spcAft>
              <a:buNone/>
            </a:pPr>
            <a:r>
              <a:rPr lang="zh-CN"/>
              <a:t>We…</a:t>
            </a:r>
            <a:endParaRPr/>
          </a:p>
          <a:p>
            <a:pPr marL="0" lvl="0" indent="0" algn="l" rtl="0">
              <a:spcBef>
                <a:spcPts val="0"/>
              </a:spcBef>
              <a:spcAft>
                <a:spcPts val="0"/>
              </a:spcAft>
              <a:buNone/>
            </a:pPr>
            <a:r>
              <a:rPr lang="zh-CN"/>
              <a:t>We…</a:t>
            </a:r>
            <a:endParaRPr/>
          </a:p>
          <a:p>
            <a:pPr marL="0" lvl="0" indent="0" algn="l" rtl="0">
              <a:spcBef>
                <a:spcPts val="0"/>
              </a:spcBef>
              <a:spcAft>
                <a:spcPts val="0"/>
              </a:spcAft>
              <a:buNone/>
            </a:pPr>
            <a:r>
              <a:rPr lang="zh-CN"/>
              <a:t>In the future, one can look to…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1e9cb29388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1e9cb29388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Here is the takeaway message that I summarized for you. Thanks everyone. Please feel free to ask any questions.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f38ede454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1f38ede45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Formally, a test suite, usually denoted as T, is an unordered set of tests. We denote n as the number of tests in 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fa03c4463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fa03c4463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chemeClr val="dk1"/>
                </a:solidFill>
              </a:rPr>
              <a:t>A RTP technique takes as input a test suite T and optionally historical information about prior runs of T, and produces as output test-suite orders, which are permutations of the tests in the test suite.</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One thing worth mentioning is that many RTP techniques produce more than one order due to some randomness in the algorithm.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f38ede454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f38ede45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After running the orders produced with RTP techniques, some failures may be triggered. A failure is simply a failing test. For example, during the execution of the test, some assertion fails or the program crashes. We denote k as the number of failures in the test suite T. Since each test may and may not fail, k is less than or equal to n, and in practice k is much less than n. In our evaluation dataset, k &lt;= 10 in 98% of the test suites, while the average of n is 176.</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f38ede454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f38ede454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With the failures developers can track to reveal the faults. Faults are the root causes of failures, and are essentially the bugs in the code. Note that faults are static incorrectness in the code. In comparison, failures are dynamic, triggered when running the failing tests. We use m to denote the number of faults.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f38ede454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f38ede454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call a failure detects a fault when the fault is the root cause of the failure. Note that many failures may detect the same fault, and also one failure may detect many faults. The mapping between failures and faults can be complicated. Here is one example. You can see that t1 and t5 both detect F2, and t5 can detect both F2 and F3.</a:t>
            </a:r>
            <a:endParaRPr/>
          </a:p>
          <a:p>
            <a:pPr marL="0" lvl="0" indent="0" algn="l" rtl="0">
              <a:spcBef>
                <a:spcPts val="0"/>
              </a:spcBef>
              <a:spcAft>
                <a:spcPts val="0"/>
              </a:spcAft>
              <a:buNone/>
            </a:pPr>
            <a:r>
              <a:rPr lang="zh-CN">
                <a:solidFill>
                  <a:schemeClr val="dk1"/>
                </a:solidFill>
              </a:rPr>
              <a:t>We call a matrix like this a Failure-to-Fault matrix, which is a m*n matrix, such that a cross in entry (i,j) means that test j fails and detects fault i. Since we only consider the faults detectable by the entire test suites, for each row there is at least one cross. And since some test may pass, certain columns may contain no crosses.</a:t>
            </a:r>
            <a:endParaRPr>
              <a:solidFill>
                <a:schemeClr val="dk1"/>
              </a:solidFill>
            </a:endParaRPr>
          </a:p>
          <a:p>
            <a:pPr marL="0" lvl="0" indent="0" algn="l" rtl="0">
              <a:spcBef>
                <a:spcPts val="0"/>
              </a:spcBef>
              <a:spcAft>
                <a:spcPts val="0"/>
              </a:spcAft>
              <a:buClr>
                <a:schemeClr val="dk1"/>
              </a:buClr>
              <a:buSzPts val="1100"/>
              <a:buFont typeface="Arial"/>
              <a:buNone/>
            </a:pPr>
            <a:r>
              <a:rPr lang="zh-CN">
                <a:solidFill>
                  <a:schemeClr val="dk1"/>
                </a:solidFill>
              </a:rPr>
              <a:t>Note that in this example, most tests fail, but in practice most tests pass.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f38ede454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f38ede454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Now that we know RTP works, how do we compare different test orders in </a:t>
            </a:r>
            <a:r>
              <a:rPr lang="zh-CN">
                <a:solidFill>
                  <a:schemeClr val="dk1"/>
                </a:solidFill>
              </a:rPr>
              <a:t>the same test suite with the same failure-to-fault matrix</a:t>
            </a:r>
            <a:r>
              <a:rPr lang="zh-CN"/>
              <a:t>? Note that the goal is to find faults faster, not just failures, because faults are the essential bugs and failures are only the means to show them. For example, finding N failures that detect the same fault is not as valuable as finding 2 failures that detect two different faults. To quantify how fast a test order finds the failures on average, two metrics introduced two decades ago are most widely used: alpha, which is traditionally called APFD, average percentage of faults detected, and gamma, which is traditionally called APFDc, the “cost-cognizant” version of APFD. </a:t>
            </a:r>
            <a:r>
              <a:rPr lang="zh-CN">
                <a:solidFill>
                  <a:schemeClr val="dk1"/>
                </a:solidFill>
              </a:rPr>
              <a:t>The cost can be measured in various ways, but most work uses the test runtime</a:t>
            </a:r>
            <a:r>
              <a:rPr lang="zh-CN"/>
              <a:t>. These two metrics are both normalized to open unit interval, between 0 and 1, enabling comparing techniques across multiple test-suites.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322275"/>
            <a:ext cx="9144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sz="4400" dirty="0"/>
              <a:t>A Theoretical Analysis of Random Regression Test Prioritization</a:t>
            </a:r>
            <a:endParaRPr sz="4400" dirty="0"/>
          </a:p>
        </p:txBody>
      </p:sp>
      <p:sp>
        <p:nvSpPr>
          <p:cNvPr id="55" name="Google Shape;55;p13"/>
          <p:cNvSpPr txBox="1">
            <a:spLocks noGrp="1"/>
          </p:cNvSpPr>
          <p:nvPr>
            <p:ph type="subTitle" idx="1"/>
          </p:nvPr>
        </p:nvSpPr>
        <p:spPr>
          <a:xfrm>
            <a:off x="-203850" y="2442325"/>
            <a:ext cx="9551700" cy="1114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CN" sz="2600" b="1"/>
              <a:t>Pu (Luke) Yi</a:t>
            </a:r>
            <a:r>
              <a:rPr lang="zh-CN" sz="2600"/>
              <a:t>, Hao Wang</a:t>
            </a:r>
            <a:endParaRPr sz="2600"/>
          </a:p>
          <a:p>
            <a:pPr marL="0" lvl="0" indent="0" algn="ctr" rtl="0">
              <a:spcBef>
                <a:spcPts val="0"/>
              </a:spcBef>
              <a:spcAft>
                <a:spcPts val="0"/>
              </a:spcAft>
              <a:buNone/>
            </a:pPr>
            <a:r>
              <a:rPr lang="zh-CN" sz="2600"/>
              <a:t>Tao Xie, Darko Marinov, Wing Lam</a:t>
            </a:r>
            <a:endParaRPr sz="2600"/>
          </a:p>
        </p:txBody>
      </p:sp>
      <p:pic>
        <p:nvPicPr>
          <p:cNvPr id="56" name="Google Shape;56;p13"/>
          <p:cNvPicPr preferRelativeResize="0"/>
          <p:nvPr/>
        </p:nvPicPr>
        <p:blipFill>
          <a:blip r:embed="rId3">
            <a:alphaModFix/>
          </a:blip>
          <a:stretch>
            <a:fillRect/>
          </a:stretch>
        </p:blipFill>
        <p:spPr>
          <a:xfrm>
            <a:off x="1035924" y="3543490"/>
            <a:ext cx="1035876" cy="912050"/>
          </a:xfrm>
          <a:prstGeom prst="rect">
            <a:avLst/>
          </a:prstGeom>
          <a:noFill/>
          <a:ln>
            <a:noFill/>
          </a:ln>
        </p:spPr>
      </p:pic>
      <p:pic>
        <p:nvPicPr>
          <p:cNvPr id="57" name="Google Shape;57;p13"/>
          <p:cNvPicPr preferRelativeResize="0"/>
          <p:nvPr/>
        </p:nvPicPr>
        <p:blipFill rotWithShape="1">
          <a:blip r:embed="rId4">
            <a:alphaModFix/>
          </a:blip>
          <a:srcRect/>
          <a:stretch/>
        </p:blipFill>
        <p:spPr>
          <a:xfrm>
            <a:off x="4264888" y="3556800"/>
            <a:ext cx="614214" cy="885425"/>
          </a:xfrm>
          <a:prstGeom prst="rect">
            <a:avLst/>
          </a:prstGeom>
          <a:noFill/>
          <a:ln>
            <a:noFill/>
          </a:ln>
        </p:spPr>
      </p:pic>
      <p:pic>
        <p:nvPicPr>
          <p:cNvPr id="58" name="Google Shape;58;p13"/>
          <p:cNvPicPr preferRelativeResize="0"/>
          <p:nvPr/>
        </p:nvPicPr>
        <p:blipFill>
          <a:blip r:embed="rId5">
            <a:alphaModFix/>
          </a:blip>
          <a:stretch>
            <a:fillRect/>
          </a:stretch>
        </p:blipFill>
        <p:spPr>
          <a:xfrm>
            <a:off x="7072202" y="3556825"/>
            <a:ext cx="1317351" cy="885425"/>
          </a:xfrm>
          <a:prstGeom prst="rect">
            <a:avLst/>
          </a:prstGeom>
          <a:noFill/>
          <a:ln>
            <a:noFill/>
          </a:ln>
        </p:spPr>
      </p:pic>
      <p:sp>
        <p:nvSpPr>
          <p:cNvPr id="59" name="Google Shape;59;p13"/>
          <p:cNvSpPr txBox="1"/>
          <p:nvPr/>
        </p:nvSpPr>
        <p:spPr>
          <a:xfrm>
            <a:off x="2698500" y="4582600"/>
            <a:ext cx="3747000" cy="39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zh-CN" sz="1900">
                <a:solidFill>
                  <a:srgbClr val="595959"/>
                </a:solidFill>
              </a:rPr>
              <a:t>lukeyi@pku.edu.cn</a:t>
            </a:r>
            <a:endParaRPr sz="500"/>
          </a:p>
        </p:txBody>
      </p:sp>
      <p:sp>
        <p:nvSpPr>
          <p:cNvPr id="60" name="Google Shape;60;p13"/>
          <p:cNvSpPr txBox="1"/>
          <p:nvPr/>
        </p:nvSpPr>
        <p:spPr>
          <a:xfrm>
            <a:off x="502750" y="322275"/>
            <a:ext cx="37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FF0000"/>
              </a:solidFill>
            </a:endParaRPr>
          </a:p>
        </p:txBody>
      </p:sp>
      <p:pic>
        <p:nvPicPr>
          <p:cNvPr id="61" name="Google Shape;61;p13"/>
          <p:cNvPicPr preferRelativeResize="0"/>
          <p:nvPr/>
        </p:nvPicPr>
        <p:blipFill rotWithShape="1">
          <a:blip r:embed="rId6">
            <a:alphaModFix/>
          </a:blip>
          <a:srcRect r="71269"/>
          <a:stretch/>
        </p:blipFill>
        <p:spPr>
          <a:xfrm>
            <a:off x="651975" y="263950"/>
            <a:ext cx="502050" cy="516850"/>
          </a:xfrm>
          <a:prstGeom prst="rect">
            <a:avLst/>
          </a:prstGeom>
          <a:noFill/>
          <a:ln>
            <a:noFill/>
          </a:ln>
        </p:spPr>
      </p:pic>
      <p:pic>
        <p:nvPicPr>
          <p:cNvPr id="62" name="Google Shape;62;p13"/>
          <p:cNvPicPr preferRelativeResize="0"/>
          <p:nvPr/>
        </p:nvPicPr>
        <p:blipFill rotWithShape="1">
          <a:blip r:embed="rId7">
            <a:alphaModFix/>
          </a:blip>
          <a:srcRect r="49194"/>
          <a:stretch/>
        </p:blipFill>
        <p:spPr>
          <a:xfrm>
            <a:off x="1677588" y="263950"/>
            <a:ext cx="534650" cy="516850"/>
          </a:xfrm>
          <a:prstGeom prst="rect">
            <a:avLst/>
          </a:prstGeom>
          <a:noFill/>
          <a:ln>
            <a:noFill/>
          </a:ln>
        </p:spPr>
      </p:pic>
      <p:pic>
        <p:nvPicPr>
          <p:cNvPr id="63" name="Google Shape;63;p13"/>
          <p:cNvPicPr preferRelativeResize="0"/>
          <p:nvPr/>
        </p:nvPicPr>
        <p:blipFill rotWithShape="1">
          <a:blip r:embed="rId8">
            <a:alphaModFix/>
          </a:blip>
          <a:srcRect r="79451"/>
          <a:stretch/>
        </p:blipFill>
        <p:spPr>
          <a:xfrm>
            <a:off x="2735820" y="263950"/>
            <a:ext cx="534650" cy="516850"/>
          </a:xfrm>
          <a:prstGeom prst="rect">
            <a:avLst/>
          </a:prstGeom>
          <a:noFill/>
          <a:ln>
            <a:noFill/>
          </a:ln>
        </p:spPr>
      </p:pic>
      <p:pic>
        <p:nvPicPr>
          <p:cNvPr id="64" name="Google Shape;64;p13"/>
          <p:cNvPicPr preferRelativeResize="0"/>
          <p:nvPr/>
        </p:nvPicPr>
        <p:blipFill rotWithShape="1">
          <a:blip r:embed="rId9">
            <a:alphaModFix/>
          </a:blip>
          <a:srcRect r="69287"/>
          <a:stretch/>
        </p:blipFill>
        <p:spPr>
          <a:xfrm>
            <a:off x="3794038" y="263950"/>
            <a:ext cx="396850" cy="516850"/>
          </a:xfrm>
          <a:prstGeom prst="rect">
            <a:avLst/>
          </a:prstGeom>
          <a:noFill/>
          <a:ln>
            <a:noFill/>
          </a:ln>
        </p:spPr>
      </p:pic>
      <p:pic>
        <p:nvPicPr>
          <p:cNvPr id="65" name="Google Shape;65;p13"/>
          <p:cNvPicPr preferRelativeResize="0"/>
          <p:nvPr/>
        </p:nvPicPr>
        <p:blipFill>
          <a:blip r:embed="rId10">
            <a:alphaModFix/>
          </a:blip>
          <a:stretch>
            <a:fillRect/>
          </a:stretch>
        </p:blipFill>
        <p:spPr>
          <a:xfrm>
            <a:off x="4631699" y="322275"/>
            <a:ext cx="1223689" cy="400200"/>
          </a:xfrm>
          <a:prstGeom prst="rect">
            <a:avLst/>
          </a:prstGeom>
          <a:noFill/>
          <a:ln>
            <a:noFill/>
          </a:ln>
        </p:spPr>
      </p:pic>
      <p:pic>
        <p:nvPicPr>
          <p:cNvPr id="66" name="Google Shape;66;p13"/>
          <p:cNvPicPr preferRelativeResize="0"/>
          <p:nvPr/>
        </p:nvPicPr>
        <p:blipFill rotWithShape="1">
          <a:blip r:embed="rId11">
            <a:alphaModFix/>
          </a:blip>
          <a:srcRect r="29839"/>
          <a:stretch/>
        </p:blipFill>
        <p:spPr>
          <a:xfrm>
            <a:off x="6237338" y="322275"/>
            <a:ext cx="1071562" cy="400200"/>
          </a:xfrm>
          <a:prstGeom prst="rect">
            <a:avLst/>
          </a:prstGeom>
          <a:noFill/>
          <a:ln>
            <a:noFill/>
          </a:ln>
        </p:spPr>
      </p:pic>
      <p:pic>
        <p:nvPicPr>
          <p:cNvPr id="67" name="Google Shape;67;p13"/>
          <p:cNvPicPr preferRelativeResize="0"/>
          <p:nvPr/>
        </p:nvPicPr>
        <p:blipFill>
          <a:blip r:embed="rId12">
            <a:alphaModFix/>
          </a:blip>
          <a:stretch>
            <a:fillRect/>
          </a:stretch>
        </p:blipFill>
        <p:spPr>
          <a:xfrm>
            <a:off x="7757225" y="322275"/>
            <a:ext cx="632318" cy="400200"/>
          </a:xfrm>
          <a:prstGeom prst="rect">
            <a:avLst/>
          </a:prstGeom>
          <a:noFill/>
          <a:ln>
            <a:noFill/>
          </a:ln>
        </p:spPr>
      </p:pic>
      <p:sp>
        <p:nvSpPr>
          <p:cNvPr id="68" name="Google Shape;68;p13"/>
          <p:cNvSpPr txBox="1"/>
          <p:nvPr/>
        </p:nvSpPr>
        <p:spPr>
          <a:xfrm>
            <a:off x="1980125" y="0"/>
            <a:ext cx="154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900" dirty="0"/>
              <a:t>CCF-1763788 </a:t>
            </a:r>
            <a:endParaRPr lang="en-US" altLang="zh-CN" sz="900" dirty="0"/>
          </a:p>
          <a:p>
            <a:pPr marL="0" lvl="0" indent="0" algn="l" rtl="0">
              <a:spcBef>
                <a:spcPts val="0"/>
              </a:spcBef>
              <a:spcAft>
                <a:spcPts val="0"/>
              </a:spcAft>
              <a:buNone/>
            </a:pPr>
            <a:r>
              <a:rPr lang="zh-CN" sz="900" dirty="0"/>
              <a:t>CCF-1956374</a:t>
            </a:r>
            <a:endParaRPr sz="900" dirty="0"/>
          </a:p>
        </p:txBody>
      </p:sp>
      <p:sp>
        <p:nvSpPr>
          <p:cNvPr id="69" name="Google Shape;69;p13"/>
          <p:cNvSpPr txBox="1"/>
          <p:nvPr/>
        </p:nvSpPr>
        <p:spPr>
          <a:xfrm>
            <a:off x="-38700" y="-77925"/>
            <a:ext cx="188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t>Acknowledgements:</a:t>
            </a:r>
            <a:endParaRPr/>
          </a:p>
        </p:txBody>
      </p:sp>
      <p:sp>
        <p:nvSpPr>
          <p:cNvPr id="70" name="Google Shape;70;p13"/>
          <p:cNvSpPr txBox="1"/>
          <p:nvPr/>
        </p:nvSpPr>
        <p:spPr>
          <a:xfrm>
            <a:off x="3026038" y="69300"/>
            <a:ext cx="1223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900"/>
              <a:t>No. 62161146003</a:t>
            </a:r>
            <a:endParaRPr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α - APFD (Average Percentage of </a:t>
            </a:r>
            <a:r>
              <a:rPr lang="zh-CN">
                <a:solidFill>
                  <a:srgbClr val="9900FF"/>
                </a:solidFill>
              </a:rPr>
              <a:t>Faults</a:t>
            </a:r>
            <a:r>
              <a:rPr lang="zh-CN"/>
              <a:t> Detected)</a:t>
            </a:r>
            <a:endParaRPr/>
          </a:p>
        </p:txBody>
      </p:sp>
      <p:pic>
        <p:nvPicPr>
          <p:cNvPr id="195" name="Google Shape;195;p22"/>
          <p:cNvPicPr preferRelativeResize="0"/>
          <p:nvPr/>
        </p:nvPicPr>
        <p:blipFill rotWithShape="1">
          <a:blip r:embed="rId3">
            <a:alphaModFix/>
          </a:blip>
          <a:srcRect r="51911" b="11087"/>
          <a:stretch/>
        </p:blipFill>
        <p:spPr>
          <a:xfrm>
            <a:off x="1218225" y="1879500"/>
            <a:ext cx="3191699" cy="3037725"/>
          </a:xfrm>
          <a:prstGeom prst="rect">
            <a:avLst/>
          </a:prstGeom>
          <a:noFill/>
          <a:ln>
            <a:noFill/>
          </a:ln>
        </p:spPr>
      </p:pic>
      <p:sp>
        <p:nvSpPr>
          <p:cNvPr id="196" name="Google Shape;196;p22"/>
          <p:cNvSpPr/>
          <p:nvPr/>
        </p:nvSpPr>
        <p:spPr>
          <a:xfrm>
            <a:off x="2029325" y="29857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97" name="Google Shape;197;p22"/>
          <p:cNvSpPr/>
          <p:nvPr/>
        </p:nvSpPr>
        <p:spPr>
          <a:xfrm>
            <a:off x="2841725" y="29857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98" name="Google Shape;198;p22"/>
          <p:cNvSpPr/>
          <p:nvPr/>
        </p:nvSpPr>
        <p:spPr>
          <a:xfrm>
            <a:off x="3051025" y="32590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99" name="Google Shape;199;p22"/>
          <p:cNvSpPr/>
          <p:nvPr/>
        </p:nvSpPr>
        <p:spPr>
          <a:xfrm>
            <a:off x="3268350" y="32590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00" name="Google Shape;200;p22"/>
          <p:cNvSpPr/>
          <p:nvPr/>
        </p:nvSpPr>
        <p:spPr>
          <a:xfrm>
            <a:off x="2229275" y="35323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01" name="Google Shape;201;p22"/>
          <p:cNvSpPr/>
          <p:nvPr/>
        </p:nvSpPr>
        <p:spPr>
          <a:xfrm>
            <a:off x="2438575" y="35323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02" name="Google Shape;202;p22"/>
          <p:cNvSpPr/>
          <p:nvPr/>
        </p:nvSpPr>
        <p:spPr>
          <a:xfrm>
            <a:off x="2670625" y="35323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03" name="Google Shape;203;p22"/>
          <p:cNvSpPr/>
          <p:nvPr/>
        </p:nvSpPr>
        <p:spPr>
          <a:xfrm>
            <a:off x="3483025" y="40411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04" name="Google Shape;204;p22"/>
          <p:cNvSpPr/>
          <p:nvPr/>
        </p:nvSpPr>
        <p:spPr>
          <a:xfrm>
            <a:off x="3703700" y="40411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05" name="Google Shape;205;p22"/>
          <p:cNvSpPr/>
          <p:nvPr/>
        </p:nvSpPr>
        <p:spPr>
          <a:xfrm>
            <a:off x="3913000" y="40411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06" name="Google Shape;20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10</a:t>
            </a:fld>
            <a:endParaRPr/>
          </a:p>
        </p:txBody>
      </p:sp>
      <p:sp>
        <p:nvSpPr>
          <p:cNvPr id="207" name="Google Shape;207;p22"/>
          <p:cNvSpPr/>
          <p:nvPr/>
        </p:nvSpPr>
        <p:spPr>
          <a:xfrm>
            <a:off x="1285725" y="2317100"/>
            <a:ext cx="3191700" cy="25521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Google Shape;208;p22"/>
          <p:cNvPicPr preferRelativeResize="0"/>
          <p:nvPr/>
        </p:nvPicPr>
        <p:blipFill>
          <a:blip r:embed="rId4">
            <a:alphaModFix/>
          </a:blip>
          <a:stretch>
            <a:fillRect/>
          </a:stretch>
        </p:blipFill>
        <p:spPr>
          <a:xfrm>
            <a:off x="6058908" y="1095607"/>
            <a:ext cx="2965194" cy="3354085"/>
          </a:xfrm>
          <a:prstGeom prst="rect">
            <a:avLst/>
          </a:prstGeom>
          <a:noFill/>
          <a:ln>
            <a:noFill/>
          </a:ln>
        </p:spPr>
      </p:pic>
      <p:sp>
        <p:nvSpPr>
          <p:cNvPr id="209" name="Google Shape;209;p22"/>
          <p:cNvSpPr txBox="1"/>
          <p:nvPr/>
        </p:nvSpPr>
        <p:spPr>
          <a:xfrm>
            <a:off x="6931871" y="2610985"/>
            <a:ext cx="406409" cy="4463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4</a:t>
            </a:r>
            <a:endParaRPr sz="1700" b="1" baseline="-25000"/>
          </a:p>
        </p:txBody>
      </p:sp>
      <p:sp>
        <p:nvSpPr>
          <p:cNvPr id="210" name="Google Shape;210;p22"/>
          <p:cNvSpPr txBox="1"/>
          <p:nvPr/>
        </p:nvSpPr>
        <p:spPr>
          <a:xfrm>
            <a:off x="7260135" y="1739539"/>
            <a:ext cx="406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3</a:t>
            </a:r>
            <a:endParaRPr sz="1700" b="1" baseline="-25000"/>
          </a:p>
        </p:txBody>
      </p:sp>
      <p:sp>
        <p:nvSpPr>
          <p:cNvPr id="211" name="Google Shape;211;p22"/>
          <p:cNvSpPr txBox="1"/>
          <p:nvPr/>
        </p:nvSpPr>
        <p:spPr>
          <a:xfrm>
            <a:off x="7910455" y="1231142"/>
            <a:ext cx="406409" cy="4463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1</a:t>
            </a:r>
            <a:endParaRPr sz="1700" b="1" baseline="-25000"/>
          </a:p>
        </p:txBody>
      </p:sp>
      <p:sp>
        <p:nvSpPr>
          <p:cNvPr id="212" name="Google Shape;212;p22"/>
          <p:cNvSpPr txBox="1"/>
          <p:nvPr/>
        </p:nvSpPr>
        <p:spPr>
          <a:xfrm>
            <a:off x="8361727" y="1231142"/>
            <a:ext cx="406409" cy="4463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2</a:t>
            </a:r>
            <a:endParaRPr sz="1700" b="1" baseline="-25000"/>
          </a:p>
        </p:txBody>
      </p:sp>
      <p:graphicFrame>
        <p:nvGraphicFramePr>
          <p:cNvPr id="213" name="Google Shape;213;p22"/>
          <p:cNvGraphicFramePr/>
          <p:nvPr/>
        </p:nvGraphicFramePr>
        <p:xfrm>
          <a:off x="473263" y="2013638"/>
          <a:ext cx="2787575" cy="2109660"/>
        </p:xfrm>
        <a:graphic>
          <a:graphicData uri="http://schemas.openxmlformats.org/drawingml/2006/table">
            <a:tbl>
              <a:tblPr>
                <a:noFill/>
                <a:tableStyleId>{82459C5B-1108-4A7A-AD57-D4271FE6C3B1}</a:tableStyleId>
              </a:tblPr>
              <a:tblGrid>
                <a:gridCol w="8814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0225">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79800">
                  <a:extLst>
                    <a:ext uri="{9D8B030D-6E8A-4147-A177-3AD203B41FA5}">
                      <a16:colId xmlns:a16="http://schemas.microsoft.com/office/drawing/2014/main" val="20004"/>
                    </a:ext>
                  </a:extLst>
                </a:gridCol>
                <a:gridCol w="380400">
                  <a:extLst>
                    <a:ext uri="{9D8B030D-6E8A-4147-A177-3AD203B41FA5}">
                      <a16:colId xmlns:a16="http://schemas.microsoft.com/office/drawing/2014/main" val="20005"/>
                    </a:ext>
                  </a:extLst>
                </a:gridCol>
              </a:tblGrid>
              <a:tr h="40290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gridSpan="5">
                  <a:txBody>
                    <a:bodyPr/>
                    <a:lstStyle/>
                    <a:p>
                      <a:pPr marL="0" lvl="0" indent="0" algn="ctr" rtl="0">
                        <a:spcBef>
                          <a:spcPts val="0"/>
                        </a:spcBef>
                        <a:spcAft>
                          <a:spcPts val="0"/>
                        </a:spcAft>
                        <a:buNone/>
                      </a:pPr>
                      <a:r>
                        <a:rPr lang="zh-CN"/>
                        <a:t>Tests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CN"/>
                    </a:p>
                  </a:txBody>
                  <a:tcPr/>
                </a:tc>
                <a:tc hMerge="1">
                  <a:txBody>
                    <a:bodyPr/>
                    <a:lstStyle/>
                    <a:p>
                      <a:endParaRPr lang="en-CN"/>
                    </a:p>
                  </a:txBody>
                  <a:tcPr/>
                </a:tc>
                <a:tc hMerge="1">
                  <a:txBody>
                    <a:bodyPr/>
                    <a:lstStyle/>
                    <a:p>
                      <a:endParaRPr lang="en-CN"/>
                    </a:p>
                  </a:txBody>
                  <a:tcPr/>
                </a:tc>
                <a:tc hMerge="1">
                  <a:txBody>
                    <a:bodyPr/>
                    <a:lstStyle/>
                    <a:p>
                      <a:endParaRPr lang="en-CN"/>
                    </a:p>
                  </a:txBody>
                  <a:tcPr/>
                </a:tc>
                <a:extLst>
                  <a:ext uri="{0D108BD9-81ED-4DB2-BD59-A6C34878D82A}">
                    <a16:rowId xmlns:a16="http://schemas.microsoft.com/office/drawing/2014/main" val="10000"/>
                  </a:ext>
                </a:extLst>
              </a:tr>
              <a:tr h="423800">
                <a:tc>
                  <a:txBody>
                    <a:bodyPr/>
                    <a:lstStyle/>
                    <a:p>
                      <a:pPr marL="0" lvl="0" indent="0" algn="ctr" rtl="0">
                        <a:spcBef>
                          <a:spcPts val="0"/>
                        </a:spcBef>
                        <a:spcAft>
                          <a:spcPts val="0"/>
                        </a:spcAft>
                        <a:buClr>
                          <a:schemeClr val="dk1"/>
                        </a:buClr>
                        <a:buSzPts val="1100"/>
                        <a:buFont typeface="Arial"/>
                        <a:buNone/>
                      </a:pPr>
                      <a:r>
                        <a:rPr lang="zh-CN">
                          <a:solidFill>
                            <a:schemeClr val="dk1"/>
                          </a:solidFill>
                        </a:rPr>
                        <a:t>Faults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sz="1600"/>
                        <a:t>t</a:t>
                      </a:r>
                      <a:r>
                        <a:rPr lang="zh-CN" sz="1600" baseline="-25000"/>
                        <a:t>1</a:t>
                      </a:r>
                      <a:endParaRPr sz="1600" baseline="-25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2</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3</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4</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5</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F</a:t>
                      </a:r>
                      <a:r>
                        <a:rPr lang="zh-CN" sz="1600" baseline="-25000">
                          <a:solidFill>
                            <a:schemeClr val="dk1"/>
                          </a:solidFill>
                        </a:rPr>
                        <a:t>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CN">
                          <a:solidFill>
                            <a:srgbClr val="FF0000"/>
                          </a:solidFill>
                        </a:rPr>
                        <a:t> </a:t>
                      </a: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b="1" u="sng">
                          <a:solidFill>
                            <a:srgbClr val="FF0000"/>
                          </a:solidFill>
                        </a:rPr>
                        <a:t>X</a:t>
                      </a:r>
                      <a:endParaRPr b="1" u="sng">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3800">
                <a:tc>
                  <a:txBody>
                    <a:bodyPr/>
                    <a:lstStyle/>
                    <a:p>
                      <a:pPr marL="0" lvl="0" indent="0" algn="ctr" rtl="0">
                        <a:spcBef>
                          <a:spcPts val="0"/>
                        </a:spcBef>
                        <a:spcAft>
                          <a:spcPts val="0"/>
                        </a:spcAft>
                        <a:buNone/>
                      </a:pPr>
                      <a:r>
                        <a:rPr lang="zh-CN" sz="1600">
                          <a:solidFill>
                            <a:schemeClr val="dk1"/>
                          </a:solidFill>
                        </a:rPr>
                        <a:t>F</a:t>
                      </a:r>
                      <a:r>
                        <a:rPr lang="zh-CN" sz="1600" baseline="-25000">
                          <a:solidFill>
                            <a:schemeClr val="dk1"/>
                          </a:solidFill>
                        </a:rPr>
                        <a:t>2</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b="1" u="sng">
                          <a:solidFill>
                            <a:srgbClr val="FF0000"/>
                          </a:solidFill>
                        </a:rPr>
                        <a:t>X</a:t>
                      </a:r>
                      <a:endParaRPr b="1" u="sng">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a:solidFill>
                            <a:schemeClr val="dk1"/>
                          </a:solidFill>
                        </a:rPr>
                        <a:t>X</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zh-CN" sz="1600">
                          <a:solidFill>
                            <a:schemeClr val="dk1"/>
                          </a:solidFill>
                        </a:rPr>
                        <a:t>F</a:t>
                      </a:r>
                      <a:r>
                        <a:rPr lang="zh-CN" sz="1600" baseline="-25000">
                          <a:solidFill>
                            <a:schemeClr val="dk1"/>
                          </a:solidFill>
                        </a:rPr>
                        <a:t>3</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b="1" u="sng">
                          <a:solidFill>
                            <a:srgbClr val="FF0000"/>
                          </a:solidFill>
                        </a:rPr>
                        <a:t>X</a:t>
                      </a:r>
                      <a:endParaRPr b="1" u="sng">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a:solidFill>
                            <a:schemeClr val="dk1"/>
                          </a:solidFill>
                        </a:rPr>
                        <a:t>X</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14" name="Google Shape;214;p22"/>
          <p:cNvSpPr txBox="1"/>
          <p:nvPr/>
        </p:nvSpPr>
        <p:spPr>
          <a:xfrm>
            <a:off x="473250" y="4123300"/>
            <a:ext cx="278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b="1" u="sng">
                <a:solidFill>
                  <a:srgbClr val="FF0000"/>
                </a:solidFill>
              </a:rPr>
              <a:t>X</a:t>
            </a:r>
            <a:r>
              <a:rPr lang="zh-CN">
                <a:solidFill>
                  <a:schemeClr val="dk1"/>
                </a:solidFill>
              </a:rPr>
              <a:t>: test that detects a fault </a:t>
            </a:r>
            <a:r>
              <a:rPr lang="zh-CN" b="1">
                <a:solidFill>
                  <a:schemeClr val="dk1"/>
                </a:solidFill>
              </a:rPr>
              <a:t>first</a:t>
            </a:r>
            <a:endParaRPr>
              <a:solidFill>
                <a:schemeClr val="dk1"/>
              </a:solidFill>
            </a:endParaRPr>
          </a:p>
        </p:txBody>
      </p:sp>
      <p:pic>
        <p:nvPicPr>
          <p:cNvPr id="215" name="Google Shape;215;p22"/>
          <p:cNvPicPr preferRelativeResize="0"/>
          <p:nvPr/>
        </p:nvPicPr>
        <p:blipFill>
          <a:blip r:embed="rId5">
            <a:alphaModFix/>
          </a:blip>
          <a:stretch>
            <a:fillRect/>
          </a:stretch>
        </p:blipFill>
        <p:spPr>
          <a:xfrm>
            <a:off x="3260850" y="1168425"/>
            <a:ext cx="2965200" cy="3252385"/>
          </a:xfrm>
          <a:prstGeom prst="rect">
            <a:avLst/>
          </a:prstGeom>
          <a:noFill/>
          <a:ln>
            <a:noFill/>
          </a:ln>
        </p:spPr>
      </p:pic>
      <p:sp>
        <p:nvSpPr>
          <p:cNvPr id="216" name="Google Shape;216;p22"/>
          <p:cNvSpPr txBox="1"/>
          <p:nvPr/>
        </p:nvSpPr>
        <p:spPr>
          <a:xfrm>
            <a:off x="4242091" y="2634500"/>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1</a:t>
            </a:r>
            <a:endParaRPr sz="1700" b="1" baseline="-25000"/>
          </a:p>
        </p:txBody>
      </p:sp>
      <p:sp>
        <p:nvSpPr>
          <p:cNvPr id="217" name="Google Shape;217;p22"/>
          <p:cNvSpPr txBox="1"/>
          <p:nvPr/>
        </p:nvSpPr>
        <p:spPr>
          <a:xfrm>
            <a:off x="4574328" y="2634500"/>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2</a:t>
            </a:r>
            <a:endParaRPr sz="1700" b="1" baseline="-25000"/>
          </a:p>
        </p:txBody>
      </p:sp>
      <p:sp>
        <p:nvSpPr>
          <p:cNvPr id="218" name="Google Shape;218;p22"/>
          <p:cNvSpPr txBox="1"/>
          <p:nvPr/>
        </p:nvSpPr>
        <p:spPr>
          <a:xfrm>
            <a:off x="5572941" y="1231113"/>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4</a:t>
            </a:r>
            <a:endParaRPr sz="1700" b="1" baseline="-25000"/>
          </a:p>
        </p:txBody>
      </p:sp>
      <p:sp>
        <p:nvSpPr>
          <p:cNvPr id="219" name="Google Shape;219;p22"/>
          <p:cNvSpPr txBox="1"/>
          <p:nvPr/>
        </p:nvSpPr>
        <p:spPr>
          <a:xfrm>
            <a:off x="4923028" y="1879500"/>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3</a:t>
            </a:r>
            <a:endParaRPr sz="1700" b="1" baseline="-25000"/>
          </a:p>
        </p:txBody>
      </p:sp>
      <p:sp>
        <p:nvSpPr>
          <p:cNvPr id="220" name="Google Shape;220;p22"/>
          <p:cNvSpPr/>
          <p:nvPr/>
        </p:nvSpPr>
        <p:spPr>
          <a:xfrm>
            <a:off x="6058900" y="1058000"/>
            <a:ext cx="321300" cy="29469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txBox="1"/>
          <p:nvPr/>
        </p:nvSpPr>
        <p:spPr>
          <a:xfrm>
            <a:off x="4026488" y="4212250"/>
            <a:ext cx="31437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2600">
                <a:solidFill>
                  <a:schemeClr val="dk1"/>
                </a:solidFill>
              </a:rPr>
              <a:t>t</a:t>
            </a:r>
            <a:r>
              <a:rPr lang="zh-CN" sz="2600" baseline="-25000">
                <a:solidFill>
                  <a:schemeClr val="dk1"/>
                </a:solidFill>
              </a:rPr>
              <a:t>1</a:t>
            </a:r>
            <a:r>
              <a:rPr lang="zh-CN" sz="2800">
                <a:solidFill>
                  <a:schemeClr val="dk2"/>
                </a:solidFill>
              </a:rPr>
              <a:t>- </a:t>
            </a:r>
            <a:r>
              <a:rPr lang="zh-CN" sz="2600">
                <a:solidFill>
                  <a:schemeClr val="dk1"/>
                </a:solidFill>
              </a:rPr>
              <a:t>t</a:t>
            </a:r>
            <a:r>
              <a:rPr lang="zh-CN" sz="2600" baseline="-25000">
                <a:solidFill>
                  <a:schemeClr val="dk1"/>
                </a:solidFill>
              </a:rPr>
              <a:t>2</a:t>
            </a:r>
            <a:r>
              <a:rPr lang="zh-CN" sz="2800">
                <a:solidFill>
                  <a:schemeClr val="dk2"/>
                </a:solidFill>
              </a:rPr>
              <a:t>- </a:t>
            </a:r>
            <a:r>
              <a:rPr lang="zh-CN" sz="2600">
                <a:solidFill>
                  <a:schemeClr val="dk1"/>
                </a:solidFill>
              </a:rPr>
              <a:t>t</a:t>
            </a:r>
            <a:r>
              <a:rPr lang="zh-CN" sz="2600" baseline="-25000">
                <a:solidFill>
                  <a:schemeClr val="dk1"/>
                </a:solidFill>
              </a:rPr>
              <a:t>3</a:t>
            </a:r>
            <a:r>
              <a:rPr lang="zh-CN" sz="2800">
                <a:solidFill>
                  <a:schemeClr val="dk2"/>
                </a:solidFill>
              </a:rPr>
              <a:t>- </a:t>
            </a:r>
            <a:r>
              <a:rPr lang="zh-CN" sz="2600">
                <a:solidFill>
                  <a:schemeClr val="dk1"/>
                </a:solidFill>
              </a:rPr>
              <a:t>t</a:t>
            </a:r>
            <a:r>
              <a:rPr lang="zh-CN" sz="2600" baseline="-25000">
                <a:solidFill>
                  <a:schemeClr val="dk1"/>
                </a:solidFill>
              </a:rPr>
              <a:t>4</a:t>
            </a:r>
            <a:r>
              <a:rPr lang="zh-CN" sz="2800">
                <a:solidFill>
                  <a:schemeClr val="dk2"/>
                </a:solidFill>
              </a:rPr>
              <a:t>- </a:t>
            </a:r>
            <a:r>
              <a:rPr lang="zh-CN" sz="2600">
                <a:solidFill>
                  <a:schemeClr val="dk1"/>
                </a:solidFill>
              </a:rPr>
              <a:t>t</a:t>
            </a:r>
            <a:r>
              <a:rPr lang="zh-CN" sz="2600" baseline="-25000">
                <a:solidFill>
                  <a:schemeClr val="dk1"/>
                </a:solidFill>
              </a:rPr>
              <a:t>5</a:t>
            </a:r>
            <a:endParaRPr sz="2600" baseline="-25000">
              <a:solidFill>
                <a:schemeClr val="dk1"/>
              </a:solidFill>
            </a:endParaRPr>
          </a:p>
          <a:p>
            <a:pPr marL="0" lvl="0" indent="0" algn="l" rtl="0">
              <a:spcBef>
                <a:spcPts val="1200"/>
              </a:spcBef>
              <a:spcAft>
                <a:spcPts val="0"/>
              </a:spcAft>
              <a:buNone/>
            </a:pPr>
            <a:endParaRPr/>
          </a:p>
        </p:txBody>
      </p:sp>
      <p:sp>
        <p:nvSpPr>
          <p:cNvPr id="222" name="Google Shape;222;p22"/>
          <p:cNvSpPr txBox="1"/>
          <p:nvPr/>
        </p:nvSpPr>
        <p:spPr>
          <a:xfrm>
            <a:off x="6006103" y="1231125"/>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5</a:t>
            </a:r>
            <a:endParaRPr sz="1700" b="1" baseline="-25000"/>
          </a:p>
        </p:txBody>
      </p:sp>
      <p:sp>
        <p:nvSpPr>
          <p:cNvPr id="223" name="Google Shape;223;p22"/>
          <p:cNvSpPr/>
          <p:nvPr/>
        </p:nvSpPr>
        <p:spPr>
          <a:xfrm>
            <a:off x="8849450" y="964000"/>
            <a:ext cx="321300" cy="29469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txBox="1"/>
          <p:nvPr/>
        </p:nvSpPr>
        <p:spPr>
          <a:xfrm>
            <a:off x="8768136" y="1231142"/>
            <a:ext cx="406409" cy="4463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5</a:t>
            </a:r>
            <a:endParaRPr sz="1700" b="1" baseline="-25000"/>
          </a:p>
        </p:txBody>
      </p:sp>
      <p:sp>
        <p:nvSpPr>
          <p:cNvPr id="225" name="Google Shape;225;p22"/>
          <p:cNvSpPr txBox="1"/>
          <p:nvPr/>
        </p:nvSpPr>
        <p:spPr>
          <a:xfrm>
            <a:off x="6796125" y="4212250"/>
            <a:ext cx="31437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2600">
                <a:solidFill>
                  <a:schemeClr val="dk1"/>
                </a:solidFill>
              </a:rPr>
              <a:t>t</a:t>
            </a:r>
            <a:r>
              <a:rPr lang="zh-CN" sz="2600" baseline="-25000">
                <a:solidFill>
                  <a:schemeClr val="dk1"/>
                </a:solidFill>
              </a:rPr>
              <a:t>4</a:t>
            </a:r>
            <a:r>
              <a:rPr lang="zh-CN" sz="2800">
                <a:solidFill>
                  <a:schemeClr val="dk2"/>
                </a:solidFill>
              </a:rPr>
              <a:t>- </a:t>
            </a:r>
            <a:r>
              <a:rPr lang="zh-CN" sz="2600">
                <a:solidFill>
                  <a:schemeClr val="dk1"/>
                </a:solidFill>
              </a:rPr>
              <a:t>t</a:t>
            </a:r>
            <a:r>
              <a:rPr lang="zh-CN" sz="2600" baseline="-25000">
                <a:solidFill>
                  <a:schemeClr val="dk1"/>
                </a:solidFill>
              </a:rPr>
              <a:t>3</a:t>
            </a:r>
            <a:r>
              <a:rPr lang="zh-CN" sz="2800">
                <a:solidFill>
                  <a:schemeClr val="dk2"/>
                </a:solidFill>
              </a:rPr>
              <a:t>- </a:t>
            </a:r>
            <a:r>
              <a:rPr lang="zh-CN" sz="2600">
                <a:solidFill>
                  <a:schemeClr val="dk1"/>
                </a:solidFill>
              </a:rPr>
              <a:t>t</a:t>
            </a:r>
            <a:r>
              <a:rPr lang="zh-CN" sz="2600" baseline="-25000">
                <a:solidFill>
                  <a:schemeClr val="dk1"/>
                </a:solidFill>
              </a:rPr>
              <a:t>1</a:t>
            </a:r>
            <a:r>
              <a:rPr lang="zh-CN" sz="2800">
                <a:solidFill>
                  <a:schemeClr val="dk2"/>
                </a:solidFill>
              </a:rPr>
              <a:t>- </a:t>
            </a:r>
            <a:r>
              <a:rPr lang="zh-CN" sz="2600">
                <a:solidFill>
                  <a:schemeClr val="dk1"/>
                </a:solidFill>
              </a:rPr>
              <a:t>t</a:t>
            </a:r>
            <a:r>
              <a:rPr lang="zh-CN" sz="2600" baseline="-25000">
                <a:solidFill>
                  <a:schemeClr val="dk1"/>
                </a:solidFill>
              </a:rPr>
              <a:t>2</a:t>
            </a:r>
            <a:r>
              <a:rPr lang="zh-CN" sz="2800">
                <a:solidFill>
                  <a:schemeClr val="dk2"/>
                </a:solidFill>
              </a:rPr>
              <a:t>- </a:t>
            </a:r>
            <a:r>
              <a:rPr lang="zh-CN" sz="2600">
                <a:solidFill>
                  <a:schemeClr val="dk1"/>
                </a:solidFill>
              </a:rPr>
              <a:t>t</a:t>
            </a:r>
            <a:r>
              <a:rPr lang="zh-CN" sz="2600" baseline="-25000">
                <a:solidFill>
                  <a:schemeClr val="dk1"/>
                </a:solidFill>
              </a:rPr>
              <a:t>5</a:t>
            </a:r>
            <a:endParaRPr sz="2600" baseline="-25000">
              <a:solidFill>
                <a:schemeClr val="dk1"/>
              </a:solidFill>
            </a:endParaRPr>
          </a:p>
          <a:p>
            <a:pPr marL="0" lvl="0" indent="0" algn="l" rtl="0">
              <a:spcBef>
                <a:spcPts val="1200"/>
              </a:spcBef>
              <a:spcAft>
                <a:spcPts val="0"/>
              </a:spcAft>
              <a:buNone/>
            </a:pPr>
            <a:endParaRPr/>
          </a:p>
        </p:txBody>
      </p:sp>
      <p:sp>
        <p:nvSpPr>
          <p:cNvPr id="226" name="Google Shape;226;p22"/>
          <p:cNvSpPr txBox="1"/>
          <p:nvPr/>
        </p:nvSpPr>
        <p:spPr>
          <a:xfrm>
            <a:off x="6220838" y="4212250"/>
            <a:ext cx="5082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3500" b="1">
                <a:solidFill>
                  <a:srgbClr val="FF0000"/>
                </a:solidFill>
              </a:rPr>
              <a:t>&gt;</a:t>
            </a:r>
            <a:endParaRPr sz="3500"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α - APFD (Average Percentage of </a:t>
            </a:r>
            <a:r>
              <a:rPr lang="zh-CN">
                <a:solidFill>
                  <a:srgbClr val="9900FF"/>
                </a:solidFill>
              </a:rPr>
              <a:t>Faults</a:t>
            </a:r>
            <a:r>
              <a:rPr lang="zh-CN"/>
              <a:t> Detected)</a:t>
            </a:r>
            <a:endParaRPr/>
          </a:p>
        </p:txBody>
      </p:sp>
      <p:pic>
        <p:nvPicPr>
          <p:cNvPr id="232" name="Google Shape;232;p23"/>
          <p:cNvPicPr preferRelativeResize="0"/>
          <p:nvPr/>
        </p:nvPicPr>
        <p:blipFill rotWithShape="1">
          <a:blip r:embed="rId3">
            <a:alphaModFix/>
          </a:blip>
          <a:srcRect r="51911" b="11087"/>
          <a:stretch/>
        </p:blipFill>
        <p:spPr>
          <a:xfrm>
            <a:off x="1218225" y="1879500"/>
            <a:ext cx="3191699" cy="3037725"/>
          </a:xfrm>
          <a:prstGeom prst="rect">
            <a:avLst/>
          </a:prstGeom>
          <a:noFill/>
          <a:ln>
            <a:noFill/>
          </a:ln>
        </p:spPr>
      </p:pic>
      <p:sp>
        <p:nvSpPr>
          <p:cNvPr id="233" name="Google Shape;233;p23"/>
          <p:cNvSpPr/>
          <p:nvPr/>
        </p:nvSpPr>
        <p:spPr>
          <a:xfrm>
            <a:off x="2029325" y="29857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34" name="Google Shape;234;p23"/>
          <p:cNvSpPr/>
          <p:nvPr/>
        </p:nvSpPr>
        <p:spPr>
          <a:xfrm>
            <a:off x="2841725" y="29857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35" name="Google Shape;235;p23"/>
          <p:cNvSpPr/>
          <p:nvPr/>
        </p:nvSpPr>
        <p:spPr>
          <a:xfrm>
            <a:off x="3051025" y="32590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36" name="Google Shape;236;p23"/>
          <p:cNvSpPr/>
          <p:nvPr/>
        </p:nvSpPr>
        <p:spPr>
          <a:xfrm>
            <a:off x="3268350" y="32590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37" name="Google Shape;237;p23"/>
          <p:cNvSpPr/>
          <p:nvPr/>
        </p:nvSpPr>
        <p:spPr>
          <a:xfrm>
            <a:off x="2229275" y="35323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38" name="Google Shape;238;p23"/>
          <p:cNvSpPr/>
          <p:nvPr/>
        </p:nvSpPr>
        <p:spPr>
          <a:xfrm>
            <a:off x="2438575" y="35323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39" name="Google Shape;239;p23"/>
          <p:cNvSpPr/>
          <p:nvPr/>
        </p:nvSpPr>
        <p:spPr>
          <a:xfrm>
            <a:off x="2670625" y="35323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40" name="Google Shape;240;p23"/>
          <p:cNvSpPr/>
          <p:nvPr/>
        </p:nvSpPr>
        <p:spPr>
          <a:xfrm>
            <a:off x="3483025" y="40411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41" name="Google Shape;241;p23"/>
          <p:cNvSpPr/>
          <p:nvPr/>
        </p:nvSpPr>
        <p:spPr>
          <a:xfrm>
            <a:off x="3703700" y="40411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42" name="Google Shape;242;p23"/>
          <p:cNvSpPr/>
          <p:nvPr/>
        </p:nvSpPr>
        <p:spPr>
          <a:xfrm>
            <a:off x="3913000" y="40411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43" name="Google Shape;243;p23"/>
          <p:cNvSpPr txBox="1">
            <a:spLocks noGrp="1"/>
          </p:cNvSpPr>
          <p:nvPr>
            <p:ph type="body" idx="1"/>
          </p:nvPr>
        </p:nvSpPr>
        <p:spPr>
          <a:xfrm>
            <a:off x="379975" y="10956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CN" sz="2800"/>
              <a:t>Order: </a:t>
            </a:r>
            <a:r>
              <a:rPr lang="zh-CN" sz="2600">
                <a:solidFill>
                  <a:schemeClr val="dk1"/>
                </a:solidFill>
              </a:rPr>
              <a:t>t</a:t>
            </a:r>
            <a:r>
              <a:rPr lang="zh-CN" sz="2600" baseline="-25000">
                <a:solidFill>
                  <a:schemeClr val="dk1"/>
                </a:solidFill>
              </a:rPr>
              <a:t>1</a:t>
            </a:r>
            <a:r>
              <a:rPr lang="zh-CN" sz="2800"/>
              <a:t>- </a:t>
            </a:r>
            <a:r>
              <a:rPr lang="zh-CN" sz="2600">
                <a:solidFill>
                  <a:schemeClr val="dk1"/>
                </a:solidFill>
              </a:rPr>
              <a:t>t</a:t>
            </a:r>
            <a:r>
              <a:rPr lang="zh-CN" sz="2600" baseline="-25000">
                <a:solidFill>
                  <a:schemeClr val="dk1"/>
                </a:solidFill>
              </a:rPr>
              <a:t>2</a:t>
            </a:r>
            <a:r>
              <a:rPr lang="zh-CN" sz="2800"/>
              <a:t>- </a:t>
            </a:r>
            <a:r>
              <a:rPr lang="zh-CN" sz="2600">
                <a:solidFill>
                  <a:schemeClr val="dk1"/>
                </a:solidFill>
              </a:rPr>
              <a:t>t</a:t>
            </a:r>
            <a:r>
              <a:rPr lang="zh-CN" sz="2600" baseline="-25000">
                <a:solidFill>
                  <a:schemeClr val="dk1"/>
                </a:solidFill>
              </a:rPr>
              <a:t>3</a:t>
            </a:r>
            <a:r>
              <a:rPr lang="zh-CN" sz="2800"/>
              <a:t>- </a:t>
            </a:r>
            <a:r>
              <a:rPr lang="zh-CN" sz="2600">
                <a:solidFill>
                  <a:schemeClr val="dk1"/>
                </a:solidFill>
              </a:rPr>
              <a:t>t</a:t>
            </a:r>
            <a:r>
              <a:rPr lang="zh-CN" sz="2600" baseline="-25000">
                <a:solidFill>
                  <a:schemeClr val="dk1"/>
                </a:solidFill>
              </a:rPr>
              <a:t>4</a:t>
            </a:r>
            <a:r>
              <a:rPr lang="zh-CN" sz="2800"/>
              <a:t>- </a:t>
            </a:r>
            <a:r>
              <a:rPr lang="zh-CN" sz="2600">
                <a:solidFill>
                  <a:schemeClr val="dk1"/>
                </a:solidFill>
              </a:rPr>
              <a:t>t</a:t>
            </a:r>
            <a:r>
              <a:rPr lang="zh-CN" sz="2600" baseline="-25000">
                <a:solidFill>
                  <a:schemeClr val="dk1"/>
                </a:solidFill>
              </a:rPr>
              <a:t>5</a:t>
            </a:r>
            <a:endParaRPr sz="2600" baseline="-25000">
              <a:solidFill>
                <a:schemeClr val="dk1"/>
              </a:solidFill>
            </a:endParaRPr>
          </a:p>
          <a:p>
            <a:pPr marL="0" lvl="0" indent="0" algn="l" rtl="0">
              <a:spcBef>
                <a:spcPts val="1200"/>
              </a:spcBef>
              <a:spcAft>
                <a:spcPts val="1200"/>
              </a:spcAft>
              <a:buNone/>
            </a:pPr>
            <a:endParaRPr/>
          </a:p>
        </p:txBody>
      </p:sp>
      <p:sp>
        <p:nvSpPr>
          <p:cNvPr id="244" name="Google Shape;24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11</a:t>
            </a:fld>
            <a:endParaRPr/>
          </a:p>
        </p:txBody>
      </p:sp>
      <p:sp>
        <p:nvSpPr>
          <p:cNvPr id="245" name="Google Shape;245;p23"/>
          <p:cNvSpPr/>
          <p:nvPr/>
        </p:nvSpPr>
        <p:spPr>
          <a:xfrm>
            <a:off x="8214350" y="1189650"/>
            <a:ext cx="443100" cy="29469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1285725" y="2317100"/>
            <a:ext cx="3191700" cy="25521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7" name="Google Shape;247;p23"/>
          <p:cNvPicPr preferRelativeResize="0"/>
          <p:nvPr/>
        </p:nvPicPr>
        <p:blipFill>
          <a:blip r:embed="rId4">
            <a:alphaModFix/>
          </a:blip>
          <a:stretch>
            <a:fillRect/>
          </a:stretch>
        </p:blipFill>
        <p:spPr>
          <a:xfrm>
            <a:off x="4981425" y="2455965"/>
            <a:ext cx="3962400" cy="1076360"/>
          </a:xfrm>
          <a:prstGeom prst="rect">
            <a:avLst/>
          </a:prstGeom>
          <a:noFill/>
          <a:ln>
            <a:noFill/>
          </a:ln>
        </p:spPr>
      </p:pic>
      <p:cxnSp>
        <p:nvCxnSpPr>
          <p:cNvPr id="248" name="Google Shape;248;p23"/>
          <p:cNvCxnSpPr/>
          <p:nvPr/>
        </p:nvCxnSpPr>
        <p:spPr>
          <a:xfrm rot="10800000">
            <a:off x="7089600" y="2093700"/>
            <a:ext cx="504300" cy="521100"/>
          </a:xfrm>
          <a:prstGeom prst="straightConnector1">
            <a:avLst/>
          </a:prstGeom>
          <a:noFill/>
          <a:ln w="9525" cap="flat" cmpd="sng">
            <a:solidFill>
              <a:schemeClr val="dk2"/>
            </a:solidFill>
            <a:prstDash val="solid"/>
            <a:round/>
            <a:headEnd type="none" w="med" len="med"/>
            <a:tailEnd type="triangle" w="med" len="med"/>
          </a:ln>
        </p:spPr>
      </p:cxnSp>
      <p:sp>
        <p:nvSpPr>
          <p:cNvPr id="249" name="Google Shape;249;p23"/>
          <p:cNvSpPr/>
          <p:nvPr/>
        </p:nvSpPr>
        <p:spPr>
          <a:xfrm>
            <a:off x="5302425" y="1274400"/>
            <a:ext cx="3066600" cy="79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zh-CN" sz="2000"/>
              <a:t>Position of the test to detect F</a:t>
            </a:r>
            <a:r>
              <a:rPr lang="zh-CN" sz="2800" baseline="-25000"/>
              <a:t>i</a:t>
            </a:r>
            <a:r>
              <a:rPr lang="zh-CN" sz="2000"/>
              <a:t> </a:t>
            </a:r>
            <a:r>
              <a:rPr lang="zh-CN" sz="2000">
                <a:solidFill>
                  <a:schemeClr val="dk1"/>
                </a:solidFill>
              </a:rPr>
              <a:t>first in the order</a:t>
            </a:r>
            <a:endParaRPr sz="2000"/>
          </a:p>
        </p:txBody>
      </p:sp>
      <p:graphicFrame>
        <p:nvGraphicFramePr>
          <p:cNvPr id="250" name="Google Shape;250;p23"/>
          <p:cNvGraphicFramePr/>
          <p:nvPr/>
        </p:nvGraphicFramePr>
        <p:xfrm>
          <a:off x="996138" y="2070888"/>
          <a:ext cx="2787575" cy="2102970"/>
        </p:xfrm>
        <a:graphic>
          <a:graphicData uri="http://schemas.openxmlformats.org/drawingml/2006/table">
            <a:tbl>
              <a:tblPr>
                <a:noFill/>
                <a:tableStyleId>{82459C5B-1108-4A7A-AD57-D4271FE6C3B1}</a:tableStyleId>
              </a:tblPr>
              <a:tblGrid>
                <a:gridCol w="8814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0225">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79800">
                  <a:extLst>
                    <a:ext uri="{9D8B030D-6E8A-4147-A177-3AD203B41FA5}">
                      <a16:colId xmlns:a16="http://schemas.microsoft.com/office/drawing/2014/main" val="20004"/>
                    </a:ext>
                  </a:extLst>
                </a:gridCol>
                <a:gridCol w="380400">
                  <a:extLst>
                    <a:ext uri="{9D8B030D-6E8A-4147-A177-3AD203B41FA5}">
                      <a16:colId xmlns:a16="http://schemas.microsoft.com/office/drawing/2014/main" val="20005"/>
                    </a:ext>
                  </a:extLst>
                </a:gridCol>
              </a:tblGrid>
              <a:tr h="264025">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gridSpan="5">
                  <a:txBody>
                    <a:bodyPr/>
                    <a:lstStyle/>
                    <a:p>
                      <a:pPr marL="0" lvl="0" indent="0" algn="ctr" rtl="0">
                        <a:spcBef>
                          <a:spcPts val="0"/>
                        </a:spcBef>
                        <a:spcAft>
                          <a:spcPts val="0"/>
                        </a:spcAft>
                        <a:buNone/>
                      </a:pPr>
                      <a:r>
                        <a:rPr lang="zh-CN"/>
                        <a:t>Tests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CN"/>
                    </a:p>
                  </a:txBody>
                  <a:tcPr/>
                </a:tc>
                <a:tc hMerge="1">
                  <a:txBody>
                    <a:bodyPr/>
                    <a:lstStyle/>
                    <a:p>
                      <a:endParaRPr lang="en-CN"/>
                    </a:p>
                  </a:txBody>
                  <a:tcPr/>
                </a:tc>
                <a:tc hMerge="1">
                  <a:txBody>
                    <a:bodyPr/>
                    <a:lstStyle/>
                    <a:p>
                      <a:endParaRPr lang="en-CN"/>
                    </a:p>
                  </a:txBody>
                  <a:tcPr/>
                </a:tc>
                <a:tc hMerge="1">
                  <a:txBody>
                    <a:bodyPr/>
                    <a:lstStyle/>
                    <a:p>
                      <a:endParaRPr lang="en-CN"/>
                    </a:p>
                  </a:txBody>
                  <a:tcPr/>
                </a:tc>
                <a:extLst>
                  <a:ext uri="{0D108BD9-81ED-4DB2-BD59-A6C34878D82A}">
                    <a16:rowId xmlns:a16="http://schemas.microsoft.com/office/drawing/2014/main" val="10000"/>
                  </a:ext>
                </a:extLst>
              </a:tr>
              <a:tr h="423800">
                <a:tc>
                  <a:txBody>
                    <a:bodyPr/>
                    <a:lstStyle/>
                    <a:p>
                      <a:pPr marL="0" lvl="0" indent="0" algn="ctr" rtl="0">
                        <a:spcBef>
                          <a:spcPts val="0"/>
                        </a:spcBef>
                        <a:spcAft>
                          <a:spcPts val="0"/>
                        </a:spcAft>
                        <a:buClr>
                          <a:schemeClr val="dk1"/>
                        </a:buClr>
                        <a:buSzPts val="1100"/>
                        <a:buFont typeface="Arial"/>
                        <a:buNone/>
                      </a:pPr>
                      <a:r>
                        <a:rPr lang="zh-CN">
                          <a:solidFill>
                            <a:schemeClr val="dk1"/>
                          </a:solidFill>
                        </a:rPr>
                        <a:t>Faults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sz="1600"/>
                        <a:t>t</a:t>
                      </a:r>
                      <a:r>
                        <a:rPr lang="zh-CN" sz="1600" baseline="-25000"/>
                        <a:t>1</a:t>
                      </a:r>
                      <a:endParaRPr sz="1600" baseline="-25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2</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3</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4</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5</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F</a:t>
                      </a:r>
                      <a:r>
                        <a:rPr lang="zh-CN" sz="1600" baseline="-25000">
                          <a:solidFill>
                            <a:schemeClr val="dk1"/>
                          </a:solidFill>
                        </a:rPr>
                        <a:t>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CN"/>
                        <a:t>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b="1" u="sng">
                          <a:solidFill>
                            <a:srgbClr val="FF0000"/>
                          </a:solidFill>
                        </a:rPr>
                        <a:t>X</a:t>
                      </a:r>
                      <a:endParaRPr b="1" u="sng">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3800">
                <a:tc>
                  <a:txBody>
                    <a:bodyPr/>
                    <a:lstStyle/>
                    <a:p>
                      <a:pPr marL="0" lvl="0" indent="0" algn="ctr" rtl="0">
                        <a:spcBef>
                          <a:spcPts val="0"/>
                        </a:spcBef>
                        <a:spcAft>
                          <a:spcPts val="0"/>
                        </a:spcAft>
                        <a:buNone/>
                      </a:pPr>
                      <a:r>
                        <a:rPr lang="zh-CN" sz="1600">
                          <a:solidFill>
                            <a:schemeClr val="dk1"/>
                          </a:solidFill>
                        </a:rPr>
                        <a:t>F</a:t>
                      </a:r>
                      <a:r>
                        <a:rPr lang="zh-CN" sz="1600" baseline="-25000">
                          <a:solidFill>
                            <a:schemeClr val="dk1"/>
                          </a:solidFill>
                        </a:rPr>
                        <a:t>2</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b="1" u="sng">
                          <a:solidFill>
                            <a:srgbClr val="FF0000"/>
                          </a:solidFill>
                        </a:rPr>
                        <a:t>X</a:t>
                      </a:r>
                      <a:endParaRPr b="1" u="sng">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a:solidFill>
                            <a:schemeClr val="dk1"/>
                          </a:solidFill>
                        </a:rPr>
                        <a:t>X</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zh-CN" sz="1600">
                          <a:solidFill>
                            <a:schemeClr val="dk1"/>
                          </a:solidFill>
                        </a:rPr>
                        <a:t>F</a:t>
                      </a:r>
                      <a:r>
                        <a:rPr lang="zh-CN" sz="1600" baseline="-25000">
                          <a:solidFill>
                            <a:schemeClr val="dk1"/>
                          </a:solidFill>
                        </a:rPr>
                        <a:t>3</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b="1" u="sng">
                          <a:solidFill>
                            <a:srgbClr val="FF0000"/>
                          </a:solidFill>
                        </a:rPr>
                        <a:t>X</a:t>
                      </a:r>
                      <a:endParaRPr b="1" u="sng">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a:solidFill>
                            <a:schemeClr val="dk1"/>
                          </a:solidFill>
                        </a:rPr>
                        <a:t>X</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51" name="Google Shape;251;p23"/>
          <p:cNvSpPr txBox="1"/>
          <p:nvPr/>
        </p:nvSpPr>
        <p:spPr>
          <a:xfrm>
            <a:off x="916100" y="4136550"/>
            <a:ext cx="278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b="1" u="sng">
                <a:solidFill>
                  <a:srgbClr val="FF0000"/>
                </a:solidFill>
              </a:rPr>
              <a:t>X</a:t>
            </a:r>
            <a:r>
              <a:rPr lang="zh-CN">
                <a:solidFill>
                  <a:schemeClr val="dk1"/>
                </a:solidFill>
              </a:rPr>
              <a:t>: test that detects a fault </a:t>
            </a:r>
            <a:r>
              <a:rPr lang="zh-CN" b="1">
                <a:solidFill>
                  <a:schemeClr val="dk1"/>
                </a:solidFill>
              </a:rPr>
              <a:t>first</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γ - APFDc (“Cost-cognizant” APFD)</a:t>
            </a:r>
            <a:endParaRPr/>
          </a:p>
        </p:txBody>
      </p:sp>
      <p:pic>
        <p:nvPicPr>
          <p:cNvPr id="257" name="Google Shape;257;p24"/>
          <p:cNvPicPr preferRelativeResize="0"/>
          <p:nvPr/>
        </p:nvPicPr>
        <p:blipFill rotWithShape="1">
          <a:blip r:embed="rId3">
            <a:alphaModFix/>
          </a:blip>
          <a:srcRect r="51911" b="11087"/>
          <a:stretch/>
        </p:blipFill>
        <p:spPr>
          <a:xfrm>
            <a:off x="1218225" y="1879500"/>
            <a:ext cx="3191699" cy="3037725"/>
          </a:xfrm>
          <a:prstGeom prst="rect">
            <a:avLst/>
          </a:prstGeom>
          <a:noFill/>
          <a:ln>
            <a:noFill/>
          </a:ln>
        </p:spPr>
      </p:pic>
      <p:sp>
        <p:nvSpPr>
          <p:cNvPr id="258" name="Google Shape;258;p24"/>
          <p:cNvSpPr/>
          <p:nvPr/>
        </p:nvSpPr>
        <p:spPr>
          <a:xfrm>
            <a:off x="2029325" y="29857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59" name="Google Shape;259;p24"/>
          <p:cNvSpPr/>
          <p:nvPr/>
        </p:nvSpPr>
        <p:spPr>
          <a:xfrm>
            <a:off x="2841725" y="29857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0" name="Google Shape;260;p24"/>
          <p:cNvSpPr/>
          <p:nvPr/>
        </p:nvSpPr>
        <p:spPr>
          <a:xfrm>
            <a:off x="3051025" y="32590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1" name="Google Shape;261;p24"/>
          <p:cNvSpPr/>
          <p:nvPr/>
        </p:nvSpPr>
        <p:spPr>
          <a:xfrm>
            <a:off x="3268350" y="32590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2" name="Google Shape;262;p24"/>
          <p:cNvSpPr/>
          <p:nvPr/>
        </p:nvSpPr>
        <p:spPr>
          <a:xfrm>
            <a:off x="2229275" y="35323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3" name="Google Shape;263;p24"/>
          <p:cNvSpPr/>
          <p:nvPr/>
        </p:nvSpPr>
        <p:spPr>
          <a:xfrm>
            <a:off x="2438575" y="35323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4" name="Google Shape;264;p24"/>
          <p:cNvSpPr/>
          <p:nvPr/>
        </p:nvSpPr>
        <p:spPr>
          <a:xfrm>
            <a:off x="2670625" y="35323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5" name="Google Shape;265;p24"/>
          <p:cNvSpPr/>
          <p:nvPr/>
        </p:nvSpPr>
        <p:spPr>
          <a:xfrm>
            <a:off x="3483025" y="40411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6" name="Google Shape;266;p24"/>
          <p:cNvSpPr/>
          <p:nvPr/>
        </p:nvSpPr>
        <p:spPr>
          <a:xfrm>
            <a:off x="3703700" y="40411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7" name="Google Shape;267;p24"/>
          <p:cNvSpPr/>
          <p:nvPr/>
        </p:nvSpPr>
        <p:spPr>
          <a:xfrm>
            <a:off x="3913000" y="4041125"/>
            <a:ext cx="321300" cy="2733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8" name="Google Shape;26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12</a:t>
            </a:fld>
            <a:endParaRPr/>
          </a:p>
        </p:txBody>
      </p:sp>
      <p:sp>
        <p:nvSpPr>
          <p:cNvPr id="269" name="Google Shape;269;p24"/>
          <p:cNvSpPr/>
          <p:nvPr/>
        </p:nvSpPr>
        <p:spPr>
          <a:xfrm>
            <a:off x="8214350" y="1189650"/>
            <a:ext cx="443100" cy="29469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1285725" y="2317100"/>
            <a:ext cx="3191700" cy="25521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5267450" y="4401550"/>
            <a:ext cx="660000" cy="307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2" name="Google Shape;272;p24"/>
          <p:cNvGraphicFramePr/>
          <p:nvPr/>
        </p:nvGraphicFramePr>
        <p:xfrm>
          <a:off x="448175" y="1680963"/>
          <a:ext cx="3576825" cy="2499180"/>
        </p:xfrm>
        <a:graphic>
          <a:graphicData uri="http://schemas.openxmlformats.org/drawingml/2006/table">
            <a:tbl>
              <a:tblPr>
                <a:noFill/>
                <a:tableStyleId>{82459C5B-1108-4A7A-AD57-D4271FE6C3B1}</a:tableStyleId>
              </a:tblPr>
              <a:tblGrid>
                <a:gridCol w="958600">
                  <a:extLst>
                    <a:ext uri="{9D8B030D-6E8A-4147-A177-3AD203B41FA5}">
                      <a16:colId xmlns:a16="http://schemas.microsoft.com/office/drawing/2014/main" val="20000"/>
                    </a:ext>
                  </a:extLst>
                </a:gridCol>
                <a:gridCol w="533025">
                  <a:extLst>
                    <a:ext uri="{9D8B030D-6E8A-4147-A177-3AD203B41FA5}">
                      <a16:colId xmlns:a16="http://schemas.microsoft.com/office/drawing/2014/main" val="20001"/>
                    </a:ext>
                  </a:extLst>
                </a:gridCol>
                <a:gridCol w="533025">
                  <a:extLst>
                    <a:ext uri="{9D8B030D-6E8A-4147-A177-3AD203B41FA5}">
                      <a16:colId xmlns:a16="http://schemas.microsoft.com/office/drawing/2014/main" val="20002"/>
                    </a:ext>
                  </a:extLst>
                </a:gridCol>
                <a:gridCol w="528750">
                  <a:extLst>
                    <a:ext uri="{9D8B030D-6E8A-4147-A177-3AD203B41FA5}">
                      <a16:colId xmlns:a16="http://schemas.microsoft.com/office/drawing/2014/main" val="20003"/>
                    </a:ext>
                  </a:extLst>
                </a:gridCol>
                <a:gridCol w="529575">
                  <a:extLst>
                    <a:ext uri="{9D8B030D-6E8A-4147-A177-3AD203B41FA5}">
                      <a16:colId xmlns:a16="http://schemas.microsoft.com/office/drawing/2014/main" val="20004"/>
                    </a:ext>
                  </a:extLst>
                </a:gridCol>
                <a:gridCol w="493850">
                  <a:extLst>
                    <a:ext uri="{9D8B030D-6E8A-4147-A177-3AD203B41FA5}">
                      <a16:colId xmlns:a16="http://schemas.microsoft.com/office/drawing/2014/main" val="20005"/>
                    </a:ext>
                  </a:extLst>
                </a:gridCol>
              </a:tblGrid>
              <a:tr h="329725">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gridSpan="5">
                  <a:txBody>
                    <a:bodyPr/>
                    <a:lstStyle/>
                    <a:p>
                      <a:pPr marL="0" lvl="0" indent="0" algn="ctr" rtl="0">
                        <a:spcBef>
                          <a:spcPts val="0"/>
                        </a:spcBef>
                        <a:spcAft>
                          <a:spcPts val="0"/>
                        </a:spcAft>
                        <a:buNone/>
                      </a:pPr>
                      <a:r>
                        <a:rPr lang="zh-CN"/>
                        <a:t>Tests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CN"/>
                    </a:p>
                  </a:txBody>
                  <a:tcPr/>
                </a:tc>
                <a:tc hMerge="1">
                  <a:txBody>
                    <a:bodyPr/>
                    <a:lstStyle/>
                    <a:p>
                      <a:endParaRPr lang="en-CN"/>
                    </a:p>
                  </a:txBody>
                  <a:tcPr/>
                </a:tc>
                <a:tc hMerge="1">
                  <a:txBody>
                    <a:bodyPr/>
                    <a:lstStyle/>
                    <a:p>
                      <a:endParaRPr lang="en-CN"/>
                    </a:p>
                  </a:txBody>
                  <a:tcPr/>
                </a:tc>
                <a:tc hMerge="1">
                  <a:txBody>
                    <a:bodyPr/>
                    <a:lstStyle/>
                    <a:p>
                      <a:endParaRPr lang="en-CN"/>
                    </a:p>
                  </a:txBody>
                  <a:tcPr/>
                </a:tc>
                <a:extLst>
                  <a:ext uri="{0D108BD9-81ED-4DB2-BD59-A6C34878D82A}">
                    <a16:rowId xmlns:a16="http://schemas.microsoft.com/office/drawing/2014/main" val="10000"/>
                  </a:ext>
                </a:extLst>
              </a:tr>
              <a:tr h="355100">
                <a:tc>
                  <a:txBody>
                    <a:bodyPr/>
                    <a:lstStyle/>
                    <a:p>
                      <a:pPr marL="0" lvl="0" indent="0" algn="ctr" rtl="0">
                        <a:spcBef>
                          <a:spcPts val="0"/>
                        </a:spcBef>
                        <a:spcAft>
                          <a:spcPts val="0"/>
                        </a:spcAft>
                        <a:buClr>
                          <a:schemeClr val="dk1"/>
                        </a:buClr>
                        <a:buSzPts val="1100"/>
                        <a:buFont typeface="Arial"/>
                        <a:buNone/>
                      </a:pPr>
                      <a:r>
                        <a:rPr lang="zh-CN">
                          <a:solidFill>
                            <a:schemeClr val="dk1"/>
                          </a:solidFill>
                        </a:rPr>
                        <a:t>Faults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sz="1600"/>
                        <a:t>t</a:t>
                      </a:r>
                      <a:r>
                        <a:rPr lang="zh-CN" sz="1600" baseline="-25000"/>
                        <a:t>1</a:t>
                      </a:r>
                      <a:endParaRPr sz="1600" baseline="-25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2</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3</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4</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5</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5100">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F</a:t>
                      </a:r>
                      <a:r>
                        <a:rPr lang="zh-CN" sz="1600" baseline="-25000">
                          <a:solidFill>
                            <a:schemeClr val="dk1"/>
                          </a:solidFill>
                        </a:rPr>
                        <a:t>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CN">
                          <a:solidFill>
                            <a:srgbClr val="FF0000"/>
                          </a:solidFill>
                        </a:rPr>
                        <a:t> </a:t>
                      </a: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b="1" u="sng">
                          <a:solidFill>
                            <a:srgbClr val="FF0000"/>
                          </a:solidFill>
                        </a:rPr>
                        <a:t>X</a:t>
                      </a:r>
                      <a:endParaRPr b="1" u="sng">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5100">
                <a:tc>
                  <a:txBody>
                    <a:bodyPr/>
                    <a:lstStyle/>
                    <a:p>
                      <a:pPr marL="0" lvl="0" indent="0" algn="ctr" rtl="0">
                        <a:spcBef>
                          <a:spcPts val="0"/>
                        </a:spcBef>
                        <a:spcAft>
                          <a:spcPts val="0"/>
                        </a:spcAft>
                        <a:buNone/>
                      </a:pPr>
                      <a:r>
                        <a:rPr lang="zh-CN" sz="1600">
                          <a:solidFill>
                            <a:schemeClr val="dk1"/>
                          </a:solidFill>
                        </a:rPr>
                        <a:t>F</a:t>
                      </a:r>
                      <a:r>
                        <a:rPr lang="zh-CN" sz="1600" baseline="-25000">
                          <a:solidFill>
                            <a:schemeClr val="dk1"/>
                          </a:solidFill>
                        </a:rPr>
                        <a:t>2</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b="1" u="sng">
                          <a:solidFill>
                            <a:srgbClr val="FF0000"/>
                          </a:solidFill>
                        </a:rPr>
                        <a:t>X</a:t>
                      </a:r>
                      <a:endParaRPr b="1" u="sng">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a:solidFill>
                            <a:schemeClr val="dk1"/>
                          </a:solidFill>
                        </a:rPr>
                        <a:t>X</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5100">
                <a:tc>
                  <a:txBody>
                    <a:bodyPr/>
                    <a:lstStyle/>
                    <a:p>
                      <a:pPr marL="0" lvl="0" indent="0" algn="ctr" rtl="0">
                        <a:spcBef>
                          <a:spcPts val="0"/>
                        </a:spcBef>
                        <a:spcAft>
                          <a:spcPts val="0"/>
                        </a:spcAft>
                        <a:buNone/>
                      </a:pPr>
                      <a:r>
                        <a:rPr lang="zh-CN" sz="1600">
                          <a:solidFill>
                            <a:schemeClr val="dk1"/>
                          </a:solidFill>
                        </a:rPr>
                        <a:t>F</a:t>
                      </a:r>
                      <a:r>
                        <a:rPr lang="zh-CN" sz="1600" baseline="-25000">
                          <a:solidFill>
                            <a:schemeClr val="dk1"/>
                          </a:solidFill>
                        </a:rPr>
                        <a:t>3</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b="1" u="sng">
                          <a:solidFill>
                            <a:srgbClr val="FF0000"/>
                          </a:solidFill>
                        </a:rPr>
                        <a:t>X</a:t>
                      </a:r>
                      <a:endParaRPr b="1" u="sng">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a:solidFill>
                            <a:schemeClr val="dk1"/>
                          </a:solidFill>
                        </a:rPr>
                        <a:t>X</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zh-CN" b="1" i="1">
                          <a:solidFill>
                            <a:schemeClr val="dk1"/>
                          </a:solidFill>
                        </a:rPr>
                        <a:t>Costs</a:t>
                      </a:r>
                      <a:endParaRPr sz="1600" b="1"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b="1" i="1"/>
                        <a:t>60</a:t>
                      </a:r>
                      <a:endParaRPr b="1"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b="1" i="1"/>
                        <a:t>20</a:t>
                      </a:r>
                      <a:endParaRPr b="1"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b="1" i="1"/>
                        <a:t>40</a:t>
                      </a:r>
                      <a:endParaRPr b="1" i="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b="1" i="1">
                          <a:solidFill>
                            <a:schemeClr val="dk1"/>
                          </a:solidFill>
                        </a:rPr>
                        <a:t>80</a:t>
                      </a:r>
                      <a:endParaRPr b="1" i="1" u="sng">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b="1" i="1">
                          <a:solidFill>
                            <a:schemeClr val="dk1"/>
                          </a:solidFill>
                        </a:rPr>
                        <a:t>100</a:t>
                      </a:r>
                      <a:endParaRPr b="1"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73" name="Google Shape;273;p24"/>
          <p:cNvSpPr txBox="1"/>
          <p:nvPr/>
        </p:nvSpPr>
        <p:spPr>
          <a:xfrm>
            <a:off x="842975" y="4180150"/>
            <a:ext cx="278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b="1" u="sng">
                <a:solidFill>
                  <a:srgbClr val="FF0000"/>
                </a:solidFill>
              </a:rPr>
              <a:t>X</a:t>
            </a:r>
            <a:r>
              <a:rPr lang="zh-CN">
                <a:solidFill>
                  <a:schemeClr val="dk1"/>
                </a:solidFill>
              </a:rPr>
              <a:t>: test that detects a fault </a:t>
            </a:r>
            <a:r>
              <a:rPr lang="zh-CN" b="1">
                <a:solidFill>
                  <a:schemeClr val="dk1"/>
                </a:solidFill>
              </a:rPr>
              <a:t>first</a:t>
            </a:r>
            <a:endParaRPr>
              <a:solidFill>
                <a:schemeClr val="dk1"/>
              </a:solidFill>
            </a:endParaRPr>
          </a:p>
        </p:txBody>
      </p:sp>
      <p:grpSp>
        <p:nvGrpSpPr>
          <p:cNvPr id="274" name="Google Shape;274;p24"/>
          <p:cNvGrpSpPr/>
          <p:nvPr/>
        </p:nvGrpSpPr>
        <p:grpSpPr>
          <a:xfrm>
            <a:off x="4098126" y="1390438"/>
            <a:ext cx="4733274" cy="2900052"/>
            <a:chOff x="4342976" y="1570300"/>
            <a:chExt cx="4733274" cy="2900052"/>
          </a:xfrm>
        </p:grpSpPr>
        <p:grpSp>
          <p:nvGrpSpPr>
            <p:cNvPr id="275" name="Google Shape;275;p24"/>
            <p:cNvGrpSpPr/>
            <p:nvPr/>
          </p:nvGrpSpPr>
          <p:grpSpPr>
            <a:xfrm>
              <a:off x="4342976" y="1570300"/>
              <a:ext cx="4690926" cy="2900052"/>
              <a:chOff x="4514151" y="1353775"/>
              <a:chExt cx="4690926" cy="2900052"/>
            </a:xfrm>
          </p:grpSpPr>
          <p:pic>
            <p:nvPicPr>
              <p:cNvPr id="276" name="Google Shape;276;p24"/>
              <p:cNvPicPr preferRelativeResize="0"/>
              <p:nvPr/>
            </p:nvPicPr>
            <p:blipFill>
              <a:blip r:embed="rId4">
                <a:alphaModFix/>
              </a:blip>
              <a:stretch>
                <a:fillRect/>
              </a:stretch>
            </p:blipFill>
            <p:spPr>
              <a:xfrm>
                <a:off x="4514151" y="1353782"/>
                <a:ext cx="2349050" cy="2900045"/>
              </a:xfrm>
              <a:prstGeom prst="rect">
                <a:avLst/>
              </a:prstGeom>
              <a:noFill/>
              <a:ln>
                <a:noFill/>
              </a:ln>
            </p:spPr>
          </p:pic>
          <p:sp>
            <p:nvSpPr>
              <p:cNvPr id="277" name="Google Shape;277;p24"/>
              <p:cNvSpPr txBox="1"/>
              <p:nvPr/>
            </p:nvSpPr>
            <p:spPr>
              <a:xfrm>
                <a:off x="5105303" y="2928238"/>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1</a:t>
                </a:r>
                <a:endParaRPr sz="1700" b="1" baseline="-25000"/>
              </a:p>
            </p:txBody>
          </p:sp>
          <p:sp>
            <p:nvSpPr>
              <p:cNvPr id="278" name="Google Shape;278;p24"/>
              <p:cNvSpPr txBox="1"/>
              <p:nvPr/>
            </p:nvSpPr>
            <p:spPr>
              <a:xfrm>
                <a:off x="5303728" y="2928238"/>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2</a:t>
                </a:r>
                <a:endParaRPr sz="1700" b="1" baseline="-25000"/>
              </a:p>
            </p:txBody>
          </p:sp>
          <p:sp>
            <p:nvSpPr>
              <p:cNvPr id="279" name="Google Shape;279;p24"/>
              <p:cNvSpPr txBox="1"/>
              <p:nvPr/>
            </p:nvSpPr>
            <p:spPr>
              <a:xfrm>
                <a:off x="5532203" y="2125350"/>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3</a:t>
                </a:r>
                <a:endParaRPr sz="1700" b="1" baseline="-25000"/>
              </a:p>
            </p:txBody>
          </p:sp>
          <p:sp>
            <p:nvSpPr>
              <p:cNvPr id="280" name="Google Shape;280;p24"/>
              <p:cNvSpPr txBox="1"/>
              <p:nvPr/>
            </p:nvSpPr>
            <p:spPr>
              <a:xfrm>
                <a:off x="6423453" y="1353775"/>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5</a:t>
                </a:r>
                <a:endParaRPr sz="1700" b="1" baseline="-25000"/>
              </a:p>
            </p:txBody>
          </p:sp>
          <p:sp>
            <p:nvSpPr>
              <p:cNvPr id="281" name="Google Shape;281;p24"/>
              <p:cNvSpPr txBox="1"/>
              <p:nvPr/>
            </p:nvSpPr>
            <p:spPr>
              <a:xfrm>
                <a:off x="5996541" y="1353775"/>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4</a:t>
                </a:r>
                <a:endParaRPr sz="1700" b="1" baseline="-25000"/>
              </a:p>
            </p:txBody>
          </p:sp>
          <p:grpSp>
            <p:nvGrpSpPr>
              <p:cNvPr id="282" name="Google Shape;282;p24"/>
              <p:cNvGrpSpPr/>
              <p:nvPr/>
            </p:nvGrpSpPr>
            <p:grpSpPr>
              <a:xfrm>
                <a:off x="6856025" y="1361785"/>
                <a:ext cx="2349051" cy="2884029"/>
                <a:chOff x="6967425" y="1398460"/>
                <a:chExt cx="2349051" cy="2884029"/>
              </a:xfrm>
            </p:grpSpPr>
            <p:pic>
              <p:nvPicPr>
                <p:cNvPr id="283" name="Google Shape;283;p24"/>
                <p:cNvPicPr preferRelativeResize="0"/>
                <p:nvPr/>
              </p:nvPicPr>
              <p:blipFill>
                <a:blip r:embed="rId5">
                  <a:alphaModFix/>
                </a:blip>
                <a:stretch>
                  <a:fillRect/>
                </a:stretch>
              </p:blipFill>
              <p:spPr>
                <a:xfrm>
                  <a:off x="6967425" y="1398460"/>
                  <a:ext cx="2349051" cy="2884029"/>
                </a:xfrm>
                <a:prstGeom prst="rect">
                  <a:avLst/>
                </a:prstGeom>
                <a:noFill/>
                <a:ln>
                  <a:noFill/>
                </a:ln>
              </p:spPr>
            </p:pic>
            <p:sp>
              <p:nvSpPr>
                <p:cNvPr id="284" name="Google Shape;284;p24"/>
                <p:cNvSpPr/>
                <p:nvPr/>
              </p:nvSpPr>
              <p:spPr>
                <a:xfrm flipH="1">
                  <a:off x="6967425" y="3933425"/>
                  <a:ext cx="117000" cy="245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4"/>
            <p:cNvGrpSpPr/>
            <p:nvPr/>
          </p:nvGrpSpPr>
          <p:grpSpPr>
            <a:xfrm>
              <a:off x="7509578" y="1570300"/>
              <a:ext cx="1566672" cy="1962025"/>
              <a:chOff x="7528353" y="1201375"/>
              <a:chExt cx="1566672" cy="1962025"/>
            </a:xfrm>
          </p:grpSpPr>
          <p:sp>
            <p:nvSpPr>
              <p:cNvPr id="286" name="Google Shape;286;p24"/>
              <p:cNvSpPr txBox="1"/>
              <p:nvPr/>
            </p:nvSpPr>
            <p:spPr>
              <a:xfrm>
                <a:off x="7528353" y="2717000"/>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1</a:t>
                </a:r>
                <a:endParaRPr sz="1700" b="1" baseline="-25000"/>
              </a:p>
            </p:txBody>
          </p:sp>
          <p:sp>
            <p:nvSpPr>
              <p:cNvPr id="287" name="Google Shape;287;p24"/>
              <p:cNvSpPr txBox="1"/>
              <p:nvPr/>
            </p:nvSpPr>
            <p:spPr>
              <a:xfrm>
                <a:off x="7758553" y="1979613"/>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2</a:t>
                </a:r>
                <a:endParaRPr sz="1700" b="1" baseline="-25000"/>
              </a:p>
            </p:txBody>
          </p:sp>
          <p:sp>
            <p:nvSpPr>
              <p:cNvPr id="288" name="Google Shape;288;p24"/>
              <p:cNvSpPr txBox="1"/>
              <p:nvPr/>
            </p:nvSpPr>
            <p:spPr>
              <a:xfrm>
                <a:off x="8064328" y="1233050"/>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3</a:t>
                </a:r>
                <a:endParaRPr sz="1700" b="1" baseline="-25000"/>
              </a:p>
            </p:txBody>
          </p:sp>
          <p:sp>
            <p:nvSpPr>
              <p:cNvPr id="289" name="Google Shape;289;p24"/>
              <p:cNvSpPr txBox="1"/>
              <p:nvPr/>
            </p:nvSpPr>
            <p:spPr>
              <a:xfrm>
                <a:off x="8668125" y="1201375"/>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5</a:t>
                </a:r>
                <a:endParaRPr sz="1700" b="1" baseline="-25000"/>
              </a:p>
            </p:txBody>
          </p:sp>
          <p:sp>
            <p:nvSpPr>
              <p:cNvPr id="290" name="Google Shape;290;p24"/>
              <p:cNvSpPr txBox="1"/>
              <p:nvPr/>
            </p:nvSpPr>
            <p:spPr>
              <a:xfrm>
                <a:off x="8241216" y="1233050"/>
                <a:ext cx="42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700" b="1"/>
                  <a:t>t</a:t>
                </a:r>
                <a:r>
                  <a:rPr lang="zh-CN" sz="1700" b="1" baseline="-25000"/>
                  <a:t>4</a:t>
                </a:r>
                <a:endParaRPr sz="1700" b="1" baseline="-25000"/>
              </a:p>
            </p:txBody>
          </p:sp>
        </p:grpSp>
      </p:grpSp>
      <p:grpSp>
        <p:nvGrpSpPr>
          <p:cNvPr id="291" name="Google Shape;291;p24"/>
          <p:cNvGrpSpPr/>
          <p:nvPr/>
        </p:nvGrpSpPr>
        <p:grpSpPr>
          <a:xfrm>
            <a:off x="4342984" y="4136543"/>
            <a:ext cx="5361281" cy="1049700"/>
            <a:chOff x="4392684" y="4136543"/>
            <a:chExt cx="5361281" cy="1049700"/>
          </a:xfrm>
        </p:grpSpPr>
        <p:sp>
          <p:nvSpPr>
            <p:cNvPr id="292" name="Google Shape;292;p24"/>
            <p:cNvSpPr txBox="1"/>
            <p:nvPr/>
          </p:nvSpPr>
          <p:spPr>
            <a:xfrm>
              <a:off x="4392684" y="4136543"/>
              <a:ext cx="29193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2600">
                  <a:solidFill>
                    <a:schemeClr val="dk1"/>
                  </a:solidFill>
                </a:rPr>
                <a:t>t</a:t>
              </a:r>
              <a:r>
                <a:rPr lang="zh-CN" sz="2600" baseline="-25000">
                  <a:solidFill>
                    <a:schemeClr val="dk1"/>
                  </a:solidFill>
                </a:rPr>
                <a:t>1</a:t>
              </a:r>
              <a:r>
                <a:rPr lang="zh-CN" sz="2800">
                  <a:solidFill>
                    <a:schemeClr val="dk2"/>
                  </a:solidFill>
                </a:rPr>
                <a:t>- </a:t>
              </a:r>
              <a:r>
                <a:rPr lang="zh-CN" sz="2600">
                  <a:solidFill>
                    <a:schemeClr val="dk1"/>
                  </a:solidFill>
                </a:rPr>
                <a:t>t</a:t>
              </a:r>
              <a:r>
                <a:rPr lang="zh-CN" sz="2600" baseline="-25000">
                  <a:solidFill>
                    <a:schemeClr val="dk1"/>
                  </a:solidFill>
                </a:rPr>
                <a:t>2</a:t>
              </a:r>
              <a:r>
                <a:rPr lang="zh-CN" sz="2800">
                  <a:solidFill>
                    <a:schemeClr val="dk2"/>
                  </a:solidFill>
                </a:rPr>
                <a:t>- </a:t>
              </a:r>
              <a:r>
                <a:rPr lang="zh-CN" sz="2600">
                  <a:solidFill>
                    <a:schemeClr val="dk1"/>
                  </a:solidFill>
                </a:rPr>
                <a:t>t</a:t>
              </a:r>
              <a:r>
                <a:rPr lang="zh-CN" sz="2600" baseline="-25000">
                  <a:solidFill>
                    <a:schemeClr val="dk1"/>
                  </a:solidFill>
                </a:rPr>
                <a:t>3</a:t>
              </a:r>
              <a:r>
                <a:rPr lang="zh-CN" sz="2800">
                  <a:solidFill>
                    <a:schemeClr val="dk2"/>
                  </a:solidFill>
                </a:rPr>
                <a:t>- </a:t>
              </a:r>
              <a:r>
                <a:rPr lang="zh-CN" sz="2600">
                  <a:solidFill>
                    <a:schemeClr val="dk1"/>
                  </a:solidFill>
                </a:rPr>
                <a:t>t</a:t>
              </a:r>
              <a:r>
                <a:rPr lang="zh-CN" sz="2600" baseline="-25000">
                  <a:solidFill>
                    <a:schemeClr val="dk1"/>
                  </a:solidFill>
                </a:rPr>
                <a:t>4</a:t>
              </a:r>
              <a:r>
                <a:rPr lang="zh-CN" sz="2800">
                  <a:solidFill>
                    <a:schemeClr val="dk2"/>
                  </a:solidFill>
                </a:rPr>
                <a:t>- </a:t>
              </a:r>
              <a:r>
                <a:rPr lang="zh-CN" sz="2600">
                  <a:solidFill>
                    <a:schemeClr val="dk1"/>
                  </a:solidFill>
                </a:rPr>
                <a:t>t</a:t>
              </a:r>
              <a:r>
                <a:rPr lang="zh-CN" sz="2600" baseline="-25000">
                  <a:solidFill>
                    <a:schemeClr val="dk1"/>
                  </a:solidFill>
                </a:rPr>
                <a:t>5</a:t>
              </a:r>
              <a:endParaRPr sz="2600" baseline="-25000">
                <a:solidFill>
                  <a:schemeClr val="dk1"/>
                </a:solidFill>
              </a:endParaRPr>
            </a:p>
            <a:p>
              <a:pPr marL="0" lvl="0" indent="0" algn="l" rtl="0">
                <a:spcBef>
                  <a:spcPts val="1200"/>
                </a:spcBef>
                <a:spcAft>
                  <a:spcPts val="0"/>
                </a:spcAft>
                <a:buNone/>
              </a:pPr>
              <a:endParaRPr/>
            </a:p>
          </p:txBody>
        </p:sp>
        <p:sp>
          <p:nvSpPr>
            <p:cNvPr id="293" name="Google Shape;293;p24"/>
            <p:cNvSpPr txBox="1"/>
            <p:nvPr/>
          </p:nvSpPr>
          <p:spPr>
            <a:xfrm>
              <a:off x="6834665" y="4136543"/>
              <a:ext cx="29193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2600">
                  <a:solidFill>
                    <a:schemeClr val="dk1"/>
                  </a:solidFill>
                </a:rPr>
                <a:t>t</a:t>
              </a:r>
              <a:r>
                <a:rPr lang="zh-CN" sz="2600" baseline="-25000">
                  <a:solidFill>
                    <a:schemeClr val="dk1"/>
                  </a:solidFill>
                </a:rPr>
                <a:t>4</a:t>
              </a:r>
              <a:r>
                <a:rPr lang="zh-CN" sz="2800">
                  <a:solidFill>
                    <a:schemeClr val="dk2"/>
                  </a:solidFill>
                </a:rPr>
                <a:t>- </a:t>
              </a:r>
              <a:r>
                <a:rPr lang="zh-CN" sz="2600">
                  <a:solidFill>
                    <a:schemeClr val="dk1"/>
                  </a:solidFill>
                </a:rPr>
                <a:t>t</a:t>
              </a:r>
              <a:r>
                <a:rPr lang="zh-CN" sz="2600" baseline="-25000">
                  <a:solidFill>
                    <a:schemeClr val="dk1"/>
                  </a:solidFill>
                </a:rPr>
                <a:t>3</a:t>
              </a:r>
              <a:r>
                <a:rPr lang="zh-CN" sz="2800">
                  <a:solidFill>
                    <a:schemeClr val="dk2"/>
                  </a:solidFill>
                </a:rPr>
                <a:t>- </a:t>
              </a:r>
              <a:r>
                <a:rPr lang="zh-CN" sz="2600">
                  <a:solidFill>
                    <a:schemeClr val="dk1"/>
                  </a:solidFill>
                </a:rPr>
                <a:t>t</a:t>
              </a:r>
              <a:r>
                <a:rPr lang="zh-CN" sz="2600" baseline="-25000">
                  <a:solidFill>
                    <a:schemeClr val="dk1"/>
                  </a:solidFill>
                </a:rPr>
                <a:t>1</a:t>
              </a:r>
              <a:r>
                <a:rPr lang="zh-CN" sz="2800">
                  <a:solidFill>
                    <a:schemeClr val="dk2"/>
                  </a:solidFill>
                </a:rPr>
                <a:t>- </a:t>
              </a:r>
              <a:r>
                <a:rPr lang="zh-CN" sz="2600">
                  <a:solidFill>
                    <a:schemeClr val="dk1"/>
                  </a:solidFill>
                </a:rPr>
                <a:t>t</a:t>
              </a:r>
              <a:r>
                <a:rPr lang="zh-CN" sz="2600" baseline="-25000">
                  <a:solidFill>
                    <a:schemeClr val="dk1"/>
                  </a:solidFill>
                </a:rPr>
                <a:t>2</a:t>
              </a:r>
              <a:r>
                <a:rPr lang="zh-CN" sz="2800">
                  <a:solidFill>
                    <a:schemeClr val="dk2"/>
                  </a:solidFill>
                </a:rPr>
                <a:t>- </a:t>
              </a:r>
              <a:r>
                <a:rPr lang="zh-CN" sz="2600">
                  <a:solidFill>
                    <a:schemeClr val="dk1"/>
                  </a:solidFill>
                </a:rPr>
                <a:t>t</a:t>
              </a:r>
              <a:r>
                <a:rPr lang="zh-CN" sz="2600" baseline="-25000">
                  <a:solidFill>
                    <a:schemeClr val="dk1"/>
                  </a:solidFill>
                </a:rPr>
                <a:t>5</a:t>
              </a:r>
              <a:endParaRPr sz="2600" baseline="-25000">
                <a:solidFill>
                  <a:schemeClr val="dk1"/>
                </a:solidFill>
              </a:endParaRPr>
            </a:p>
            <a:p>
              <a:pPr marL="0" lvl="0" indent="0" algn="l" rtl="0">
                <a:spcBef>
                  <a:spcPts val="1200"/>
                </a:spcBef>
                <a:spcAft>
                  <a:spcPts val="0"/>
                </a:spcAft>
                <a:buNone/>
              </a:pPr>
              <a:endParaRPr/>
            </a:p>
          </p:txBody>
        </p:sp>
        <p:sp>
          <p:nvSpPr>
            <p:cNvPr id="294" name="Google Shape;294;p24"/>
            <p:cNvSpPr txBox="1"/>
            <p:nvPr/>
          </p:nvSpPr>
          <p:spPr>
            <a:xfrm>
              <a:off x="6406352" y="4136543"/>
              <a:ext cx="4719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3500" b="1">
                  <a:solidFill>
                    <a:srgbClr val="FF0000"/>
                  </a:solidFill>
                </a:rPr>
                <a:t>=</a:t>
              </a:r>
              <a:endParaRPr sz="3500" b="1">
                <a:solidFill>
                  <a:srgbClr val="FF0000"/>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How Are </a:t>
            </a:r>
            <a:r>
              <a:rPr lang="zh-CN">
                <a:solidFill>
                  <a:srgbClr val="1155CC"/>
                </a:solidFill>
              </a:rPr>
              <a:t>RTP Techniques</a:t>
            </a:r>
            <a:r>
              <a:rPr lang="zh-CN"/>
              <a:t> Compared</a:t>
            </a:r>
            <a:endParaRPr/>
          </a:p>
        </p:txBody>
      </p:sp>
      <p:sp>
        <p:nvSpPr>
          <p:cNvPr id="300" name="Google Shape;300;p25"/>
          <p:cNvSpPr txBox="1">
            <a:spLocks noGrp="1"/>
          </p:cNvSpPr>
          <p:nvPr>
            <p:ph type="body" idx="1"/>
          </p:nvPr>
        </p:nvSpPr>
        <p:spPr>
          <a:xfrm>
            <a:off x="311700" y="1152475"/>
            <a:ext cx="8520600" cy="3510900"/>
          </a:xfrm>
          <a:prstGeom prst="rect">
            <a:avLst/>
          </a:prstGeom>
        </p:spPr>
        <p:txBody>
          <a:bodyPr spcFirstLastPara="1" wrap="square" lIns="91425" tIns="91425" rIns="91425" bIns="91425" anchor="t" anchorCtr="0">
            <a:noAutofit/>
          </a:bodyPr>
          <a:lstStyle/>
          <a:p>
            <a:pPr marL="457200" lvl="0" indent="-387350" algn="l" rtl="0">
              <a:spcBef>
                <a:spcPts val="1000"/>
              </a:spcBef>
              <a:spcAft>
                <a:spcPts val="0"/>
              </a:spcAft>
              <a:buSzPts val="2500"/>
              <a:buChar char="●"/>
            </a:pPr>
            <a:r>
              <a:rPr lang="zh-CN" sz="2500"/>
              <a:t>Sample input test suites, and for each sample one or more output orders</a:t>
            </a:r>
            <a:endParaRPr sz="2500"/>
          </a:p>
          <a:p>
            <a:pPr marL="457200" lvl="0" indent="-387350" algn="l" rtl="0">
              <a:spcBef>
                <a:spcPts val="1200"/>
              </a:spcBef>
              <a:spcAft>
                <a:spcPts val="0"/>
              </a:spcAft>
              <a:buSzPts val="2500"/>
              <a:buChar char="●"/>
            </a:pPr>
            <a:r>
              <a:rPr lang="zh-CN" sz="2500"/>
              <a:t>1. </a:t>
            </a:r>
            <a:r>
              <a:rPr lang="zh-CN" sz="2500" b="1"/>
              <a:t>Sample Distribution</a:t>
            </a:r>
            <a:endParaRPr sz="2500"/>
          </a:p>
          <a:p>
            <a:pPr marL="914400" lvl="1" indent="-361950" algn="l" rtl="0">
              <a:spcBef>
                <a:spcPts val="1200"/>
              </a:spcBef>
              <a:spcAft>
                <a:spcPts val="0"/>
              </a:spcAft>
              <a:buSzPts val="2100"/>
              <a:buChar char="○"/>
            </a:pPr>
            <a:r>
              <a:rPr lang="zh-CN" sz="2100"/>
              <a:t>Statistical Test: Does a technique produce </a:t>
            </a:r>
            <a:r>
              <a:rPr lang="zh-CN" sz="2100">
                <a:solidFill>
                  <a:srgbClr val="38761D"/>
                </a:solidFill>
              </a:rPr>
              <a:t>orders</a:t>
            </a:r>
            <a:r>
              <a:rPr lang="zh-CN" sz="2100"/>
              <a:t> that are statistically significantly better than the </a:t>
            </a:r>
            <a:r>
              <a:rPr lang="zh-CN" sz="2100">
                <a:solidFill>
                  <a:srgbClr val="38761D"/>
                </a:solidFill>
              </a:rPr>
              <a:t>orders</a:t>
            </a:r>
            <a:r>
              <a:rPr lang="zh-CN" sz="2100"/>
              <a:t> of others?</a:t>
            </a:r>
            <a:endParaRPr sz="2100"/>
          </a:p>
          <a:p>
            <a:pPr marL="914400" lvl="1" indent="-361950" algn="l" rtl="0">
              <a:spcBef>
                <a:spcPts val="1000"/>
              </a:spcBef>
              <a:spcAft>
                <a:spcPts val="0"/>
              </a:spcAft>
              <a:buSzPts val="2100"/>
              <a:buChar char="○"/>
            </a:pPr>
            <a:r>
              <a:rPr lang="zh-CN" sz="2100"/>
              <a:t>Box Plots: Visualize the distribution of samples</a:t>
            </a:r>
            <a:endParaRPr sz="2500"/>
          </a:p>
          <a:p>
            <a:pPr marL="457200" lvl="0" indent="-387350" algn="l" rtl="0">
              <a:spcBef>
                <a:spcPts val="1200"/>
              </a:spcBef>
              <a:spcAft>
                <a:spcPts val="1200"/>
              </a:spcAft>
              <a:buSzPts val="2500"/>
              <a:buChar char="●"/>
            </a:pPr>
            <a:r>
              <a:rPr lang="zh-CN" sz="2500"/>
              <a:t>2. </a:t>
            </a:r>
            <a:r>
              <a:rPr lang="zh-CN" sz="2500" b="1"/>
              <a:t>Sample</a:t>
            </a:r>
            <a:r>
              <a:rPr lang="zh-CN" sz="2500"/>
              <a:t> </a:t>
            </a:r>
            <a:r>
              <a:rPr lang="zh-CN" sz="2500" b="1"/>
              <a:t>Average</a:t>
            </a:r>
            <a:endParaRPr sz="2500" b="1"/>
          </a:p>
        </p:txBody>
      </p:sp>
      <p:sp>
        <p:nvSpPr>
          <p:cNvPr id="301" name="Google Shape;30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zh-CN" sz="2400"/>
              <a:t>Random RTP is a simple RTP technique that produces a random test order</a:t>
            </a:r>
            <a:endParaRPr sz="2400"/>
          </a:p>
          <a:p>
            <a:pPr marL="914400" lvl="1" indent="-355600" algn="l" rtl="0">
              <a:spcBef>
                <a:spcPts val="1200"/>
              </a:spcBef>
              <a:spcAft>
                <a:spcPts val="0"/>
              </a:spcAft>
              <a:buSzPts val="2000"/>
              <a:buChar char="○"/>
            </a:pPr>
            <a:r>
              <a:rPr lang="zh-CN" sz="2000"/>
              <a:t>Frequently used as a baseline for comparison in research</a:t>
            </a:r>
            <a:endParaRPr sz="2000"/>
          </a:p>
          <a:p>
            <a:pPr marL="914400" lvl="1" indent="-355600" algn="l" rtl="0">
              <a:spcBef>
                <a:spcPts val="1000"/>
              </a:spcBef>
              <a:spcAft>
                <a:spcPts val="0"/>
              </a:spcAft>
              <a:buSzPts val="2000"/>
              <a:buChar char="○"/>
            </a:pPr>
            <a:r>
              <a:rPr lang="zh-CN" sz="2000"/>
              <a:t>56 of 100 most cited RTP papers use random RTP as a baseline</a:t>
            </a:r>
            <a:endParaRPr sz="2000"/>
          </a:p>
          <a:p>
            <a:pPr marL="914400" lvl="1" indent="-355600" algn="l" rtl="0">
              <a:spcBef>
                <a:spcPts val="1000"/>
              </a:spcBef>
              <a:spcAft>
                <a:spcPts val="0"/>
              </a:spcAft>
              <a:buSzPts val="2000"/>
              <a:buChar char="○"/>
            </a:pPr>
            <a:r>
              <a:rPr lang="zh-CN" sz="2000"/>
              <a:t>2 of 4 most recent RTP papers in ICST/ISSTA 2021 also use random RTP as a baseline</a:t>
            </a:r>
            <a:endParaRPr sz="2000"/>
          </a:p>
          <a:p>
            <a:pPr marL="457200" lvl="0" indent="-381000" algn="l" rtl="0">
              <a:spcBef>
                <a:spcPts val="1000"/>
              </a:spcBef>
              <a:spcAft>
                <a:spcPts val="1200"/>
              </a:spcAft>
              <a:buSzPts val="2400"/>
              <a:buChar char="●"/>
            </a:pPr>
            <a:r>
              <a:rPr lang="zh-CN" sz="2400"/>
              <a:t>All prior studies used sampling to estimate the performance of random RTP</a:t>
            </a:r>
            <a:endParaRPr sz="2400"/>
          </a:p>
        </p:txBody>
      </p:sp>
      <p:sp>
        <p:nvSpPr>
          <p:cNvPr id="307" name="Google Shape;30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Random RTP</a:t>
            </a:r>
            <a:endParaRPr/>
          </a:p>
        </p:txBody>
      </p:sp>
      <p:sp>
        <p:nvSpPr>
          <p:cNvPr id="308" name="Google Shape;30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Inaccuracy Found in a Seminal RTP Paper [1]</a:t>
            </a:r>
            <a:endParaRPr/>
          </a:p>
        </p:txBody>
      </p:sp>
      <p:pic>
        <p:nvPicPr>
          <p:cNvPr id="314" name="Google Shape;314;p27"/>
          <p:cNvPicPr preferRelativeResize="0"/>
          <p:nvPr/>
        </p:nvPicPr>
        <p:blipFill>
          <a:blip r:embed="rId3">
            <a:alphaModFix/>
          </a:blip>
          <a:stretch>
            <a:fillRect/>
          </a:stretch>
        </p:blipFill>
        <p:spPr>
          <a:xfrm>
            <a:off x="3798725" y="1076838"/>
            <a:ext cx="4979125" cy="2989825"/>
          </a:xfrm>
          <a:prstGeom prst="rect">
            <a:avLst/>
          </a:prstGeom>
          <a:noFill/>
          <a:ln>
            <a:noFill/>
          </a:ln>
        </p:spPr>
      </p:pic>
      <p:cxnSp>
        <p:nvCxnSpPr>
          <p:cNvPr id="315" name="Google Shape;315;p27"/>
          <p:cNvCxnSpPr/>
          <p:nvPr/>
        </p:nvCxnSpPr>
        <p:spPr>
          <a:xfrm flipH="1">
            <a:off x="2938000" y="2851050"/>
            <a:ext cx="1422000" cy="1218600"/>
          </a:xfrm>
          <a:prstGeom prst="straightConnector1">
            <a:avLst/>
          </a:prstGeom>
          <a:noFill/>
          <a:ln w="9525" cap="flat" cmpd="sng">
            <a:solidFill>
              <a:schemeClr val="dk2"/>
            </a:solidFill>
            <a:prstDash val="solid"/>
            <a:round/>
            <a:headEnd type="none" w="med" len="med"/>
            <a:tailEnd type="triangle" w="med" len="med"/>
          </a:ln>
        </p:spPr>
      </p:cxnSp>
      <p:sp>
        <p:nvSpPr>
          <p:cNvPr id="316" name="Google Shape;316;p27"/>
          <p:cNvSpPr/>
          <p:nvPr/>
        </p:nvSpPr>
        <p:spPr>
          <a:xfrm>
            <a:off x="1024800" y="4066675"/>
            <a:ext cx="2827500" cy="30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Boxplot of the α of random orders</a:t>
            </a:r>
            <a:endParaRPr/>
          </a:p>
        </p:txBody>
      </p:sp>
      <p:cxnSp>
        <p:nvCxnSpPr>
          <p:cNvPr id="317" name="Google Shape;317;p27"/>
          <p:cNvCxnSpPr/>
          <p:nvPr/>
        </p:nvCxnSpPr>
        <p:spPr>
          <a:xfrm>
            <a:off x="3798725" y="2382950"/>
            <a:ext cx="807900" cy="11400"/>
          </a:xfrm>
          <a:prstGeom prst="straightConnector1">
            <a:avLst/>
          </a:prstGeom>
          <a:noFill/>
          <a:ln w="9525" cap="flat" cmpd="sng">
            <a:solidFill>
              <a:srgbClr val="FF0000"/>
            </a:solidFill>
            <a:prstDash val="solid"/>
            <a:round/>
            <a:headEnd type="none" w="med" len="med"/>
            <a:tailEnd type="none" w="med" len="med"/>
          </a:ln>
        </p:spPr>
      </p:cxnSp>
      <p:sp>
        <p:nvSpPr>
          <p:cNvPr id="318" name="Google Shape;318;p27"/>
          <p:cNvSpPr txBox="1"/>
          <p:nvPr/>
        </p:nvSpPr>
        <p:spPr>
          <a:xfrm>
            <a:off x="3449475" y="2188550"/>
            <a:ext cx="51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0000"/>
                </a:solidFill>
              </a:rPr>
              <a:t>50</a:t>
            </a:r>
            <a:endParaRPr>
              <a:solidFill>
                <a:srgbClr val="FF0000"/>
              </a:solidFill>
            </a:endParaRPr>
          </a:p>
        </p:txBody>
      </p:sp>
      <p:sp>
        <p:nvSpPr>
          <p:cNvPr id="319" name="Google Shape;31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15</a:t>
            </a:fld>
            <a:endParaRPr/>
          </a:p>
        </p:txBody>
      </p:sp>
      <p:sp>
        <p:nvSpPr>
          <p:cNvPr id="320" name="Google Shape;320;p27"/>
          <p:cNvSpPr txBox="1"/>
          <p:nvPr/>
        </p:nvSpPr>
        <p:spPr>
          <a:xfrm>
            <a:off x="508050" y="4526350"/>
            <a:ext cx="8703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200"/>
              <a:t>[1] Elbaum et al. “Prioritizing test cases for regression testing” </a:t>
            </a:r>
            <a:r>
              <a:rPr lang="zh-CN" sz="1200" i="1"/>
              <a:t>ISSTA</a:t>
            </a:r>
            <a:r>
              <a:rPr lang="zh-CN" sz="1200"/>
              <a:t> 2000</a:t>
            </a:r>
            <a:endParaRPr sz="1200"/>
          </a:p>
        </p:txBody>
      </p:sp>
      <p:sp>
        <p:nvSpPr>
          <p:cNvPr id="321" name="Google Shape;321;p27"/>
          <p:cNvSpPr txBox="1"/>
          <p:nvPr/>
        </p:nvSpPr>
        <p:spPr>
          <a:xfrm>
            <a:off x="3798725" y="1017725"/>
            <a:ext cx="5487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100" b="1"/>
              <a:t>α</a:t>
            </a:r>
            <a:endParaRPr sz="2100" b="1"/>
          </a:p>
        </p:txBody>
      </p:sp>
      <p:sp>
        <p:nvSpPr>
          <p:cNvPr id="322" name="Google Shape;322;p27"/>
          <p:cNvSpPr txBox="1">
            <a:spLocks noGrp="1"/>
          </p:cNvSpPr>
          <p:nvPr>
            <p:ph type="body" idx="1"/>
          </p:nvPr>
        </p:nvSpPr>
        <p:spPr>
          <a:xfrm>
            <a:off x="311700" y="1017725"/>
            <a:ext cx="3358200" cy="2628600"/>
          </a:xfrm>
          <a:prstGeom prst="rect">
            <a:avLst/>
          </a:prstGeom>
        </p:spPr>
        <p:txBody>
          <a:bodyPr spcFirstLastPara="1" wrap="square" lIns="91425" tIns="91425" rIns="91425" bIns="91425" anchor="t" anchorCtr="0">
            <a:noAutofit/>
          </a:bodyPr>
          <a:lstStyle/>
          <a:p>
            <a:pPr marL="457200" lvl="0" indent="-362902" algn="l" rtl="0">
              <a:lnSpc>
                <a:spcPct val="105000"/>
              </a:lnSpc>
              <a:spcBef>
                <a:spcPts val="0"/>
              </a:spcBef>
              <a:spcAft>
                <a:spcPts val="0"/>
              </a:spcAft>
              <a:buSzPts val="2115"/>
              <a:buChar char="●"/>
            </a:pPr>
            <a:r>
              <a:rPr lang="zh-CN" sz="2115"/>
              <a:t>We prove that the mean and median α of random orders should never be below </a:t>
            </a:r>
            <a:r>
              <a:rPr lang="zh-CN" sz="2115">
                <a:solidFill>
                  <a:srgbClr val="FF0000"/>
                </a:solidFill>
              </a:rPr>
              <a:t>0.5</a:t>
            </a:r>
            <a:r>
              <a:rPr lang="zh-CN" sz="2115"/>
              <a:t> (for the entire population; a sample can be like this)!</a:t>
            </a:r>
            <a:endParaRPr sz="21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1000"/>
                                        <p:tgtEl>
                                          <p:spTgt spid="317"/>
                                        </p:tgtEl>
                                      </p:cBhvr>
                                    </p:animEffect>
                                  </p:childTnLst>
                                </p:cTn>
                              </p:par>
                              <p:par>
                                <p:cTn id="8" presetID="10" presetClass="entr" presetSubtype="0" fill="hold" nodeType="withEffect">
                                  <p:stCondLst>
                                    <p:cond delay="0"/>
                                  </p:stCondLst>
                                  <p:childTnLst>
                                    <p:set>
                                      <p:cBhvr>
                                        <p:cTn id="9" dur="1" fill="hold">
                                          <p:stCondLst>
                                            <p:cond delay="0"/>
                                          </p:stCondLst>
                                        </p:cTn>
                                        <p:tgtEl>
                                          <p:spTgt spid="318"/>
                                        </p:tgtEl>
                                        <p:attrNameLst>
                                          <p:attrName>style.visibility</p:attrName>
                                        </p:attrNameLst>
                                      </p:cBhvr>
                                      <p:to>
                                        <p:strVal val="visible"/>
                                      </p:to>
                                    </p:set>
                                    <p:animEffect transition="in" filter="fade">
                                      <p:cBhvr>
                                        <p:cTn id="10" dur="1000"/>
                                        <p:tgtEl>
                                          <p:spTgt spid="318"/>
                                        </p:tgtEl>
                                      </p:cBhvr>
                                    </p:animEffect>
                                  </p:childTnLst>
                                </p:cTn>
                              </p:par>
                              <p:par>
                                <p:cTn id="11" presetID="10" presetClass="entr" presetSubtype="0" fill="hold" nodeType="withEffect">
                                  <p:stCondLst>
                                    <p:cond delay="0"/>
                                  </p:stCondLst>
                                  <p:childTnLst>
                                    <p:set>
                                      <p:cBhvr>
                                        <p:cTn id="12" dur="1" fill="hold">
                                          <p:stCondLst>
                                            <p:cond delay="0"/>
                                          </p:stCondLst>
                                        </p:cTn>
                                        <p:tgtEl>
                                          <p:spTgt spid="322"/>
                                        </p:tgtEl>
                                        <p:attrNameLst>
                                          <p:attrName>style.visibility</p:attrName>
                                        </p:attrNameLst>
                                      </p:cBhvr>
                                      <p:to>
                                        <p:strVal val="visible"/>
                                      </p:to>
                                    </p:set>
                                    <p:animEffect transition="in" filter="fade">
                                      <p:cBhvr>
                                        <p:cTn id="13" dur="1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1000"/>
              </a:spcBef>
              <a:spcAft>
                <a:spcPts val="0"/>
              </a:spcAft>
              <a:buSzPts val="2400"/>
              <a:buChar char="●"/>
            </a:pPr>
            <a:r>
              <a:rPr lang="zh-CN" sz="2400"/>
              <a:t>Random RTP can perform very good in certain scenarios</a:t>
            </a:r>
            <a:endParaRPr sz="2400"/>
          </a:p>
          <a:p>
            <a:pPr marL="914400" lvl="1" indent="-355600" algn="l" rtl="0">
              <a:spcBef>
                <a:spcPts val="1200"/>
              </a:spcBef>
              <a:spcAft>
                <a:spcPts val="0"/>
              </a:spcAft>
              <a:buSzPts val="2000"/>
              <a:buChar char="○"/>
            </a:pPr>
            <a:r>
              <a:rPr lang="zh-CN" sz="2000"/>
              <a:t>e.g., when there are many failures, random RTP is satisfactory</a:t>
            </a:r>
            <a:endParaRPr sz="2000"/>
          </a:p>
          <a:p>
            <a:pPr marL="457200" lvl="0" indent="-381000" algn="l" rtl="0">
              <a:spcBef>
                <a:spcPts val="1000"/>
              </a:spcBef>
              <a:spcAft>
                <a:spcPts val="0"/>
              </a:spcAft>
              <a:buSzPts val="2400"/>
              <a:buChar char="●"/>
            </a:pPr>
            <a:r>
              <a:rPr lang="zh-CN" sz="2400"/>
              <a:t>Negligible runtime overhead </a:t>
            </a:r>
            <a:endParaRPr sz="2400"/>
          </a:p>
          <a:p>
            <a:pPr marL="457200" lvl="0" indent="-381000" algn="l" rtl="0">
              <a:spcBef>
                <a:spcPts val="1000"/>
              </a:spcBef>
              <a:spcAft>
                <a:spcPts val="0"/>
              </a:spcAft>
              <a:buSzPts val="2400"/>
              <a:buChar char="●"/>
            </a:pPr>
            <a:r>
              <a:rPr lang="zh-CN" sz="2400"/>
              <a:t>Easy to implement </a:t>
            </a:r>
            <a:endParaRPr sz="2400"/>
          </a:p>
          <a:p>
            <a:pPr marL="457200" lvl="0" indent="-381000" algn="l" rtl="0">
              <a:spcBef>
                <a:spcPts val="1000"/>
              </a:spcBef>
              <a:spcAft>
                <a:spcPts val="1200"/>
              </a:spcAft>
              <a:buSzPts val="2400"/>
              <a:buChar char="●"/>
            </a:pPr>
            <a:r>
              <a:rPr lang="zh-CN" sz="2400"/>
              <a:t>Can help detect order-dependent failures [1]</a:t>
            </a:r>
            <a:endParaRPr sz="2400">
              <a:solidFill>
                <a:srgbClr val="FF0000"/>
              </a:solidFill>
            </a:endParaRPr>
          </a:p>
        </p:txBody>
      </p:sp>
      <p:sp>
        <p:nvSpPr>
          <p:cNvPr id="328" name="Google Shape;32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Why Compare with Random RTP? </a:t>
            </a:r>
            <a:endParaRPr/>
          </a:p>
        </p:txBody>
      </p:sp>
      <p:sp>
        <p:nvSpPr>
          <p:cNvPr id="329" name="Google Shape;32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16</a:t>
            </a:fld>
            <a:endParaRPr/>
          </a:p>
        </p:txBody>
      </p:sp>
      <p:sp>
        <p:nvSpPr>
          <p:cNvPr id="330" name="Google Shape;330;p28"/>
          <p:cNvSpPr txBox="1"/>
          <p:nvPr/>
        </p:nvSpPr>
        <p:spPr>
          <a:xfrm>
            <a:off x="460500" y="4385450"/>
            <a:ext cx="82230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300">
                <a:solidFill>
                  <a:srgbClr val="222222"/>
                </a:solidFill>
                <a:highlight>
                  <a:srgbClr val="FFFFFF"/>
                </a:highlight>
              </a:rPr>
              <a:t>[1] </a:t>
            </a:r>
            <a:r>
              <a:rPr lang="zh-CN" sz="1300">
                <a:solidFill>
                  <a:schemeClr val="dk1"/>
                </a:solidFill>
                <a:highlight>
                  <a:srgbClr val="FFFFFF"/>
                </a:highlight>
              </a:rPr>
              <a:t>Lam</a:t>
            </a:r>
            <a:r>
              <a:rPr lang="zh-CN" sz="1300">
                <a:solidFill>
                  <a:srgbClr val="222222"/>
                </a:solidFill>
                <a:highlight>
                  <a:srgbClr val="FFFFFF"/>
                </a:highlight>
              </a:rPr>
              <a:t> et al. "iDFlakies: A Framework for Detecting and Partially Classifying Flaky Tests" </a:t>
            </a:r>
            <a:r>
              <a:rPr lang="zh-CN" sz="1300" i="1">
                <a:solidFill>
                  <a:srgbClr val="222222"/>
                </a:solidFill>
                <a:highlight>
                  <a:srgbClr val="FFFFFF"/>
                </a:highlight>
              </a:rPr>
              <a:t>ICST </a:t>
            </a:r>
            <a:r>
              <a:rPr lang="zh-CN" sz="1300">
                <a:solidFill>
                  <a:srgbClr val="222222"/>
                </a:solidFill>
                <a:highlight>
                  <a:srgbClr val="FFFFFF"/>
                </a:highlight>
              </a:rPr>
              <a:t>2019</a:t>
            </a:r>
            <a:endParaRPr sz="1300">
              <a:solidFill>
                <a:srgbClr val="222222"/>
              </a:solidFill>
              <a:highlight>
                <a:srgbClr val="FFFFFF"/>
              </a:highlight>
            </a:endParaRPr>
          </a:p>
          <a:p>
            <a:pPr marL="0" lvl="0" indent="0" algn="l" rtl="0">
              <a:spcBef>
                <a:spcPts val="0"/>
              </a:spcBef>
              <a:spcAft>
                <a:spcPts val="0"/>
              </a:spcAft>
              <a:buNone/>
            </a:pPr>
            <a:endParaRPr sz="1300">
              <a:solidFill>
                <a:srgbClr val="222222"/>
              </a:solidFill>
              <a:highlight>
                <a:srgbClr val="FFFFFF"/>
              </a:highlight>
            </a:endParaRPr>
          </a:p>
          <a:p>
            <a:pPr marL="0" lvl="0" indent="0" algn="l" rtl="0">
              <a:spcBef>
                <a:spcPts val="0"/>
              </a:spcBef>
              <a:spcAft>
                <a:spcPts val="0"/>
              </a:spcAft>
              <a:buNone/>
            </a:pPr>
            <a:endParaRPr sz="1300">
              <a:solidFill>
                <a:srgbClr val="22222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Why Theoretically Analyze Random RTP?</a:t>
            </a:r>
            <a:endParaRPr/>
          </a:p>
        </p:txBody>
      </p:sp>
      <p:sp>
        <p:nvSpPr>
          <p:cNvPr id="336" name="Google Shape;33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2750" algn="l" rtl="0">
              <a:spcBef>
                <a:spcPts val="1000"/>
              </a:spcBef>
              <a:spcAft>
                <a:spcPts val="0"/>
              </a:spcAft>
              <a:buSzPts val="2900"/>
              <a:buChar char="●"/>
            </a:pPr>
            <a:r>
              <a:rPr lang="zh-CN" sz="2900"/>
              <a:t>Formulas/algorithms for random RTP can avoid:</a:t>
            </a:r>
            <a:endParaRPr sz="2900"/>
          </a:p>
          <a:p>
            <a:pPr marL="914400" lvl="1" indent="-400050" algn="l" rtl="0">
              <a:spcBef>
                <a:spcPts val="1000"/>
              </a:spcBef>
              <a:spcAft>
                <a:spcPts val="0"/>
              </a:spcAft>
              <a:buSzPts val="2700"/>
              <a:buChar char="○"/>
            </a:pPr>
            <a:r>
              <a:rPr lang="zh-CN" sz="2700"/>
              <a:t>Inaccuracy in the sample</a:t>
            </a:r>
            <a:endParaRPr sz="2700"/>
          </a:p>
          <a:p>
            <a:pPr marL="914400" lvl="1" indent="-400050" algn="l" rtl="0">
              <a:spcBef>
                <a:spcPts val="1000"/>
              </a:spcBef>
              <a:spcAft>
                <a:spcPts val="0"/>
              </a:spcAft>
              <a:buSzPts val="2700"/>
              <a:buChar char="○"/>
            </a:pPr>
            <a:r>
              <a:rPr lang="zh-CN" sz="2700"/>
              <a:t>High cost to obtain many samples</a:t>
            </a:r>
            <a:endParaRPr sz="2700"/>
          </a:p>
          <a:p>
            <a:pPr marL="1371600" lvl="2" indent="-400050" algn="l" rtl="0">
              <a:spcBef>
                <a:spcPts val="1000"/>
              </a:spcBef>
              <a:spcAft>
                <a:spcPts val="1200"/>
              </a:spcAft>
              <a:buSzPts val="2700"/>
              <a:buChar char="■"/>
            </a:pPr>
            <a:r>
              <a:rPr lang="zh-CN" sz="2700"/>
              <a:t>The population size is O(n!)</a:t>
            </a:r>
            <a:endParaRPr sz="2700"/>
          </a:p>
        </p:txBody>
      </p:sp>
      <p:sp>
        <p:nvSpPr>
          <p:cNvPr id="337" name="Google Shape;33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Our Contributions: A Theoretical Analysis of Random RTP</a:t>
            </a:r>
            <a:endParaRPr/>
          </a:p>
        </p:txBody>
      </p:sp>
      <p:sp>
        <p:nvSpPr>
          <p:cNvPr id="343" name="Google Shape;34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18</a:t>
            </a:fld>
            <a:endParaRPr/>
          </a:p>
        </p:txBody>
      </p:sp>
      <p:graphicFrame>
        <p:nvGraphicFramePr>
          <p:cNvPr id="344" name="Google Shape;344;p30"/>
          <p:cNvGraphicFramePr/>
          <p:nvPr/>
        </p:nvGraphicFramePr>
        <p:xfrm>
          <a:off x="442275" y="1017730"/>
          <a:ext cx="8259425" cy="3596490"/>
        </p:xfrm>
        <a:graphic>
          <a:graphicData uri="http://schemas.openxmlformats.org/drawingml/2006/table">
            <a:tbl>
              <a:tblPr>
                <a:noFill/>
                <a:tableStyleId>{82459C5B-1108-4A7A-AD57-D4271FE6C3B1}</a:tableStyleId>
              </a:tblPr>
              <a:tblGrid>
                <a:gridCol w="2233275">
                  <a:extLst>
                    <a:ext uri="{9D8B030D-6E8A-4147-A177-3AD203B41FA5}">
                      <a16:colId xmlns:a16="http://schemas.microsoft.com/office/drawing/2014/main" val="20000"/>
                    </a:ext>
                  </a:extLst>
                </a:gridCol>
                <a:gridCol w="2961350">
                  <a:extLst>
                    <a:ext uri="{9D8B030D-6E8A-4147-A177-3AD203B41FA5}">
                      <a16:colId xmlns:a16="http://schemas.microsoft.com/office/drawing/2014/main" val="20001"/>
                    </a:ext>
                  </a:extLst>
                </a:gridCol>
                <a:gridCol w="3064800">
                  <a:extLst>
                    <a:ext uri="{9D8B030D-6E8A-4147-A177-3AD203B41FA5}">
                      <a16:colId xmlns:a16="http://schemas.microsoft.com/office/drawing/2014/main" val="20002"/>
                    </a:ext>
                  </a:extLst>
                </a:gridCol>
              </a:tblGrid>
              <a:tr h="518125">
                <a:tc>
                  <a:txBody>
                    <a:bodyPr/>
                    <a:lstStyle/>
                    <a:p>
                      <a:pPr marL="0" lvl="0" indent="0" algn="ctr" rtl="0">
                        <a:spcBef>
                          <a:spcPts val="0"/>
                        </a:spcBef>
                        <a:spcAft>
                          <a:spcPts val="0"/>
                        </a:spcAft>
                        <a:buNone/>
                      </a:pPr>
                      <a:endParaRPr sz="2200"/>
                    </a:p>
                  </a:txBody>
                  <a:tcPr marL="91425" marR="91425" marT="91425" marB="91425"/>
                </a:tc>
                <a:tc>
                  <a:txBody>
                    <a:bodyPr/>
                    <a:lstStyle/>
                    <a:p>
                      <a:pPr marL="0" lvl="0" indent="0" algn="ctr" rtl="0">
                        <a:spcBef>
                          <a:spcPts val="0"/>
                        </a:spcBef>
                        <a:spcAft>
                          <a:spcPts val="0"/>
                        </a:spcAft>
                        <a:buNone/>
                      </a:pPr>
                      <a:r>
                        <a:rPr lang="zh-CN" sz="2200" b="1"/>
                        <a:t>Prior Work</a:t>
                      </a:r>
                      <a:endParaRPr sz="2200" b="1"/>
                    </a:p>
                  </a:txBody>
                  <a:tcPr marL="91425" marR="91425" marT="91425" marB="91425"/>
                </a:tc>
                <a:tc>
                  <a:txBody>
                    <a:bodyPr/>
                    <a:lstStyle/>
                    <a:p>
                      <a:pPr marL="0" lvl="0" indent="0" algn="ctr" rtl="0">
                        <a:spcBef>
                          <a:spcPts val="0"/>
                        </a:spcBef>
                        <a:spcAft>
                          <a:spcPts val="0"/>
                        </a:spcAft>
                        <a:buNone/>
                      </a:pPr>
                      <a:r>
                        <a:rPr lang="zh-CN" sz="2200" b="1"/>
                        <a:t>Our Paper</a:t>
                      </a:r>
                      <a:endParaRPr sz="2200" b="1"/>
                    </a:p>
                  </a:txBody>
                  <a:tcPr marL="91425" marR="91425" marT="91425" marB="91425"/>
                </a:tc>
                <a:extLst>
                  <a:ext uri="{0D108BD9-81ED-4DB2-BD59-A6C34878D82A}">
                    <a16:rowId xmlns:a16="http://schemas.microsoft.com/office/drawing/2014/main" val="10000"/>
                  </a:ext>
                </a:extLst>
              </a:tr>
              <a:tr h="1171625">
                <a:tc>
                  <a:txBody>
                    <a:bodyPr/>
                    <a:lstStyle/>
                    <a:p>
                      <a:pPr marL="0" lvl="0" indent="0" algn="ctr" rtl="0">
                        <a:spcBef>
                          <a:spcPts val="0"/>
                        </a:spcBef>
                        <a:spcAft>
                          <a:spcPts val="0"/>
                        </a:spcAft>
                        <a:buNone/>
                      </a:pPr>
                      <a:r>
                        <a:rPr lang="zh-CN" sz="2200" b="1" dirty="0"/>
                        <a:t>How to compare with random RTP</a:t>
                      </a:r>
                      <a:endParaRPr sz="2200" b="1" dirty="0"/>
                    </a:p>
                  </a:txBody>
                  <a:tcPr marL="91425" marR="91425" marT="91425" marB="91425"/>
                </a:tc>
                <a:tc>
                  <a:txBody>
                    <a:bodyPr/>
                    <a:lstStyle/>
                    <a:p>
                      <a:pPr marL="457200" lvl="0" indent="-368300" algn="l" rtl="0">
                        <a:spcBef>
                          <a:spcPts val="0"/>
                        </a:spcBef>
                        <a:spcAft>
                          <a:spcPts val="0"/>
                        </a:spcAft>
                        <a:buSzPts val="2200"/>
                        <a:buChar char="●"/>
                      </a:pPr>
                      <a:r>
                        <a:rPr lang="zh-CN" sz="2200" dirty="0"/>
                        <a:t>Sample Distribution</a:t>
                      </a:r>
                      <a:endParaRPr sz="2200" dirty="0"/>
                    </a:p>
                    <a:p>
                      <a:pPr marL="457200" lvl="0" indent="-368300" algn="l" rtl="0">
                        <a:spcBef>
                          <a:spcPts val="0"/>
                        </a:spcBef>
                        <a:spcAft>
                          <a:spcPts val="0"/>
                        </a:spcAft>
                        <a:buSzPts val="2200"/>
                        <a:buChar char="●"/>
                      </a:pPr>
                      <a:r>
                        <a:rPr lang="zh-CN" sz="2200" dirty="0"/>
                        <a:t>Sample Average</a:t>
                      </a:r>
                      <a:endParaRPr sz="2200" dirty="0"/>
                    </a:p>
                  </a:txBody>
                  <a:tcPr marL="91425" marR="91425" marT="91425" marB="91425"/>
                </a:tc>
                <a:tc>
                  <a:txBody>
                    <a:bodyPr/>
                    <a:lstStyle/>
                    <a:p>
                      <a:pPr marL="457200" lvl="0" indent="-368300" algn="l" rtl="0">
                        <a:spcBef>
                          <a:spcPts val="0"/>
                        </a:spcBef>
                        <a:spcAft>
                          <a:spcPts val="0"/>
                        </a:spcAft>
                        <a:buSzPts val="2200"/>
                        <a:buChar char="●"/>
                      </a:pPr>
                      <a:r>
                        <a:rPr lang="zh-CN" sz="2200" dirty="0"/>
                        <a:t>Probability Mass Function (PMF)</a:t>
                      </a:r>
                      <a:endParaRPr sz="2200" dirty="0"/>
                    </a:p>
                    <a:p>
                      <a:pPr marL="457200" lvl="0" indent="-368300" algn="l" rtl="0">
                        <a:spcBef>
                          <a:spcPts val="0"/>
                        </a:spcBef>
                        <a:spcAft>
                          <a:spcPts val="0"/>
                        </a:spcAft>
                        <a:buSzPts val="2200"/>
                        <a:buChar char="●"/>
                      </a:pPr>
                      <a:r>
                        <a:rPr lang="zh-CN" sz="2200" dirty="0"/>
                        <a:t>Expected Value</a:t>
                      </a:r>
                      <a:endParaRPr sz="2200" dirty="0"/>
                    </a:p>
                  </a:txBody>
                  <a:tcPr marL="91425" marR="91425" marT="91425" marB="91425"/>
                </a:tc>
                <a:extLst>
                  <a:ext uri="{0D108BD9-81ED-4DB2-BD59-A6C34878D82A}">
                    <a16:rowId xmlns:a16="http://schemas.microsoft.com/office/drawing/2014/main" val="10001"/>
                  </a:ext>
                </a:extLst>
              </a:tr>
              <a:tr h="840475">
                <a:tc>
                  <a:txBody>
                    <a:bodyPr/>
                    <a:lstStyle/>
                    <a:p>
                      <a:pPr marL="0" lvl="0" indent="0" algn="ctr" rtl="0">
                        <a:spcBef>
                          <a:spcPts val="0"/>
                        </a:spcBef>
                        <a:spcAft>
                          <a:spcPts val="0"/>
                        </a:spcAft>
                        <a:buNone/>
                      </a:pPr>
                      <a:r>
                        <a:rPr lang="zh-CN" sz="2200" b="1"/>
                        <a:t>Approach</a:t>
                      </a:r>
                      <a:endParaRPr sz="2200" b="1"/>
                    </a:p>
                  </a:txBody>
                  <a:tcPr marL="91425" marR="91425" marT="91425" marB="91425"/>
                </a:tc>
                <a:tc>
                  <a:txBody>
                    <a:bodyPr/>
                    <a:lstStyle/>
                    <a:p>
                      <a:pPr marL="0" lvl="0" indent="0" algn="l" rtl="0">
                        <a:spcBef>
                          <a:spcPts val="0"/>
                        </a:spcBef>
                        <a:spcAft>
                          <a:spcPts val="0"/>
                        </a:spcAft>
                        <a:buNone/>
                      </a:pPr>
                      <a:r>
                        <a:rPr lang="zh-CN" sz="2200" dirty="0"/>
                        <a:t>Sampling</a:t>
                      </a:r>
                      <a:endParaRPr sz="2200" dirty="0"/>
                    </a:p>
                  </a:txBody>
                  <a:tcPr marL="91425" marR="91425" marT="91425" marB="91425"/>
                </a:tc>
                <a:tc>
                  <a:txBody>
                    <a:bodyPr/>
                    <a:lstStyle/>
                    <a:p>
                      <a:pPr marL="0" lvl="0" indent="0" algn="l" rtl="0">
                        <a:spcBef>
                          <a:spcPts val="0"/>
                        </a:spcBef>
                        <a:spcAft>
                          <a:spcPts val="0"/>
                        </a:spcAft>
                        <a:buNone/>
                      </a:pPr>
                      <a:r>
                        <a:rPr lang="zh-CN" sz="2200" dirty="0"/>
                        <a:t>Formulas &amp; Algorithms (when possible)</a:t>
                      </a:r>
                      <a:endParaRPr sz="2200" dirty="0"/>
                    </a:p>
                  </a:txBody>
                  <a:tcPr marL="91425" marR="91425" marT="91425" marB="91425"/>
                </a:tc>
                <a:extLst>
                  <a:ext uri="{0D108BD9-81ED-4DB2-BD59-A6C34878D82A}">
                    <a16:rowId xmlns:a16="http://schemas.microsoft.com/office/drawing/2014/main" val="10002"/>
                  </a:ext>
                </a:extLst>
              </a:tr>
              <a:tr h="518125">
                <a:tc>
                  <a:txBody>
                    <a:bodyPr/>
                    <a:lstStyle/>
                    <a:p>
                      <a:pPr marL="0" lvl="0" indent="0" algn="ctr" rtl="0">
                        <a:spcBef>
                          <a:spcPts val="0"/>
                        </a:spcBef>
                        <a:spcAft>
                          <a:spcPts val="0"/>
                        </a:spcAft>
                        <a:buNone/>
                      </a:pPr>
                      <a:r>
                        <a:rPr lang="zh-CN" sz="2200" b="1"/>
                        <a:t>Accurate?</a:t>
                      </a:r>
                      <a:endParaRPr sz="2200" b="1"/>
                    </a:p>
                  </a:txBody>
                  <a:tcPr marL="91425" marR="91425" marT="91425" marB="91425"/>
                </a:tc>
                <a:tc>
                  <a:txBody>
                    <a:bodyPr/>
                    <a:lstStyle/>
                    <a:p>
                      <a:pPr marL="0" lvl="0" indent="0" algn="l" rtl="0">
                        <a:spcBef>
                          <a:spcPts val="0"/>
                        </a:spcBef>
                        <a:spcAft>
                          <a:spcPts val="0"/>
                        </a:spcAft>
                        <a:buNone/>
                      </a:pPr>
                      <a:r>
                        <a:rPr lang="zh-CN" sz="2200" dirty="0"/>
                        <a:t>Potentially Not</a:t>
                      </a:r>
                      <a:endParaRPr sz="2200" dirty="0"/>
                    </a:p>
                  </a:txBody>
                  <a:tcPr marL="91425" marR="91425" marT="91425" marB="91425"/>
                </a:tc>
                <a:tc>
                  <a:txBody>
                    <a:bodyPr/>
                    <a:lstStyle/>
                    <a:p>
                      <a:pPr marL="0" lvl="0" indent="0" algn="l" rtl="0">
                        <a:spcBef>
                          <a:spcPts val="0"/>
                        </a:spcBef>
                        <a:spcAft>
                          <a:spcPts val="0"/>
                        </a:spcAft>
                        <a:buNone/>
                      </a:pPr>
                      <a:r>
                        <a:rPr lang="zh-CN" sz="2200" dirty="0"/>
                        <a:t>Yes!</a:t>
                      </a:r>
                      <a:endParaRPr sz="2200" dirty="0"/>
                    </a:p>
                  </a:txBody>
                  <a:tcPr marL="91425" marR="91425" marT="91425" marB="91425"/>
                </a:tc>
                <a:extLst>
                  <a:ext uri="{0D108BD9-81ED-4DB2-BD59-A6C34878D82A}">
                    <a16:rowId xmlns:a16="http://schemas.microsoft.com/office/drawing/2014/main" val="10003"/>
                  </a:ext>
                </a:extLst>
              </a:tr>
              <a:tr h="518125">
                <a:tc>
                  <a:txBody>
                    <a:bodyPr/>
                    <a:lstStyle/>
                    <a:p>
                      <a:pPr marL="0" lvl="0" indent="0" algn="ctr" rtl="0">
                        <a:spcBef>
                          <a:spcPts val="0"/>
                        </a:spcBef>
                        <a:spcAft>
                          <a:spcPts val="0"/>
                        </a:spcAft>
                        <a:buNone/>
                      </a:pPr>
                      <a:r>
                        <a:rPr lang="zh-CN" sz="2200" b="1"/>
                        <a:t>Fast?</a:t>
                      </a:r>
                      <a:endParaRPr sz="2200" b="1"/>
                    </a:p>
                  </a:txBody>
                  <a:tcPr marL="91425" marR="91425" marT="91425" marB="91425"/>
                </a:tc>
                <a:tc>
                  <a:txBody>
                    <a:bodyPr/>
                    <a:lstStyle/>
                    <a:p>
                      <a:pPr marL="0" lvl="0" indent="0" algn="l" rtl="0">
                        <a:spcBef>
                          <a:spcPts val="0"/>
                        </a:spcBef>
                        <a:spcAft>
                          <a:spcPts val="0"/>
                        </a:spcAft>
                        <a:buNone/>
                      </a:pPr>
                      <a:r>
                        <a:rPr lang="zh-CN" sz="2200" dirty="0"/>
                        <a:t>Depends on Accuracy</a:t>
                      </a:r>
                      <a:endParaRPr sz="2200" dirty="0"/>
                    </a:p>
                  </a:txBody>
                  <a:tcPr marL="91425" marR="91425" marT="91425" marB="91425"/>
                </a:tc>
                <a:tc>
                  <a:txBody>
                    <a:bodyPr/>
                    <a:lstStyle/>
                    <a:p>
                      <a:pPr marL="0" lvl="0" indent="0" algn="l" rtl="0">
                        <a:spcBef>
                          <a:spcPts val="0"/>
                        </a:spcBef>
                        <a:spcAft>
                          <a:spcPts val="0"/>
                        </a:spcAft>
                        <a:buNone/>
                      </a:pPr>
                      <a:r>
                        <a:rPr lang="zh-CN" sz="2200" dirty="0"/>
                        <a:t>Often</a:t>
                      </a:r>
                      <a:endParaRPr sz="2200"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Algorithm to Compute the PMF of APFD (α)</a:t>
            </a:r>
            <a:endParaRPr/>
          </a:p>
        </p:txBody>
      </p:sp>
      <p:sp>
        <p:nvSpPr>
          <p:cNvPr id="350" name="Google Shape;35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19</a:t>
            </a:fld>
            <a:endParaRPr/>
          </a:p>
        </p:txBody>
      </p:sp>
      <p:pic>
        <p:nvPicPr>
          <p:cNvPr id="351" name="Google Shape;351;p31"/>
          <p:cNvPicPr preferRelativeResize="0"/>
          <p:nvPr/>
        </p:nvPicPr>
        <p:blipFill>
          <a:blip r:embed="rId3">
            <a:alphaModFix/>
          </a:blip>
          <a:stretch>
            <a:fillRect/>
          </a:stretch>
        </p:blipFill>
        <p:spPr>
          <a:xfrm>
            <a:off x="2442000" y="3411840"/>
            <a:ext cx="3962400" cy="1076360"/>
          </a:xfrm>
          <a:prstGeom prst="rect">
            <a:avLst/>
          </a:prstGeom>
          <a:noFill/>
          <a:ln>
            <a:noFill/>
          </a:ln>
        </p:spPr>
      </p:pic>
      <p:sp>
        <p:nvSpPr>
          <p:cNvPr id="352" name="Google Shape;352;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zh-CN" sz="2400"/>
              <a:t>Input: a test suite </a:t>
            </a:r>
            <a:r>
              <a:rPr lang="zh-CN" sz="2400" i="1"/>
              <a:t>T</a:t>
            </a:r>
            <a:r>
              <a:rPr lang="zh-CN" sz="2400"/>
              <a:t> and failure-to-fault matrix </a:t>
            </a:r>
            <a:r>
              <a:rPr lang="zh-CN" sz="2400" i="1"/>
              <a:t>M</a:t>
            </a:r>
            <a:endParaRPr sz="2400" i="1"/>
          </a:p>
          <a:p>
            <a:pPr marL="457200" lvl="0" indent="-381000" algn="l" rtl="0">
              <a:spcBef>
                <a:spcPts val="0"/>
              </a:spcBef>
              <a:spcAft>
                <a:spcPts val="0"/>
              </a:spcAft>
              <a:buSzPts val="2400"/>
              <a:buChar char="●"/>
            </a:pPr>
            <a:r>
              <a:rPr lang="zh-CN" sz="2400"/>
              <a:t>Output: PMF (probability mass function, distribution) of α</a:t>
            </a:r>
            <a:endParaRPr sz="3500"/>
          </a:p>
          <a:p>
            <a:pPr marL="0" lvl="0" indent="0" algn="l" rtl="0">
              <a:spcBef>
                <a:spcPts val="1200"/>
              </a:spcBef>
              <a:spcAft>
                <a:spcPts val="1200"/>
              </a:spcAft>
              <a:buNone/>
            </a:pPr>
            <a:endParaRPr/>
          </a:p>
        </p:txBody>
      </p:sp>
      <p:cxnSp>
        <p:nvCxnSpPr>
          <p:cNvPr id="353" name="Google Shape;353;p31"/>
          <p:cNvCxnSpPr>
            <a:endCxn id="354" idx="2"/>
          </p:cNvCxnSpPr>
          <p:nvPr/>
        </p:nvCxnSpPr>
        <p:spPr>
          <a:xfrm rot="10800000" flipH="1">
            <a:off x="5125200" y="3238725"/>
            <a:ext cx="2173800" cy="363600"/>
          </a:xfrm>
          <a:prstGeom prst="straightConnector1">
            <a:avLst/>
          </a:prstGeom>
          <a:noFill/>
          <a:ln w="9525" cap="flat" cmpd="sng">
            <a:solidFill>
              <a:schemeClr val="dk2"/>
            </a:solidFill>
            <a:prstDash val="solid"/>
            <a:round/>
            <a:headEnd type="none" w="med" len="med"/>
            <a:tailEnd type="triangle" w="med" len="med"/>
          </a:ln>
        </p:spPr>
      </p:cxnSp>
      <p:sp>
        <p:nvSpPr>
          <p:cNvPr id="354" name="Google Shape;354;p31"/>
          <p:cNvSpPr/>
          <p:nvPr/>
        </p:nvSpPr>
        <p:spPr>
          <a:xfrm>
            <a:off x="5765700" y="2442225"/>
            <a:ext cx="3066600" cy="79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zh-CN" sz="2000"/>
              <a:t>Position of the test to detect F</a:t>
            </a:r>
            <a:r>
              <a:rPr lang="zh-CN" sz="2800" baseline="-25000"/>
              <a:t>i</a:t>
            </a:r>
            <a:r>
              <a:rPr lang="zh-CN" sz="2000"/>
              <a:t> </a:t>
            </a:r>
            <a:r>
              <a:rPr lang="zh-CN" sz="2000">
                <a:solidFill>
                  <a:schemeClr val="dk1"/>
                </a:solidFill>
              </a:rPr>
              <a:t>first in the order</a:t>
            </a:r>
            <a:endParaRPr sz="2000"/>
          </a:p>
        </p:txBody>
      </p:sp>
      <p:sp>
        <p:nvSpPr>
          <p:cNvPr id="355" name="Google Shape;355;p31"/>
          <p:cNvSpPr/>
          <p:nvPr/>
        </p:nvSpPr>
        <p:spPr>
          <a:xfrm>
            <a:off x="3971425" y="3457375"/>
            <a:ext cx="1388100" cy="525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6" name="Google Shape;356;p31"/>
          <p:cNvCxnSpPr>
            <a:stCxn id="355" idx="0"/>
            <a:endCxn id="357" idx="2"/>
          </p:cNvCxnSpPr>
          <p:nvPr/>
        </p:nvCxnSpPr>
        <p:spPr>
          <a:xfrm rot="10800000">
            <a:off x="2355475" y="3072175"/>
            <a:ext cx="2310000" cy="385200"/>
          </a:xfrm>
          <a:prstGeom prst="straightConnector1">
            <a:avLst/>
          </a:prstGeom>
          <a:noFill/>
          <a:ln w="9525" cap="flat" cmpd="sng">
            <a:solidFill>
              <a:schemeClr val="dk2"/>
            </a:solidFill>
            <a:prstDash val="solid"/>
            <a:round/>
            <a:headEnd type="none" w="med" len="med"/>
            <a:tailEnd type="triangle" w="med" len="med"/>
          </a:ln>
        </p:spPr>
      </p:cxnSp>
      <p:sp>
        <p:nvSpPr>
          <p:cNvPr id="357" name="Google Shape;357;p31"/>
          <p:cNvSpPr/>
          <p:nvPr/>
        </p:nvSpPr>
        <p:spPr>
          <a:xfrm>
            <a:off x="739525" y="2275788"/>
            <a:ext cx="3231900" cy="79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zh-CN" sz="2000"/>
              <a:t>The key term that changes in different orders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Regression Test Prioritization (RTP)</a:t>
            </a:r>
            <a:endParaRPr/>
          </a:p>
        </p:txBody>
      </p:sp>
      <p:sp>
        <p:nvSpPr>
          <p:cNvPr id="76" name="Google Shape;76;p14"/>
          <p:cNvSpPr txBox="1">
            <a:spLocks noGrp="1"/>
          </p:cNvSpPr>
          <p:nvPr>
            <p:ph type="body" idx="1"/>
          </p:nvPr>
        </p:nvSpPr>
        <p:spPr>
          <a:xfrm>
            <a:off x="311700" y="1152475"/>
            <a:ext cx="87093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zh-CN" sz="2200"/>
              <a:t>Order test suites (unorderd set), intuitively to find failures faster</a:t>
            </a:r>
            <a:endParaRPr sz="2200"/>
          </a:p>
          <a:p>
            <a:pPr marL="457200" lvl="0" indent="-368300" algn="l" rtl="0">
              <a:spcBef>
                <a:spcPts val="0"/>
              </a:spcBef>
              <a:spcAft>
                <a:spcPts val="0"/>
              </a:spcAft>
              <a:buSzPts val="2200"/>
              <a:buChar char="●"/>
            </a:pPr>
            <a:r>
              <a:rPr lang="zh-CN" sz="2200"/>
              <a:t>Widely studied in research, seminal paper [1] has 1k5+ citations</a:t>
            </a:r>
            <a:endParaRPr sz="2200"/>
          </a:p>
          <a:p>
            <a:pPr marL="457200" lvl="0" indent="-368300" algn="l" rtl="0">
              <a:spcBef>
                <a:spcPts val="0"/>
              </a:spcBef>
              <a:spcAft>
                <a:spcPts val="0"/>
              </a:spcAft>
              <a:buSzPts val="2200"/>
              <a:buChar char="●"/>
            </a:pPr>
            <a:r>
              <a:rPr lang="zh-CN" sz="2200"/>
              <a:t>Used in practice, e.g., at Google [2] and Microsoft [3]</a:t>
            </a:r>
            <a:endParaRPr sz="2200"/>
          </a:p>
        </p:txBody>
      </p:sp>
      <p:sp>
        <p:nvSpPr>
          <p:cNvPr id="77" name="Google Shape;7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2</a:t>
            </a:fld>
            <a:endParaRPr/>
          </a:p>
        </p:txBody>
      </p:sp>
      <p:sp>
        <p:nvSpPr>
          <p:cNvPr id="78" name="Google Shape;78;p14"/>
          <p:cNvSpPr txBox="1"/>
          <p:nvPr/>
        </p:nvSpPr>
        <p:spPr>
          <a:xfrm>
            <a:off x="460500" y="4288050"/>
            <a:ext cx="82230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222222"/>
                </a:solidFill>
                <a:highlight>
                  <a:srgbClr val="FFFFFF"/>
                </a:highlight>
              </a:rPr>
              <a:t>[1] Rothermel et al. </a:t>
            </a:r>
            <a:r>
              <a:rPr lang="zh-CN" sz="1200">
                <a:solidFill>
                  <a:srgbClr val="222222"/>
                </a:solidFill>
                <a:highlight>
                  <a:schemeClr val="lt1"/>
                </a:highlight>
              </a:rPr>
              <a:t>"</a:t>
            </a:r>
            <a:r>
              <a:rPr lang="zh-CN" sz="1200">
                <a:solidFill>
                  <a:srgbClr val="222222"/>
                </a:solidFill>
                <a:highlight>
                  <a:srgbClr val="FFFFFF"/>
                </a:highlight>
              </a:rPr>
              <a:t>Prioritizing test cases for regression testing</a:t>
            </a:r>
            <a:r>
              <a:rPr lang="zh-CN" sz="1200">
                <a:solidFill>
                  <a:srgbClr val="222222"/>
                </a:solidFill>
                <a:highlight>
                  <a:schemeClr val="lt1"/>
                </a:highlight>
              </a:rPr>
              <a:t>" </a:t>
            </a:r>
            <a:r>
              <a:rPr lang="zh-CN" sz="1200" i="1">
                <a:solidFill>
                  <a:srgbClr val="222222"/>
                </a:solidFill>
                <a:highlight>
                  <a:schemeClr val="lt1"/>
                </a:highlight>
              </a:rPr>
              <a:t>TSE </a:t>
            </a:r>
            <a:r>
              <a:rPr lang="zh-CN" sz="1200">
                <a:solidFill>
                  <a:srgbClr val="222222"/>
                </a:solidFill>
                <a:highlight>
                  <a:schemeClr val="lt1"/>
                </a:highlight>
              </a:rPr>
              <a:t>2001</a:t>
            </a:r>
            <a:r>
              <a:rPr lang="zh-CN" sz="1200">
                <a:solidFill>
                  <a:srgbClr val="222222"/>
                </a:solidFill>
                <a:highlight>
                  <a:srgbClr val="FFFFFF"/>
                </a:highlight>
              </a:rPr>
              <a:t>	</a:t>
            </a:r>
            <a:endParaRPr sz="1200">
              <a:solidFill>
                <a:srgbClr val="222222"/>
              </a:solidFill>
              <a:highlight>
                <a:srgbClr val="FFFFFF"/>
              </a:highlight>
            </a:endParaRPr>
          </a:p>
          <a:p>
            <a:pPr marL="0" lvl="0" indent="0" algn="l" rtl="0">
              <a:spcBef>
                <a:spcPts val="0"/>
              </a:spcBef>
              <a:spcAft>
                <a:spcPts val="0"/>
              </a:spcAft>
              <a:buNone/>
            </a:pPr>
            <a:r>
              <a:rPr lang="zh-CN" sz="1200">
                <a:solidFill>
                  <a:srgbClr val="222222"/>
                </a:solidFill>
                <a:highlight>
                  <a:srgbClr val="FFFFFF"/>
                </a:highlight>
              </a:rPr>
              <a:t>[2] </a:t>
            </a:r>
            <a:r>
              <a:rPr lang="zh-CN" sz="1200">
                <a:solidFill>
                  <a:schemeClr val="dk1"/>
                </a:solidFill>
                <a:highlight>
                  <a:srgbClr val="FFFFFF"/>
                </a:highlight>
              </a:rPr>
              <a:t>Elbaum</a:t>
            </a:r>
            <a:r>
              <a:rPr lang="zh-CN" sz="1200">
                <a:solidFill>
                  <a:srgbClr val="222222"/>
                </a:solidFill>
                <a:highlight>
                  <a:srgbClr val="FFFFFF"/>
                </a:highlight>
              </a:rPr>
              <a:t> et al. "Techniques for improving regression testing in continuous integration development environments" </a:t>
            </a:r>
            <a:r>
              <a:rPr lang="zh-CN" sz="1200" i="1">
                <a:solidFill>
                  <a:srgbClr val="222222"/>
                </a:solidFill>
                <a:highlight>
                  <a:srgbClr val="FFFFFF"/>
                </a:highlight>
              </a:rPr>
              <a:t>FSE </a:t>
            </a:r>
            <a:r>
              <a:rPr lang="zh-CN" sz="1200">
                <a:solidFill>
                  <a:srgbClr val="222222"/>
                </a:solidFill>
                <a:highlight>
                  <a:srgbClr val="FFFFFF"/>
                </a:highlight>
              </a:rPr>
              <a:t>2015</a:t>
            </a:r>
            <a:endParaRPr sz="1200">
              <a:solidFill>
                <a:srgbClr val="222222"/>
              </a:solidFill>
              <a:highlight>
                <a:srgbClr val="FFFFFF"/>
              </a:highlight>
            </a:endParaRPr>
          </a:p>
          <a:p>
            <a:pPr marL="0" lvl="0" indent="0" algn="l" rtl="0">
              <a:spcBef>
                <a:spcPts val="0"/>
              </a:spcBef>
              <a:spcAft>
                <a:spcPts val="0"/>
              </a:spcAft>
              <a:buNone/>
            </a:pPr>
            <a:r>
              <a:rPr lang="zh-CN" sz="1200">
                <a:solidFill>
                  <a:srgbClr val="222222"/>
                </a:solidFill>
                <a:highlight>
                  <a:srgbClr val="FFFFFF"/>
                </a:highlight>
              </a:rPr>
              <a:t>[3] Srivastava and Thiagarajan “Effectively prioritizing tests in development environment” </a:t>
            </a:r>
            <a:r>
              <a:rPr lang="zh-CN" sz="1200" i="1">
                <a:solidFill>
                  <a:srgbClr val="222222"/>
                </a:solidFill>
                <a:highlight>
                  <a:srgbClr val="FFFFFF"/>
                </a:highlight>
              </a:rPr>
              <a:t>ISSTA</a:t>
            </a:r>
            <a:r>
              <a:rPr lang="zh-CN" sz="1200">
                <a:solidFill>
                  <a:srgbClr val="222222"/>
                </a:solidFill>
                <a:highlight>
                  <a:srgbClr val="FFFFFF"/>
                </a:highlight>
              </a:rPr>
              <a:t> 2002</a:t>
            </a:r>
            <a:endParaRPr sz="1200">
              <a:solidFill>
                <a:srgbClr val="222222"/>
              </a:solidFill>
              <a:highlight>
                <a:srgbClr val="FFFFFF"/>
              </a:highlight>
            </a:endParaRPr>
          </a:p>
          <a:p>
            <a:pPr marL="0" lvl="0" indent="0" algn="l" rtl="0">
              <a:spcBef>
                <a:spcPts val="0"/>
              </a:spcBef>
              <a:spcAft>
                <a:spcPts val="0"/>
              </a:spcAft>
              <a:buNone/>
            </a:pPr>
            <a:endParaRPr sz="1200">
              <a:solidFill>
                <a:srgbClr val="222222"/>
              </a:solidFill>
              <a:highlight>
                <a:srgbClr val="FFFFFF"/>
              </a:highlight>
            </a:endParaRPr>
          </a:p>
          <a:p>
            <a:pPr marL="0" lvl="0" indent="0" algn="l" rtl="0">
              <a:spcBef>
                <a:spcPts val="0"/>
              </a:spcBef>
              <a:spcAft>
                <a:spcPts val="0"/>
              </a:spcAft>
              <a:buNone/>
            </a:pPr>
            <a:endParaRPr sz="1200">
              <a:solidFill>
                <a:srgbClr val="222222"/>
              </a:solidFill>
              <a:highlight>
                <a:srgbClr val="FFFFFF"/>
              </a:highlight>
            </a:endParaRPr>
          </a:p>
        </p:txBody>
      </p:sp>
      <p:grpSp>
        <p:nvGrpSpPr>
          <p:cNvPr id="79" name="Google Shape;79;p14"/>
          <p:cNvGrpSpPr/>
          <p:nvPr/>
        </p:nvGrpSpPr>
        <p:grpSpPr>
          <a:xfrm>
            <a:off x="460500" y="2499800"/>
            <a:ext cx="7520350" cy="1856850"/>
            <a:chOff x="440875" y="2332950"/>
            <a:chExt cx="7520350" cy="1856850"/>
          </a:xfrm>
        </p:grpSpPr>
        <p:sp>
          <p:nvSpPr>
            <p:cNvPr id="80" name="Google Shape;80;p14"/>
            <p:cNvSpPr/>
            <p:nvPr/>
          </p:nvSpPr>
          <p:spPr>
            <a:xfrm>
              <a:off x="440875" y="2332950"/>
              <a:ext cx="3086100" cy="13962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936775" y="3796200"/>
              <a:ext cx="20943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700"/>
                <a:t>Test Suite T</a:t>
              </a:r>
              <a:endParaRPr sz="2700"/>
            </a:p>
          </p:txBody>
        </p:sp>
        <p:sp>
          <p:nvSpPr>
            <p:cNvPr id="82" name="Google Shape;82;p14"/>
            <p:cNvSpPr/>
            <p:nvPr/>
          </p:nvSpPr>
          <p:spPr>
            <a:xfrm>
              <a:off x="1755450" y="2456525"/>
              <a:ext cx="548700" cy="508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T1</a:t>
              </a:r>
              <a:endParaRPr sz="2400" b="1">
                <a:solidFill>
                  <a:schemeClr val="lt1"/>
                </a:solidFill>
              </a:endParaRPr>
            </a:p>
          </p:txBody>
        </p:sp>
        <p:sp>
          <p:nvSpPr>
            <p:cNvPr id="83" name="Google Shape;83;p14"/>
            <p:cNvSpPr/>
            <p:nvPr/>
          </p:nvSpPr>
          <p:spPr>
            <a:xfrm>
              <a:off x="1062850" y="2965325"/>
              <a:ext cx="548700" cy="508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T2</a:t>
              </a:r>
              <a:endParaRPr sz="2400" b="1">
                <a:solidFill>
                  <a:schemeClr val="lt1"/>
                </a:solidFill>
              </a:endParaRPr>
            </a:p>
          </p:txBody>
        </p:sp>
        <p:sp>
          <p:nvSpPr>
            <p:cNvPr id="84" name="Google Shape;84;p14"/>
            <p:cNvSpPr/>
            <p:nvPr/>
          </p:nvSpPr>
          <p:spPr>
            <a:xfrm>
              <a:off x="2561263" y="2776650"/>
              <a:ext cx="548700" cy="508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T3</a:t>
              </a:r>
              <a:endParaRPr sz="2400" b="1">
                <a:solidFill>
                  <a:schemeClr val="lt1"/>
                </a:solidFill>
              </a:endParaRPr>
            </a:p>
          </p:txBody>
        </p:sp>
        <p:sp>
          <p:nvSpPr>
            <p:cNvPr id="85" name="Google Shape;85;p14"/>
            <p:cNvSpPr/>
            <p:nvPr/>
          </p:nvSpPr>
          <p:spPr>
            <a:xfrm>
              <a:off x="5444525" y="2560875"/>
              <a:ext cx="2516700" cy="913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3754500" y="2663700"/>
              <a:ext cx="1462500" cy="73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800"/>
                <a:t>RTP</a:t>
              </a:r>
              <a:endParaRPr sz="2800"/>
            </a:p>
          </p:txBody>
        </p:sp>
        <p:sp>
          <p:nvSpPr>
            <p:cNvPr id="87" name="Google Shape;87;p14"/>
            <p:cNvSpPr/>
            <p:nvPr/>
          </p:nvSpPr>
          <p:spPr>
            <a:xfrm>
              <a:off x="5636875" y="2776650"/>
              <a:ext cx="548700" cy="508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T1</a:t>
              </a:r>
              <a:endParaRPr sz="2400" b="1">
                <a:solidFill>
                  <a:schemeClr val="lt1"/>
                </a:solidFill>
              </a:endParaRPr>
            </a:p>
          </p:txBody>
        </p:sp>
        <p:sp>
          <p:nvSpPr>
            <p:cNvPr id="88" name="Google Shape;88;p14"/>
            <p:cNvSpPr/>
            <p:nvPr/>
          </p:nvSpPr>
          <p:spPr>
            <a:xfrm>
              <a:off x="6442688" y="2776650"/>
              <a:ext cx="548700" cy="508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T3</a:t>
              </a:r>
              <a:endParaRPr sz="2400" b="1">
                <a:solidFill>
                  <a:schemeClr val="lt1"/>
                </a:solidFill>
              </a:endParaRPr>
            </a:p>
          </p:txBody>
        </p:sp>
        <p:sp>
          <p:nvSpPr>
            <p:cNvPr id="89" name="Google Shape;89;p14"/>
            <p:cNvSpPr/>
            <p:nvPr/>
          </p:nvSpPr>
          <p:spPr>
            <a:xfrm>
              <a:off x="7248525" y="2776650"/>
              <a:ext cx="548700" cy="508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T2</a:t>
              </a:r>
              <a:endParaRPr sz="2400" b="1">
                <a:solidFill>
                  <a:schemeClr val="lt1"/>
                </a:solidFill>
              </a:endParaRPr>
            </a:p>
          </p:txBody>
        </p:sp>
        <p:sp>
          <p:nvSpPr>
            <p:cNvPr id="90" name="Google Shape;90;p14"/>
            <p:cNvSpPr/>
            <p:nvPr/>
          </p:nvSpPr>
          <p:spPr>
            <a:xfrm>
              <a:off x="5655725" y="3759450"/>
              <a:ext cx="20943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700"/>
                <a:t>Test Order</a:t>
              </a:r>
              <a:endParaRPr sz="270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Is There a Closed-Form Formula for PMF of APFD (α)?</a:t>
            </a:r>
            <a:endParaRPr/>
          </a:p>
        </p:txBody>
      </p:sp>
      <p:sp>
        <p:nvSpPr>
          <p:cNvPr id="363" name="Google Shape;363;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1000"/>
              </a:spcBef>
              <a:spcAft>
                <a:spcPts val="0"/>
              </a:spcAft>
              <a:buSzPts val="2400"/>
              <a:buChar char="●"/>
            </a:pPr>
            <a:r>
              <a:rPr lang="zh-CN" sz="2000" dirty="0"/>
              <a:t>A narrower case: one-to-one failure-to-fault mapping</a:t>
            </a:r>
            <a:endParaRPr sz="2000" dirty="0"/>
          </a:p>
          <a:p>
            <a:pPr marL="457200" lvl="0" indent="-381000" algn="l" rtl="0">
              <a:spcBef>
                <a:spcPts val="1200"/>
              </a:spcBef>
              <a:spcAft>
                <a:spcPts val="0"/>
              </a:spcAft>
              <a:buSzPts val="2400"/>
              <a:buChar char="●"/>
            </a:pPr>
            <a:r>
              <a:rPr lang="zh-CN" sz="2000" dirty="0"/>
              <a:t>The problem becomes “count the number of partitions of distinct summands”</a:t>
            </a:r>
            <a:endParaRPr sz="2000" dirty="0"/>
          </a:p>
          <a:p>
            <a:pPr marL="457200" lvl="0" indent="-381000" algn="l" rtl="0">
              <a:spcBef>
                <a:spcPts val="1000"/>
              </a:spcBef>
              <a:spcAft>
                <a:spcPts val="0"/>
              </a:spcAft>
              <a:buSzPts val="2400"/>
              <a:buChar char="●"/>
            </a:pPr>
            <a:r>
              <a:rPr lang="zh-CN" sz="2000" dirty="0"/>
              <a:t>To the best of our knowledge, no closed-form formula is known for this problem</a:t>
            </a:r>
            <a:endParaRPr sz="2000" dirty="0"/>
          </a:p>
        </p:txBody>
      </p:sp>
      <p:sp>
        <p:nvSpPr>
          <p:cNvPr id="364" name="Google Shape;36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20</a:t>
            </a:fld>
            <a:endParaRPr/>
          </a:p>
        </p:txBody>
      </p:sp>
      <p:pic>
        <p:nvPicPr>
          <p:cNvPr id="365" name="Google Shape;365;p32"/>
          <p:cNvPicPr preferRelativeResize="0"/>
          <p:nvPr/>
        </p:nvPicPr>
        <p:blipFill>
          <a:blip r:embed="rId3">
            <a:alphaModFix/>
          </a:blip>
          <a:stretch>
            <a:fillRect/>
          </a:stretch>
        </p:blipFill>
        <p:spPr>
          <a:xfrm>
            <a:off x="2611225" y="3980465"/>
            <a:ext cx="3962400" cy="1076360"/>
          </a:xfrm>
          <a:prstGeom prst="rect">
            <a:avLst/>
          </a:prstGeom>
          <a:noFill/>
          <a:ln>
            <a:noFill/>
          </a:ln>
        </p:spPr>
      </p:pic>
      <p:cxnSp>
        <p:nvCxnSpPr>
          <p:cNvPr id="366" name="Google Shape;366;p32"/>
          <p:cNvCxnSpPr>
            <a:endCxn id="367" idx="2"/>
          </p:cNvCxnSpPr>
          <p:nvPr/>
        </p:nvCxnSpPr>
        <p:spPr>
          <a:xfrm rot="10800000" flipH="1">
            <a:off x="5324100" y="3980475"/>
            <a:ext cx="1974900" cy="207000"/>
          </a:xfrm>
          <a:prstGeom prst="straightConnector1">
            <a:avLst/>
          </a:prstGeom>
          <a:noFill/>
          <a:ln w="9525" cap="flat" cmpd="sng">
            <a:solidFill>
              <a:schemeClr val="dk2"/>
            </a:solidFill>
            <a:prstDash val="solid"/>
            <a:round/>
            <a:headEnd type="none" w="med" len="med"/>
            <a:tailEnd type="triangle" w="med" len="med"/>
          </a:ln>
        </p:spPr>
      </p:cxnSp>
      <p:sp>
        <p:nvSpPr>
          <p:cNvPr id="367" name="Google Shape;367;p32"/>
          <p:cNvSpPr/>
          <p:nvPr/>
        </p:nvSpPr>
        <p:spPr>
          <a:xfrm>
            <a:off x="5765700" y="3183975"/>
            <a:ext cx="3066600" cy="79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zh-CN" sz="2000"/>
              <a:t>Position of the test to detect F</a:t>
            </a:r>
            <a:r>
              <a:rPr lang="zh-CN" sz="2800" baseline="-25000"/>
              <a:t>i</a:t>
            </a:r>
            <a:r>
              <a:rPr lang="zh-CN" sz="2000"/>
              <a:t> </a:t>
            </a:r>
            <a:r>
              <a:rPr lang="zh-CN" sz="2000">
                <a:solidFill>
                  <a:schemeClr val="dk1"/>
                </a:solidFill>
              </a:rPr>
              <a:t>first in the order</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33"/>
          <p:cNvPicPr preferRelativeResize="0"/>
          <p:nvPr/>
        </p:nvPicPr>
        <p:blipFill>
          <a:blip r:embed="rId3">
            <a:alphaModFix/>
          </a:blip>
          <a:stretch>
            <a:fillRect/>
          </a:stretch>
        </p:blipFill>
        <p:spPr>
          <a:xfrm>
            <a:off x="4377925" y="397224"/>
            <a:ext cx="1773300" cy="1018425"/>
          </a:xfrm>
          <a:prstGeom prst="rect">
            <a:avLst/>
          </a:prstGeom>
          <a:noFill/>
          <a:ln>
            <a:noFill/>
          </a:ln>
        </p:spPr>
      </p:pic>
      <p:sp>
        <p:nvSpPr>
          <p:cNvPr id="373" name="Google Shape;37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Naive Algorithm</a:t>
            </a:r>
            <a:endParaRPr/>
          </a:p>
        </p:txBody>
      </p:sp>
      <p:sp>
        <p:nvSpPr>
          <p:cNvPr id="374" name="Google Shape;374;p33"/>
          <p:cNvSpPr txBox="1">
            <a:spLocks noGrp="1"/>
          </p:cNvSpPr>
          <p:nvPr>
            <p:ph type="body" idx="1"/>
          </p:nvPr>
        </p:nvSpPr>
        <p:spPr>
          <a:xfrm>
            <a:off x="311700" y="1267575"/>
            <a:ext cx="8234100" cy="14304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zh-CN" sz="2400"/>
              <a:t>Enumerate all the O(n!) orders</a:t>
            </a:r>
            <a:endParaRPr sz="2400"/>
          </a:p>
          <a:p>
            <a:pPr marL="457200" lvl="0" indent="-381000" algn="l" rtl="0">
              <a:spcBef>
                <a:spcPts val="0"/>
              </a:spcBef>
              <a:spcAft>
                <a:spcPts val="0"/>
              </a:spcAft>
              <a:buSzPts val="2400"/>
              <a:buChar char="●"/>
            </a:pPr>
            <a:r>
              <a:rPr lang="zh-CN" sz="2400"/>
              <a:t>Compute the α for every order</a:t>
            </a:r>
            <a:endParaRPr sz="2400"/>
          </a:p>
          <a:p>
            <a:pPr marL="457200" lvl="0" indent="-381000" algn="l" rtl="0">
              <a:spcBef>
                <a:spcPts val="0"/>
              </a:spcBef>
              <a:spcAft>
                <a:spcPts val="0"/>
              </a:spcAft>
              <a:buSzPts val="2400"/>
              <a:buChar char="●"/>
            </a:pPr>
            <a:r>
              <a:rPr lang="zh-CN" sz="2400"/>
              <a:t>Aggregate them into one PMF</a:t>
            </a:r>
            <a:endParaRPr sz="2400"/>
          </a:p>
        </p:txBody>
      </p:sp>
      <p:sp>
        <p:nvSpPr>
          <p:cNvPr id="375" name="Google Shape;375;p33"/>
          <p:cNvSpPr/>
          <p:nvPr/>
        </p:nvSpPr>
        <p:spPr>
          <a:xfrm>
            <a:off x="5735100" y="445025"/>
            <a:ext cx="1983900" cy="82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3800">
                <a:solidFill>
                  <a:schemeClr val="dk1"/>
                </a:solidFill>
              </a:rPr>
              <a:t>O(n!·n)</a:t>
            </a:r>
            <a:endParaRPr sz="3800">
              <a:solidFill>
                <a:schemeClr val="dk1"/>
              </a:solidFill>
            </a:endParaRPr>
          </a:p>
        </p:txBody>
      </p:sp>
      <p:sp>
        <p:nvSpPr>
          <p:cNvPr id="376" name="Google Shape;37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21</a:t>
            </a:fld>
            <a:endParaRPr/>
          </a:p>
        </p:txBody>
      </p:sp>
      <p:sp>
        <p:nvSpPr>
          <p:cNvPr id="377" name="Google Shape;377;p33"/>
          <p:cNvSpPr/>
          <p:nvPr/>
        </p:nvSpPr>
        <p:spPr>
          <a:xfrm>
            <a:off x="606200" y="2810550"/>
            <a:ext cx="4647600" cy="224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1173775" y="4091125"/>
            <a:ext cx="548700" cy="508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T1</a:t>
            </a:r>
            <a:endParaRPr sz="2400" b="1">
              <a:solidFill>
                <a:schemeClr val="lt1"/>
              </a:solidFill>
            </a:endParaRPr>
          </a:p>
        </p:txBody>
      </p:sp>
      <p:sp>
        <p:nvSpPr>
          <p:cNvPr id="379" name="Google Shape;379;p33"/>
          <p:cNvSpPr/>
          <p:nvPr/>
        </p:nvSpPr>
        <p:spPr>
          <a:xfrm>
            <a:off x="1549150" y="3306775"/>
            <a:ext cx="548700" cy="508800"/>
          </a:xfrm>
          <a:prstGeom prst="rect">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T2</a:t>
            </a:r>
            <a:endParaRPr sz="2400" b="1">
              <a:solidFill>
                <a:schemeClr val="lt1"/>
              </a:solidFill>
            </a:endParaRPr>
          </a:p>
        </p:txBody>
      </p:sp>
      <p:sp>
        <p:nvSpPr>
          <p:cNvPr id="380" name="Google Shape;380;p33"/>
          <p:cNvSpPr/>
          <p:nvPr/>
        </p:nvSpPr>
        <p:spPr>
          <a:xfrm>
            <a:off x="2655650" y="3041575"/>
            <a:ext cx="548700" cy="508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T3</a:t>
            </a:r>
            <a:endParaRPr sz="2400" b="1">
              <a:solidFill>
                <a:schemeClr val="lt1"/>
              </a:solidFill>
            </a:endParaRPr>
          </a:p>
        </p:txBody>
      </p:sp>
      <p:sp>
        <p:nvSpPr>
          <p:cNvPr id="381" name="Google Shape;381;p33"/>
          <p:cNvSpPr/>
          <p:nvPr/>
        </p:nvSpPr>
        <p:spPr>
          <a:xfrm>
            <a:off x="2478550" y="3986450"/>
            <a:ext cx="548700" cy="508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T4</a:t>
            </a:r>
            <a:endParaRPr sz="2400" b="1">
              <a:solidFill>
                <a:schemeClr val="lt1"/>
              </a:solidFill>
            </a:endParaRPr>
          </a:p>
        </p:txBody>
      </p:sp>
      <p:sp>
        <p:nvSpPr>
          <p:cNvPr id="382" name="Google Shape;382;p33"/>
          <p:cNvSpPr/>
          <p:nvPr/>
        </p:nvSpPr>
        <p:spPr>
          <a:xfrm>
            <a:off x="3670300" y="3306775"/>
            <a:ext cx="548700" cy="508800"/>
          </a:xfrm>
          <a:prstGeom prst="rect">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T5</a:t>
            </a:r>
            <a:endParaRPr sz="2400" b="1">
              <a:solidFill>
                <a:schemeClr val="lt1"/>
              </a:solidFill>
            </a:endParaRPr>
          </a:p>
        </p:txBody>
      </p:sp>
      <p:sp>
        <p:nvSpPr>
          <p:cNvPr id="383" name="Google Shape;383;p33"/>
          <p:cNvSpPr/>
          <p:nvPr/>
        </p:nvSpPr>
        <p:spPr>
          <a:xfrm>
            <a:off x="3783325" y="4154425"/>
            <a:ext cx="594600" cy="508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Tn</a:t>
            </a:r>
            <a:endParaRPr sz="2400" b="1">
              <a:solidFill>
                <a:schemeClr val="lt1"/>
              </a:solidFill>
            </a:endParaRPr>
          </a:p>
        </p:txBody>
      </p:sp>
      <p:sp>
        <p:nvSpPr>
          <p:cNvPr id="384" name="Google Shape;384;p33"/>
          <p:cNvSpPr txBox="1"/>
          <p:nvPr/>
        </p:nvSpPr>
        <p:spPr>
          <a:xfrm>
            <a:off x="3783325" y="3656700"/>
            <a:ext cx="843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400"/>
              <a:t>…</a:t>
            </a:r>
            <a:endParaRPr sz="2400"/>
          </a:p>
        </p:txBody>
      </p:sp>
      <p:sp>
        <p:nvSpPr>
          <p:cNvPr id="385" name="Google Shape;385;p33"/>
          <p:cNvSpPr/>
          <p:nvPr/>
        </p:nvSpPr>
        <p:spPr>
          <a:xfrm>
            <a:off x="5602500" y="2697975"/>
            <a:ext cx="2443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900">
                <a:solidFill>
                  <a:schemeClr val="dk1"/>
                </a:solidFill>
              </a:rPr>
              <a:t>O(n!) orders</a:t>
            </a:r>
            <a:endParaRPr sz="29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4"/>
          <p:cNvSpPr txBox="1">
            <a:spLocks noGrp="1"/>
          </p:cNvSpPr>
          <p:nvPr>
            <p:ph type="body" idx="1"/>
          </p:nvPr>
        </p:nvSpPr>
        <p:spPr>
          <a:xfrm>
            <a:off x="311700" y="1267575"/>
            <a:ext cx="8709600" cy="3395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zh-CN" sz="2000"/>
              <a:t>k </a:t>
            </a:r>
            <a:r>
              <a:rPr lang="zh-CN" sz="2000">
                <a:solidFill>
                  <a:srgbClr val="85200C"/>
                </a:solidFill>
              </a:rPr>
              <a:t>failing</a:t>
            </a:r>
            <a:r>
              <a:rPr lang="zh-CN" sz="2000"/>
              <a:t> tests’ positions matter for APFD; </a:t>
            </a:r>
            <a:br>
              <a:rPr lang="zh-CN" sz="2000"/>
            </a:br>
            <a:r>
              <a:rPr lang="zh-CN" sz="2000"/>
              <a:t>(n-k) </a:t>
            </a:r>
            <a:r>
              <a:rPr lang="zh-CN" sz="2000">
                <a:solidFill>
                  <a:schemeClr val="accent5"/>
                </a:solidFill>
              </a:rPr>
              <a:t>passing</a:t>
            </a:r>
            <a:r>
              <a:rPr lang="zh-CN" sz="2000"/>
              <a:t> tests’ positions do not</a:t>
            </a:r>
            <a:endParaRPr sz="2000"/>
          </a:p>
          <a:p>
            <a:pPr marL="457200" lvl="0" indent="-342900" algn="l" rtl="0">
              <a:spcBef>
                <a:spcPts val="0"/>
              </a:spcBef>
              <a:spcAft>
                <a:spcPts val="0"/>
              </a:spcAft>
              <a:buSzPts val="1800"/>
              <a:buChar char="●"/>
            </a:pPr>
            <a:r>
              <a:rPr lang="zh-CN" sz="2000"/>
              <a:t>k ≪ n in practice: developers do not tolerate many </a:t>
            </a:r>
            <a:r>
              <a:rPr lang="zh-CN" sz="2000">
                <a:solidFill>
                  <a:srgbClr val="85200C"/>
                </a:solidFill>
              </a:rPr>
              <a:t>failing</a:t>
            </a:r>
            <a:r>
              <a:rPr lang="zh-CN" sz="2000"/>
              <a:t> tests in the test suites (</a:t>
            </a:r>
            <a:r>
              <a:rPr lang="zh-CN" sz="2000" i="1"/>
              <a:t>T</a:t>
            </a:r>
            <a:r>
              <a:rPr lang="zh-CN" sz="2000"/>
              <a:t>) (</a:t>
            </a:r>
            <a:r>
              <a:rPr lang="zh-CN" sz="2000" i="1"/>
              <a:t>k </a:t>
            </a:r>
            <a:r>
              <a:rPr lang="zh-CN" sz="2100" i="1"/>
              <a:t>≤</a:t>
            </a:r>
            <a:r>
              <a:rPr lang="zh-CN" sz="2000" i="1"/>
              <a:t> 10</a:t>
            </a:r>
            <a:r>
              <a:rPr lang="zh-CN" sz="2000"/>
              <a:t> for 98% of cases in our evaluation dataset)</a:t>
            </a:r>
            <a:endParaRPr sz="2000"/>
          </a:p>
        </p:txBody>
      </p:sp>
      <p:sp>
        <p:nvSpPr>
          <p:cNvPr id="391" name="Google Shape;39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Improved Algorithm: Only Failing Tests’ Positions Matter</a:t>
            </a:r>
            <a:endParaRPr/>
          </a:p>
        </p:txBody>
      </p:sp>
      <p:sp>
        <p:nvSpPr>
          <p:cNvPr id="392" name="Google Shape;39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22</a:t>
            </a:fld>
            <a:endParaRPr/>
          </a:p>
        </p:txBody>
      </p:sp>
      <p:sp>
        <p:nvSpPr>
          <p:cNvPr id="393" name="Google Shape;393;p34"/>
          <p:cNvSpPr/>
          <p:nvPr/>
        </p:nvSpPr>
        <p:spPr>
          <a:xfrm>
            <a:off x="6395850" y="1138100"/>
            <a:ext cx="1983900" cy="82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CN" sz="3800">
                <a:solidFill>
                  <a:schemeClr val="dk1"/>
                </a:solidFill>
              </a:rPr>
              <a:t>O(n</a:t>
            </a:r>
            <a:r>
              <a:rPr lang="zh-CN" sz="3800" baseline="30000">
                <a:solidFill>
                  <a:schemeClr val="dk1"/>
                </a:solidFill>
              </a:rPr>
              <a:t>k+1</a:t>
            </a:r>
            <a:r>
              <a:rPr lang="zh-CN" sz="3800">
                <a:solidFill>
                  <a:schemeClr val="dk1"/>
                </a:solidFill>
              </a:rPr>
              <a:t>)</a:t>
            </a:r>
            <a:endParaRPr sz="3800">
              <a:solidFill>
                <a:schemeClr val="dk1"/>
              </a:solidFill>
            </a:endParaRPr>
          </a:p>
        </p:txBody>
      </p:sp>
      <p:sp>
        <p:nvSpPr>
          <p:cNvPr id="394" name="Google Shape;394;p34"/>
          <p:cNvSpPr/>
          <p:nvPr/>
        </p:nvSpPr>
        <p:spPr>
          <a:xfrm>
            <a:off x="606200" y="2810550"/>
            <a:ext cx="4647600" cy="224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1173775" y="4091125"/>
            <a:ext cx="548700" cy="508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T1</a:t>
            </a:r>
            <a:endParaRPr sz="2400" b="1">
              <a:solidFill>
                <a:schemeClr val="lt1"/>
              </a:solidFill>
            </a:endParaRPr>
          </a:p>
        </p:txBody>
      </p:sp>
      <p:sp>
        <p:nvSpPr>
          <p:cNvPr id="396" name="Google Shape;396;p34"/>
          <p:cNvSpPr/>
          <p:nvPr/>
        </p:nvSpPr>
        <p:spPr>
          <a:xfrm>
            <a:off x="1549150" y="3306775"/>
            <a:ext cx="548700" cy="508800"/>
          </a:xfrm>
          <a:prstGeom prst="rect">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T2</a:t>
            </a:r>
            <a:endParaRPr sz="2400" b="1">
              <a:solidFill>
                <a:schemeClr val="lt1"/>
              </a:solidFill>
            </a:endParaRPr>
          </a:p>
        </p:txBody>
      </p:sp>
      <p:sp>
        <p:nvSpPr>
          <p:cNvPr id="397" name="Google Shape;397;p34"/>
          <p:cNvSpPr/>
          <p:nvPr/>
        </p:nvSpPr>
        <p:spPr>
          <a:xfrm>
            <a:off x="2655650" y="3041575"/>
            <a:ext cx="548700" cy="508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T3</a:t>
            </a:r>
            <a:endParaRPr sz="2400" b="1">
              <a:solidFill>
                <a:schemeClr val="lt1"/>
              </a:solidFill>
            </a:endParaRPr>
          </a:p>
        </p:txBody>
      </p:sp>
      <p:sp>
        <p:nvSpPr>
          <p:cNvPr id="398" name="Google Shape;398;p34"/>
          <p:cNvSpPr/>
          <p:nvPr/>
        </p:nvSpPr>
        <p:spPr>
          <a:xfrm>
            <a:off x="2478550" y="3986450"/>
            <a:ext cx="548700" cy="508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T4</a:t>
            </a:r>
            <a:endParaRPr sz="2400" b="1">
              <a:solidFill>
                <a:schemeClr val="lt1"/>
              </a:solidFill>
            </a:endParaRPr>
          </a:p>
        </p:txBody>
      </p:sp>
      <p:sp>
        <p:nvSpPr>
          <p:cNvPr id="399" name="Google Shape;399;p34"/>
          <p:cNvSpPr/>
          <p:nvPr/>
        </p:nvSpPr>
        <p:spPr>
          <a:xfrm>
            <a:off x="3670300" y="3306775"/>
            <a:ext cx="548700" cy="508800"/>
          </a:xfrm>
          <a:prstGeom prst="rect">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T5</a:t>
            </a:r>
            <a:endParaRPr sz="2400" b="1">
              <a:solidFill>
                <a:schemeClr val="lt1"/>
              </a:solidFill>
            </a:endParaRPr>
          </a:p>
        </p:txBody>
      </p:sp>
      <p:sp>
        <p:nvSpPr>
          <p:cNvPr id="400" name="Google Shape;400;p34"/>
          <p:cNvSpPr/>
          <p:nvPr/>
        </p:nvSpPr>
        <p:spPr>
          <a:xfrm>
            <a:off x="3783325" y="4154425"/>
            <a:ext cx="588000" cy="508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Tn</a:t>
            </a:r>
            <a:endParaRPr sz="2400" b="1">
              <a:solidFill>
                <a:schemeClr val="lt1"/>
              </a:solidFill>
            </a:endParaRPr>
          </a:p>
        </p:txBody>
      </p:sp>
      <p:sp>
        <p:nvSpPr>
          <p:cNvPr id="401" name="Google Shape;401;p34"/>
          <p:cNvSpPr txBox="1"/>
          <p:nvPr/>
        </p:nvSpPr>
        <p:spPr>
          <a:xfrm>
            <a:off x="3783325" y="3656700"/>
            <a:ext cx="843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400"/>
              <a:t>…</a:t>
            </a:r>
            <a:endParaRPr sz="2400"/>
          </a:p>
        </p:txBody>
      </p:sp>
      <p:sp>
        <p:nvSpPr>
          <p:cNvPr id="402" name="Google Shape;402;p34"/>
          <p:cNvSpPr/>
          <p:nvPr/>
        </p:nvSpPr>
        <p:spPr>
          <a:xfrm>
            <a:off x="5476900" y="3041575"/>
            <a:ext cx="3450000" cy="94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900"/>
              <a:t>O(n</a:t>
            </a:r>
            <a:r>
              <a:rPr lang="zh-CN" sz="2900" baseline="30000"/>
              <a:t>k</a:t>
            </a:r>
            <a:r>
              <a:rPr lang="zh-CN" sz="2900"/>
              <a:t>) positions for k</a:t>
            </a:r>
            <a:r>
              <a:rPr lang="zh-CN" sz="2900">
                <a:solidFill>
                  <a:schemeClr val="accent4"/>
                </a:solidFill>
              </a:rPr>
              <a:t> </a:t>
            </a:r>
            <a:r>
              <a:rPr lang="zh-CN" sz="2900">
                <a:solidFill>
                  <a:srgbClr val="85200C"/>
                </a:solidFill>
              </a:rPr>
              <a:t>failing</a:t>
            </a:r>
            <a:r>
              <a:rPr lang="zh-CN" sz="2900">
                <a:solidFill>
                  <a:schemeClr val="accent4"/>
                </a:solidFill>
              </a:rPr>
              <a:t> </a:t>
            </a:r>
            <a:r>
              <a:rPr lang="zh-CN" sz="2900"/>
              <a:t>tests</a:t>
            </a:r>
            <a:endParaRPr sz="2900"/>
          </a:p>
        </p:txBody>
      </p:sp>
      <p:pic>
        <p:nvPicPr>
          <p:cNvPr id="403" name="Google Shape;403;p34"/>
          <p:cNvPicPr preferRelativeResize="0"/>
          <p:nvPr/>
        </p:nvPicPr>
        <p:blipFill>
          <a:blip r:embed="rId3">
            <a:alphaModFix/>
          </a:blip>
          <a:stretch>
            <a:fillRect/>
          </a:stretch>
        </p:blipFill>
        <p:spPr>
          <a:xfrm>
            <a:off x="5596248" y="1202373"/>
            <a:ext cx="694075" cy="694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body" idx="1"/>
          </p:nvPr>
        </p:nvSpPr>
        <p:spPr>
          <a:xfrm>
            <a:off x="181525" y="1230975"/>
            <a:ext cx="8046600" cy="11316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endParaRPr sz="1900"/>
          </a:p>
          <a:p>
            <a:pPr marL="457200" lvl="0" indent="-387350" algn="l" rtl="0">
              <a:lnSpc>
                <a:spcPct val="105000"/>
              </a:lnSpc>
              <a:spcBef>
                <a:spcPts val="1200"/>
              </a:spcBef>
              <a:spcAft>
                <a:spcPts val="0"/>
              </a:spcAft>
              <a:buSzPts val="2500"/>
              <a:buChar char="●"/>
            </a:pPr>
            <a:r>
              <a:rPr lang="zh-CN" sz="2100"/>
              <a:t>We first enumerate the k! relative positions of the k </a:t>
            </a:r>
            <a:r>
              <a:rPr lang="zh-CN" sz="2100">
                <a:solidFill>
                  <a:srgbClr val="85200C"/>
                </a:solidFill>
              </a:rPr>
              <a:t>failing</a:t>
            </a:r>
            <a:r>
              <a:rPr lang="zh-CN" sz="2100"/>
              <a:t> tests</a:t>
            </a:r>
            <a:endParaRPr sz="2100"/>
          </a:p>
          <a:p>
            <a:pPr marL="457200" lvl="0" indent="-387350" algn="l" rtl="0">
              <a:lnSpc>
                <a:spcPct val="105000"/>
              </a:lnSpc>
              <a:spcBef>
                <a:spcPts val="0"/>
              </a:spcBef>
              <a:spcAft>
                <a:spcPts val="0"/>
              </a:spcAft>
              <a:buSzPts val="2500"/>
              <a:buChar char="●"/>
            </a:pPr>
            <a:r>
              <a:rPr lang="zh-CN" sz="2100"/>
              <a:t>Relative positions: &lt;           ,           &gt; or &lt;           ,           &gt;</a:t>
            </a:r>
            <a:endParaRPr sz="2100"/>
          </a:p>
        </p:txBody>
      </p:sp>
      <p:sp>
        <p:nvSpPr>
          <p:cNvPr id="409" name="Google Shape;40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Our Algorithm: Enumerating the Relative Positions of Failing Tests</a:t>
            </a:r>
            <a:endParaRPr/>
          </a:p>
        </p:txBody>
      </p:sp>
      <p:sp>
        <p:nvSpPr>
          <p:cNvPr id="410" name="Google Shape;41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23</a:t>
            </a:fld>
            <a:endParaRPr/>
          </a:p>
        </p:txBody>
      </p:sp>
      <p:sp>
        <p:nvSpPr>
          <p:cNvPr id="411" name="Google Shape;411;p35"/>
          <p:cNvSpPr/>
          <p:nvPr/>
        </p:nvSpPr>
        <p:spPr>
          <a:xfrm>
            <a:off x="606200" y="2810550"/>
            <a:ext cx="4647600" cy="224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1173775" y="4091125"/>
            <a:ext cx="548700" cy="508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T1</a:t>
            </a:r>
            <a:endParaRPr sz="2400" b="1">
              <a:solidFill>
                <a:schemeClr val="lt1"/>
              </a:solidFill>
            </a:endParaRPr>
          </a:p>
        </p:txBody>
      </p:sp>
      <p:sp>
        <p:nvSpPr>
          <p:cNvPr id="413" name="Google Shape;413;p35"/>
          <p:cNvSpPr/>
          <p:nvPr/>
        </p:nvSpPr>
        <p:spPr>
          <a:xfrm>
            <a:off x="1549150" y="3306775"/>
            <a:ext cx="548700" cy="508800"/>
          </a:xfrm>
          <a:prstGeom prst="rect">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T2</a:t>
            </a:r>
            <a:endParaRPr sz="2400" b="1">
              <a:solidFill>
                <a:schemeClr val="lt1"/>
              </a:solidFill>
            </a:endParaRPr>
          </a:p>
        </p:txBody>
      </p:sp>
      <p:sp>
        <p:nvSpPr>
          <p:cNvPr id="414" name="Google Shape;414;p35"/>
          <p:cNvSpPr/>
          <p:nvPr/>
        </p:nvSpPr>
        <p:spPr>
          <a:xfrm>
            <a:off x="2655650" y="3041575"/>
            <a:ext cx="548700" cy="508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T3</a:t>
            </a:r>
            <a:endParaRPr sz="2400" b="1">
              <a:solidFill>
                <a:schemeClr val="lt1"/>
              </a:solidFill>
            </a:endParaRPr>
          </a:p>
        </p:txBody>
      </p:sp>
      <p:sp>
        <p:nvSpPr>
          <p:cNvPr id="415" name="Google Shape;415;p35"/>
          <p:cNvSpPr/>
          <p:nvPr/>
        </p:nvSpPr>
        <p:spPr>
          <a:xfrm>
            <a:off x="2478550" y="3986450"/>
            <a:ext cx="548700" cy="508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T4</a:t>
            </a:r>
            <a:endParaRPr sz="2400" b="1">
              <a:solidFill>
                <a:schemeClr val="lt1"/>
              </a:solidFill>
            </a:endParaRPr>
          </a:p>
        </p:txBody>
      </p:sp>
      <p:sp>
        <p:nvSpPr>
          <p:cNvPr id="416" name="Google Shape;416;p35"/>
          <p:cNvSpPr/>
          <p:nvPr/>
        </p:nvSpPr>
        <p:spPr>
          <a:xfrm>
            <a:off x="3670300" y="3306775"/>
            <a:ext cx="548700" cy="508800"/>
          </a:xfrm>
          <a:prstGeom prst="rect">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T5</a:t>
            </a:r>
            <a:endParaRPr sz="2400" b="1">
              <a:solidFill>
                <a:schemeClr val="lt1"/>
              </a:solidFill>
            </a:endParaRPr>
          </a:p>
        </p:txBody>
      </p:sp>
      <p:sp>
        <p:nvSpPr>
          <p:cNvPr id="417" name="Google Shape;417;p35"/>
          <p:cNvSpPr/>
          <p:nvPr/>
        </p:nvSpPr>
        <p:spPr>
          <a:xfrm>
            <a:off x="3783325" y="4154425"/>
            <a:ext cx="583800" cy="508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Tn</a:t>
            </a:r>
            <a:endParaRPr sz="2400" b="1">
              <a:solidFill>
                <a:schemeClr val="lt1"/>
              </a:solidFill>
            </a:endParaRPr>
          </a:p>
        </p:txBody>
      </p:sp>
      <p:sp>
        <p:nvSpPr>
          <p:cNvPr id="418" name="Google Shape;418;p35"/>
          <p:cNvSpPr txBox="1"/>
          <p:nvPr/>
        </p:nvSpPr>
        <p:spPr>
          <a:xfrm>
            <a:off x="3783325" y="3656700"/>
            <a:ext cx="843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400"/>
              <a:t>…</a:t>
            </a:r>
            <a:endParaRPr sz="2400"/>
          </a:p>
        </p:txBody>
      </p:sp>
      <p:sp>
        <p:nvSpPr>
          <p:cNvPr id="419" name="Google Shape;419;p35"/>
          <p:cNvSpPr/>
          <p:nvPr/>
        </p:nvSpPr>
        <p:spPr>
          <a:xfrm>
            <a:off x="5502450" y="3168600"/>
            <a:ext cx="2970000" cy="153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CN" sz="2900">
                <a:solidFill>
                  <a:schemeClr val="dk1"/>
                </a:solidFill>
              </a:rPr>
              <a:t>O(k!) relative positions of k</a:t>
            </a:r>
            <a:r>
              <a:rPr lang="zh-CN" sz="2900">
                <a:solidFill>
                  <a:srgbClr val="38761D"/>
                </a:solidFill>
              </a:rPr>
              <a:t> </a:t>
            </a:r>
            <a:r>
              <a:rPr lang="zh-CN" sz="2900">
                <a:solidFill>
                  <a:srgbClr val="85200C"/>
                </a:solidFill>
              </a:rPr>
              <a:t>failing</a:t>
            </a:r>
            <a:r>
              <a:rPr lang="zh-CN" sz="2900">
                <a:solidFill>
                  <a:srgbClr val="38761D"/>
                </a:solidFill>
              </a:rPr>
              <a:t> </a:t>
            </a:r>
            <a:r>
              <a:rPr lang="zh-CN" sz="2900">
                <a:solidFill>
                  <a:schemeClr val="dk1"/>
                </a:solidFill>
              </a:rPr>
              <a:t>tests</a:t>
            </a:r>
            <a:endParaRPr sz="2900">
              <a:solidFill>
                <a:schemeClr val="dk1"/>
              </a:solidFill>
            </a:endParaRPr>
          </a:p>
        </p:txBody>
      </p:sp>
      <p:sp>
        <p:nvSpPr>
          <p:cNvPr id="420" name="Google Shape;420;p35"/>
          <p:cNvSpPr/>
          <p:nvPr/>
        </p:nvSpPr>
        <p:spPr>
          <a:xfrm>
            <a:off x="6152100" y="1017725"/>
            <a:ext cx="2443200" cy="67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3800">
                <a:solidFill>
                  <a:schemeClr val="dk1"/>
                </a:solidFill>
              </a:rPr>
              <a:t>O(k!·?)</a:t>
            </a:r>
            <a:endParaRPr sz="3800">
              <a:solidFill>
                <a:schemeClr val="dk1"/>
              </a:solidFill>
            </a:endParaRPr>
          </a:p>
        </p:txBody>
      </p:sp>
      <p:sp>
        <p:nvSpPr>
          <p:cNvPr id="421" name="Google Shape;421;p35"/>
          <p:cNvSpPr/>
          <p:nvPr/>
        </p:nvSpPr>
        <p:spPr>
          <a:xfrm>
            <a:off x="3190325" y="2203688"/>
            <a:ext cx="661500" cy="393600"/>
          </a:xfrm>
          <a:prstGeom prst="rect">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200" b="1">
                <a:solidFill>
                  <a:schemeClr val="lt1"/>
                </a:solidFill>
              </a:rPr>
              <a:t>T2</a:t>
            </a:r>
            <a:endParaRPr sz="2200" b="1">
              <a:solidFill>
                <a:schemeClr val="lt1"/>
              </a:solidFill>
            </a:endParaRPr>
          </a:p>
        </p:txBody>
      </p:sp>
      <p:sp>
        <p:nvSpPr>
          <p:cNvPr id="422" name="Google Shape;422;p35"/>
          <p:cNvSpPr/>
          <p:nvPr/>
        </p:nvSpPr>
        <p:spPr>
          <a:xfrm>
            <a:off x="4077650" y="2203675"/>
            <a:ext cx="661500" cy="393600"/>
          </a:xfrm>
          <a:prstGeom prst="rect">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200" b="1">
                <a:solidFill>
                  <a:schemeClr val="lt1"/>
                </a:solidFill>
              </a:rPr>
              <a:t>T5</a:t>
            </a:r>
            <a:endParaRPr sz="2200" b="1">
              <a:solidFill>
                <a:schemeClr val="lt1"/>
              </a:solidFill>
            </a:endParaRPr>
          </a:p>
        </p:txBody>
      </p:sp>
      <p:sp>
        <p:nvSpPr>
          <p:cNvPr id="423" name="Google Shape;423;p35"/>
          <p:cNvSpPr/>
          <p:nvPr/>
        </p:nvSpPr>
        <p:spPr>
          <a:xfrm>
            <a:off x="5607475" y="2234175"/>
            <a:ext cx="661500" cy="393600"/>
          </a:xfrm>
          <a:prstGeom prst="rect">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200" b="1">
                <a:solidFill>
                  <a:schemeClr val="lt1"/>
                </a:solidFill>
              </a:rPr>
              <a:t>T5</a:t>
            </a:r>
            <a:endParaRPr sz="2200" b="1">
              <a:solidFill>
                <a:schemeClr val="lt1"/>
              </a:solidFill>
            </a:endParaRPr>
          </a:p>
        </p:txBody>
      </p:sp>
      <p:sp>
        <p:nvSpPr>
          <p:cNvPr id="424" name="Google Shape;424;p35"/>
          <p:cNvSpPr/>
          <p:nvPr/>
        </p:nvSpPr>
        <p:spPr>
          <a:xfrm>
            <a:off x="6512225" y="2234138"/>
            <a:ext cx="661500" cy="393600"/>
          </a:xfrm>
          <a:prstGeom prst="rect">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200" b="1">
                <a:solidFill>
                  <a:schemeClr val="lt1"/>
                </a:solidFill>
              </a:rPr>
              <a:t>T2</a:t>
            </a:r>
            <a:endParaRPr sz="2200" b="1">
              <a:solidFill>
                <a:schemeClr val="lt1"/>
              </a:solidFill>
            </a:endParaRPr>
          </a:p>
        </p:txBody>
      </p:sp>
      <p:pic>
        <p:nvPicPr>
          <p:cNvPr id="425" name="Google Shape;425;p35"/>
          <p:cNvPicPr preferRelativeResize="0"/>
          <p:nvPr/>
        </p:nvPicPr>
        <p:blipFill>
          <a:blip r:embed="rId3">
            <a:alphaModFix/>
          </a:blip>
          <a:stretch>
            <a:fillRect/>
          </a:stretch>
        </p:blipFill>
        <p:spPr>
          <a:xfrm>
            <a:off x="5312800" y="983700"/>
            <a:ext cx="743675" cy="743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Our Algorithm: Representations of α’s Formula</a:t>
            </a:r>
            <a:endParaRPr/>
          </a:p>
        </p:txBody>
      </p:sp>
      <p:grpSp>
        <p:nvGrpSpPr>
          <p:cNvPr id="431" name="Google Shape;431;p36"/>
          <p:cNvGrpSpPr/>
          <p:nvPr/>
        </p:nvGrpSpPr>
        <p:grpSpPr>
          <a:xfrm>
            <a:off x="623150" y="981813"/>
            <a:ext cx="7897675" cy="1589925"/>
            <a:chOff x="785075" y="781450"/>
            <a:chExt cx="7897675" cy="1589925"/>
          </a:xfrm>
        </p:grpSpPr>
        <p:pic>
          <p:nvPicPr>
            <p:cNvPr id="432" name="Google Shape;432;p36"/>
            <p:cNvPicPr preferRelativeResize="0"/>
            <p:nvPr/>
          </p:nvPicPr>
          <p:blipFill>
            <a:blip r:embed="rId3">
              <a:alphaModFix/>
            </a:blip>
            <a:stretch>
              <a:fillRect/>
            </a:stretch>
          </p:blipFill>
          <p:spPr>
            <a:xfrm>
              <a:off x="3380899" y="949975"/>
              <a:ext cx="2468132" cy="1059000"/>
            </a:xfrm>
            <a:prstGeom prst="rect">
              <a:avLst/>
            </a:prstGeom>
            <a:noFill/>
            <a:ln>
              <a:noFill/>
            </a:ln>
          </p:spPr>
        </p:pic>
        <p:cxnSp>
          <p:nvCxnSpPr>
            <p:cNvPr id="433" name="Google Shape;433;p36"/>
            <p:cNvCxnSpPr/>
            <p:nvPr/>
          </p:nvCxnSpPr>
          <p:spPr>
            <a:xfrm rot="10800000">
              <a:off x="3015575" y="1194850"/>
              <a:ext cx="978600" cy="159300"/>
            </a:xfrm>
            <a:prstGeom prst="straightConnector1">
              <a:avLst/>
            </a:prstGeom>
            <a:noFill/>
            <a:ln w="19050" cap="flat" cmpd="sng">
              <a:solidFill>
                <a:schemeClr val="accent1"/>
              </a:solidFill>
              <a:prstDash val="solid"/>
              <a:round/>
              <a:headEnd type="none" w="med" len="med"/>
              <a:tailEnd type="triangle" w="med" len="med"/>
            </a:ln>
          </p:spPr>
        </p:cxnSp>
        <p:cxnSp>
          <p:nvCxnSpPr>
            <p:cNvPr id="434" name="Google Shape;434;p36"/>
            <p:cNvCxnSpPr/>
            <p:nvPr/>
          </p:nvCxnSpPr>
          <p:spPr>
            <a:xfrm rot="10800000" flipH="1">
              <a:off x="5375550" y="1138000"/>
              <a:ext cx="1076700" cy="273000"/>
            </a:xfrm>
            <a:prstGeom prst="straightConnector1">
              <a:avLst/>
            </a:prstGeom>
            <a:noFill/>
            <a:ln w="19050" cap="flat" cmpd="sng">
              <a:solidFill>
                <a:schemeClr val="accent1"/>
              </a:solidFill>
              <a:prstDash val="solid"/>
              <a:round/>
              <a:headEnd type="none" w="med" len="med"/>
              <a:tailEnd type="triangle" w="med" len="med"/>
            </a:ln>
          </p:spPr>
        </p:cxnSp>
        <p:cxnSp>
          <p:nvCxnSpPr>
            <p:cNvPr id="435" name="Google Shape;435;p36"/>
            <p:cNvCxnSpPr/>
            <p:nvPr/>
          </p:nvCxnSpPr>
          <p:spPr>
            <a:xfrm>
              <a:off x="5664500" y="1684000"/>
              <a:ext cx="844500" cy="409800"/>
            </a:xfrm>
            <a:prstGeom prst="straightConnector1">
              <a:avLst/>
            </a:prstGeom>
            <a:noFill/>
            <a:ln w="19050" cap="flat" cmpd="sng">
              <a:solidFill>
                <a:schemeClr val="accent1"/>
              </a:solidFill>
              <a:prstDash val="solid"/>
              <a:round/>
              <a:headEnd type="none" w="med" len="med"/>
              <a:tailEnd type="triangle" w="med" len="med"/>
            </a:ln>
          </p:spPr>
        </p:cxnSp>
        <p:sp>
          <p:nvSpPr>
            <p:cNvPr id="436" name="Google Shape;436;p36"/>
            <p:cNvSpPr/>
            <p:nvPr/>
          </p:nvSpPr>
          <p:spPr>
            <a:xfrm>
              <a:off x="785075" y="988150"/>
              <a:ext cx="2230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Position of the test that detects fault i </a:t>
              </a:r>
              <a:r>
                <a:rPr lang="zh-CN" sz="1600">
                  <a:solidFill>
                    <a:schemeClr val="dk1"/>
                  </a:solidFill>
                </a:rPr>
                <a:t>first</a:t>
              </a:r>
              <a:endParaRPr sz="1600"/>
            </a:p>
          </p:txBody>
        </p:sp>
        <p:sp>
          <p:nvSpPr>
            <p:cNvPr id="437" name="Google Shape;437;p36"/>
            <p:cNvSpPr/>
            <p:nvPr/>
          </p:nvSpPr>
          <p:spPr>
            <a:xfrm>
              <a:off x="6452250" y="781450"/>
              <a:ext cx="2230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 of faults the j-th failing test detects </a:t>
              </a:r>
              <a:r>
                <a:rPr lang="zh-CN" sz="1600">
                  <a:solidFill>
                    <a:schemeClr val="dk1"/>
                  </a:solidFill>
                </a:rPr>
                <a:t>first</a:t>
              </a:r>
              <a:endParaRPr sz="1600"/>
            </a:p>
          </p:txBody>
        </p:sp>
        <p:sp>
          <p:nvSpPr>
            <p:cNvPr id="438" name="Google Shape;438;p36"/>
            <p:cNvSpPr/>
            <p:nvPr/>
          </p:nvSpPr>
          <p:spPr>
            <a:xfrm>
              <a:off x="6509000" y="1798675"/>
              <a:ext cx="19458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Position of the j-th failing test</a:t>
              </a:r>
              <a:endParaRPr sz="1600"/>
            </a:p>
          </p:txBody>
        </p:sp>
      </p:grpSp>
      <p:sp>
        <p:nvSpPr>
          <p:cNvPr id="439" name="Google Shape;43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24</a:t>
            </a:fld>
            <a:endParaRPr/>
          </a:p>
        </p:txBody>
      </p:sp>
      <p:graphicFrame>
        <p:nvGraphicFramePr>
          <p:cNvPr id="440" name="Google Shape;440;p36"/>
          <p:cNvGraphicFramePr/>
          <p:nvPr/>
        </p:nvGraphicFramePr>
        <p:xfrm>
          <a:off x="878713" y="2571738"/>
          <a:ext cx="2854075" cy="2102970"/>
        </p:xfrm>
        <a:graphic>
          <a:graphicData uri="http://schemas.openxmlformats.org/drawingml/2006/table">
            <a:tbl>
              <a:tblPr>
                <a:noFill/>
                <a:tableStyleId>{82459C5B-1108-4A7A-AD57-D4271FE6C3B1}</a:tableStyleId>
              </a:tblPr>
              <a:tblGrid>
                <a:gridCol w="902475">
                  <a:extLst>
                    <a:ext uri="{9D8B030D-6E8A-4147-A177-3AD203B41FA5}">
                      <a16:colId xmlns:a16="http://schemas.microsoft.com/office/drawing/2014/main" val="20000"/>
                    </a:ext>
                  </a:extLst>
                </a:gridCol>
                <a:gridCol w="391975">
                  <a:extLst>
                    <a:ext uri="{9D8B030D-6E8A-4147-A177-3AD203B41FA5}">
                      <a16:colId xmlns:a16="http://schemas.microsoft.com/office/drawing/2014/main" val="20001"/>
                    </a:ext>
                  </a:extLst>
                </a:gridCol>
                <a:gridCol w="389300">
                  <a:extLst>
                    <a:ext uri="{9D8B030D-6E8A-4147-A177-3AD203B41FA5}">
                      <a16:colId xmlns:a16="http://schemas.microsoft.com/office/drawing/2014/main" val="20002"/>
                    </a:ext>
                  </a:extLst>
                </a:gridCol>
                <a:gridCol w="391975">
                  <a:extLst>
                    <a:ext uri="{9D8B030D-6E8A-4147-A177-3AD203B41FA5}">
                      <a16:colId xmlns:a16="http://schemas.microsoft.com/office/drawing/2014/main" val="20003"/>
                    </a:ext>
                  </a:extLst>
                </a:gridCol>
                <a:gridCol w="388875">
                  <a:extLst>
                    <a:ext uri="{9D8B030D-6E8A-4147-A177-3AD203B41FA5}">
                      <a16:colId xmlns:a16="http://schemas.microsoft.com/office/drawing/2014/main" val="20004"/>
                    </a:ext>
                  </a:extLst>
                </a:gridCol>
                <a:gridCol w="389475">
                  <a:extLst>
                    <a:ext uri="{9D8B030D-6E8A-4147-A177-3AD203B41FA5}">
                      <a16:colId xmlns:a16="http://schemas.microsoft.com/office/drawing/2014/main" val="20005"/>
                    </a:ext>
                  </a:extLst>
                </a:gridCol>
              </a:tblGrid>
              <a:tr h="396200">
                <a:tc>
                  <a:txBody>
                    <a:bodyPr/>
                    <a:lstStyle/>
                    <a:p>
                      <a:pPr marL="0" lvl="0" indent="0" algn="ctr"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gridSpan="5">
                  <a:txBody>
                    <a:bodyPr/>
                    <a:lstStyle/>
                    <a:p>
                      <a:pPr marL="0" lvl="0" indent="0" algn="ctr" rtl="0">
                        <a:spcBef>
                          <a:spcPts val="0"/>
                        </a:spcBef>
                        <a:spcAft>
                          <a:spcPts val="0"/>
                        </a:spcAft>
                        <a:buNone/>
                      </a:pPr>
                      <a:r>
                        <a:rPr lang="zh-CN"/>
                        <a:t>Tests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CN"/>
                    </a:p>
                  </a:txBody>
                  <a:tcPr/>
                </a:tc>
                <a:tc hMerge="1">
                  <a:txBody>
                    <a:bodyPr/>
                    <a:lstStyle/>
                    <a:p>
                      <a:endParaRPr lang="en-CN"/>
                    </a:p>
                  </a:txBody>
                  <a:tcPr/>
                </a:tc>
                <a:tc hMerge="1">
                  <a:txBody>
                    <a:bodyPr/>
                    <a:lstStyle/>
                    <a:p>
                      <a:endParaRPr lang="en-CN"/>
                    </a:p>
                  </a:txBody>
                  <a:tcPr/>
                </a:tc>
                <a:tc hMerge="1">
                  <a:txBody>
                    <a:bodyPr/>
                    <a:lstStyle/>
                    <a:p>
                      <a:endParaRPr lang="en-CN"/>
                    </a:p>
                  </a:txBody>
                  <a:tcPr/>
                </a:tc>
                <a:extLst>
                  <a:ext uri="{0D108BD9-81ED-4DB2-BD59-A6C34878D82A}">
                    <a16:rowId xmlns:a16="http://schemas.microsoft.com/office/drawing/2014/main" val="10000"/>
                  </a:ext>
                </a:extLst>
              </a:tr>
              <a:tr h="426675">
                <a:tc>
                  <a:txBody>
                    <a:bodyPr/>
                    <a:lstStyle/>
                    <a:p>
                      <a:pPr marL="0" lvl="0" indent="0" algn="ctr" rtl="0">
                        <a:spcBef>
                          <a:spcPts val="0"/>
                        </a:spcBef>
                        <a:spcAft>
                          <a:spcPts val="0"/>
                        </a:spcAft>
                        <a:buClr>
                          <a:schemeClr val="dk1"/>
                        </a:buClr>
                        <a:buSzPts val="1100"/>
                        <a:buFont typeface="Arial"/>
                        <a:buNone/>
                      </a:pPr>
                      <a:r>
                        <a:rPr lang="zh-CN">
                          <a:solidFill>
                            <a:schemeClr val="dk1"/>
                          </a:solidFill>
                        </a:rPr>
                        <a:t>Faults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sz="1600"/>
                        <a:t>t</a:t>
                      </a:r>
                      <a:r>
                        <a:rPr lang="zh-CN" sz="1600" baseline="-25000"/>
                        <a:t>1</a:t>
                      </a:r>
                      <a:endParaRPr sz="1600" baseline="-25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2</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3</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4</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5</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6675">
                <a:tc>
                  <a:txBody>
                    <a:bodyPr/>
                    <a:lstStyle/>
                    <a:p>
                      <a:pPr marL="0" lvl="0" indent="0" algn="ctr" rtl="0">
                        <a:spcBef>
                          <a:spcPts val="0"/>
                        </a:spcBef>
                        <a:spcAft>
                          <a:spcPts val="0"/>
                        </a:spcAft>
                        <a:buClr>
                          <a:schemeClr val="dk1"/>
                        </a:buClr>
                        <a:buSzPts val="1100"/>
                        <a:buFont typeface="Arial"/>
                        <a:buNone/>
                      </a:pPr>
                      <a:r>
                        <a:rPr lang="zh-CN" sz="1600">
                          <a:solidFill>
                            <a:schemeClr val="dk1"/>
                          </a:solidFill>
                        </a:rPr>
                        <a:t>F</a:t>
                      </a:r>
                      <a:r>
                        <a:rPr lang="zh-CN" sz="1600" baseline="-25000">
                          <a:solidFill>
                            <a:schemeClr val="dk1"/>
                          </a:solidFill>
                        </a:rPr>
                        <a:t>1</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CN"/>
                        <a:t>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chemeClr val="dk1"/>
                        </a:buClr>
                        <a:buSzPts val="1100"/>
                        <a:buFont typeface="Arial"/>
                        <a:buNone/>
                      </a:pPr>
                      <a:r>
                        <a:rPr lang="zh-CN" b="1" u="sng">
                          <a:solidFill>
                            <a:srgbClr val="FF0000"/>
                          </a:solidFill>
                        </a:rPr>
                        <a:t>X</a:t>
                      </a:r>
                      <a:endParaRPr b="1" u="sng">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6675">
                <a:tc>
                  <a:txBody>
                    <a:bodyPr/>
                    <a:lstStyle/>
                    <a:p>
                      <a:pPr marL="0" lvl="0" indent="0" algn="ctr" rtl="0">
                        <a:spcBef>
                          <a:spcPts val="0"/>
                        </a:spcBef>
                        <a:spcAft>
                          <a:spcPts val="0"/>
                        </a:spcAft>
                        <a:buNone/>
                      </a:pPr>
                      <a:r>
                        <a:rPr lang="zh-CN" sz="1600">
                          <a:solidFill>
                            <a:schemeClr val="dk1"/>
                          </a:solidFill>
                        </a:rPr>
                        <a:t>F</a:t>
                      </a:r>
                      <a:r>
                        <a:rPr lang="zh-CN" sz="1600" baseline="-25000">
                          <a:solidFill>
                            <a:schemeClr val="dk1"/>
                          </a:solidFill>
                        </a:rPr>
                        <a:t>2</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b="1" u="sng">
                          <a:solidFill>
                            <a:srgbClr val="FF0000"/>
                          </a:solidFill>
                        </a:rPr>
                        <a:t>X</a:t>
                      </a:r>
                      <a:endParaRPr b="1" u="sng">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a:solidFill>
                            <a:schemeClr val="dk1"/>
                          </a:solidFill>
                        </a:rPr>
                        <a:t>X</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26675">
                <a:tc>
                  <a:txBody>
                    <a:bodyPr/>
                    <a:lstStyle/>
                    <a:p>
                      <a:pPr marL="0" lvl="0" indent="0" algn="ctr" rtl="0">
                        <a:spcBef>
                          <a:spcPts val="0"/>
                        </a:spcBef>
                        <a:spcAft>
                          <a:spcPts val="0"/>
                        </a:spcAft>
                        <a:buNone/>
                      </a:pPr>
                      <a:r>
                        <a:rPr lang="zh-CN" sz="1600">
                          <a:solidFill>
                            <a:schemeClr val="dk1"/>
                          </a:solidFill>
                        </a:rPr>
                        <a:t>F</a:t>
                      </a:r>
                      <a:r>
                        <a:rPr lang="zh-CN" sz="1600" baseline="-25000">
                          <a:solidFill>
                            <a:schemeClr val="dk1"/>
                          </a:solidFill>
                        </a:rPr>
                        <a:t>3</a:t>
                      </a:r>
                      <a:endParaRPr sz="16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chemeClr val="dk1"/>
                        </a:buClr>
                        <a:buSzPts val="1100"/>
                        <a:buFont typeface="Arial"/>
                        <a:buNone/>
                      </a:pPr>
                      <a:r>
                        <a:rPr lang="zh-CN" b="1" u="sng">
                          <a:solidFill>
                            <a:srgbClr val="FF0000"/>
                          </a:solidFill>
                        </a:rPr>
                        <a:t>X</a:t>
                      </a:r>
                      <a:endParaRPr b="1" u="sng">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chemeClr val="dk1"/>
                        </a:buClr>
                        <a:buSzPts val="1100"/>
                        <a:buFont typeface="Arial"/>
                        <a:buNone/>
                      </a:pPr>
                      <a:r>
                        <a:rPr lang="zh-CN">
                          <a:solidFill>
                            <a:schemeClr val="dk1"/>
                          </a:solidFill>
                        </a:rPr>
                        <a:t>X</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41" name="Google Shape;441;p36"/>
          <p:cNvSpPr/>
          <p:nvPr/>
        </p:nvSpPr>
        <p:spPr>
          <a:xfrm>
            <a:off x="4219250" y="3584425"/>
            <a:ext cx="4613100" cy="66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2000"/>
              <a:t>3 + 1 + 4 = 1*1 + 2*0 + 3*1 + 4*1 + 5*0</a:t>
            </a:r>
            <a:endParaRPr sz="2000"/>
          </a:p>
        </p:txBody>
      </p:sp>
      <p:sp>
        <p:nvSpPr>
          <p:cNvPr id="442" name="Google Shape;442;p36"/>
          <p:cNvSpPr txBox="1"/>
          <p:nvPr/>
        </p:nvSpPr>
        <p:spPr>
          <a:xfrm>
            <a:off x="4327075" y="2796275"/>
            <a:ext cx="4347600" cy="615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zh-CN" sz="2800">
                <a:solidFill>
                  <a:schemeClr val="dk2"/>
                </a:solidFill>
              </a:rPr>
              <a:t>Order: </a:t>
            </a:r>
            <a:r>
              <a:rPr lang="zh-CN" sz="2600">
                <a:solidFill>
                  <a:schemeClr val="dk1"/>
                </a:solidFill>
              </a:rPr>
              <a:t>t</a:t>
            </a:r>
            <a:r>
              <a:rPr lang="zh-CN" sz="2600" baseline="-25000">
                <a:solidFill>
                  <a:schemeClr val="dk1"/>
                </a:solidFill>
              </a:rPr>
              <a:t>1</a:t>
            </a:r>
            <a:r>
              <a:rPr lang="zh-CN" sz="2800">
                <a:solidFill>
                  <a:schemeClr val="dk2"/>
                </a:solidFill>
              </a:rPr>
              <a:t>- </a:t>
            </a:r>
            <a:r>
              <a:rPr lang="zh-CN" sz="2600">
                <a:solidFill>
                  <a:schemeClr val="dk1"/>
                </a:solidFill>
              </a:rPr>
              <a:t>t</a:t>
            </a:r>
            <a:r>
              <a:rPr lang="zh-CN" sz="2600" baseline="-25000">
                <a:solidFill>
                  <a:schemeClr val="dk1"/>
                </a:solidFill>
              </a:rPr>
              <a:t>2</a:t>
            </a:r>
            <a:r>
              <a:rPr lang="zh-CN" sz="2800">
                <a:solidFill>
                  <a:schemeClr val="dk2"/>
                </a:solidFill>
              </a:rPr>
              <a:t>- </a:t>
            </a:r>
            <a:r>
              <a:rPr lang="zh-CN" sz="2600">
                <a:solidFill>
                  <a:schemeClr val="dk1"/>
                </a:solidFill>
              </a:rPr>
              <a:t>t</a:t>
            </a:r>
            <a:r>
              <a:rPr lang="zh-CN" sz="2600" baseline="-25000">
                <a:solidFill>
                  <a:schemeClr val="dk1"/>
                </a:solidFill>
              </a:rPr>
              <a:t>3</a:t>
            </a:r>
            <a:r>
              <a:rPr lang="zh-CN" sz="2800">
                <a:solidFill>
                  <a:schemeClr val="dk2"/>
                </a:solidFill>
              </a:rPr>
              <a:t>- </a:t>
            </a:r>
            <a:r>
              <a:rPr lang="zh-CN" sz="2600">
                <a:solidFill>
                  <a:schemeClr val="dk1"/>
                </a:solidFill>
              </a:rPr>
              <a:t>t</a:t>
            </a:r>
            <a:r>
              <a:rPr lang="zh-CN" sz="2600" baseline="-25000">
                <a:solidFill>
                  <a:schemeClr val="dk1"/>
                </a:solidFill>
              </a:rPr>
              <a:t>4</a:t>
            </a:r>
            <a:r>
              <a:rPr lang="zh-CN" sz="2800">
                <a:solidFill>
                  <a:schemeClr val="dk2"/>
                </a:solidFill>
              </a:rPr>
              <a:t>- </a:t>
            </a:r>
            <a:r>
              <a:rPr lang="zh-CN" sz="2600">
                <a:solidFill>
                  <a:schemeClr val="dk1"/>
                </a:solidFill>
              </a:rPr>
              <a:t>t</a:t>
            </a:r>
            <a:r>
              <a:rPr lang="zh-CN" sz="2600" baseline="-25000">
                <a:solidFill>
                  <a:schemeClr val="dk1"/>
                </a:solidFill>
              </a:rPr>
              <a:t>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Our Algorithm: Representations of α’s Formula</a:t>
            </a:r>
            <a:endParaRPr/>
          </a:p>
        </p:txBody>
      </p:sp>
      <p:grpSp>
        <p:nvGrpSpPr>
          <p:cNvPr id="448" name="Google Shape;448;p37"/>
          <p:cNvGrpSpPr/>
          <p:nvPr/>
        </p:nvGrpSpPr>
        <p:grpSpPr>
          <a:xfrm>
            <a:off x="623150" y="981813"/>
            <a:ext cx="7897675" cy="1589925"/>
            <a:chOff x="785075" y="781450"/>
            <a:chExt cx="7897675" cy="1589925"/>
          </a:xfrm>
        </p:grpSpPr>
        <p:pic>
          <p:nvPicPr>
            <p:cNvPr id="449" name="Google Shape;449;p37"/>
            <p:cNvPicPr preferRelativeResize="0"/>
            <p:nvPr/>
          </p:nvPicPr>
          <p:blipFill>
            <a:blip r:embed="rId3">
              <a:alphaModFix/>
            </a:blip>
            <a:stretch>
              <a:fillRect/>
            </a:stretch>
          </p:blipFill>
          <p:spPr>
            <a:xfrm>
              <a:off x="3380899" y="949975"/>
              <a:ext cx="2468132" cy="1059000"/>
            </a:xfrm>
            <a:prstGeom prst="rect">
              <a:avLst/>
            </a:prstGeom>
            <a:noFill/>
            <a:ln>
              <a:noFill/>
            </a:ln>
          </p:spPr>
        </p:pic>
        <p:cxnSp>
          <p:nvCxnSpPr>
            <p:cNvPr id="450" name="Google Shape;450;p37"/>
            <p:cNvCxnSpPr/>
            <p:nvPr/>
          </p:nvCxnSpPr>
          <p:spPr>
            <a:xfrm rot="10800000">
              <a:off x="3015575" y="1194850"/>
              <a:ext cx="978600" cy="159300"/>
            </a:xfrm>
            <a:prstGeom prst="straightConnector1">
              <a:avLst/>
            </a:prstGeom>
            <a:noFill/>
            <a:ln w="19050" cap="flat" cmpd="sng">
              <a:solidFill>
                <a:schemeClr val="accent1"/>
              </a:solidFill>
              <a:prstDash val="solid"/>
              <a:round/>
              <a:headEnd type="none" w="med" len="med"/>
              <a:tailEnd type="triangle" w="med" len="med"/>
            </a:ln>
          </p:spPr>
        </p:cxnSp>
        <p:cxnSp>
          <p:nvCxnSpPr>
            <p:cNvPr id="451" name="Google Shape;451;p37"/>
            <p:cNvCxnSpPr/>
            <p:nvPr/>
          </p:nvCxnSpPr>
          <p:spPr>
            <a:xfrm rot="10800000" flipH="1">
              <a:off x="5375550" y="1138000"/>
              <a:ext cx="1076700" cy="273000"/>
            </a:xfrm>
            <a:prstGeom prst="straightConnector1">
              <a:avLst/>
            </a:prstGeom>
            <a:noFill/>
            <a:ln w="19050" cap="flat" cmpd="sng">
              <a:solidFill>
                <a:schemeClr val="accent1"/>
              </a:solidFill>
              <a:prstDash val="solid"/>
              <a:round/>
              <a:headEnd type="none" w="med" len="med"/>
              <a:tailEnd type="triangle" w="med" len="med"/>
            </a:ln>
          </p:spPr>
        </p:cxnSp>
        <p:cxnSp>
          <p:nvCxnSpPr>
            <p:cNvPr id="452" name="Google Shape;452;p37"/>
            <p:cNvCxnSpPr/>
            <p:nvPr/>
          </p:nvCxnSpPr>
          <p:spPr>
            <a:xfrm>
              <a:off x="5664500" y="1684000"/>
              <a:ext cx="844500" cy="409800"/>
            </a:xfrm>
            <a:prstGeom prst="straightConnector1">
              <a:avLst/>
            </a:prstGeom>
            <a:noFill/>
            <a:ln w="19050" cap="flat" cmpd="sng">
              <a:solidFill>
                <a:schemeClr val="accent1"/>
              </a:solidFill>
              <a:prstDash val="solid"/>
              <a:round/>
              <a:headEnd type="none" w="med" len="med"/>
              <a:tailEnd type="triangle" w="med" len="med"/>
            </a:ln>
          </p:spPr>
        </p:cxnSp>
        <p:sp>
          <p:nvSpPr>
            <p:cNvPr id="453" name="Google Shape;453;p37"/>
            <p:cNvSpPr/>
            <p:nvPr/>
          </p:nvSpPr>
          <p:spPr>
            <a:xfrm>
              <a:off x="785075" y="988150"/>
              <a:ext cx="2230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Position of the test that detects fault i </a:t>
              </a:r>
              <a:r>
                <a:rPr lang="zh-CN" sz="1600">
                  <a:solidFill>
                    <a:schemeClr val="dk1"/>
                  </a:solidFill>
                </a:rPr>
                <a:t>first</a:t>
              </a:r>
              <a:endParaRPr sz="1600"/>
            </a:p>
          </p:txBody>
        </p:sp>
        <p:sp>
          <p:nvSpPr>
            <p:cNvPr id="454" name="Google Shape;454;p37"/>
            <p:cNvSpPr/>
            <p:nvPr/>
          </p:nvSpPr>
          <p:spPr>
            <a:xfrm>
              <a:off x="6452250" y="781450"/>
              <a:ext cx="2230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 of faults the j-th failing test detects </a:t>
              </a:r>
              <a:r>
                <a:rPr lang="zh-CN" sz="1600">
                  <a:solidFill>
                    <a:schemeClr val="dk1"/>
                  </a:solidFill>
                </a:rPr>
                <a:t>first</a:t>
              </a:r>
              <a:endParaRPr sz="1600"/>
            </a:p>
          </p:txBody>
        </p:sp>
        <p:sp>
          <p:nvSpPr>
            <p:cNvPr id="455" name="Google Shape;455;p37"/>
            <p:cNvSpPr/>
            <p:nvPr/>
          </p:nvSpPr>
          <p:spPr>
            <a:xfrm>
              <a:off x="6509000" y="1798675"/>
              <a:ext cx="19458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600"/>
                <a:t>Position of the j-th failing test</a:t>
              </a:r>
              <a:endParaRPr sz="1600"/>
            </a:p>
          </p:txBody>
        </p:sp>
      </p:grpSp>
      <p:sp>
        <p:nvSpPr>
          <p:cNvPr id="456" name="Google Shape;45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25</a:t>
            </a:fld>
            <a:endParaRPr/>
          </a:p>
        </p:txBody>
      </p:sp>
      <p:sp>
        <p:nvSpPr>
          <p:cNvPr id="457" name="Google Shape;457;p37"/>
          <p:cNvSpPr txBox="1">
            <a:spLocks noGrp="1"/>
          </p:cNvSpPr>
          <p:nvPr>
            <p:ph type="body" idx="1"/>
          </p:nvPr>
        </p:nvSpPr>
        <p:spPr>
          <a:xfrm>
            <a:off x="311600" y="2799350"/>
            <a:ext cx="8520600" cy="2173200"/>
          </a:xfrm>
          <a:prstGeom prst="rect">
            <a:avLst/>
          </a:prstGeom>
        </p:spPr>
        <p:txBody>
          <a:bodyPr spcFirstLastPara="1" wrap="square" lIns="91425" tIns="91425" rIns="91425" bIns="91425" anchor="t" anchorCtr="0">
            <a:noAutofit/>
          </a:bodyPr>
          <a:lstStyle/>
          <a:p>
            <a:pPr marL="457200" lvl="0" indent="-349250" algn="l" rtl="0">
              <a:lnSpc>
                <a:spcPct val="105000"/>
              </a:lnSpc>
              <a:spcBef>
                <a:spcPts val="0"/>
              </a:spcBef>
              <a:spcAft>
                <a:spcPts val="0"/>
              </a:spcAft>
              <a:buSzPts val="1900"/>
              <a:buChar char="●"/>
            </a:pPr>
            <a:r>
              <a:rPr lang="zh-CN" sz="1900"/>
              <a:t>After the relative positions of the k failing tests are set</a:t>
            </a:r>
            <a:endParaRPr sz="1900"/>
          </a:p>
          <a:p>
            <a:pPr marL="914400" lvl="1" indent="-349250" algn="l" rtl="0">
              <a:lnSpc>
                <a:spcPct val="105000"/>
              </a:lnSpc>
              <a:spcBef>
                <a:spcPts val="0"/>
              </a:spcBef>
              <a:spcAft>
                <a:spcPts val="0"/>
              </a:spcAft>
              <a:buSzPts val="1900"/>
              <a:buChar char="○"/>
            </a:pPr>
            <a:r>
              <a:rPr lang="zh-CN" sz="1900"/>
              <a:t>\   is set</a:t>
            </a:r>
            <a:endParaRPr sz="1900"/>
          </a:p>
          <a:p>
            <a:pPr marL="914400" lvl="1" indent="-349250" algn="l" rtl="0">
              <a:lnSpc>
                <a:spcPct val="105000"/>
              </a:lnSpc>
              <a:spcBef>
                <a:spcPts val="0"/>
              </a:spcBef>
              <a:spcAft>
                <a:spcPts val="0"/>
              </a:spcAft>
              <a:buSzPts val="1900"/>
              <a:buChar char="○"/>
            </a:pPr>
            <a:r>
              <a:rPr lang="zh-CN" sz="1900"/>
              <a:t>          - number of ways to assign </a:t>
            </a:r>
            <a:r>
              <a:rPr lang="zh-CN" sz="1900" i="1"/>
              <a:t>  </a:t>
            </a:r>
            <a:r>
              <a:rPr lang="zh-CN" sz="1900" i="1">
                <a:solidFill>
                  <a:srgbClr val="FF0000"/>
                </a:solidFill>
              </a:rPr>
              <a:t>  </a:t>
            </a:r>
            <a:r>
              <a:rPr lang="zh-CN" sz="1900"/>
              <a:t>, such that</a:t>
            </a:r>
            <a:endParaRPr sz="1900"/>
          </a:p>
          <a:p>
            <a:pPr marL="1371600" lvl="2" indent="-349250" algn="l" rtl="0">
              <a:lnSpc>
                <a:spcPct val="105000"/>
              </a:lnSpc>
              <a:spcBef>
                <a:spcPts val="0"/>
              </a:spcBef>
              <a:spcAft>
                <a:spcPts val="0"/>
              </a:spcAft>
              <a:buSzPts val="1900"/>
              <a:buChar char="■"/>
            </a:pPr>
            <a:r>
              <a:rPr lang="zh-CN" sz="1900"/>
              <a:t>a                                            and</a:t>
            </a:r>
            <a:endParaRPr sz="1900"/>
          </a:p>
          <a:p>
            <a:pPr marL="1371600" lvl="2" indent="-349250" algn="l" rtl="0">
              <a:lnSpc>
                <a:spcPct val="105000"/>
              </a:lnSpc>
              <a:spcBef>
                <a:spcPts val="0"/>
              </a:spcBef>
              <a:spcAft>
                <a:spcPts val="0"/>
              </a:spcAft>
              <a:buSzPts val="1900"/>
              <a:buChar char="■"/>
            </a:pPr>
            <a:r>
              <a:rPr lang="zh-CN" sz="1900"/>
              <a:t>Goal: find </a:t>
            </a:r>
            <a:endParaRPr sz="1900"/>
          </a:p>
          <a:p>
            <a:pPr marL="914400" lvl="1" indent="-349250" algn="l" rtl="0">
              <a:lnSpc>
                <a:spcPct val="105000"/>
              </a:lnSpc>
              <a:spcBef>
                <a:spcPts val="0"/>
              </a:spcBef>
              <a:spcAft>
                <a:spcPts val="0"/>
              </a:spcAft>
              <a:buSzPts val="1900"/>
              <a:buChar char="○"/>
            </a:pPr>
            <a:r>
              <a:rPr lang="zh-CN" sz="1900"/>
              <a:t>       solved with O(n</a:t>
            </a:r>
            <a:r>
              <a:rPr lang="zh-CN" sz="1900" baseline="30000"/>
              <a:t>2</a:t>
            </a:r>
            <a:r>
              <a:rPr lang="zh-CN" sz="1900"/>
              <a:t>mk) dynamic programming</a:t>
            </a:r>
            <a:endParaRPr sz="1500"/>
          </a:p>
        </p:txBody>
      </p:sp>
      <p:pic>
        <p:nvPicPr>
          <p:cNvPr id="458" name="Google Shape;458;p37"/>
          <p:cNvPicPr preferRelativeResize="0"/>
          <p:nvPr/>
        </p:nvPicPr>
        <p:blipFill>
          <a:blip r:embed="rId4">
            <a:alphaModFix/>
          </a:blip>
          <a:stretch>
            <a:fillRect/>
          </a:stretch>
        </p:blipFill>
        <p:spPr>
          <a:xfrm>
            <a:off x="1221075" y="3488200"/>
            <a:ext cx="712700" cy="339900"/>
          </a:xfrm>
          <a:prstGeom prst="rect">
            <a:avLst/>
          </a:prstGeom>
          <a:noFill/>
          <a:ln>
            <a:noFill/>
          </a:ln>
        </p:spPr>
      </p:pic>
      <p:pic>
        <p:nvPicPr>
          <p:cNvPr id="459" name="Google Shape;459;p37"/>
          <p:cNvPicPr preferRelativeResize="0"/>
          <p:nvPr/>
        </p:nvPicPr>
        <p:blipFill rotWithShape="1">
          <a:blip r:embed="rId5">
            <a:alphaModFix/>
          </a:blip>
          <a:srcRect r="44650"/>
          <a:stretch/>
        </p:blipFill>
        <p:spPr>
          <a:xfrm>
            <a:off x="1704138" y="3777550"/>
            <a:ext cx="3024075" cy="339900"/>
          </a:xfrm>
          <a:prstGeom prst="rect">
            <a:avLst/>
          </a:prstGeom>
          <a:noFill/>
          <a:ln>
            <a:noFill/>
          </a:ln>
        </p:spPr>
      </p:pic>
      <p:pic>
        <p:nvPicPr>
          <p:cNvPr id="460" name="Google Shape;460;p37"/>
          <p:cNvPicPr preferRelativeResize="0"/>
          <p:nvPr/>
        </p:nvPicPr>
        <p:blipFill rotWithShape="1">
          <a:blip r:embed="rId5">
            <a:alphaModFix/>
          </a:blip>
          <a:srcRect l="65729"/>
          <a:stretch/>
        </p:blipFill>
        <p:spPr>
          <a:xfrm>
            <a:off x="5347025" y="3777550"/>
            <a:ext cx="1872376" cy="339900"/>
          </a:xfrm>
          <a:prstGeom prst="rect">
            <a:avLst/>
          </a:prstGeom>
          <a:noFill/>
          <a:ln>
            <a:noFill/>
          </a:ln>
        </p:spPr>
      </p:pic>
      <p:pic>
        <p:nvPicPr>
          <p:cNvPr id="461" name="Google Shape;461;p37"/>
          <p:cNvPicPr preferRelativeResize="0"/>
          <p:nvPr/>
        </p:nvPicPr>
        <p:blipFill>
          <a:blip r:embed="rId6">
            <a:alphaModFix/>
          </a:blip>
          <a:stretch>
            <a:fillRect/>
          </a:stretch>
        </p:blipFill>
        <p:spPr>
          <a:xfrm>
            <a:off x="1260225" y="3241850"/>
            <a:ext cx="246875" cy="215025"/>
          </a:xfrm>
          <a:prstGeom prst="rect">
            <a:avLst/>
          </a:prstGeom>
          <a:noFill/>
          <a:ln>
            <a:noFill/>
          </a:ln>
        </p:spPr>
      </p:pic>
      <p:pic>
        <p:nvPicPr>
          <p:cNvPr id="462" name="Google Shape;462;p37"/>
          <p:cNvPicPr preferRelativeResize="0"/>
          <p:nvPr/>
        </p:nvPicPr>
        <p:blipFill>
          <a:blip r:embed="rId7">
            <a:alphaModFix/>
          </a:blip>
          <a:stretch>
            <a:fillRect/>
          </a:stretch>
        </p:blipFill>
        <p:spPr>
          <a:xfrm>
            <a:off x="4933631" y="3520213"/>
            <a:ext cx="204669" cy="275875"/>
          </a:xfrm>
          <a:prstGeom prst="rect">
            <a:avLst/>
          </a:prstGeom>
          <a:noFill/>
          <a:ln>
            <a:noFill/>
          </a:ln>
        </p:spPr>
      </p:pic>
      <p:pic>
        <p:nvPicPr>
          <p:cNvPr id="463" name="Google Shape;463;p37"/>
          <p:cNvPicPr preferRelativeResize="0"/>
          <p:nvPr/>
        </p:nvPicPr>
        <p:blipFill>
          <a:blip r:embed="rId8">
            <a:alphaModFix/>
          </a:blip>
          <a:stretch>
            <a:fillRect/>
          </a:stretch>
        </p:blipFill>
        <p:spPr>
          <a:xfrm>
            <a:off x="2869975" y="4117450"/>
            <a:ext cx="436800" cy="275875"/>
          </a:xfrm>
          <a:prstGeom prst="rect">
            <a:avLst/>
          </a:prstGeom>
          <a:noFill/>
          <a:ln>
            <a:noFill/>
          </a:ln>
        </p:spPr>
      </p:pic>
      <p:pic>
        <p:nvPicPr>
          <p:cNvPr id="464" name="Google Shape;464;p37"/>
          <p:cNvPicPr preferRelativeResize="0"/>
          <p:nvPr/>
        </p:nvPicPr>
        <p:blipFill>
          <a:blip r:embed="rId8">
            <a:alphaModFix/>
          </a:blip>
          <a:stretch>
            <a:fillRect/>
          </a:stretch>
        </p:blipFill>
        <p:spPr>
          <a:xfrm>
            <a:off x="1260225" y="4463325"/>
            <a:ext cx="436800" cy="275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a:t>Our Algorithm: Computing the PMF of APFD (α)</a:t>
            </a:r>
            <a:endParaRPr/>
          </a:p>
        </p:txBody>
      </p:sp>
      <p:sp>
        <p:nvSpPr>
          <p:cNvPr id="470" name="Google Shape;470;p38"/>
          <p:cNvSpPr txBox="1">
            <a:spLocks noGrp="1"/>
          </p:cNvSpPr>
          <p:nvPr>
            <p:ph type="body" idx="1"/>
          </p:nvPr>
        </p:nvSpPr>
        <p:spPr>
          <a:xfrm>
            <a:off x="311700" y="1834875"/>
            <a:ext cx="8520600" cy="2286600"/>
          </a:xfrm>
          <a:prstGeom prst="rect">
            <a:avLst/>
          </a:prstGeom>
        </p:spPr>
        <p:txBody>
          <a:bodyPr spcFirstLastPara="1" wrap="square" lIns="91425" tIns="91425" rIns="91425" bIns="91425" anchor="t" anchorCtr="0">
            <a:noAutofit/>
          </a:bodyPr>
          <a:lstStyle/>
          <a:p>
            <a:pPr marL="457200" lvl="0" indent="-387350" algn="l" rtl="0">
              <a:lnSpc>
                <a:spcPct val="105000"/>
              </a:lnSpc>
              <a:spcBef>
                <a:spcPts val="0"/>
              </a:spcBef>
              <a:spcAft>
                <a:spcPts val="0"/>
              </a:spcAft>
              <a:buSzPts val="2500"/>
              <a:buAutoNum type="arabicPeriod"/>
            </a:pPr>
            <a:r>
              <a:rPr lang="zh-CN" sz="2500"/>
              <a:t>Enumerate k! relative positions of failing tests</a:t>
            </a:r>
            <a:endParaRPr sz="2500"/>
          </a:p>
          <a:p>
            <a:pPr marL="457200" lvl="0" indent="-387350" algn="l" rtl="0">
              <a:lnSpc>
                <a:spcPct val="105000"/>
              </a:lnSpc>
              <a:spcBef>
                <a:spcPts val="1000"/>
              </a:spcBef>
              <a:spcAft>
                <a:spcPts val="0"/>
              </a:spcAft>
              <a:buSzPts val="2500"/>
              <a:buAutoNum type="arabicPeriod"/>
            </a:pPr>
            <a:r>
              <a:rPr lang="zh-CN" sz="2500"/>
              <a:t>For each set of relative positions, use O(n</a:t>
            </a:r>
            <a:r>
              <a:rPr lang="zh-CN" sz="2500" baseline="30000"/>
              <a:t>2</a:t>
            </a:r>
            <a:r>
              <a:rPr lang="zh-CN" sz="2500"/>
              <a:t>mk) dynamic programming to compute the PMF of APFD (α)</a:t>
            </a:r>
            <a:endParaRPr sz="2500"/>
          </a:p>
          <a:p>
            <a:pPr marL="457200" lvl="0" indent="-387350" algn="l" rtl="0">
              <a:lnSpc>
                <a:spcPct val="105000"/>
              </a:lnSpc>
              <a:spcBef>
                <a:spcPts val="1000"/>
              </a:spcBef>
              <a:spcAft>
                <a:spcPts val="1000"/>
              </a:spcAft>
              <a:buSzPts val="2500"/>
              <a:buAutoNum type="arabicPeriod"/>
            </a:pPr>
            <a:r>
              <a:rPr lang="zh-CN" sz="2500"/>
              <a:t>Aggregate them into one PMF </a:t>
            </a:r>
            <a:endParaRPr sz="2500"/>
          </a:p>
        </p:txBody>
      </p:sp>
      <p:sp>
        <p:nvSpPr>
          <p:cNvPr id="471" name="Google Shape;47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26</a:t>
            </a:fld>
            <a:endParaRPr/>
          </a:p>
        </p:txBody>
      </p:sp>
      <p:sp>
        <p:nvSpPr>
          <p:cNvPr id="472" name="Google Shape;472;p38"/>
          <p:cNvSpPr/>
          <p:nvPr/>
        </p:nvSpPr>
        <p:spPr>
          <a:xfrm>
            <a:off x="5327200" y="1017725"/>
            <a:ext cx="3267900" cy="67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3800">
                <a:solidFill>
                  <a:schemeClr val="dk1"/>
                </a:solidFill>
              </a:rPr>
              <a:t>O(n</a:t>
            </a:r>
            <a:r>
              <a:rPr lang="zh-CN" sz="3800" baseline="30000">
                <a:solidFill>
                  <a:schemeClr val="dk1"/>
                </a:solidFill>
              </a:rPr>
              <a:t>2</a:t>
            </a:r>
            <a:r>
              <a:rPr lang="zh-CN" sz="3800">
                <a:solidFill>
                  <a:schemeClr val="dk1"/>
                </a:solidFill>
              </a:rPr>
              <a:t>mk·k!)</a:t>
            </a:r>
            <a:endParaRPr sz="3800">
              <a:solidFill>
                <a:schemeClr val="dk1"/>
              </a:solidFill>
            </a:endParaRPr>
          </a:p>
        </p:txBody>
      </p:sp>
      <p:pic>
        <p:nvPicPr>
          <p:cNvPr id="473" name="Google Shape;473;p38"/>
          <p:cNvPicPr preferRelativeResize="0"/>
          <p:nvPr/>
        </p:nvPicPr>
        <p:blipFill>
          <a:blip r:embed="rId3">
            <a:alphaModFix/>
          </a:blip>
          <a:stretch>
            <a:fillRect/>
          </a:stretch>
        </p:blipFill>
        <p:spPr>
          <a:xfrm>
            <a:off x="4381000" y="977388"/>
            <a:ext cx="735100" cy="75626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Evaluation</a:t>
            </a:r>
            <a:endParaRPr/>
          </a:p>
        </p:txBody>
      </p:sp>
      <p:sp>
        <p:nvSpPr>
          <p:cNvPr id="479" name="Google Shape;47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SzPts val="2500"/>
              <a:buChar char="●"/>
            </a:pPr>
            <a:r>
              <a:rPr lang="zh-CN" sz="2500"/>
              <a:t>Overall complexity - O(n</a:t>
            </a:r>
            <a:r>
              <a:rPr lang="zh-CN" sz="2500" baseline="30000"/>
              <a:t>2</a:t>
            </a:r>
            <a:r>
              <a:rPr lang="zh-CN" sz="2500"/>
              <a:t>mk·k!)</a:t>
            </a:r>
            <a:endParaRPr sz="2500"/>
          </a:p>
          <a:p>
            <a:pPr marL="457200" lvl="0" indent="-387350" algn="l" rtl="0">
              <a:spcBef>
                <a:spcPts val="1000"/>
              </a:spcBef>
              <a:spcAft>
                <a:spcPts val="0"/>
              </a:spcAft>
              <a:buSzPts val="2500"/>
              <a:buChar char="●"/>
            </a:pPr>
            <a:r>
              <a:rPr lang="zh-CN" sz="2500" i="1"/>
              <a:t>k</a:t>
            </a:r>
            <a:r>
              <a:rPr lang="zh-CN" sz="2500"/>
              <a:t> is small in practice</a:t>
            </a:r>
            <a:endParaRPr sz="2500"/>
          </a:p>
          <a:p>
            <a:pPr marL="914400" lvl="1" indent="-361950" algn="l" rtl="0">
              <a:spcBef>
                <a:spcPts val="1000"/>
              </a:spcBef>
              <a:spcAft>
                <a:spcPts val="0"/>
              </a:spcAft>
              <a:buSzPts val="2100"/>
              <a:buChar char="○"/>
            </a:pPr>
            <a:r>
              <a:rPr lang="zh-CN" sz="2100"/>
              <a:t>In the RTP dataset that contains the largest number of Java projects [1], 98% of the test suites have k ≤ 10</a:t>
            </a:r>
            <a:endParaRPr sz="2100"/>
          </a:p>
          <a:p>
            <a:pPr marL="457200" lvl="0" indent="-387350" algn="l" rtl="0">
              <a:spcBef>
                <a:spcPts val="1000"/>
              </a:spcBef>
              <a:spcAft>
                <a:spcPts val="1000"/>
              </a:spcAft>
              <a:buSzPts val="2500"/>
              <a:buChar char="●"/>
            </a:pPr>
            <a:r>
              <a:rPr lang="zh-CN" sz="2500"/>
              <a:t>Our algorithm finishes under 30 sec for each of these test suites</a:t>
            </a:r>
            <a:endParaRPr sz="2500"/>
          </a:p>
        </p:txBody>
      </p:sp>
      <p:sp>
        <p:nvSpPr>
          <p:cNvPr id="480" name="Google Shape;48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27</a:t>
            </a:fld>
            <a:endParaRPr/>
          </a:p>
        </p:txBody>
      </p:sp>
      <p:sp>
        <p:nvSpPr>
          <p:cNvPr id="481" name="Google Shape;481;p39"/>
          <p:cNvSpPr txBox="1"/>
          <p:nvPr/>
        </p:nvSpPr>
        <p:spPr>
          <a:xfrm>
            <a:off x="460500" y="4154425"/>
            <a:ext cx="82230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300">
                <a:solidFill>
                  <a:srgbClr val="222222"/>
                </a:solidFill>
                <a:highlight>
                  <a:srgbClr val="FFFFFF"/>
                </a:highlight>
              </a:rPr>
              <a:t>[1] </a:t>
            </a:r>
            <a:r>
              <a:rPr lang="zh-CN" sz="1300">
                <a:solidFill>
                  <a:schemeClr val="dk1"/>
                </a:solidFill>
                <a:highlight>
                  <a:srgbClr val="FFFFFF"/>
                </a:highlight>
              </a:rPr>
              <a:t>Peng</a:t>
            </a:r>
            <a:r>
              <a:rPr lang="zh-CN" sz="1300">
                <a:solidFill>
                  <a:srgbClr val="222222"/>
                </a:solidFill>
                <a:highlight>
                  <a:srgbClr val="FFFFFF"/>
                </a:highlight>
              </a:rPr>
              <a:t> et al. "Empirically revisiting and enhancing IR-based test-case prioritization" </a:t>
            </a:r>
            <a:r>
              <a:rPr lang="zh-CN" sz="1300" i="1">
                <a:solidFill>
                  <a:srgbClr val="222222"/>
                </a:solidFill>
                <a:highlight>
                  <a:srgbClr val="FFFFFF"/>
                </a:highlight>
              </a:rPr>
              <a:t>ISSTA </a:t>
            </a:r>
            <a:r>
              <a:rPr lang="zh-CN" sz="1300">
                <a:solidFill>
                  <a:srgbClr val="222222"/>
                </a:solidFill>
                <a:highlight>
                  <a:srgbClr val="FFFFFF"/>
                </a:highlight>
              </a:rPr>
              <a:t>2020</a:t>
            </a:r>
            <a:endParaRPr sz="1300">
              <a:solidFill>
                <a:srgbClr val="222222"/>
              </a:solidFill>
              <a:highlight>
                <a:srgbClr val="FFFFFF"/>
              </a:highlight>
            </a:endParaRPr>
          </a:p>
        </p:txBody>
      </p:sp>
      <p:pic>
        <p:nvPicPr>
          <p:cNvPr id="482" name="Google Shape;482;p39"/>
          <p:cNvPicPr preferRelativeResize="0"/>
          <p:nvPr/>
        </p:nvPicPr>
        <p:blipFill>
          <a:blip r:embed="rId3">
            <a:alphaModFix/>
          </a:blip>
          <a:stretch>
            <a:fillRect/>
          </a:stretch>
        </p:blipFill>
        <p:spPr>
          <a:xfrm>
            <a:off x="5394950" y="1017713"/>
            <a:ext cx="735100" cy="75626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Closed-Form Formulas for Expected α and γ </a:t>
            </a:r>
            <a:endParaRPr/>
          </a:p>
        </p:txBody>
      </p:sp>
      <p:sp>
        <p:nvSpPr>
          <p:cNvPr id="488" name="Google Shape;48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7350" algn="l" rtl="0">
              <a:spcBef>
                <a:spcPts val="1000"/>
              </a:spcBef>
              <a:spcAft>
                <a:spcPts val="0"/>
              </a:spcAft>
              <a:buSzPts val="2500"/>
              <a:buChar char="●"/>
            </a:pPr>
            <a:r>
              <a:rPr lang="zh-CN" sz="2500"/>
              <a:t>Expected α and γ are also used to compare RTP techniques</a:t>
            </a:r>
            <a:endParaRPr sz="2500"/>
          </a:p>
          <a:p>
            <a:pPr marL="457200" lvl="0" indent="-387350" algn="l" rtl="0">
              <a:spcBef>
                <a:spcPts val="1200"/>
              </a:spcBef>
              <a:spcAft>
                <a:spcPts val="0"/>
              </a:spcAft>
              <a:buSzPts val="2500"/>
              <a:buChar char="●"/>
            </a:pPr>
            <a:r>
              <a:rPr lang="zh-CN" sz="2500"/>
              <a:t>We derived closed-form formulas of expected values that can be computed in O(n) time</a:t>
            </a:r>
            <a:endParaRPr sz="2500"/>
          </a:p>
          <a:p>
            <a:pPr marL="914400" lvl="1" indent="-374650" algn="l" rtl="0">
              <a:spcBef>
                <a:spcPts val="1000"/>
              </a:spcBef>
              <a:spcAft>
                <a:spcPts val="0"/>
              </a:spcAft>
              <a:buSzPts val="2300"/>
              <a:buChar char="○"/>
            </a:pPr>
            <a:r>
              <a:rPr lang="zh-CN" sz="2300"/>
              <a:t>Linearity of expectation &amp; symmetry</a:t>
            </a:r>
            <a:endParaRPr sz="2300"/>
          </a:p>
          <a:p>
            <a:pPr marL="914400" lvl="1" indent="-374650" algn="l" rtl="0">
              <a:spcBef>
                <a:spcPts val="1000"/>
              </a:spcBef>
              <a:spcAft>
                <a:spcPts val="1200"/>
              </a:spcAft>
              <a:buSzPts val="2300"/>
              <a:buChar char="○"/>
            </a:pPr>
            <a:r>
              <a:rPr lang="zh-CN" sz="2300"/>
              <a:t>More details in the paper</a:t>
            </a:r>
            <a:endParaRPr sz="2300"/>
          </a:p>
        </p:txBody>
      </p:sp>
      <p:sp>
        <p:nvSpPr>
          <p:cNvPr id="489" name="Google Shape;489;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a:t>Closed-Form Formulas for Practically-Constrained Orders</a:t>
            </a:r>
            <a:endParaRPr/>
          </a:p>
        </p:txBody>
      </p:sp>
      <p:sp>
        <p:nvSpPr>
          <p:cNvPr id="495" name="Google Shape;495;p41"/>
          <p:cNvSpPr txBox="1">
            <a:spLocks noGrp="1"/>
          </p:cNvSpPr>
          <p:nvPr>
            <p:ph type="body" idx="1"/>
          </p:nvPr>
        </p:nvSpPr>
        <p:spPr>
          <a:xfrm>
            <a:off x="311700" y="1152475"/>
            <a:ext cx="8520600" cy="3416400"/>
          </a:xfrm>
          <a:prstGeom prst="rect">
            <a:avLst/>
          </a:prstGeom>
        </p:spPr>
        <p:txBody>
          <a:bodyPr spcFirstLastPara="1" wrap="square" lIns="91425" tIns="90000" rIns="91425" bIns="91425" anchor="t" anchorCtr="0">
            <a:normAutofit fontScale="92500"/>
          </a:bodyPr>
          <a:lstStyle/>
          <a:p>
            <a:pPr marL="457200" lvl="0" indent="-387667" algn="l" rtl="0">
              <a:lnSpc>
                <a:spcPct val="115000"/>
              </a:lnSpc>
              <a:spcBef>
                <a:spcPts val="0"/>
              </a:spcBef>
              <a:spcAft>
                <a:spcPts val="0"/>
              </a:spcAft>
              <a:buSzPct val="100000"/>
              <a:buChar char="●"/>
            </a:pPr>
            <a:r>
              <a:rPr lang="zh-CN" sz="2708"/>
              <a:t>In practice, not all orders can be run [1]</a:t>
            </a:r>
            <a:endParaRPr sz="2708"/>
          </a:p>
          <a:p>
            <a:pPr marL="457200" lvl="0" indent="-387667" algn="l" rtl="0">
              <a:lnSpc>
                <a:spcPct val="115000"/>
              </a:lnSpc>
              <a:spcBef>
                <a:spcPts val="1000"/>
              </a:spcBef>
              <a:spcAft>
                <a:spcPts val="0"/>
              </a:spcAft>
              <a:buSzPct val="100000"/>
              <a:buChar char="●"/>
            </a:pPr>
            <a:r>
              <a:rPr lang="zh-CN" sz="2708"/>
              <a:t>The orders need to satisfy certain practical constraints</a:t>
            </a:r>
            <a:endParaRPr sz="2708"/>
          </a:p>
          <a:p>
            <a:pPr marL="914400" lvl="1" indent="-365680" algn="l" rtl="0">
              <a:lnSpc>
                <a:spcPct val="115000"/>
              </a:lnSpc>
              <a:spcBef>
                <a:spcPts val="1000"/>
              </a:spcBef>
              <a:spcAft>
                <a:spcPts val="0"/>
              </a:spcAft>
              <a:buSzPct val="100000"/>
              <a:buChar char="○"/>
            </a:pPr>
            <a:r>
              <a:rPr lang="zh-CN" sz="2333"/>
              <a:t>e.g., considering the hierarchical organization of test suites </a:t>
            </a:r>
            <a:endParaRPr sz="2333"/>
          </a:p>
          <a:p>
            <a:pPr marL="457200" lvl="0" indent="-388619" algn="l" rtl="0">
              <a:lnSpc>
                <a:spcPct val="115000"/>
              </a:lnSpc>
              <a:spcBef>
                <a:spcPts val="1000"/>
              </a:spcBef>
              <a:spcAft>
                <a:spcPts val="1000"/>
              </a:spcAft>
              <a:buSzPct val="100000"/>
              <a:buChar char="●"/>
            </a:pPr>
            <a:r>
              <a:rPr lang="zh-CN" sz="2724"/>
              <a:t>By comparing the expected values, we found that one such constraint negatively affects the performance of random RTP</a:t>
            </a:r>
            <a:endParaRPr sz="2724"/>
          </a:p>
        </p:txBody>
      </p:sp>
      <p:sp>
        <p:nvSpPr>
          <p:cNvPr id="496" name="Google Shape;49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29</a:t>
            </a:fld>
            <a:endParaRPr/>
          </a:p>
        </p:txBody>
      </p:sp>
      <p:sp>
        <p:nvSpPr>
          <p:cNvPr id="497" name="Google Shape;497;p41"/>
          <p:cNvSpPr txBox="1"/>
          <p:nvPr/>
        </p:nvSpPr>
        <p:spPr>
          <a:xfrm>
            <a:off x="460500" y="4443500"/>
            <a:ext cx="82230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300">
                <a:solidFill>
                  <a:srgbClr val="222222"/>
                </a:solidFill>
                <a:highlight>
                  <a:srgbClr val="FFFFFF"/>
                </a:highlight>
              </a:rPr>
              <a:t>[1] </a:t>
            </a:r>
            <a:r>
              <a:rPr lang="zh-CN" sz="1300">
                <a:solidFill>
                  <a:schemeClr val="dk1"/>
                </a:solidFill>
                <a:highlight>
                  <a:srgbClr val="FFFFFF"/>
                </a:highlight>
              </a:rPr>
              <a:t>Wei</a:t>
            </a:r>
            <a:r>
              <a:rPr lang="zh-CN" sz="1300">
                <a:solidFill>
                  <a:srgbClr val="222222"/>
                </a:solidFill>
                <a:highlight>
                  <a:srgbClr val="FFFFFF"/>
                </a:highlight>
              </a:rPr>
              <a:t> et al. "Probabilistic and systematic coverage of consecutive test-method pairs for detecting order-dependent flaky tests" </a:t>
            </a:r>
            <a:r>
              <a:rPr lang="zh-CN" sz="1300" i="1">
                <a:solidFill>
                  <a:srgbClr val="222222"/>
                </a:solidFill>
                <a:highlight>
                  <a:srgbClr val="FFFFFF"/>
                </a:highlight>
              </a:rPr>
              <a:t>TACAS </a:t>
            </a:r>
            <a:r>
              <a:rPr lang="zh-CN" sz="1300">
                <a:solidFill>
                  <a:srgbClr val="222222"/>
                </a:solidFill>
                <a:highlight>
                  <a:srgbClr val="FFFFFF"/>
                </a:highlight>
              </a:rPr>
              <a:t>2021</a:t>
            </a:r>
            <a:endParaRPr sz="1300">
              <a:solidFill>
                <a:srgbClr val="222222"/>
              </a:solidFill>
              <a:highlight>
                <a:srgbClr val="FFFFFF"/>
              </a:highlight>
            </a:endParaRPr>
          </a:p>
          <a:p>
            <a:pPr marL="0" lvl="0" indent="0" algn="l" rtl="0">
              <a:spcBef>
                <a:spcPts val="0"/>
              </a:spcBef>
              <a:spcAft>
                <a:spcPts val="0"/>
              </a:spcAft>
              <a:buNone/>
            </a:pPr>
            <a:endParaRPr sz="1300">
              <a:solidFill>
                <a:srgbClr val="222222"/>
              </a:solidFill>
              <a:highlight>
                <a:srgbClr val="FFFFFF"/>
              </a:highlight>
            </a:endParaRPr>
          </a:p>
          <a:p>
            <a:pPr marL="0" lvl="0" indent="0" algn="l" rtl="0">
              <a:spcBef>
                <a:spcPts val="0"/>
              </a:spcBef>
              <a:spcAft>
                <a:spcPts val="0"/>
              </a:spcAft>
              <a:buNone/>
            </a:pPr>
            <a:endParaRPr sz="130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Background - Overview</a:t>
            </a:r>
            <a:endParaRPr/>
          </a:p>
        </p:txBody>
      </p:sp>
      <p:sp>
        <p:nvSpPr>
          <p:cNvPr id="96" name="Google Shape;9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3</a:t>
            </a:fld>
            <a:endParaRPr/>
          </a:p>
        </p:txBody>
      </p:sp>
      <p:sp>
        <p:nvSpPr>
          <p:cNvPr id="97" name="Google Shape;97;p15"/>
          <p:cNvSpPr/>
          <p:nvPr/>
        </p:nvSpPr>
        <p:spPr>
          <a:xfrm>
            <a:off x="207200" y="1638150"/>
            <a:ext cx="1506300" cy="848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300" b="1">
                <a:solidFill>
                  <a:srgbClr val="BF9000"/>
                </a:solidFill>
              </a:rPr>
              <a:t>Test Suite</a:t>
            </a:r>
            <a:endParaRPr sz="2300" b="1">
              <a:solidFill>
                <a:srgbClr val="BF9000"/>
              </a:solidFill>
            </a:endParaRPr>
          </a:p>
        </p:txBody>
      </p:sp>
      <p:sp>
        <p:nvSpPr>
          <p:cNvPr id="98" name="Google Shape;98;p15"/>
          <p:cNvSpPr/>
          <p:nvPr/>
        </p:nvSpPr>
        <p:spPr>
          <a:xfrm>
            <a:off x="311700" y="3106675"/>
            <a:ext cx="1356300" cy="78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1700"/>
              <a:t>Optional</a:t>
            </a:r>
            <a:endParaRPr sz="1700"/>
          </a:p>
          <a:p>
            <a:pPr marL="0" lvl="0" indent="0" algn="ctr" rtl="0">
              <a:spcBef>
                <a:spcPts val="0"/>
              </a:spcBef>
              <a:spcAft>
                <a:spcPts val="0"/>
              </a:spcAft>
              <a:buNone/>
            </a:pPr>
            <a:r>
              <a:rPr lang="zh-CN" sz="1700"/>
              <a:t>Historical</a:t>
            </a:r>
            <a:endParaRPr sz="1700"/>
          </a:p>
          <a:p>
            <a:pPr marL="0" lvl="0" indent="0" algn="ctr" rtl="0">
              <a:spcBef>
                <a:spcPts val="0"/>
              </a:spcBef>
              <a:spcAft>
                <a:spcPts val="0"/>
              </a:spcAft>
              <a:buNone/>
            </a:pPr>
            <a:r>
              <a:rPr lang="zh-CN" sz="1700"/>
              <a:t>Information</a:t>
            </a:r>
            <a:endParaRPr sz="1700"/>
          </a:p>
        </p:txBody>
      </p:sp>
      <p:cxnSp>
        <p:nvCxnSpPr>
          <p:cNvPr id="99" name="Google Shape;99;p15"/>
          <p:cNvCxnSpPr>
            <a:stCxn id="97" idx="6"/>
            <a:endCxn id="100" idx="1"/>
          </p:cNvCxnSpPr>
          <p:nvPr/>
        </p:nvCxnSpPr>
        <p:spPr>
          <a:xfrm>
            <a:off x="1713500" y="2062200"/>
            <a:ext cx="531900" cy="509700"/>
          </a:xfrm>
          <a:prstGeom prst="straightConnector1">
            <a:avLst/>
          </a:prstGeom>
          <a:noFill/>
          <a:ln w="28575" cap="flat" cmpd="sng">
            <a:solidFill>
              <a:schemeClr val="dk2"/>
            </a:solidFill>
            <a:prstDash val="solid"/>
            <a:round/>
            <a:headEnd type="none" w="med" len="med"/>
            <a:tailEnd type="triangle" w="med" len="med"/>
          </a:ln>
        </p:spPr>
      </p:cxnSp>
      <p:cxnSp>
        <p:nvCxnSpPr>
          <p:cNvPr id="101" name="Google Shape;101;p15"/>
          <p:cNvCxnSpPr>
            <a:endCxn id="100" idx="1"/>
          </p:cNvCxnSpPr>
          <p:nvPr/>
        </p:nvCxnSpPr>
        <p:spPr>
          <a:xfrm rot="10800000" flipH="1">
            <a:off x="1668700" y="2571750"/>
            <a:ext cx="576600" cy="540300"/>
          </a:xfrm>
          <a:prstGeom prst="straightConnector1">
            <a:avLst/>
          </a:prstGeom>
          <a:noFill/>
          <a:ln w="28575" cap="flat" cmpd="sng">
            <a:solidFill>
              <a:schemeClr val="dk2"/>
            </a:solidFill>
            <a:prstDash val="solid"/>
            <a:round/>
            <a:headEnd type="none" w="med" len="med"/>
            <a:tailEnd type="triangle" w="med" len="med"/>
          </a:ln>
        </p:spPr>
      </p:cxnSp>
      <p:sp>
        <p:nvSpPr>
          <p:cNvPr id="100" name="Google Shape;100;p15"/>
          <p:cNvSpPr/>
          <p:nvPr/>
        </p:nvSpPr>
        <p:spPr>
          <a:xfrm>
            <a:off x="2245300" y="1240050"/>
            <a:ext cx="1414500" cy="266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200">
                <a:solidFill>
                  <a:srgbClr val="1155CC"/>
                </a:solidFill>
              </a:rPr>
              <a:t>RTP technique</a:t>
            </a:r>
            <a:endParaRPr sz="2600">
              <a:solidFill>
                <a:srgbClr val="1155CC"/>
              </a:solidFill>
            </a:endParaRPr>
          </a:p>
        </p:txBody>
      </p:sp>
      <p:sp>
        <p:nvSpPr>
          <p:cNvPr id="102" name="Google Shape;102;p15"/>
          <p:cNvSpPr/>
          <p:nvPr/>
        </p:nvSpPr>
        <p:spPr>
          <a:xfrm>
            <a:off x="4149500" y="1256051"/>
            <a:ext cx="1414500" cy="54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800">
                <a:solidFill>
                  <a:srgbClr val="38761D"/>
                </a:solidFill>
              </a:rPr>
              <a:t>Order</a:t>
            </a:r>
            <a:r>
              <a:rPr lang="zh-CN" sz="2800"/>
              <a:t> 1</a:t>
            </a:r>
            <a:endParaRPr sz="2800"/>
          </a:p>
        </p:txBody>
      </p:sp>
      <p:sp>
        <p:nvSpPr>
          <p:cNvPr id="103" name="Google Shape;103;p15"/>
          <p:cNvSpPr/>
          <p:nvPr/>
        </p:nvSpPr>
        <p:spPr>
          <a:xfrm>
            <a:off x="4149500" y="1996475"/>
            <a:ext cx="1414500" cy="49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800">
                <a:solidFill>
                  <a:srgbClr val="38761D"/>
                </a:solidFill>
              </a:rPr>
              <a:t>Order</a:t>
            </a:r>
            <a:r>
              <a:rPr lang="zh-CN" sz="2800"/>
              <a:t> 2</a:t>
            </a:r>
            <a:endParaRPr sz="2800"/>
          </a:p>
        </p:txBody>
      </p:sp>
      <p:sp>
        <p:nvSpPr>
          <p:cNvPr id="104" name="Google Shape;104;p15"/>
          <p:cNvSpPr/>
          <p:nvPr/>
        </p:nvSpPr>
        <p:spPr>
          <a:xfrm>
            <a:off x="4149500" y="2736900"/>
            <a:ext cx="1414500" cy="49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800">
                <a:solidFill>
                  <a:srgbClr val="38761D"/>
                </a:solidFill>
              </a:rPr>
              <a:t>Order</a:t>
            </a:r>
            <a:r>
              <a:rPr lang="zh-CN" sz="2800"/>
              <a:t> 3</a:t>
            </a:r>
            <a:endParaRPr sz="2800"/>
          </a:p>
        </p:txBody>
      </p:sp>
      <p:sp>
        <p:nvSpPr>
          <p:cNvPr id="105" name="Google Shape;105;p15"/>
          <p:cNvSpPr txBox="1"/>
          <p:nvPr/>
        </p:nvSpPr>
        <p:spPr>
          <a:xfrm>
            <a:off x="4149500" y="3232800"/>
            <a:ext cx="14145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sz="3100"/>
              <a:t>…</a:t>
            </a:r>
            <a:endParaRPr sz="3100"/>
          </a:p>
        </p:txBody>
      </p:sp>
      <p:cxnSp>
        <p:nvCxnSpPr>
          <p:cNvPr id="106" name="Google Shape;106;p15"/>
          <p:cNvCxnSpPr>
            <a:stCxn id="100" idx="3"/>
            <a:endCxn id="102" idx="1"/>
          </p:cNvCxnSpPr>
          <p:nvPr/>
        </p:nvCxnSpPr>
        <p:spPr>
          <a:xfrm rot="10800000" flipH="1">
            <a:off x="3659800" y="1528650"/>
            <a:ext cx="489600" cy="1043100"/>
          </a:xfrm>
          <a:prstGeom prst="straightConnector1">
            <a:avLst/>
          </a:prstGeom>
          <a:noFill/>
          <a:ln w="28575" cap="flat" cmpd="sng">
            <a:solidFill>
              <a:schemeClr val="dk2"/>
            </a:solidFill>
            <a:prstDash val="solid"/>
            <a:round/>
            <a:headEnd type="none" w="med" len="med"/>
            <a:tailEnd type="triangle" w="med" len="med"/>
          </a:ln>
        </p:spPr>
      </p:cxnSp>
      <p:cxnSp>
        <p:nvCxnSpPr>
          <p:cNvPr id="107" name="Google Shape;107;p15"/>
          <p:cNvCxnSpPr>
            <a:stCxn id="100" idx="3"/>
            <a:endCxn id="103" idx="1"/>
          </p:cNvCxnSpPr>
          <p:nvPr/>
        </p:nvCxnSpPr>
        <p:spPr>
          <a:xfrm rot="10800000" flipH="1">
            <a:off x="3659800" y="2244450"/>
            <a:ext cx="489600" cy="327300"/>
          </a:xfrm>
          <a:prstGeom prst="straightConnector1">
            <a:avLst/>
          </a:prstGeom>
          <a:noFill/>
          <a:ln w="28575" cap="flat" cmpd="sng">
            <a:solidFill>
              <a:schemeClr val="dk2"/>
            </a:solidFill>
            <a:prstDash val="solid"/>
            <a:round/>
            <a:headEnd type="none" w="med" len="med"/>
            <a:tailEnd type="triangle" w="med" len="med"/>
          </a:ln>
        </p:spPr>
      </p:cxnSp>
      <p:cxnSp>
        <p:nvCxnSpPr>
          <p:cNvPr id="108" name="Google Shape;108;p15"/>
          <p:cNvCxnSpPr>
            <a:stCxn id="100" idx="3"/>
            <a:endCxn id="104" idx="1"/>
          </p:cNvCxnSpPr>
          <p:nvPr/>
        </p:nvCxnSpPr>
        <p:spPr>
          <a:xfrm>
            <a:off x="3659800" y="2571750"/>
            <a:ext cx="489600" cy="413100"/>
          </a:xfrm>
          <a:prstGeom prst="straightConnector1">
            <a:avLst/>
          </a:prstGeom>
          <a:noFill/>
          <a:ln w="28575" cap="flat" cmpd="sng">
            <a:solidFill>
              <a:schemeClr val="dk2"/>
            </a:solidFill>
            <a:prstDash val="solid"/>
            <a:round/>
            <a:headEnd type="none" w="med" len="med"/>
            <a:tailEnd type="triangle" w="med" len="med"/>
          </a:ln>
        </p:spPr>
      </p:cxnSp>
      <p:sp>
        <p:nvSpPr>
          <p:cNvPr id="109" name="Google Shape;109;p15"/>
          <p:cNvSpPr/>
          <p:nvPr/>
        </p:nvSpPr>
        <p:spPr>
          <a:xfrm>
            <a:off x="6888600" y="1491150"/>
            <a:ext cx="1506300" cy="753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700">
                <a:solidFill>
                  <a:srgbClr val="990000"/>
                </a:solidFill>
              </a:rPr>
              <a:t>Failures</a:t>
            </a:r>
            <a:endParaRPr sz="2700">
              <a:solidFill>
                <a:srgbClr val="990000"/>
              </a:solidFill>
            </a:endParaRPr>
          </a:p>
        </p:txBody>
      </p:sp>
      <p:sp>
        <p:nvSpPr>
          <p:cNvPr id="110" name="Google Shape;110;p15"/>
          <p:cNvSpPr/>
          <p:nvPr/>
        </p:nvSpPr>
        <p:spPr>
          <a:xfrm>
            <a:off x="6319150" y="3591150"/>
            <a:ext cx="1506300" cy="753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700">
                <a:solidFill>
                  <a:srgbClr val="9900FF"/>
                </a:solidFill>
              </a:rPr>
              <a:t>Faults</a:t>
            </a:r>
            <a:endParaRPr sz="2700">
              <a:solidFill>
                <a:srgbClr val="9900FF"/>
              </a:solidFill>
            </a:endParaRPr>
          </a:p>
        </p:txBody>
      </p:sp>
      <p:cxnSp>
        <p:nvCxnSpPr>
          <p:cNvPr id="111" name="Google Shape;111;p15"/>
          <p:cNvCxnSpPr>
            <a:stCxn id="102" idx="3"/>
            <a:endCxn id="109" idx="1"/>
          </p:cNvCxnSpPr>
          <p:nvPr/>
        </p:nvCxnSpPr>
        <p:spPr>
          <a:xfrm>
            <a:off x="5564000" y="1528601"/>
            <a:ext cx="1324500" cy="339300"/>
          </a:xfrm>
          <a:prstGeom prst="straightConnector1">
            <a:avLst/>
          </a:prstGeom>
          <a:noFill/>
          <a:ln w="28575" cap="flat" cmpd="sng">
            <a:solidFill>
              <a:schemeClr val="dk2"/>
            </a:solidFill>
            <a:prstDash val="solid"/>
            <a:round/>
            <a:headEnd type="none" w="med" len="med"/>
            <a:tailEnd type="triangle" w="med" len="med"/>
          </a:ln>
        </p:spPr>
      </p:cxnSp>
      <p:cxnSp>
        <p:nvCxnSpPr>
          <p:cNvPr id="112" name="Google Shape;112;p15"/>
          <p:cNvCxnSpPr>
            <a:endCxn id="109" idx="1"/>
          </p:cNvCxnSpPr>
          <p:nvPr/>
        </p:nvCxnSpPr>
        <p:spPr>
          <a:xfrm rot="10800000" flipH="1">
            <a:off x="5564100" y="1867800"/>
            <a:ext cx="1324500" cy="388800"/>
          </a:xfrm>
          <a:prstGeom prst="straightConnector1">
            <a:avLst/>
          </a:prstGeom>
          <a:noFill/>
          <a:ln w="28575" cap="flat" cmpd="sng">
            <a:solidFill>
              <a:schemeClr val="dk2"/>
            </a:solidFill>
            <a:prstDash val="solid"/>
            <a:round/>
            <a:headEnd type="none" w="med" len="med"/>
            <a:tailEnd type="triangle" w="med" len="med"/>
          </a:ln>
        </p:spPr>
      </p:cxnSp>
      <p:cxnSp>
        <p:nvCxnSpPr>
          <p:cNvPr id="113" name="Google Shape;113;p15"/>
          <p:cNvCxnSpPr>
            <a:endCxn id="109" idx="1"/>
          </p:cNvCxnSpPr>
          <p:nvPr/>
        </p:nvCxnSpPr>
        <p:spPr>
          <a:xfrm rot="10800000" flipH="1">
            <a:off x="5564100" y="1867800"/>
            <a:ext cx="1324500" cy="1117200"/>
          </a:xfrm>
          <a:prstGeom prst="straightConnector1">
            <a:avLst/>
          </a:prstGeom>
          <a:noFill/>
          <a:ln w="28575" cap="flat" cmpd="sng">
            <a:solidFill>
              <a:schemeClr val="dk2"/>
            </a:solidFill>
            <a:prstDash val="solid"/>
            <a:round/>
            <a:headEnd type="none" w="med" len="med"/>
            <a:tailEnd type="triangle" w="med" len="med"/>
          </a:ln>
        </p:spPr>
      </p:cxnSp>
      <p:cxnSp>
        <p:nvCxnSpPr>
          <p:cNvPr id="114" name="Google Shape;114;p15"/>
          <p:cNvCxnSpPr>
            <a:stCxn id="109" idx="2"/>
            <a:endCxn id="110" idx="0"/>
          </p:cNvCxnSpPr>
          <p:nvPr/>
        </p:nvCxnSpPr>
        <p:spPr>
          <a:xfrm flipH="1">
            <a:off x="7072350" y="2244450"/>
            <a:ext cx="569400" cy="1346700"/>
          </a:xfrm>
          <a:prstGeom prst="straightConnector1">
            <a:avLst/>
          </a:prstGeom>
          <a:noFill/>
          <a:ln w="28575" cap="flat" cmpd="sng">
            <a:solidFill>
              <a:schemeClr val="dk2"/>
            </a:solidFill>
            <a:prstDash val="solid"/>
            <a:round/>
            <a:headEnd type="none" w="med" len="med"/>
            <a:tailEnd type="triangle" w="med" len="med"/>
          </a:ln>
        </p:spPr>
      </p:cxnSp>
      <p:sp>
        <p:nvSpPr>
          <p:cNvPr id="115" name="Google Shape;115;p15"/>
          <p:cNvSpPr txBox="1"/>
          <p:nvPr/>
        </p:nvSpPr>
        <p:spPr>
          <a:xfrm>
            <a:off x="7468175" y="2640750"/>
            <a:ext cx="1324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400"/>
              <a:t>Detect</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Two Interesting Properties</a:t>
            </a:r>
            <a:endParaRPr/>
          </a:p>
        </p:txBody>
      </p:sp>
      <p:sp>
        <p:nvSpPr>
          <p:cNvPr id="503" name="Google Shape;503;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zh-CN" sz="2800" dirty="0"/>
              <a:t>(1)</a:t>
            </a:r>
            <a:r>
              <a:rPr lang="zh-CN" altLang="en-US" sz="2800" dirty="0"/>
              <a:t>    </a:t>
            </a:r>
            <a:r>
              <a:rPr lang="zh-CN" sz="2800" b="1" dirty="0"/>
              <a:t>Mean/Median at Least Half:</a:t>
            </a:r>
            <a:endParaRPr sz="2800" b="1" dirty="0"/>
          </a:p>
          <a:p>
            <a:pPr marL="0" lvl="0" indent="0" algn="l" rtl="0">
              <a:spcBef>
                <a:spcPts val="1200"/>
              </a:spcBef>
              <a:spcAft>
                <a:spcPts val="0"/>
              </a:spcAft>
              <a:buNone/>
            </a:pPr>
            <a:r>
              <a:rPr lang="zh-CN" sz="2800" dirty="0"/>
              <a:t>         E(α), E(γ), Median(α), Median(γ) ≥ 1/2</a:t>
            </a:r>
            <a:endParaRPr sz="2800" dirty="0"/>
          </a:p>
          <a:p>
            <a:pPr marL="0" lvl="0" indent="0" algn="l" rtl="0">
              <a:spcBef>
                <a:spcPts val="1200"/>
              </a:spcBef>
              <a:spcAft>
                <a:spcPts val="0"/>
              </a:spcAft>
              <a:buNone/>
            </a:pPr>
            <a:r>
              <a:rPr lang="zh-CN" sz="2800" dirty="0"/>
              <a:t>(2)    </a:t>
            </a:r>
            <a:r>
              <a:rPr lang="zh-CN" sz="2800" b="1" dirty="0"/>
              <a:t>Symmetric PMF:</a:t>
            </a:r>
            <a:endParaRPr sz="2800" b="1" dirty="0"/>
          </a:p>
          <a:p>
            <a:pPr marL="0" lvl="0" indent="0" algn="l" rtl="0">
              <a:spcBef>
                <a:spcPts val="1200"/>
              </a:spcBef>
              <a:spcAft>
                <a:spcPts val="0"/>
              </a:spcAft>
              <a:buNone/>
            </a:pPr>
            <a:r>
              <a:rPr lang="zh-CN" sz="2800" dirty="0"/>
              <a:t>        If one of E(α), E(γ), Median(α), Median(γ) is 1/2, </a:t>
            </a:r>
            <a:endParaRPr sz="2800" dirty="0"/>
          </a:p>
          <a:p>
            <a:pPr marL="0" lvl="0" indent="0" algn="l" rtl="0">
              <a:spcBef>
                <a:spcPts val="1200"/>
              </a:spcBef>
              <a:spcAft>
                <a:spcPts val="1200"/>
              </a:spcAft>
              <a:buNone/>
            </a:pPr>
            <a:r>
              <a:rPr lang="zh-CN" sz="2800" dirty="0"/>
              <a:t>        all should be 1/2 and the PMFs are symmetric</a:t>
            </a:r>
            <a:endParaRPr sz="2800" dirty="0"/>
          </a:p>
        </p:txBody>
      </p:sp>
      <p:sp>
        <p:nvSpPr>
          <p:cNvPr id="504" name="Google Shape;50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Literature Review</a:t>
            </a:r>
            <a:endParaRPr/>
          </a:p>
        </p:txBody>
      </p:sp>
      <p:sp>
        <p:nvSpPr>
          <p:cNvPr id="510" name="Google Shape;51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74650" algn="l" rtl="0">
              <a:spcBef>
                <a:spcPts val="1000"/>
              </a:spcBef>
              <a:spcAft>
                <a:spcPts val="0"/>
              </a:spcAft>
              <a:buSzPts val="2300"/>
              <a:buChar char="●"/>
            </a:pPr>
            <a:r>
              <a:rPr lang="zh-CN" sz="2300"/>
              <a:t>We surveyed 100 most cited papers in RTP</a:t>
            </a:r>
            <a:endParaRPr sz="2300"/>
          </a:p>
          <a:p>
            <a:pPr marL="914400" lvl="1" indent="-349250" algn="l" rtl="0">
              <a:spcBef>
                <a:spcPts val="1200"/>
              </a:spcBef>
              <a:spcAft>
                <a:spcPts val="0"/>
              </a:spcAft>
              <a:buSzPts val="1900"/>
              <a:buChar char="○"/>
            </a:pPr>
            <a:r>
              <a:rPr lang="zh-CN" sz="1900"/>
              <a:t>At least 4 papers violate </a:t>
            </a:r>
            <a:r>
              <a:rPr lang="zh-CN" sz="1900" b="1"/>
              <a:t>(1) Mean/Median at Least Half</a:t>
            </a:r>
            <a:endParaRPr sz="1900" b="1"/>
          </a:p>
          <a:p>
            <a:pPr marL="914400" lvl="1" indent="-349250" algn="l" rtl="0">
              <a:spcBef>
                <a:spcPts val="1000"/>
              </a:spcBef>
              <a:spcAft>
                <a:spcPts val="0"/>
              </a:spcAft>
              <a:buSzPts val="1900"/>
              <a:buChar char="○"/>
            </a:pPr>
            <a:r>
              <a:rPr lang="zh-CN" sz="1900"/>
              <a:t>At least 3 papers violate </a:t>
            </a:r>
            <a:r>
              <a:rPr lang="zh-CN" sz="1900" b="1"/>
              <a:t>(2) Symmetric PMF</a:t>
            </a:r>
            <a:endParaRPr sz="1900" b="1"/>
          </a:p>
          <a:p>
            <a:pPr marL="457200" lvl="0" indent="-374650" algn="l" rtl="0">
              <a:spcBef>
                <a:spcPts val="1000"/>
              </a:spcBef>
              <a:spcAft>
                <a:spcPts val="0"/>
              </a:spcAft>
              <a:buSzPts val="2300"/>
              <a:buChar char="●"/>
            </a:pPr>
            <a:r>
              <a:rPr lang="zh-CN" sz="2300"/>
              <a:t>The results in surveyed papers, obtained from sampling, are not reliable</a:t>
            </a:r>
            <a:endParaRPr sz="2300"/>
          </a:p>
          <a:p>
            <a:pPr marL="457200" lvl="0" indent="-374650" algn="l" rtl="0">
              <a:spcBef>
                <a:spcPts val="1000"/>
              </a:spcBef>
              <a:spcAft>
                <a:spcPts val="1200"/>
              </a:spcAft>
              <a:buSzPts val="2300"/>
              <a:buChar char="●"/>
            </a:pPr>
            <a:r>
              <a:rPr lang="zh-CN" sz="2300"/>
              <a:t>Future studies should directly use our algorithm or the formulas to get the exact performance of random RTP</a:t>
            </a:r>
            <a:endParaRPr sz="2300"/>
          </a:p>
        </p:txBody>
      </p:sp>
      <p:sp>
        <p:nvSpPr>
          <p:cNvPr id="511" name="Google Shape;511;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Contributions</a:t>
            </a:r>
            <a:endParaRPr/>
          </a:p>
        </p:txBody>
      </p:sp>
      <p:sp>
        <p:nvSpPr>
          <p:cNvPr id="517" name="Google Shape;51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74650" algn="l" rtl="0">
              <a:lnSpc>
                <a:spcPct val="95000"/>
              </a:lnSpc>
              <a:spcBef>
                <a:spcPts val="1000"/>
              </a:spcBef>
              <a:spcAft>
                <a:spcPts val="0"/>
              </a:spcAft>
              <a:buSzPts val="2300"/>
              <a:buChar char="●"/>
            </a:pPr>
            <a:r>
              <a:rPr lang="zh-CN" sz="2300"/>
              <a:t>The first theoretical analysis of random RTP</a:t>
            </a:r>
            <a:endParaRPr sz="2300"/>
          </a:p>
          <a:p>
            <a:pPr marL="457200" lvl="0" indent="-374650" algn="l" rtl="0">
              <a:lnSpc>
                <a:spcPct val="95000"/>
              </a:lnSpc>
              <a:spcBef>
                <a:spcPts val="1000"/>
              </a:spcBef>
              <a:spcAft>
                <a:spcPts val="0"/>
              </a:spcAft>
              <a:buSzPts val="2300"/>
              <a:buChar char="●"/>
            </a:pPr>
            <a:r>
              <a:rPr lang="zh-CN" sz="2300"/>
              <a:t>Devised an efficient algorithm to calculate PMF of APFD</a:t>
            </a:r>
            <a:endParaRPr sz="2300"/>
          </a:p>
          <a:p>
            <a:pPr marL="457200" lvl="0" indent="-374650" algn="l" rtl="0">
              <a:lnSpc>
                <a:spcPct val="95000"/>
              </a:lnSpc>
              <a:spcBef>
                <a:spcPts val="1000"/>
              </a:spcBef>
              <a:spcAft>
                <a:spcPts val="0"/>
              </a:spcAft>
              <a:buSzPts val="2300"/>
              <a:buChar char="●"/>
            </a:pPr>
            <a:r>
              <a:rPr lang="zh-CN" sz="2300"/>
              <a:t>Derived closed-form formulas for APFD and APFDc, for all orders and for practially-constrained orders</a:t>
            </a:r>
            <a:endParaRPr sz="2300"/>
          </a:p>
          <a:p>
            <a:pPr marL="457200" lvl="0" indent="-374650" algn="l" rtl="0">
              <a:lnSpc>
                <a:spcPct val="95000"/>
              </a:lnSpc>
              <a:spcBef>
                <a:spcPts val="1000"/>
              </a:spcBef>
              <a:spcAft>
                <a:spcPts val="0"/>
              </a:spcAft>
              <a:buSzPts val="2300"/>
              <a:buChar char="●"/>
            </a:pPr>
            <a:r>
              <a:rPr lang="zh-CN" sz="2300"/>
              <a:t>Found inaccurate results in highly-cited papers that are caused by insufficient sampling (or potentially bugs)</a:t>
            </a:r>
            <a:endParaRPr sz="2300"/>
          </a:p>
          <a:p>
            <a:pPr marL="457200" lvl="0" indent="-374650" algn="l" rtl="0">
              <a:lnSpc>
                <a:spcPct val="95000"/>
              </a:lnSpc>
              <a:spcBef>
                <a:spcPts val="1000"/>
              </a:spcBef>
              <a:spcAft>
                <a:spcPts val="0"/>
              </a:spcAft>
              <a:buSzPts val="2300"/>
              <a:buChar char="●"/>
            </a:pPr>
            <a:r>
              <a:rPr lang="zh-CN" sz="2300"/>
              <a:t>Future work</a:t>
            </a:r>
            <a:endParaRPr sz="2300"/>
          </a:p>
          <a:p>
            <a:pPr marL="914400" lvl="1" indent="-374650" algn="l" rtl="0">
              <a:lnSpc>
                <a:spcPct val="95000"/>
              </a:lnSpc>
              <a:spcBef>
                <a:spcPts val="1000"/>
              </a:spcBef>
              <a:spcAft>
                <a:spcPts val="0"/>
              </a:spcAft>
              <a:buSzPts val="2300"/>
              <a:buChar char="○"/>
            </a:pPr>
            <a:r>
              <a:rPr lang="zh-CN" sz="2300"/>
              <a:t>Extend the theory to analyze other RTP techniques</a:t>
            </a:r>
            <a:endParaRPr sz="2300"/>
          </a:p>
          <a:p>
            <a:pPr marL="914400" lvl="1" indent="-374650" algn="l" rtl="0">
              <a:lnSpc>
                <a:spcPct val="95000"/>
              </a:lnSpc>
              <a:spcBef>
                <a:spcPts val="1000"/>
              </a:spcBef>
              <a:spcAft>
                <a:spcPts val="1000"/>
              </a:spcAft>
              <a:buSzPts val="2300"/>
              <a:buChar char="○"/>
            </a:pPr>
            <a:r>
              <a:rPr lang="zh-CN" sz="2300"/>
              <a:t>Design better RTP techniques guided by theory</a:t>
            </a:r>
            <a:endParaRPr sz="2300"/>
          </a:p>
        </p:txBody>
      </p:sp>
      <p:sp>
        <p:nvSpPr>
          <p:cNvPr id="518" name="Google Shape;518;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Takeaway</a:t>
            </a:r>
            <a:endParaRPr/>
          </a:p>
        </p:txBody>
      </p:sp>
      <p:sp>
        <p:nvSpPr>
          <p:cNvPr id="524" name="Google Shape;524;p45"/>
          <p:cNvSpPr txBox="1">
            <a:spLocks noGrp="1"/>
          </p:cNvSpPr>
          <p:nvPr>
            <p:ph type="body" idx="1"/>
          </p:nvPr>
        </p:nvSpPr>
        <p:spPr>
          <a:xfrm>
            <a:off x="311700" y="1152475"/>
            <a:ext cx="86115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zh-CN" sz="2400"/>
              <a:t>The results obtained from sampling are not reliable for random RTP</a:t>
            </a:r>
            <a:endParaRPr sz="2400"/>
          </a:p>
          <a:p>
            <a:pPr marL="457200" lvl="0" indent="-381000" algn="l" rtl="0">
              <a:spcBef>
                <a:spcPts val="1200"/>
              </a:spcBef>
              <a:spcAft>
                <a:spcPts val="0"/>
              </a:spcAft>
              <a:buSzPts val="2400"/>
              <a:buChar char="●"/>
            </a:pPr>
            <a:r>
              <a:rPr lang="zh-CN" sz="2400"/>
              <a:t>Rather than sampling, future RTP studies should directly use our algorithm or the formulas</a:t>
            </a:r>
            <a:endParaRPr sz="2400"/>
          </a:p>
          <a:p>
            <a:pPr marL="457200" lvl="0" indent="-381000" algn="l" rtl="0">
              <a:spcBef>
                <a:spcPts val="1000"/>
              </a:spcBef>
              <a:spcAft>
                <a:spcPts val="1200"/>
              </a:spcAft>
              <a:buSzPts val="2400"/>
              <a:buChar char="●"/>
            </a:pPr>
            <a:r>
              <a:rPr lang="zh-CN" sz="2400"/>
              <a:t>Formal methods community could study more of RTP in particular and regression testing in general; most results are empirical from the software testing community</a:t>
            </a:r>
            <a:endParaRPr sz="2400"/>
          </a:p>
        </p:txBody>
      </p:sp>
      <p:sp>
        <p:nvSpPr>
          <p:cNvPr id="525" name="Google Shape;525;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33</a:t>
            </a:fld>
            <a:endParaRPr/>
          </a:p>
        </p:txBody>
      </p:sp>
      <p:sp>
        <p:nvSpPr>
          <p:cNvPr id="526" name="Google Shape;526;p45"/>
          <p:cNvSpPr txBox="1"/>
          <p:nvPr/>
        </p:nvSpPr>
        <p:spPr>
          <a:xfrm>
            <a:off x="2587050" y="4573675"/>
            <a:ext cx="3969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zh-CN" sz="1900">
                <a:solidFill>
                  <a:srgbClr val="595959"/>
                </a:solidFill>
              </a:rPr>
              <a:t>Contact: lukeyi@pku.edu.cn</a:t>
            </a:r>
            <a:endParaRPr sz="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Background - </a:t>
            </a:r>
            <a:r>
              <a:rPr lang="zh-CN">
                <a:solidFill>
                  <a:srgbClr val="BF9000"/>
                </a:solidFill>
              </a:rPr>
              <a:t>Test Suite</a:t>
            </a:r>
            <a:endParaRPr>
              <a:solidFill>
                <a:srgbClr val="BF9000"/>
              </a:solidFill>
            </a:endParaRPr>
          </a:p>
        </p:txBody>
      </p:sp>
      <p:sp>
        <p:nvSpPr>
          <p:cNvPr id="121" name="Google Shape;12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4</a:t>
            </a:fld>
            <a:endParaRPr/>
          </a:p>
        </p:txBody>
      </p:sp>
      <p:sp>
        <p:nvSpPr>
          <p:cNvPr id="122" name="Google Shape;122;p16"/>
          <p:cNvSpPr txBox="1">
            <a:spLocks noGrp="1"/>
          </p:cNvSpPr>
          <p:nvPr>
            <p:ph type="body" idx="1"/>
          </p:nvPr>
        </p:nvSpPr>
        <p:spPr>
          <a:xfrm>
            <a:off x="311700" y="1152475"/>
            <a:ext cx="8520600" cy="3510900"/>
          </a:xfrm>
          <a:prstGeom prst="rect">
            <a:avLst/>
          </a:prstGeom>
        </p:spPr>
        <p:txBody>
          <a:bodyPr spcFirstLastPara="1" wrap="square" lIns="91425" tIns="91425" rIns="91425" bIns="91425" anchor="t" anchorCtr="0">
            <a:noAutofit/>
          </a:bodyPr>
          <a:lstStyle/>
          <a:p>
            <a:pPr marL="457200" lvl="0" indent="-400050" algn="l" rtl="0">
              <a:spcBef>
                <a:spcPts val="0"/>
              </a:spcBef>
              <a:spcAft>
                <a:spcPts val="0"/>
              </a:spcAft>
              <a:buSzPts val="2700"/>
              <a:buChar char="●"/>
            </a:pPr>
            <a:r>
              <a:rPr lang="zh-CN" sz="2700">
                <a:solidFill>
                  <a:srgbClr val="BF9000"/>
                </a:solidFill>
              </a:rPr>
              <a:t>Test suite</a:t>
            </a:r>
            <a:r>
              <a:rPr lang="zh-CN" sz="2700"/>
              <a:t> </a:t>
            </a:r>
            <a:r>
              <a:rPr lang="zh-CN" sz="2700" i="1"/>
              <a:t>T</a:t>
            </a:r>
            <a:r>
              <a:rPr lang="zh-CN" sz="2700"/>
              <a:t>: a set (unordered) of tests</a:t>
            </a:r>
            <a:endParaRPr sz="2700"/>
          </a:p>
          <a:p>
            <a:pPr marL="457200" lvl="0" indent="-400050" algn="l" rtl="0">
              <a:spcBef>
                <a:spcPts val="0"/>
              </a:spcBef>
              <a:spcAft>
                <a:spcPts val="0"/>
              </a:spcAft>
              <a:buSzPts val="2700"/>
              <a:buChar char="●"/>
            </a:pPr>
            <a:r>
              <a:rPr lang="zh-CN" sz="2700" i="1"/>
              <a:t>n = |T|</a:t>
            </a:r>
            <a:r>
              <a:rPr lang="zh-CN" sz="2700"/>
              <a:t> is the number of tests in </a:t>
            </a:r>
            <a:r>
              <a:rPr lang="zh-CN" sz="2700" i="1"/>
              <a:t>T</a:t>
            </a:r>
            <a:endParaRPr sz="2700"/>
          </a:p>
        </p:txBody>
      </p:sp>
      <p:sp>
        <p:nvSpPr>
          <p:cNvPr id="123" name="Google Shape;123;p16"/>
          <p:cNvSpPr/>
          <p:nvPr/>
        </p:nvSpPr>
        <p:spPr>
          <a:xfrm>
            <a:off x="2975875" y="2571750"/>
            <a:ext cx="3139200" cy="13962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4297650" y="2732050"/>
            <a:ext cx="548700" cy="508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T1</a:t>
            </a:r>
            <a:endParaRPr sz="2400" b="1">
              <a:solidFill>
                <a:schemeClr val="lt1"/>
              </a:solidFill>
            </a:endParaRPr>
          </a:p>
        </p:txBody>
      </p:sp>
      <p:sp>
        <p:nvSpPr>
          <p:cNvPr id="125" name="Google Shape;125;p16"/>
          <p:cNvSpPr/>
          <p:nvPr/>
        </p:nvSpPr>
        <p:spPr>
          <a:xfrm>
            <a:off x="3524850" y="3240850"/>
            <a:ext cx="548700" cy="508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T2</a:t>
            </a:r>
            <a:endParaRPr sz="2400" b="1">
              <a:solidFill>
                <a:schemeClr val="lt1"/>
              </a:solidFill>
            </a:endParaRPr>
          </a:p>
        </p:txBody>
      </p:sp>
      <p:sp>
        <p:nvSpPr>
          <p:cNvPr id="126" name="Google Shape;126;p16"/>
          <p:cNvSpPr/>
          <p:nvPr/>
        </p:nvSpPr>
        <p:spPr>
          <a:xfrm>
            <a:off x="5070438" y="2868500"/>
            <a:ext cx="548700" cy="508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400" b="1">
                <a:solidFill>
                  <a:schemeClr val="lt1"/>
                </a:solidFill>
              </a:rPr>
              <a:t>T3</a:t>
            </a:r>
            <a:endParaRPr sz="2400" b="1">
              <a:solidFill>
                <a:schemeClr val="lt1"/>
              </a:solidFill>
            </a:endParaRPr>
          </a:p>
        </p:txBody>
      </p:sp>
      <p:sp>
        <p:nvSpPr>
          <p:cNvPr id="127" name="Google Shape;127;p16"/>
          <p:cNvSpPr/>
          <p:nvPr/>
        </p:nvSpPr>
        <p:spPr>
          <a:xfrm>
            <a:off x="3524850" y="4269775"/>
            <a:ext cx="20943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700"/>
              <a:t>Test Suite T</a:t>
            </a:r>
            <a:endParaRPr sz="2700"/>
          </a:p>
        </p:txBody>
      </p:sp>
      <p:sp>
        <p:nvSpPr>
          <p:cNvPr id="128" name="Google Shape;128;p16"/>
          <p:cNvSpPr txBox="1"/>
          <p:nvPr/>
        </p:nvSpPr>
        <p:spPr>
          <a:xfrm>
            <a:off x="4297650" y="3225850"/>
            <a:ext cx="548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300"/>
              <a:t>…</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Background - </a:t>
            </a:r>
            <a:r>
              <a:rPr lang="zh-CN">
                <a:solidFill>
                  <a:srgbClr val="1155CC"/>
                </a:solidFill>
              </a:rPr>
              <a:t>RTP technique</a:t>
            </a:r>
            <a:endParaRPr>
              <a:solidFill>
                <a:srgbClr val="1155CC"/>
              </a:solidFill>
            </a:endParaRPr>
          </a:p>
        </p:txBody>
      </p:sp>
      <p:sp>
        <p:nvSpPr>
          <p:cNvPr id="134" name="Google Shape;13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5</a:t>
            </a:fld>
            <a:endParaRPr/>
          </a:p>
        </p:txBody>
      </p:sp>
      <p:grpSp>
        <p:nvGrpSpPr>
          <p:cNvPr id="135" name="Google Shape;135;p17"/>
          <p:cNvGrpSpPr/>
          <p:nvPr/>
        </p:nvGrpSpPr>
        <p:grpSpPr>
          <a:xfrm>
            <a:off x="602883" y="1239956"/>
            <a:ext cx="7938242" cy="3423268"/>
            <a:chOff x="207200" y="1240050"/>
            <a:chExt cx="5356800" cy="2663400"/>
          </a:xfrm>
        </p:grpSpPr>
        <p:sp>
          <p:nvSpPr>
            <p:cNvPr id="136" name="Google Shape;136;p17"/>
            <p:cNvSpPr/>
            <p:nvPr/>
          </p:nvSpPr>
          <p:spPr>
            <a:xfrm>
              <a:off x="207200" y="1638150"/>
              <a:ext cx="1506300" cy="848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3000" b="1">
                  <a:solidFill>
                    <a:srgbClr val="BF9000"/>
                  </a:solidFill>
                </a:rPr>
                <a:t>Test Suite</a:t>
              </a:r>
              <a:endParaRPr sz="3000" b="1">
                <a:solidFill>
                  <a:srgbClr val="BF9000"/>
                </a:solidFill>
              </a:endParaRPr>
            </a:p>
          </p:txBody>
        </p:sp>
        <p:sp>
          <p:nvSpPr>
            <p:cNvPr id="137" name="Google Shape;137;p17"/>
            <p:cNvSpPr/>
            <p:nvPr/>
          </p:nvSpPr>
          <p:spPr>
            <a:xfrm>
              <a:off x="311700" y="3106675"/>
              <a:ext cx="1356300" cy="78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300"/>
                <a:t>Optional</a:t>
              </a:r>
              <a:endParaRPr sz="2300"/>
            </a:p>
            <a:p>
              <a:pPr marL="0" lvl="0" indent="0" algn="ctr" rtl="0">
                <a:spcBef>
                  <a:spcPts val="0"/>
                </a:spcBef>
                <a:spcAft>
                  <a:spcPts val="0"/>
                </a:spcAft>
                <a:buNone/>
              </a:pPr>
              <a:r>
                <a:rPr lang="zh-CN" sz="2300"/>
                <a:t>Historical</a:t>
              </a:r>
              <a:endParaRPr sz="2300"/>
            </a:p>
            <a:p>
              <a:pPr marL="0" lvl="0" indent="0" algn="ctr" rtl="0">
                <a:spcBef>
                  <a:spcPts val="0"/>
                </a:spcBef>
                <a:spcAft>
                  <a:spcPts val="0"/>
                </a:spcAft>
                <a:buNone/>
              </a:pPr>
              <a:r>
                <a:rPr lang="zh-CN" sz="2300"/>
                <a:t>Information</a:t>
              </a:r>
              <a:endParaRPr sz="2300"/>
            </a:p>
          </p:txBody>
        </p:sp>
        <p:cxnSp>
          <p:nvCxnSpPr>
            <p:cNvPr id="138" name="Google Shape;138;p17"/>
            <p:cNvCxnSpPr>
              <a:stCxn id="136" idx="6"/>
              <a:endCxn id="139" idx="1"/>
            </p:cNvCxnSpPr>
            <p:nvPr/>
          </p:nvCxnSpPr>
          <p:spPr>
            <a:xfrm>
              <a:off x="1713500" y="2062200"/>
              <a:ext cx="531900" cy="509700"/>
            </a:xfrm>
            <a:prstGeom prst="straightConnector1">
              <a:avLst/>
            </a:prstGeom>
            <a:noFill/>
            <a:ln w="28575" cap="flat" cmpd="sng">
              <a:solidFill>
                <a:schemeClr val="dk2"/>
              </a:solidFill>
              <a:prstDash val="solid"/>
              <a:round/>
              <a:headEnd type="none" w="med" len="med"/>
              <a:tailEnd type="triangle" w="med" len="med"/>
            </a:ln>
          </p:spPr>
        </p:cxnSp>
        <p:cxnSp>
          <p:nvCxnSpPr>
            <p:cNvPr id="140" name="Google Shape;140;p17"/>
            <p:cNvCxnSpPr>
              <a:endCxn id="139" idx="1"/>
            </p:cNvCxnSpPr>
            <p:nvPr/>
          </p:nvCxnSpPr>
          <p:spPr>
            <a:xfrm rot="10800000" flipH="1">
              <a:off x="1668700" y="2571750"/>
              <a:ext cx="576600" cy="540300"/>
            </a:xfrm>
            <a:prstGeom prst="straightConnector1">
              <a:avLst/>
            </a:prstGeom>
            <a:noFill/>
            <a:ln w="28575" cap="flat" cmpd="sng">
              <a:solidFill>
                <a:schemeClr val="dk2"/>
              </a:solidFill>
              <a:prstDash val="solid"/>
              <a:round/>
              <a:headEnd type="none" w="med" len="med"/>
              <a:tailEnd type="triangle" w="med" len="med"/>
            </a:ln>
          </p:spPr>
        </p:cxnSp>
        <p:sp>
          <p:nvSpPr>
            <p:cNvPr id="139" name="Google Shape;139;p17"/>
            <p:cNvSpPr/>
            <p:nvPr/>
          </p:nvSpPr>
          <p:spPr>
            <a:xfrm>
              <a:off x="2245300" y="1240050"/>
              <a:ext cx="1414500" cy="266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3400">
                  <a:solidFill>
                    <a:srgbClr val="1155CC"/>
                  </a:solidFill>
                </a:rPr>
                <a:t>RTP technique</a:t>
              </a:r>
              <a:endParaRPr sz="3800">
                <a:solidFill>
                  <a:srgbClr val="1155CC"/>
                </a:solidFill>
              </a:endParaRPr>
            </a:p>
          </p:txBody>
        </p:sp>
        <p:sp>
          <p:nvSpPr>
            <p:cNvPr id="141" name="Google Shape;141;p17"/>
            <p:cNvSpPr/>
            <p:nvPr/>
          </p:nvSpPr>
          <p:spPr>
            <a:xfrm>
              <a:off x="4149500" y="1256051"/>
              <a:ext cx="1414500" cy="54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800">
                  <a:solidFill>
                    <a:srgbClr val="38761D"/>
                  </a:solidFill>
                </a:rPr>
                <a:t>Order</a:t>
              </a:r>
              <a:r>
                <a:rPr lang="zh-CN" sz="2800"/>
                <a:t> 1</a:t>
              </a:r>
              <a:endParaRPr sz="2800"/>
            </a:p>
          </p:txBody>
        </p:sp>
        <p:sp>
          <p:nvSpPr>
            <p:cNvPr id="142" name="Google Shape;142;p17"/>
            <p:cNvSpPr/>
            <p:nvPr/>
          </p:nvSpPr>
          <p:spPr>
            <a:xfrm>
              <a:off x="4149500" y="1996475"/>
              <a:ext cx="1414500" cy="49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800">
                  <a:solidFill>
                    <a:srgbClr val="38761D"/>
                  </a:solidFill>
                </a:rPr>
                <a:t>Order</a:t>
              </a:r>
              <a:r>
                <a:rPr lang="zh-CN" sz="2800"/>
                <a:t> 2</a:t>
              </a:r>
              <a:endParaRPr sz="2800"/>
            </a:p>
          </p:txBody>
        </p:sp>
        <p:sp>
          <p:nvSpPr>
            <p:cNvPr id="143" name="Google Shape;143;p17"/>
            <p:cNvSpPr/>
            <p:nvPr/>
          </p:nvSpPr>
          <p:spPr>
            <a:xfrm>
              <a:off x="4149500" y="2736900"/>
              <a:ext cx="1414500" cy="49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800">
                  <a:solidFill>
                    <a:srgbClr val="38761D"/>
                  </a:solidFill>
                </a:rPr>
                <a:t>Order</a:t>
              </a:r>
              <a:r>
                <a:rPr lang="zh-CN" sz="2800"/>
                <a:t> 3</a:t>
              </a:r>
              <a:endParaRPr sz="2800"/>
            </a:p>
          </p:txBody>
        </p:sp>
        <p:sp>
          <p:nvSpPr>
            <p:cNvPr id="144" name="Google Shape;144;p17"/>
            <p:cNvSpPr txBox="1"/>
            <p:nvPr/>
          </p:nvSpPr>
          <p:spPr>
            <a:xfrm>
              <a:off x="4149500" y="3232800"/>
              <a:ext cx="1414500" cy="514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sz="3100"/>
                <a:t>…</a:t>
              </a:r>
              <a:endParaRPr sz="3100"/>
            </a:p>
          </p:txBody>
        </p:sp>
        <p:cxnSp>
          <p:nvCxnSpPr>
            <p:cNvPr id="145" name="Google Shape;145;p17"/>
            <p:cNvCxnSpPr>
              <a:stCxn id="139" idx="3"/>
              <a:endCxn id="141" idx="1"/>
            </p:cNvCxnSpPr>
            <p:nvPr/>
          </p:nvCxnSpPr>
          <p:spPr>
            <a:xfrm rot="10800000" flipH="1">
              <a:off x="3659800" y="1528650"/>
              <a:ext cx="489600" cy="1043100"/>
            </a:xfrm>
            <a:prstGeom prst="straightConnector1">
              <a:avLst/>
            </a:prstGeom>
            <a:noFill/>
            <a:ln w="28575" cap="flat" cmpd="sng">
              <a:solidFill>
                <a:schemeClr val="dk2"/>
              </a:solidFill>
              <a:prstDash val="solid"/>
              <a:round/>
              <a:headEnd type="none" w="med" len="med"/>
              <a:tailEnd type="triangle" w="med" len="med"/>
            </a:ln>
          </p:spPr>
        </p:cxnSp>
        <p:cxnSp>
          <p:nvCxnSpPr>
            <p:cNvPr id="146" name="Google Shape;146;p17"/>
            <p:cNvCxnSpPr>
              <a:stCxn id="139" idx="3"/>
              <a:endCxn id="142" idx="1"/>
            </p:cNvCxnSpPr>
            <p:nvPr/>
          </p:nvCxnSpPr>
          <p:spPr>
            <a:xfrm rot="10800000" flipH="1">
              <a:off x="3659800" y="2244450"/>
              <a:ext cx="489600" cy="327300"/>
            </a:xfrm>
            <a:prstGeom prst="straightConnector1">
              <a:avLst/>
            </a:prstGeom>
            <a:noFill/>
            <a:ln w="28575" cap="flat" cmpd="sng">
              <a:solidFill>
                <a:schemeClr val="dk2"/>
              </a:solidFill>
              <a:prstDash val="solid"/>
              <a:round/>
              <a:headEnd type="none" w="med" len="med"/>
              <a:tailEnd type="triangle" w="med" len="med"/>
            </a:ln>
          </p:spPr>
        </p:cxnSp>
        <p:cxnSp>
          <p:nvCxnSpPr>
            <p:cNvPr id="147" name="Google Shape;147;p17"/>
            <p:cNvCxnSpPr>
              <a:stCxn id="139" idx="3"/>
              <a:endCxn id="143" idx="1"/>
            </p:cNvCxnSpPr>
            <p:nvPr/>
          </p:nvCxnSpPr>
          <p:spPr>
            <a:xfrm>
              <a:off x="3659800" y="2571750"/>
              <a:ext cx="489600" cy="413100"/>
            </a:xfrm>
            <a:prstGeom prst="straightConnector1">
              <a:avLst/>
            </a:prstGeom>
            <a:noFill/>
            <a:ln w="28575" cap="flat" cmpd="sng">
              <a:solidFill>
                <a:schemeClr val="dk2"/>
              </a:solidFill>
              <a:prstDash val="solid"/>
              <a:round/>
              <a:headEnd type="none" w="med" len="med"/>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Background - </a:t>
            </a:r>
            <a:r>
              <a:rPr lang="zh-CN">
                <a:solidFill>
                  <a:srgbClr val="990000"/>
                </a:solidFill>
              </a:rPr>
              <a:t>Failure</a:t>
            </a:r>
            <a:endParaRPr>
              <a:solidFill>
                <a:srgbClr val="990000"/>
              </a:solidFill>
            </a:endParaRPr>
          </a:p>
        </p:txBody>
      </p:sp>
      <p:sp>
        <p:nvSpPr>
          <p:cNvPr id="153" name="Google Shape;153;p18"/>
          <p:cNvSpPr txBox="1">
            <a:spLocks noGrp="1"/>
          </p:cNvSpPr>
          <p:nvPr>
            <p:ph type="body" idx="1"/>
          </p:nvPr>
        </p:nvSpPr>
        <p:spPr>
          <a:xfrm>
            <a:off x="311700" y="1152475"/>
            <a:ext cx="8832300" cy="3453300"/>
          </a:xfrm>
          <a:prstGeom prst="rect">
            <a:avLst/>
          </a:prstGeom>
        </p:spPr>
        <p:txBody>
          <a:bodyPr spcFirstLastPara="1" wrap="square" lIns="91425" tIns="91425" rIns="91425" bIns="91425" anchor="t" anchorCtr="0">
            <a:normAutofit fontScale="92500"/>
          </a:bodyPr>
          <a:lstStyle/>
          <a:p>
            <a:pPr marL="457200" lvl="0" indent="-363696" algn="l" rtl="0">
              <a:spcBef>
                <a:spcPts val="1000"/>
              </a:spcBef>
              <a:spcAft>
                <a:spcPts val="0"/>
              </a:spcAft>
              <a:buSzPct val="100000"/>
              <a:buChar char="●"/>
            </a:pPr>
            <a:r>
              <a:rPr lang="zh-CN" sz="2300">
                <a:solidFill>
                  <a:srgbClr val="990000"/>
                </a:solidFill>
              </a:rPr>
              <a:t>Failure</a:t>
            </a:r>
            <a:r>
              <a:rPr lang="zh-CN" sz="2300"/>
              <a:t>: a failing test</a:t>
            </a:r>
            <a:endParaRPr sz="2300"/>
          </a:p>
          <a:p>
            <a:pPr marL="914400" lvl="1" indent="-340201" algn="l" rtl="0">
              <a:spcBef>
                <a:spcPts val="1200"/>
              </a:spcBef>
              <a:spcAft>
                <a:spcPts val="0"/>
              </a:spcAft>
              <a:buSzPct val="100000"/>
              <a:buChar char="○"/>
            </a:pPr>
            <a:r>
              <a:rPr lang="zh-CN" sz="1900"/>
              <a:t>e.g., assertion fails, program crashes when executing the test</a:t>
            </a:r>
            <a:endParaRPr sz="1900"/>
          </a:p>
          <a:p>
            <a:pPr marL="457200" lvl="0" indent="-363696" algn="l" rtl="0">
              <a:spcBef>
                <a:spcPts val="1000"/>
              </a:spcBef>
              <a:spcAft>
                <a:spcPts val="0"/>
              </a:spcAft>
              <a:buSzPct val="100000"/>
              <a:buChar char="●"/>
            </a:pPr>
            <a:r>
              <a:rPr lang="zh-CN" sz="2300" i="1"/>
              <a:t>k</a:t>
            </a:r>
            <a:r>
              <a:rPr lang="zh-CN" sz="2300"/>
              <a:t>: number of </a:t>
            </a:r>
            <a:r>
              <a:rPr lang="zh-CN" sz="2300">
                <a:solidFill>
                  <a:srgbClr val="990000"/>
                </a:solidFill>
              </a:rPr>
              <a:t>failures</a:t>
            </a:r>
            <a:r>
              <a:rPr lang="zh-CN" sz="2300"/>
              <a:t> in </a:t>
            </a:r>
            <a:r>
              <a:rPr lang="zh-CN" sz="2300" i="1"/>
              <a:t>T </a:t>
            </a:r>
            <a:r>
              <a:rPr lang="zh-CN" sz="2300"/>
              <a:t>(</a:t>
            </a:r>
            <a:r>
              <a:rPr lang="zh-CN" sz="2300" i="1"/>
              <a:t>k </a:t>
            </a:r>
            <a:r>
              <a:rPr lang="zh-CN" sz="1900" i="1"/>
              <a:t>≤</a:t>
            </a:r>
            <a:r>
              <a:rPr lang="zh-CN" sz="2300" i="1"/>
              <a:t> n</a:t>
            </a:r>
            <a:r>
              <a:rPr lang="zh-CN" sz="2300"/>
              <a:t>)</a:t>
            </a:r>
            <a:endParaRPr sz="2300"/>
          </a:p>
          <a:p>
            <a:pPr marL="457200" lvl="0" indent="0" algn="l" rtl="0">
              <a:spcBef>
                <a:spcPts val="1200"/>
              </a:spcBef>
              <a:spcAft>
                <a:spcPts val="0"/>
              </a:spcAft>
              <a:buNone/>
            </a:pPr>
            <a:endParaRPr sz="2300" i="1"/>
          </a:p>
          <a:p>
            <a:pPr marL="457200" lvl="0" indent="-363696" algn="l" rtl="0">
              <a:spcBef>
                <a:spcPts val="1200"/>
              </a:spcBef>
              <a:spcAft>
                <a:spcPts val="0"/>
              </a:spcAft>
              <a:buSzPct val="100000"/>
              <a:buChar char="●"/>
            </a:pPr>
            <a:r>
              <a:rPr lang="zh-CN" sz="2300" i="1"/>
              <a:t>k </a:t>
            </a:r>
            <a:r>
              <a:rPr lang="zh-CN" sz="2300"/>
              <a:t>≪</a:t>
            </a:r>
            <a:r>
              <a:rPr lang="zh-CN" sz="2300" i="1"/>
              <a:t> n </a:t>
            </a:r>
            <a:r>
              <a:rPr lang="zh-CN" sz="2300"/>
              <a:t>in practice: a small fraction of tests fail in real test suites [1]</a:t>
            </a:r>
            <a:endParaRPr sz="2300"/>
          </a:p>
          <a:p>
            <a:pPr marL="914400" lvl="1" indent="-340201" algn="l" rtl="0">
              <a:spcBef>
                <a:spcPts val="1200"/>
              </a:spcBef>
              <a:spcAft>
                <a:spcPts val="0"/>
              </a:spcAft>
              <a:buSzPct val="100000"/>
              <a:buChar char="○"/>
            </a:pPr>
            <a:r>
              <a:rPr lang="zh-CN" sz="1900" i="1"/>
              <a:t>k ≤ </a:t>
            </a:r>
            <a:r>
              <a:rPr lang="zh-CN" sz="1900"/>
              <a:t>10 in 98% of the test suites</a:t>
            </a:r>
            <a:endParaRPr sz="1900"/>
          </a:p>
          <a:p>
            <a:pPr marL="914400" lvl="1" indent="-340201" algn="l" rtl="0">
              <a:spcBef>
                <a:spcPts val="1000"/>
              </a:spcBef>
              <a:spcAft>
                <a:spcPts val="1200"/>
              </a:spcAft>
              <a:buSzPct val="100000"/>
              <a:buChar char="○"/>
            </a:pPr>
            <a:r>
              <a:rPr lang="zh-CN" sz="1900" i="1"/>
              <a:t>average(n) = 176</a:t>
            </a:r>
            <a:endParaRPr sz="1900" i="1"/>
          </a:p>
        </p:txBody>
      </p:sp>
      <p:sp>
        <p:nvSpPr>
          <p:cNvPr id="154" name="Google Shape;15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6</a:t>
            </a:fld>
            <a:endParaRPr/>
          </a:p>
        </p:txBody>
      </p:sp>
      <p:sp>
        <p:nvSpPr>
          <p:cNvPr id="155" name="Google Shape;155;p18"/>
          <p:cNvSpPr txBox="1"/>
          <p:nvPr/>
        </p:nvSpPr>
        <p:spPr>
          <a:xfrm>
            <a:off x="460500" y="4605625"/>
            <a:ext cx="82230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300">
                <a:solidFill>
                  <a:srgbClr val="222222"/>
                </a:solidFill>
                <a:highlight>
                  <a:srgbClr val="FFFFFF"/>
                </a:highlight>
              </a:rPr>
              <a:t>[1] </a:t>
            </a:r>
            <a:r>
              <a:rPr lang="zh-CN" sz="1300">
                <a:solidFill>
                  <a:schemeClr val="dk1"/>
                </a:solidFill>
                <a:highlight>
                  <a:srgbClr val="FFFFFF"/>
                </a:highlight>
              </a:rPr>
              <a:t>Peng</a:t>
            </a:r>
            <a:r>
              <a:rPr lang="zh-CN" sz="1300">
                <a:solidFill>
                  <a:srgbClr val="222222"/>
                </a:solidFill>
                <a:highlight>
                  <a:srgbClr val="FFFFFF"/>
                </a:highlight>
              </a:rPr>
              <a:t> et al. "Empirically revisiting and enhancing IR-based test-case prioritization" </a:t>
            </a:r>
            <a:r>
              <a:rPr lang="zh-CN" sz="1300" i="1">
                <a:solidFill>
                  <a:srgbClr val="222222"/>
                </a:solidFill>
                <a:highlight>
                  <a:srgbClr val="FFFFFF"/>
                </a:highlight>
              </a:rPr>
              <a:t>ISSTA </a:t>
            </a:r>
            <a:r>
              <a:rPr lang="zh-CN" sz="1300">
                <a:solidFill>
                  <a:srgbClr val="222222"/>
                </a:solidFill>
                <a:highlight>
                  <a:srgbClr val="FFFFFF"/>
                </a:highlight>
              </a:rPr>
              <a:t>2020</a:t>
            </a:r>
            <a:endParaRPr sz="1300">
              <a:solidFill>
                <a:srgbClr val="2222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Background - </a:t>
            </a:r>
            <a:r>
              <a:rPr lang="zh-CN">
                <a:solidFill>
                  <a:srgbClr val="9900FF"/>
                </a:solidFill>
              </a:rPr>
              <a:t>Fault</a:t>
            </a:r>
            <a:endParaRPr>
              <a:solidFill>
                <a:srgbClr val="9900FF"/>
              </a:solidFill>
            </a:endParaRPr>
          </a:p>
        </p:txBody>
      </p:sp>
      <p:sp>
        <p:nvSpPr>
          <p:cNvPr id="161" name="Google Shape;16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74650" algn="l" rtl="0">
              <a:spcBef>
                <a:spcPts val="1000"/>
              </a:spcBef>
              <a:spcAft>
                <a:spcPts val="0"/>
              </a:spcAft>
              <a:buSzPts val="2300"/>
              <a:buChar char="●"/>
            </a:pPr>
            <a:r>
              <a:rPr lang="zh-CN" sz="2300">
                <a:solidFill>
                  <a:srgbClr val="9900FF"/>
                </a:solidFill>
              </a:rPr>
              <a:t>Fault</a:t>
            </a:r>
            <a:r>
              <a:rPr lang="zh-CN" sz="2300"/>
              <a:t>: the root cause for the failure</a:t>
            </a:r>
            <a:endParaRPr sz="2300"/>
          </a:p>
          <a:p>
            <a:pPr marL="914400" lvl="1" indent="-349250" algn="l" rtl="0">
              <a:spcBef>
                <a:spcPts val="1200"/>
              </a:spcBef>
              <a:spcAft>
                <a:spcPts val="0"/>
              </a:spcAft>
              <a:buSzPts val="1900"/>
              <a:buChar char="○"/>
            </a:pPr>
            <a:r>
              <a:rPr lang="zh-CN" sz="1900"/>
              <a:t>Bugs in the code</a:t>
            </a:r>
            <a:endParaRPr sz="1900"/>
          </a:p>
          <a:p>
            <a:pPr marL="457200" lvl="0" indent="-374650" algn="l" rtl="0">
              <a:spcBef>
                <a:spcPts val="1000"/>
              </a:spcBef>
              <a:spcAft>
                <a:spcPts val="0"/>
              </a:spcAft>
              <a:buSzPts val="2300"/>
              <a:buChar char="●"/>
            </a:pPr>
            <a:r>
              <a:rPr lang="zh-CN" sz="2300">
                <a:solidFill>
                  <a:srgbClr val="9900FF"/>
                </a:solidFill>
              </a:rPr>
              <a:t>Faults</a:t>
            </a:r>
            <a:r>
              <a:rPr lang="zh-CN" sz="2300"/>
              <a:t> are static, while </a:t>
            </a:r>
            <a:r>
              <a:rPr lang="zh-CN" sz="2300">
                <a:solidFill>
                  <a:srgbClr val="990000"/>
                </a:solidFill>
              </a:rPr>
              <a:t>failures</a:t>
            </a:r>
            <a:r>
              <a:rPr lang="zh-CN" sz="2300"/>
              <a:t> are dynamic</a:t>
            </a:r>
            <a:endParaRPr sz="2300"/>
          </a:p>
          <a:p>
            <a:pPr marL="457200" lvl="0" indent="0" algn="l" rtl="0">
              <a:spcBef>
                <a:spcPts val="1200"/>
              </a:spcBef>
              <a:spcAft>
                <a:spcPts val="0"/>
              </a:spcAft>
              <a:buNone/>
            </a:pPr>
            <a:endParaRPr sz="2300" i="1"/>
          </a:p>
          <a:p>
            <a:pPr marL="457200" lvl="0" indent="-374650" algn="l" rtl="0">
              <a:spcBef>
                <a:spcPts val="1200"/>
              </a:spcBef>
              <a:spcAft>
                <a:spcPts val="1200"/>
              </a:spcAft>
              <a:buSzPts val="2300"/>
              <a:buChar char="●"/>
            </a:pPr>
            <a:r>
              <a:rPr lang="zh-CN" sz="2300" i="1"/>
              <a:t>m</a:t>
            </a:r>
            <a:r>
              <a:rPr lang="zh-CN" sz="2300"/>
              <a:t>: number of </a:t>
            </a:r>
            <a:r>
              <a:rPr lang="zh-CN" sz="2300">
                <a:solidFill>
                  <a:srgbClr val="9900FF"/>
                </a:solidFill>
              </a:rPr>
              <a:t>faults</a:t>
            </a:r>
            <a:endParaRPr sz="2300">
              <a:solidFill>
                <a:srgbClr val="9900FF"/>
              </a:solidFill>
            </a:endParaRPr>
          </a:p>
        </p:txBody>
      </p:sp>
      <p:sp>
        <p:nvSpPr>
          <p:cNvPr id="162" name="Google Shape;16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solidFill>
                  <a:srgbClr val="990000"/>
                </a:solidFill>
              </a:rPr>
              <a:t>Failures</a:t>
            </a:r>
            <a:r>
              <a:rPr lang="zh-CN"/>
              <a:t> Detect </a:t>
            </a:r>
            <a:r>
              <a:rPr lang="zh-CN">
                <a:solidFill>
                  <a:srgbClr val="9900FF"/>
                </a:solidFill>
              </a:rPr>
              <a:t>Faults</a:t>
            </a:r>
            <a:endParaRPr>
              <a:solidFill>
                <a:srgbClr val="9900FF"/>
              </a:solidFill>
            </a:endParaRPr>
          </a:p>
        </p:txBody>
      </p:sp>
      <p:sp>
        <p:nvSpPr>
          <p:cNvPr id="168" name="Google Shape;16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SzPts val="1800"/>
              <a:buChar char="●"/>
            </a:pPr>
            <a:r>
              <a:rPr lang="zh-CN"/>
              <a:t>We call a </a:t>
            </a:r>
            <a:r>
              <a:rPr lang="zh-CN">
                <a:solidFill>
                  <a:srgbClr val="990000"/>
                </a:solidFill>
              </a:rPr>
              <a:t>failure</a:t>
            </a:r>
            <a:r>
              <a:rPr lang="zh-CN"/>
              <a:t> detects a </a:t>
            </a:r>
            <a:r>
              <a:rPr lang="zh-CN">
                <a:solidFill>
                  <a:srgbClr val="9900FF"/>
                </a:solidFill>
              </a:rPr>
              <a:t>fault</a:t>
            </a:r>
            <a:r>
              <a:rPr lang="zh-CN"/>
              <a:t> if the </a:t>
            </a:r>
            <a:r>
              <a:rPr lang="zh-CN">
                <a:solidFill>
                  <a:srgbClr val="990000"/>
                </a:solidFill>
              </a:rPr>
              <a:t>failure</a:t>
            </a:r>
            <a:r>
              <a:rPr lang="zh-CN"/>
              <a:t> is caused by the </a:t>
            </a:r>
            <a:r>
              <a:rPr lang="zh-CN">
                <a:solidFill>
                  <a:srgbClr val="9900FF"/>
                </a:solidFill>
              </a:rPr>
              <a:t>fault</a:t>
            </a:r>
            <a:r>
              <a:rPr lang="zh-CN"/>
              <a:t> [1]</a:t>
            </a:r>
            <a:endParaRPr/>
          </a:p>
          <a:p>
            <a:pPr marL="457200" lvl="0" indent="-342900" algn="l" rtl="0">
              <a:spcBef>
                <a:spcPts val="1200"/>
              </a:spcBef>
              <a:spcAft>
                <a:spcPts val="0"/>
              </a:spcAft>
              <a:buSzPts val="1800"/>
              <a:buChar char="●"/>
            </a:pPr>
            <a:r>
              <a:rPr lang="zh-CN"/>
              <a:t>Many </a:t>
            </a:r>
            <a:r>
              <a:rPr lang="zh-CN">
                <a:solidFill>
                  <a:srgbClr val="990000"/>
                </a:solidFill>
              </a:rPr>
              <a:t>failures</a:t>
            </a:r>
            <a:r>
              <a:rPr lang="zh-CN"/>
              <a:t> may detect the same </a:t>
            </a:r>
            <a:r>
              <a:rPr lang="zh-CN">
                <a:solidFill>
                  <a:srgbClr val="9900FF"/>
                </a:solidFill>
              </a:rPr>
              <a:t>fault</a:t>
            </a:r>
            <a:endParaRPr>
              <a:solidFill>
                <a:srgbClr val="9900FF"/>
              </a:solidFill>
            </a:endParaRPr>
          </a:p>
          <a:p>
            <a:pPr marL="457200" lvl="0" indent="-342900" algn="l" rtl="0">
              <a:spcBef>
                <a:spcPts val="1000"/>
              </a:spcBef>
              <a:spcAft>
                <a:spcPts val="1200"/>
              </a:spcAft>
              <a:buSzPts val="1800"/>
              <a:buChar char="●"/>
            </a:pPr>
            <a:r>
              <a:rPr lang="zh-CN"/>
              <a:t>One </a:t>
            </a:r>
            <a:r>
              <a:rPr lang="zh-CN">
                <a:solidFill>
                  <a:srgbClr val="990000"/>
                </a:solidFill>
              </a:rPr>
              <a:t>failure</a:t>
            </a:r>
            <a:r>
              <a:rPr lang="zh-CN"/>
              <a:t> may detect many </a:t>
            </a:r>
            <a:r>
              <a:rPr lang="zh-CN">
                <a:solidFill>
                  <a:srgbClr val="9900FF"/>
                </a:solidFill>
              </a:rPr>
              <a:t>faults</a:t>
            </a:r>
            <a:endParaRPr>
              <a:solidFill>
                <a:srgbClr val="9900FF"/>
              </a:solidFill>
            </a:endParaRPr>
          </a:p>
        </p:txBody>
      </p:sp>
      <p:sp>
        <p:nvSpPr>
          <p:cNvPr id="169" name="Google Shape;16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8</a:t>
            </a:fld>
            <a:endParaRPr/>
          </a:p>
        </p:txBody>
      </p:sp>
      <p:sp>
        <p:nvSpPr>
          <p:cNvPr id="170" name="Google Shape;170;p20"/>
          <p:cNvSpPr txBox="1"/>
          <p:nvPr/>
        </p:nvSpPr>
        <p:spPr>
          <a:xfrm>
            <a:off x="460500" y="4548025"/>
            <a:ext cx="82230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300">
                <a:solidFill>
                  <a:srgbClr val="222222"/>
                </a:solidFill>
                <a:highlight>
                  <a:srgbClr val="FFFFFF"/>
                </a:highlight>
              </a:rPr>
              <a:t>[1] </a:t>
            </a:r>
            <a:r>
              <a:rPr lang="zh-CN" sz="1300">
                <a:solidFill>
                  <a:schemeClr val="dk1"/>
                </a:solidFill>
                <a:highlight>
                  <a:srgbClr val="FFFFFF"/>
                </a:highlight>
              </a:rPr>
              <a:t>Rothermel</a:t>
            </a:r>
            <a:r>
              <a:rPr lang="zh-CN" sz="1300">
                <a:solidFill>
                  <a:srgbClr val="222222"/>
                </a:solidFill>
                <a:highlight>
                  <a:srgbClr val="FFFFFF"/>
                </a:highlight>
              </a:rPr>
              <a:t> et al. "Test case prioritization: An empirical study" </a:t>
            </a:r>
            <a:r>
              <a:rPr lang="zh-CN" sz="1300" i="1">
                <a:solidFill>
                  <a:srgbClr val="222222"/>
                </a:solidFill>
                <a:highlight>
                  <a:srgbClr val="FFFFFF"/>
                </a:highlight>
              </a:rPr>
              <a:t>ICSM </a:t>
            </a:r>
            <a:r>
              <a:rPr lang="zh-CN" sz="1300">
                <a:solidFill>
                  <a:srgbClr val="222222"/>
                </a:solidFill>
                <a:highlight>
                  <a:srgbClr val="FFFFFF"/>
                </a:highlight>
              </a:rPr>
              <a:t>1999</a:t>
            </a:r>
            <a:endParaRPr sz="1300">
              <a:solidFill>
                <a:srgbClr val="222222"/>
              </a:solidFill>
              <a:highlight>
                <a:srgbClr val="FFFFFF"/>
              </a:highlight>
            </a:endParaRPr>
          </a:p>
        </p:txBody>
      </p:sp>
      <p:grpSp>
        <p:nvGrpSpPr>
          <p:cNvPr id="171" name="Google Shape;171;p20"/>
          <p:cNvGrpSpPr/>
          <p:nvPr/>
        </p:nvGrpSpPr>
        <p:grpSpPr>
          <a:xfrm>
            <a:off x="6220425" y="2169925"/>
            <a:ext cx="2730725" cy="2054700"/>
            <a:chOff x="3500950" y="2284500"/>
            <a:chExt cx="2730725" cy="2054700"/>
          </a:xfrm>
        </p:grpSpPr>
        <p:sp>
          <p:nvSpPr>
            <p:cNvPr id="172" name="Google Shape;172;p20"/>
            <p:cNvSpPr/>
            <p:nvPr/>
          </p:nvSpPr>
          <p:spPr>
            <a:xfrm>
              <a:off x="3500950" y="2284500"/>
              <a:ext cx="841800" cy="2054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0000" rIns="91425" bIns="91425" anchor="ctr" anchorCtr="0">
              <a:noAutofit/>
            </a:bodyPr>
            <a:lstStyle/>
            <a:p>
              <a:pPr marL="0" lvl="0" indent="0" algn="ctr" rtl="0">
                <a:lnSpc>
                  <a:spcPct val="70000"/>
                </a:lnSpc>
                <a:spcBef>
                  <a:spcPts val="0"/>
                </a:spcBef>
                <a:spcAft>
                  <a:spcPts val="0"/>
                </a:spcAft>
                <a:buNone/>
              </a:pPr>
              <a:r>
                <a:rPr lang="zh-CN" sz="1600"/>
                <a:t>t</a:t>
              </a:r>
              <a:r>
                <a:rPr lang="zh-CN" sz="1600" baseline="-25000"/>
                <a:t>1</a:t>
              </a:r>
              <a:endParaRPr sz="1600" baseline="-25000"/>
            </a:p>
            <a:p>
              <a:pPr marL="0" lvl="0" indent="0" algn="ctr" rtl="0">
                <a:lnSpc>
                  <a:spcPct val="70000"/>
                </a:lnSpc>
                <a:spcBef>
                  <a:spcPts val="0"/>
                </a:spcBef>
                <a:spcAft>
                  <a:spcPts val="0"/>
                </a:spcAft>
                <a:buNone/>
              </a:pPr>
              <a:endParaRPr sz="1600" baseline="-25000"/>
            </a:p>
            <a:p>
              <a:pPr marL="0" lvl="0" indent="0" algn="ctr" rtl="0">
                <a:lnSpc>
                  <a:spcPct val="70000"/>
                </a:lnSpc>
                <a:spcBef>
                  <a:spcPts val="0"/>
                </a:spcBef>
                <a:spcAft>
                  <a:spcPts val="0"/>
                </a:spcAft>
                <a:buNone/>
              </a:pPr>
              <a:r>
                <a:rPr lang="zh-CN" sz="1600">
                  <a:solidFill>
                    <a:schemeClr val="dk1"/>
                  </a:solidFill>
                </a:rPr>
                <a:t>t</a:t>
              </a:r>
              <a:r>
                <a:rPr lang="zh-CN" sz="1600" baseline="-25000">
                  <a:solidFill>
                    <a:schemeClr val="dk1"/>
                  </a:solidFill>
                </a:rPr>
                <a:t>2</a:t>
              </a:r>
              <a:endParaRPr sz="1600" baseline="-25000">
                <a:solidFill>
                  <a:schemeClr val="dk1"/>
                </a:solidFill>
              </a:endParaRPr>
            </a:p>
            <a:p>
              <a:pPr marL="0" lvl="0" indent="0" algn="ctr" rtl="0">
                <a:lnSpc>
                  <a:spcPct val="70000"/>
                </a:lnSpc>
                <a:spcBef>
                  <a:spcPts val="0"/>
                </a:spcBef>
                <a:spcAft>
                  <a:spcPts val="0"/>
                </a:spcAft>
                <a:buNone/>
              </a:pPr>
              <a:endParaRPr sz="1600" baseline="-25000">
                <a:solidFill>
                  <a:schemeClr val="dk1"/>
                </a:solidFill>
              </a:endParaRPr>
            </a:p>
            <a:p>
              <a:pPr marL="0" lvl="0" indent="0" algn="ctr" rtl="0">
                <a:lnSpc>
                  <a:spcPct val="70000"/>
                </a:lnSpc>
                <a:spcBef>
                  <a:spcPts val="0"/>
                </a:spcBef>
                <a:spcAft>
                  <a:spcPts val="0"/>
                </a:spcAft>
                <a:buNone/>
              </a:pPr>
              <a:r>
                <a:rPr lang="zh-CN" sz="1600">
                  <a:solidFill>
                    <a:schemeClr val="dk1"/>
                  </a:solidFill>
                </a:rPr>
                <a:t>t</a:t>
              </a:r>
              <a:r>
                <a:rPr lang="zh-CN" sz="1600" baseline="-25000">
                  <a:solidFill>
                    <a:schemeClr val="dk1"/>
                  </a:solidFill>
                </a:rPr>
                <a:t>3</a:t>
              </a:r>
              <a:endParaRPr sz="1600" baseline="-25000">
                <a:solidFill>
                  <a:schemeClr val="dk1"/>
                </a:solidFill>
              </a:endParaRPr>
            </a:p>
            <a:p>
              <a:pPr marL="0" lvl="0" indent="0" algn="ctr" rtl="0">
                <a:lnSpc>
                  <a:spcPct val="70000"/>
                </a:lnSpc>
                <a:spcBef>
                  <a:spcPts val="0"/>
                </a:spcBef>
                <a:spcAft>
                  <a:spcPts val="0"/>
                </a:spcAft>
                <a:buNone/>
              </a:pPr>
              <a:endParaRPr sz="1600" baseline="-25000">
                <a:solidFill>
                  <a:schemeClr val="dk1"/>
                </a:solidFill>
              </a:endParaRPr>
            </a:p>
            <a:p>
              <a:pPr marL="0" lvl="0" indent="0" algn="ctr" rtl="0">
                <a:lnSpc>
                  <a:spcPct val="70000"/>
                </a:lnSpc>
                <a:spcBef>
                  <a:spcPts val="0"/>
                </a:spcBef>
                <a:spcAft>
                  <a:spcPts val="0"/>
                </a:spcAft>
                <a:buNone/>
              </a:pPr>
              <a:r>
                <a:rPr lang="zh-CN" sz="1600">
                  <a:solidFill>
                    <a:schemeClr val="dk1"/>
                  </a:solidFill>
                </a:rPr>
                <a:t>t</a:t>
              </a:r>
              <a:r>
                <a:rPr lang="zh-CN" sz="1600" baseline="-25000">
                  <a:solidFill>
                    <a:schemeClr val="dk1"/>
                  </a:solidFill>
                </a:rPr>
                <a:t>4</a:t>
              </a:r>
              <a:endParaRPr sz="1600" baseline="-25000">
                <a:solidFill>
                  <a:schemeClr val="dk1"/>
                </a:solidFill>
              </a:endParaRPr>
            </a:p>
            <a:p>
              <a:pPr marL="0" lvl="0" indent="0" algn="ctr" rtl="0">
                <a:lnSpc>
                  <a:spcPct val="70000"/>
                </a:lnSpc>
                <a:spcBef>
                  <a:spcPts val="0"/>
                </a:spcBef>
                <a:spcAft>
                  <a:spcPts val="0"/>
                </a:spcAft>
                <a:buNone/>
              </a:pPr>
              <a:endParaRPr sz="1600" baseline="-25000">
                <a:solidFill>
                  <a:schemeClr val="dk1"/>
                </a:solidFill>
              </a:endParaRPr>
            </a:p>
            <a:p>
              <a:pPr marL="0" lvl="0" indent="0" algn="ctr" rtl="0">
                <a:lnSpc>
                  <a:spcPct val="70000"/>
                </a:lnSpc>
                <a:spcBef>
                  <a:spcPts val="0"/>
                </a:spcBef>
                <a:spcAft>
                  <a:spcPts val="0"/>
                </a:spcAft>
                <a:buClr>
                  <a:schemeClr val="dk1"/>
                </a:buClr>
                <a:buSzPts val="1100"/>
                <a:buFont typeface="Arial"/>
                <a:buNone/>
              </a:pPr>
              <a:r>
                <a:rPr lang="zh-CN" sz="1600">
                  <a:solidFill>
                    <a:schemeClr val="dk1"/>
                  </a:solidFill>
                </a:rPr>
                <a:t>t</a:t>
              </a:r>
              <a:r>
                <a:rPr lang="zh-CN" sz="1600" baseline="-25000">
                  <a:solidFill>
                    <a:schemeClr val="dk1"/>
                  </a:solidFill>
                </a:rPr>
                <a:t>5</a:t>
              </a:r>
              <a:endParaRPr sz="1600" baseline="-25000">
                <a:solidFill>
                  <a:schemeClr val="dk1"/>
                </a:solidFill>
              </a:endParaRPr>
            </a:p>
          </p:txBody>
        </p:sp>
        <p:sp>
          <p:nvSpPr>
            <p:cNvPr id="173" name="Google Shape;173;p20"/>
            <p:cNvSpPr/>
            <p:nvPr/>
          </p:nvSpPr>
          <p:spPr>
            <a:xfrm>
              <a:off x="5609775" y="2571750"/>
              <a:ext cx="621900" cy="14169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0000" rIns="91425" bIns="91425" anchor="ctr" anchorCtr="0">
              <a:noAutofit/>
            </a:bodyPr>
            <a:lstStyle/>
            <a:p>
              <a:pPr marL="0" lvl="0" indent="0" algn="ctr" rtl="0">
                <a:lnSpc>
                  <a:spcPct val="70000"/>
                </a:lnSpc>
                <a:spcBef>
                  <a:spcPts val="0"/>
                </a:spcBef>
                <a:spcAft>
                  <a:spcPts val="0"/>
                </a:spcAft>
                <a:buNone/>
              </a:pPr>
              <a:endParaRPr sz="1600" baseline="-25000"/>
            </a:p>
            <a:p>
              <a:pPr marL="0" lvl="0" indent="0" algn="ctr" rtl="0">
                <a:lnSpc>
                  <a:spcPct val="70000"/>
                </a:lnSpc>
                <a:spcBef>
                  <a:spcPts val="0"/>
                </a:spcBef>
                <a:spcAft>
                  <a:spcPts val="0"/>
                </a:spcAft>
                <a:buNone/>
              </a:pPr>
              <a:endParaRPr sz="1600" baseline="-25000"/>
            </a:p>
            <a:p>
              <a:pPr marL="0" lvl="0" indent="0" algn="ctr" rtl="0">
                <a:lnSpc>
                  <a:spcPct val="70000"/>
                </a:lnSpc>
                <a:spcBef>
                  <a:spcPts val="0"/>
                </a:spcBef>
                <a:spcAft>
                  <a:spcPts val="0"/>
                </a:spcAft>
                <a:buNone/>
              </a:pPr>
              <a:r>
                <a:rPr lang="zh-CN" sz="1600">
                  <a:solidFill>
                    <a:schemeClr val="dk1"/>
                  </a:solidFill>
                </a:rPr>
                <a:t>F</a:t>
              </a:r>
              <a:r>
                <a:rPr lang="zh-CN" sz="1600" baseline="-25000">
                  <a:solidFill>
                    <a:schemeClr val="dk1"/>
                  </a:solidFill>
                </a:rPr>
                <a:t>1</a:t>
              </a:r>
              <a:endParaRPr sz="1600" baseline="-25000">
                <a:solidFill>
                  <a:schemeClr val="dk1"/>
                </a:solidFill>
              </a:endParaRPr>
            </a:p>
            <a:p>
              <a:pPr marL="0" lvl="0" indent="0" algn="ctr" rtl="0">
                <a:lnSpc>
                  <a:spcPct val="70000"/>
                </a:lnSpc>
                <a:spcBef>
                  <a:spcPts val="0"/>
                </a:spcBef>
                <a:spcAft>
                  <a:spcPts val="0"/>
                </a:spcAft>
                <a:buNone/>
              </a:pPr>
              <a:endParaRPr sz="1600" baseline="-25000">
                <a:solidFill>
                  <a:schemeClr val="dk1"/>
                </a:solidFill>
              </a:endParaRPr>
            </a:p>
            <a:p>
              <a:pPr marL="0" lvl="0" indent="0" algn="ctr" rtl="0">
                <a:lnSpc>
                  <a:spcPct val="70000"/>
                </a:lnSpc>
                <a:spcBef>
                  <a:spcPts val="0"/>
                </a:spcBef>
                <a:spcAft>
                  <a:spcPts val="0"/>
                </a:spcAft>
                <a:buNone/>
              </a:pPr>
              <a:r>
                <a:rPr lang="zh-CN" sz="1600">
                  <a:solidFill>
                    <a:schemeClr val="dk1"/>
                  </a:solidFill>
                </a:rPr>
                <a:t>F</a:t>
              </a:r>
              <a:r>
                <a:rPr lang="zh-CN" sz="1600" baseline="-25000">
                  <a:solidFill>
                    <a:schemeClr val="dk1"/>
                  </a:solidFill>
                </a:rPr>
                <a:t>2</a:t>
              </a:r>
              <a:endParaRPr sz="1600" baseline="-25000">
                <a:solidFill>
                  <a:schemeClr val="dk1"/>
                </a:solidFill>
              </a:endParaRPr>
            </a:p>
            <a:p>
              <a:pPr marL="0" lvl="0" indent="0" algn="ctr" rtl="0">
                <a:lnSpc>
                  <a:spcPct val="70000"/>
                </a:lnSpc>
                <a:spcBef>
                  <a:spcPts val="0"/>
                </a:spcBef>
                <a:spcAft>
                  <a:spcPts val="0"/>
                </a:spcAft>
                <a:buNone/>
              </a:pPr>
              <a:endParaRPr sz="1600" baseline="-25000">
                <a:solidFill>
                  <a:schemeClr val="dk1"/>
                </a:solidFill>
              </a:endParaRPr>
            </a:p>
            <a:p>
              <a:pPr marL="0" lvl="0" indent="0" algn="ctr" rtl="0">
                <a:lnSpc>
                  <a:spcPct val="70000"/>
                </a:lnSpc>
                <a:spcBef>
                  <a:spcPts val="0"/>
                </a:spcBef>
                <a:spcAft>
                  <a:spcPts val="0"/>
                </a:spcAft>
                <a:buNone/>
              </a:pPr>
              <a:r>
                <a:rPr lang="zh-CN" sz="1600">
                  <a:solidFill>
                    <a:schemeClr val="dk1"/>
                  </a:solidFill>
                </a:rPr>
                <a:t>F</a:t>
              </a:r>
              <a:r>
                <a:rPr lang="zh-CN" sz="1600" baseline="-25000">
                  <a:solidFill>
                    <a:schemeClr val="dk1"/>
                  </a:solidFill>
                </a:rPr>
                <a:t>3</a:t>
              </a:r>
              <a:endParaRPr sz="1600" baseline="-25000">
                <a:solidFill>
                  <a:schemeClr val="dk1"/>
                </a:solidFill>
              </a:endParaRPr>
            </a:p>
            <a:p>
              <a:pPr marL="0" lvl="0" indent="0" algn="ctr" rtl="0">
                <a:lnSpc>
                  <a:spcPct val="70000"/>
                </a:lnSpc>
                <a:spcBef>
                  <a:spcPts val="0"/>
                </a:spcBef>
                <a:spcAft>
                  <a:spcPts val="0"/>
                </a:spcAft>
                <a:buNone/>
              </a:pPr>
              <a:endParaRPr sz="1600" baseline="-25000">
                <a:solidFill>
                  <a:schemeClr val="dk1"/>
                </a:solidFill>
              </a:endParaRPr>
            </a:p>
            <a:p>
              <a:pPr marL="0" lvl="0" indent="0" algn="l" rtl="0">
                <a:lnSpc>
                  <a:spcPct val="70000"/>
                </a:lnSpc>
                <a:spcBef>
                  <a:spcPts val="0"/>
                </a:spcBef>
                <a:spcAft>
                  <a:spcPts val="0"/>
                </a:spcAft>
                <a:buNone/>
              </a:pPr>
              <a:endParaRPr sz="1600" baseline="-25000">
                <a:solidFill>
                  <a:schemeClr val="dk1"/>
                </a:solidFill>
              </a:endParaRPr>
            </a:p>
          </p:txBody>
        </p:sp>
        <p:cxnSp>
          <p:nvCxnSpPr>
            <p:cNvPr id="174" name="Google Shape;174;p20"/>
            <p:cNvCxnSpPr/>
            <p:nvPr/>
          </p:nvCxnSpPr>
          <p:spPr>
            <a:xfrm>
              <a:off x="3977025" y="2638300"/>
              <a:ext cx="1831800" cy="618600"/>
            </a:xfrm>
            <a:prstGeom prst="straightConnector1">
              <a:avLst/>
            </a:prstGeom>
            <a:noFill/>
            <a:ln w="9525" cap="flat" cmpd="sng">
              <a:solidFill>
                <a:schemeClr val="dk2"/>
              </a:solidFill>
              <a:prstDash val="solid"/>
              <a:round/>
              <a:headEnd type="none" w="med" len="med"/>
              <a:tailEnd type="triangle" w="med" len="med"/>
            </a:ln>
          </p:spPr>
        </p:cxnSp>
        <p:cxnSp>
          <p:nvCxnSpPr>
            <p:cNvPr id="175" name="Google Shape;175;p20"/>
            <p:cNvCxnSpPr/>
            <p:nvPr/>
          </p:nvCxnSpPr>
          <p:spPr>
            <a:xfrm rot="10800000" flipH="1">
              <a:off x="4012000" y="2904400"/>
              <a:ext cx="1804800" cy="418200"/>
            </a:xfrm>
            <a:prstGeom prst="straightConnector1">
              <a:avLst/>
            </a:prstGeom>
            <a:noFill/>
            <a:ln w="9525" cap="flat" cmpd="sng">
              <a:solidFill>
                <a:schemeClr val="dk2"/>
              </a:solidFill>
              <a:prstDash val="solid"/>
              <a:round/>
              <a:headEnd type="none" w="med" len="med"/>
              <a:tailEnd type="triangle" w="med" len="med"/>
            </a:ln>
          </p:spPr>
        </p:cxnSp>
        <p:cxnSp>
          <p:nvCxnSpPr>
            <p:cNvPr id="176" name="Google Shape;176;p20"/>
            <p:cNvCxnSpPr/>
            <p:nvPr/>
          </p:nvCxnSpPr>
          <p:spPr>
            <a:xfrm rot="10800000" flipH="1">
              <a:off x="4050625" y="3570025"/>
              <a:ext cx="1742700" cy="70200"/>
            </a:xfrm>
            <a:prstGeom prst="straightConnector1">
              <a:avLst/>
            </a:prstGeom>
            <a:noFill/>
            <a:ln w="9525" cap="flat" cmpd="sng">
              <a:solidFill>
                <a:schemeClr val="dk2"/>
              </a:solidFill>
              <a:prstDash val="solid"/>
              <a:round/>
              <a:headEnd type="none" w="med" len="med"/>
              <a:tailEnd type="triangle" w="med" len="med"/>
            </a:ln>
          </p:spPr>
        </p:cxnSp>
        <p:cxnSp>
          <p:nvCxnSpPr>
            <p:cNvPr id="177" name="Google Shape;177;p20"/>
            <p:cNvCxnSpPr/>
            <p:nvPr/>
          </p:nvCxnSpPr>
          <p:spPr>
            <a:xfrm rot="10800000" flipH="1">
              <a:off x="4050625" y="3280300"/>
              <a:ext cx="1742700" cy="726600"/>
            </a:xfrm>
            <a:prstGeom prst="straightConnector1">
              <a:avLst/>
            </a:prstGeom>
            <a:noFill/>
            <a:ln w="9525" cap="flat" cmpd="sng">
              <a:solidFill>
                <a:schemeClr val="dk2"/>
              </a:solidFill>
              <a:prstDash val="solid"/>
              <a:round/>
              <a:headEnd type="none" w="med" len="med"/>
              <a:tailEnd type="triangle" w="med" len="med"/>
            </a:ln>
          </p:spPr>
        </p:cxnSp>
        <p:cxnSp>
          <p:nvCxnSpPr>
            <p:cNvPr id="178" name="Google Shape;178;p20"/>
            <p:cNvCxnSpPr/>
            <p:nvPr/>
          </p:nvCxnSpPr>
          <p:spPr>
            <a:xfrm rot="10800000" flipH="1">
              <a:off x="4050625" y="3624688"/>
              <a:ext cx="1742700" cy="405600"/>
            </a:xfrm>
            <a:prstGeom prst="straightConnector1">
              <a:avLst/>
            </a:prstGeom>
            <a:noFill/>
            <a:ln w="9525" cap="flat" cmpd="sng">
              <a:solidFill>
                <a:schemeClr val="dk2"/>
              </a:solidFill>
              <a:prstDash val="solid"/>
              <a:round/>
              <a:headEnd type="none" w="med" len="med"/>
              <a:tailEnd type="triangle" w="med" len="med"/>
            </a:ln>
          </p:spPr>
        </p:cxnSp>
      </p:grpSp>
      <p:sp>
        <p:nvSpPr>
          <p:cNvPr id="179" name="Google Shape;179;p20"/>
          <p:cNvSpPr/>
          <p:nvPr/>
        </p:nvSpPr>
        <p:spPr>
          <a:xfrm>
            <a:off x="5479250" y="1826425"/>
            <a:ext cx="3471900" cy="260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4482200" y="3084900"/>
            <a:ext cx="3145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sz="2200">
                <a:solidFill>
                  <a:srgbClr val="990000"/>
                </a:solidFill>
              </a:rPr>
              <a:t>Failure</a:t>
            </a:r>
            <a:r>
              <a:rPr lang="zh-CN" sz="2200"/>
              <a:t>-to-</a:t>
            </a:r>
            <a:r>
              <a:rPr lang="zh-CN" sz="2200">
                <a:solidFill>
                  <a:srgbClr val="9900FF"/>
                </a:solidFill>
              </a:rPr>
              <a:t>Fault</a:t>
            </a:r>
            <a:r>
              <a:rPr lang="zh-CN" sz="2200"/>
              <a:t> Matrix</a:t>
            </a:r>
            <a:endParaRPr sz="2200"/>
          </a:p>
        </p:txBody>
      </p:sp>
      <p:graphicFrame>
        <p:nvGraphicFramePr>
          <p:cNvPr id="181" name="Google Shape;181;p20"/>
          <p:cNvGraphicFramePr/>
          <p:nvPr>
            <p:extLst>
              <p:ext uri="{D42A27DB-BD31-4B8C-83A1-F6EECF244321}">
                <p14:modId xmlns:p14="http://schemas.microsoft.com/office/powerpoint/2010/main" val="2674190267"/>
              </p:ext>
            </p:extLst>
          </p:nvPr>
        </p:nvGraphicFramePr>
        <p:xfrm>
          <a:off x="919289" y="2594964"/>
          <a:ext cx="2806024" cy="1981570"/>
        </p:xfrm>
        <a:graphic>
          <a:graphicData uri="http://schemas.openxmlformats.org/drawingml/2006/table">
            <a:tbl>
              <a:tblPr>
                <a:noFill/>
                <a:tableStyleId>{82459C5B-1108-4A7A-AD57-D4271FE6C3B1}</a:tableStyleId>
              </a:tblPr>
              <a:tblGrid>
                <a:gridCol w="884704">
                  <a:extLst>
                    <a:ext uri="{9D8B030D-6E8A-4147-A177-3AD203B41FA5}">
                      <a16:colId xmlns:a16="http://schemas.microsoft.com/office/drawing/2014/main" val="20000"/>
                    </a:ext>
                  </a:extLst>
                </a:gridCol>
                <a:gridCol w="384264">
                  <a:extLst>
                    <a:ext uri="{9D8B030D-6E8A-4147-A177-3AD203B41FA5}">
                      <a16:colId xmlns:a16="http://schemas.microsoft.com/office/drawing/2014/main" val="20001"/>
                    </a:ext>
                  </a:extLst>
                </a:gridCol>
                <a:gridCol w="384264">
                  <a:extLst>
                    <a:ext uri="{9D8B030D-6E8A-4147-A177-3AD203B41FA5}">
                      <a16:colId xmlns:a16="http://schemas.microsoft.com/office/drawing/2014/main" val="20002"/>
                    </a:ext>
                  </a:extLst>
                </a:gridCol>
                <a:gridCol w="384264">
                  <a:extLst>
                    <a:ext uri="{9D8B030D-6E8A-4147-A177-3AD203B41FA5}">
                      <a16:colId xmlns:a16="http://schemas.microsoft.com/office/drawing/2014/main" val="20003"/>
                    </a:ext>
                  </a:extLst>
                </a:gridCol>
                <a:gridCol w="384264">
                  <a:extLst>
                    <a:ext uri="{9D8B030D-6E8A-4147-A177-3AD203B41FA5}">
                      <a16:colId xmlns:a16="http://schemas.microsoft.com/office/drawing/2014/main" val="20004"/>
                    </a:ext>
                  </a:extLst>
                </a:gridCol>
                <a:gridCol w="384264">
                  <a:extLst>
                    <a:ext uri="{9D8B030D-6E8A-4147-A177-3AD203B41FA5}">
                      <a16:colId xmlns:a16="http://schemas.microsoft.com/office/drawing/2014/main" val="20005"/>
                    </a:ext>
                  </a:extLst>
                </a:gridCol>
              </a:tblGrid>
              <a:tr h="373338">
                <a:tc>
                  <a:txBody>
                    <a:bodyPr/>
                    <a:lstStyle/>
                    <a:p>
                      <a:pPr marL="0" lvl="0" indent="0" algn="ctr" rtl="0">
                        <a:spcBef>
                          <a:spcPts val="0"/>
                        </a:spcBef>
                        <a:spcAft>
                          <a:spcPts val="0"/>
                        </a:spcAft>
                        <a:buNone/>
                      </a:pPr>
                      <a:endParaRPr sz="1200" dirty="0"/>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tcPr>
                </a:tc>
                <a:tc gridSpan="5">
                  <a:txBody>
                    <a:bodyPr/>
                    <a:lstStyle/>
                    <a:p>
                      <a:pPr marL="0" lvl="0" indent="0" algn="ctr" rtl="0">
                        <a:spcBef>
                          <a:spcPts val="0"/>
                        </a:spcBef>
                        <a:spcAft>
                          <a:spcPts val="0"/>
                        </a:spcAft>
                        <a:buNone/>
                      </a:pPr>
                      <a:r>
                        <a:rPr lang="zh-CN" sz="1200" dirty="0"/>
                        <a:t>Tests</a:t>
                      </a:r>
                      <a:endParaRPr sz="12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CN"/>
                    </a:p>
                  </a:txBody>
                  <a:tcPr/>
                </a:tc>
                <a:tc hMerge="1">
                  <a:txBody>
                    <a:bodyPr/>
                    <a:lstStyle/>
                    <a:p>
                      <a:endParaRPr lang="en-CN"/>
                    </a:p>
                  </a:txBody>
                  <a:tcPr/>
                </a:tc>
                <a:tc hMerge="1">
                  <a:txBody>
                    <a:bodyPr/>
                    <a:lstStyle/>
                    <a:p>
                      <a:endParaRPr lang="en-CN"/>
                    </a:p>
                  </a:txBody>
                  <a:tcPr/>
                </a:tc>
                <a:tc hMerge="1">
                  <a:txBody>
                    <a:bodyPr/>
                    <a:lstStyle/>
                    <a:p>
                      <a:endParaRPr lang="en-CN"/>
                    </a:p>
                  </a:txBody>
                  <a:tcPr/>
                </a:tc>
                <a:extLst>
                  <a:ext uri="{0D108BD9-81ED-4DB2-BD59-A6C34878D82A}">
                    <a16:rowId xmlns:a16="http://schemas.microsoft.com/office/drawing/2014/main" val="10000"/>
                  </a:ext>
                </a:extLst>
              </a:tr>
              <a:tr h="402058">
                <a:tc>
                  <a:txBody>
                    <a:bodyPr/>
                    <a:lstStyle/>
                    <a:p>
                      <a:pPr marL="0" lvl="0" indent="0" algn="ctr" rtl="0">
                        <a:spcBef>
                          <a:spcPts val="0"/>
                        </a:spcBef>
                        <a:spcAft>
                          <a:spcPts val="0"/>
                        </a:spcAft>
                        <a:buClr>
                          <a:schemeClr val="dk1"/>
                        </a:buClr>
                        <a:buSzPts val="1100"/>
                        <a:buFont typeface="Arial"/>
                        <a:buNone/>
                      </a:pPr>
                      <a:r>
                        <a:rPr lang="zh-CN" sz="1200">
                          <a:solidFill>
                            <a:schemeClr val="dk1"/>
                          </a:solidFill>
                        </a:rPr>
                        <a:t>Faults</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sz="1400"/>
                        <a:t>t</a:t>
                      </a:r>
                      <a:r>
                        <a:rPr lang="zh-CN" sz="1400" baseline="-25000"/>
                        <a:t>1</a:t>
                      </a:r>
                      <a:endParaRPr sz="1400" baseline="-25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400">
                          <a:solidFill>
                            <a:schemeClr val="dk1"/>
                          </a:solidFill>
                        </a:rPr>
                        <a:t>t</a:t>
                      </a:r>
                      <a:r>
                        <a:rPr lang="zh-CN" sz="1400" baseline="-25000">
                          <a:solidFill>
                            <a:schemeClr val="dk1"/>
                          </a:solidFill>
                        </a:rPr>
                        <a:t>2</a:t>
                      </a:r>
                      <a:endParaRPr sz="14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400">
                          <a:solidFill>
                            <a:schemeClr val="dk1"/>
                          </a:solidFill>
                        </a:rPr>
                        <a:t>t</a:t>
                      </a:r>
                      <a:r>
                        <a:rPr lang="zh-CN" sz="1400" baseline="-25000">
                          <a:solidFill>
                            <a:schemeClr val="dk1"/>
                          </a:solidFill>
                        </a:rPr>
                        <a:t>3</a:t>
                      </a:r>
                      <a:endParaRPr sz="14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400">
                          <a:solidFill>
                            <a:schemeClr val="dk1"/>
                          </a:solidFill>
                        </a:rPr>
                        <a:t>t</a:t>
                      </a:r>
                      <a:r>
                        <a:rPr lang="zh-CN" sz="1400" baseline="-25000">
                          <a:solidFill>
                            <a:schemeClr val="dk1"/>
                          </a:solidFill>
                        </a:rPr>
                        <a:t>4</a:t>
                      </a:r>
                      <a:endParaRPr sz="14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400">
                          <a:solidFill>
                            <a:schemeClr val="dk1"/>
                          </a:solidFill>
                        </a:rPr>
                        <a:t>t</a:t>
                      </a:r>
                      <a:r>
                        <a:rPr lang="zh-CN" sz="1400" baseline="-25000">
                          <a:solidFill>
                            <a:schemeClr val="dk1"/>
                          </a:solidFill>
                        </a:rPr>
                        <a:t>5</a:t>
                      </a:r>
                      <a:endParaRPr sz="14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2058">
                <a:tc>
                  <a:txBody>
                    <a:bodyPr/>
                    <a:lstStyle/>
                    <a:p>
                      <a:pPr marL="0" lvl="0" indent="0" algn="ctr" rtl="0">
                        <a:spcBef>
                          <a:spcPts val="0"/>
                        </a:spcBef>
                        <a:spcAft>
                          <a:spcPts val="0"/>
                        </a:spcAft>
                        <a:buClr>
                          <a:schemeClr val="dk1"/>
                        </a:buClr>
                        <a:buSzPts val="1100"/>
                        <a:buFont typeface="Arial"/>
                        <a:buNone/>
                      </a:pPr>
                      <a:r>
                        <a:rPr lang="zh-CN" sz="1400">
                          <a:solidFill>
                            <a:schemeClr val="dk1"/>
                          </a:solidFill>
                        </a:rPr>
                        <a:t>F</a:t>
                      </a:r>
                      <a:r>
                        <a:rPr lang="zh-CN" sz="1400" baseline="-25000">
                          <a:solidFill>
                            <a:schemeClr val="dk1"/>
                          </a:solidFill>
                        </a:rPr>
                        <a:t>1</a:t>
                      </a:r>
                      <a:endParaRPr sz="14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zh-CN" sz="1200">
                          <a:solidFill>
                            <a:schemeClr val="dk1"/>
                          </a:solidFill>
                        </a:rPr>
                        <a:t> </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200">
                          <a:solidFill>
                            <a:schemeClr val="dk1"/>
                          </a:solidFill>
                        </a:rPr>
                        <a:t>X</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02058">
                <a:tc>
                  <a:txBody>
                    <a:bodyPr/>
                    <a:lstStyle/>
                    <a:p>
                      <a:pPr marL="0" lvl="0" indent="0" algn="ctr" rtl="0">
                        <a:spcBef>
                          <a:spcPts val="0"/>
                        </a:spcBef>
                        <a:spcAft>
                          <a:spcPts val="0"/>
                        </a:spcAft>
                        <a:buNone/>
                      </a:pPr>
                      <a:r>
                        <a:rPr lang="zh-CN" sz="1400">
                          <a:solidFill>
                            <a:schemeClr val="dk1"/>
                          </a:solidFill>
                        </a:rPr>
                        <a:t>F</a:t>
                      </a:r>
                      <a:r>
                        <a:rPr lang="zh-CN" sz="1400" baseline="-25000">
                          <a:solidFill>
                            <a:schemeClr val="dk1"/>
                          </a:solidFill>
                        </a:rPr>
                        <a:t>2</a:t>
                      </a:r>
                      <a:endParaRPr sz="14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zh-CN" sz="1200">
                          <a:solidFill>
                            <a:schemeClr val="dk1"/>
                          </a:solidFill>
                        </a:rPr>
                        <a:t>X</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200">
                          <a:solidFill>
                            <a:schemeClr val="dk1"/>
                          </a:solidFill>
                        </a:rPr>
                        <a:t>X</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02058">
                <a:tc>
                  <a:txBody>
                    <a:bodyPr/>
                    <a:lstStyle/>
                    <a:p>
                      <a:pPr marL="0" lvl="0" indent="0" algn="ctr" rtl="0">
                        <a:spcBef>
                          <a:spcPts val="0"/>
                        </a:spcBef>
                        <a:spcAft>
                          <a:spcPts val="0"/>
                        </a:spcAft>
                        <a:buNone/>
                      </a:pPr>
                      <a:r>
                        <a:rPr lang="zh-CN" sz="1400">
                          <a:solidFill>
                            <a:schemeClr val="dk1"/>
                          </a:solidFill>
                        </a:rPr>
                        <a:t>F</a:t>
                      </a:r>
                      <a:r>
                        <a:rPr lang="zh-CN" sz="1400" baseline="-25000">
                          <a:solidFill>
                            <a:schemeClr val="dk1"/>
                          </a:solidFill>
                        </a:rPr>
                        <a:t>3</a:t>
                      </a:r>
                      <a:endParaRPr sz="14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200">
                          <a:solidFill>
                            <a:schemeClr val="dk1"/>
                          </a:solidFill>
                        </a:rPr>
                        <a:t>X</a:t>
                      </a:r>
                      <a:endParaRPr sz="12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zh-CN" sz="1200" dirty="0">
                          <a:solidFill>
                            <a:schemeClr val="dk1"/>
                          </a:solidFill>
                        </a:rPr>
                        <a:t>X</a:t>
                      </a:r>
                      <a:endParaRPr sz="12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How to Compare </a:t>
            </a:r>
            <a:r>
              <a:rPr lang="zh-CN">
                <a:solidFill>
                  <a:srgbClr val="38761D"/>
                </a:solidFill>
              </a:rPr>
              <a:t>Orders</a:t>
            </a:r>
            <a:r>
              <a:rPr lang="zh-CN"/>
              <a:t> </a:t>
            </a:r>
            <a:endParaRPr/>
          </a:p>
        </p:txBody>
      </p:sp>
      <p:sp>
        <p:nvSpPr>
          <p:cNvPr id="187" name="Google Shape;18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SzPts val="2500"/>
              <a:buChar char="●"/>
            </a:pPr>
            <a:r>
              <a:rPr lang="zh-CN" sz="2500"/>
              <a:t>The goal is to find </a:t>
            </a:r>
            <a:r>
              <a:rPr lang="zh-CN" sz="2500" b="1">
                <a:solidFill>
                  <a:srgbClr val="9900FF"/>
                </a:solidFill>
              </a:rPr>
              <a:t>faults</a:t>
            </a:r>
            <a:r>
              <a:rPr lang="zh-CN" sz="2500"/>
              <a:t> faster, not just </a:t>
            </a:r>
            <a:r>
              <a:rPr lang="zh-CN" sz="2500">
                <a:solidFill>
                  <a:srgbClr val="990000"/>
                </a:solidFill>
              </a:rPr>
              <a:t>failures</a:t>
            </a:r>
            <a:endParaRPr sz="2500"/>
          </a:p>
          <a:p>
            <a:pPr marL="457200" lvl="0" indent="-387350" algn="l" rtl="0">
              <a:spcBef>
                <a:spcPts val="0"/>
              </a:spcBef>
              <a:spcAft>
                <a:spcPts val="0"/>
              </a:spcAft>
              <a:buSzPts val="2500"/>
              <a:buChar char="●"/>
            </a:pPr>
            <a:r>
              <a:rPr lang="zh-CN" sz="2500"/>
              <a:t>Two metrics are widely used in research to quantify how fast a </a:t>
            </a:r>
            <a:r>
              <a:rPr lang="zh-CN" sz="2500">
                <a:solidFill>
                  <a:srgbClr val="38761D"/>
                </a:solidFill>
              </a:rPr>
              <a:t>test order</a:t>
            </a:r>
            <a:r>
              <a:rPr lang="zh-CN" sz="2500"/>
              <a:t> finds the faults on average</a:t>
            </a:r>
            <a:endParaRPr sz="2500"/>
          </a:p>
          <a:p>
            <a:pPr marL="914400" lvl="1" indent="-361950" algn="l" rtl="0">
              <a:spcBef>
                <a:spcPts val="0"/>
              </a:spcBef>
              <a:spcAft>
                <a:spcPts val="0"/>
              </a:spcAft>
              <a:buSzPts val="2100"/>
              <a:buChar char="○"/>
            </a:pPr>
            <a:r>
              <a:rPr lang="zh-CN" sz="2100" b="1" i="1"/>
              <a:t>Input</a:t>
            </a:r>
            <a:r>
              <a:rPr lang="zh-CN" sz="2100"/>
              <a:t>: an </a:t>
            </a:r>
            <a:r>
              <a:rPr lang="zh-CN" sz="2100">
                <a:solidFill>
                  <a:srgbClr val="38761D"/>
                </a:solidFill>
              </a:rPr>
              <a:t>order</a:t>
            </a:r>
            <a:r>
              <a:rPr lang="zh-CN" sz="2100"/>
              <a:t> and </a:t>
            </a:r>
            <a:r>
              <a:rPr lang="zh-CN" sz="2100">
                <a:solidFill>
                  <a:srgbClr val="990000"/>
                </a:solidFill>
              </a:rPr>
              <a:t>failure</a:t>
            </a:r>
            <a:r>
              <a:rPr lang="zh-CN" sz="2100"/>
              <a:t>-to-</a:t>
            </a:r>
            <a:r>
              <a:rPr lang="zh-CN" sz="2100">
                <a:solidFill>
                  <a:srgbClr val="9900FF"/>
                </a:solidFill>
              </a:rPr>
              <a:t>fault</a:t>
            </a:r>
            <a:r>
              <a:rPr lang="zh-CN" sz="2100"/>
              <a:t> matrix</a:t>
            </a:r>
            <a:endParaRPr sz="2100"/>
          </a:p>
          <a:p>
            <a:pPr marL="914400" lvl="1" indent="-387350" algn="l" rtl="0">
              <a:spcBef>
                <a:spcPts val="0"/>
              </a:spcBef>
              <a:spcAft>
                <a:spcPts val="0"/>
              </a:spcAft>
              <a:buSzPts val="2500"/>
              <a:buChar char="○"/>
            </a:pPr>
            <a:r>
              <a:rPr lang="zh-CN" sz="2100" b="1" i="1"/>
              <a:t>Output</a:t>
            </a:r>
            <a:r>
              <a:rPr lang="zh-CN" sz="2100"/>
              <a:t>: a score normalized to (0,1)</a:t>
            </a:r>
            <a:endParaRPr sz="2500"/>
          </a:p>
          <a:p>
            <a:pPr marL="914400" lvl="1" indent="-361950" algn="l" rtl="0">
              <a:spcBef>
                <a:spcPts val="0"/>
              </a:spcBef>
              <a:spcAft>
                <a:spcPts val="0"/>
              </a:spcAft>
              <a:buSzPts val="2100"/>
              <a:buChar char="○"/>
            </a:pPr>
            <a:r>
              <a:rPr lang="zh-CN" sz="2100"/>
              <a:t>α - APFD (Average Percentage of </a:t>
            </a:r>
            <a:r>
              <a:rPr lang="zh-CN" sz="2100">
                <a:solidFill>
                  <a:srgbClr val="9900FF"/>
                </a:solidFill>
              </a:rPr>
              <a:t>Faults</a:t>
            </a:r>
            <a:r>
              <a:rPr lang="zh-CN" sz="2100"/>
              <a:t> Detected) [1]</a:t>
            </a:r>
            <a:endParaRPr sz="2100"/>
          </a:p>
          <a:p>
            <a:pPr marL="914400" lvl="1" indent="-361950" algn="l" rtl="0">
              <a:spcBef>
                <a:spcPts val="0"/>
              </a:spcBef>
              <a:spcAft>
                <a:spcPts val="0"/>
              </a:spcAft>
              <a:buSzPts val="2100"/>
              <a:buChar char="○"/>
            </a:pPr>
            <a:r>
              <a:rPr lang="zh-CN" sz="2100"/>
              <a:t>γ - APFDc (“Cost-cognizant” APFD) [2]</a:t>
            </a:r>
            <a:endParaRPr sz="2100"/>
          </a:p>
          <a:p>
            <a:pPr marL="1371600" lvl="2" indent="-361950" algn="l" rtl="0">
              <a:spcBef>
                <a:spcPts val="0"/>
              </a:spcBef>
              <a:spcAft>
                <a:spcPts val="0"/>
              </a:spcAft>
              <a:buSzPts val="2100"/>
              <a:buChar char="■"/>
            </a:pPr>
            <a:r>
              <a:rPr lang="zh-CN" sz="2100"/>
              <a:t>Cost is typically measured as test runtime</a:t>
            </a:r>
            <a:endParaRPr sz="2100"/>
          </a:p>
        </p:txBody>
      </p:sp>
      <p:sp>
        <p:nvSpPr>
          <p:cNvPr id="188" name="Google Shape;18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CN"/>
              <a:t>9</a:t>
            </a:fld>
            <a:endParaRPr/>
          </a:p>
        </p:txBody>
      </p:sp>
      <p:sp>
        <p:nvSpPr>
          <p:cNvPr id="189" name="Google Shape;189;p21"/>
          <p:cNvSpPr txBox="1"/>
          <p:nvPr/>
        </p:nvSpPr>
        <p:spPr>
          <a:xfrm>
            <a:off x="460500" y="4404125"/>
            <a:ext cx="82230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300">
                <a:solidFill>
                  <a:srgbClr val="222222"/>
                </a:solidFill>
                <a:highlight>
                  <a:srgbClr val="FFFFFF"/>
                </a:highlight>
              </a:rPr>
              <a:t>[1] </a:t>
            </a:r>
            <a:r>
              <a:rPr lang="zh-CN" sz="1300">
                <a:solidFill>
                  <a:schemeClr val="dk1"/>
                </a:solidFill>
                <a:highlight>
                  <a:srgbClr val="FFFFFF"/>
                </a:highlight>
              </a:rPr>
              <a:t>Rothermel</a:t>
            </a:r>
            <a:r>
              <a:rPr lang="zh-CN" sz="1300">
                <a:solidFill>
                  <a:srgbClr val="222222"/>
                </a:solidFill>
                <a:highlight>
                  <a:srgbClr val="FFFFFF"/>
                </a:highlight>
              </a:rPr>
              <a:t> et al. "Prioritizing test cases for regression testing" </a:t>
            </a:r>
            <a:r>
              <a:rPr lang="zh-CN" sz="1300" i="1">
                <a:solidFill>
                  <a:srgbClr val="222222"/>
                </a:solidFill>
                <a:highlight>
                  <a:srgbClr val="FFFFFF"/>
                </a:highlight>
              </a:rPr>
              <a:t>TSE </a:t>
            </a:r>
            <a:r>
              <a:rPr lang="zh-CN" sz="1300">
                <a:solidFill>
                  <a:srgbClr val="222222"/>
                </a:solidFill>
                <a:highlight>
                  <a:srgbClr val="FFFFFF"/>
                </a:highlight>
              </a:rPr>
              <a:t>2001</a:t>
            </a:r>
            <a:endParaRPr sz="1300">
              <a:solidFill>
                <a:srgbClr val="222222"/>
              </a:solidFill>
              <a:highlight>
                <a:srgbClr val="FFFFFF"/>
              </a:highlight>
            </a:endParaRPr>
          </a:p>
          <a:p>
            <a:pPr marL="0" lvl="0" indent="0" algn="l" rtl="0">
              <a:spcBef>
                <a:spcPts val="0"/>
              </a:spcBef>
              <a:spcAft>
                <a:spcPts val="0"/>
              </a:spcAft>
              <a:buNone/>
            </a:pPr>
            <a:r>
              <a:rPr lang="zh-CN" sz="1300">
                <a:solidFill>
                  <a:srgbClr val="222222"/>
                </a:solidFill>
                <a:highlight>
                  <a:srgbClr val="FFFFFF"/>
                </a:highlight>
              </a:rPr>
              <a:t>[2] </a:t>
            </a:r>
            <a:r>
              <a:rPr lang="zh-CN" sz="1300">
                <a:solidFill>
                  <a:schemeClr val="dk1"/>
                </a:solidFill>
              </a:rPr>
              <a:t>Elbaum et al.</a:t>
            </a:r>
            <a:r>
              <a:rPr lang="zh-CN" sz="1300">
                <a:solidFill>
                  <a:srgbClr val="222222"/>
                </a:solidFill>
                <a:highlight>
                  <a:srgbClr val="FFFFFF"/>
                </a:highlight>
              </a:rPr>
              <a:t> “</a:t>
            </a:r>
            <a:r>
              <a:rPr lang="zh-CN" sz="1300">
                <a:solidFill>
                  <a:schemeClr val="dk1"/>
                </a:solidFill>
              </a:rPr>
              <a:t>Incorporating varying test costs and fault severities into test case prioritization</a:t>
            </a:r>
            <a:r>
              <a:rPr lang="zh-CN" sz="1300">
                <a:solidFill>
                  <a:srgbClr val="222222"/>
                </a:solidFill>
                <a:highlight>
                  <a:srgbClr val="FFFFFF"/>
                </a:highlight>
              </a:rPr>
              <a:t>” </a:t>
            </a:r>
            <a:r>
              <a:rPr lang="zh-CN" sz="1300" i="1">
                <a:solidFill>
                  <a:srgbClr val="222222"/>
                </a:solidFill>
                <a:highlight>
                  <a:srgbClr val="FFFFFF"/>
                </a:highlight>
              </a:rPr>
              <a:t>ICSE</a:t>
            </a:r>
            <a:r>
              <a:rPr lang="zh-CN" sz="1300">
                <a:solidFill>
                  <a:srgbClr val="222222"/>
                </a:solidFill>
                <a:highlight>
                  <a:srgbClr val="FFFFFF"/>
                </a:highlight>
              </a:rPr>
              <a:t> 2001</a:t>
            </a:r>
            <a:endParaRPr sz="1300">
              <a:solidFill>
                <a:srgbClr val="222222"/>
              </a:solidFill>
              <a:highlight>
                <a:srgbClr val="FFFFFF"/>
              </a:highlight>
            </a:endParaRPr>
          </a:p>
          <a:p>
            <a:pPr marL="0" lvl="0" indent="0" algn="l" rtl="0">
              <a:spcBef>
                <a:spcPts val="0"/>
              </a:spcBef>
              <a:spcAft>
                <a:spcPts val="0"/>
              </a:spcAft>
              <a:buNone/>
            </a:pPr>
            <a:endParaRPr sz="1300">
              <a:solidFill>
                <a:srgbClr val="222222"/>
              </a:solidFill>
              <a:highlight>
                <a:srgbClr val="FFFFFF"/>
              </a:highlight>
            </a:endParaRPr>
          </a:p>
          <a:p>
            <a:pPr marL="0" lvl="0" indent="0" algn="l" rtl="0">
              <a:spcBef>
                <a:spcPts val="0"/>
              </a:spcBef>
              <a:spcAft>
                <a:spcPts val="0"/>
              </a:spcAft>
              <a:buNone/>
            </a:pPr>
            <a:endParaRPr sz="130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050505"/>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5593</Words>
  <Application>Microsoft Macintosh PowerPoint</Application>
  <PresentationFormat>On-screen Show (16:9)</PresentationFormat>
  <Paragraphs>473</Paragraphs>
  <Slides>33</Slides>
  <Notes>33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33</vt:i4>
      </vt:variant>
    </vt:vector>
  </HeadingPairs>
  <TitlesOfParts>
    <vt:vector size="35" baseType="lpstr">
      <vt:lpstr>Arial</vt:lpstr>
      <vt:lpstr>Simple Light</vt:lpstr>
      <vt:lpstr>A Theoretical Analysis of Random Regression Test Prioritization</vt:lpstr>
      <vt:lpstr>Regression Test Prioritization (RTP)</vt:lpstr>
      <vt:lpstr>Background - Overview</vt:lpstr>
      <vt:lpstr>Background - Test Suite</vt:lpstr>
      <vt:lpstr>Background - RTP technique</vt:lpstr>
      <vt:lpstr>Background - Failure</vt:lpstr>
      <vt:lpstr>Background - Fault</vt:lpstr>
      <vt:lpstr>Failures Detect Faults</vt:lpstr>
      <vt:lpstr>How to Compare Orders </vt:lpstr>
      <vt:lpstr>α - APFD (Average Percentage of Faults Detected)</vt:lpstr>
      <vt:lpstr>α - APFD (Average Percentage of Faults Detected)</vt:lpstr>
      <vt:lpstr>γ - APFDc (“Cost-cognizant” APFD)</vt:lpstr>
      <vt:lpstr>How Are RTP Techniques Compared</vt:lpstr>
      <vt:lpstr>Random RTP</vt:lpstr>
      <vt:lpstr>Inaccuracy Found in a Seminal RTP Paper [1]</vt:lpstr>
      <vt:lpstr>Why Compare with Random RTP? </vt:lpstr>
      <vt:lpstr>Why Theoretically Analyze Random RTP?</vt:lpstr>
      <vt:lpstr>Our Contributions: A Theoretical Analysis of Random RTP</vt:lpstr>
      <vt:lpstr>Algorithm to Compute the PMF of APFD (α)</vt:lpstr>
      <vt:lpstr>Is There a Closed-Form Formula for PMF of APFD (α)?</vt:lpstr>
      <vt:lpstr>Naive Algorithm</vt:lpstr>
      <vt:lpstr>Improved Algorithm: Only Failing Tests’ Positions Matter</vt:lpstr>
      <vt:lpstr>Our Algorithm: Enumerating the Relative Positions of Failing Tests</vt:lpstr>
      <vt:lpstr>Our Algorithm: Representations of α’s Formula</vt:lpstr>
      <vt:lpstr>Our Algorithm: Representations of α’s Formula</vt:lpstr>
      <vt:lpstr>Our Algorithm: Computing the PMF of APFD (α)</vt:lpstr>
      <vt:lpstr>Evaluation</vt:lpstr>
      <vt:lpstr>Closed-Form Formulas for Expected α and γ </vt:lpstr>
      <vt:lpstr>Closed-Form Formulas for Practically-Constrained Orders</vt:lpstr>
      <vt:lpstr>Two Interesting Properties</vt:lpstr>
      <vt:lpstr>Literature Review</vt:lpstr>
      <vt:lpstr>Contributions</vt:lpstr>
      <vt:lpstr>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Theoretical Analysis of Random Regression Test Prioritization</dc:title>
  <cp:lastModifiedBy>lukeyi@pku.edu.cn</cp:lastModifiedBy>
  <cp:revision>5</cp:revision>
  <dcterms:modified xsi:type="dcterms:W3CDTF">2022-04-14T08:33:53Z</dcterms:modified>
</cp:coreProperties>
</file>