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charts/chart1.xml" ContentType="application/vnd.openxmlformats-officedocument.drawingml.chart+xml"/>
  <Override PartName="/ppt/tags/tag16.xml" ContentType="application/vnd.openxmlformats-officedocument.presentationml.tags+xml"/>
  <Override PartName="/ppt/notesSlides/notesSlide1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338" r:id="rId2"/>
    <p:sldId id="343" r:id="rId3"/>
    <p:sldId id="284" r:id="rId4"/>
    <p:sldId id="258" r:id="rId5"/>
    <p:sldId id="263" r:id="rId6"/>
    <p:sldId id="279" r:id="rId7"/>
    <p:sldId id="259" r:id="rId8"/>
    <p:sldId id="285" r:id="rId9"/>
    <p:sldId id="287" r:id="rId10"/>
    <p:sldId id="286" r:id="rId11"/>
    <p:sldId id="288" r:id="rId12"/>
    <p:sldId id="291" r:id="rId13"/>
    <p:sldId id="292" r:id="rId14"/>
    <p:sldId id="293" r:id="rId15"/>
    <p:sldId id="295" r:id="rId16"/>
    <p:sldId id="289" r:id="rId17"/>
    <p:sldId id="294" r:id="rId18"/>
    <p:sldId id="296" r:id="rId19"/>
    <p:sldId id="297"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4" r:id="rId35"/>
    <p:sldId id="315" r:id="rId36"/>
    <p:sldId id="316" r:id="rId37"/>
    <p:sldId id="318" r:id="rId38"/>
    <p:sldId id="319" r:id="rId39"/>
    <p:sldId id="320" r:id="rId40"/>
    <p:sldId id="321" r:id="rId41"/>
    <p:sldId id="322" r:id="rId42"/>
    <p:sldId id="323" r:id="rId43"/>
    <p:sldId id="328" r:id="rId44"/>
    <p:sldId id="325" r:id="rId45"/>
    <p:sldId id="326" r:id="rId46"/>
    <p:sldId id="327" r:id="rId47"/>
    <p:sldId id="329" r:id="rId48"/>
    <p:sldId id="331" r:id="rId49"/>
    <p:sldId id="336" r:id="rId50"/>
    <p:sldId id="330" r:id="rId51"/>
    <p:sldId id="332" r:id="rId52"/>
    <p:sldId id="334" r:id="rId53"/>
    <p:sldId id="341" r:id="rId54"/>
    <p:sldId id="342" r:id="rId55"/>
    <p:sldId id="335" r:id="rId56"/>
    <p:sldId id="33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2" autoAdjust="0"/>
    <p:restoredTop sz="93478" autoAdjust="0"/>
  </p:normalViewPr>
  <p:slideViewPr>
    <p:cSldViewPr>
      <p:cViewPr varScale="1">
        <p:scale>
          <a:sx n="69" d="100"/>
          <a:sy n="69" d="100"/>
        </p:scale>
        <p:origin x="164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 Jonathan Chao" userId="66354975_tp_dropbox" providerId="OAuth2" clId="{93D7746B-6213-DE43-833E-C71A2B3D1C89}"/>
    <pc:docChg chg="custSel addSld modSld">
      <pc:chgData name="H. Jonathan Chao" userId="66354975_tp_dropbox" providerId="OAuth2" clId="{93D7746B-6213-DE43-833E-C71A2B3D1C89}" dt="2019-11-25T18:35:00.718" v="128"/>
      <pc:docMkLst>
        <pc:docMk/>
      </pc:docMkLst>
      <pc:sldChg chg="modSp">
        <pc:chgData name="H. Jonathan Chao" userId="66354975_tp_dropbox" providerId="OAuth2" clId="{93D7746B-6213-DE43-833E-C71A2B3D1C89}" dt="2019-11-25T17:32:05.121" v="0" actId="1076"/>
        <pc:sldMkLst>
          <pc:docMk/>
          <pc:sldMk cId="3962331546" sldId="284"/>
        </pc:sldMkLst>
        <pc:grpChg chg="mod">
          <ac:chgData name="H. Jonathan Chao" userId="66354975_tp_dropbox" providerId="OAuth2" clId="{93D7746B-6213-DE43-833E-C71A2B3D1C89}" dt="2019-11-25T17:32:05.121" v="0" actId="1076"/>
          <ac:grpSpMkLst>
            <pc:docMk/>
            <pc:sldMk cId="3962331546" sldId="284"/>
            <ac:grpSpMk id="2" creationId="{00000000-0000-0000-0000-000000000000}"/>
          </ac:grpSpMkLst>
        </pc:grpChg>
      </pc:sldChg>
      <pc:sldChg chg="addSp delSp new">
        <pc:chgData name="H. Jonathan Chao" userId="66354975_tp_dropbox" providerId="OAuth2" clId="{93D7746B-6213-DE43-833E-C71A2B3D1C89}" dt="2019-11-25T18:35:00.718" v="128"/>
        <pc:sldMkLst>
          <pc:docMk/>
          <pc:sldMk cId="645498309" sldId="339"/>
        </pc:sldMkLst>
        <pc:inkChg chg="add del">
          <ac:chgData name="H. Jonathan Chao" userId="66354975_tp_dropbox" providerId="OAuth2" clId="{93D7746B-6213-DE43-833E-C71A2B3D1C89}" dt="2019-11-25T18:29:53.273" v="8"/>
          <ac:inkMkLst>
            <pc:docMk/>
            <pc:sldMk cId="645498309" sldId="339"/>
            <ac:inkMk id="5" creationId="{C504EFED-09A4-1544-8F84-BE880EC096C0}"/>
          </ac:inkMkLst>
        </pc:inkChg>
        <pc:inkChg chg="add del">
          <ac:chgData name="H. Jonathan Chao" userId="66354975_tp_dropbox" providerId="OAuth2" clId="{93D7746B-6213-DE43-833E-C71A2B3D1C89}" dt="2019-11-25T18:29:53.273" v="8"/>
          <ac:inkMkLst>
            <pc:docMk/>
            <pc:sldMk cId="645498309" sldId="339"/>
            <ac:inkMk id="6" creationId="{63F74B36-2C97-614A-8EBB-18FAFBF2500A}"/>
          </ac:inkMkLst>
        </pc:inkChg>
        <pc:inkChg chg="add del">
          <ac:chgData name="H. Jonathan Chao" userId="66354975_tp_dropbox" providerId="OAuth2" clId="{93D7746B-6213-DE43-833E-C71A2B3D1C89}" dt="2019-11-25T18:29:53.273" v="8"/>
          <ac:inkMkLst>
            <pc:docMk/>
            <pc:sldMk cId="645498309" sldId="339"/>
            <ac:inkMk id="7" creationId="{41E8C347-E9EB-FA40-AAC9-45E53B0746B2}"/>
          </ac:inkMkLst>
        </pc:inkChg>
        <pc:inkChg chg="add del">
          <ac:chgData name="H. Jonathan Chao" userId="66354975_tp_dropbox" providerId="OAuth2" clId="{93D7746B-6213-DE43-833E-C71A2B3D1C89}" dt="2019-11-25T18:29:53.273" v="8"/>
          <ac:inkMkLst>
            <pc:docMk/>
            <pc:sldMk cId="645498309" sldId="339"/>
            <ac:inkMk id="8" creationId="{9BC033E0-F54A-8341-BBC3-78EC50DF1EE5}"/>
          </ac:inkMkLst>
        </pc:inkChg>
        <pc:inkChg chg="add reco">
          <ac:chgData name="H. Jonathan Chao" userId="66354975_tp_dropbox" providerId="OAuth2" clId="{93D7746B-6213-DE43-833E-C71A2B3D1C89}" dt="2019-11-25T18:29:53.273" v="8"/>
          <ac:inkMkLst>
            <pc:docMk/>
            <pc:sldMk cId="645498309" sldId="339"/>
            <ac:inkMk id="9" creationId="{CD21EC40-55F1-5642-AE53-7FFCB2EFC4D0}"/>
          </ac:inkMkLst>
        </pc:inkChg>
        <pc:inkChg chg="add del">
          <ac:chgData name="H. Jonathan Chao" userId="66354975_tp_dropbox" providerId="OAuth2" clId="{93D7746B-6213-DE43-833E-C71A2B3D1C89}" dt="2019-11-25T18:29:56.522" v="13"/>
          <ac:inkMkLst>
            <pc:docMk/>
            <pc:sldMk cId="645498309" sldId="339"/>
            <ac:inkMk id="11" creationId="{23EA1DB3-312B-9540-9483-748A22650C4C}"/>
          </ac:inkMkLst>
        </pc:inkChg>
        <pc:inkChg chg="add del">
          <ac:chgData name="H. Jonathan Chao" userId="66354975_tp_dropbox" providerId="OAuth2" clId="{93D7746B-6213-DE43-833E-C71A2B3D1C89}" dt="2019-11-25T18:29:56.522" v="13"/>
          <ac:inkMkLst>
            <pc:docMk/>
            <pc:sldMk cId="645498309" sldId="339"/>
            <ac:inkMk id="12" creationId="{655A5C59-46DF-6549-AC1F-5F5FA8EA6EB6}"/>
          </ac:inkMkLst>
        </pc:inkChg>
        <pc:inkChg chg="add del">
          <ac:chgData name="H. Jonathan Chao" userId="66354975_tp_dropbox" providerId="OAuth2" clId="{93D7746B-6213-DE43-833E-C71A2B3D1C89}" dt="2019-11-25T18:29:56.522" v="13"/>
          <ac:inkMkLst>
            <pc:docMk/>
            <pc:sldMk cId="645498309" sldId="339"/>
            <ac:inkMk id="13" creationId="{84F67574-8133-0242-A1E9-A633D4284381}"/>
          </ac:inkMkLst>
        </pc:inkChg>
        <pc:inkChg chg="add del">
          <ac:chgData name="H. Jonathan Chao" userId="66354975_tp_dropbox" providerId="OAuth2" clId="{93D7746B-6213-DE43-833E-C71A2B3D1C89}" dt="2019-11-25T18:29:56.522" v="13"/>
          <ac:inkMkLst>
            <pc:docMk/>
            <pc:sldMk cId="645498309" sldId="339"/>
            <ac:inkMk id="14" creationId="{EA1BBA30-515D-8947-87C2-151A3CB201BB}"/>
          </ac:inkMkLst>
        </pc:inkChg>
        <pc:inkChg chg="add reco">
          <ac:chgData name="H. Jonathan Chao" userId="66354975_tp_dropbox" providerId="OAuth2" clId="{93D7746B-6213-DE43-833E-C71A2B3D1C89}" dt="2019-11-25T18:29:56.522" v="13"/>
          <ac:inkMkLst>
            <pc:docMk/>
            <pc:sldMk cId="645498309" sldId="339"/>
            <ac:inkMk id="15" creationId="{D09957A5-D32E-FD47-8100-95064A05D977}"/>
          </ac:inkMkLst>
        </pc:inkChg>
        <pc:inkChg chg="add reco">
          <ac:chgData name="H. Jonathan Chao" userId="66354975_tp_dropbox" providerId="OAuth2" clId="{93D7746B-6213-DE43-833E-C71A2B3D1C89}" dt="2019-11-25T18:29:56.522" v="13"/>
          <ac:inkMkLst>
            <pc:docMk/>
            <pc:sldMk cId="645498309" sldId="339"/>
            <ac:inkMk id="16" creationId="{5FE952ED-942D-364B-9E59-1DC7A8CAEAA3}"/>
          </ac:inkMkLst>
        </pc:inkChg>
        <pc:inkChg chg="add del">
          <ac:chgData name="H. Jonathan Chao" userId="66354975_tp_dropbox" providerId="OAuth2" clId="{93D7746B-6213-DE43-833E-C71A2B3D1C89}" dt="2019-11-25T18:29:59.303" v="16"/>
          <ac:inkMkLst>
            <pc:docMk/>
            <pc:sldMk cId="645498309" sldId="339"/>
            <ac:inkMk id="19" creationId="{1B1742CC-5ED9-8544-A43D-61949668E655}"/>
          </ac:inkMkLst>
        </pc:inkChg>
        <pc:inkChg chg="add del">
          <ac:chgData name="H. Jonathan Chao" userId="66354975_tp_dropbox" providerId="OAuth2" clId="{93D7746B-6213-DE43-833E-C71A2B3D1C89}" dt="2019-11-25T18:29:59.303" v="16"/>
          <ac:inkMkLst>
            <pc:docMk/>
            <pc:sldMk cId="645498309" sldId="339"/>
            <ac:inkMk id="20" creationId="{124E5D5A-6907-8C46-ADC1-58DF33676F96}"/>
          </ac:inkMkLst>
        </pc:inkChg>
        <pc:inkChg chg="add reco">
          <ac:chgData name="H. Jonathan Chao" userId="66354975_tp_dropbox" providerId="OAuth2" clId="{93D7746B-6213-DE43-833E-C71A2B3D1C89}" dt="2019-11-25T18:29:59.303" v="16"/>
          <ac:inkMkLst>
            <pc:docMk/>
            <pc:sldMk cId="645498309" sldId="339"/>
            <ac:inkMk id="21" creationId="{A6CAF5B0-3052-3047-A471-5A7C571563FB}"/>
          </ac:inkMkLst>
        </pc:inkChg>
        <pc:inkChg chg="add del">
          <ac:chgData name="H. Jonathan Chao" userId="66354975_tp_dropbox" providerId="OAuth2" clId="{93D7746B-6213-DE43-833E-C71A2B3D1C89}" dt="2019-11-25T18:30:05.106" v="22"/>
          <ac:inkMkLst>
            <pc:docMk/>
            <pc:sldMk cId="645498309" sldId="339"/>
            <ac:inkMk id="23" creationId="{A914CD2A-B24F-ED43-8FCF-1C38F8E9D3BF}"/>
          </ac:inkMkLst>
        </pc:inkChg>
        <pc:inkChg chg="add del">
          <ac:chgData name="H. Jonathan Chao" userId="66354975_tp_dropbox" providerId="OAuth2" clId="{93D7746B-6213-DE43-833E-C71A2B3D1C89}" dt="2019-11-25T18:30:05.106" v="22"/>
          <ac:inkMkLst>
            <pc:docMk/>
            <pc:sldMk cId="645498309" sldId="339"/>
            <ac:inkMk id="24" creationId="{B926F74B-1170-F842-919E-F1D51BB0DF51}"/>
          </ac:inkMkLst>
        </pc:inkChg>
        <pc:inkChg chg="add del">
          <ac:chgData name="H. Jonathan Chao" userId="66354975_tp_dropbox" providerId="OAuth2" clId="{93D7746B-6213-DE43-833E-C71A2B3D1C89}" dt="2019-11-25T18:30:05.106" v="22"/>
          <ac:inkMkLst>
            <pc:docMk/>
            <pc:sldMk cId="645498309" sldId="339"/>
            <ac:inkMk id="25" creationId="{9B52D845-606B-B341-99CA-FDA7D05B8CF8}"/>
          </ac:inkMkLst>
        </pc:inkChg>
        <pc:inkChg chg="add del">
          <ac:chgData name="H. Jonathan Chao" userId="66354975_tp_dropbox" providerId="OAuth2" clId="{93D7746B-6213-DE43-833E-C71A2B3D1C89}" dt="2019-11-25T18:30:05.106" v="22"/>
          <ac:inkMkLst>
            <pc:docMk/>
            <pc:sldMk cId="645498309" sldId="339"/>
            <ac:inkMk id="26" creationId="{0AF1508C-6703-CC4B-9E28-88CBC0922AC8}"/>
          </ac:inkMkLst>
        </pc:inkChg>
        <pc:inkChg chg="add reco">
          <ac:chgData name="H. Jonathan Chao" userId="66354975_tp_dropbox" providerId="OAuth2" clId="{93D7746B-6213-DE43-833E-C71A2B3D1C89}" dt="2019-11-25T18:30:05.106" v="22"/>
          <ac:inkMkLst>
            <pc:docMk/>
            <pc:sldMk cId="645498309" sldId="339"/>
            <ac:inkMk id="27" creationId="{0B67F65D-CA7A-494F-A291-67CBC397BE89}"/>
          </ac:inkMkLst>
        </pc:inkChg>
        <pc:inkChg chg="add del">
          <ac:chgData name="H. Jonathan Chao" userId="66354975_tp_dropbox" providerId="OAuth2" clId="{93D7746B-6213-DE43-833E-C71A2B3D1C89}" dt="2019-11-25T18:30:13.290" v="29"/>
          <ac:inkMkLst>
            <pc:docMk/>
            <pc:sldMk cId="645498309" sldId="339"/>
            <ac:inkMk id="29" creationId="{272C2A00-4946-1442-BA9F-CC43A5A5297D}"/>
          </ac:inkMkLst>
        </pc:inkChg>
        <pc:inkChg chg="add del">
          <ac:chgData name="H. Jonathan Chao" userId="66354975_tp_dropbox" providerId="OAuth2" clId="{93D7746B-6213-DE43-833E-C71A2B3D1C89}" dt="2019-11-25T18:30:13.290" v="29"/>
          <ac:inkMkLst>
            <pc:docMk/>
            <pc:sldMk cId="645498309" sldId="339"/>
            <ac:inkMk id="30" creationId="{E6D0D20F-BDDB-B84F-8294-21E7390D7574}"/>
          </ac:inkMkLst>
        </pc:inkChg>
        <pc:inkChg chg="add del">
          <ac:chgData name="H. Jonathan Chao" userId="66354975_tp_dropbox" providerId="OAuth2" clId="{93D7746B-6213-DE43-833E-C71A2B3D1C89}" dt="2019-11-25T18:30:13.290" v="29"/>
          <ac:inkMkLst>
            <pc:docMk/>
            <pc:sldMk cId="645498309" sldId="339"/>
            <ac:inkMk id="31" creationId="{71249D2B-0096-254C-9DC7-93903B8005A9}"/>
          </ac:inkMkLst>
        </pc:inkChg>
        <pc:inkChg chg="add del">
          <ac:chgData name="H. Jonathan Chao" userId="66354975_tp_dropbox" providerId="OAuth2" clId="{93D7746B-6213-DE43-833E-C71A2B3D1C89}" dt="2019-11-25T18:30:13.290" v="29"/>
          <ac:inkMkLst>
            <pc:docMk/>
            <pc:sldMk cId="645498309" sldId="339"/>
            <ac:inkMk id="32" creationId="{A3136845-4399-5F42-9682-16595A10A3DF}"/>
          </ac:inkMkLst>
        </pc:inkChg>
        <pc:inkChg chg="add del">
          <ac:chgData name="H. Jonathan Chao" userId="66354975_tp_dropbox" providerId="OAuth2" clId="{93D7746B-6213-DE43-833E-C71A2B3D1C89}" dt="2019-11-25T18:30:13.290" v="29"/>
          <ac:inkMkLst>
            <pc:docMk/>
            <pc:sldMk cId="645498309" sldId="339"/>
            <ac:inkMk id="33" creationId="{5B06DB9A-15E2-B64F-92C3-FBD155002D28}"/>
          </ac:inkMkLst>
        </pc:inkChg>
        <pc:inkChg chg="add del">
          <ac:chgData name="H. Jonathan Chao" userId="66354975_tp_dropbox" providerId="OAuth2" clId="{93D7746B-6213-DE43-833E-C71A2B3D1C89}" dt="2019-11-25T18:30:13.290" v="29"/>
          <ac:inkMkLst>
            <pc:docMk/>
            <pc:sldMk cId="645498309" sldId="339"/>
            <ac:inkMk id="34" creationId="{1381CE60-4267-F94B-AC9E-75F425D16F2A}"/>
          </ac:inkMkLst>
        </pc:inkChg>
        <pc:inkChg chg="add reco">
          <ac:chgData name="H. Jonathan Chao" userId="66354975_tp_dropbox" providerId="OAuth2" clId="{93D7746B-6213-DE43-833E-C71A2B3D1C89}" dt="2019-11-25T18:30:13.290" v="29"/>
          <ac:inkMkLst>
            <pc:docMk/>
            <pc:sldMk cId="645498309" sldId="339"/>
            <ac:inkMk id="35" creationId="{A36844CC-5767-8844-A104-CED82D617178}"/>
          </ac:inkMkLst>
        </pc:inkChg>
        <pc:inkChg chg="add del">
          <ac:chgData name="H. Jonathan Chao" userId="66354975_tp_dropbox" providerId="OAuth2" clId="{93D7746B-6213-DE43-833E-C71A2B3D1C89}" dt="2019-11-25T18:30:17.417" v="33"/>
          <ac:inkMkLst>
            <pc:docMk/>
            <pc:sldMk cId="645498309" sldId="339"/>
            <ac:inkMk id="37" creationId="{683C27DA-6F1C-2843-B5E5-2C986C452246}"/>
          </ac:inkMkLst>
        </pc:inkChg>
        <pc:inkChg chg="add del">
          <ac:chgData name="H. Jonathan Chao" userId="66354975_tp_dropbox" providerId="OAuth2" clId="{93D7746B-6213-DE43-833E-C71A2B3D1C89}" dt="2019-11-25T18:30:17.417" v="33"/>
          <ac:inkMkLst>
            <pc:docMk/>
            <pc:sldMk cId="645498309" sldId="339"/>
            <ac:inkMk id="38" creationId="{6311715E-BCD9-8B4C-8008-B7E2B27611F3}"/>
          </ac:inkMkLst>
        </pc:inkChg>
        <pc:inkChg chg="add del">
          <ac:chgData name="H. Jonathan Chao" userId="66354975_tp_dropbox" providerId="OAuth2" clId="{93D7746B-6213-DE43-833E-C71A2B3D1C89}" dt="2019-11-25T18:30:17.417" v="33"/>
          <ac:inkMkLst>
            <pc:docMk/>
            <pc:sldMk cId="645498309" sldId="339"/>
            <ac:inkMk id="39" creationId="{F834C6AB-BDDF-FD49-879D-6B35AE02A84C}"/>
          </ac:inkMkLst>
        </pc:inkChg>
        <pc:inkChg chg="add reco">
          <ac:chgData name="H. Jonathan Chao" userId="66354975_tp_dropbox" providerId="OAuth2" clId="{93D7746B-6213-DE43-833E-C71A2B3D1C89}" dt="2019-11-25T18:30:17.417" v="33"/>
          <ac:inkMkLst>
            <pc:docMk/>
            <pc:sldMk cId="645498309" sldId="339"/>
            <ac:inkMk id="40" creationId="{D09BA7D3-6472-4F4B-B1CC-E4F742AE6C6E}"/>
          </ac:inkMkLst>
        </pc:inkChg>
        <pc:inkChg chg="add del">
          <ac:chgData name="H. Jonathan Chao" userId="66354975_tp_dropbox" providerId="OAuth2" clId="{93D7746B-6213-DE43-833E-C71A2B3D1C89}" dt="2019-11-25T18:30:19.437" v="38"/>
          <ac:inkMkLst>
            <pc:docMk/>
            <pc:sldMk cId="645498309" sldId="339"/>
            <ac:inkMk id="42" creationId="{546E9B29-1999-3F4E-B58A-462E5ADDF227}"/>
          </ac:inkMkLst>
        </pc:inkChg>
        <pc:inkChg chg="add del">
          <ac:chgData name="H. Jonathan Chao" userId="66354975_tp_dropbox" providerId="OAuth2" clId="{93D7746B-6213-DE43-833E-C71A2B3D1C89}" dt="2019-11-25T18:30:19.437" v="38"/>
          <ac:inkMkLst>
            <pc:docMk/>
            <pc:sldMk cId="645498309" sldId="339"/>
            <ac:inkMk id="43" creationId="{2FEDAD92-D684-384A-BB06-92E82482DD02}"/>
          </ac:inkMkLst>
        </pc:inkChg>
        <pc:inkChg chg="add del">
          <ac:chgData name="H. Jonathan Chao" userId="66354975_tp_dropbox" providerId="OAuth2" clId="{93D7746B-6213-DE43-833E-C71A2B3D1C89}" dt="2019-11-25T18:30:19.437" v="38"/>
          <ac:inkMkLst>
            <pc:docMk/>
            <pc:sldMk cId="645498309" sldId="339"/>
            <ac:inkMk id="44" creationId="{4085A137-99DD-9D4D-851A-18FF41B3DCD1}"/>
          </ac:inkMkLst>
        </pc:inkChg>
        <pc:inkChg chg="add del">
          <ac:chgData name="H. Jonathan Chao" userId="66354975_tp_dropbox" providerId="OAuth2" clId="{93D7746B-6213-DE43-833E-C71A2B3D1C89}" dt="2019-11-25T18:30:19.437" v="38"/>
          <ac:inkMkLst>
            <pc:docMk/>
            <pc:sldMk cId="645498309" sldId="339"/>
            <ac:inkMk id="45" creationId="{9A68545E-D56A-5A4E-A67E-877271862811}"/>
          </ac:inkMkLst>
        </pc:inkChg>
        <pc:inkChg chg="add reco">
          <ac:chgData name="H. Jonathan Chao" userId="66354975_tp_dropbox" providerId="OAuth2" clId="{93D7746B-6213-DE43-833E-C71A2B3D1C89}" dt="2019-11-25T18:30:19.437" v="38"/>
          <ac:inkMkLst>
            <pc:docMk/>
            <pc:sldMk cId="645498309" sldId="339"/>
            <ac:inkMk id="46" creationId="{D07BAEF6-D2AF-7F4E-8A4A-67F3BFBB4A5D}"/>
          </ac:inkMkLst>
        </pc:inkChg>
        <pc:inkChg chg="add reco">
          <ac:chgData name="H. Jonathan Chao" userId="66354975_tp_dropbox" providerId="OAuth2" clId="{93D7746B-6213-DE43-833E-C71A2B3D1C89}" dt="2019-11-25T18:30:19.437" v="38"/>
          <ac:inkMkLst>
            <pc:docMk/>
            <pc:sldMk cId="645498309" sldId="339"/>
            <ac:inkMk id="47" creationId="{F51E874F-3AE1-7A4A-AFAE-EF338647D2ED}"/>
          </ac:inkMkLst>
        </pc:inkChg>
        <pc:inkChg chg="add del">
          <ac:chgData name="H. Jonathan Chao" userId="66354975_tp_dropbox" providerId="OAuth2" clId="{93D7746B-6213-DE43-833E-C71A2B3D1C89}" dt="2019-11-25T18:30:56.393" v="41"/>
          <ac:inkMkLst>
            <pc:docMk/>
            <pc:sldMk cId="645498309" sldId="339"/>
            <ac:inkMk id="50" creationId="{C5BCB818-464E-0D47-A679-E68EAD380319}"/>
          </ac:inkMkLst>
        </pc:inkChg>
        <pc:inkChg chg="add del">
          <ac:chgData name="H. Jonathan Chao" userId="66354975_tp_dropbox" providerId="OAuth2" clId="{93D7746B-6213-DE43-833E-C71A2B3D1C89}" dt="2019-11-25T18:30:56.393" v="41"/>
          <ac:inkMkLst>
            <pc:docMk/>
            <pc:sldMk cId="645498309" sldId="339"/>
            <ac:inkMk id="51" creationId="{9E53A3CF-EA32-2543-A4AD-8553C90572C3}"/>
          </ac:inkMkLst>
        </pc:inkChg>
        <pc:inkChg chg="add reco">
          <ac:chgData name="H. Jonathan Chao" userId="66354975_tp_dropbox" providerId="OAuth2" clId="{93D7746B-6213-DE43-833E-C71A2B3D1C89}" dt="2019-11-25T18:30:56.393" v="41"/>
          <ac:inkMkLst>
            <pc:docMk/>
            <pc:sldMk cId="645498309" sldId="339"/>
            <ac:inkMk id="52" creationId="{39E52471-1B4B-5741-9079-E51D7923D408}"/>
          </ac:inkMkLst>
        </pc:inkChg>
        <pc:inkChg chg="add del">
          <ac:chgData name="H. Jonathan Chao" userId="66354975_tp_dropbox" providerId="OAuth2" clId="{93D7746B-6213-DE43-833E-C71A2B3D1C89}" dt="2019-11-25T18:30:58.253" v="44"/>
          <ac:inkMkLst>
            <pc:docMk/>
            <pc:sldMk cId="645498309" sldId="339"/>
            <ac:inkMk id="54" creationId="{BCD17864-5E66-B44A-90F6-7254A0FD9BEE}"/>
          </ac:inkMkLst>
        </pc:inkChg>
        <pc:inkChg chg="add del">
          <ac:chgData name="H. Jonathan Chao" userId="66354975_tp_dropbox" providerId="OAuth2" clId="{93D7746B-6213-DE43-833E-C71A2B3D1C89}" dt="2019-11-25T18:30:58.253" v="44"/>
          <ac:inkMkLst>
            <pc:docMk/>
            <pc:sldMk cId="645498309" sldId="339"/>
            <ac:inkMk id="55" creationId="{B41F276C-8503-D64C-9B22-E9D628E0BFCD}"/>
          </ac:inkMkLst>
        </pc:inkChg>
        <pc:inkChg chg="add reco">
          <ac:chgData name="H. Jonathan Chao" userId="66354975_tp_dropbox" providerId="OAuth2" clId="{93D7746B-6213-DE43-833E-C71A2B3D1C89}" dt="2019-11-25T18:30:58.253" v="44"/>
          <ac:inkMkLst>
            <pc:docMk/>
            <pc:sldMk cId="645498309" sldId="339"/>
            <ac:inkMk id="56" creationId="{454D79A0-6686-9B4D-B28E-D65F712376B2}"/>
          </ac:inkMkLst>
        </pc:inkChg>
        <pc:inkChg chg="add del">
          <ac:chgData name="H. Jonathan Chao" userId="66354975_tp_dropbox" providerId="OAuth2" clId="{93D7746B-6213-DE43-833E-C71A2B3D1C89}" dt="2019-11-25T18:31:05.982" v="47"/>
          <ac:inkMkLst>
            <pc:docMk/>
            <pc:sldMk cId="645498309" sldId="339"/>
            <ac:inkMk id="58" creationId="{80F31B84-DB04-FF47-9C3E-A29F14E1795E}"/>
          </ac:inkMkLst>
        </pc:inkChg>
        <pc:inkChg chg="add del">
          <ac:chgData name="H. Jonathan Chao" userId="66354975_tp_dropbox" providerId="OAuth2" clId="{93D7746B-6213-DE43-833E-C71A2B3D1C89}" dt="2019-11-25T18:31:05.982" v="47"/>
          <ac:inkMkLst>
            <pc:docMk/>
            <pc:sldMk cId="645498309" sldId="339"/>
            <ac:inkMk id="59" creationId="{7B30D24C-9DAA-2549-9909-D61A14C56D09}"/>
          </ac:inkMkLst>
        </pc:inkChg>
        <pc:inkChg chg="add reco">
          <ac:chgData name="H. Jonathan Chao" userId="66354975_tp_dropbox" providerId="OAuth2" clId="{93D7746B-6213-DE43-833E-C71A2B3D1C89}" dt="2019-11-25T18:31:05.982" v="47"/>
          <ac:inkMkLst>
            <pc:docMk/>
            <pc:sldMk cId="645498309" sldId="339"/>
            <ac:inkMk id="60" creationId="{68FEB811-71DB-1741-A9EE-A3288A5806DD}"/>
          </ac:inkMkLst>
        </pc:inkChg>
        <pc:inkChg chg="add del">
          <ac:chgData name="H. Jonathan Chao" userId="66354975_tp_dropbox" providerId="OAuth2" clId="{93D7746B-6213-DE43-833E-C71A2B3D1C89}" dt="2019-11-25T18:31:11.623" v="57"/>
          <ac:inkMkLst>
            <pc:docMk/>
            <pc:sldMk cId="645498309" sldId="339"/>
            <ac:inkMk id="62" creationId="{C3C2B224-0346-124F-9566-73B2E44F3C7D}"/>
          </ac:inkMkLst>
        </pc:inkChg>
        <pc:inkChg chg="add del">
          <ac:chgData name="H. Jonathan Chao" userId="66354975_tp_dropbox" providerId="OAuth2" clId="{93D7746B-6213-DE43-833E-C71A2B3D1C89}" dt="2019-11-25T18:31:11.623" v="57"/>
          <ac:inkMkLst>
            <pc:docMk/>
            <pc:sldMk cId="645498309" sldId="339"/>
            <ac:inkMk id="63" creationId="{04A081B7-090D-1B48-A8BA-BA756F27CDBB}"/>
          </ac:inkMkLst>
        </pc:inkChg>
        <pc:inkChg chg="add del">
          <ac:chgData name="H. Jonathan Chao" userId="66354975_tp_dropbox" providerId="OAuth2" clId="{93D7746B-6213-DE43-833E-C71A2B3D1C89}" dt="2019-11-25T18:31:11.623" v="57"/>
          <ac:inkMkLst>
            <pc:docMk/>
            <pc:sldMk cId="645498309" sldId="339"/>
            <ac:inkMk id="64" creationId="{0243CA28-F1E3-F346-901B-5A55F757AFD3}"/>
          </ac:inkMkLst>
        </pc:inkChg>
        <pc:inkChg chg="add del">
          <ac:chgData name="H. Jonathan Chao" userId="66354975_tp_dropbox" providerId="OAuth2" clId="{93D7746B-6213-DE43-833E-C71A2B3D1C89}" dt="2019-11-25T18:31:11.623" v="57"/>
          <ac:inkMkLst>
            <pc:docMk/>
            <pc:sldMk cId="645498309" sldId="339"/>
            <ac:inkMk id="65" creationId="{1125F543-E11B-9A4E-ACFC-D7B0B8C6F6F1}"/>
          </ac:inkMkLst>
        </pc:inkChg>
        <pc:inkChg chg="add del">
          <ac:chgData name="H. Jonathan Chao" userId="66354975_tp_dropbox" providerId="OAuth2" clId="{93D7746B-6213-DE43-833E-C71A2B3D1C89}" dt="2019-11-25T18:31:11.623" v="57"/>
          <ac:inkMkLst>
            <pc:docMk/>
            <pc:sldMk cId="645498309" sldId="339"/>
            <ac:inkMk id="66" creationId="{2CD8CB8F-25A8-9A42-9EA0-32E4D464D4B1}"/>
          </ac:inkMkLst>
        </pc:inkChg>
        <pc:inkChg chg="add del">
          <ac:chgData name="H. Jonathan Chao" userId="66354975_tp_dropbox" providerId="OAuth2" clId="{93D7746B-6213-DE43-833E-C71A2B3D1C89}" dt="2019-11-25T18:31:11.623" v="57"/>
          <ac:inkMkLst>
            <pc:docMk/>
            <pc:sldMk cId="645498309" sldId="339"/>
            <ac:inkMk id="67" creationId="{BF3498A8-FA09-604D-B079-335DBD4AF02F}"/>
          </ac:inkMkLst>
        </pc:inkChg>
        <pc:inkChg chg="add del">
          <ac:chgData name="H. Jonathan Chao" userId="66354975_tp_dropbox" providerId="OAuth2" clId="{93D7746B-6213-DE43-833E-C71A2B3D1C89}" dt="2019-11-25T18:31:11.623" v="57"/>
          <ac:inkMkLst>
            <pc:docMk/>
            <pc:sldMk cId="645498309" sldId="339"/>
            <ac:inkMk id="68" creationId="{2AE965DE-CEE6-4140-A64C-1B13D4040A26}"/>
          </ac:inkMkLst>
        </pc:inkChg>
        <pc:inkChg chg="add del">
          <ac:chgData name="H. Jonathan Chao" userId="66354975_tp_dropbox" providerId="OAuth2" clId="{93D7746B-6213-DE43-833E-C71A2B3D1C89}" dt="2019-11-25T18:31:11.623" v="57"/>
          <ac:inkMkLst>
            <pc:docMk/>
            <pc:sldMk cId="645498309" sldId="339"/>
            <ac:inkMk id="69" creationId="{A10419E3-F054-5A43-8DC0-214B5CC1DF44}"/>
          </ac:inkMkLst>
        </pc:inkChg>
        <pc:inkChg chg="add del">
          <ac:chgData name="H. Jonathan Chao" userId="66354975_tp_dropbox" providerId="OAuth2" clId="{93D7746B-6213-DE43-833E-C71A2B3D1C89}" dt="2019-11-25T18:31:11.623" v="57"/>
          <ac:inkMkLst>
            <pc:docMk/>
            <pc:sldMk cId="645498309" sldId="339"/>
            <ac:inkMk id="70" creationId="{7F5798D4-2225-CD40-9846-7C465D828FB4}"/>
          </ac:inkMkLst>
        </pc:inkChg>
        <pc:inkChg chg="add reco">
          <ac:chgData name="H. Jonathan Chao" userId="66354975_tp_dropbox" providerId="OAuth2" clId="{93D7746B-6213-DE43-833E-C71A2B3D1C89}" dt="2019-11-25T18:31:11.623" v="57"/>
          <ac:inkMkLst>
            <pc:docMk/>
            <pc:sldMk cId="645498309" sldId="339"/>
            <ac:inkMk id="71" creationId="{A92234D4-9417-BB4D-A19D-3A7E6727AC20}"/>
          </ac:inkMkLst>
        </pc:inkChg>
        <pc:inkChg chg="add reco">
          <ac:chgData name="H. Jonathan Chao" userId="66354975_tp_dropbox" providerId="OAuth2" clId="{93D7746B-6213-DE43-833E-C71A2B3D1C89}" dt="2019-11-25T18:31:11.623" v="57"/>
          <ac:inkMkLst>
            <pc:docMk/>
            <pc:sldMk cId="645498309" sldId="339"/>
            <ac:inkMk id="72" creationId="{4CF959FD-B3D2-1742-B6F5-E95239B56B1F}"/>
          </ac:inkMkLst>
        </pc:inkChg>
        <pc:inkChg chg="add del">
          <ac:chgData name="H. Jonathan Chao" userId="66354975_tp_dropbox" providerId="OAuth2" clId="{93D7746B-6213-DE43-833E-C71A2B3D1C89}" dt="2019-11-25T18:31:26.113" v="66"/>
          <ac:inkMkLst>
            <pc:docMk/>
            <pc:sldMk cId="645498309" sldId="339"/>
            <ac:inkMk id="75" creationId="{70C2BE8E-BEE7-094F-BD18-AABB172BA815}"/>
          </ac:inkMkLst>
        </pc:inkChg>
        <pc:inkChg chg="add del">
          <ac:chgData name="H. Jonathan Chao" userId="66354975_tp_dropbox" providerId="OAuth2" clId="{93D7746B-6213-DE43-833E-C71A2B3D1C89}" dt="2019-11-25T18:31:26.113" v="66"/>
          <ac:inkMkLst>
            <pc:docMk/>
            <pc:sldMk cId="645498309" sldId="339"/>
            <ac:inkMk id="76" creationId="{DE1C7B58-E60D-6E4B-8930-F36A20997DA8}"/>
          </ac:inkMkLst>
        </pc:inkChg>
        <pc:inkChg chg="add del">
          <ac:chgData name="H. Jonathan Chao" userId="66354975_tp_dropbox" providerId="OAuth2" clId="{93D7746B-6213-DE43-833E-C71A2B3D1C89}" dt="2019-11-25T18:31:26.113" v="66"/>
          <ac:inkMkLst>
            <pc:docMk/>
            <pc:sldMk cId="645498309" sldId="339"/>
            <ac:inkMk id="77" creationId="{84DB84C0-1667-B34A-82B1-6CF97D749011}"/>
          </ac:inkMkLst>
        </pc:inkChg>
        <pc:inkChg chg="add del">
          <ac:chgData name="H. Jonathan Chao" userId="66354975_tp_dropbox" providerId="OAuth2" clId="{93D7746B-6213-DE43-833E-C71A2B3D1C89}" dt="2019-11-25T18:31:26.113" v="66"/>
          <ac:inkMkLst>
            <pc:docMk/>
            <pc:sldMk cId="645498309" sldId="339"/>
            <ac:inkMk id="78" creationId="{867154B6-0672-F24D-9018-A492FD424FDE}"/>
          </ac:inkMkLst>
        </pc:inkChg>
        <pc:inkChg chg="add del">
          <ac:chgData name="H. Jonathan Chao" userId="66354975_tp_dropbox" providerId="OAuth2" clId="{93D7746B-6213-DE43-833E-C71A2B3D1C89}" dt="2019-11-25T18:31:26.113" v="66"/>
          <ac:inkMkLst>
            <pc:docMk/>
            <pc:sldMk cId="645498309" sldId="339"/>
            <ac:inkMk id="79" creationId="{582BE58E-F2E0-2D4C-B40A-362938C22884}"/>
          </ac:inkMkLst>
        </pc:inkChg>
        <pc:inkChg chg="add del">
          <ac:chgData name="H. Jonathan Chao" userId="66354975_tp_dropbox" providerId="OAuth2" clId="{93D7746B-6213-DE43-833E-C71A2B3D1C89}" dt="2019-11-25T18:31:26.113" v="66"/>
          <ac:inkMkLst>
            <pc:docMk/>
            <pc:sldMk cId="645498309" sldId="339"/>
            <ac:inkMk id="80" creationId="{6B574C01-4F83-1B4D-A09F-F27E90D838ED}"/>
          </ac:inkMkLst>
        </pc:inkChg>
        <pc:inkChg chg="add del">
          <ac:chgData name="H. Jonathan Chao" userId="66354975_tp_dropbox" providerId="OAuth2" clId="{93D7746B-6213-DE43-833E-C71A2B3D1C89}" dt="2019-11-25T18:31:26.113" v="66"/>
          <ac:inkMkLst>
            <pc:docMk/>
            <pc:sldMk cId="645498309" sldId="339"/>
            <ac:inkMk id="81" creationId="{F917D552-A926-8240-82C5-95190097D41D}"/>
          </ac:inkMkLst>
        </pc:inkChg>
        <pc:inkChg chg="add del">
          <ac:chgData name="H. Jonathan Chao" userId="66354975_tp_dropbox" providerId="OAuth2" clId="{93D7746B-6213-DE43-833E-C71A2B3D1C89}" dt="2019-11-25T18:31:26.113" v="66"/>
          <ac:inkMkLst>
            <pc:docMk/>
            <pc:sldMk cId="645498309" sldId="339"/>
            <ac:inkMk id="82" creationId="{D4B4B805-F3F3-AB42-B726-8CF69CB73467}"/>
          </ac:inkMkLst>
        </pc:inkChg>
        <pc:inkChg chg="add del reco">
          <ac:chgData name="H. Jonathan Chao" userId="66354975_tp_dropbox" providerId="OAuth2" clId="{93D7746B-6213-DE43-833E-C71A2B3D1C89}" dt="2019-11-25T18:31:31.713" v="67"/>
          <ac:inkMkLst>
            <pc:docMk/>
            <pc:sldMk cId="645498309" sldId="339"/>
            <ac:inkMk id="83" creationId="{0C6B2993-4FBD-5240-B076-6A5AA256C3AD}"/>
          </ac:inkMkLst>
        </pc:inkChg>
        <pc:inkChg chg="add reco">
          <ac:chgData name="H. Jonathan Chao" userId="66354975_tp_dropbox" providerId="OAuth2" clId="{93D7746B-6213-DE43-833E-C71A2B3D1C89}" dt="2019-11-25T18:31:26.113" v="66"/>
          <ac:inkMkLst>
            <pc:docMk/>
            <pc:sldMk cId="645498309" sldId="339"/>
            <ac:inkMk id="84" creationId="{C41534B5-C29C-F245-9C09-61102B7ABC3A}"/>
          </ac:inkMkLst>
        </pc:inkChg>
        <pc:inkChg chg="add del">
          <ac:chgData name="H. Jonathan Chao" userId="66354975_tp_dropbox" providerId="OAuth2" clId="{93D7746B-6213-DE43-833E-C71A2B3D1C89}" dt="2019-11-25T18:31:37.311" v="74"/>
          <ac:inkMkLst>
            <pc:docMk/>
            <pc:sldMk cId="645498309" sldId="339"/>
            <ac:inkMk id="87" creationId="{35B589CD-4B28-384D-90A5-04B2FD9D26B1}"/>
          </ac:inkMkLst>
        </pc:inkChg>
        <pc:inkChg chg="add del">
          <ac:chgData name="H. Jonathan Chao" userId="66354975_tp_dropbox" providerId="OAuth2" clId="{93D7746B-6213-DE43-833E-C71A2B3D1C89}" dt="2019-11-25T18:31:37.311" v="74"/>
          <ac:inkMkLst>
            <pc:docMk/>
            <pc:sldMk cId="645498309" sldId="339"/>
            <ac:inkMk id="88" creationId="{443A4BA4-BD47-1C4E-A047-B5FCAFC7DC71}"/>
          </ac:inkMkLst>
        </pc:inkChg>
        <pc:inkChg chg="add del">
          <ac:chgData name="H. Jonathan Chao" userId="66354975_tp_dropbox" providerId="OAuth2" clId="{93D7746B-6213-DE43-833E-C71A2B3D1C89}" dt="2019-11-25T18:31:37.311" v="74"/>
          <ac:inkMkLst>
            <pc:docMk/>
            <pc:sldMk cId="645498309" sldId="339"/>
            <ac:inkMk id="89" creationId="{869134A2-9E61-8649-BC4E-23B1F0A1FDF8}"/>
          </ac:inkMkLst>
        </pc:inkChg>
        <pc:inkChg chg="add del">
          <ac:chgData name="H. Jonathan Chao" userId="66354975_tp_dropbox" providerId="OAuth2" clId="{93D7746B-6213-DE43-833E-C71A2B3D1C89}" dt="2019-11-25T18:31:37.311" v="74"/>
          <ac:inkMkLst>
            <pc:docMk/>
            <pc:sldMk cId="645498309" sldId="339"/>
            <ac:inkMk id="90" creationId="{5D8DBEE0-7096-A24F-BC21-1161FB329DD7}"/>
          </ac:inkMkLst>
        </pc:inkChg>
        <pc:inkChg chg="add del">
          <ac:chgData name="H. Jonathan Chao" userId="66354975_tp_dropbox" providerId="OAuth2" clId="{93D7746B-6213-DE43-833E-C71A2B3D1C89}" dt="2019-11-25T18:31:37.311" v="74"/>
          <ac:inkMkLst>
            <pc:docMk/>
            <pc:sldMk cId="645498309" sldId="339"/>
            <ac:inkMk id="91" creationId="{D68D0839-68D1-044F-869E-3F41533850F7}"/>
          </ac:inkMkLst>
        </pc:inkChg>
        <pc:inkChg chg="add del">
          <ac:chgData name="H. Jonathan Chao" userId="66354975_tp_dropbox" providerId="OAuth2" clId="{93D7746B-6213-DE43-833E-C71A2B3D1C89}" dt="2019-11-25T18:31:37.311" v="74"/>
          <ac:inkMkLst>
            <pc:docMk/>
            <pc:sldMk cId="645498309" sldId="339"/>
            <ac:inkMk id="92" creationId="{FAA3FD45-B172-7345-9FF3-574A2E22731B}"/>
          </ac:inkMkLst>
        </pc:inkChg>
        <pc:inkChg chg="add reco">
          <ac:chgData name="H. Jonathan Chao" userId="66354975_tp_dropbox" providerId="OAuth2" clId="{93D7746B-6213-DE43-833E-C71A2B3D1C89}" dt="2019-11-25T18:31:37.311" v="74"/>
          <ac:inkMkLst>
            <pc:docMk/>
            <pc:sldMk cId="645498309" sldId="339"/>
            <ac:inkMk id="93" creationId="{379ABCF5-1440-D642-8C3D-7B46D30271CE}"/>
          </ac:inkMkLst>
        </pc:inkChg>
        <pc:inkChg chg="add del">
          <ac:chgData name="H. Jonathan Chao" userId="66354975_tp_dropbox" providerId="OAuth2" clId="{93D7746B-6213-DE43-833E-C71A2B3D1C89}" dt="2019-11-25T18:32:00.449" v="85"/>
          <ac:inkMkLst>
            <pc:docMk/>
            <pc:sldMk cId="645498309" sldId="339"/>
            <ac:inkMk id="95" creationId="{45859595-EDE4-3E49-964D-84FE29B3B3C5}"/>
          </ac:inkMkLst>
        </pc:inkChg>
        <pc:inkChg chg="add del">
          <ac:chgData name="H. Jonathan Chao" userId="66354975_tp_dropbox" providerId="OAuth2" clId="{93D7746B-6213-DE43-833E-C71A2B3D1C89}" dt="2019-11-25T18:32:00.449" v="85"/>
          <ac:inkMkLst>
            <pc:docMk/>
            <pc:sldMk cId="645498309" sldId="339"/>
            <ac:inkMk id="96" creationId="{6F229AD7-30EF-9342-BB80-C87F372965CB}"/>
          </ac:inkMkLst>
        </pc:inkChg>
        <pc:inkChg chg="add del">
          <ac:chgData name="H. Jonathan Chao" userId="66354975_tp_dropbox" providerId="OAuth2" clId="{93D7746B-6213-DE43-833E-C71A2B3D1C89}" dt="2019-11-25T18:32:00.449" v="85"/>
          <ac:inkMkLst>
            <pc:docMk/>
            <pc:sldMk cId="645498309" sldId="339"/>
            <ac:inkMk id="97" creationId="{1B55A2C6-0CAB-C442-9A49-131FB342F872}"/>
          </ac:inkMkLst>
        </pc:inkChg>
        <pc:inkChg chg="add del">
          <ac:chgData name="H. Jonathan Chao" userId="66354975_tp_dropbox" providerId="OAuth2" clId="{93D7746B-6213-DE43-833E-C71A2B3D1C89}" dt="2019-11-25T18:32:00.449" v="85"/>
          <ac:inkMkLst>
            <pc:docMk/>
            <pc:sldMk cId="645498309" sldId="339"/>
            <ac:inkMk id="98" creationId="{8CBAF8C0-E01D-CF44-B498-31B8AA1C2C6B}"/>
          </ac:inkMkLst>
        </pc:inkChg>
        <pc:inkChg chg="add del">
          <ac:chgData name="H. Jonathan Chao" userId="66354975_tp_dropbox" providerId="OAuth2" clId="{93D7746B-6213-DE43-833E-C71A2B3D1C89}" dt="2019-11-25T18:32:00.449" v="85"/>
          <ac:inkMkLst>
            <pc:docMk/>
            <pc:sldMk cId="645498309" sldId="339"/>
            <ac:inkMk id="99" creationId="{C82D03C6-7B5F-FF4F-84D5-A454702CDD2A}"/>
          </ac:inkMkLst>
        </pc:inkChg>
        <pc:inkChg chg="add del">
          <ac:chgData name="H. Jonathan Chao" userId="66354975_tp_dropbox" providerId="OAuth2" clId="{93D7746B-6213-DE43-833E-C71A2B3D1C89}" dt="2019-11-25T18:32:00.449" v="85"/>
          <ac:inkMkLst>
            <pc:docMk/>
            <pc:sldMk cId="645498309" sldId="339"/>
            <ac:inkMk id="100" creationId="{7D496CE3-823F-B44D-AB4F-526B482FA76C}"/>
          </ac:inkMkLst>
        </pc:inkChg>
        <pc:inkChg chg="add del">
          <ac:chgData name="H. Jonathan Chao" userId="66354975_tp_dropbox" providerId="OAuth2" clId="{93D7746B-6213-DE43-833E-C71A2B3D1C89}" dt="2019-11-25T18:32:00.449" v="85"/>
          <ac:inkMkLst>
            <pc:docMk/>
            <pc:sldMk cId="645498309" sldId="339"/>
            <ac:inkMk id="101" creationId="{7FC4C210-2404-2540-9C32-D85715EE4986}"/>
          </ac:inkMkLst>
        </pc:inkChg>
        <pc:inkChg chg="add del">
          <ac:chgData name="H. Jonathan Chao" userId="66354975_tp_dropbox" providerId="OAuth2" clId="{93D7746B-6213-DE43-833E-C71A2B3D1C89}" dt="2019-11-25T18:32:00.449" v="85"/>
          <ac:inkMkLst>
            <pc:docMk/>
            <pc:sldMk cId="645498309" sldId="339"/>
            <ac:inkMk id="108" creationId="{696F0325-E946-6042-8B5E-64CED5CEEC70}"/>
          </ac:inkMkLst>
        </pc:inkChg>
        <pc:inkChg chg="add del">
          <ac:chgData name="H. Jonathan Chao" userId="66354975_tp_dropbox" providerId="OAuth2" clId="{93D7746B-6213-DE43-833E-C71A2B3D1C89}" dt="2019-11-25T18:32:00.449" v="85"/>
          <ac:inkMkLst>
            <pc:docMk/>
            <pc:sldMk cId="645498309" sldId="339"/>
            <ac:inkMk id="109" creationId="{950678EF-5E9C-244C-A71C-D624FE144964}"/>
          </ac:inkMkLst>
        </pc:inkChg>
        <pc:inkChg chg="add del">
          <ac:chgData name="H. Jonathan Chao" userId="66354975_tp_dropbox" providerId="OAuth2" clId="{93D7746B-6213-DE43-833E-C71A2B3D1C89}" dt="2019-11-25T18:32:00.449" v="85"/>
          <ac:inkMkLst>
            <pc:docMk/>
            <pc:sldMk cId="645498309" sldId="339"/>
            <ac:inkMk id="110" creationId="{32AA4F35-8A67-B94A-A268-60BF8E4D3788}"/>
          </ac:inkMkLst>
        </pc:inkChg>
        <pc:inkChg chg="add reco">
          <ac:chgData name="H. Jonathan Chao" userId="66354975_tp_dropbox" providerId="OAuth2" clId="{93D7746B-6213-DE43-833E-C71A2B3D1C89}" dt="2019-11-25T18:32:00.449" v="85"/>
          <ac:inkMkLst>
            <pc:docMk/>
            <pc:sldMk cId="645498309" sldId="339"/>
            <ac:inkMk id="111" creationId="{19F2C306-6A2F-DA4E-9885-800590FCD9D0}"/>
          </ac:inkMkLst>
        </pc:inkChg>
        <pc:inkChg chg="add del">
          <ac:chgData name="H. Jonathan Chao" userId="66354975_tp_dropbox" providerId="OAuth2" clId="{93D7746B-6213-DE43-833E-C71A2B3D1C89}" dt="2019-11-25T18:32:06.242" v="90"/>
          <ac:inkMkLst>
            <pc:docMk/>
            <pc:sldMk cId="645498309" sldId="339"/>
            <ac:inkMk id="113" creationId="{70C8E34F-51B8-E84F-B2DB-E4F44F91B870}"/>
          </ac:inkMkLst>
        </pc:inkChg>
        <pc:inkChg chg="add del">
          <ac:chgData name="H. Jonathan Chao" userId="66354975_tp_dropbox" providerId="OAuth2" clId="{93D7746B-6213-DE43-833E-C71A2B3D1C89}" dt="2019-11-25T18:32:06.242" v="90"/>
          <ac:inkMkLst>
            <pc:docMk/>
            <pc:sldMk cId="645498309" sldId="339"/>
            <ac:inkMk id="114" creationId="{8ACD5259-59D9-B54A-8489-2CCB10338342}"/>
          </ac:inkMkLst>
        </pc:inkChg>
        <pc:inkChg chg="add del">
          <ac:chgData name="H. Jonathan Chao" userId="66354975_tp_dropbox" providerId="OAuth2" clId="{93D7746B-6213-DE43-833E-C71A2B3D1C89}" dt="2019-11-25T18:32:06.242" v="90"/>
          <ac:inkMkLst>
            <pc:docMk/>
            <pc:sldMk cId="645498309" sldId="339"/>
            <ac:inkMk id="115" creationId="{146A9DFF-9F83-2748-826E-9C3ED1674C4F}"/>
          </ac:inkMkLst>
        </pc:inkChg>
        <pc:inkChg chg="add del">
          <ac:chgData name="H. Jonathan Chao" userId="66354975_tp_dropbox" providerId="OAuth2" clId="{93D7746B-6213-DE43-833E-C71A2B3D1C89}" dt="2019-11-25T18:32:06.242" v="90"/>
          <ac:inkMkLst>
            <pc:docMk/>
            <pc:sldMk cId="645498309" sldId="339"/>
            <ac:inkMk id="116" creationId="{51051855-FCD1-2543-A76D-9B2A38C0AEF8}"/>
          </ac:inkMkLst>
        </pc:inkChg>
        <pc:inkChg chg="add reco">
          <ac:chgData name="H. Jonathan Chao" userId="66354975_tp_dropbox" providerId="OAuth2" clId="{93D7746B-6213-DE43-833E-C71A2B3D1C89}" dt="2019-11-25T18:32:06.242" v="90"/>
          <ac:inkMkLst>
            <pc:docMk/>
            <pc:sldMk cId="645498309" sldId="339"/>
            <ac:inkMk id="117" creationId="{F0B5AA48-39FE-8742-8819-457AA2A55465}"/>
          </ac:inkMkLst>
        </pc:inkChg>
        <pc:inkChg chg="add del">
          <ac:chgData name="H. Jonathan Chao" userId="66354975_tp_dropbox" providerId="OAuth2" clId="{93D7746B-6213-DE43-833E-C71A2B3D1C89}" dt="2019-11-25T18:32:07.812" v="93"/>
          <ac:inkMkLst>
            <pc:docMk/>
            <pc:sldMk cId="645498309" sldId="339"/>
            <ac:inkMk id="119" creationId="{D11AFB4C-2AAA-2C44-B7B1-3C7D7490515F}"/>
          </ac:inkMkLst>
        </pc:inkChg>
        <pc:inkChg chg="add del">
          <ac:chgData name="H. Jonathan Chao" userId="66354975_tp_dropbox" providerId="OAuth2" clId="{93D7746B-6213-DE43-833E-C71A2B3D1C89}" dt="2019-11-25T18:32:07.812" v="93"/>
          <ac:inkMkLst>
            <pc:docMk/>
            <pc:sldMk cId="645498309" sldId="339"/>
            <ac:inkMk id="120" creationId="{EBB4332D-9487-F34E-9D3F-288BD0AE926C}"/>
          </ac:inkMkLst>
        </pc:inkChg>
        <pc:inkChg chg="add reco">
          <ac:chgData name="H. Jonathan Chao" userId="66354975_tp_dropbox" providerId="OAuth2" clId="{93D7746B-6213-DE43-833E-C71A2B3D1C89}" dt="2019-11-25T18:32:07.812" v="93"/>
          <ac:inkMkLst>
            <pc:docMk/>
            <pc:sldMk cId="645498309" sldId="339"/>
            <ac:inkMk id="121" creationId="{7CCFC517-915B-364A-976B-6083588A0012}"/>
          </ac:inkMkLst>
        </pc:inkChg>
        <pc:inkChg chg="add">
          <ac:chgData name="H. Jonathan Chao" userId="66354975_tp_dropbox" providerId="OAuth2" clId="{93D7746B-6213-DE43-833E-C71A2B3D1C89}" dt="2019-11-25T18:32:08.582" v="94"/>
          <ac:inkMkLst>
            <pc:docMk/>
            <pc:sldMk cId="645498309" sldId="339"/>
            <ac:inkMk id="123" creationId="{779CBF8A-167D-D04B-8435-85748929CBCA}"/>
          </ac:inkMkLst>
        </pc:inkChg>
        <pc:inkChg chg="add">
          <ac:chgData name="H. Jonathan Chao" userId="66354975_tp_dropbox" providerId="OAuth2" clId="{93D7746B-6213-DE43-833E-C71A2B3D1C89}" dt="2019-11-25T18:32:09.340" v="95"/>
          <ac:inkMkLst>
            <pc:docMk/>
            <pc:sldMk cId="645498309" sldId="339"/>
            <ac:inkMk id="124" creationId="{563FB045-0FA5-3043-8DA7-E0DEC3ABD996}"/>
          </ac:inkMkLst>
        </pc:inkChg>
        <pc:inkChg chg="add">
          <ac:chgData name="H. Jonathan Chao" userId="66354975_tp_dropbox" providerId="OAuth2" clId="{93D7746B-6213-DE43-833E-C71A2B3D1C89}" dt="2019-11-25T18:32:31.178" v="97"/>
          <ac:inkMkLst>
            <pc:docMk/>
            <pc:sldMk cId="645498309" sldId="339"/>
            <ac:inkMk id="125" creationId="{0AE8EDE7-64DA-AE4A-B556-50B851C13008}"/>
          </ac:inkMkLst>
        </pc:inkChg>
        <pc:inkChg chg="add">
          <ac:chgData name="H. Jonathan Chao" userId="66354975_tp_dropbox" providerId="OAuth2" clId="{93D7746B-6213-DE43-833E-C71A2B3D1C89}" dt="2019-11-25T18:32:31.723" v="98"/>
          <ac:inkMkLst>
            <pc:docMk/>
            <pc:sldMk cId="645498309" sldId="339"/>
            <ac:inkMk id="126" creationId="{05CB9C8C-9F64-9A4C-99DB-A807E14C335F}"/>
          </ac:inkMkLst>
        </pc:inkChg>
        <pc:inkChg chg="add">
          <ac:chgData name="H. Jonathan Chao" userId="66354975_tp_dropbox" providerId="OAuth2" clId="{93D7746B-6213-DE43-833E-C71A2B3D1C89}" dt="2019-11-25T18:32:32.153" v="99"/>
          <ac:inkMkLst>
            <pc:docMk/>
            <pc:sldMk cId="645498309" sldId="339"/>
            <ac:inkMk id="127" creationId="{218555D2-5814-8841-9D12-7DD71973D221}"/>
          </ac:inkMkLst>
        </pc:inkChg>
        <pc:inkChg chg="add">
          <ac:chgData name="H. Jonathan Chao" userId="66354975_tp_dropbox" providerId="OAuth2" clId="{93D7746B-6213-DE43-833E-C71A2B3D1C89}" dt="2019-11-25T18:32:32.528" v="100"/>
          <ac:inkMkLst>
            <pc:docMk/>
            <pc:sldMk cId="645498309" sldId="339"/>
            <ac:inkMk id="128" creationId="{36FB1E7D-DA9F-BD43-AF4F-A12E09B6D2D3}"/>
          </ac:inkMkLst>
        </pc:inkChg>
        <pc:inkChg chg="add">
          <ac:chgData name="H. Jonathan Chao" userId="66354975_tp_dropbox" providerId="OAuth2" clId="{93D7746B-6213-DE43-833E-C71A2B3D1C89}" dt="2019-11-25T18:32:32.841" v="101"/>
          <ac:inkMkLst>
            <pc:docMk/>
            <pc:sldMk cId="645498309" sldId="339"/>
            <ac:inkMk id="129" creationId="{6B928CCD-FD2D-304E-BF03-FCFEDBA688B1}"/>
          </ac:inkMkLst>
        </pc:inkChg>
        <pc:inkChg chg="add del">
          <ac:chgData name="H. Jonathan Chao" userId="66354975_tp_dropbox" providerId="OAuth2" clId="{93D7746B-6213-DE43-833E-C71A2B3D1C89}" dt="2019-11-25T18:32:42.895" v="114"/>
          <ac:inkMkLst>
            <pc:docMk/>
            <pc:sldMk cId="645498309" sldId="339"/>
            <ac:inkMk id="130" creationId="{4836573B-86B4-F542-A488-2C8251609717}"/>
          </ac:inkMkLst>
        </pc:inkChg>
        <pc:inkChg chg="add del">
          <ac:chgData name="H. Jonathan Chao" userId="66354975_tp_dropbox" providerId="OAuth2" clId="{93D7746B-6213-DE43-833E-C71A2B3D1C89}" dt="2019-11-25T18:32:42.895" v="114"/>
          <ac:inkMkLst>
            <pc:docMk/>
            <pc:sldMk cId="645498309" sldId="339"/>
            <ac:inkMk id="131" creationId="{6BD841D0-4335-1141-B982-B58ABCBFCDC6}"/>
          </ac:inkMkLst>
        </pc:inkChg>
        <pc:inkChg chg="add del">
          <ac:chgData name="H. Jonathan Chao" userId="66354975_tp_dropbox" providerId="OAuth2" clId="{93D7746B-6213-DE43-833E-C71A2B3D1C89}" dt="2019-11-25T18:32:42.895" v="114"/>
          <ac:inkMkLst>
            <pc:docMk/>
            <pc:sldMk cId="645498309" sldId="339"/>
            <ac:inkMk id="132" creationId="{0434CC87-6756-174D-B1B7-1AD148E7307A}"/>
          </ac:inkMkLst>
        </pc:inkChg>
        <pc:inkChg chg="add del">
          <ac:chgData name="H. Jonathan Chao" userId="66354975_tp_dropbox" providerId="OAuth2" clId="{93D7746B-6213-DE43-833E-C71A2B3D1C89}" dt="2019-11-25T18:32:42.895" v="114"/>
          <ac:inkMkLst>
            <pc:docMk/>
            <pc:sldMk cId="645498309" sldId="339"/>
            <ac:inkMk id="133" creationId="{C56330B3-5645-DB4C-9AFA-2E679577B2C5}"/>
          </ac:inkMkLst>
        </pc:inkChg>
        <pc:inkChg chg="add del">
          <ac:chgData name="H. Jonathan Chao" userId="66354975_tp_dropbox" providerId="OAuth2" clId="{93D7746B-6213-DE43-833E-C71A2B3D1C89}" dt="2019-11-25T18:32:42.895" v="114"/>
          <ac:inkMkLst>
            <pc:docMk/>
            <pc:sldMk cId="645498309" sldId="339"/>
            <ac:inkMk id="134" creationId="{A12B60C1-4C5E-6A4E-8179-58C87D4A5B13}"/>
          </ac:inkMkLst>
        </pc:inkChg>
        <pc:inkChg chg="add del">
          <ac:chgData name="H. Jonathan Chao" userId="66354975_tp_dropbox" providerId="OAuth2" clId="{93D7746B-6213-DE43-833E-C71A2B3D1C89}" dt="2019-11-25T18:32:42.895" v="114"/>
          <ac:inkMkLst>
            <pc:docMk/>
            <pc:sldMk cId="645498309" sldId="339"/>
            <ac:inkMk id="135" creationId="{CCDD9366-A603-4E4E-A813-8828478213C3}"/>
          </ac:inkMkLst>
        </pc:inkChg>
        <pc:inkChg chg="add del">
          <ac:chgData name="H. Jonathan Chao" userId="66354975_tp_dropbox" providerId="OAuth2" clId="{93D7746B-6213-DE43-833E-C71A2B3D1C89}" dt="2019-11-25T18:32:42.895" v="114"/>
          <ac:inkMkLst>
            <pc:docMk/>
            <pc:sldMk cId="645498309" sldId="339"/>
            <ac:inkMk id="136" creationId="{E882C381-2A1B-C646-ADE0-0E0ED7BA4D98}"/>
          </ac:inkMkLst>
        </pc:inkChg>
        <pc:inkChg chg="add del">
          <ac:chgData name="H. Jonathan Chao" userId="66354975_tp_dropbox" providerId="OAuth2" clId="{93D7746B-6213-DE43-833E-C71A2B3D1C89}" dt="2019-11-25T18:32:42.895" v="114"/>
          <ac:inkMkLst>
            <pc:docMk/>
            <pc:sldMk cId="645498309" sldId="339"/>
            <ac:inkMk id="137" creationId="{01F61EA5-95D6-FF40-A110-57114168183D}"/>
          </ac:inkMkLst>
        </pc:inkChg>
        <pc:inkChg chg="add del">
          <ac:chgData name="H. Jonathan Chao" userId="66354975_tp_dropbox" providerId="OAuth2" clId="{93D7746B-6213-DE43-833E-C71A2B3D1C89}" dt="2019-11-25T18:32:42.895" v="114"/>
          <ac:inkMkLst>
            <pc:docMk/>
            <pc:sldMk cId="645498309" sldId="339"/>
            <ac:inkMk id="138" creationId="{372E796B-193E-814F-880C-67F6BB6D17E3}"/>
          </ac:inkMkLst>
        </pc:inkChg>
        <pc:inkChg chg="add del">
          <ac:chgData name="H. Jonathan Chao" userId="66354975_tp_dropbox" providerId="OAuth2" clId="{93D7746B-6213-DE43-833E-C71A2B3D1C89}" dt="2019-11-25T18:32:42.895" v="114"/>
          <ac:inkMkLst>
            <pc:docMk/>
            <pc:sldMk cId="645498309" sldId="339"/>
            <ac:inkMk id="139" creationId="{8FADD8C2-0C44-6E4B-8834-8655B8DFFFD3}"/>
          </ac:inkMkLst>
        </pc:inkChg>
        <pc:inkChg chg="add del">
          <ac:chgData name="H. Jonathan Chao" userId="66354975_tp_dropbox" providerId="OAuth2" clId="{93D7746B-6213-DE43-833E-C71A2B3D1C89}" dt="2019-11-25T18:32:42.895" v="114"/>
          <ac:inkMkLst>
            <pc:docMk/>
            <pc:sldMk cId="645498309" sldId="339"/>
            <ac:inkMk id="140" creationId="{A0B50794-D23F-E642-8124-D46B0BB71FAD}"/>
          </ac:inkMkLst>
        </pc:inkChg>
        <pc:inkChg chg="add reco">
          <ac:chgData name="H. Jonathan Chao" userId="66354975_tp_dropbox" providerId="OAuth2" clId="{93D7746B-6213-DE43-833E-C71A2B3D1C89}" dt="2019-11-25T18:32:42.895" v="114"/>
          <ac:inkMkLst>
            <pc:docMk/>
            <pc:sldMk cId="645498309" sldId="339"/>
            <ac:inkMk id="141" creationId="{FB39072D-83E2-5747-A8D0-9F86FC1AADC9}"/>
          </ac:inkMkLst>
        </pc:inkChg>
        <pc:inkChg chg="add">
          <ac:chgData name="H. Jonathan Chao" userId="66354975_tp_dropbox" providerId="OAuth2" clId="{93D7746B-6213-DE43-833E-C71A2B3D1C89}" dt="2019-11-25T18:33:33.959" v="115"/>
          <ac:inkMkLst>
            <pc:docMk/>
            <pc:sldMk cId="645498309" sldId="339"/>
            <ac:inkMk id="143" creationId="{49EF79C4-9561-BB47-B8B4-241701EDC2AB}"/>
          </ac:inkMkLst>
        </pc:inkChg>
        <pc:inkChg chg="add del">
          <ac:chgData name="H. Jonathan Chao" userId="66354975_tp_dropbox" providerId="OAuth2" clId="{93D7746B-6213-DE43-833E-C71A2B3D1C89}" dt="2019-11-25T18:33:43.975" v="119"/>
          <ac:inkMkLst>
            <pc:docMk/>
            <pc:sldMk cId="645498309" sldId="339"/>
            <ac:inkMk id="144" creationId="{B698BEA3-A73D-AE4D-80D0-F30F3D70865E}"/>
          </ac:inkMkLst>
        </pc:inkChg>
        <pc:inkChg chg="add del">
          <ac:chgData name="H. Jonathan Chao" userId="66354975_tp_dropbox" providerId="OAuth2" clId="{93D7746B-6213-DE43-833E-C71A2B3D1C89}" dt="2019-11-25T18:33:43.975" v="119"/>
          <ac:inkMkLst>
            <pc:docMk/>
            <pc:sldMk cId="645498309" sldId="339"/>
            <ac:inkMk id="145" creationId="{59265E25-FDB1-2046-B9E8-76F324797EFA}"/>
          </ac:inkMkLst>
        </pc:inkChg>
        <pc:inkChg chg="add reco">
          <ac:chgData name="H. Jonathan Chao" userId="66354975_tp_dropbox" providerId="OAuth2" clId="{93D7746B-6213-DE43-833E-C71A2B3D1C89}" dt="2019-11-25T18:33:43.975" v="119"/>
          <ac:inkMkLst>
            <pc:docMk/>
            <pc:sldMk cId="645498309" sldId="339"/>
            <ac:inkMk id="146" creationId="{A99D55C0-46E7-6F49-99A0-77A90E7BA7D3}"/>
          </ac:inkMkLst>
        </pc:inkChg>
        <pc:inkChg chg="add">
          <ac:chgData name="H. Jonathan Chao" userId="66354975_tp_dropbox" providerId="OAuth2" clId="{93D7746B-6213-DE43-833E-C71A2B3D1C89}" dt="2019-11-25T18:34:51.670" v="120"/>
          <ac:inkMkLst>
            <pc:docMk/>
            <pc:sldMk cId="645498309" sldId="339"/>
            <ac:inkMk id="148" creationId="{8192EAA7-25D7-AE4B-9543-6323579EAE37}"/>
          </ac:inkMkLst>
        </pc:inkChg>
        <pc:inkChg chg="add del">
          <ac:chgData name="H. Jonathan Chao" userId="66354975_tp_dropbox" providerId="OAuth2" clId="{93D7746B-6213-DE43-833E-C71A2B3D1C89}" dt="2019-11-25T18:34:56.332" v="124"/>
          <ac:inkMkLst>
            <pc:docMk/>
            <pc:sldMk cId="645498309" sldId="339"/>
            <ac:inkMk id="149" creationId="{AA0F5EDA-A95C-E941-8CC4-F3A4C8EA0A7B}"/>
          </ac:inkMkLst>
        </pc:inkChg>
        <pc:inkChg chg="add del">
          <ac:chgData name="H. Jonathan Chao" userId="66354975_tp_dropbox" providerId="OAuth2" clId="{93D7746B-6213-DE43-833E-C71A2B3D1C89}" dt="2019-11-25T18:35:00.718" v="128"/>
          <ac:inkMkLst>
            <pc:docMk/>
            <pc:sldMk cId="645498309" sldId="339"/>
            <ac:inkMk id="150" creationId="{93A39F24-30E8-8441-9C29-DC18CEB02B65}"/>
          </ac:inkMkLst>
        </pc:inkChg>
        <pc:inkChg chg="add del">
          <ac:chgData name="H. Jonathan Chao" userId="66354975_tp_dropbox" providerId="OAuth2" clId="{93D7746B-6213-DE43-833E-C71A2B3D1C89}" dt="2019-11-25T18:35:00.718" v="128"/>
          <ac:inkMkLst>
            <pc:docMk/>
            <pc:sldMk cId="645498309" sldId="339"/>
            <ac:inkMk id="151" creationId="{EA63EA52-9358-E247-984A-A4D34E418A94}"/>
          </ac:inkMkLst>
        </pc:inkChg>
        <pc:inkChg chg="add del">
          <ac:chgData name="H. Jonathan Chao" userId="66354975_tp_dropbox" providerId="OAuth2" clId="{93D7746B-6213-DE43-833E-C71A2B3D1C89}" dt="2019-11-25T18:35:00.718" v="128"/>
          <ac:inkMkLst>
            <pc:docMk/>
            <pc:sldMk cId="645498309" sldId="339"/>
            <ac:inkMk id="152" creationId="{D6745E8E-91EC-C04B-8B17-611D08E97772}"/>
          </ac:inkMkLst>
        </pc:inkChg>
        <pc:inkChg chg="add reco">
          <ac:chgData name="H. Jonathan Chao" userId="66354975_tp_dropbox" providerId="OAuth2" clId="{93D7746B-6213-DE43-833E-C71A2B3D1C89}" dt="2019-11-25T18:35:00.718" v="128"/>
          <ac:inkMkLst>
            <pc:docMk/>
            <pc:sldMk cId="645498309" sldId="339"/>
            <ac:inkMk id="153" creationId="{9D9D43D0-BF36-0847-93D6-6A8479F6CB13}"/>
          </ac:inkMkLst>
        </pc:inkChg>
      </pc:sldChg>
      <pc:sldChg chg="new">
        <pc:chgData name="H. Jonathan Chao" userId="66354975_tp_dropbox" providerId="OAuth2" clId="{93D7746B-6213-DE43-833E-C71A2B3D1C89}" dt="2019-11-25T18:29:20.477" v="2" actId="680"/>
        <pc:sldMkLst>
          <pc:docMk/>
          <pc:sldMk cId="3767574881" sldId="340"/>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lineChart>
        <c:grouping val="standard"/>
        <c:varyColors val="0"/>
        <c:ser>
          <c:idx val="0"/>
          <c:order val="0"/>
          <c:tx>
            <c:strRef>
              <c:f>Sheet1!$B$1</c:f>
              <c:strCache>
                <c:ptCount val="1"/>
                <c:pt idx="0">
                  <c:v>Ideal</c:v>
                </c:pt>
              </c:strCache>
            </c:strRef>
          </c:tx>
          <c:spPr>
            <a:ln w="50800"/>
          </c:spPr>
          <c:marker>
            <c:symbol val="diamond"/>
            <c:size val="10"/>
          </c:marker>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Sheet1!$B$2:$B$9</c:f>
              <c:numCache>
                <c:formatCode>General</c:formatCode>
                <c:ptCount val="8"/>
                <c:pt idx="0">
                  <c:v>1.0327869999999999</c:v>
                </c:pt>
                <c:pt idx="1">
                  <c:v>1.062873</c:v>
                </c:pt>
                <c:pt idx="2">
                  <c:v>1.1141939999999999</c:v>
                </c:pt>
                <c:pt idx="3">
                  <c:v>1.1809069999999999</c:v>
                </c:pt>
                <c:pt idx="4">
                  <c:v>1.261371999999999</c:v>
                </c:pt>
                <c:pt idx="5">
                  <c:v>1.364493</c:v>
                </c:pt>
                <c:pt idx="6">
                  <c:v>1.4974879999999999</c:v>
                </c:pt>
                <c:pt idx="7">
                  <c:v>1.6780360000000001</c:v>
                </c:pt>
              </c:numCache>
            </c:numRef>
          </c:val>
          <c:smooth val="0"/>
          <c:extLst>
            <c:ext xmlns:c16="http://schemas.microsoft.com/office/drawing/2014/chart" uri="{C3380CC4-5D6E-409C-BE32-E72D297353CC}">
              <c16:uniqueId val="{00000000-478E-8445-808A-8A5A195D1F50}"/>
            </c:ext>
          </c:extLst>
        </c:ser>
        <c:ser>
          <c:idx val="1"/>
          <c:order val="1"/>
          <c:tx>
            <c:strRef>
              <c:f>Sheet1!$C$1</c:f>
              <c:strCache>
                <c:ptCount val="1"/>
                <c:pt idx="0">
                  <c:v>pFabric</c:v>
                </c:pt>
              </c:strCache>
            </c:strRef>
          </c:tx>
          <c:spPr>
            <a:ln w="50800"/>
          </c:spPr>
          <c:marker>
            <c:symbol val="square"/>
            <c:size val="10"/>
          </c:marker>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Sheet1!$C$2:$C$9</c:f>
              <c:numCache>
                <c:formatCode>General</c:formatCode>
                <c:ptCount val="8"/>
                <c:pt idx="0">
                  <c:v>1.0404580000000001</c:v>
                </c:pt>
                <c:pt idx="1">
                  <c:v>1.095264</c:v>
                </c:pt>
                <c:pt idx="2">
                  <c:v>1.167062</c:v>
                </c:pt>
                <c:pt idx="3">
                  <c:v>1.257757</c:v>
                </c:pt>
                <c:pt idx="4">
                  <c:v>1.37209</c:v>
                </c:pt>
                <c:pt idx="5">
                  <c:v>1.5188250000000001</c:v>
                </c:pt>
                <c:pt idx="6">
                  <c:v>1.7143550000000001</c:v>
                </c:pt>
                <c:pt idx="7">
                  <c:v>1.9773130000000001</c:v>
                </c:pt>
              </c:numCache>
            </c:numRef>
          </c:val>
          <c:smooth val="0"/>
          <c:extLst>
            <c:ext xmlns:c16="http://schemas.microsoft.com/office/drawing/2014/chart" uri="{C3380CC4-5D6E-409C-BE32-E72D297353CC}">
              <c16:uniqueId val="{00000001-478E-8445-808A-8A5A195D1F50}"/>
            </c:ext>
          </c:extLst>
        </c:ser>
        <c:ser>
          <c:idx val="2"/>
          <c:order val="2"/>
          <c:tx>
            <c:strRef>
              <c:f>Sheet1!$D$1</c:f>
              <c:strCache>
                <c:ptCount val="1"/>
                <c:pt idx="0">
                  <c:v>PDQ</c:v>
                </c:pt>
              </c:strCache>
            </c:strRef>
          </c:tx>
          <c:spPr>
            <a:ln w="50800"/>
          </c:spPr>
          <c:marker>
            <c:symbol val="triangle"/>
            <c:size val="10"/>
          </c:marker>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Sheet1!$D$2:$D$9</c:f>
              <c:numCache>
                <c:formatCode>General</c:formatCode>
                <c:ptCount val="8"/>
                <c:pt idx="0">
                  <c:v>1.287369999999999</c:v>
                </c:pt>
                <c:pt idx="1">
                  <c:v>1.3767039999999999</c:v>
                </c:pt>
                <c:pt idx="2">
                  <c:v>1.489781</c:v>
                </c:pt>
                <c:pt idx="3">
                  <c:v>1.6316079999999999</c:v>
                </c:pt>
                <c:pt idx="4">
                  <c:v>1.8199920000000001</c:v>
                </c:pt>
                <c:pt idx="5">
                  <c:v>2.0906779999999991</c:v>
                </c:pt>
                <c:pt idx="6">
                  <c:v>2.536325999999999</c:v>
                </c:pt>
                <c:pt idx="7">
                  <c:v>3.2155179999999999</c:v>
                </c:pt>
              </c:numCache>
            </c:numRef>
          </c:val>
          <c:smooth val="0"/>
          <c:extLst>
            <c:ext xmlns:c16="http://schemas.microsoft.com/office/drawing/2014/chart" uri="{C3380CC4-5D6E-409C-BE32-E72D297353CC}">
              <c16:uniqueId val="{00000002-478E-8445-808A-8A5A195D1F50}"/>
            </c:ext>
          </c:extLst>
        </c:ser>
        <c:ser>
          <c:idx val="3"/>
          <c:order val="3"/>
          <c:tx>
            <c:strRef>
              <c:f>Sheet1!$E$1</c:f>
              <c:strCache>
                <c:ptCount val="1"/>
                <c:pt idx="0">
                  <c:v>DCTCP</c:v>
                </c:pt>
              </c:strCache>
            </c:strRef>
          </c:tx>
          <c:spPr>
            <a:ln w="50800"/>
          </c:spPr>
          <c:marker>
            <c:symbol val="x"/>
            <c:size val="10"/>
          </c:marker>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Sheet1!$E$2:$E$9</c:f>
              <c:numCache>
                <c:formatCode>General</c:formatCode>
                <c:ptCount val="8"/>
                <c:pt idx="0">
                  <c:v>1.2575620000000001</c:v>
                </c:pt>
                <c:pt idx="1">
                  <c:v>1.5997399999999991</c:v>
                </c:pt>
                <c:pt idx="2">
                  <c:v>2.071747999999999</c:v>
                </c:pt>
                <c:pt idx="3">
                  <c:v>2.6691609999999999</c:v>
                </c:pt>
                <c:pt idx="4">
                  <c:v>3.359432999999997</c:v>
                </c:pt>
                <c:pt idx="5">
                  <c:v>4.205686</c:v>
                </c:pt>
                <c:pt idx="6">
                  <c:v>5.3578619999999963</c:v>
                </c:pt>
                <c:pt idx="7">
                  <c:v>7.1967780000000001</c:v>
                </c:pt>
              </c:numCache>
            </c:numRef>
          </c:val>
          <c:smooth val="0"/>
          <c:extLst>
            <c:ext xmlns:c16="http://schemas.microsoft.com/office/drawing/2014/chart" uri="{C3380CC4-5D6E-409C-BE32-E72D297353CC}">
              <c16:uniqueId val="{00000003-478E-8445-808A-8A5A195D1F50}"/>
            </c:ext>
          </c:extLst>
        </c:ser>
        <c:ser>
          <c:idx val="4"/>
          <c:order val="4"/>
          <c:tx>
            <c:strRef>
              <c:f>Sheet1!$F$1</c:f>
              <c:strCache>
                <c:ptCount val="1"/>
                <c:pt idx="0">
                  <c:v>TCP-DropTail</c:v>
                </c:pt>
              </c:strCache>
            </c:strRef>
          </c:tx>
          <c:spPr>
            <a:ln w="50800">
              <a:solidFill>
                <a:schemeClr val="accent6"/>
              </a:solidFill>
            </a:ln>
          </c:spPr>
          <c:marker>
            <c:symbol val="circle"/>
            <c:size val="10"/>
            <c:spPr>
              <a:solidFill>
                <a:schemeClr val="accent6"/>
              </a:solidFill>
              <a:ln>
                <a:solidFill>
                  <a:schemeClr val="accent6">
                    <a:lumMod val="75000"/>
                  </a:schemeClr>
                </a:solidFill>
              </a:ln>
            </c:spPr>
          </c:marker>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Sheet1!$F$2:$F$9</c:f>
              <c:numCache>
                <c:formatCode>General</c:formatCode>
                <c:ptCount val="8"/>
                <c:pt idx="0">
                  <c:v>2.1709239999999999</c:v>
                </c:pt>
                <c:pt idx="1">
                  <c:v>3.1100720000000002</c:v>
                </c:pt>
                <c:pt idx="2">
                  <c:v>4.1955779999999958</c:v>
                </c:pt>
                <c:pt idx="3">
                  <c:v>5.6510920000000002</c:v>
                </c:pt>
                <c:pt idx="4">
                  <c:v>7.5464500000000001</c:v>
                </c:pt>
                <c:pt idx="5">
                  <c:v>10.248162000000001</c:v>
                </c:pt>
                <c:pt idx="6">
                  <c:v>14.381944000000001</c:v>
                </c:pt>
                <c:pt idx="7">
                  <c:v>20.752454</c:v>
                </c:pt>
              </c:numCache>
            </c:numRef>
          </c:val>
          <c:smooth val="0"/>
          <c:extLst>
            <c:ext xmlns:c16="http://schemas.microsoft.com/office/drawing/2014/chart" uri="{C3380CC4-5D6E-409C-BE32-E72D297353CC}">
              <c16:uniqueId val="{00000004-478E-8445-808A-8A5A195D1F50}"/>
            </c:ext>
          </c:extLst>
        </c:ser>
        <c:dLbls>
          <c:showLegendKey val="0"/>
          <c:showVal val="0"/>
          <c:showCatName val="0"/>
          <c:showSerName val="0"/>
          <c:showPercent val="0"/>
          <c:showBubbleSize val="0"/>
        </c:dLbls>
        <c:marker val="1"/>
        <c:smooth val="0"/>
        <c:axId val="-2137407504"/>
        <c:axId val="-2077044496"/>
      </c:lineChart>
      <c:catAx>
        <c:axId val="-2137407504"/>
        <c:scaling>
          <c:orientation val="minMax"/>
        </c:scaling>
        <c:delete val="0"/>
        <c:axPos val="b"/>
        <c:title>
          <c:tx>
            <c:rich>
              <a:bodyPr/>
              <a:lstStyle/>
              <a:p>
                <a:pPr>
                  <a:defRPr/>
                </a:pPr>
                <a:r>
                  <a:rPr lang="en-US"/>
                  <a:t>Load</a:t>
                </a:r>
              </a:p>
            </c:rich>
          </c:tx>
          <c:overlay val="0"/>
        </c:title>
        <c:numFmt formatCode="General" sourceLinked="1"/>
        <c:majorTickMark val="out"/>
        <c:minorTickMark val="none"/>
        <c:tickLblPos val="nextTo"/>
        <c:crossAx val="-2077044496"/>
        <c:crosses val="autoZero"/>
        <c:auto val="1"/>
        <c:lblAlgn val="ctr"/>
        <c:lblOffset val="100"/>
        <c:noMultiLvlLbl val="0"/>
      </c:catAx>
      <c:valAx>
        <c:axId val="-2077044496"/>
        <c:scaling>
          <c:orientation val="minMax"/>
          <c:max val="10"/>
        </c:scaling>
        <c:delete val="0"/>
        <c:axPos val="l"/>
        <c:title>
          <c:tx>
            <c:rich>
              <a:bodyPr rot="-5400000" vert="horz"/>
              <a:lstStyle/>
              <a:p>
                <a:pPr>
                  <a:defRPr/>
                </a:pPr>
                <a:r>
                  <a:rPr lang="en-US"/>
                  <a:t>FCT (normalized to optimal in idle fabric) </a:t>
                </a:r>
              </a:p>
            </c:rich>
          </c:tx>
          <c:layout>
            <c:manualLayout>
              <c:xMode val="edge"/>
              <c:yMode val="edge"/>
              <c:x val="2.3692778567377601E-2"/>
              <c:y val="7.6747121433941301E-2"/>
            </c:manualLayout>
          </c:layout>
          <c:overlay val="0"/>
        </c:title>
        <c:numFmt formatCode="General" sourceLinked="1"/>
        <c:majorTickMark val="out"/>
        <c:minorTickMark val="none"/>
        <c:tickLblPos val="nextTo"/>
        <c:crossAx val="-2137407504"/>
        <c:crosses val="autoZero"/>
        <c:crossBetween val="between"/>
      </c:valAx>
    </c:plotArea>
    <c:legend>
      <c:legendPos val="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9.5599263327378198E-2"/>
          <c:y val="0.16643254593175799"/>
          <c:w val="0.408602417344891"/>
          <c:h val="0.61172335958005197"/>
        </c:manualLayout>
      </c:layout>
      <c:lineChart>
        <c:grouping val="standard"/>
        <c:varyColors val="0"/>
        <c:ser>
          <c:idx val="0"/>
          <c:order val="0"/>
          <c:tx>
            <c:strRef>
              <c:f>Sheet1!$B$1</c:f>
              <c:strCache>
                <c:ptCount val="1"/>
                <c:pt idx="0">
                  <c:v>Ideal</c:v>
                </c:pt>
              </c:strCache>
            </c:strRef>
          </c:tx>
          <c:spPr>
            <a:ln w="38100"/>
          </c:spPr>
          <c:marker>
            <c:symbol val="diamond"/>
            <c:size val="6"/>
          </c:marker>
          <c:cat>
            <c:numRef>
              <c:f>Sheet1!$A$21:$A$28</c:f>
              <c:numCache>
                <c:formatCode>General</c:formatCode>
                <c:ptCount val="8"/>
                <c:pt idx="0">
                  <c:v>0.1</c:v>
                </c:pt>
                <c:pt idx="1">
                  <c:v>0.2</c:v>
                </c:pt>
                <c:pt idx="2">
                  <c:v>0.3</c:v>
                </c:pt>
                <c:pt idx="3">
                  <c:v>0.4</c:v>
                </c:pt>
                <c:pt idx="4">
                  <c:v>0.5</c:v>
                </c:pt>
                <c:pt idx="5">
                  <c:v>0.6</c:v>
                </c:pt>
                <c:pt idx="6">
                  <c:v>0.7</c:v>
                </c:pt>
                <c:pt idx="7">
                  <c:v>0.8</c:v>
                </c:pt>
              </c:numCache>
            </c:numRef>
          </c:cat>
          <c:val>
            <c:numRef>
              <c:f>Sheet1!$B$21:$B$28</c:f>
              <c:numCache>
                <c:formatCode>General</c:formatCode>
                <c:ptCount val="8"/>
                <c:pt idx="0">
                  <c:v>1.0066459999999999</c:v>
                </c:pt>
                <c:pt idx="1">
                  <c:v>1.001773</c:v>
                </c:pt>
                <c:pt idx="2">
                  <c:v>1.0026189999999999</c:v>
                </c:pt>
                <c:pt idx="3">
                  <c:v>1.003519</c:v>
                </c:pt>
                <c:pt idx="4">
                  <c:v>1.005064</c:v>
                </c:pt>
                <c:pt idx="5">
                  <c:v>1.0060819999999999</c:v>
                </c:pt>
                <c:pt idx="6">
                  <c:v>1.0069889999999999</c:v>
                </c:pt>
                <c:pt idx="7">
                  <c:v>1.008016</c:v>
                </c:pt>
              </c:numCache>
            </c:numRef>
          </c:val>
          <c:smooth val="0"/>
          <c:extLst>
            <c:ext xmlns:c16="http://schemas.microsoft.com/office/drawing/2014/chart" uri="{C3380CC4-5D6E-409C-BE32-E72D297353CC}">
              <c16:uniqueId val="{00000000-48BF-B949-8094-CC36EEF43D00}"/>
            </c:ext>
          </c:extLst>
        </c:ser>
        <c:ser>
          <c:idx val="1"/>
          <c:order val="1"/>
          <c:tx>
            <c:strRef>
              <c:f>Sheet1!$C$1</c:f>
              <c:strCache>
                <c:ptCount val="1"/>
                <c:pt idx="0">
                  <c:v>pFabric</c:v>
                </c:pt>
              </c:strCache>
            </c:strRef>
          </c:tx>
          <c:spPr>
            <a:ln w="38100"/>
          </c:spPr>
          <c:marker>
            <c:symbol val="square"/>
            <c:size val="6"/>
          </c:marker>
          <c:cat>
            <c:numRef>
              <c:f>Sheet1!$A$21:$A$28</c:f>
              <c:numCache>
                <c:formatCode>General</c:formatCode>
                <c:ptCount val="8"/>
                <c:pt idx="0">
                  <c:v>0.1</c:v>
                </c:pt>
                <c:pt idx="1">
                  <c:v>0.2</c:v>
                </c:pt>
                <c:pt idx="2">
                  <c:v>0.3</c:v>
                </c:pt>
                <c:pt idx="3">
                  <c:v>0.4</c:v>
                </c:pt>
                <c:pt idx="4">
                  <c:v>0.5</c:v>
                </c:pt>
                <c:pt idx="5">
                  <c:v>0.6</c:v>
                </c:pt>
                <c:pt idx="6">
                  <c:v>0.7</c:v>
                </c:pt>
                <c:pt idx="7">
                  <c:v>0.8</c:v>
                </c:pt>
              </c:numCache>
            </c:numRef>
          </c:cat>
          <c:val>
            <c:numRef>
              <c:f>Sheet1!$C$21:$C$28</c:f>
              <c:numCache>
                <c:formatCode>General</c:formatCode>
                <c:ptCount val="8"/>
                <c:pt idx="0">
                  <c:v>1.0191950000000001</c:v>
                </c:pt>
                <c:pt idx="1">
                  <c:v>1.035928</c:v>
                </c:pt>
                <c:pt idx="2">
                  <c:v>1.052765</c:v>
                </c:pt>
                <c:pt idx="3">
                  <c:v>1.070724999999999</c:v>
                </c:pt>
                <c:pt idx="4">
                  <c:v>1.089637</c:v>
                </c:pt>
                <c:pt idx="5">
                  <c:v>1.108813</c:v>
                </c:pt>
                <c:pt idx="6">
                  <c:v>1.127893</c:v>
                </c:pt>
                <c:pt idx="7">
                  <c:v>1.143529999999999</c:v>
                </c:pt>
              </c:numCache>
            </c:numRef>
          </c:val>
          <c:smooth val="0"/>
          <c:extLst>
            <c:ext xmlns:c16="http://schemas.microsoft.com/office/drawing/2014/chart" uri="{C3380CC4-5D6E-409C-BE32-E72D297353CC}">
              <c16:uniqueId val="{00000001-48BF-B949-8094-CC36EEF43D00}"/>
            </c:ext>
          </c:extLst>
        </c:ser>
        <c:ser>
          <c:idx val="2"/>
          <c:order val="2"/>
          <c:tx>
            <c:strRef>
              <c:f>Sheet1!$D$1</c:f>
              <c:strCache>
                <c:ptCount val="1"/>
                <c:pt idx="0">
                  <c:v>PDQ</c:v>
                </c:pt>
              </c:strCache>
            </c:strRef>
          </c:tx>
          <c:spPr>
            <a:ln w="38100"/>
          </c:spPr>
          <c:marker>
            <c:symbol val="triangle"/>
            <c:size val="6"/>
          </c:marker>
          <c:cat>
            <c:numRef>
              <c:f>Sheet1!$A$21:$A$28</c:f>
              <c:numCache>
                <c:formatCode>General</c:formatCode>
                <c:ptCount val="8"/>
                <c:pt idx="0">
                  <c:v>0.1</c:v>
                </c:pt>
                <c:pt idx="1">
                  <c:v>0.2</c:v>
                </c:pt>
                <c:pt idx="2">
                  <c:v>0.3</c:v>
                </c:pt>
                <c:pt idx="3">
                  <c:v>0.4</c:v>
                </c:pt>
                <c:pt idx="4">
                  <c:v>0.5</c:v>
                </c:pt>
                <c:pt idx="5">
                  <c:v>0.6</c:v>
                </c:pt>
                <c:pt idx="6">
                  <c:v>0.7</c:v>
                </c:pt>
                <c:pt idx="7">
                  <c:v>0.8</c:v>
                </c:pt>
              </c:numCache>
            </c:numRef>
          </c:cat>
          <c:val>
            <c:numRef>
              <c:f>Sheet1!$D$21:$D$28</c:f>
              <c:numCache>
                <c:formatCode>General</c:formatCode>
                <c:ptCount val="8"/>
                <c:pt idx="0">
                  <c:v>1.457538999999999</c:v>
                </c:pt>
                <c:pt idx="1">
                  <c:v>1.537258</c:v>
                </c:pt>
                <c:pt idx="2">
                  <c:v>1.6247689999999999</c:v>
                </c:pt>
                <c:pt idx="3">
                  <c:v>1.7206840000000001</c:v>
                </c:pt>
                <c:pt idx="4">
                  <c:v>1.8388340000000001</c:v>
                </c:pt>
                <c:pt idx="5">
                  <c:v>1.9860739999999999</c:v>
                </c:pt>
                <c:pt idx="6">
                  <c:v>2.1827209999999999</c:v>
                </c:pt>
                <c:pt idx="7">
                  <c:v>2.3967579999999971</c:v>
                </c:pt>
              </c:numCache>
            </c:numRef>
          </c:val>
          <c:smooth val="0"/>
          <c:extLst>
            <c:ext xmlns:c16="http://schemas.microsoft.com/office/drawing/2014/chart" uri="{C3380CC4-5D6E-409C-BE32-E72D297353CC}">
              <c16:uniqueId val="{00000002-48BF-B949-8094-CC36EEF43D00}"/>
            </c:ext>
          </c:extLst>
        </c:ser>
        <c:ser>
          <c:idx val="3"/>
          <c:order val="3"/>
          <c:tx>
            <c:strRef>
              <c:f>Sheet1!$E$1</c:f>
              <c:strCache>
                <c:ptCount val="1"/>
                <c:pt idx="0">
                  <c:v>DCTCP</c:v>
                </c:pt>
              </c:strCache>
            </c:strRef>
          </c:tx>
          <c:spPr>
            <a:ln w="38100"/>
          </c:spPr>
          <c:marker>
            <c:symbol val="x"/>
            <c:size val="6"/>
          </c:marker>
          <c:cat>
            <c:numRef>
              <c:f>Sheet1!$A$21:$A$28</c:f>
              <c:numCache>
                <c:formatCode>General</c:formatCode>
                <c:ptCount val="8"/>
                <c:pt idx="0">
                  <c:v>0.1</c:v>
                </c:pt>
                <c:pt idx="1">
                  <c:v>0.2</c:v>
                </c:pt>
                <c:pt idx="2">
                  <c:v>0.3</c:v>
                </c:pt>
                <c:pt idx="3">
                  <c:v>0.4</c:v>
                </c:pt>
                <c:pt idx="4">
                  <c:v>0.5</c:v>
                </c:pt>
                <c:pt idx="5">
                  <c:v>0.6</c:v>
                </c:pt>
                <c:pt idx="6">
                  <c:v>0.7</c:v>
                </c:pt>
                <c:pt idx="7">
                  <c:v>0.8</c:v>
                </c:pt>
              </c:numCache>
            </c:numRef>
          </c:cat>
          <c:val>
            <c:numRef>
              <c:f>Sheet1!$E$21:$E$28</c:f>
              <c:numCache>
                <c:formatCode>General</c:formatCode>
                <c:ptCount val="8"/>
                <c:pt idx="0">
                  <c:v>1.277690999999999</c:v>
                </c:pt>
                <c:pt idx="1">
                  <c:v>1.5442210000000001</c:v>
                </c:pt>
                <c:pt idx="2">
                  <c:v>1.791598</c:v>
                </c:pt>
                <c:pt idx="3">
                  <c:v>2.047597000000001</c:v>
                </c:pt>
                <c:pt idx="4">
                  <c:v>2.3293519999999992</c:v>
                </c:pt>
                <c:pt idx="5">
                  <c:v>2.661969</c:v>
                </c:pt>
                <c:pt idx="6">
                  <c:v>3.063145</c:v>
                </c:pt>
                <c:pt idx="7">
                  <c:v>3.595949999999998</c:v>
                </c:pt>
              </c:numCache>
            </c:numRef>
          </c:val>
          <c:smooth val="0"/>
          <c:extLst>
            <c:ext xmlns:c16="http://schemas.microsoft.com/office/drawing/2014/chart" uri="{C3380CC4-5D6E-409C-BE32-E72D297353CC}">
              <c16:uniqueId val="{00000003-48BF-B949-8094-CC36EEF43D00}"/>
            </c:ext>
          </c:extLst>
        </c:ser>
        <c:ser>
          <c:idx val="4"/>
          <c:order val="4"/>
          <c:tx>
            <c:strRef>
              <c:f>Sheet1!$F$1</c:f>
              <c:strCache>
                <c:ptCount val="1"/>
                <c:pt idx="0">
                  <c:v>TCP-DropTail</c:v>
                </c:pt>
              </c:strCache>
            </c:strRef>
          </c:tx>
          <c:spPr>
            <a:ln w="38100">
              <a:solidFill>
                <a:schemeClr val="accent6"/>
              </a:solidFill>
            </a:ln>
          </c:spPr>
          <c:marker>
            <c:symbol val="circle"/>
            <c:size val="6"/>
            <c:spPr>
              <a:solidFill>
                <a:schemeClr val="accent6"/>
              </a:solidFill>
              <a:ln>
                <a:solidFill>
                  <a:schemeClr val="accent6">
                    <a:lumMod val="75000"/>
                  </a:schemeClr>
                </a:solidFill>
              </a:ln>
            </c:spPr>
          </c:marker>
          <c:cat>
            <c:numRef>
              <c:f>Sheet1!$A$21:$A$28</c:f>
              <c:numCache>
                <c:formatCode>General</c:formatCode>
                <c:ptCount val="8"/>
                <c:pt idx="0">
                  <c:v>0.1</c:v>
                </c:pt>
                <c:pt idx="1">
                  <c:v>0.2</c:v>
                </c:pt>
                <c:pt idx="2">
                  <c:v>0.3</c:v>
                </c:pt>
                <c:pt idx="3">
                  <c:v>0.4</c:v>
                </c:pt>
                <c:pt idx="4">
                  <c:v>0.5</c:v>
                </c:pt>
                <c:pt idx="5">
                  <c:v>0.6</c:v>
                </c:pt>
                <c:pt idx="6">
                  <c:v>0.7</c:v>
                </c:pt>
                <c:pt idx="7">
                  <c:v>0.8</c:v>
                </c:pt>
              </c:numCache>
            </c:numRef>
          </c:cat>
          <c:val>
            <c:numRef>
              <c:f>Sheet1!$F$21:$F$28</c:f>
              <c:numCache>
                <c:formatCode>General</c:formatCode>
                <c:ptCount val="8"/>
                <c:pt idx="0">
                  <c:v>2.712796</c:v>
                </c:pt>
                <c:pt idx="1">
                  <c:v>3.886606999999997</c:v>
                </c:pt>
                <c:pt idx="2">
                  <c:v>5.0536940000000001</c:v>
                </c:pt>
                <c:pt idx="3">
                  <c:v>6.5398189999999996</c:v>
                </c:pt>
                <c:pt idx="4">
                  <c:v>8.4255970000000069</c:v>
                </c:pt>
                <c:pt idx="5">
                  <c:v>11.081239</c:v>
                </c:pt>
                <c:pt idx="6">
                  <c:v>15.050176</c:v>
                </c:pt>
                <c:pt idx="7">
                  <c:v>20.373317</c:v>
                </c:pt>
              </c:numCache>
            </c:numRef>
          </c:val>
          <c:smooth val="0"/>
          <c:extLst>
            <c:ext xmlns:c16="http://schemas.microsoft.com/office/drawing/2014/chart" uri="{C3380CC4-5D6E-409C-BE32-E72D297353CC}">
              <c16:uniqueId val="{00000004-48BF-B949-8094-CC36EEF43D00}"/>
            </c:ext>
          </c:extLst>
        </c:ser>
        <c:dLbls>
          <c:showLegendKey val="0"/>
          <c:showVal val="0"/>
          <c:showCatName val="0"/>
          <c:showSerName val="0"/>
          <c:showPercent val="0"/>
          <c:showBubbleSize val="0"/>
        </c:dLbls>
        <c:marker val="1"/>
        <c:smooth val="0"/>
        <c:axId val="-2137847376"/>
        <c:axId val="-2137855488"/>
      </c:lineChart>
      <c:catAx>
        <c:axId val="-2137847376"/>
        <c:scaling>
          <c:orientation val="minMax"/>
        </c:scaling>
        <c:delete val="0"/>
        <c:axPos val="b"/>
        <c:title>
          <c:tx>
            <c:rich>
              <a:bodyPr/>
              <a:lstStyle/>
              <a:p>
                <a:pPr>
                  <a:defRPr/>
                </a:pPr>
                <a:r>
                  <a:rPr lang="en-US"/>
                  <a:t>Load</a:t>
                </a:r>
              </a:p>
            </c:rich>
          </c:tx>
          <c:overlay val="0"/>
        </c:title>
        <c:numFmt formatCode="General" sourceLinked="1"/>
        <c:majorTickMark val="out"/>
        <c:minorTickMark val="none"/>
        <c:tickLblPos val="nextTo"/>
        <c:crossAx val="-2137855488"/>
        <c:crosses val="autoZero"/>
        <c:auto val="1"/>
        <c:lblAlgn val="ctr"/>
        <c:lblOffset val="100"/>
        <c:noMultiLvlLbl val="0"/>
      </c:catAx>
      <c:valAx>
        <c:axId val="-2137855488"/>
        <c:scaling>
          <c:orientation val="minMax"/>
          <c:max val="10"/>
        </c:scaling>
        <c:delete val="0"/>
        <c:axPos val="l"/>
        <c:title>
          <c:tx>
            <c:rich>
              <a:bodyPr rot="-5400000" vert="horz"/>
              <a:lstStyle/>
              <a:p>
                <a:pPr>
                  <a:defRPr/>
                </a:pPr>
                <a:r>
                  <a:rPr lang="en-US"/>
                  <a:t>Normalized FCT </a:t>
                </a:r>
              </a:p>
            </c:rich>
          </c:tx>
          <c:overlay val="0"/>
        </c:title>
        <c:numFmt formatCode="General" sourceLinked="1"/>
        <c:majorTickMark val="out"/>
        <c:minorTickMark val="none"/>
        <c:tickLblPos val="nextTo"/>
        <c:crossAx val="-2137847376"/>
        <c:crosses val="autoZero"/>
        <c:crossBetween val="between"/>
      </c:valAx>
    </c:plotArea>
    <c:legend>
      <c:legendPos val="t"/>
      <c:layout>
        <c:manualLayout>
          <c:xMode val="edge"/>
          <c:yMode val="edge"/>
          <c:x val="0.19390072564458899"/>
          <c:y val="3.0314960629921099E-4"/>
          <c:w val="0.61982476455149005"/>
          <c:h val="0.109467979002625"/>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0.183488908644484"/>
          <c:y val="5.5303030303030298E-2"/>
          <c:w val="0.78425302683938702"/>
          <c:h val="0.69260140777857404"/>
        </c:manualLayout>
      </c:layout>
      <c:lineChart>
        <c:grouping val="standard"/>
        <c:varyColors val="0"/>
        <c:ser>
          <c:idx val="0"/>
          <c:order val="0"/>
          <c:tx>
            <c:strRef>
              <c:f>Sheet1!$B$1</c:f>
              <c:strCache>
                <c:ptCount val="1"/>
                <c:pt idx="0">
                  <c:v>Ideal</c:v>
                </c:pt>
              </c:strCache>
            </c:strRef>
          </c:tx>
          <c:spPr>
            <a:ln w="38100"/>
          </c:spPr>
          <c:marker>
            <c:symbol val="diamond"/>
            <c:size val="6"/>
          </c:marker>
          <c:cat>
            <c:numRef>
              <c:f>Sheet1!$A$33:$A$40</c:f>
              <c:numCache>
                <c:formatCode>General</c:formatCode>
                <c:ptCount val="8"/>
                <c:pt idx="0">
                  <c:v>0.1</c:v>
                </c:pt>
                <c:pt idx="1">
                  <c:v>0.2</c:v>
                </c:pt>
                <c:pt idx="2">
                  <c:v>0.3</c:v>
                </c:pt>
                <c:pt idx="3">
                  <c:v>0.4</c:v>
                </c:pt>
                <c:pt idx="4">
                  <c:v>0.5</c:v>
                </c:pt>
                <c:pt idx="5">
                  <c:v>0.6</c:v>
                </c:pt>
                <c:pt idx="6">
                  <c:v>0.7</c:v>
                </c:pt>
                <c:pt idx="7">
                  <c:v>0.8</c:v>
                </c:pt>
              </c:numCache>
            </c:numRef>
          </c:cat>
          <c:val>
            <c:numRef>
              <c:f>Sheet1!$B$33:$B$40</c:f>
              <c:numCache>
                <c:formatCode>General</c:formatCode>
                <c:ptCount val="8"/>
                <c:pt idx="0">
                  <c:v>1.076651</c:v>
                </c:pt>
                <c:pt idx="1">
                  <c:v>1.0728770000000001</c:v>
                </c:pt>
                <c:pt idx="2">
                  <c:v>1.0728770000000001</c:v>
                </c:pt>
                <c:pt idx="3">
                  <c:v>1.121664</c:v>
                </c:pt>
                <c:pt idx="4">
                  <c:v>1.225865999999999</c:v>
                </c:pt>
                <c:pt idx="5">
                  <c:v>1.280251</c:v>
                </c:pt>
                <c:pt idx="6">
                  <c:v>1.316643</c:v>
                </c:pt>
                <c:pt idx="7">
                  <c:v>1.353499</c:v>
                </c:pt>
              </c:numCache>
            </c:numRef>
          </c:val>
          <c:smooth val="0"/>
          <c:extLst>
            <c:ext xmlns:c16="http://schemas.microsoft.com/office/drawing/2014/chart" uri="{C3380CC4-5D6E-409C-BE32-E72D297353CC}">
              <c16:uniqueId val="{00000000-B62A-FA4C-96D8-D52F93A4AE60}"/>
            </c:ext>
          </c:extLst>
        </c:ser>
        <c:ser>
          <c:idx val="1"/>
          <c:order val="1"/>
          <c:tx>
            <c:strRef>
              <c:f>Sheet1!$C$1</c:f>
              <c:strCache>
                <c:ptCount val="1"/>
                <c:pt idx="0">
                  <c:v>pFabric</c:v>
                </c:pt>
              </c:strCache>
            </c:strRef>
          </c:tx>
          <c:spPr>
            <a:ln w="38100"/>
          </c:spPr>
          <c:marker>
            <c:symbol val="square"/>
            <c:size val="6"/>
          </c:marker>
          <c:cat>
            <c:numRef>
              <c:f>Sheet1!$A$33:$A$40</c:f>
              <c:numCache>
                <c:formatCode>General</c:formatCode>
                <c:ptCount val="8"/>
                <c:pt idx="0">
                  <c:v>0.1</c:v>
                </c:pt>
                <c:pt idx="1">
                  <c:v>0.2</c:v>
                </c:pt>
                <c:pt idx="2">
                  <c:v>0.3</c:v>
                </c:pt>
                <c:pt idx="3">
                  <c:v>0.4</c:v>
                </c:pt>
                <c:pt idx="4">
                  <c:v>0.5</c:v>
                </c:pt>
                <c:pt idx="5">
                  <c:v>0.6</c:v>
                </c:pt>
                <c:pt idx="6">
                  <c:v>0.7</c:v>
                </c:pt>
                <c:pt idx="7">
                  <c:v>0.8</c:v>
                </c:pt>
              </c:numCache>
            </c:numRef>
          </c:cat>
          <c:val>
            <c:numRef>
              <c:f>Sheet1!$C$33:$C$40</c:f>
              <c:numCache>
                <c:formatCode>General</c:formatCode>
                <c:ptCount val="8"/>
                <c:pt idx="0">
                  <c:v>1.1129150000000001</c:v>
                </c:pt>
                <c:pt idx="1">
                  <c:v>1.157958</c:v>
                </c:pt>
                <c:pt idx="2">
                  <c:v>1.213649999999999</c:v>
                </c:pt>
                <c:pt idx="3">
                  <c:v>1.325413</c:v>
                </c:pt>
                <c:pt idx="4">
                  <c:v>1.453592</c:v>
                </c:pt>
                <c:pt idx="5">
                  <c:v>1.560538</c:v>
                </c:pt>
                <c:pt idx="6">
                  <c:v>1.6639170000000001</c:v>
                </c:pt>
                <c:pt idx="7">
                  <c:v>1.7469920000000001</c:v>
                </c:pt>
              </c:numCache>
            </c:numRef>
          </c:val>
          <c:smooth val="0"/>
          <c:extLst>
            <c:ext xmlns:c16="http://schemas.microsoft.com/office/drawing/2014/chart" uri="{C3380CC4-5D6E-409C-BE32-E72D297353CC}">
              <c16:uniqueId val="{00000001-B62A-FA4C-96D8-D52F93A4AE60}"/>
            </c:ext>
          </c:extLst>
        </c:ser>
        <c:ser>
          <c:idx val="2"/>
          <c:order val="2"/>
          <c:tx>
            <c:strRef>
              <c:f>Sheet1!$D$1</c:f>
              <c:strCache>
                <c:ptCount val="1"/>
                <c:pt idx="0">
                  <c:v>PDQ</c:v>
                </c:pt>
              </c:strCache>
            </c:strRef>
          </c:tx>
          <c:spPr>
            <a:ln w="38100"/>
          </c:spPr>
          <c:marker>
            <c:symbol val="triangle"/>
            <c:size val="6"/>
          </c:marker>
          <c:cat>
            <c:numRef>
              <c:f>Sheet1!$A$33:$A$40</c:f>
              <c:numCache>
                <c:formatCode>General</c:formatCode>
                <c:ptCount val="8"/>
                <c:pt idx="0">
                  <c:v>0.1</c:v>
                </c:pt>
                <c:pt idx="1">
                  <c:v>0.2</c:v>
                </c:pt>
                <c:pt idx="2">
                  <c:v>0.3</c:v>
                </c:pt>
                <c:pt idx="3">
                  <c:v>0.4</c:v>
                </c:pt>
                <c:pt idx="4">
                  <c:v>0.5</c:v>
                </c:pt>
                <c:pt idx="5">
                  <c:v>0.6</c:v>
                </c:pt>
                <c:pt idx="6">
                  <c:v>0.7</c:v>
                </c:pt>
                <c:pt idx="7">
                  <c:v>0.8</c:v>
                </c:pt>
              </c:numCache>
            </c:numRef>
          </c:cat>
          <c:val>
            <c:numRef>
              <c:f>Sheet1!$D$33:$D$40</c:f>
              <c:numCache>
                <c:formatCode>General</c:formatCode>
                <c:ptCount val="8"/>
                <c:pt idx="0">
                  <c:v>2.172269999999997</c:v>
                </c:pt>
                <c:pt idx="1">
                  <c:v>2.5232359999999998</c:v>
                </c:pt>
                <c:pt idx="2">
                  <c:v>2.709905</c:v>
                </c:pt>
                <c:pt idx="3">
                  <c:v>2.8630049999999998</c:v>
                </c:pt>
                <c:pt idx="4">
                  <c:v>3.129662999999999</c:v>
                </c:pt>
                <c:pt idx="5">
                  <c:v>3.5482290000000001</c:v>
                </c:pt>
                <c:pt idx="6">
                  <c:v>4.1710289999999999</c:v>
                </c:pt>
                <c:pt idx="7">
                  <c:v>5.1191649999999962</c:v>
                </c:pt>
              </c:numCache>
            </c:numRef>
          </c:val>
          <c:smooth val="0"/>
          <c:extLst>
            <c:ext xmlns:c16="http://schemas.microsoft.com/office/drawing/2014/chart" uri="{C3380CC4-5D6E-409C-BE32-E72D297353CC}">
              <c16:uniqueId val="{00000002-B62A-FA4C-96D8-D52F93A4AE60}"/>
            </c:ext>
          </c:extLst>
        </c:ser>
        <c:ser>
          <c:idx val="3"/>
          <c:order val="3"/>
          <c:tx>
            <c:strRef>
              <c:f>Sheet1!$E$1</c:f>
              <c:strCache>
                <c:ptCount val="1"/>
                <c:pt idx="0">
                  <c:v>DCTCP</c:v>
                </c:pt>
              </c:strCache>
            </c:strRef>
          </c:tx>
          <c:spPr>
            <a:ln w="38100"/>
          </c:spPr>
          <c:marker>
            <c:symbol val="x"/>
            <c:size val="6"/>
          </c:marker>
          <c:cat>
            <c:numRef>
              <c:f>Sheet1!$A$33:$A$40</c:f>
              <c:numCache>
                <c:formatCode>General</c:formatCode>
                <c:ptCount val="8"/>
                <c:pt idx="0">
                  <c:v>0.1</c:v>
                </c:pt>
                <c:pt idx="1">
                  <c:v>0.2</c:v>
                </c:pt>
                <c:pt idx="2">
                  <c:v>0.3</c:v>
                </c:pt>
                <c:pt idx="3">
                  <c:v>0.4</c:v>
                </c:pt>
                <c:pt idx="4">
                  <c:v>0.5</c:v>
                </c:pt>
                <c:pt idx="5">
                  <c:v>0.6</c:v>
                </c:pt>
                <c:pt idx="6">
                  <c:v>0.7</c:v>
                </c:pt>
                <c:pt idx="7">
                  <c:v>0.8</c:v>
                </c:pt>
              </c:numCache>
            </c:numRef>
          </c:cat>
          <c:val>
            <c:numRef>
              <c:f>Sheet1!$E$33:$E$40</c:f>
              <c:numCache>
                <c:formatCode>General</c:formatCode>
                <c:ptCount val="8"/>
                <c:pt idx="0">
                  <c:v>3.490621</c:v>
                </c:pt>
                <c:pt idx="1">
                  <c:v>4.1598290000000002</c:v>
                </c:pt>
                <c:pt idx="2">
                  <c:v>4.5345259999999961</c:v>
                </c:pt>
                <c:pt idx="3">
                  <c:v>4.9287489999999998</c:v>
                </c:pt>
                <c:pt idx="4">
                  <c:v>5.2966460000000009</c:v>
                </c:pt>
                <c:pt idx="5">
                  <c:v>5.7463369999999996</c:v>
                </c:pt>
                <c:pt idx="6">
                  <c:v>6.2990750000000002</c:v>
                </c:pt>
                <c:pt idx="7">
                  <c:v>7.2010909999999999</c:v>
                </c:pt>
              </c:numCache>
            </c:numRef>
          </c:val>
          <c:smooth val="0"/>
          <c:extLst>
            <c:ext xmlns:c16="http://schemas.microsoft.com/office/drawing/2014/chart" uri="{C3380CC4-5D6E-409C-BE32-E72D297353CC}">
              <c16:uniqueId val="{00000003-B62A-FA4C-96D8-D52F93A4AE60}"/>
            </c:ext>
          </c:extLst>
        </c:ser>
        <c:ser>
          <c:idx val="4"/>
          <c:order val="4"/>
          <c:tx>
            <c:strRef>
              <c:f>Sheet1!$F$1</c:f>
              <c:strCache>
                <c:ptCount val="1"/>
                <c:pt idx="0">
                  <c:v>TCP-DropTail</c:v>
                </c:pt>
              </c:strCache>
            </c:strRef>
          </c:tx>
          <c:spPr>
            <a:ln>
              <a:solidFill>
                <a:schemeClr val="accent6"/>
              </a:solidFill>
            </a:ln>
          </c:spPr>
          <c:marker>
            <c:symbol val="circle"/>
            <c:size val="6"/>
            <c:spPr>
              <a:solidFill>
                <a:schemeClr val="accent6"/>
              </a:solidFill>
              <a:ln>
                <a:solidFill>
                  <a:schemeClr val="accent6">
                    <a:lumMod val="75000"/>
                  </a:schemeClr>
                </a:solidFill>
              </a:ln>
            </c:spPr>
          </c:marker>
          <c:cat>
            <c:numRef>
              <c:f>Sheet1!$A$33:$A$40</c:f>
              <c:numCache>
                <c:formatCode>General</c:formatCode>
                <c:ptCount val="8"/>
                <c:pt idx="0">
                  <c:v>0.1</c:v>
                </c:pt>
                <c:pt idx="1">
                  <c:v>0.2</c:v>
                </c:pt>
                <c:pt idx="2">
                  <c:v>0.3</c:v>
                </c:pt>
                <c:pt idx="3">
                  <c:v>0.4</c:v>
                </c:pt>
                <c:pt idx="4">
                  <c:v>0.5</c:v>
                </c:pt>
                <c:pt idx="5">
                  <c:v>0.6</c:v>
                </c:pt>
                <c:pt idx="6">
                  <c:v>0.7</c:v>
                </c:pt>
                <c:pt idx="7">
                  <c:v>0.8</c:v>
                </c:pt>
              </c:numCache>
            </c:numRef>
          </c:cat>
          <c:val>
            <c:numRef>
              <c:f>Sheet1!$F$33:$F$40</c:f>
              <c:numCache>
                <c:formatCode>General</c:formatCode>
                <c:ptCount val="8"/>
                <c:pt idx="0">
                  <c:v>27.57067</c:v>
                </c:pt>
                <c:pt idx="1">
                  <c:v>29.892410000000002</c:v>
                </c:pt>
                <c:pt idx="2">
                  <c:v>33.318728999999998</c:v>
                </c:pt>
                <c:pt idx="3">
                  <c:v>40.470782999999997</c:v>
                </c:pt>
                <c:pt idx="4">
                  <c:v>47.696801000000001</c:v>
                </c:pt>
                <c:pt idx="5">
                  <c:v>55.577503</c:v>
                </c:pt>
                <c:pt idx="6">
                  <c:v>63.663990000000013</c:v>
                </c:pt>
                <c:pt idx="7">
                  <c:v>72.574191999999982</c:v>
                </c:pt>
              </c:numCache>
            </c:numRef>
          </c:val>
          <c:smooth val="0"/>
          <c:extLst>
            <c:ext xmlns:c16="http://schemas.microsoft.com/office/drawing/2014/chart" uri="{C3380CC4-5D6E-409C-BE32-E72D297353CC}">
              <c16:uniqueId val="{00000004-B62A-FA4C-96D8-D52F93A4AE60}"/>
            </c:ext>
          </c:extLst>
        </c:ser>
        <c:dLbls>
          <c:showLegendKey val="0"/>
          <c:showVal val="0"/>
          <c:showCatName val="0"/>
          <c:showSerName val="0"/>
          <c:showPercent val="0"/>
          <c:showBubbleSize val="0"/>
        </c:dLbls>
        <c:marker val="1"/>
        <c:smooth val="0"/>
        <c:axId val="-2138039840"/>
        <c:axId val="-2137237808"/>
      </c:lineChart>
      <c:catAx>
        <c:axId val="-2138039840"/>
        <c:scaling>
          <c:orientation val="minMax"/>
        </c:scaling>
        <c:delete val="0"/>
        <c:axPos val="b"/>
        <c:title>
          <c:tx>
            <c:rich>
              <a:bodyPr/>
              <a:lstStyle/>
              <a:p>
                <a:pPr>
                  <a:defRPr/>
                </a:pPr>
                <a:r>
                  <a:rPr lang="en-US"/>
                  <a:t>Load</a:t>
                </a:r>
              </a:p>
            </c:rich>
          </c:tx>
          <c:overlay val="0"/>
        </c:title>
        <c:numFmt formatCode="General" sourceLinked="1"/>
        <c:majorTickMark val="out"/>
        <c:minorTickMark val="none"/>
        <c:tickLblPos val="nextTo"/>
        <c:crossAx val="-2137237808"/>
        <c:crosses val="autoZero"/>
        <c:auto val="1"/>
        <c:lblAlgn val="ctr"/>
        <c:lblOffset val="100"/>
        <c:noMultiLvlLbl val="0"/>
      </c:catAx>
      <c:valAx>
        <c:axId val="-2137237808"/>
        <c:scaling>
          <c:orientation val="minMax"/>
          <c:max val="10"/>
        </c:scaling>
        <c:delete val="0"/>
        <c:axPos val="l"/>
        <c:title>
          <c:tx>
            <c:rich>
              <a:bodyPr rot="-5400000" vert="horz"/>
              <a:lstStyle/>
              <a:p>
                <a:pPr>
                  <a:defRPr/>
                </a:pPr>
                <a:r>
                  <a:rPr lang="en-US"/>
                  <a:t>Normalized FCT </a:t>
                </a:r>
              </a:p>
            </c:rich>
          </c:tx>
          <c:overlay val="0"/>
        </c:title>
        <c:numFmt formatCode="General" sourceLinked="1"/>
        <c:majorTickMark val="out"/>
        <c:minorTickMark val="none"/>
        <c:tickLblPos val="nextTo"/>
        <c:crossAx val="-2138039840"/>
        <c:crosses val="autoZero"/>
        <c:crossBetween val="between"/>
      </c:valAx>
    </c:plotArea>
    <c:plotVisOnly val="1"/>
    <c:dispBlanksAs val="gap"/>
    <c:showDLblsOverMax val="0"/>
  </c:chart>
  <c:txPr>
    <a:bodyPr/>
    <a:lstStyle/>
    <a:p>
      <a:pPr>
        <a:defRPr sz="16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90358B-B41D-406C-B60B-EDEB491777A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06EF646-602D-4E73-9F2D-02911962661B}">
      <dgm:prSet/>
      <dgm:spPr/>
      <dgm:t>
        <a:bodyPr/>
        <a:lstStyle/>
        <a:p>
          <a:pPr rtl="0"/>
          <a:r>
            <a:rPr lang="en-US" dirty="0"/>
            <a:t>Flow-based policies </a:t>
          </a:r>
        </a:p>
      </dgm:t>
    </dgm:pt>
    <dgm:pt modelId="{C1C13408-66B7-4C76-9F1A-99BB34FD3B6B}" type="parTrans" cxnId="{6906233B-E71E-4D9F-A9FF-60C2DF7AAA75}">
      <dgm:prSet/>
      <dgm:spPr/>
      <dgm:t>
        <a:bodyPr/>
        <a:lstStyle/>
        <a:p>
          <a:endParaRPr lang="en-US"/>
        </a:p>
      </dgm:t>
    </dgm:pt>
    <dgm:pt modelId="{7036875E-3B47-4C41-8101-6BDE77DE7F7F}" type="sibTrans" cxnId="{6906233B-E71E-4D9F-A9FF-60C2DF7AAA75}">
      <dgm:prSet/>
      <dgm:spPr/>
      <dgm:t>
        <a:bodyPr/>
        <a:lstStyle/>
        <a:p>
          <a:endParaRPr lang="en-US"/>
        </a:p>
      </dgm:t>
    </dgm:pt>
    <dgm:pt modelId="{A702F09A-C3FE-4BE6-A09C-989569A3C014}">
      <dgm:prSet/>
      <dgm:spPr/>
      <dgm:t>
        <a:bodyPr/>
        <a:lstStyle/>
        <a:p>
          <a:pPr rtl="0"/>
          <a:r>
            <a:rPr lang="en-US" dirty="0"/>
            <a:t>Fair-sharing (equal amount of bandwidth to all the flows) </a:t>
          </a:r>
        </a:p>
      </dgm:t>
    </dgm:pt>
    <dgm:pt modelId="{1838E239-183A-47DB-B3C2-8A6F6AC44054}" type="parTrans" cxnId="{3B510DA9-09F5-4751-9C22-BE5D43427613}">
      <dgm:prSet/>
      <dgm:spPr/>
      <dgm:t>
        <a:bodyPr/>
        <a:lstStyle/>
        <a:p>
          <a:endParaRPr lang="en-US"/>
        </a:p>
      </dgm:t>
    </dgm:pt>
    <dgm:pt modelId="{92AFF8C5-ECED-4850-A586-6688A1E834B6}" type="sibTrans" cxnId="{3B510DA9-09F5-4751-9C22-BE5D43427613}">
      <dgm:prSet/>
      <dgm:spPr/>
      <dgm:t>
        <a:bodyPr/>
        <a:lstStyle/>
        <a:p>
          <a:endParaRPr lang="en-US"/>
        </a:p>
      </dgm:t>
    </dgm:pt>
    <dgm:pt modelId="{36A67577-0C66-44DB-B3EB-C35199FE9B2C}">
      <dgm:prSet/>
      <dgm:spPr/>
      <dgm:t>
        <a:bodyPr/>
        <a:lstStyle/>
        <a:p>
          <a:pPr rtl="0"/>
          <a:r>
            <a:rPr lang="en-US" dirty="0"/>
            <a:t>Completion time of flows ↑ </a:t>
          </a:r>
        </a:p>
      </dgm:t>
    </dgm:pt>
    <dgm:pt modelId="{50A3E34D-8D10-4BEF-A9B1-A5C316387BD8}" type="parTrans" cxnId="{CC416B17-9CA7-4064-B185-368A327648CC}">
      <dgm:prSet/>
      <dgm:spPr/>
      <dgm:t>
        <a:bodyPr/>
        <a:lstStyle/>
        <a:p>
          <a:endParaRPr lang="en-US"/>
        </a:p>
      </dgm:t>
    </dgm:pt>
    <dgm:pt modelId="{0C361C46-0484-4A3F-BFE2-DE75EA6F5D8C}" type="sibTrans" cxnId="{CC416B17-9CA7-4064-B185-368A327648CC}">
      <dgm:prSet/>
      <dgm:spPr/>
      <dgm:t>
        <a:bodyPr/>
        <a:lstStyle/>
        <a:p>
          <a:endParaRPr lang="en-US"/>
        </a:p>
      </dgm:t>
    </dgm:pt>
    <dgm:pt modelId="{6E27FD94-8612-4F2D-A3EB-E4ABF1B5FD25}">
      <dgm:prSet/>
      <dgm:spPr/>
      <dgm:t>
        <a:bodyPr/>
        <a:lstStyle/>
        <a:p>
          <a:pPr rtl="0"/>
          <a:r>
            <a:rPr lang="en-US" dirty="0"/>
            <a:t>Task completion time ↑</a:t>
          </a:r>
        </a:p>
      </dgm:t>
    </dgm:pt>
    <dgm:pt modelId="{858E7BC1-3831-4691-B455-11E4D4590231}" type="parTrans" cxnId="{85035EE7-A368-48F4-B57F-C69474D41E32}">
      <dgm:prSet/>
      <dgm:spPr/>
      <dgm:t>
        <a:bodyPr/>
        <a:lstStyle/>
        <a:p>
          <a:endParaRPr lang="en-US"/>
        </a:p>
      </dgm:t>
    </dgm:pt>
    <dgm:pt modelId="{EEF85E6C-4521-4930-925F-92800699AC3C}" type="sibTrans" cxnId="{85035EE7-A368-48F4-B57F-C69474D41E32}">
      <dgm:prSet/>
      <dgm:spPr/>
      <dgm:t>
        <a:bodyPr/>
        <a:lstStyle/>
        <a:p>
          <a:endParaRPr lang="en-US"/>
        </a:p>
      </dgm:t>
    </dgm:pt>
    <dgm:pt modelId="{8975D47B-388C-44B7-9AF6-4F103104FDA5}">
      <dgm:prSet/>
      <dgm:spPr/>
      <dgm:t>
        <a:bodyPr/>
        <a:lstStyle/>
        <a:p>
          <a:pPr rtl="0"/>
          <a:r>
            <a:rPr lang="en-US" dirty="0"/>
            <a:t>Latency ↑</a:t>
          </a:r>
        </a:p>
      </dgm:t>
    </dgm:pt>
    <dgm:pt modelId="{2137A2B2-9362-47D2-B473-3BF17CC318E6}" type="parTrans" cxnId="{CFF08E42-6F6D-4BE2-930E-08D4440AED67}">
      <dgm:prSet/>
      <dgm:spPr/>
      <dgm:t>
        <a:bodyPr/>
        <a:lstStyle/>
        <a:p>
          <a:endParaRPr lang="en-US"/>
        </a:p>
      </dgm:t>
    </dgm:pt>
    <dgm:pt modelId="{DDD7A1F1-CCDB-4684-AC5C-41737E2C3FD5}" type="sibTrans" cxnId="{CFF08E42-6F6D-4BE2-930E-08D4440AED67}">
      <dgm:prSet/>
      <dgm:spPr/>
      <dgm:t>
        <a:bodyPr/>
        <a:lstStyle/>
        <a:p>
          <a:endParaRPr lang="en-US"/>
        </a:p>
      </dgm:t>
    </dgm:pt>
    <dgm:pt modelId="{93D79D2D-1EA8-4C91-9250-B7A768E58C34}" type="pres">
      <dgm:prSet presAssocID="{0890358B-B41D-406C-B60B-EDEB491777A8}" presName="CompostProcess" presStyleCnt="0">
        <dgm:presLayoutVars>
          <dgm:dir/>
          <dgm:resizeHandles val="exact"/>
        </dgm:presLayoutVars>
      </dgm:prSet>
      <dgm:spPr/>
    </dgm:pt>
    <dgm:pt modelId="{85B79F3C-8E1D-471B-8ADA-4CAB11ECA3BE}" type="pres">
      <dgm:prSet presAssocID="{0890358B-B41D-406C-B60B-EDEB491777A8}" presName="arrow" presStyleLbl="bgShp" presStyleIdx="0" presStyleCnt="1"/>
      <dgm:spPr/>
    </dgm:pt>
    <dgm:pt modelId="{82353A1A-F87E-4BAA-88F8-EBCA20ADE06C}" type="pres">
      <dgm:prSet presAssocID="{0890358B-B41D-406C-B60B-EDEB491777A8}" presName="linearProcess" presStyleCnt="0"/>
      <dgm:spPr/>
    </dgm:pt>
    <dgm:pt modelId="{209A7216-C803-41E8-91CD-3552034EE989}" type="pres">
      <dgm:prSet presAssocID="{006EF646-602D-4E73-9F2D-02911962661B}" presName="textNode" presStyleLbl="node1" presStyleIdx="0" presStyleCnt="5">
        <dgm:presLayoutVars>
          <dgm:bulletEnabled val="1"/>
        </dgm:presLayoutVars>
      </dgm:prSet>
      <dgm:spPr/>
    </dgm:pt>
    <dgm:pt modelId="{AEDB4AFB-FCBC-414E-86D1-1F17B57B05FD}" type="pres">
      <dgm:prSet presAssocID="{7036875E-3B47-4C41-8101-6BDE77DE7F7F}" presName="sibTrans" presStyleCnt="0"/>
      <dgm:spPr/>
    </dgm:pt>
    <dgm:pt modelId="{73E62C6A-8555-46D0-BDED-773FB32D30D4}" type="pres">
      <dgm:prSet presAssocID="{A702F09A-C3FE-4BE6-A09C-989569A3C014}" presName="textNode" presStyleLbl="node1" presStyleIdx="1" presStyleCnt="5">
        <dgm:presLayoutVars>
          <dgm:bulletEnabled val="1"/>
        </dgm:presLayoutVars>
      </dgm:prSet>
      <dgm:spPr/>
    </dgm:pt>
    <dgm:pt modelId="{127212CF-A999-4470-940B-3E9AE4E2AE5B}" type="pres">
      <dgm:prSet presAssocID="{92AFF8C5-ECED-4850-A586-6688A1E834B6}" presName="sibTrans" presStyleCnt="0"/>
      <dgm:spPr/>
    </dgm:pt>
    <dgm:pt modelId="{6F1CD32E-17FE-4905-9DF6-B8991B82C029}" type="pres">
      <dgm:prSet presAssocID="{36A67577-0C66-44DB-B3EB-C35199FE9B2C}" presName="textNode" presStyleLbl="node1" presStyleIdx="2" presStyleCnt="5">
        <dgm:presLayoutVars>
          <dgm:bulletEnabled val="1"/>
        </dgm:presLayoutVars>
      </dgm:prSet>
      <dgm:spPr/>
    </dgm:pt>
    <dgm:pt modelId="{BE45147B-BC89-47D7-AAB2-813883CC6CD5}" type="pres">
      <dgm:prSet presAssocID="{0C361C46-0484-4A3F-BFE2-DE75EA6F5D8C}" presName="sibTrans" presStyleCnt="0"/>
      <dgm:spPr/>
    </dgm:pt>
    <dgm:pt modelId="{45AAF882-827A-49F6-A90A-4F10554EE1B2}" type="pres">
      <dgm:prSet presAssocID="{6E27FD94-8612-4F2D-A3EB-E4ABF1B5FD25}" presName="textNode" presStyleLbl="node1" presStyleIdx="3" presStyleCnt="5">
        <dgm:presLayoutVars>
          <dgm:bulletEnabled val="1"/>
        </dgm:presLayoutVars>
      </dgm:prSet>
      <dgm:spPr/>
    </dgm:pt>
    <dgm:pt modelId="{82E2211E-7106-4F79-86A4-9384361B0893}" type="pres">
      <dgm:prSet presAssocID="{EEF85E6C-4521-4930-925F-92800699AC3C}" presName="sibTrans" presStyleCnt="0"/>
      <dgm:spPr/>
    </dgm:pt>
    <dgm:pt modelId="{20298F15-A950-4330-ACAA-DCAEF6C030C2}" type="pres">
      <dgm:prSet presAssocID="{8975D47B-388C-44B7-9AF6-4F103104FDA5}" presName="textNode" presStyleLbl="node1" presStyleIdx="4" presStyleCnt="5">
        <dgm:presLayoutVars>
          <dgm:bulletEnabled val="1"/>
        </dgm:presLayoutVars>
      </dgm:prSet>
      <dgm:spPr/>
    </dgm:pt>
  </dgm:ptLst>
  <dgm:cxnLst>
    <dgm:cxn modelId="{CC416B17-9CA7-4064-B185-368A327648CC}" srcId="{0890358B-B41D-406C-B60B-EDEB491777A8}" destId="{36A67577-0C66-44DB-B3EB-C35199FE9B2C}" srcOrd="2" destOrd="0" parTransId="{50A3E34D-8D10-4BEF-A9B1-A5C316387BD8}" sibTransId="{0C361C46-0484-4A3F-BFE2-DE75EA6F5D8C}"/>
    <dgm:cxn modelId="{B0536130-B3A7-4E15-B4C9-1C141F404516}" type="presOf" srcId="{36A67577-0C66-44DB-B3EB-C35199FE9B2C}" destId="{6F1CD32E-17FE-4905-9DF6-B8991B82C029}" srcOrd="0" destOrd="0" presId="urn:microsoft.com/office/officeart/2005/8/layout/hProcess9"/>
    <dgm:cxn modelId="{6906233B-E71E-4D9F-A9FF-60C2DF7AAA75}" srcId="{0890358B-B41D-406C-B60B-EDEB491777A8}" destId="{006EF646-602D-4E73-9F2D-02911962661B}" srcOrd="0" destOrd="0" parTransId="{C1C13408-66B7-4C76-9F1A-99BB34FD3B6B}" sibTransId="{7036875E-3B47-4C41-8101-6BDE77DE7F7F}"/>
    <dgm:cxn modelId="{CFF08E42-6F6D-4BE2-930E-08D4440AED67}" srcId="{0890358B-B41D-406C-B60B-EDEB491777A8}" destId="{8975D47B-388C-44B7-9AF6-4F103104FDA5}" srcOrd="4" destOrd="0" parTransId="{2137A2B2-9362-47D2-B473-3BF17CC318E6}" sibTransId="{DDD7A1F1-CCDB-4684-AC5C-41737E2C3FD5}"/>
    <dgm:cxn modelId="{16A29F52-ABDC-404C-B7A5-7E53836A3D61}" type="presOf" srcId="{0890358B-B41D-406C-B60B-EDEB491777A8}" destId="{93D79D2D-1EA8-4C91-9250-B7A768E58C34}" srcOrd="0" destOrd="0" presId="urn:microsoft.com/office/officeart/2005/8/layout/hProcess9"/>
    <dgm:cxn modelId="{52F4E89F-F9AC-4D7A-8C3D-FB36A2E6584F}" type="presOf" srcId="{A702F09A-C3FE-4BE6-A09C-989569A3C014}" destId="{73E62C6A-8555-46D0-BDED-773FB32D30D4}" srcOrd="0" destOrd="0" presId="urn:microsoft.com/office/officeart/2005/8/layout/hProcess9"/>
    <dgm:cxn modelId="{3B510DA9-09F5-4751-9C22-BE5D43427613}" srcId="{0890358B-B41D-406C-B60B-EDEB491777A8}" destId="{A702F09A-C3FE-4BE6-A09C-989569A3C014}" srcOrd="1" destOrd="0" parTransId="{1838E239-183A-47DB-B3C2-8A6F6AC44054}" sibTransId="{92AFF8C5-ECED-4850-A586-6688A1E834B6}"/>
    <dgm:cxn modelId="{7B156FAB-4964-4AFE-8294-A8CB50C79AEC}" type="presOf" srcId="{8975D47B-388C-44B7-9AF6-4F103104FDA5}" destId="{20298F15-A950-4330-ACAA-DCAEF6C030C2}" srcOrd="0" destOrd="0" presId="urn:microsoft.com/office/officeart/2005/8/layout/hProcess9"/>
    <dgm:cxn modelId="{14F8F1B8-F13C-4BCB-8F42-BECBF7C43CC1}" type="presOf" srcId="{006EF646-602D-4E73-9F2D-02911962661B}" destId="{209A7216-C803-41E8-91CD-3552034EE989}" srcOrd="0" destOrd="0" presId="urn:microsoft.com/office/officeart/2005/8/layout/hProcess9"/>
    <dgm:cxn modelId="{A9E2C6C1-1DD5-4F49-AEC3-B469D004B4A2}" type="presOf" srcId="{6E27FD94-8612-4F2D-A3EB-E4ABF1B5FD25}" destId="{45AAF882-827A-49F6-A90A-4F10554EE1B2}" srcOrd="0" destOrd="0" presId="urn:microsoft.com/office/officeart/2005/8/layout/hProcess9"/>
    <dgm:cxn modelId="{85035EE7-A368-48F4-B57F-C69474D41E32}" srcId="{0890358B-B41D-406C-B60B-EDEB491777A8}" destId="{6E27FD94-8612-4F2D-A3EB-E4ABF1B5FD25}" srcOrd="3" destOrd="0" parTransId="{858E7BC1-3831-4691-B455-11E4D4590231}" sibTransId="{EEF85E6C-4521-4930-925F-92800699AC3C}"/>
    <dgm:cxn modelId="{4EE97960-8549-43E6-81EA-773F52D9CBAB}" type="presParOf" srcId="{93D79D2D-1EA8-4C91-9250-B7A768E58C34}" destId="{85B79F3C-8E1D-471B-8ADA-4CAB11ECA3BE}" srcOrd="0" destOrd="0" presId="urn:microsoft.com/office/officeart/2005/8/layout/hProcess9"/>
    <dgm:cxn modelId="{975855FF-C567-48B3-B617-CBD02F53580A}" type="presParOf" srcId="{93D79D2D-1EA8-4C91-9250-B7A768E58C34}" destId="{82353A1A-F87E-4BAA-88F8-EBCA20ADE06C}" srcOrd="1" destOrd="0" presId="urn:microsoft.com/office/officeart/2005/8/layout/hProcess9"/>
    <dgm:cxn modelId="{50DF5DD7-01BD-4A33-A29E-704115AEDBA5}" type="presParOf" srcId="{82353A1A-F87E-4BAA-88F8-EBCA20ADE06C}" destId="{209A7216-C803-41E8-91CD-3552034EE989}" srcOrd="0" destOrd="0" presId="urn:microsoft.com/office/officeart/2005/8/layout/hProcess9"/>
    <dgm:cxn modelId="{4B602584-DA94-491D-B508-73580206C967}" type="presParOf" srcId="{82353A1A-F87E-4BAA-88F8-EBCA20ADE06C}" destId="{AEDB4AFB-FCBC-414E-86D1-1F17B57B05FD}" srcOrd="1" destOrd="0" presId="urn:microsoft.com/office/officeart/2005/8/layout/hProcess9"/>
    <dgm:cxn modelId="{813E2B7D-1C7F-4F21-8F6C-B9E102EC3E6D}" type="presParOf" srcId="{82353A1A-F87E-4BAA-88F8-EBCA20ADE06C}" destId="{73E62C6A-8555-46D0-BDED-773FB32D30D4}" srcOrd="2" destOrd="0" presId="urn:microsoft.com/office/officeart/2005/8/layout/hProcess9"/>
    <dgm:cxn modelId="{67F017F7-D0E9-4618-9817-C5888A46F464}" type="presParOf" srcId="{82353A1A-F87E-4BAA-88F8-EBCA20ADE06C}" destId="{127212CF-A999-4470-940B-3E9AE4E2AE5B}" srcOrd="3" destOrd="0" presId="urn:microsoft.com/office/officeart/2005/8/layout/hProcess9"/>
    <dgm:cxn modelId="{FE295293-5115-48CB-917E-1CFD76DE4A9F}" type="presParOf" srcId="{82353A1A-F87E-4BAA-88F8-EBCA20ADE06C}" destId="{6F1CD32E-17FE-4905-9DF6-B8991B82C029}" srcOrd="4" destOrd="0" presId="urn:microsoft.com/office/officeart/2005/8/layout/hProcess9"/>
    <dgm:cxn modelId="{32944786-BE5A-40DE-AAC5-C9612B35BD4E}" type="presParOf" srcId="{82353A1A-F87E-4BAA-88F8-EBCA20ADE06C}" destId="{BE45147B-BC89-47D7-AAB2-813883CC6CD5}" srcOrd="5" destOrd="0" presId="urn:microsoft.com/office/officeart/2005/8/layout/hProcess9"/>
    <dgm:cxn modelId="{D3F2043B-EB29-418A-8873-AF05DB6257F8}" type="presParOf" srcId="{82353A1A-F87E-4BAA-88F8-EBCA20ADE06C}" destId="{45AAF882-827A-49F6-A90A-4F10554EE1B2}" srcOrd="6" destOrd="0" presId="urn:microsoft.com/office/officeart/2005/8/layout/hProcess9"/>
    <dgm:cxn modelId="{08C8B7E8-C9E2-4AE3-BF69-000D447DA075}" type="presParOf" srcId="{82353A1A-F87E-4BAA-88F8-EBCA20ADE06C}" destId="{82E2211E-7106-4F79-86A4-9384361B0893}" srcOrd="7" destOrd="0" presId="urn:microsoft.com/office/officeart/2005/8/layout/hProcess9"/>
    <dgm:cxn modelId="{AD92C373-3198-4E66-AB7E-5BBD0640C079}" type="presParOf" srcId="{82353A1A-F87E-4BAA-88F8-EBCA20ADE06C}" destId="{20298F15-A950-4330-ACAA-DCAEF6C030C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79F3C-8E1D-471B-8ADA-4CAB11ECA3BE}">
      <dsp:nvSpPr>
        <dsp:cNvPr id="0" name=""/>
        <dsp:cNvSpPr/>
      </dsp:nvSpPr>
      <dsp:spPr>
        <a:xfrm>
          <a:off x="669471" y="0"/>
          <a:ext cx="7587342" cy="385717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A7216-C803-41E8-91CD-3552034EE989}">
      <dsp:nvSpPr>
        <dsp:cNvPr id="0" name=""/>
        <dsp:cNvSpPr/>
      </dsp:nvSpPr>
      <dsp:spPr>
        <a:xfrm>
          <a:off x="3922" y="1157151"/>
          <a:ext cx="1715084" cy="15428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Flow-based policies </a:t>
          </a:r>
        </a:p>
      </dsp:txBody>
      <dsp:txXfrm>
        <a:off x="79239" y="1232468"/>
        <a:ext cx="1564450" cy="1392234"/>
      </dsp:txXfrm>
    </dsp:sp>
    <dsp:sp modelId="{73E62C6A-8555-46D0-BDED-773FB32D30D4}">
      <dsp:nvSpPr>
        <dsp:cNvPr id="0" name=""/>
        <dsp:cNvSpPr/>
      </dsp:nvSpPr>
      <dsp:spPr>
        <a:xfrm>
          <a:off x="1804761" y="1157151"/>
          <a:ext cx="1715084" cy="15428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Fair-sharing (equal amount of bandwidth to all the flows) </a:t>
          </a:r>
        </a:p>
      </dsp:txBody>
      <dsp:txXfrm>
        <a:off x="1880078" y="1232468"/>
        <a:ext cx="1564450" cy="1392234"/>
      </dsp:txXfrm>
    </dsp:sp>
    <dsp:sp modelId="{6F1CD32E-17FE-4905-9DF6-B8991B82C029}">
      <dsp:nvSpPr>
        <dsp:cNvPr id="0" name=""/>
        <dsp:cNvSpPr/>
      </dsp:nvSpPr>
      <dsp:spPr>
        <a:xfrm>
          <a:off x="3605600" y="1157151"/>
          <a:ext cx="1715084" cy="15428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Completion time of flows ↑ </a:t>
          </a:r>
        </a:p>
      </dsp:txBody>
      <dsp:txXfrm>
        <a:off x="3680917" y="1232468"/>
        <a:ext cx="1564450" cy="1392234"/>
      </dsp:txXfrm>
    </dsp:sp>
    <dsp:sp modelId="{45AAF882-827A-49F6-A90A-4F10554EE1B2}">
      <dsp:nvSpPr>
        <dsp:cNvPr id="0" name=""/>
        <dsp:cNvSpPr/>
      </dsp:nvSpPr>
      <dsp:spPr>
        <a:xfrm>
          <a:off x="5406438" y="1157151"/>
          <a:ext cx="1715084" cy="15428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Task completion time ↑</a:t>
          </a:r>
        </a:p>
      </dsp:txBody>
      <dsp:txXfrm>
        <a:off x="5481755" y="1232468"/>
        <a:ext cx="1564450" cy="1392234"/>
      </dsp:txXfrm>
    </dsp:sp>
    <dsp:sp modelId="{20298F15-A950-4330-ACAA-DCAEF6C030C2}">
      <dsp:nvSpPr>
        <dsp:cNvPr id="0" name=""/>
        <dsp:cNvSpPr/>
      </dsp:nvSpPr>
      <dsp:spPr>
        <a:xfrm>
          <a:off x="7207277" y="1157151"/>
          <a:ext cx="1715084" cy="15428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Latency ↑</a:t>
          </a:r>
        </a:p>
      </dsp:txBody>
      <dsp:txXfrm>
        <a:off x="7282594" y="1232468"/>
        <a:ext cx="1564450" cy="13922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9A52D8-87AD-4CA3-833F-BDB323950158}" type="datetimeFigureOut">
              <a:rPr lang="en-US" smtClean="0"/>
              <a:pPr/>
              <a:t>12/2/20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F61F3-00A3-47AC-A4C9-7C2A0937CDE7}" type="slidenum">
              <a:rPr lang="en-US" smtClean="0"/>
              <a:pPr/>
              <a:t>‹#›</a:t>
            </a:fld>
            <a:endParaRPr lang="en-US"/>
          </a:p>
        </p:txBody>
      </p:sp>
    </p:spTree>
    <p:extLst>
      <p:ext uri="{BB962C8B-B14F-4D97-AF65-F5344CB8AC3E}">
        <p14:creationId xmlns:p14="http://schemas.microsoft.com/office/powerpoint/2010/main" val="422807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2F61F3-00A3-47AC-A4C9-7C2A0937CDE7}" type="slidenum">
              <a:rPr lang="en-US" smtClean="0"/>
              <a:pPr/>
              <a:t>1</a:t>
            </a:fld>
            <a:endParaRPr lang="en-US"/>
          </a:p>
        </p:txBody>
      </p:sp>
    </p:spTree>
    <p:extLst>
      <p:ext uri="{BB962C8B-B14F-4D97-AF65-F5344CB8AC3E}">
        <p14:creationId xmlns:p14="http://schemas.microsoft.com/office/powerpoint/2010/main" val="131958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Normalized to the case where there is no other</a:t>
            </a:r>
            <a:r>
              <a:rPr lang="en-US" baseline="0" dirty="0"/>
              <a:t> competing traffic</a:t>
            </a:r>
          </a:p>
          <a:p>
            <a:endParaRPr lang="en-US" dirty="0"/>
          </a:p>
        </p:txBody>
      </p:sp>
      <p:sp>
        <p:nvSpPr>
          <p:cNvPr id="4" name="Slide Number Placeholder 3"/>
          <p:cNvSpPr>
            <a:spLocks noGrp="1"/>
          </p:cNvSpPr>
          <p:nvPr>
            <p:ph type="sldNum" sz="quarter" idx="10"/>
          </p:nvPr>
        </p:nvSpPr>
        <p:spPr/>
        <p:txBody>
          <a:bodyPr/>
          <a:lstStyle/>
          <a:p>
            <a:fld id="{A5230A9A-2637-4F4B-B8F8-240F39B08293}" type="slidenum">
              <a:rPr lang="en-US" smtClean="0"/>
              <a:pPr/>
              <a:t>34</a:t>
            </a:fld>
            <a:endParaRPr lang="en-US"/>
          </a:p>
        </p:txBody>
      </p:sp>
    </p:spTree>
    <p:extLst>
      <p:ext uri="{BB962C8B-B14F-4D97-AF65-F5344CB8AC3E}">
        <p14:creationId xmlns:p14="http://schemas.microsoft.com/office/powerpoint/2010/main" val="1939731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up the tail latency</a:t>
            </a:r>
          </a:p>
        </p:txBody>
      </p:sp>
      <p:sp>
        <p:nvSpPr>
          <p:cNvPr id="4" name="Slide Number Placeholder 3"/>
          <p:cNvSpPr>
            <a:spLocks noGrp="1"/>
          </p:cNvSpPr>
          <p:nvPr>
            <p:ph type="sldNum" sz="quarter" idx="10"/>
          </p:nvPr>
        </p:nvSpPr>
        <p:spPr/>
        <p:txBody>
          <a:bodyPr/>
          <a:lstStyle/>
          <a:p>
            <a:fld id="{A5230A9A-2637-4F4B-B8F8-240F39B08293}" type="slidenum">
              <a:rPr lang="en-US" smtClean="0"/>
              <a:pPr/>
              <a:t>35</a:t>
            </a:fld>
            <a:endParaRPr lang="en-US"/>
          </a:p>
        </p:txBody>
      </p:sp>
    </p:spTree>
    <p:extLst>
      <p:ext uri="{BB962C8B-B14F-4D97-AF65-F5344CB8AC3E}">
        <p14:creationId xmlns:p14="http://schemas.microsoft.com/office/powerpoint/2010/main" val="1990797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F5E1A9-CE6B-4174-8058-2AF1B195D11C}" type="slidenum">
              <a:rPr lang="en-US" smtClean="0"/>
              <a:pPr>
                <a:defRPr/>
              </a:pPr>
              <a:t>42</a:t>
            </a:fld>
            <a:endParaRPr lang="en-US"/>
          </a:p>
        </p:txBody>
      </p:sp>
    </p:spTree>
    <p:extLst>
      <p:ext uri="{BB962C8B-B14F-4D97-AF65-F5344CB8AC3E}">
        <p14:creationId xmlns:p14="http://schemas.microsoft.com/office/powerpoint/2010/main" val="89914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F61F3-00A3-47AC-A4C9-7C2A0937CDE7}" type="slidenum">
              <a:rPr lang="en-US" smtClean="0"/>
              <a:pPr/>
              <a:t>48</a:t>
            </a:fld>
            <a:endParaRPr lang="en-US"/>
          </a:p>
        </p:txBody>
      </p:sp>
    </p:spTree>
    <p:extLst>
      <p:ext uri="{BB962C8B-B14F-4D97-AF65-F5344CB8AC3E}">
        <p14:creationId xmlns:p14="http://schemas.microsoft.com/office/powerpoint/2010/main" val="337095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89902-B2B7-4A6D-959D-5C106F339783}" type="slidenum">
              <a:rPr lang="en-US" smtClean="0"/>
              <a:t>2</a:t>
            </a:fld>
            <a:endParaRPr lang="en-US"/>
          </a:p>
        </p:txBody>
      </p:sp>
    </p:spTree>
    <p:extLst>
      <p:ext uri="{BB962C8B-B14F-4D97-AF65-F5344CB8AC3E}">
        <p14:creationId xmlns:p14="http://schemas.microsoft.com/office/powerpoint/2010/main" val="80082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pPr/>
              <a:t>3</a:t>
            </a:fld>
            <a:endParaRPr lang="en-US"/>
          </a:p>
        </p:txBody>
      </p:sp>
    </p:spTree>
    <p:extLst>
      <p:ext uri="{BB962C8B-B14F-4D97-AF65-F5344CB8AC3E}">
        <p14:creationId xmlns:p14="http://schemas.microsoft.com/office/powerpoint/2010/main" val="259664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set the context, I’m going</a:t>
            </a:r>
            <a:r>
              <a:rPr lang="en-US" baseline="0" dirty="0"/>
              <a:t> to start with the observation that the modern datacenter network is more an interconnect for distributed compute workloads than a traditional bit-pipe.</a:t>
            </a:r>
          </a:p>
          <a:p>
            <a:r>
              <a:rPr lang="en-US" baseline="0" dirty="0"/>
              <a:t>We basically have these large fabrics which provide very high bandwidth very low latency connectivity among thousands of servers; </a:t>
            </a:r>
          </a:p>
          <a:p>
            <a:r>
              <a:rPr lang="en-US" baseline="0" dirty="0"/>
              <a:t>and on top of this infrastructure, we run multi-tiered clustered applications supporting web services, big data analytics, HPC, etc.</a:t>
            </a:r>
          </a:p>
          <a:p>
            <a:endParaRPr lang="en-US" baseline="0" dirty="0"/>
          </a:p>
          <a:p>
            <a:r>
              <a:rPr lang="en-US" baseline="0" dirty="0"/>
              <a:t>These applications have many distributed components – and there are often 100s of servers involved in a computation to respond to a user query. Hence, the performance….</a:t>
            </a:r>
          </a:p>
        </p:txBody>
      </p:sp>
      <p:sp>
        <p:nvSpPr>
          <p:cNvPr id="4" name="Slide Number Placeholder 3"/>
          <p:cNvSpPr>
            <a:spLocks noGrp="1"/>
          </p:cNvSpPr>
          <p:nvPr>
            <p:ph type="sldNum" sz="quarter" idx="10"/>
          </p:nvPr>
        </p:nvSpPr>
        <p:spPr/>
        <p:txBody>
          <a:bodyPr/>
          <a:lstStyle/>
          <a:p>
            <a:fld id="{A5230A9A-2637-4F4B-B8F8-240F39B08293}" type="slidenum">
              <a:rPr lang="en-US" smtClean="0"/>
              <a:pPr/>
              <a:t>19</a:t>
            </a:fld>
            <a:endParaRPr lang="en-US"/>
          </a:p>
        </p:txBody>
      </p:sp>
    </p:spTree>
    <p:extLst>
      <p:ext uri="{BB962C8B-B14F-4D97-AF65-F5344CB8AC3E}">
        <p14:creationId xmlns:p14="http://schemas.microsoft.com/office/powerpoint/2010/main" val="3454759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to say: “Set independently by each flow”</a:t>
            </a:r>
          </a:p>
          <a:p>
            <a:endParaRPr lang="en-US" dirty="0"/>
          </a:p>
        </p:txBody>
      </p:sp>
      <p:sp>
        <p:nvSpPr>
          <p:cNvPr id="4" name="Slide Number Placeholder 3"/>
          <p:cNvSpPr>
            <a:spLocks noGrp="1"/>
          </p:cNvSpPr>
          <p:nvPr>
            <p:ph type="sldNum" sz="quarter" idx="10"/>
          </p:nvPr>
        </p:nvSpPr>
        <p:spPr/>
        <p:txBody>
          <a:bodyPr/>
          <a:lstStyle/>
          <a:p>
            <a:fld id="{A5230A9A-2637-4F4B-B8F8-240F39B08293}" type="slidenum">
              <a:rPr lang="en-US" smtClean="0"/>
              <a:pPr/>
              <a:t>20</a:t>
            </a:fld>
            <a:endParaRPr lang="en-US"/>
          </a:p>
        </p:txBody>
      </p:sp>
    </p:spTree>
    <p:extLst>
      <p:ext uri="{BB962C8B-B14F-4D97-AF65-F5344CB8AC3E}">
        <p14:creationId xmlns:p14="http://schemas.microsoft.com/office/powerpoint/2010/main" val="279962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t>
            </a:r>
            <a:r>
              <a:rPr lang="en-US" baseline="0" dirty="0"/>
              <a:t> explicitly that you can’t actually build this in practice the way it is described</a:t>
            </a:r>
          </a:p>
          <a:p>
            <a:r>
              <a:rPr lang="en-US" baseline="0" dirty="0"/>
              <a:t>Central, </a:t>
            </a:r>
            <a:r>
              <a:rPr lang="en-US" baseline="0" dirty="0" err="1"/>
              <a:t>etc</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5230A9A-2637-4F4B-B8F8-240F39B08293}" type="slidenum">
              <a:rPr lang="en-US" smtClean="0"/>
              <a:pPr/>
              <a:t>26</a:t>
            </a:fld>
            <a:endParaRPr lang="en-US"/>
          </a:p>
        </p:txBody>
      </p:sp>
    </p:spTree>
    <p:extLst>
      <p:ext uri="{BB962C8B-B14F-4D97-AF65-F5344CB8AC3E}">
        <p14:creationId xmlns:p14="http://schemas.microsoft.com/office/powerpoint/2010/main" val="183775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not use rate control to implement flow scheduling… decouple”</a:t>
            </a:r>
          </a:p>
          <a:p>
            <a:endParaRPr lang="en-US" dirty="0"/>
          </a:p>
        </p:txBody>
      </p:sp>
      <p:sp>
        <p:nvSpPr>
          <p:cNvPr id="4" name="Slide Number Placeholder 3"/>
          <p:cNvSpPr>
            <a:spLocks noGrp="1"/>
          </p:cNvSpPr>
          <p:nvPr>
            <p:ph type="sldNum" sz="quarter" idx="10"/>
          </p:nvPr>
        </p:nvSpPr>
        <p:spPr/>
        <p:txBody>
          <a:bodyPr/>
          <a:lstStyle/>
          <a:p>
            <a:fld id="{A5230A9A-2637-4F4B-B8F8-240F39B08293}" type="slidenum">
              <a:rPr lang="en-US" smtClean="0"/>
              <a:pPr/>
              <a:t>28</a:t>
            </a:fld>
            <a:endParaRPr lang="en-US"/>
          </a:p>
        </p:txBody>
      </p:sp>
    </p:spTree>
    <p:extLst>
      <p:ext uri="{BB962C8B-B14F-4D97-AF65-F5344CB8AC3E}">
        <p14:creationId xmlns:p14="http://schemas.microsoft.com/office/powerpoint/2010/main" val="257495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small buffers</a:t>
            </a:r>
            <a:r>
              <a:rPr lang="en-US" baseline="0" dirty="0"/>
              <a:t> as an advantage (not as a requirement)</a:t>
            </a:r>
          </a:p>
          <a:p>
            <a:endParaRPr lang="en-US" dirty="0"/>
          </a:p>
        </p:txBody>
      </p:sp>
      <p:sp>
        <p:nvSpPr>
          <p:cNvPr id="4" name="Slide Number Placeholder 3"/>
          <p:cNvSpPr>
            <a:spLocks noGrp="1"/>
          </p:cNvSpPr>
          <p:nvPr>
            <p:ph type="sldNum" sz="quarter" idx="10"/>
          </p:nvPr>
        </p:nvSpPr>
        <p:spPr/>
        <p:txBody>
          <a:bodyPr/>
          <a:lstStyle/>
          <a:p>
            <a:fld id="{A5230A9A-2637-4F4B-B8F8-240F39B08293}" type="slidenum">
              <a:rPr lang="en-US" smtClean="0"/>
              <a:pPr/>
              <a:t>30</a:t>
            </a:fld>
            <a:endParaRPr lang="en-US"/>
          </a:p>
        </p:txBody>
      </p:sp>
    </p:spTree>
    <p:extLst>
      <p:ext uri="{BB962C8B-B14F-4D97-AF65-F5344CB8AC3E}">
        <p14:creationId xmlns:p14="http://schemas.microsoft.com/office/powerpoint/2010/main" val="375727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step back,</a:t>
            </a:r>
            <a:r>
              <a:rPr lang="en-US" baseline="0" dirty="0"/>
              <a:t> what are we trying to do? And tie to the conceptual ideal </a:t>
            </a:r>
            <a:r>
              <a:rPr lang="en-US" baseline="0" dirty="0" err="1"/>
              <a:t>scheduelr</a:t>
            </a:r>
            <a:endParaRPr lang="en-US" baseline="0" dirty="0"/>
          </a:p>
          <a:p>
            <a:r>
              <a:rPr lang="en-US" baseline="0" dirty="0"/>
              <a:t>When might this invariant break? </a:t>
            </a:r>
          </a:p>
          <a:p>
            <a:r>
              <a:rPr lang="en-US" baseline="0" dirty="0"/>
              <a:t>This might happen if at an earlier point in time we dropped this packet because earlier high priority packets caused it to be dropped</a:t>
            </a:r>
          </a:p>
          <a:p>
            <a:r>
              <a:rPr lang="en-US" baseline="0" dirty="0"/>
              <a:t>Can this happen in </a:t>
            </a:r>
            <a:r>
              <a:rPr lang="en-US" baseline="0" dirty="0" err="1"/>
              <a:t>pfabric’s</a:t>
            </a:r>
            <a:r>
              <a:rPr lang="en-US" baseline="0" dirty="0"/>
              <a:t> design?</a:t>
            </a:r>
          </a:p>
          <a:p>
            <a:r>
              <a:rPr lang="en-US" baseline="0" dirty="0"/>
              <a:t>It cannot because…</a:t>
            </a:r>
          </a:p>
          <a:p>
            <a:endParaRPr lang="en-US" dirty="0"/>
          </a:p>
        </p:txBody>
      </p:sp>
      <p:sp>
        <p:nvSpPr>
          <p:cNvPr id="4" name="Slide Number Placeholder 3"/>
          <p:cNvSpPr>
            <a:spLocks noGrp="1"/>
          </p:cNvSpPr>
          <p:nvPr>
            <p:ph type="sldNum" sz="quarter" idx="10"/>
          </p:nvPr>
        </p:nvSpPr>
        <p:spPr/>
        <p:txBody>
          <a:bodyPr/>
          <a:lstStyle/>
          <a:p>
            <a:fld id="{A5230A9A-2637-4F4B-B8F8-240F39B08293}" type="slidenum">
              <a:rPr lang="en-US" smtClean="0"/>
              <a:pPr/>
              <a:t>33</a:t>
            </a:fld>
            <a:endParaRPr lang="en-US"/>
          </a:p>
        </p:txBody>
      </p:sp>
    </p:spTree>
    <p:extLst>
      <p:ext uri="{BB962C8B-B14F-4D97-AF65-F5344CB8AC3E}">
        <p14:creationId xmlns:p14="http://schemas.microsoft.com/office/powerpoint/2010/main" val="118697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749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419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8820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6858000"/>
          </a:xfrm>
          <a:prstGeom prst="rect">
            <a:avLst/>
          </a:prstGeom>
        </p:spPr>
        <p:txBody>
          <a:bodyPr/>
          <a:lstStyle/>
          <a:p>
            <a:pPr lvl="0"/>
            <a:r>
              <a:rPr lang="en-US" noProof="0" dirty="0"/>
              <a:t>Drag picture to placeholder or click icon to add</a:t>
            </a:r>
          </a:p>
        </p:txBody>
      </p:sp>
      <p:sp>
        <p:nvSpPr>
          <p:cNvPr id="19" name="Text Placeholder 18"/>
          <p:cNvSpPr>
            <a:spLocks noGrp="1"/>
          </p:cNvSpPr>
          <p:nvPr>
            <p:ph type="body" sz="quarter" idx="11"/>
          </p:nvPr>
        </p:nvSpPr>
        <p:spPr>
          <a:xfrm>
            <a:off x="227753" y="2043258"/>
            <a:ext cx="3637261" cy="2415052"/>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3"/>
          </p:nvPr>
        </p:nvSpPr>
        <p:spPr>
          <a:xfrm>
            <a:off x="227013" y="4958531"/>
            <a:ext cx="1783159" cy="48260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a:t>Click to edit Master text styles</a:t>
            </a:r>
          </a:p>
        </p:txBody>
      </p:sp>
    </p:spTree>
    <p:extLst>
      <p:ext uri="{BB962C8B-B14F-4D97-AF65-F5344CB8AC3E}">
        <p14:creationId xmlns:p14="http://schemas.microsoft.com/office/powerpoint/2010/main" val="28438251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cxnSp>
        <p:nvCxnSpPr>
          <p:cNvPr id="7" name="Straight Connector 6"/>
          <p:cNvCxnSpPr/>
          <p:nvPr userDrawn="1"/>
        </p:nvCxnSpPr>
        <p:spPr>
          <a:xfrm flipH="1">
            <a:off x="271329" y="1430708"/>
            <a:ext cx="86106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90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3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39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89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984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035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868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HotNets 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079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HotNets 2012</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99A5B-5B03-425B-9284-2F10A8889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81604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6.png"/><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notesSlide" Target="../notesSlides/notesSlide3.xml"/><Relationship Id="rId21" Type="http://schemas.openxmlformats.org/officeDocument/2006/relationships/image" Target="../media/image20.jpeg"/><Relationship Id="rId7" Type="http://schemas.openxmlformats.org/officeDocument/2006/relationships/image" Target="../media/image6.gif"/><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slideLayout" Target="../slideLayouts/slideLayout2.xml"/><Relationship Id="rId16" Type="http://schemas.openxmlformats.org/officeDocument/2006/relationships/image" Target="../media/image15.jpeg"/><Relationship Id="rId20" Type="http://schemas.openxmlformats.org/officeDocument/2006/relationships/image" Target="../media/image19.jpeg"/><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gif"/><Relationship Id="rId24" Type="http://schemas.openxmlformats.org/officeDocument/2006/relationships/image" Target="../media/image23.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2.gif"/><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40.gif"/><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chart" Target="../charts/char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chart" Target="../charts/chart3.xml"/><Relationship Id="rId4" Type="http://schemas.openxmlformats.org/officeDocument/2006/relationships/chart" Target="../charts/char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Placeholder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857251"/>
            <a:ext cx="9148763"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5"/>
          <p:cNvSpPr>
            <a:spLocks noChangeArrowheads="1"/>
          </p:cNvSpPr>
          <p:nvPr/>
        </p:nvSpPr>
        <p:spPr bwMode="auto">
          <a:xfrm>
            <a:off x="-12700" y="1898650"/>
            <a:ext cx="5184775" cy="3200400"/>
          </a:xfrm>
          <a:prstGeom prst="rect">
            <a:avLst/>
          </a:prstGeom>
          <a:solidFill>
            <a:srgbClr val="57068C"/>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124" name="Text Placeholder 2"/>
          <p:cNvSpPr>
            <a:spLocks noGrp="1"/>
          </p:cNvSpPr>
          <p:nvPr>
            <p:ph type="body" sz="quarter" idx="11"/>
          </p:nvPr>
        </p:nvSpPr>
        <p:spPr bwMode="auto">
          <a:xfrm>
            <a:off x="104776" y="2549526"/>
            <a:ext cx="4945063" cy="254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indent="0" algn="ctr">
              <a:spcBef>
                <a:spcPct val="0"/>
              </a:spcBef>
              <a:buNone/>
            </a:pPr>
            <a:r>
              <a:rPr lang="en-US" altLang="zh-CN" sz="2400" dirty="0"/>
              <a:t>Task Scheduling</a:t>
            </a:r>
            <a:r>
              <a:rPr lang="zh-CN" altLang="en-US" sz="2400" dirty="0"/>
              <a:t> </a:t>
            </a:r>
            <a:endParaRPr lang="en-US" altLang="zh-CN" sz="2400" dirty="0"/>
          </a:p>
          <a:p>
            <a:pPr indent="0" algn="ctr">
              <a:spcBef>
                <a:spcPct val="0"/>
              </a:spcBef>
              <a:buNone/>
            </a:pPr>
            <a:r>
              <a:rPr lang="en-US" altLang="zh-CN" sz="2400" dirty="0"/>
              <a:t>in</a:t>
            </a:r>
            <a:r>
              <a:rPr lang="zh-CN" altLang="en-US" sz="2400" dirty="0"/>
              <a:t> </a:t>
            </a:r>
            <a:r>
              <a:rPr lang="en-US" altLang="zh-CN" sz="2400" dirty="0"/>
              <a:t>Data</a:t>
            </a:r>
            <a:r>
              <a:rPr lang="zh-CN" altLang="en-US" sz="2400" dirty="0"/>
              <a:t> </a:t>
            </a:r>
            <a:r>
              <a:rPr lang="en-US" altLang="zh-CN" sz="2400" dirty="0"/>
              <a:t>Centers</a:t>
            </a:r>
          </a:p>
          <a:p>
            <a:pPr indent="0" algn="ctr">
              <a:spcBef>
                <a:spcPct val="0"/>
              </a:spcBef>
              <a:buNone/>
            </a:pPr>
            <a:endParaRPr lang="en-US" sz="2400" dirty="0"/>
          </a:p>
          <a:p>
            <a:pPr indent="0" algn="ctr">
              <a:spcBef>
                <a:spcPct val="0"/>
              </a:spcBef>
              <a:buNone/>
            </a:pPr>
            <a:endParaRPr lang="en-US" altLang="zh-CN" sz="1700" dirty="0">
              <a:latin typeface="Calibri" panose="020F0502020204030204" pitchFamily="34" charset="0"/>
              <a:ea typeface="ＭＳ Ｐゴシック" panose="020B0600070205080204" pitchFamily="34" charset="-128"/>
            </a:endParaRPr>
          </a:p>
          <a:p>
            <a:pPr indent="0" algn="ctr" eaLnBrk="1" hangingPunct="1">
              <a:spcBef>
                <a:spcPct val="0"/>
              </a:spcBef>
              <a:buNone/>
            </a:pPr>
            <a:r>
              <a:rPr lang="en-US" altLang="zh-CN" sz="1700" dirty="0">
                <a:latin typeface="Calibri" panose="020F0502020204030204" pitchFamily="34" charset="0"/>
                <a:ea typeface="ＭＳ Ｐゴシック" panose="020B0600070205080204" pitchFamily="34" charset="-128"/>
              </a:rPr>
              <a:t>H. Jonathan Chao</a:t>
            </a:r>
          </a:p>
          <a:p>
            <a:pPr indent="0" algn="ctr" eaLnBrk="1" hangingPunct="1">
              <a:spcBef>
                <a:spcPct val="0"/>
              </a:spcBef>
              <a:buNone/>
            </a:pPr>
            <a:r>
              <a:rPr lang="en-US" altLang="zh-CN" sz="1700" dirty="0">
                <a:latin typeface="Calibri" panose="020F0502020204030204" pitchFamily="34" charset="0"/>
                <a:ea typeface="ＭＳ Ｐゴシック" panose="020B0600070205080204" pitchFamily="34" charset="-128"/>
              </a:rPr>
              <a:t>ECE Department</a:t>
            </a:r>
          </a:p>
          <a:p>
            <a:pPr indent="0" algn="ctr" eaLnBrk="1" hangingPunct="1">
              <a:spcBef>
                <a:spcPct val="0"/>
              </a:spcBef>
              <a:buNone/>
            </a:pPr>
            <a:r>
              <a:rPr lang="en-US" altLang="zh-CN" sz="1700" dirty="0">
                <a:latin typeface="Calibri" panose="020F0502020204030204" pitchFamily="34" charset="0"/>
                <a:ea typeface="ＭＳ Ｐゴシック" panose="020B0600070205080204" pitchFamily="34" charset="-128"/>
              </a:rPr>
              <a:t>chao@nyu.edu</a:t>
            </a:r>
          </a:p>
        </p:txBody>
      </p:sp>
      <p:sp>
        <p:nvSpPr>
          <p:cNvPr id="5125" name="Text Placeholder 3"/>
          <p:cNvSpPr>
            <a:spLocks noGrp="1"/>
          </p:cNvSpPr>
          <p:nvPr>
            <p:ph type="body" sz="quarter" idx="13"/>
          </p:nvPr>
        </p:nvSpPr>
        <p:spPr bwMode="auto">
          <a:xfrm>
            <a:off x="227013" y="4576763"/>
            <a:ext cx="1782762" cy="361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spcBef>
                <a:spcPct val="0"/>
              </a:spcBef>
            </a:pPr>
            <a:endParaRPr lang="en-US" altLang="zh-CN">
              <a:ea typeface="ＭＳ Ｐゴシック" panose="020B0600070205080204" pitchFamily="34" charset="-128"/>
            </a:endParaRPr>
          </a:p>
          <a:p>
            <a:pPr marL="0" indent="0">
              <a:spcBef>
                <a:spcPct val="0"/>
              </a:spcBef>
            </a:pPr>
            <a:endParaRPr lang="en-US" altLang="zh-CN">
              <a:ea typeface="ＭＳ Ｐゴシック" panose="020B0600070205080204" pitchFamily="34"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013" y="2109788"/>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54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Limitations of fair sharing</a:t>
            </a:r>
          </a:p>
        </p:txBody>
      </p:sp>
      <p:sp>
        <p:nvSpPr>
          <p:cNvPr id="3" name="Content Placeholder 2"/>
          <p:cNvSpPr>
            <a:spLocks noGrp="1"/>
          </p:cNvSpPr>
          <p:nvPr>
            <p:ph idx="1"/>
          </p:nvPr>
        </p:nvSpPr>
        <p:spPr/>
        <p:txBody>
          <a:bodyPr/>
          <a:lstStyle/>
          <a:p>
            <a:r>
              <a:rPr lang="en-US" dirty="0"/>
              <a:t>Flows in the data center typically fair share the links.</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10</a:t>
            </a:fld>
            <a:endParaRPr lang="en-US">
              <a:solidFill>
                <a:prstClr val="black">
                  <a:tint val="75000"/>
                </a:prstClr>
              </a:solidFill>
            </a:endParaRPr>
          </a:p>
        </p:txBody>
      </p:sp>
      <p:pic>
        <p:nvPicPr>
          <p:cNvPr id="1331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332" y="2172954"/>
            <a:ext cx="6248400" cy="290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33400" y="4800600"/>
            <a:ext cx="3352800" cy="1905000"/>
          </a:xfrm>
          <a:prstGeom prst="wedgeRoundRectCallout">
            <a:avLst>
              <a:gd name="adj1" fmla="val 46300"/>
              <a:gd name="adj2" fmla="val -72006"/>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r>
              <a:rPr lang="en-US" sz="2400" dirty="0"/>
              <a:t>F1 and F2 fair share the network:</a:t>
            </a:r>
          </a:p>
          <a:p>
            <a:r>
              <a:rPr lang="en-US" sz="2400" dirty="0"/>
              <a:t>F1 misses its deadline.</a:t>
            </a:r>
          </a:p>
        </p:txBody>
      </p:sp>
      <p:pic>
        <p:nvPicPr>
          <p:cNvPr id="13315"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1175" y="2209800"/>
            <a:ext cx="3552825" cy="294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a:xfrm>
            <a:off x="4191000" y="5082633"/>
            <a:ext cx="3962400" cy="1622968"/>
          </a:xfrm>
          <a:prstGeom prst="wedgeRoundRectCallout">
            <a:avLst>
              <a:gd name="adj1" fmla="val 8861"/>
              <a:gd name="adj2" fmla="val -9388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t>F1 and F2 gets bandwidth according to their deadlines:</a:t>
            </a:r>
          </a:p>
          <a:p>
            <a:r>
              <a:rPr lang="en-US" sz="2400" dirty="0"/>
              <a:t>Both meet their deadlines.</a:t>
            </a:r>
          </a:p>
        </p:txBody>
      </p:sp>
      <p:sp>
        <p:nvSpPr>
          <p:cNvPr id="10" name="Rectangular Callout 9"/>
          <p:cNvSpPr/>
          <p:nvPr/>
        </p:nvSpPr>
        <p:spPr>
          <a:xfrm>
            <a:off x="3505200" y="1632533"/>
            <a:ext cx="1905000" cy="653467"/>
          </a:xfrm>
          <a:prstGeom prst="wedgeRectCallout">
            <a:avLst>
              <a:gd name="adj1" fmla="val 45862"/>
              <a:gd name="adj2" fmla="val 193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Missed the deadline</a:t>
            </a:r>
          </a:p>
        </p:txBody>
      </p:sp>
      <p:sp>
        <p:nvSpPr>
          <p:cNvPr id="11" name="TextBox 10"/>
          <p:cNvSpPr txBox="1"/>
          <p:nvPr/>
        </p:nvSpPr>
        <p:spPr>
          <a:xfrm>
            <a:off x="381000" y="4267200"/>
            <a:ext cx="2004075" cy="338554"/>
          </a:xfrm>
          <a:prstGeom prst="rect">
            <a:avLst/>
          </a:prstGeom>
          <a:noFill/>
        </p:spPr>
        <p:txBody>
          <a:bodyPr wrap="none" rtlCol="0">
            <a:spAutoFit/>
          </a:bodyPr>
          <a:lstStyle/>
          <a:p>
            <a:r>
              <a:rPr lang="en-US" sz="1600" dirty="0"/>
              <a:t>Deadline: 20 or 40 ms</a:t>
            </a:r>
          </a:p>
        </p:txBody>
      </p:sp>
    </p:spTree>
    <p:extLst>
      <p:ext uri="{BB962C8B-B14F-4D97-AF65-F5344CB8AC3E}">
        <p14:creationId xmlns:p14="http://schemas.microsoft.com/office/powerpoint/2010/main" val="16228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315"/>
                                        </p:tgtEl>
                                        <p:attrNameLst>
                                          <p:attrName>style.visibility</p:attrName>
                                        </p:attrNameLst>
                                      </p:cBhvr>
                                      <p:to>
                                        <p:strVal val="visible"/>
                                      </p:to>
                                    </p:set>
                                    <p:animEffect transition="in" filter="fade">
                                      <p:cBhvr>
                                        <p:cTn id="18" dur="500"/>
                                        <p:tgtEl>
                                          <p:spTgt spid="1331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86400" y="2432050"/>
            <a:ext cx="2819400" cy="2152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D3: Limitations of fair sharing</a:t>
            </a:r>
          </a:p>
        </p:txBody>
      </p:sp>
      <p:sp>
        <p:nvSpPr>
          <p:cNvPr id="3" name="Content Placeholder 2"/>
          <p:cNvSpPr>
            <a:spLocks noGrp="1"/>
          </p:cNvSpPr>
          <p:nvPr>
            <p:ph idx="1"/>
          </p:nvPr>
        </p:nvSpPr>
        <p:spPr/>
        <p:txBody>
          <a:bodyPr/>
          <a:lstStyle/>
          <a:p>
            <a:r>
              <a:rPr lang="en-US" dirty="0"/>
              <a:t>What if we don’t have enough resources?</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11</a:t>
            </a:fld>
            <a:endParaRPr lang="en-US">
              <a:solidFill>
                <a:prstClr val="black">
                  <a:tint val="75000"/>
                </a:prstClr>
              </a:solidFill>
            </a:endParaRPr>
          </a:p>
        </p:txBody>
      </p:sp>
      <p:sp>
        <p:nvSpPr>
          <p:cNvPr id="5" name="Rounded Rectangular Callout 4"/>
          <p:cNvSpPr/>
          <p:nvPr/>
        </p:nvSpPr>
        <p:spPr>
          <a:xfrm>
            <a:off x="533400" y="4800600"/>
            <a:ext cx="3352800" cy="1905000"/>
          </a:xfrm>
          <a:prstGeom prst="wedgeRoundRectCallout">
            <a:avLst>
              <a:gd name="adj1" fmla="val 41804"/>
              <a:gd name="adj2" fmla="val -101017"/>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r>
              <a:rPr lang="en-US" sz="2400" dirty="0"/>
              <a:t>Fair share:</a:t>
            </a:r>
          </a:p>
          <a:p>
            <a:r>
              <a:rPr lang="en-US" sz="2400" dirty="0"/>
              <a:t>All of the flows miss their deadlines.</a:t>
            </a:r>
          </a:p>
        </p:txBody>
      </p:sp>
      <p:pic>
        <p:nvPicPr>
          <p:cNvPr id="14338"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2432050"/>
            <a:ext cx="80772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a:xfrm>
            <a:off x="4191000" y="4800601"/>
            <a:ext cx="3009900" cy="1905000"/>
          </a:xfrm>
          <a:prstGeom prst="wedgeRoundRectCallout">
            <a:avLst>
              <a:gd name="adj1" fmla="val 44904"/>
              <a:gd name="adj2" fmla="val -9952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t>Terminating one of the flows:</a:t>
            </a:r>
          </a:p>
          <a:p>
            <a:r>
              <a:rPr lang="en-US" sz="2400" dirty="0"/>
              <a:t>5 flows meet their deadline.</a:t>
            </a:r>
          </a:p>
        </p:txBody>
      </p:sp>
    </p:spTree>
    <p:extLst>
      <p:ext uri="{BB962C8B-B14F-4D97-AF65-F5344CB8AC3E}">
        <p14:creationId xmlns:p14="http://schemas.microsoft.com/office/powerpoint/2010/main" val="14391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001621" y="1960193"/>
            <a:ext cx="1937331" cy="1200329"/>
          </a:xfrm>
          <a:prstGeom prst="rect">
            <a:avLst/>
          </a:prstGeom>
          <a:noFill/>
        </p:spPr>
        <p:txBody>
          <a:bodyPr wrap="square" rtlCol="0">
            <a:spAutoFit/>
          </a:bodyPr>
          <a:lstStyle/>
          <a:p>
            <a:r>
              <a:rPr lang="en-US" dirty="0"/>
              <a:t>s: Flow size</a:t>
            </a:r>
          </a:p>
          <a:p>
            <a:r>
              <a:rPr lang="en-US" dirty="0"/>
              <a:t>d: Flow Deadline</a:t>
            </a:r>
          </a:p>
          <a:p>
            <a:r>
              <a:rPr lang="el-GR" dirty="0"/>
              <a:t>α</a:t>
            </a:r>
            <a:r>
              <a:rPr lang="en-US" dirty="0"/>
              <a:t>: Allocated BW</a:t>
            </a:r>
          </a:p>
          <a:p>
            <a:r>
              <a:rPr lang="en-US" dirty="0"/>
              <a:t>RRQ: Rate Request</a:t>
            </a:r>
          </a:p>
        </p:txBody>
      </p:sp>
      <p:sp>
        <p:nvSpPr>
          <p:cNvPr id="2" name="Title 1"/>
          <p:cNvSpPr>
            <a:spLocks noGrp="1"/>
          </p:cNvSpPr>
          <p:nvPr>
            <p:ph type="title"/>
          </p:nvPr>
        </p:nvSpPr>
        <p:spPr/>
        <p:txBody>
          <a:bodyPr/>
          <a:lstStyle/>
          <a:p>
            <a:r>
              <a:rPr lang="en-US" dirty="0"/>
              <a:t>D3 Overview</a:t>
            </a:r>
          </a:p>
        </p:txBody>
      </p:sp>
      <p:sp>
        <p:nvSpPr>
          <p:cNvPr id="3" name="Content Placeholder 2"/>
          <p:cNvSpPr>
            <a:spLocks noGrp="1"/>
          </p:cNvSpPr>
          <p:nvPr>
            <p:ph idx="1"/>
          </p:nvPr>
        </p:nvSpPr>
        <p:spPr>
          <a:xfrm>
            <a:off x="457200" y="3577844"/>
            <a:ext cx="8305800" cy="3005517"/>
          </a:xfrm>
        </p:spPr>
        <p:txBody>
          <a:bodyPr>
            <a:normAutofit fontScale="77500" lnSpcReduction="20000"/>
          </a:bodyPr>
          <a:lstStyle/>
          <a:p>
            <a:pPr marL="514350" indent="-514350">
              <a:buFont typeface="+mj-lt"/>
              <a:buAutoNum type="arabicPeriod"/>
            </a:pPr>
            <a:r>
              <a:rPr lang="en-US" sz="2800" dirty="0"/>
              <a:t>Sender exposes (s, d) </a:t>
            </a:r>
            <a:r>
              <a:rPr lang="en-US" sz="2800" dirty="0">
                <a:sym typeface="Wingdings" pitchFamily="2" charset="2"/>
              </a:rPr>
              <a:t> r = s/d</a:t>
            </a:r>
          </a:p>
          <a:p>
            <a:pPr marL="514350" indent="-514350">
              <a:buFont typeface="+mj-lt"/>
              <a:buAutoNum type="arabicPeriod"/>
            </a:pPr>
            <a:r>
              <a:rPr lang="en-US" sz="2800" dirty="0"/>
              <a:t>Routers allocate rates (α) based on traffic load</a:t>
            </a:r>
          </a:p>
          <a:p>
            <a:pPr marL="514350" indent="-514350">
              <a:buFont typeface="+mj-lt"/>
              <a:buAutoNum type="arabicPeriod"/>
            </a:pPr>
            <a:r>
              <a:rPr lang="en-US" sz="2800" dirty="0"/>
              <a:t>Determine s𝑒𝑛𝑑𝑖𝑛𝑔 𝑟𝑎𝑡𝑒 𝑓𝑜𝑟 𝑛𝑒𝑥𝑡 𝑅𝑇𝑇∶ </a:t>
            </a:r>
            <a:r>
              <a:rPr lang="en-US" sz="2800" dirty="0" err="1"/>
              <a:t>sr</a:t>
            </a:r>
            <a:r>
              <a:rPr lang="en-US" sz="2800" dirty="0"/>
              <a:t>= min (</a:t>
            </a:r>
            <a:r>
              <a:rPr lang="el-GR" sz="2800" dirty="0"/>
              <a:t>α</a:t>
            </a:r>
            <a:r>
              <a:rPr lang="el-GR" sz="2800" baseline="-25000" dirty="0"/>
              <a:t>1</a:t>
            </a:r>
            <a:r>
              <a:rPr lang="el-GR" sz="2800" dirty="0"/>
              <a:t>, α</a:t>
            </a:r>
            <a:r>
              <a:rPr lang="el-GR" sz="2800" baseline="-25000" dirty="0"/>
              <a:t>2</a:t>
            </a:r>
            <a:r>
              <a:rPr lang="el-GR" sz="2800" dirty="0"/>
              <a:t>)</a:t>
            </a:r>
            <a:endParaRPr lang="en-US" sz="2800" dirty="0"/>
          </a:p>
          <a:p>
            <a:pPr marL="514350" indent="-514350">
              <a:buFont typeface="+mj-lt"/>
              <a:buAutoNum type="arabicPeriod"/>
            </a:pPr>
            <a:r>
              <a:rPr lang="en-US" sz="2800" dirty="0"/>
              <a:t>Send data at rate 𝑠𝑟</a:t>
            </a:r>
          </a:p>
          <a:p>
            <a:pPr marL="514350" indent="-514350">
              <a:buFont typeface="+mj-lt"/>
              <a:buAutoNum type="arabicPeriod"/>
            </a:pPr>
            <a:r>
              <a:rPr lang="en-US" sz="2800" dirty="0"/>
              <a:t>The source sends data at this rate for a RTT while one of the data packets sent in this RTT will carry a rate request for the next RTT. </a:t>
            </a:r>
          </a:p>
          <a:p>
            <a:pPr marL="514350" indent="-514350">
              <a:buFont typeface="+mj-lt"/>
              <a:buAutoNum type="arabicPeriod"/>
            </a:pPr>
            <a:r>
              <a:rPr lang="en-US" sz="2800" dirty="0"/>
              <a:t>The source periodically (every RTT) asks the network for a new allocation.</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12</a:t>
            </a:fld>
            <a:endParaRPr lang="en-US">
              <a:solidFill>
                <a:prstClr val="black">
                  <a:tint val="75000"/>
                </a:prstClr>
              </a:solidFill>
            </a:endParaRP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133600"/>
            <a:ext cx="890587" cy="43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2133600"/>
            <a:ext cx="890587" cy="43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572956"/>
            <a:ext cx="51435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2572956"/>
            <a:ext cx="51435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a:stCxn id="15364" idx="0"/>
            <a:endCxn id="15362" idx="1"/>
          </p:cNvCxnSpPr>
          <p:nvPr/>
        </p:nvCxnSpPr>
        <p:spPr>
          <a:xfrm flipV="1">
            <a:off x="1019175" y="2353278"/>
            <a:ext cx="1114425" cy="219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362" idx="3"/>
            <a:endCxn id="7" idx="1"/>
          </p:cNvCxnSpPr>
          <p:nvPr/>
        </p:nvCxnSpPr>
        <p:spPr>
          <a:xfrm>
            <a:off x="3024187" y="2353278"/>
            <a:ext cx="9382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9" idx="0"/>
          </p:cNvCxnSpPr>
          <p:nvPr/>
        </p:nvCxnSpPr>
        <p:spPr>
          <a:xfrm>
            <a:off x="4852987" y="2353278"/>
            <a:ext cx="890588" cy="21967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276349" y="2743200"/>
            <a:ext cx="1302543"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RRQ(r)</a:t>
            </a:r>
          </a:p>
        </p:txBody>
      </p:sp>
      <p:sp>
        <p:nvSpPr>
          <p:cNvPr id="17" name="Rounded Rectangle 16"/>
          <p:cNvSpPr/>
          <p:nvPr/>
        </p:nvSpPr>
        <p:spPr>
          <a:xfrm>
            <a:off x="1997868" y="1828800"/>
            <a:ext cx="1278732"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RRQ(r)|</a:t>
            </a:r>
            <a:r>
              <a:rPr lang="el-GR" sz="1400" dirty="0"/>
              <a:t>α</a:t>
            </a:r>
            <a:r>
              <a:rPr lang="el-GR" sz="1400" baseline="-25000" dirty="0"/>
              <a:t>1</a:t>
            </a:r>
            <a:endParaRPr lang="en-US" sz="1400" dirty="0"/>
          </a:p>
        </p:txBody>
      </p:sp>
      <p:sp>
        <p:nvSpPr>
          <p:cNvPr id="18" name="Rounded Rectangle 17"/>
          <p:cNvSpPr/>
          <p:nvPr/>
        </p:nvSpPr>
        <p:spPr>
          <a:xfrm>
            <a:off x="3826668" y="1828800"/>
            <a:ext cx="1278732"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RRQ(r)|</a:t>
            </a:r>
            <a:r>
              <a:rPr lang="el-GR" sz="1400" dirty="0"/>
              <a:t>α</a:t>
            </a:r>
            <a:r>
              <a:rPr lang="el-GR" sz="1400" baseline="-25000" dirty="0"/>
              <a:t>1</a:t>
            </a:r>
            <a:r>
              <a:rPr lang="en-US" sz="1400" dirty="0"/>
              <a:t>|</a:t>
            </a:r>
            <a:r>
              <a:rPr lang="el-GR" sz="1400" dirty="0"/>
              <a:t>α</a:t>
            </a:r>
            <a:r>
              <a:rPr lang="en-US" sz="1400" baseline="-25000" dirty="0"/>
              <a:t>2</a:t>
            </a:r>
            <a:endParaRPr lang="en-US" sz="1400" dirty="0"/>
          </a:p>
        </p:txBody>
      </p:sp>
      <p:sp>
        <p:nvSpPr>
          <p:cNvPr id="20" name="Rounded Rectangle 19"/>
          <p:cNvSpPr/>
          <p:nvPr/>
        </p:nvSpPr>
        <p:spPr>
          <a:xfrm>
            <a:off x="5227288" y="2268156"/>
            <a:ext cx="1706912" cy="30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RRQ(r)|</a:t>
            </a:r>
            <a:r>
              <a:rPr lang="el-GR" sz="1400" dirty="0"/>
              <a:t>α</a:t>
            </a:r>
            <a:r>
              <a:rPr lang="el-GR" sz="1400" baseline="-25000" dirty="0"/>
              <a:t>1</a:t>
            </a:r>
            <a:r>
              <a:rPr lang="en-US" sz="1400" dirty="0"/>
              <a:t>|</a:t>
            </a:r>
            <a:r>
              <a:rPr lang="el-GR" sz="1400" dirty="0"/>
              <a:t>α</a:t>
            </a:r>
            <a:r>
              <a:rPr lang="en-US" sz="1400" baseline="-25000" dirty="0"/>
              <a:t>2</a:t>
            </a:r>
            <a:r>
              <a:rPr lang="en-US" sz="1400" dirty="0"/>
              <a:t>|Ack</a:t>
            </a:r>
          </a:p>
        </p:txBody>
      </p:sp>
      <p:sp>
        <p:nvSpPr>
          <p:cNvPr id="14" name="Rounded Rectangle 13"/>
          <p:cNvSpPr/>
          <p:nvPr/>
        </p:nvSpPr>
        <p:spPr>
          <a:xfrm>
            <a:off x="1030818" y="2935478"/>
            <a:ext cx="626268" cy="225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Rounded Rectangle 21"/>
          <p:cNvSpPr/>
          <p:nvPr/>
        </p:nvSpPr>
        <p:spPr>
          <a:xfrm>
            <a:off x="870084" y="3048000"/>
            <a:ext cx="626268" cy="225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Rounded Rectangle 22"/>
          <p:cNvSpPr/>
          <p:nvPr/>
        </p:nvSpPr>
        <p:spPr>
          <a:xfrm>
            <a:off x="1870559" y="2030785"/>
            <a:ext cx="626268" cy="225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ounded Rectangle 23"/>
          <p:cNvSpPr/>
          <p:nvPr/>
        </p:nvSpPr>
        <p:spPr>
          <a:xfrm>
            <a:off x="1709825" y="2143307"/>
            <a:ext cx="626268" cy="225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Rounded Rectangle 24"/>
          <p:cNvSpPr/>
          <p:nvPr/>
        </p:nvSpPr>
        <p:spPr>
          <a:xfrm>
            <a:off x="3513534" y="2021078"/>
            <a:ext cx="626268" cy="225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p:cNvSpPr/>
          <p:nvPr/>
        </p:nvSpPr>
        <p:spPr>
          <a:xfrm>
            <a:off x="3352800" y="2133600"/>
            <a:ext cx="626268" cy="225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ounded Rectangular Callout 14"/>
          <p:cNvSpPr/>
          <p:nvPr/>
        </p:nvSpPr>
        <p:spPr>
          <a:xfrm>
            <a:off x="3824102" y="462850"/>
            <a:ext cx="4300723" cy="2186484"/>
          </a:xfrm>
          <a:prstGeom prst="wedgeRoundRectCallout">
            <a:avLst>
              <a:gd name="adj1" fmla="val -70572"/>
              <a:gd name="adj2" fmla="val 2819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dirty="0"/>
              <a:t>No priority queuing at routers. They do not do any packet or flow scheduling, but just allocate the rates for end hosts at each round (RTT) of polling.</a:t>
            </a:r>
          </a:p>
        </p:txBody>
      </p:sp>
      <p:sp>
        <p:nvSpPr>
          <p:cNvPr id="28" name="Rounded Rectangular Callout 27"/>
          <p:cNvSpPr/>
          <p:nvPr/>
        </p:nvSpPr>
        <p:spPr>
          <a:xfrm>
            <a:off x="2389404" y="3572479"/>
            <a:ext cx="3179328" cy="1871420"/>
          </a:xfrm>
          <a:prstGeom prst="wedgeRoundRectCallout">
            <a:avLst>
              <a:gd name="adj1" fmla="val -75306"/>
              <a:gd name="adj2" fmla="val -78829"/>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dirty="0"/>
              <a:t>Rate control is performed at end host which enforces minimum of allocated rates. </a:t>
            </a:r>
          </a:p>
        </p:txBody>
      </p:sp>
    </p:spTree>
    <p:extLst>
      <p:ext uri="{BB962C8B-B14F-4D97-AF65-F5344CB8AC3E}">
        <p14:creationId xmlns:p14="http://schemas.microsoft.com/office/powerpoint/2010/main" val="3268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grpId="1" nodeType="clickEffect">
                                  <p:stCondLst>
                                    <p:cond delay="0"/>
                                  </p:stCondLst>
                                  <p:childTnLst>
                                    <p:animMotion origin="layout" path="M -5.55556E-7 -4.28406E-6 L -0.13594 -0.06407 C -0.16441 -0.07864 -0.20694 -0.08628 -0.25121 -0.08628 C -0.30191 -0.08628 -0.34236 -0.07864 -0.37083 -0.06407 L -0.5066 -4.28406E-6 " pathEditMode="relative" rAng="0" ptsTypes="FffFF">
                                      <p:cBhvr>
                                        <p:cTn id="34" dur="2000" fill="hold"/>
                                        <p:tgtEl>
                                          <p:spTgt spid="20"/>
                                        </p:tgtEl>
                                        <p:attrNameLst>
                                          <p:attrName>ppt_x</p:attrName>
                                          <p:attrName>ppt_y</p:attrName>
                                        </p:attrNameLst>
                                      </p:cBhvr>
                                      <p:rCtr x="-25330" y="-4326"/>
                                    </p:animMotion>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par>
                                <p:cTn id="52" presetID="1" presetClass="exit" presetSubtype="0" fill="hold" grpId="2" nodeType="withEffect">
                                  <p:stCondLst>
                                    <p:cond delay="0"/>
                                  </p:stCondLst>
                                  <p:childTnLst>
                                    <p:set>
                                      <p:cBhvr>
                                        <p:cTn id="53" dur="1" fill="hold">
                                          <p:stCondLst>
                                            <p:cond delay="0"/>
                                          </p:stCondLst>
                                        </p:cTn>
                                        <p:tgtEl>
                                          <p:spTgt spid="20"/>
                                        </p:tgtEl>
                                        <p:attrNameLst>
                                          <p:attrName>style.visibility</p:attrName>
                                        </p:attrNameLst>
                                      </p:cBhvr>
                                      <p:to>
                                        <p:strVal val="hidden"/>
                                      </p:to>
                                    </p:set>
                                  </p:childTnLst>
                                </p:cTn>
                              </p:par>
                            </p:childTnLst>
                          </p:cTn>
                        </p:par>
                        <p:par>
                          <p:cTn id="54" fill="hold">
                            <p:stCondLst>
                              <p:cond delay="0"/>
                            </p:stCondLst>
                            <p:childTnLst>
                              <p:par>
                                <p:cTn id="55" presetID="10" presetClass="entr" presetSubtype="0" fill="hold" grpId="2"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par>
                          <p:cTn id="64" fill="hold">
                            <p:stCondLst>
                              <p:cond delay="500"/>
                            </p:stCondLst>
                            <p:childTnLst>
                              <p:par>
                                <p:cTn id="65" presetID="10" presetClass="entr" presetSubtype="0" fill="hold" grpId="2"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par>
                          <p:cTn id="74" fill="hold">
                            <p:stCondLst>
                              <p:cond delay="1000"/>
                            </p:stCondLst>
                            <p:childTnLst>
                              <p:par>
                                <p:cTn id="75" presetID="10" presetClass="entr" presetSubtype="0" fill="hold" grpId="2"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additive="base">
                                        <p:cTn id="88" dur="500" fill="hold"/>
                                        <p:tgtEl>
                                          <p:spTgt spid="15"/>
                                        </p:tgtEl>
                                        <p:attrNameLst>
                                          <p:attrName>ppt_x</p:attrName>
                                        </p:attrNameLst>
                                      </p:cBhvr>
                                      <p:tavLst>
                                        <p:tav tm="0">
                                          <p:val>
                                            <p:strVal val="#ppt_x"/>
                                          </p:val>
                                        </p:tav>
                                        <p:tav tm="100000">
                                          <p:val>
                                            <p:strVal val="#ppt_x"/>
                                          </p:val>
                                        </p:tav>
                                      </p:tavLst>
                                    </p:anim>
                                    <p:anim calcmode="lin" valueType="num">
                                      <p:cBhvr additive="base">
                                        <p:cTn id="8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 calcmode="lin" valueType="num">
                                      <p:cBhvr additive="base">
                                        <p:cTn id="94" dur="500" fill="hold"/>
                                        <p:tgtEl>
                                          <p:spTgt spid="28"/>
                                        </p:tgtEl>
                                        <p:attrNameLst>
                                          <p:attrName>ppt_x</p:attrName>
                                        </p:attrNameLst>
                                      </p:cBhvr>
                                      <p:tavLst>
                                        <p:tav tm="0">
                                          <p:val>
                                            <p:strVal val="#ppt_x"/>
                                          </p:val>
                                        </p:tav>
                                        <p:tav tm="100000">
                                          <p:val>
                                            <p:strVal val="#ppt_x"/>
                                          </p:val>
                                        </p:tav>
                                      </p:tavLst>
                                    </p:anim>
                                    <p:anim calcmode="lin" valueType="num">
                                      <p:cBhvr additive="base">
                                        <p:cTn id="9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7" grpId="0" animBg="1"/>
      <p:bldP spid="17" grpId="1" animBg="1"/>
      <p:bldP spid="17" grpId="2" animBg="1"/>
      <p:bldP spid="18" grpId="0" animBg="1"/>
      <p:bldP spid="18" grpId="1" animBg="1"/>
      <p:bldP spid="18" grpId="2" animBg="1"/>
      <p:bldP spid="20" grpId="0" animBg="1"/>
      <p:bldP spid="20" grpId="1" animBg="1"/>
      <p:bldP spid="20" grpId="2" animBg="1"/>
      <p:bldP spid="14" grpId="0" animBg="1"/>
      <p:bldP spid="22" grpId="0" animBg="1"/>
      <p:bldP spid="23" grpId="0" animBg="1"/>
      <p:bldP spid="24" grpId="0" animBg="1"/>
      <p:bldP spid="25" grpId="0" animBg="1"/>
      <p:bldP spid="26" grpId="0" animBg="1"/>
      <p:bldP spid="15"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Rate Allocation</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a:t>Allocated rate (</a:t>
            </a:r>
            <a:r>
              <a:rPr lang="el-GR" dirty="0"/>
              <a:t>α):</a:t>
            </a:r>
            <a:endParaRPr lang="en-US" dirty="0"/>
          </a:p>
          <a:p>
            <a:pPr marL="0" indent="0">
              <a:buNone/>
            </a:pPr>
            <a:r>
              <a:rPr lang="en-US" dirty="0"/>
              <a:t>	</a:t>
            </a:r>
            <a:r>
              <a:rPr lang="en-US" dirty="0">
                <a:solidFill>
                  <a:schemeClr val="tx2"/>
                </a:solidFill>
              </a:rPr>
              <a:t>When available capacity &gt; ∑(desired rates):</a:t>
            </a:r>
          </a:p>
          <a:p>
            <a:pPr marL="400050" lvl="1" indent="0">
              <a:buNone/>
            </a:pPr>
            <a:r>
              <a:rPr lang="en-US" dirty="0"/>
              <a:t>		</a:t>
            </a:r>
            <a:r>
              <a:rPr lang="en-US" sz="2600" dirty="0"/>
              <a:t>For deadline flows : α = r + </a:t>
            </a:r>
            <a:r>
              <a:rPr lang="en-US" sz="2600" dirty="0" err="1"/>
              <a:t>fs</a:t>
            </a:r>
            <a:endParaRPr lang="en-US" sz="2600" dirty="0"/>
          </a:p>
          <a:p>
            <a:pPr marL="400050" lvl="1" indent="0">
              <a:buNone/>
            </a:pPr>
            <a:r>
              <a:rPr lang="en-US" sz="2600" dirty="0"/>
              <a:t>		For non-deadline flow (r=0): α = </a:t>
            </a:r>
            <a:r>
              <a:rPr lang="en-US" sz="2600" dirty="0" err="1"/>
              <a:t>fs</a:t>
            </a:r>
            <a:endParaRPr lang="en-US" sz="2600" dirty="0"/>
          </a:p>
          <a:p>
            <a:pPr marL="400050" lvl="1" indent="0">
              <a:buNone/>
            </a:pPr>
            <a:endParaRPr lang="en-US" sz="1100" dirty="0"/>
          </a:p>
          <a:p>
            <a:pPr marL="0" indent="0">
              <a:buNone/>
            </a:pPr>
            <a:r>
              <a:rPr lang="en-US" dirty="0"/>
              <a:t>	</a:t>
            </a:r>
            <a:r>
              <a:rPr lang="en-US" dirty="0">
                <a:solidFill>
                  <a:schemeClr val="tx2"/>
                </a:solidFill>
              </a:rPr>
              <a:t>When available capacity is not enough to 	satisfy all requests:</a:t>
            </a:r>
          </a:p>
          <a:p>
            <a:pPr marL="0" indent="0">
              <a:buNone/>
            </a:pPr>
            <a:r>
              <a:rPr lang="en-US" dirty="0"/>
              <a:t>		</a:t>
            </a:r>
            <a:r>
              <a:rPr lang="en-US" sz="2600" dirty="0"/>
              <a:t>Greedily satisfy requests: D3 satisfies as many 		flows as possible according to the flow 			request rates in the order of their arrivals.</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13</a:t>
            </a:fld>
            <a:endParaRPr lang="en-US">
              <a:solidFill>
                <a:prstClr val="black">
                  <a:tint val="75000"/>
                </a:prstClr>
              </a:solidFill>
            </a:endParaRPr>
          </a:p>
        </p:txBody>
      </p:sp>
      <p:sp>
        <p:nvSpPr>
          <p:cNvPr id="5" name="TextBox 4"/>
          <p:cNvSpPr txBox="1"/>
          <p:nvPr/>
        </p:nvSpPr>
        <p:spPr>
          <a:xfrm>
            <a:off x="348669" y="6075144"/>
            <a:ext cx="4223331" cy="646331"/>
          </a:xfrm>
          <a:prstGeom prst="rect">
            <a:avLst/>
          </a:prstGeom>
          <a:noFill/>
        </p:spPr>
        <p:txBody>
          <a:bodyPr wrap="square" rtlCol="0">
            <a:spAutoFit/>
          </a:bodyPr>
          <a:lstStyle/>
          <a:p>
            <a:r>
              <a:rPr lang="en-US" dirty="0" err="1"/>
              <a:t>fs</a:t>
            </a:r>
            <a:r>
              <a:rPr lang="en-US" dirty="0"/>
              <a:t> : fair-share after satisfying flow requests </a:t>
            </a:r>
          </a:p>
          <a:p>
            <a:r>
              <a:rPr lang="en-US" dirty="0"/>
              <a:t>r : desired rate </a:t>
            </a:r>
          </a:p>
        </p:txBody>
      </p:sp>
    </p:spTree>
    <p:extLst>
      <p:ext uri="{BB962C8B-B14F-4D97-AF65-F5344CB8AC3E}">
        <p14:creationId xmlns:p14="http://schemas.microsoft.com/office/powerpoint/2010/main" val="327879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Rate Allocation</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14</a:t>
            </a:fld>
            <a:endParaRPr lang="en-US">
              <a:solidFill>
                <a:prstClr val="black">
                  <a:tint val="75000"/>
                </a:prstClr>
              </a:solidFill>
            </a:endParaRPr>
          </a:p>
        </p:txBody>
      </p:sp>
      <p:sp>
        <p:nvSpPr>
          <p:cNvPr id="6" name="Content Placeholder 5"/>
          <p:cNvSpPr>
            <a:spLocks noGrp="1"/>
          </p:cNvSpPr>
          <p:nvPr>
            <p:ph idx="1"/>
          </p:nvPr>
        </p:nvSpPr>
        <p:spPr/>
        <p:txBody>
          <a:bodyPr/>
          <a:lstStyle/>
          <a:p>
            <a:endParaRPr lang="en-US"/>
          </a:p>
        </p:txBody>
      </p:sp>
      <p:pic>
        <p:nvPicPr>
          <p:cNvPr id="1638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350"/>
          <a:stretch/>
        </p:blipFill>
        <p:spPr bwMode="auto">
          <a:xfrm>
            <a:off x="762837" y="1524000"/>
            <a:ext cx="7577295" cy="490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419600" y="1524000"/>
            <a:ext cx="43434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54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in action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15</a:t>
            </a:fld>
            <a:endParaRPr lang="en-US">
              <a:solidFill>
                <a:prstClr val="black">
                  <a:tint val="75000"/>
                </a:prstClr>
              </a:solidFill>
            </a:endParaRPr>
          </a:p>
        </p:txBody>
      </p:sp>
      <p:pic>
        <p:nvPicPr>
          <p:cNvPr id="1843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1524000"/>
            <a:ext cx="8153400" cy="518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79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Summary</a:t>
            </a:r>
          </a:p>
        </p:txBody>
      </p:sp>
      <p:sp>
        <p:nvSpPr>
          <p:cNvPr id="3" name="Content Placeholder 2"/>
          <p:cNvSpPr>
            <a:spLocks noGrp="1"/>
          </p:cNvSpPr>
          <p:nvPr>
            <p:ph idx="1"/>
          </p:nvPr>
        </p:nvSpPr>
        <p:spPr/>
        <p:txBody>
          <a:bodyPr>
            <a:noAutofit/>
          </a:bodyPr>
          <a:lstStyle/>
          <a:p>
            <a:r>
              <a:rPr lang="en-US" sz="2400" dirty="0">
                <a:solidFill>
                  <a:schemeClr val="tx2"/>
                </a:solidFill>
              </a:rPr>
              <a:t>Main idea: Make the network aware of flow deadlines</a:t>
            </a:r>
          </a:p>
          <a:p>
            <a:pPr lvl="1"/>
            <a:r>
              <a:rPr lang="en-US" sz="2400" dirty="0"/>
              <a:t>Prioritize flows based on deadlines from their requested rates (No fair sharing)</a:t>
            </a:r>
          </a:p>
          <a:p>
            <a:r>
              <a:rPr lang="en-US" sz="2400" dirty="0">
                <a:solidFill>
                  <a:schemeClr val="tx2"/>
                </a:solidFill>
              </a:rPr>
              <a:t>A deadline-aware datacenter transport protocol that:</a:t>
            </a:r>
          </a:p>
          <a:p>
            <a:pPr lvl="1"/>
            <a:r>
              <a:rPr lang="en-US" sz="2400" dirty="0"/>
              <a:t>schedules network traffic based on SLAs (Service Level Agreements)</a:t>
            </a:r>
          </a:p>
          <a:p>
            <a:pPr lvl="1"/>
            <a:r>
              <a:rPr lang="en-US" sz="2400" dirty="0"/>
              <a:t>can double the peak load a datacenter supports</a:t>
            </a:r>
          </a:p>
          <a:p>
            <a:pPr lvl="1"/>
            <a:r>
              <a:rPr lang="en-US" sz="2400" dirty="0"/>
              <a:t>performs well as a congestion control protocol</a:t>
            </a:r>
          </a:p>
          <a:p>
            <a:r>
              <a:rPr lang="en-US" sz="2400" dirty="0">
                <a:solidFill>
                  <a:schemeClr val="tx2"/>
                </a:solidFill>
              </a:rPr>
              <a:t>Advantages:</a:t>
            </a:r>
          </a:p>
          <a:p>
            <a:pPr lvl="1"/>
            <a:r>
              <a:rPr lang="en-US" sz="2400" dirty="0"/>
              <a:t>Improve quality of responses</a:t>
            </a:r>
          </a:p>
          <a:p>
            <a:pPr lvl="1"/>
            <a:r>
              <a:rPr lang="en-US" sz="2400" dirty="0"/>
              <a:t>Save resources</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86059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Summary - Disadvantages</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457200" lvl="1" indent="0">
              <a:buNone/>
            </a:pPr>
            <a:r>
              <a:rPr lang="en-US" sz="3200" b="1" dirty="0">
                <a:solidFill>
                  <a:schemeClr val="accent1"/>
                </a:solidFill>
              </a:rPr>
              <a:t>D3 is a new transport protocol</a:t>
            </a:r>
          </a:p>
          <a:p>
            <a:pPr lvl="2"/>
            <a:r>
              <a:rPr lang="en-US" sz="2600" dirty="0"/>
              <a:t>To implement it we need to modify both end hosts as well as switches</a:t>
            </a:r>
          </a:p>
          <a:p>
            <a:pPr lvl="3"/>
            <a:r>
              <a:rPr lang="en-US" sz="2600" dirty="0"/>
              <a:t>Not backward compatible</a:t>
            </a:r>
          </a:p>
          <a:p>
            <a:pPr lvl="3"/>
            <a:r>
              <a:rPr lang="en-US" sz="2600" dirty="0"/>
              <a:t>Not suitable for incremental deployment</a:t>
            </a:r>
          </a:p>
          <a:p>
            <a:pPr lvl="2"/>
            <a:r>
              <a:rPr lang="en-US" sz="2600" dirty="0"/>
              <a:t>Not robust with legacy transport protocols</a:t>
            </a:r>
          </a:p>
          <a:p>
            <a:pPr lvl="3"/>
            <a:r>
              <a:rPr lang="en-US" sz="2600" dirty="0"/>
              <a:t>Having TCP/UDP flows at the same time degrades D3 performance</a:t>
            </a:r>
          </a:p>
          <a:p>
            <a:pPr lvl="2"/>
            <a:r>
              <a:rPr lang="en-US" sz="2600" dirty="0"/>
              <a:t>What are other disadvantages? </a:t>
            </a:r>
          </a:p>
          <a:p>
            <a:pPr lvl="3"/>
            <a:r>
              <a:rPr lang="en-US" sz="2600" dirty="0"/>
              <a:t>Allocate bandwidth to some flows but only find that they are bottlenecked at the downstream</a:t>
            </a:r>
          </a:p>
          <a:p>
            <a:pPr lvl="3"/>
            <a:r>
              <a:rPr lang="en-US" sz="2600" dirty="0"/>
              <a:t>Big flows may take away bandwidth from small flows that arrive late</a:t>
            </a:r>
          </a:p>
          <a:p>
            <a:pPr lvl="3"/>
            <a:r>
              <a:rPr lang="en-US" sz="2600" dirty="0"/>
              <a:t>No deadline guarantee</a:t>
            </a:r>
          </a:p>
          <a:p>
            <a:pPr lvl="3"/>
            <a:r>
              <a:rPr lang="en-US" sz="2600" dirty="0"/>
              <a:t>Wait for at least one RTT before sending data</a:t>
            </a:r>
          </a:p>
          <a:p>
            <a:pPr lvl="3"/>
            <a:endParaRPr lang="en-US" sz="2400" dirty="0"/>
          </a:p>
          <a:p>
            <a:pPr lvl="2"/>
            <a:endParaRPr lang="en-US" sz="2800" dirty="0"/>
          </a:p>
          <a:p>
            <a:pPr lvl="2"/>
            <a:endParaRPr lang="en-US" sz="2800" dirty="0"/>
          </a:p>
          <a:p>
            <a:pPr lvl="3"/>
            <a:endParaRPr lang="en-US" sz="2400" dirty="0"/>
          </a:p>
          <a:p>
            <a:pPr lvl="3"/>
            <a:endParaRPr lang="en-US" sz="2400" dirty="0"/>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74618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1905000"/>
          </a:xfrm>
        </p:spPr>
        <p:txBody>
          <a:bodyPr>
            <a:noAutofit/>
          </a:bodyPr>
          <a:lstStyle/>
          <a:p>
            <a:r>
              <a:rPr lang="en-US" sz="3600" b="1" dirty="0" err="1"/>
              <a:t>pFabric</a:t>
            </a:r>
            <a:r>
              <a:rPr lang="en-US" sz="3600" b="1" dirty="0"/>
              <a:t>: Minimal Near-Optimal Datacenter Transport</a:t>
            </a:r>
          </a:p>
        </p:txBody>
      </p:sp>
      <p:sp>
        <p:nvSpPr>
          <p:cNvPr id="3" name="Subtitle 2"/>
          <p:cNvSpPr>
            <a:spLocks noGrp="1"/>
          </p:cNvSpPr>
          <p:nvPr>
            <p:ph type="subTitle" idx="1"/>
          </p:nvPr>
        </p:nvSpPr>
        <p:spPr>
          <a:xfrm>
            <a:off x="457200" y="3429000"/>
            <a:ext cx="8229600" cy="2819400"/>
          </a:xfrm>
        </p:spPr>
        <p:txBody>
          <a:bodyPr>
            <a:normAutofit/>
          </a:bodyPr>
          <a:lstStyle/>
          <a:p>
            <a:endParaRPr lang="en-US" sz="2000" dirty="0"/>
          </a:p>
        </p:txBody>
      </p:sp>
      <p:sp>
        <p:nvSpPr>
          <p:cNvPr id="7" name="Slide Number Placeholder 6"/>
          <p:cNvSpPr>
            <a:spLocks noGrp="1"/>
          </p:cNvSpPr>
          <p:nvPr>
            <p:ph type="sldNum" sz="quarter" idx="12"/>
          </p:nvPr>
        </p:nvSpPr>
        <p:spPr/>
        <p:txBody>
          <a:bodyPr/>
          <a:lstStyle/>
          <a:p>
            <a:fld id="{3AC99A5B-5B03-425B-9284-2F10A88898BE}" type="slidenum">
              <a:rPr lang="en-US" smtClean="0"/>
              <a:pPr/>
              <a:t>18</a:t>
            </a:fld>
            <a:endParaRPr lang="en-US"/>
          </a:p>
        </p:txBody>
      </p:sp>
    </p:spTree>
    <p:extLst>
      <p:ext uri="{BB962C8B-B14F-4D97-AF65-F5344CB8AC3E}">
        <p14:creationId xmlns:p14="http://schemas.microsoft.com/office/powerpoint/2010/main" val="2574546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in Datacenters</a:t>
            </a:r>
          </a:p>
        </p:txBody>
      </p:sp>
      <p:sp>
        <p:nvSpPr>
          <p:cNvPr id="4" name="Slide Number Placeholder 3"/>
          <p:cNvSpPr>
            <a:spLocks noGrp="1"/>
          </p:cNvSpPr>
          <p:nvPr>
            <p:ph type="sldNum" sz="quarter" idx="12"/>
          </p:nvPr>
        </p:nvSpPr>
        <p:spPr/>
        <p:txBody>
          <a:bodyPr/>
          <a:lstStyle/>
          <a:p>
            <a:fld id="{3AC99A5B-5B03-425B-9284-2F10A88898BE}" type="slidenum">
              <a:rPr lang="en-US" smtClean="0"/>
              <a:pPr/>
              <a:t>19</a:t>
            </a:fld>
            <a:endParaRPr lang="en-US"/>
          </a:p>
        </p:txBody>
      </p:sp>
      <p:grpSp>
        <p:nvGrpSpPr>
          <p:cNvPr id="6" name="Group 5"/>
          <p:cNvGrpSpPr/>
          <p:nvPr/>
        </p:nvGrpSpPr>
        <p:grpSpPr>
          <a:xfrm>
            <a:off x="480894" y="4993808"/>
            <a:ext cx="1073330" cy="415838"/>
            <a:chOff x="457200" y="4457617"/>
            <a:chExt cx="1085821" cy="427364"/>
          </a:xfrm>
        </p:grpSpPr>
        <p:cxnSp>
          <p:nvCxnSpPr>
            <p:cNvPr id="277" name="Straight Connector 276"/>
            <p:cNvCxnSpPr/>
            <p:nvPr/>
          </p:nvCxnSpPr>
          <p:spPr>
            <a:xfrm flipV="1">
              <a:off x="457200" y="44576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flipV="1">
              <a:off x="609600" y="44576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flipV="1">
              <a:off x="762000" y="44576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flipV="1">
              <a:off x="914400" y="44576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281" name="Group 280"/>
            <p:cNvGrpSpPr/>
            <p:nvPr/>
          </p:nvGrpSpPr>
          <p:grpSpPr>
            <a:xfrm flipH="1">
              <a:off x="1012996" y="4465798"/>
              <a:ext cx="530025" cy="419183"/>
              <a:chOff x="609600" y="4610017"/>
              <a:chExt cx="530025" cy="419183"/>
            </a:xfrm>
          </p:grpSpPr>
          <p:cxnSp>
            <p:nvCxnSpPr>
              <p:cNvPr id="282" name="Straight Connector 281"/>
              <p:cNvCxnSpPr/>
              <p:nvPr/>
            </p:nvCxnSpPr>
            <p:spPr>
              <a:xfrm flipV="1">
                <a:off x="609600" y="46100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flipV="1">
                <a:off x="762000" y="46100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flipV="1">
                <a:off x="914400" y="46100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a:xfrm flipV="1">
                <a:off x="1066800" y="46100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grpSp>
      <p:cxnSp>
        <p:nvCxnSpPr>
          <p:cNvPr id="7" name="Straight Arrow Connector 6"/>
          <p:cNvCxnSpPr>
            <a:stCxn id="179" idx="0"/>
            <a:endCxn id="245" idx="3"/>
          </p:cNvCxnSpPr>
          <p:nvPr/>
        </p:nvCxnSpPr>
        <p:spPr>
          <a:xfrm flipV="1">
            <a:off x="1023624" y="3533156"/>
            <a:ext cx="719357"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79" idx="0"/>
            <a:endCxn id="273" idx="3"/>
          </p:cNvCxnSpPr>
          <p:nvPr/>
        </p:nvCxnSpPr>
        <p:spPr>
          <a:xfrm flipV="1">
            <a:off x="1023624" y="3536402"/>
            <a:ext cx="1572761" cy="1264220"/>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179" idx="0"/>
            <a:endCxn id="269" idx="3"/>
          </p:cNvCxnSpPr>
          <p:nvPr/>
        </p:nvCxnSpPr>
        <p:spPr>
          <a:xfrm flipV="1">
            <a:off x="1023624" y="3547262"/>
            <a:ext cx="2439372" cy="125336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58" idx="0"/>
            <a:endCxn id="245" idx="3"/>
          </p:cNvCxnSpPr>
          <p:nvPr/>
        </p:nvCxnSpPr>
        <p:spPr>
          <a:xfrm flipH="1" flipV="1">
            <a:off x="1742981" y="3533156"/>
            <a:ext cx="685685"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58" idx="0"/>
            <a:endCxn id="274" idx="2"/>
          </p:cNvCxnSpPr>
          <p:nvPr/>
        </p:nvCxnSpPr>
        <p:spPr>
          <a:xfrm flipV="1">
            <a:off x="2428667" y="3533216"/>
            <a:ext cx="171435" cy="126740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58" idx="0"/>
            <a:endCxn id="269" idx="3"/>
          </p:cNvCxnSpPr>
          <p:nvPr/>
        </p:nvCxnSpPr>
        <p:spPr>
          <a:xfrm flipV="1">
            <a:off x="2428667" y="3547262"/>
            <a:ext cx="1034329" cy="125336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37" idx="0"/>
            <a:endCxn id="245" idx="3"/>
          </p:cNvCxnSpPr>
          <p:nvPr/>
        </p:nvCxnSpPr>
        <p:spPr>
          <a:xfrm flipH="1" flipV="1">
            <a:off x="1742981" y="3533156"/>
            <a:ext cx="2080344" cy="1274495"/>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37" idx="0"/>
            <a:endCxn id="273" idx="3"/>
          </p:cNvCxnSpPr>
          <p:nvPr/>
        </p:nvCxnSpPr>
        <p:spPr>
          <a:xfrm flipH="1" flipV="1">
            <a:off x="2596385" y="3536402"/>
            <a:ext cx="1226940" cy="1271249"/>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37" idx="0"/>
            <a:endCxn id="270" idx="2"/>
          </p:cNvCxnSpPr>
          <p:nvPr/>
        </p:nvCxnSpPr>
        <p:spPr>
          <a:xfrm flipH="1" flipV="1">
            <a:off x="3466712" y="3544075"/>
            <a:ext cx="356613" cy="1263575"/>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6" idx="0"/>
            <a:endCxn id="265" idx="3"/>
          </p:cNvCxnSpPr>
          <p:nvPr/>
        </p:nvCxnSpPr>
        <p:spPr>
          <a:xfrm flipV="1">
            <a:off x="5317059" y="3533156"/>
            <a:ext cx="719357"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6" idx="0"/>
            <a:endCxn id="261" idx="3"/>
          </p:cNvCxnSpPr>
          <p:nvPr/>
        </p:nvCxnSpPr>
        <p:spPr>
          <a:xfrm flipV="1">
            <a:off x="5317059" y="3536402"/>
            <a:ext cx="1572761" cy="1264220"/>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6" idx="0"/>
            <a:endCxn id="257" idx="3"/>
          </p:cNvCxnSpPr>
          <p:nvPr/>
        </p:nvCxnSpPr>
        <p:spPr>
          <a:xfrm flipV="1">
            <a:off x="5317059" y="3547262"/>
            <a:ext cx="2439372" cy="125336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5" idx="0"/>
            <a:endCxn id="265" idx="3"/>
          </p:cNvCxnSpPr>
          <p:nvPr/>
        </p:nvCxnSpPr>
        <p:spPr>
          <a:xfrm flipH="1" flipV="1">
            <a:off x="6036416" y="3533156"/>
            <a:ext cx="685685"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5" idx="0"/>
            <a:endCxn id="262" idx="2"/>
          </p:cNvCxnSpPr>
          <p:nvPr/>
        </p:nvCxnSpPr>
        <p:spPr>
          <a:xfrm flipV="1">
            <a:off x="6722102" y="3533216"/>
            <a:ext cx="171435" cy="126740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5" idx="0"/>
            <a:endCxn id="257" idx="3"/>
          </p:cNvCxnSpPr>
          <p:nvPr/>
        </p:nvCxnSpPr>
        <p:spPr>
          <a:xfrm flipV="1">
            <a:off x="6722102" y="3547262"/>
            <a:ext cx="1034329" cy="125336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4" idx="0"/>
            <a:endCxn id="265" idx="3"/>
          </p:cNvCxnSpPr>
          <p:nvPr/>
        </p:nvCxnSpPr>
        <p:spPr>
          <a:xfrm flipH="1" flipV="1">
            <a:off x="6036416" y="3533156"/>
            <a:ext cx="2080344" cy="1274495"/>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4" idx="0"/>
            <a:endCxn id="262" idx="2"/>
          </p:cNvCxnSpPr>
          <p:nvPr/>
        </p:nvCxnSpPr>
        <p:spPr>
          <a:xfrm flipH="1" flipV="1">
            <a:off x="6893536" y="3533216"/>
            <a:ext cx="1223224" cy="1274436"/>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4" idx="0"/>
            <a:endCxn id="257" idx="3"/>
          </p:cNvCxnSpPr>
          <p:nvPr/>
        </p:nvCxnSpPr>
        <p:spPr>
          <a:xfrm flipH="1" flipV="1">
            <a:off x="7756431" y="3547262"/>
            <a:ext cx="360330" cy="1260389"/>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6" idx="0"/>
            <a:endCxn id="249" idx="3"/>
          </p:cNvCxnSpPr>
          <p:nvPr/>
        </p:nvCxnSpPr>
        <p:spPr>
          <a:xfrm flipH="1" flipV="1">
            <a:off x="5193336" y="3556026"/>
            <a:ext cx="123723" cy="124459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6" idx="0"/>
            <a:endCxn id="253" idx="3"/>
          </p:cNvCxnSpPr>
          <p:nvPr/>
        </p:nvCxnSpPr>
        <p:spPr>
          <a:xfrm flipH="1" flipV="1">
            <a:off x="4377202" y="3556026"/>
            <a:ext cx="939856" cy="124459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4" idx="0"/>
            <a:endCxn id="249" idx="3"/>
          </p:cNvCxnSpPr>
          <p:nvPr/>
        </p:nvCxnSpPr>
        <p:spPr>
          <a:xfrm flipH="1" flipV="1">
            <a:off x="5193336" y="3556026"/>
            <a:ext cx="2923424" cy="1251625"/>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4" idx="0"/>
            <a:endCxn id="253" idx="3"/>
          </p:cNvCxnSpPr>
          <p:nvPr/>
        </p:nvCxnSpPr>
        <p:spPr>
          <a:xfrm flipH="1" flipV="1">
            <a:off x="4377202" y="3556026"/>
            <a:ext cx="3739558" cy="1251625"/>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4" idx="0"/>
            <a:endCxn id="269" idx="3"/>
          </p:cNvCxnSpPr>
          <p:nvPr/>
        </p:nvCxnSpPr>
        <p:spPr>
          <a:xfrm flipH="1" flipV="1">
            <a:off x="3462996" y="3547262"/>
            <a:ext cx="4653765" cy="1260389"/>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4" idx="0"/>
            <a:endCxn id="274" idx="2"/>
          </p:cNvCxnSpPr>
          <p:nvPr/>
        </p:nvCxnSpPr>
        <p:spPr>
          <a:xfrm flipH="1" flipV="1">
            <a:off x="2600102" y="3533216"/>
            <a:ext cx="5516659" cy="1274436"/>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4" idx="0"/>
            <a:endCxn id="246" idx="2"/>
          </p:cNvCxnSpPr>
          <p:nvPr/>
        </p:nvCxnSpPr>
        <p:spPr>
          <a:xfrm flipH="1" flipV="1">
            <a:off x="1746698" y="3529969"/>
            <a:ext cx="6370062" cy="127768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95" idx="0"/>
            <a:endCxn id="249" idx="3"/>
          </p:cNvCxnSpPr>
          <p:nvPr/>
        </p:nvCxnSpPr>
        <p:spPr>
          <a:xfrm flipH="1" flipV="1">
            <a:off x="5193336" y="3556026"/>
            <a:ext cx="1528766" cy="124459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95" idx="0"/>
            <a:endCxn id="253" idx="3"/>
          </p:cNvCxnSpPr>
          <p:nvPr/>
        </p:nvCxnSpPr>
        <p:spPr>
          <a:xfrm flipH="1" flipV="1">
            <a:off x="4377202" y="3556026"/>
            <a:ext cx="2344899" cy="124459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95" idx="0"/>
            <a:endCxn id="269" idx="3"/>
          </p:cNvCxnSpPr>
          <p:nvPr/>
        </p:nvCxnSpPr>
        <p:spPr>
          <a:xfrm flipH="1" flipV="1">
            <a:off x="3462996" y="3547262"/>
            <a:ext cx="3259106" cy="125336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95" idx="0"/>
            <a:endCxn id="273" idx="3"/>
          </p:cNvCxnSpPr>
          <p:nvPr/>
        </p:nvCxnSpPr>
        <p:spPr>
          <a:xfrm flipH="1" flipV="1">
            <a:off x="2596385" y="3536402"/>
            <a:ext cx="4125717" cy="1264220"/>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95" idx="0"/>
            <a:endCxn id="245" idx="3"/>
          </p:cNvCxnSpPr>
          <p:nvPr/>
        </p:nvCxnSpPr>
        <p:spPr>
          <a:xfrm flipH="1" flipV="1">
            <a:off x="1742981" y="3533156"/>
            <a:ext cx="4979120"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16" idx="0"/>
            <a:endCxn id="270" idx="2"/>
          </p:cNvCxnSpPr>
          <p:nvPr/>
        </p:nvCxnSpPr>
        <p:spPr>
          <a:xfrm flipH="1" flipV="1">
            <a:off x="3466712" y="3544075"/>
            <a:ext cx="1850346" cy="1256548"/>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6" idx="0"/>
            <a:endCxn id="273" idx="3"/>
          </p:cNvCxnSpPr>
          <p:nvPr/>
        </p:nvCxnSpPr>
        <p:spPr>
          <a:xfrm flipH="1" flipV="1">
            <a:off x="2596385" y="3536402"/>
            <a:ext cx="2720674" cy="1264220"/>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16" idx="0"/>
            <a:endCxn id="245" idx="3"/>
          </p:cNvCxnSpPr>
          <p:nvPr/>
        </p:nvCxnSpPr>
        <p:spPr>
          <a:xfrm flipH="1" flipV="1">
            <a:off x="1742981" y="3533156"/>
            <a:ext cx="3574077"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7" idx="0"/>
            <a:endCxn id="257" idx="3"/>
          </p:cNvCxnSpPr>
          <p:nvPr/>
        </p:nvCxnSpPr>
        <p:spPr>
          <a:xfrm flipV="1">
            <a:off x="3823325" y="3547262"/>
            <a:ext cx="3933105" cy="1260389"/>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37" idx="0"/>
            <a:endCxn id="261" idx="3"/>
          </p:cNvCxnSpPr>
          <p:nvPr/>
        </p:nvCxnSpPr>
        <p:spPr>
          <a:xfrm flipV="1">
            <a:off x="3823325" y="3536402"/>
            <a:ext cx="3066494" cy="1271249"/>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7" idx="0"/>
            <a:endCxn id="266" idx="2"/>
          </p:cNvCxnSpPr>
          <p:nvPr/>
        </p:nvCxnSpPr>
        <p:spPr>
          <a:xfrm flipV="1">
            <a:off x="3823325" y="3529969"/>
            <a:ext cx="2216808" cy="127768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37" idx="0"/>
            <a:endCxn id="249" idx="3"/>
          </p:cNvCxnSpPr>
          <p:nvPr/>
        </p:nvCxnSpPr>
        <p:spPr>
          <a:xfrm flipV="1">
            <a:off x="3823325" y="3556026"/>
            <a:ext cx="1370010" cy="1251625"/>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37" idx="0"/>
            <a:endCxn id="253" idx="3"/>
          </p:cNvCxnSpPr>
          <p:nvPr/>
        </p:nvCxnSpPr>
        <p:spPr>
          <a:xfrm flipV="1">
            <a:off x="3823325" y="3556026"/>
            <a:ext cx="553877" cy="1251625"/>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79" idx="0"/>
            <a:endCxn id="253" idx="3"/>
          </p:cNvCxnSpPr>
          <p:nvPr/>
        </p:nvCxnSpPr>
        <p:spPr>
          <a:xfrm flipV="1">
            <a:off x="1023624" y="3556026"/>
            <a:ext cx="3353579" cy="124459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79" idx="0"/>
            <a:endCxn id="249" idx="3"/>
          </p:cNvCxnSpPr>
          <p:nvPr/>
        </p:nvCxnSpPr>
        <p:spPr>
          <a:xfrm flipV="1">
            <a:off x="1023624" y="3556026"/>
            <a:ext cx="4169712" cy="124459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179" idx="0"/>
            <a:endCxn id="265" idx="3"/>
          </p:cNvCxnSpPr>
          <p:nvPr/>
        </p:nvCxnSpPr>
        <p:spPr>
          <a:xfrm flipV="1">
            <a:off x="1023624" y="3533156"/>
            <a:ext cx="5012792"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79" idx="0"/>
            <a:endCxn id="261" idx="3"/>
          </p:cNvCxnSpPr>
          <p:nvPr/>
        </p:nvCxnSpPr>
        <p:spPr>
          <a:xfrm flipV="1">
            <a:off x="1023624" y="3536402"/>
            <a:ext cx="5866196" cy="1264220"/>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79" idx="0"/>
            <a:endCxn id="257" idx="3"/>
          </p:cNvCxnSpPr>
          <p:nvPr/>
        </p:nvCxnSpPr>
        <p:spPr>
          <a:xfrm flipV="1">
            <a:off x="1023624" y="3547262"/>
            <a:ext cx="6732807" cy="125336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58" idx="0"/>
            <a:endCxn id="253" idx="3"/>
          </p:cNvCxnSpPr>
          <p:nvPr/>
        </p:nvCxnSpPr>
        <p:spPr>
          <a:xfrm flipV="1">
            <a:off x="2428667" y="3556026"/>
            <a:ext cx="1948536" cy="124459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58" idx="0"/>
            <a:endCxn id="250" idx="2"/>
          </p:cNvCxnSpPr>
          <p:nvPr/>
        </p:nvCxnSpPr>
        <p:spPr>
          <a:xfrm flipV="1">
            <a:off x="2428667" y="3552839"/>
            <a:ext cx="2768386" cy="1247784"/>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58" idx="0"/>
            <a:endCxn id="265" idx="3"/>
          </p:cNvCxnSpPr>
          <p:nvPr/>
        </p:nvCxnSpPr>
        <p:spPr>
          <a:xfrm flipV="1">
            <a:off x="2428667" y="3533156"/>
            <a:ext cx="3607750" cy="1267467"/>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58" idx="0"/>
            <a:endCxn id="261" idx="3"/>
          </p:cNvCxnSpPr>
          <p:nvPr/>
        </p:nvCxnSpPr>
        <p:spPr>
          <a:xfrm flipV="1">
            <a:off x="2428667" y="3536402"/>
            <a:ext cx="4461153" cy="1264220"/>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158" idx="0"/>
            <a:endCxn id="257" idx="3"/>
          </p:cNvCxnSpPr>
          <p:nvPr/>
        </p:nvCxnSpPr>
        <p:spPr>
          <a:xfrm flipV="1">
            <a:off x="2428667" y="3547262"/>
            <a:ext cx="5327764" cy="1253361"/>
          </a:xfrm>
          <a:prstGeom prst="straightConnector1">
            <a:avLst/>
          </a:prstGeom>
          <a:ln w="19050">
            <a:tailEnd type="none"/>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59079" y="2975046"/>
            <a:ext cx="539688" cy="561356"/>
            <a:chOff x="1027560" y="1988818"/>
            <a:chExt cx="545969" cy="678181"/>
          </a:xfrm>
        </p:grpSpPr>
        <p:sp>
          <p:nvSpPr>
            <p:cNvPr id="273" name="Cube 272"/>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5"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6"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56" name="Group 55"/>
          <p:cNvGrpSpPr/>
          <p:nvPr/>
        </p:nvGrpSpPr>
        <p:grpSpPr>
          <a:xfrm>
            <a:off x="3125690" y="2985906"/>
            <a:ext cx="539688" cy="561356"/>
            <a:chOff x="1027560" y="1988818"/>
            <a:chExt cx="545969" cy="678181"/>
          </a:xfrm>
        </p:grpSpPr>
        <p:sp>
          <p:nvSpPr>
            <p:cNvPr id="269" name="Cube 268"/>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2"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57" name="Group 56"/>
          <p:cNvGrpSpPr/>
          <p:nvPr/>
        </p:nvGrpSpPr>
        <p:grpSpPr>
          <a:xfrm>
            <a:off x="5699111" y="2971800"/>
            <a:ext cx="539688" cy="561356"/>
            <a:chOff x="1027560" y="1988818"/>
            <a:chExt cx="545969" cy="678181"/>
          </a:xfrm>
        </p:grpSpPr>
        <p:sp>
          <p:nvSpPr>
            <p:cNvPr id="265" name="Cube 264"/>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8"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58" name="Group 57"/>
          <p:cNvGrpSpPr/>
          <p:nvPr/>
        </p:nvGrpSpPr>
        <p:grpSpPr>
          <a:xfrm>
            <a:off x="6552514" y="2975046"/>
            <a:ext cx="539688" cy="561356"/>
            <a:chOff x="1027560" y="1988818"/>
            <a:chExt cx="545969" cy="678181"/>
          </a:xfrm>
        </p:grpSpPr>
        <p:sp>
          <p:nvSpPr>
            <p:cNvPr id="261" name="Cube 260"/>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3"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4"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59" name="Group 58"/>
          <p:cNvGrpSpPr/>
          <p:nvPr/>
        </p:nvGrpSpPr>
        <p:grpSpPr>
          <a:xfrm>
            <a:off x="7419125" y="2985906"/>
            <a:ext cx="539688" cy="561356"/>
            <a:chOff x="1027560" y="1988818"/>
            <a:chExt cx="545969" cy="678181"/>
          </a:xfrm>
        </p:grpSpPr>
        <p:sp>
          <p:nvSpPr>
            <p:cNvPr id="257" name="Cube 256"/>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9"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0"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60" name="Group 59"/>
          <p:cNvGrpSpPr/>
          <p:nvPr/>
        </p:nvGrpSpPr>
        <p:grpSpPr>
          <a:xfrm>
            <a:off x="4039897" y="2994670"/>
            <a:ext cx="539688" cy="561356"/>
            <a:chOff x="1027560" y="1988818"/>
            <a:chExt cx="545969" cy="678181"/>
          </a:xfrm>
        </p:grpSpPr>
        <p:sp>
          <p:nvSpPr>
            <p:cNvPr id="253" name="Cube 252"/>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5"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6"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61" name="Group 60"/>
          <p:cNvGrpSpPr/>
          <p:nvPr/>
        </p:nvGrpSpPr>
        <p:grpSpPr>
          <a:xfrm>
            <a:off x="4856030" y="2994670"/>
            <a:ext cx="539688" cy="561356"/>
            <a:chOff x="1027560" y="1988818"/>
            <a:chExt cx="545969" cy="678181"/>
          </a:xfrm>
        </p:grpSpPr>
        <p:sp>
          <p:nvSpPr>
            <p:cNvPr id="249" name="Cube 248"/>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2"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62" name="Group 61"/>
          <p:cNvGrpSpPr/>
          <p:nvPr/>
        </p:nvGrpSpPr>
        <p:grpSpPr>
          <a:xfrm>
            <a:off x="1405676" y="2971800"/>
            <a:ext cx="539688" cy="561356"/>
            <a:chOff x="1027560" y="1988818"/>
            <a:chExt cx="545969" cy="678181"/>
          </a:xfrm>
        </p:grpSpPr>
        <p:sp>
          <p:nvSpPr>
            <p:cNvPr id="245" name="Cube 244"/>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7"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8"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63" name="Group 62"/>
          <p:cNvGrpSpPr/>
          <p:nvPr/>
        </p:nvGrpSpPr>
        <p:grpSpPr>
          <a:xfrm>
            <a:off x="1885997" y="4994362"/>
            <a:ext cx="1073330" cy="415838"/>
            <a:chOff x="457200" y="4457617"/>
            <a:chExt cx="1085821" cy="427364"/>
          </a:xfrm>
        </p:grpSpPr>
        <p:cxnSp>
          <p:nvCxnSpPr>
            <p:cNvPr id="236" name="Straight Connector 235"/>
            <p:cNvCxnSpPr/>
            <p:nvPr/>
          </p:nvCxnSpPr>
          <p:spPr>
            <a:xfrm flipV="1">
              <a:off x="457200" y="44576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flipV="1">
              <a:off x="609600" y="44576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flipV="1">
              <a:off x="762000" y="44576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flipV="1">
              <a:off x="914400" y="44576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240" name="Group 239"/>
            <p:cNvGrpSpPr/>
            <p:nvPr/>
          </p:nvGrpSpPr>
          <p:grpSpPr>
            <a:xfrm flipH="1">
              <a:off x="1012996" y="4465798"/>
              <a:ext cx="530025" cy="419183"/>
              <a:chOff x="609600" y="4610017"/>
              <a:chExt cx="530025" cy="419183"/>
            </a:xfrm>
          </p:grpSpPr>
          <p:cxnSp>
            <p:nvCxnSpPr>
              <p:cNvPr id="241" name="Straight Connector 240"/>
              <p:cNvCxnSpPr/>
              <p:nvPr/>
            </p:nvCxnSpPr>
            <p:spPr>
              <a:xfrm flipV="1">
                <a:off x="609600" y="46100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flipV="1">
                <a:off x="762000" y="46100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flipV="1">
                <a:off x="914400" y="46100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flipV="1">
                <a:off x="1066800" y="46100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grpSp>
      <p:grpSp>
        <p:nvGrpSpPr>
          <p:cNvPr id="64" name="Group 63"/>
          <p:cNvGrpSpPr/>
          <p:nvPr/>
        </p:nvGrpSpPr>
        <p:grpSpPr>
          <a:xfrm>
            <a:off x="3279814" y="4994362"/>
            <a:ext cx="1073330" cy="415838"/>
            <a:chOff x="457200" y="4457617"/>
            <a:chExt cx="1085821" cy="427364"/>
          </a:xfrm>
        </p:grpSpPr>
        <p:cxnSp>
          <p:nvCxnSpPr>
            <p:cNvPr id="227" name="Straight Connector 226"/>
            <p:cNvCxnSpPr/>
            <p:nvPr/>
          </p:nvCxnSpPr>
          <p:spPr>
            <a:xfrm flipV="1">
              <a:off x="457200" y="44576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V="1">
              <a:off x="609600" y="44576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p:nvCxnSpPr>
          <p:spPr>
            <a:xfrm flipV="1">
              <a:off x="762000" y="44576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flipV="1">
              <a:off x="914400" y="44576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231" name="Group 230"/>
            <p:cNvGrpSpPr/>
            <p:nvPr/>
          </p:nvGrpSpPr>
          <p:grpSpPr>
            <a:xfrm flipH="1">
              <a:off x="1012996" y="4465798"/>
              <a:ext cx="530025" cy="419183"/>
              <a:chOff x="609600" y="4610017"/>
              <a:chExt cx="530025" cy="419183"/>
            </a:xfrm>
          </p:grpSpPr>
          <p:cxnSp>
            <p:nvCxnSpPr>
              <p:cNvPr id="232" name="Straight Connector 231"/>
              <p:cNvCxnSpPr/>
              <p:nvPr/>
            </p:nvCxnSpPr>
            <p:spPr>
              <a:xfrm flipV="1">
                <a:off x="609600" y="46100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flipV="1">
                <a:off x="762000" y="46100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flipV="1">
                <a:off x="914400" y="46100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flipV="1">
                <a:off x="1066800" y="46100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grpSp>
      <p:grpSp>
        <p:nvGrpSpPr>
          <p:cNvPr id="65" name="Group 64"/>
          <p:cNvGrpSpPr/>
          <p:nvPr/>
        </p:nvGrpSpPr>
        <p:grpSpPr>
          <a:xfrm>
            <a:off x="4772485" y="4984631"/>
            <a:ext cx="1073330" cy="415838"/>
            <a:chOff x="457200" y="4457617"/>
            <a:chExt cx="1085821" cy="427364"/>
          </a:xfrm>
        </p:grpSpPr>
        <p:cxnSp>
          <p:nvCxnSpPr>
            <p:cNvPr id="218" name="Straight Connector 217"/>
            <p:cNvCxnSpPr/>
            <p:nvPr/>
          </p:nvCxnSpPr>
          <p:spPr>
            <a:xfrm flipV="1">
              <a:off x="457200" y="44576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flipV="1">
              <a:off x="609600" y="44576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V="1">
              <a:off x="762000" y="44576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flipV="1">
              <a:off x="914400" y="44576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222" name="Group 221"/>
            <p:cNvGrpSpPr/>
            <p:nvPr/>
          </p:nvGrpSpPr>
          <p:grpSpPr>
            <a:xfrm flipH="1">
              <a:off x="1012996" y="4465798"/>
              <a:ext cx="530025" cy="419183"/>
              <a:chOff x="609600" y="4610017"/>
              <a:chExt cx="530025" cy="419183"/>
            </a:xfrm>
          </p:grpSpPr>
          <p:cxnSp>
            <p:nvCxnSpPr>
              <p:cNvPr id="223" name="Straight Connector 222"/>
              <p:cNvCxnSpPr/>
              <p:nvPr/>
            </p:nvCxnSpPr>
            <p:spPr>
              <a:xfrm flipV="1">
                <a:off x="609600" y="46100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flipV="1">
                <a:off x="762000" y="46100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flipV="1">
                <a:off x="914400" y="46100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flipV="1">
                <a:off x="1066800" y="46100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grpSp>
      <p:grpSp>
        <p:nvGrpSpPr>
          <p:cNvPr id="66" name="Group 65"/>
          <p:cNvGrpSpPr/>
          <p:nvPr/>
        </p:nvGrpSpPr>
        <p:grpSpPr>
          <a:xfrm>
            <a:off x="6176189" y="4984631"/>
            <a:ext cx="1073330" cy="415838"/>
            <a:chOff x="457200" y="4457617"/>
            <a:chExt cx="1085821" cy="427364"/>
          </a:xfrm>
        </p:grpSpPr>
        <p:cxnSp>
          <p:nvCxnSpPr>
            <p:cNvPr id="209" name="Straight Connector 208"/>
            <p:cNvCxnSpPr/>
            <p:nvPr/>
          </p:nvCxnSpPr>
          <p:spPr>
            <a:xfrm flipV="1">
              <a:off x="457200" y="44576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flipV="1">
              <a:off x="609600" y="44576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flipV="1">
              <a:off x="762000" y="44576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flipV="1">
              <a:off x="914400" y="44576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213" name="Group 212"/>
            <p:cNvGrpSpPr/>
            <p:nvPr/>
          </p:nvGrpSpPr>
          <p:grpSpPr>
            <a:xfrm flipH="1">
              <a:off x="1012996" y="4465798"/>
              <a:ext cx="530025" cy="419183"/>
              <a:chOff x="609600" y="4610017"/>
              <a:chExt cx="530025" cy="419183"/>
            </a:xfrm>
          </p:grpSpPr>
          <p:cxnSp>
            <p:nvCxnSpPr>
              <p:cNvPr id="214" name="Straight Connector 213"/>
              <p:cNvCxnSpPr/>
              <p:nvPr/>
            </p:nvCxnSpPr>
            <p:spPr>
              <a:xfrm flipV="1">
                <a:off x="609600" y="46100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flipV="1">
                <a:off x="762000" y="46100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flipV="1">
                <a:off x="914400" y="46100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flipV="1">
                <a:off x="1066800" y="46100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grpSp>
      <p:grpSp>
        <p:nvGrpSpPr>
          <p:cNvPr id="67" name="Group 66"/>
          <p:cNvGrpSpPr/>
          <p:nvPr/>
        </p:nvGrpSpPr>
        <p:grpSpPr>
          <a:xfrm>
            <a:off x="7589777" y="4994362"/>
            <a:ext cx="1073330" cy="415838"/>
            <a:chOff x="457200" y="4457617"/>
            <a:chExt cx="1085821" cy="427364"/>
          </a:xfrm>
        </p:grpSpPr>
        <p:cxnSp>
          <p:nvCxnSpPr>
            <p:cNvPr id="200" name="Straight Connector 199"/>
            <p:cNvCxnSpPr/>
            <p:nvPr/>
          </p:nvCxnSpPr>
          <p:spPr>
            <a:xfrm flipV="1">
              <a:off x="457200" y="44576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609600" y="44576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762000" y="44576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914400" y="44576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204" name="Group 203"/>
            <p:cNvGrpSpPr/>
            <p:nvPr/>
          </p:nvGrpSpPr>
          <p:grpSpPr>
            <a:xfrm flipH="1">
              <a:off x="1012996" y="4465798"/>
              <a:ext cx="530025" cy="419183"/>
              <a:chOff x="609600" y="4610017"/>
              <a:chExt cx="530025" cy="419183"/>
            </a:xfrm>
          </p:grpSpPr>
          <p:cxnSp>
            <p:nvCxnSpPr>
              <p:cNvPr id="205" name="Straight Connector 204"/>
              <p:cNvCxnSpPr/>
              <p:nvPr/>
            </p:nvCxnSpPr>
            <p:spPr>
              <a:xfrm flipV="1">
                <a:off x="609600" y="4610017"/>
                <a:ext cx="5300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flipV="1">
                <a:off x="762000" y="4610017"/>
                <a:ext cx="3776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flipV="1">
                <a:off x="914400" y="4610017"/>
                <a:ext cx="225225" cy="41918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V="1">
                <a:off x="1066800" y="4610017"/>
                <a:ext cx="72825" cy="419183"/>
              </a:xfrm>
              <a:prstGeom prst="line">
                <a:avLst/>
              </a:prstGeom>
              <a:ln w="19050"/>
            </p:spPr>
            <p:style>
              <a:lnRef idx="2">
                <a:schemeClr val="accent1"/>
              </a:lnRef>
              <a:fillRef idx="0">
                <a:schemeClr val="accent1"/>
              </a:fillRef>
              <a:effectRef idx="1">
                <a:schemeClr val="accent1"/>
              </a:effectRef>
              <a:fontRef idx="minor">
                <a:schemeClr val="tx1"/>
              </a:fontRef>
            </p:style>
          </p:cxnSp>
        </p:grpSp>
      </p:grpSp>
      <p:grpSp>
        <p:nvGrpSpPr>
          <p:cNvPr id="68" name="Group 67"/>
          <p:cNvGrpSpPr/>
          <p:nvPr/>
        </p:nvGrpSpPr>
        <p:grpSpPr>
          <a:xfrm>
            <a:off x="540145" y="4800623"/>
            <a:ext cx="966956" cy="201146"/>
            <a:chOff x="5220661" y="3675707"/>
            <a:chExt cx="978209" cy="243008"/>
          </a:xfrm>
        </p:grpSpPr>
        <p:sp>
          <p:nvSpPr>
            <p:cNvPr id="179" name="Rectangle 178"/>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8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p:cNvGrpSpPr/>
          <p:nvPr/>
        </p:nvGrpSpPr>
        <p:grpSpPr>
          <a:xfrm>
            <a:off x="1945188" y="4800623"/>
            <a:ext cx="966956" cy="201146"/>
            <a:chOff x="5220661" y="3675707"/>
            <a:chExt cx="978209" cy="243008"/>
          </a:xfrm>
        </p:grpSpPr>
        <p:sp>
          <p:nvSpPr>
            <p:cNvPr id="158" name="Rectangle 157"/>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5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Group 69"/>
          <p:cNvGrpSpPr/>
          <p:nvPr/>
        </p:nvGrpSpPr>
        <p:grpSpPr>
          <a:xfrm>
            <a:off x="3339847" y="4807651"/>
            <a:ext cx="966956" cy="201146"/>
            <a:chOff x="5220661" y="3675707"/>
            <a:chExt cx="978209" cy="243008"/>
          </a:xfrm>
        </p:grpSpPr>
        <p:sp>
          <p:nvSpPr>
            <p:cNvPr id="137" name="Rectangle 136"/>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3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p:cNvGrpSpPr/>
          <p:nvPr/>
        </p:nvGrpSpPr>
        <p:grpSpPr>
          <a:xfrm>
            <a:off x="4833580" y="4800623"/>
            <a:ext cx="966956" cy="201146"/>
            <a:chOff x="5220661" y="3675707"/>
            <a:chExt cx="978209" cy="243008"/>
          </a:xfrm>
        </p:grpSpPr>
        <p:sp>
          <p:nvSpPr>
            <p:cNvPr id="116" name="Rectangle 115"/>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1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p:cNvGrpSpPr/>
          <p:nvPr/>
        </p:nvGrpSpPr>
        <p:grpSpPr>
          <a:xfrm>
            <a:off x="6238623" y="4800623"/>
            <a:ext cx="966956" cy="201146"/>
            <a:chOff x="5220661" y="3675707"/>
            <a:chExt cx="978209" cy="243008"/>
          </a:xfrm>
        </p:grpSpPr>
        <p:sp>
          <p:nvSpPr>
            <p:cNvPr id="95" name="Rectangle 94"/>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p:cNvGrpSpPr/>
          <p:nvPr/>
        </p:nvGrpSpPr>
        <p:grpSpPr>
          <a:xfrm>
            <a:off x="7633282" y="4807651"/>
            <a:ext cx="966956" cy="201146"/>
            <a:chOff x="5220661" y="3675707"/>
            <a:chExt cx="978209" cy="243008"/>
          </a:xfrm>
        </p:grpSpPr>
        <p:sp>
          <p:nvSpPr>
            <p:cNvPr id="74" name="Rectangle 73"/>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sp>
        <p:nvSpPr>
          <p:cNvPr id="293" name="Left-Right Arrow 292"/>
          <p:cNvSpPr/>
          <p:nvPr/>
        </p:nvSpPr>
        <p:spPr>
          <a:xfrm>
            <a:off x="228600" y="5181600"/>
            <a:ext cx="8763000" cy="685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1000s of server ports</a:t>
            </a:r>
          </a:p>
        </p:txBody>
      </p:sp>
      <p:sp>
        <p:nvSpPr>
          <p:cNvPr id="294" name="TextBox 293"/>
          <p:cNvSpPr txBox="1"/>
          <p:nvPr/>
        </p:nvSpPr>
        <p:spPr>
          <a:xfrm>
            <a:off x="152400" y="1600200"/>
            <a:ext cx="4419600" cy="1138773"/>
          </a:xfrm>
          <a:prstGeom prst="rect">
            <a:avLst/>
          </a:prstGeom>
          <a:noFill/>
        </p:spPr>
        <p:txBody>
          <a:bodyPr wrap="square" rtlCol="0">
            <a:spAutoFit/>
          </a:bodyPr>
          <a:lstStyle/>
          <a:p>
            <a:pPr marL="342900" indent="-342900">
              <a:buFont typeface="Wingdings" pitchFamily="2" charset="2"/>
              <a:buChar char="Ø"/>
            </a:pPr>
            <a:r>
              <a:rPr lang="en-US" sz="2400" b="1" dirty="0">
                <a:solidFill>
                  <a:schemeClr val="accent1"/>
                </a:solidFill>
                <a:latin typeface="Verdana" pitchFamily="34" charset="0"/>
                <a:ea typeface="Verdana" pitchFamily="34" charset="0"/>
                <a:cs typeface="Verdana" pitchFamily="34" charset="0"/>
              </a:rPr>
              <a:t>DC network       </a:t>
            </a:r>
            <a:r>
              <a:rPr lang="en-US" sz="2200" dirty="0">
                <a:latin typeface="Verdana" pitchFamily="34" charset="0"/>
                <a:ea typeface="Verdana" pitchFamily="34" charset="0"/>
                <a:cs typeface="Verdana" pitchFamily="34" charset="0"/>
              </a:rPr>
              <a:t>interconnect for distributed compute workloads</a:t>
            </a:r>
            <a:endParaRPr lang="en-US" sz="2200" b="1" dirty="0">
              <a:solidFill>
                <a:schemeClr val="accent1"/>
              </a:solidFill>
              <a:latin typeface="Verdana" pitchFamily="34" charset="0"/>
              <a:ea typeface="Verdana" pitchFamily="34" charset="0"/>
              <a:cs typeface="Verdana" pitchFamily="34" charset="0"/>
            </a:endParaRPr>
          </a:p>
        </p:txBody>
      </p:sp>
      <p:sp>
        <p:nvSpPr>
          <p:cNvPr id="296" name="TextBox 295"/>
          <p:cNvSpPr txBox="1"/>
          <p:nvPr/>
        </p:nvSpPr>
        <p:spPr>
          <a:xfrm>
            <a:off x="4724400" y="1600200"/>
            <a:ext cx="4419600" cy="1138773"/>
          </a:xfrm>
          <a:prstGeom prst="rect">
            <a:avLst/>
          </a:prstGeom>
          <a:noFill/>
        </p:spPr>
        <p:txBody>
          <a:bodyPr wrap="square" rtlCol="0">
            <a:spAutoFit/>
          </a:bodyPr>
          <a:lstStyle/>
          <a:p>
            <a:pPr marL="342900" indent="-342900">
              <a:buFont typeface="Wingdings" pitchFamily="2" charset="2"/>
              <a:buChar char="Ø"/>
            </a:pPr>
            <a:r>
              <a:rPr lang="en-US" sz="2400" b="1" dirty="0" err="1">
                <a:solidFill>
                  <a:schemeClr val="accent1"/>
                </a:solidFill>
                <a:latin typeface="Verdana" pitchFamily="34" charset="0"/>
                <a:ea typeface="Verdana" pitchFamily="34" charset="0"/>
                <a:cs typeface="Verdana" pitchFamily="34" charset="0"/>
              </a:rPr>
              <a:t>Msg</a:t>
            </a:r>
            <a:r>
              <a:rPr lang="en-US" sz="2400" b="1" dirty="0">
                <a:solidFill>
                  <a:schemeClr val="accent1"/>
                </a:solidFill>
                <a:latin typeface="Verdana" pitchFamily="34" charset="0"/>
                <a:ea typeface="Verdana" pitchFamily="34" charset="0"/>
                <a:cs typeface="Verdana" pitchFamily="34" charset="0"/>
              </a:rPr>
              <a:t> latency is King                  </a:t>
            </a:r>
            <a:r>
              <a:rPr lang="en-US" sz="2200" dirty="0">
                <a:latin typeface="Verdana" pitchFamily="34" charset="0"/>
                <a:ea typeface="Verdana" pitchFamily="34" charset="0"/>
                <a:cs typeface="Verdana" pitchFamily="34" charset="0"/>
              </a:rPr>
              <a:t>traditional “fairness” metrics less relevant </a:t>
            </a:r>
            <a:endParaRPr lang="en-US" sz="2200" b="1" dirty="0">
              <a:solidFill>
                <a:schemeClr val="accent1"/>
              </a:solidFill>
              <a:latin typeface="Verdana" pitchFamily="34" charset="0"/>
              <a:ea typeface="Verdana" pitchFamily="34" charset="0"/>
              <a:cs typeface="Verdana" pitchFamily="34" charset="0"/>
            </a:endParaRPr>
          </a:p>
        </p:txBody>
      </p:sp>
      <p:sp>
        <p:nvSpPr>
          <p:cNvPr id="286" name="Rounded Rectangle 285"/>
          <p:cNvSpPr/>
          <p:nvPr/>
        </p:nvSpPr>
        <p:spPr>
          <a:xfrm>
            <a:off x="304800" y="5943600"/>
            <a:ext cx="9144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web</a:t>
            </a:r>
          </a:p>
        </p:txBody>
      </p:sp>
      <p:sp>
        <p:nvSpPr>
          <p:cNvPr id="287" name="Rounded Rectangle 286"/>
          <p:cNvSpPr/>
          <p:nvPr/>
        </p:nvSpPr>
        <p:spPr>
          <a:xfrm>
            <a:off x="1524000" y="59436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a:t>
            </a:r>
          </a:p>
        </p:txBody>
      </p:sp>
      <p:sp>
        <p:nvSpPr>
          <p:cNvPr id="288" name="Rounded Rectangle 287"/>
          <p:cNvSpPr/>
          <p:nvPr/>
        </p:nvSpPr>
        <p:spPr>
          <a:xfrm>
            <a:off x="3886200" y="5943600"/>
            <a:ext cx="9144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db</a:t>
            </a:r>
            <a:endParaRPr lang="en-US" dirty="0"/>
          </a:p>
        </p:txBody>
      </p:sp>
      <p:sp>
        <p:nvSpPr>
          <p:cNvPr id="289" name="Rounded Rectangle 288"/>
          <p:cNvSpPr/>
          <p:nvPr/>
        </p:nvSpPr>
        <p:spPr>
          <a:xfrm>
            <a:off x="5105400" y="5943600"/>
            <a:ext cx="9144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map-reduce</a:t>
            </a:r>
          </a:p>
        </p:txBody>
      </p:sp>
      <p:sp>
        <p:nvSpPr>
          <p:cNvPr id="290" name="Rounded Rectangle 289"/>
          <p:cNvSpPr/>
          <p:nvPr/>
        </p:nvSpPr>
        <p:spPr>
          <a:xfrm>
            <a:off x="6324600" y="5943600"/>
            <a:ext cx="9144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HPC</a:t>
            </a:r>
          </a:p>
        </p:txBody>
      </p:sp>
      <p:sp>
        <p:nvSpPr>
          <p:cNvPr id="291" name="Rounded Rectangle 290"/>
          <p:cNvSpPr/>
          <p:nvPr/>
        </p:nvSpPr>
        <p:spPr>
          <a:xfrm>
            <a:off x="7467600" y="594360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monitoring</a:t>
            </a:r>
          </a:p>
        </p:txBody>
      </p:sp>
      <p:sp>
        <p:nvSpPr>
          <p:cNvPr id="292" name="Rounded Rectangle 291"/>
          <p:cNvSpPr/>
          <p:nvPr/>
        </p:nvSpPr>
        <p:spPr>
          <a:xfrm>
            <a:off x="2687000" y="5943600"/>
            <a:ext cx="914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cache</a:t>
            </a:r>
          </a:p>
        </p:txBody>
      </p:sp>
    </p:spTree>
    <p:custDataLst>
      <p:tags r:id="rId1"/>
    </p:custDataLst>
    <p:extLst>
      <p:ext uri="{BB962C8B-B14F-4D97-AF65-F5344CB8AC3E}">
        <p14:creationId xmlns:p14="http://schemas.microsoft.com/office/powerpoint/2010/main" val="29680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287"/>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292"/>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288"/>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289"/>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250"/>
                                  </p:stCondLst>
                                  <p:childTnLst>
                                    <p:set>
                                      <p:cBhvr>
                                        <p:cTn id="21" dur="1" fill="hold">
                                          <p:stCondLst>
                                            <p:cond delay="0"/>
                                          </p:stCondLst>
                                        </p:cTn>
                                        <p:tgtEl>
                                          <p:spTgt spid="290"/>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250"/>
                                  </p:stCondLst>
                                  <p:childTnLst>
                                    <p:set>
                                      <p:cBhvr>
                                        <p:cTn id="24" dur="1" fill="hold">
                                          <p:stCondLst>
                                            <p:cond delay="0"/>
                                          </p:stCondLst>
                                        </p:cTn>
                                        <p:tgtEl>
                                          <p:spTgt spid="2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6"/>
                                        </p:tgtEl>
                                        <p:attrNameLst>
                                          <p:attrName>style.visibility</p:attrName>
                                        </p:attrNameLst>
                                      </p:cBhvr>
                                      <p:to>
                                        <p:strVal val="visible"/>
                                      </p:to>
                                    </p:set>
                                    <p:animEffect transition="in" filter="fade">
                                      <p:cBhvr>
                                        <p:cTn id="29"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86" grpId="0" animBg="1"/>
      <p:bldP spid="287" grpId="0" animBg="1"/>
      <p:bldP spid="288" grpId="0" animBg="1"/>
      <p:bldP spid="289" grpId="0" animBg="1"/>
      <p:bldP spid="290" grpId="0" animBg="1"/>
      <p:bldP spid="291" grpId="0" animBg="1"/>
      <p:bldP spid="2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p>
        </p:txBody>
      </p:sp>
      <p:sp>
        <p:nvSpPr>
          <p:cNvPr id="7" name="Slide Number Placeholder 6"/>
          <p:cNvSpPr>
            <a:spLocks noGrp="1"/>
          </p:cNvSpPr>
          <p:nvPr>
            <p:ph type="sldNum" sz="quarter" idx="12"/>
          </p:nvPr>
        </p:nvSpPr>
        <p:spPr/>
        <p:txBody>
          <a:bodyPr/>
          <a:lstStyle/>
          <a:p>
            <a:fld id="{76A24A3C-1A67-456D-B525-A9BEE51E7E0D}" type="slidenum">
              <a:rPr lang="en-US" smtClean="0"/>
              <a:t>2</a:t>
            </a:fld>
            <a:endParaRPr lang="en-US" dirty="0"/>
          </a:p>
        </p:txBody>
      </p:sp>
      <p:sp>
        <p:nvSpPr>
          <p:cNvPr id="4" name="Content Placeholder 3"/>
          <p:cNvSpPr>
            <a:spLocks noGrp="1"/>
          </p:cNvSpPr>
          <p:nvPr>
            <p:ph idx="1"/>
          </p:nvPr>
        </p:nvSpPr>
        <p:spPr>
          <a:xfrm>
            <a:off x="533400" y="1981200"/>
            <a:ext cx="7566660" cy="3221438"/>
          </a:xfrm>
        </p:spPr>
        <p:txBody>
          <a:bodyPr>
            <a:noAutofit/>
          </a:bodyPr>
          <a:lstStyle/>
          <a:p>
            <a:pPr marL="0" indent="0">
              <a:buNone/>
            </a:pPr>
            <a:r>
              <a:rPr lang="en-US" sz="2400" dirty="0"/>
              <a:t>Background of flow/task scheduling </a:t>
            </a:r>
          </a:p>
          <a:p>
            <a:pPr marL="0" indent="0">
              <a:buNone/>
            </a:pPr>
            <a:endParaRPr lang="en-US" sz="2400" dirty="0"/>
          </a:p>
          <a:p>
            <a:pPr marL="385763" indent="-385763">
              <a:buFont typeface="+mj-lt"/>
              <a:buAutoNum type="arabicPeriod"/>
            </a:pPr>
            <a:r>
              <a:rPr lang="en-US" sz="2400" dirty="0" err="1"/>
              <a:t>Sigcomm</a:t>
            </a:r>
            <a:r>
              <a:rPr lang="en-US" sz="2400" dirty="0"/>
              <a:t> 2011 D</a:t>
            </a:r>
            <a:r>
              <a:rPr lang="en-US" sz="2400" baseline="30000" dirty="0"/>
              <a:t>3 </a:t>
            </a:r>
            <a:r>
              <a:rPr lang="en-US" sz="2400" dirty="0"/>
              <a:t>: Better Never than Late </a:t>
            </a:r>
            <a:endParaRPr lang="en-US" sz="2400" baseline="30000" dirty="0"/>
          </a:p>
          <a:p>
            <a:pPr marL="385763" indent="-385763">
              <a:buFont typeface="+mj-lt"/>
              <a:buAutoNum type="arabicPeriod"/>
            </a:pPr>
            <a:r>
              <a:rPr lang="en-US" sz="2400" dirty="0" err="1"/>
              <a:t>Sigcomm</a:t>
            </a:r>
            <a:r>
              <a:rPr lang="en-US" sz="2400" dirty="0"/>
              <a:t> 2013 </a:t>
            </a:r>
            <a:r>
              <a:rPr lang="en-US" sz="2400" dirty="0" err="1"/>
              <a:t>pFabric</a:t>
            </a:r>
            <a:r>
              <a:rPr lang="en-US" sz="2400" dirty="0"/>
              <a:t>: Minimal Near-Optimal Datacenter Transport </a:t>
            </a:r>
          </a:p>
          <a:p>
            <a:pPr marL="385763" indent="-385763">
              <a:buFont typeface="+mj-lt"/>
              <a:buAutoNum type="arabicPeriod"/>
            </a:pPr>
            <a:r>
              <a:rPr lang="en-US" sz="2400" dirty="0" err="1"/>
              <a:t>Sigcomm</a:t>
            </a:r>
            <a:r>
              <a:rPr lang="en-US" sz="2400" dirty="0"/>
              <a:t> 2014 Baraat: Decentralized Task-Aware Scheduling </a:t>
            </a:r>
          </a:p>
          <a:p>
            <a:pPr marL="385763" indent="-385763">
              <a:buFont typeface="+mj-lt"/>
              <a:buAutoNum type="arabicPeriod"/>
            </a:pPr>
            <a:r>
              <a:rPr lang="en-US" sz="2400" dirty="0"/>
              <a:t>NSDI 2015 </a:t>
            </a:r>
            <a:r>
              <a:rPr lang="en-US" sz="2400" dirty="0" err="1"/>
              <a:t>Qjump</a:t>
            </a:r>
            <a:r>
              <a:rPr lang="en-US" sz="2400" dirty="0"/>
              <a:t>: Queues Don’t Matter When You Can JUMP Them! </a:t>
            </a:r>
          </a:p>
          <a:p>
            <a:pPr marL="385763" indent="-385763">
              <a:buFont typeface="+mj-lt"/>
              <a:buAutoNum type="arabicPeriod"/>
            </a:pPr>
            <a:endParaRPr lang="en-US" sz="2400" dirty="0"/>
          </a:p>
        </p:txBody>
      </p:sp>
      <p:sp>
        <p:nvSpPr>
          <p:cNvPr id="9" name="Rectangle 2"/>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3" name="Rectangle 6"/>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8"/>
          <p:cNvSpPr>
            <a:spLocks noChangeArrowheads="1"/>
          </p:cNvSpPr>
          <p:nvPr/>
        </p:nvSpPr>
        <p:spPr bwMode="auto">
          <a:xfrm>
            <a:off x="2386013" y="465806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28536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pFabric</a:t>
            </a:r>
            <a:r>
              <a:rPr lang="en-US" dirty="0"/>
              <a:t> in 1 Slide</a:t>
            </a:r>
          </a:p>
        </p:txBody>
      </p:sp>
      <p:sp>
        <p:nvSpPr>
          <p:cNvPr id="129" name="Rectangle 128"/>
          <p:cNvSpPr/>
          <p:nvPr/>
        </p:nvSpPr>
        <p:spPr>
          <a:xfrm>
            <a:off x="4648200" y="5562600"/>
            <a:ext cx="4471916" cy="506014"/>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492" name="Content Placeholder 2"/>
          <p:cNvSpPr txBox="1">
            <a:spLocks/>
          </p:cNvSpPr>
          <p:nvPr/>
        </p:nvSpPr>
        <p:spPr>
          <a:xfrm>
            <a:off x="457199" y="1828800"/>
            <a:ext cx="8686801"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4F81BD"/>
                </a:solidFill>
              </a:rPr>
              <a:t>Packets carry a single priority #</a:t>
            </a:r>
          </a:p>
          <a:p>
            <a:r>
              <a:rPr lang="en-US" sz="2200" dirty="0"/>
              <a:t>e.g., </a:t>
            </a:r>
            <a:r>
              <a:rPr lang="en-US" sz="2200" dirty="0" err="1"/>
              <a:t>prio</a:t>
            </a:r>
            <a:r>
              <a:rPr lang="en-US" sz="2200" dirty="0"/>
              <a:t> = remaining flow size</a:t>
            </a:r>
          </a:p>
          <a:p>
            <a:pPr marL="0" indent="0">
              <a:buNone/>
            </a:pPr>
            <a:endParaRPr lang="en-US" sz="1400" b="1" dirty="0">
              <a:solidFill>
                <a:schemeClr val="accent2"/>
              </a:solidFill>
              <a:latin typeface="Verdana"/>
              <a:cs typeface="Verdana"/>
            </a:endParaRPr>
          </a:p>
          <a:p>
            <a:pPr marL="0" indent="0">
              <a:buNone/>
            </a:pPr>
            <a:r>
              <a:rPr lang="en-US" sz="2400" b="1" dirty="0" err="1">
                <a:solidFill>
                  <a:srgbClr val="4F81BD"/>
                </a:solidFill>
                <a:latin typeface="Verdana"/>
                <a:cs typeface="Verdana"/>
              </a:rPr>
              <a:t>pFabric</a:t>
            </a:r>
            <a:r>
              <a:rPr lang="en-US" sz="2400" b="1" dirty="0">
                <a:solidFill>
                  <a:srgbClr val="4F81BD"/>
                </a:solidFill>
                <a:latin typeface="Verdana"/>
                <a:cs typeface="Verdana"/>
              </a:rPr>
              <a:t> Switches </a:t>
            </a:r>
          </a:p>
          <a:p>
            <a:r>
              <a:rPr lang="en-US" sz="2200" dirty="0">
                <a:latin typeface="Verdana"/>
                <a:cs typeface="Verdana"/>
              </a:rPr>
              <a:t>Very small buffers </a:t>
            </a:r>
            <a:r>
              <a:rPr lang="en-US" sz="2200" dirty="0">
                <a:solidFill>
                  <a:srgbClr val="BD0A12"/>
                </a:solidFill>
                <a:latin typeface="Verdana"/>
                <a:cs typeface="Verdana"/>
              </a:rPr>
              <a:t>(20-30KB for 10Gbps fabric)</a:t>
            </a:r>
            <a:endParaRPr lang="en-US" sz="2200" dirty="0">
              <a:latin typeface="Verdana"/>
              <a:cs typeface="Verdana"/>
            </a:endParaRPr>
          </a:p>
          <a:p>
            <a:r>
              <a:rPr lang="en-US" sz="2200" dirty="0">
                <a:latin typeface="Verdana"/>
                <a:cs typeface="Verdana"/>
              </a:rPr>
              <a:t>Send highest priority / drop lowest priority </a:t>
            </a:r>
            <a:r>
              <a:rPr lang="en-US" sz="2200" dirty="0" err="1">
                <a:latin typeface="Verdana"/>
                <a:cs typeface="Verdana"/>
              </a:rPr>
              <a:t>pkts</a:t>
            </a:r>
            <a:endParaRPr lang="en-US" sz="2200" dirty="0">
              <a:latin typeface="Verdana"/>
              <a:cs typeface="Verdana"/>
            </a:endParaRPr>
          </a:p>
          <a:p>
            <a:pPr algn="ctr"/>
            <a:endParaRPr lang="en-US" sz="300" b="1" dirty="0">
              <a:latin typeface="Verdana"/>
              <a:cs typeface="Verdana"/>
            </a:endParaRPr>
          </a:p>
          <a:p>
            <a:pPr marL="0" indent="0">
              <a:buNone/>
            </a:pPr>
            <a:endParaRPr lang="en-US" sz="1400" dirty="0">
              <a:latin typeface="Verdana"/>
              <a:cs typeface="Verdana"/>
            </a:endParaRPr>
          </a:p>
          <a:p>
            <a:pPr marL="0" indent="0">
              <a:buNone/>
            </a:pPr>
            <a:r>
              <a:rPr lang="en-US" sz="2400" b="1" dirty="0" err="1">
                <a:solidFill>
                  <a:srgbClr val="4F81BD"/>
                </a:solidFill>
                <a:latin typeface="Verdana"/>
                <a:cs typeface="Verdana"/>
              </a:rPr>
              <a:t>pFabric</a:t>
            </a:r>
            <a:r>
              <a:rPr lang="en-US" sz="2400" b="1" dirty="0">
                <a:solidFill>
                  <a:srgbClr val="4F81BD"/>
                </a:solidFill>
                <a:latin typeface="Verdana"/>
                <a:cs typeface="Verdana"/>
              </a:rPr>
              <a:t> Hosts</a:t>
            </a:r>
          </a:p>
          <a:p>
            <a:pPr algn="ctr"/>
            <a:endParaRPr lang="en-US" sz="300" b="1" dirty="0">
              <a:latin typeface="Verdana"/>
              <a:cs typeface="Verdana"/>
            </a:endParaRPr>
          </a:p>
          <a:p>
            <a:r>
              <a:rPr lang="en-US" sz="2200" dirty="0">
                <a:latin typeface="Verdana"/>
                <a:cs typeface="Verdana"/>
              </a:rPr>
              <a:t>Send/retransmit aggressively</a:t>
            </a:r>
          </a:p>
          <a:p>
            <a:r>
              <a:rPr lang="en-US" sz="2200" dirty="0">
                <a:latin typeface="Verdana"/>
                <a:cs typeface="Verdana"/>
              </a:rPr>
              <a:t>Minimal rate control: just prevent congestion collapse</a:t>
            </a:r>
          </a:p>
        </p:txBody>
      </p:sp>
      <p:sp>
        <p:nvSpPr>
          <p:cNvPr id="6" name="Slide Number Placeholder 5"/>
          <p:cNvSpPr>
            <a:spLocks noGrp="1"/>
          </p:cNvSpPr>
          <p:nvPr>
            <p:ph type="sldNum" sz="quarter" idx="12"/>
          </p:nvPr>
        </p:nvSpPr>
        <p:spPr/>
        <p:txBody>
          <a:bodyPr/>
          <a:lstStyle/>
          <a:p>
            <a:fld id="{3AC99A5B-5B03-425B-9284-2F10A88898BE}" type="slidenum">
              <a:rPr lang="en-US" smtClean="0"/>
              <a:pPr/>
              <a:t>20</a:t>
            </a:fld>
            <a:endParaRPr lang="en-US"/>
          </a:p>
        </p:txBody>
      </p:sp>
    </p:spTree>
    <p:custDataLst>
      <p:tags r:id="rId1"/>
    </p:custDataLst>
    <p:extLst>
      <p:ext uri="{BB962C8B-B14F-4D97-AF65-F5344CB8AC3E}">
        <p14:creationId xmlns:p14="http://schemas.microsoft.com/office/powerpoint/2010/main" val="344364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2">
                                            <p:txEl>
                                              <p:pRg st="11" end="11"/>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129"/>
                                        </p:tgtEl>
                                        <p:attrNameLst>
                                          <p:attrName>style.visibility</p:attrName>
                                        </p:attrNameLst>
                                      </p:cBhvr>
                                      <p:to>
                                        <p:strVal val="hidden"/>
                                      </p:to>
                                    </p:set>
                                  </p:childTnLst>
                                </p:cTn>
                              </p:par>
                              <p:par>
                                <p:cTn id="27" presetID="1" presetClass="entr" presetSubtype="0" fill="hold" grpId="1" nodeType="with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Conceptual model</a:t>
            </a:r>
          </a:p>
        </p:txBody>
      </p:sp>
      <p:sp>
        <p:nvSpPr>
          <p:cNvPr id="4" name="Slide Number Placeholder 3"/>
          <p:cNvSpPr>
            <a:spLocks noGrp="1"/>
          </p:cNvSpPr>
          <p:nvPr>
            <p:ph type="sldNum" sz="quarter" idx="12"/>
          </p:nvPr>
        </p:nvSpPr>
        <p:spPr/>
        <p:txBody>
          <a:bodyPr/>
          <a:lstStyle/>
          <a:p>
            <a:fld id="{3AC99A5B-5B03-425B-9284-2F10A88898BE}" type="slidenum">
              <a:rPr lang="en-US" smtClean="0"/>
              <a:pPr/>
              <a:t>21</a:t>
            </a:fld>
            <a:endParaRPr lang="en-US"/>
          </a:p>
        </p:txBody>
      </p:sp>
    </p:spTree>
    <p:extLst>
      <p:ext uri="{BB962C8B-B14F-4D97-AF65-F5344CB8AC3E}">
        <p14:creationId xmlns:p14="http://schemas.microsoft.com/office/powerpoint/2010/main" val="393436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13"/>
          <p:cNvGrpSpPr/>
          <p:nvPr/>
        </p:nvGrpSpPr>
        <p:grpSpPr>
          <a:xfrm>
            <a:off x="914400" y="2133600"/>
            <a:ext cx="4193123" cy="3572220"/>
            <a:chOff x="2553762" y="2124177"/>
            <a:chExt cx="4193123" cy="3572220"/>
          </a:xfrm>
        </p:grpSpPr>
        <p:sp>
          <p:nvSpPr>
            <p:cNvPr id="6" name="Rectangle 5"/>
            <p:cNvSpPr/>
            <p:nvPr/>
          </p:nvSpPr>
          <p:spPr>
            <a:xfrm>
              <a:off x="25537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7" name="Straight Connector 6"/>
            <p:cNvCxnSpPr>
              <a:stCxn id="6" idx="0"/>
            </p:cNvCxnSpPr>
            <p:nvPr/>
          </p:nvCxnSpPr>
          <p:spPr>
            <a:xfrm flipV="1">
              <a:off x="2745324" y="4419600"/>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2416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3241685" y="263651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241685" y="263651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39274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613285" y="263651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613285" y="263651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5" idx="0"/>
            </p:cNvCxnSpPr>
            <p:nvPr/>
          </p:nvCxnSpPr>
          <p:spPr>
            <a:xfrm flipH="1" flipV="1">
              <a:off x="3927485" y="2636520"/>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4765685" y="2636520"/>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5" idx="0"/>
            </p:cNvCxnSpPr>
            <p:nvPr/>
          </p:nvCxnSpPr>
          <p:spPr>
            <a:xfrm flipH="1" flipV="1">
              <a:off x="5603885" y="2636520"/>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0109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8" name="Rectangle 17"/>
            <p:cNvSpPr/>
            <p:nvPr/>
          </p:nvSpPr>
          <p:spPr>
            <a:xfrm>
              <a:off x="3468162"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9" name="Straight Connector 18"/>
            <p:cNvCxnSpPr>
              <a:stCxn id="17" idx="0"/>
            </p:cNvCxnSpPr>
            <p:nvPr/>
          </p:nvCxnSpPr>
          <p:spPr>
            <a:xfrm flipH="1" flipV="1">
              <a:off x="3197750" y="4419600"/>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8" idx="0"/>
            </p:cNvCxnSpPr>
            <p:nvPr/>
          </p:nvCxnSpPr>
          <p:spPr>
            <a:xfrm flipH="1" flipV="1">
              <a:off x="3197750" y="4419600"/>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003685"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cxnSp>
          <p:nvCxnSpPr>
            <p:cNvPr id="22" name="Straight Connector 21"/>
            <p:cNvCxnSpPr>
              <a:stCxn id="21" idx="0"/>
            </p:cNvCxnSpPr>
            <p:nvPr/>
          </p:nvCxnSpPr>
          <p:spPr>
            <a:xfrm flipV="1">
              <a:off x="4195247" y="4419600"/>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4608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4" name="Rectangle 23"/>
            <p:cNvSpPr/>
            <p:nvPr/>
          </p:nvSpPr>
          <p:spPr>
            <a:xfrm>
              <a:off x="49180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cxnSp>
          <p:nvCxnSpPr>
            <p:cNvPr id="25" name="Straight Connector 24"/>
            <p:cNvCxnSpPr>
              <a:stCxn id="23" idx="0"/>
            </p:cNvCxnSpPr>
            <p:nvPr/>
          </p:nvCxnSpPr>
          <p:spPr>
            <a:xfrm flipH="1" flipV="1">
              <a:off x="4645550" y="4419600"/>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4" idx="0"/>
            </p:cNvCxnSpPr>
            <p:nvPr/>
          </p:nvCxnSpPr>
          <p:spPr>
            <a:xfrm flipH="1" flipV="1">
              <a:off x="4645550" y="4419600"/>
              <a:ext cx="464097"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3622685" y="2124177"/>
              <a:ext cx="545969" cy="678181"/>
              <a:chOff x="1027560" y="1988818"/>
              <a:chExt cx="545969" cy="678181"/>
            </a:xfrm>
          </p:grpSpPr>
          <p:sp>
            <p:nvSpPr>
              <p:cNvPr id="28" name="Cube 27"/>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2" name="Group 31"/>
            <p:cNvGrpSpPr/>
            <p:nvPr/>
          </p:nvGrpSpPr>
          <p:grpSpPr>
            <a:xfrm>
              <a:off x="2747082" y="4333601"/>
              <a:ext cx="978209" cy="243008"/>
              <a:chOff x="5220661" y="3675707"/>
              <a:chExt cx="978209" cy="243008"/>
            </a:xfrm>
          </p:grpSpPr>
          <p:sp>
            <p:nvSpPr>
              <p:cNvPr id="33" name="Rectangle 32"/>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p:cNvGrpSpPr/>
            <p:nvPr/>
          </p:nvGrpSpPr>
          <p:grpSpPr>
            <a:xfrm>
              <a:off x="4168476" y="4333601"/>
              <a:ext cx="978209" cy="243008"/>
              <a:chOff x="5220661" y="3675707"/>
              <a:chExt cx="978209" cy="243008"/>
            </a:xfrm>
          </p:grpSpPr>
          <p:sp>
            <p:nvSpPr>
              <p:cNvPr id="55" name="Rectangle 54"/>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6" name="Group 75"/>
            <p:cNvGrpSpPr/>
            <p:nvPr/>
          </p:nvGrpSpPr>
          <p:grpSpPr>
            <a:xfrm>
              <a:off x="4486020" y="2128098"/>
              <a:ext cx="545969" cy="678181"/>
              <a:chOff x="1027560" y="1988818"/>
              <a:chExt cx="545969" cy="678181"/>
            </a:xfrm>
          </p:grpSpPr>
          <p:sp>
            <p:nvSpPr>
              <p:cNvPr id="77" name="Cube 76"/>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0"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81" name="Group 80"/>
            <p:cNvGrpSpPr/>
            <p:nvPr/>
          </p:nvGrpSpPr>
          <p:grpSpPr>
            <a:xfrm>
              <a:off x="5362716" y="2141219"/>
              <a:ext cx="545969" cy="678181"/>
              <a:chOff x="1027560" y="1988818"/>
              <a:chExt cx="545969" cy="678181"/>
            </a:xfrm>
          </p:grpSpPr>
          <p:sp>
            <p:nvSpPr>
              <p:cNvPr id="82" name="Cube 81"/>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5"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86" name="Rectangle 85"/>
            <p:cNvSpPr/>
            <p:nvPr/>
          </p:nvSpPr>
          <p:spPr>
            <a:xfrm>
              <a:off x="54493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87" name="Straight Connector 86"/>
            <p:cNvCxnSpPr>
              <a:stCxn id="86" idx="0"/>
            </p:cNvCxnSpPr>
            <p:nvPr/>
          </p:nvCxnSpPr>
          <p:spPr>
            <a:xfrm flipV="1">
              <a:off x="5640924" y="4419599"/>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59065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89" name="Rectangle 88"/>
            <p:cNvSpPr/>
            <p:nvPr/>
          </p:nvSpPr>
          <p:spPr>
            <a:xfrm>
              <a:off x="6363762" y="5333999"/>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90" name="Straight Connector 89"/>
            <p:cNvCxnSpPr>
              <a:stCxn id="88" idx="0"/>
            </p:cNvCxnSpPr>
            <p:nvPr/>
          </p:nvCxnSpPr>
          <p:spPr>
            <a:xfrm flipH="1" flipV="1">
              <a:off x="6093350" y="4419599"/>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9" idx="0"/>
            </p:cNvCxnSpPr>
            <p:nvPr/>
          </p:nvCxnSpPr>
          <p:spPr>
            <a:xfrm flipH="1" flipV="1">
              <a:off x="6093350" y="4419599"/>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5579365" y="4342092"/>
              <a:ext cx="978209" cy="243008"/>
              <a:chOff x="5220661" y="3675707"/>
              <a:chExt cx="978209" cy="243008"/>
            </a:xfrm>
          </p:grpSpPr>
          <p:sp>
            <p:nvSpPr>
              <p:cNvPr id="93" name="Rectangle 92"/>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6" name="Title 1"/>
          <p:cNvSpPr>
            <a:spLocks noGrp="1"/>
          </p:cNvSpPr>
          <p:nvPr>
            <p:ph type="title"/>
          </p:nvPr>
        </p:nvSpPr>
        <p:spPr>
          <a:xfrm>
            <a:off x="0" y="274638"/>
            <a:ext cx="9144000" cy="1143000"/>
          </a:xfrm>
        </p:spPr>
        <p:txBody>
          <a:bodyPr>
            <a:normAutofit/>
          </a:bodyPr>
          <a:lstStyle/>
          <a:p>
            <a:r>
              <a:rPr lang="en-US" dirty="0"/>
              <a:t>DC Fabric: Just a Giant Switch</a:t>
            </a:r>
          </a:p>
        </p:txBody>
      </p:sp>
      <p:sp>
        <p:nvSpPr>
          <p:cNvPr id="3" name="Slide Number Placeholder 2"/>
          <p:cNvSpPr>
            <a:spLocks noGrp="1"/>
          </p:cNvSpPr>
          <p:nvPr>
            <p:ph type="sldNum" sz="quarter" idx="12"/>
          </p:nvPr>
        </p:nvSpPr>
        <p:spPr/>
        <p:txBody>
          <a:bodyPr/>
          <a:lstStyle/>
          <a:p>
            <a:fld id="{3AC99A5B-5B03-425B-9284-2F10A88898BE}" type="slidenum">
              <a:rPr lang="en-US" smtClean="0"/>
              <a:pPr/>
              <a:t>22</a:t>
            </a:fld>
            <a:endParaRPr lang="en-US"/>
          </a:p>
        </p:txBody>
      </p:sp>
    </p:spTree>
    <p:custDataLst>
      <p:tags r:id="rId1"/>
    </p:custDataLst>
    <p:extLst>
      <p:ext uri="{BB962C8B-B14F-4D97-AF65-F5344CB8AC3E}">
        <p14:creationId xmlns:p14="http://schemas.microsoft.com/office/powerpoint/2010/main" val="42000024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750" fill="hold"/>
                                        <p:tgtEl>
                                          <p:spTgt spid="1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4636321" y="1826677"/>
            <a:ext cx="3059879" cy="4193123"/>
            <a:chOff x="4636321" y="1826677"/>
            <a:chExt cx="3059879" cy="4193123"/>
          </a:xfrm>
        </p:grpSpPr>
        <p:sp>
          <p:nvSpPr>
            <p:cNvPr id="116" name="Rectangle 115"/>
            <p:cNvSpPr/>
            <p:nvPr/>
          </p:nvSpPr>
          <p:spPr>
            <a:xfrm rot="16200000" flipH="1">
              <a:off x="7323440" y="18370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17" name="Straight Connector 116"/>
            <p:cNvCxnSpPr>
              <a:stCxn id="116" idx="0"/>
            </p:cNvCxnSpPr>
            <p:nvPr/>
          </p:nvCxnSpPr>
          <p:spPr>
            <a:xfrm rot="16200000" flipH="1" flipV="1">
              <a:off x="6650390" y="1787252"/>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rot="16200000" flipH="1" flipV="1">
              <a:off x="5223062" y="19278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rot="16200000" flipH="1" flipV="1">
              <a:off x="4803962" y="234695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rot="16200000" flipV="1">
              <a:off x="5223062" y="26136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rot="16200000" flipH="1" flipV="1">
              <a:off x="5489762" y="303275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rot="16200000" flipH="1" flipV="1">
              <a:off x="5070662" y="345185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61" idx="0"/>
            </p:cNvCxnSpPr>
            <p:nvPr/>
          </p:nvCxnSpPr>
          <p:spPr>
            <a:xfrm rot="16200000" flipV="1">
              <a:off x="4461278" y="3375444"/>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rot="16200000" flipV="1">
              <a:off x="4879816" y="3795107"/>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61" idx="0"/>
            </p:cNvCxnSpPr>
            <p:nvPr/>
          </p:nvCxnSpPr>
          <p:spPr>
            <a:xfrm rot="16200000" flipV="1">
              <a:off x="5299478" y="4213644"/>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rot="16200000" flipH="1">
              <a:off x="7323440" y="22942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28" name="Rectangle 127"/>
            <p:cNvSpPr/>
            <p:nvPr/>
          </p:nvSpPr>
          <p:spPr>
            <a:xfrm rot="16200000" flipH="1">
              <a:off x="7323440" y="27514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29" name="Straight Connector 128"/>
            <p:cNvCxnSpPr>
              <a:stCxn id="127" idx="0"/>
            </p:cNvCxnSpPr>
            <p:nvPr/>
          </p:nvCxnSpPr>
          <p:spPr>
            <a:xfrm rot="16200000" flipV="1">
              <a:off x="6874216" y="20158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8" idx="0"/>
            </p:cNvCxnSpPr>
            <p:nvPr/>
          </p:nvCxnSpPr>
          <p:spPr>
            <a:xfrm rot="16200000" flipV="1">
              <a:off x="6645616" y="22444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rot="16200000" flipH="1">
              <a:off x="7323440" y="3286963"/>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cxnSp>
          <p:nvCxnSpPr>
            <p:cNvPr id="132" name="Straight Connector 131"/>
            <p:cNvCxnSpPr>
              <a:stCxn id="131" idx="0"/>
            </p:cNvCxnSpPr>
            <p:nvPr/>
          </p:nvCxnSpPr>
          <p:spPr>
            <a:xfrm rot="16200000" flipH="1" flipV="1">
              <a:off x="6651451" y="3236113"/>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rot="16200000" flipH="1">
              <a:off x="7323440" y="37441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34" name="Rectangle 133"/>
            <p:cNvSpPr/>
            <p:nvPr/>
          </p:nvSpPr>
          <p:spPr>
            <a:xfrm rot="16200000" flipH="1">
              <a:off x="7323440" y="42013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cxnSp>
          <p:nvCxnSpPr>
            <p:cNvPr id="135" name="Straight Connector 134"/>
            <p:cNvCxnSpPr>
              <a:stCxn id="133" idx="0"/>
            </p:cNvCxnSpPr>
            <p:nvPr/>
          </p:nvCxnSpPr>
          <p:spPr>
            <a:xfrm rot="16200000" flipV="1">
              <a:off x="6873154" y="3464713"/>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34" idx="0"/>
            </p:cNvCxnSpPr>
            <p:nvPr/>
          </p:nvCxnSpPr>
          <p:spPr>
            <a:xfrm rot="16200000" flipV="1">
              <a:off x="6644554" y="3693313"/>
              <a:ext cx="464097"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78" name="Rectangle 177"/>
            <p:cNvSpPr/>
            <p:nvPr/>
          </p:nvSpPr>
          <p:spPr>
            <a:xfrm rot="16200000" flipH="1">
              <a:off x="5965803" y="3808991"/>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7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4778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4778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57008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57008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6623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6623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75451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375451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84666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84666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9388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9388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03109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403109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123302"/>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123302"/>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2173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2173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3095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4309591"/>
              <a:ext cx="92211" cy="72579"/>
            </a:xfrm>
            <a:prstGeom prst="rect">
              <a:avLst/>
            </a:prstGeom>
            <a:noFill/>
            <a:extLst>
              <a:ext uri="{909E8E84-426E-40DD-AFC4-6F175D3DCCD1}">
                <a14:hiddenFill xmlns:a14="http://schemas.microsoft.com/office/drawing/2010/main">
                  <a:solidFill>
                    <a:srgbClr val="FFFFFF"/>
                  </a:solidFill>
                </a14:hiddenFill>
              </a:ext>
            </a:extLst>
          </p:spPr>
        </p:pic>
        <p:sp>
          <p:nvSpPr>
            <p:cNvPr id="142" name="Rectangle 141"/>
            <p:cNvSpPr/>
            <p:nvPr/>
          </p:nvSpPr>
          <p:spPr>
            <a:xfrm rot="16200000" flipH="1">
              <a:off x="7323439" y="47326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43" name="Straight Connector 142"/>
            <p:cNvCxnSpPr>
              <a:stCxn id="142" idx="0"/>
            </p:cNvCxnSpPr>
            <p:nvPr/>
          </p:nvCxnSpPr>
          <p:spPr>
            <a:xfrm rot="16200000" flipH="1" flipV="1">
              <a:off x="6650389" y="4682852"/>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rot="16200000" flipH="1">
              <a:off x="7323439" y="51898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45" name="Rectangle 144"/>
            <p:cNvSpPr/>
            <p:nvPr/>
          </p:nvSpPr>
          <p:spPr>
            <a:xfrm rot="16200000" flipH="1">
              <a:off x="7323439" y="56470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46" name="Straight Connector 145"/>
            <p:cNvCxnSpPr>
              <a:stCxn id="144" idx="0"/>
            </p:cNvCxnSpPr>
            <p:nvPr/>
          </p:nvCxnSpPr>
          <p:spPr>
            <a:xfrm rot="16200000" flipV="1">
              <a:off x="6874215" y="49114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45" idx="0"/>
            </p:cNvCxnSpPr>
            <p:nvPr/>
          </p:nvCxnSpPr>
          <p:spPr>
            <a:xfrm rot="16200000" flipV="1">
              <a:off x="6645615" y="51400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rot="16200000" flipH="1">
              <a:off x="5974294" y="5219880"/>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88876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488876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9809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49809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07318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07318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1654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1654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25755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525755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3497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3497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441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441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5341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5341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6282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6282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7204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4" y="5720480"/>
              <a:ext cx="92211" cy="72579"/>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p:cNvCxnSpPr/>
            <p:nvPr/>
          </p:nvCxnSpPr>
          <p:spPr>
            <a:xfrm rot="16200000" flipH="1" flipV="1">
              <a:off x="4384862" y="276605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rot="16200000" flipH="1">
              <a:off x="5965803" y="238759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05648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05648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14869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14869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24090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24090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33311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33311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42527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42527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5174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5174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60969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60969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70190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0190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7959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959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88819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2888197"/>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3" name="Group 352"/>
          <p:cNvGrpSpPr/>
          <p:nvPr/>
        </p:nvGrpSpPr>
        <p:grpSpPr>
          <a:xfrm>
            <a:off x="1246983" y="1826677"/>
            <a:ext cx="3059877" cy="4193123"/>
            <a:chOff x="1399382" y="1978991"/>
            <a:chExt cx="3059877" cy="4193123"/>
          </a:xfrm>
        </p:grpSpPr>
        <p:grpSp>
          <p:nvGrpSpPr>
            <p:cNvPr id="256" name="Group 255"/>
            <p:cNvGrpSpPr/>
            <p:nvPr/>
          </p:nvGrpSpPr>
          <p:grpSpPr>
            <a:xfrm>
              <a:off x="2599978" y="2666914"/>
              <a:ext cx="1859281" cy="2871458"/>
              <a:chOff x="2447578" y="2514514"/>
              <a:chExt cx="1859281" cy="2871458"/>
            </a:xfrm>
          </p:grpSpPr>
          <p:cxnSp>
            <p:nvCxnSpPr>
              <p:cNvPr id="257" name="Straight Arrow Connector 256"/>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8" name="Straight Arrow Connector 257"/>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9" name="Straight Arrow Connector 258"/>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0" name="Straight Arrow Connector 259"/>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3" name="Straight Arrow Connector 262"/>
              <p:cNvCxnSpPr>
                <a:stCxn id="302"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4" name="Straight Arrow Connector 263"/>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a:stCxn id="302"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399382" y="1978991"/>
              <a:ext cx="362398" cy="4193123"/>
              <a:chOff x="1246982" y="1826591"/>
              <a:chExt cx="362398" cy="4193123"/>
            </a:xfrm>
          </p:grpSpPr>
          <p:sp>
            <p:nvSpPr>
              <p:cNvPr id="267" name="Rectangle 266"/>
              <p:cNvSpPr/>
              <p:nvPr/>
            </p:nvSpPr>
            <p:spPr>
              <a:xfrm rot="5400000">
                <a:off x="1236619" y="18369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68" name="Rectangle 267"/>
              <p:cNvSpPr/>
              <p:nvPr/>
            </p:nvSpPr>
            <p:spPr>
              <a:xfrm rot="5400000">
                <a:off x="1236619" y="22941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69" name="Rectangle 268"/>
              <p:cNvSpPr/>
              <p:nvPr/>
            </p:nvSpPr>
            <p:spPr>
              <a:xfrm rot="5400000">
                <a:off x="1236619" y="27513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0" name="Rectangle 269"/>
              <p:cNvSpPr/>
              <p:nvPr/>
            </p:nvSpPr>
            <p:spPr>
              <a:xfrm rot="5400000">
                <a:off x="1236619" y="3286877"/>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sp>
            <p:nvSpPr>
              <p:cNvPr id="271" name="Rectangle 270"/>
              <p:cNvSpPr/>
              <p:nvPr/>
            </p:nvSpPr>
            <p:spPr>
              <a:xfrm rot="5400000">
                <a:off x="1236619" y="37440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2" name="Rectangle 271"/>
              <p:cNvSpPr/>
              <p:nvPr/>
            </p:nvSpPr>
            <p:spPr>
              <a:xfrm rot="5400000">
                <a:off x="1236619" y="42012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sp>
            <p:nvSpPr>
              <p:cNvPr id="273" name="Rectangle 272"/>
              <p:cNvSpPr/>
              <p:nvPr/>
            </p:nvSpPr>
            <p:spPr>
              <a:xfrm rot="5400000">
                <a:off x="1236620" y="47325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4" name="Rectangle 273"/>
              <p:cNvSpPr/>
              <p:nvPr/>
            </p:nvSpPr>
            <p:spPr>
              <a:xfrm rot="5400000">
                <a:off x="1236620" y="51897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5" name="Rectangle 274"/>
              <p:cNvSpPr/>
              <p:nvPr/>
            </p:nvSpPr>
            <p:spPr>
              <a:xfrm rot="5400000">
                <a:off x="1236620" y="56469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grpSp>
        <p:grpSp>
          <p:nvGrpSpPr>
            <p:cNvPr id="276" name="Group 275"/>
            <p:cNvGrpSpPr/>
            <p:nvPr/>
          </p:nvGrpSpPr>
          <p:grpSpPr>
            <a:xfrm>
              <a:off x="1761779" y="2170553"/>
              <a:ext cx="914401" cy="3810000"/>
              <a:chOff x="1609379" y="2018153"/>
              <a:chExt cx="914401" cy="3810000"/>
            </a:xfrm>
          </p:grpSpPr>
          <p:cxnSp>
            <p:nvCxnSpPr>
              <p:cNvPr id="277" name="Straight Connector 276"/>
              <p:cNvCxnSpPr>
                <a:stCxn id="267" idx="0"/>
              </p:cNvCxnSpPr>
              <p:nvPr/>
            </p:nvCxnSpPr>
            <p:spPr>
              <a:xfrm rot="5400000" flipV="1">
                <a:off x="184036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68" idx="0"/>
              </p:cNvCxnSpPr>
              <p:nvPr/>
            </p:nvCxnSpPr>
            <p:spPr>
              <a:xfrm rot="5400000" flipH="1" flipV="1">
                <a:off x="206419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69" idx="0"/>
              </p:cNvCxnSpPr>
              <p:nvPr/>
            </p:nvCxnSpPr>
            <p:spPr>
              <a:xfrm rot="5400000" flipH="1" flipV="1">
                <a:off x="183559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70" idx="0"/>
              </p:cNvCxnSpPr>
              <p:nvPr/>
            </p:nvCxnSpPr>
            <p:spPr>
              <a:xfrm rot="5400000" flipV="1">
                <a:off x="184142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1" name="Straight Connector 280"/>
              <p:cNvCxnSpPr>
                <a:stCxn id="271" idx="0"/>
              </p:cNvCxnSpPr>
              <p:nvPr/>
            </p:nvCxnSpPr>
            <p:spPr>
              <a:xfrm rot="5400000" flipH="1" flipV="1">
                <a:off x="206313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272" idx="0"/>
              </p:cNvCxnSpPr>
              <p:nvPr/>
            </p:nvCxnSpPr>
            <p:spPr>
              <a:xfrm rot="5400000" flipH="1" flipV="1">
                <a:off x="183453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3" name="Straight Connector 282"/>
              <p:cNvCxnSpPr>
                <a:stCxn id="273" idx="0"/>
              </p:cNvCxnSpPr>
              <p:nvPr/>
            </p:nvCxnSpPr>
            <p:spPr>
              <a:xfrm rot="5400000" flipV="1">
                <a:off x="184036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274" idx="0"/>
              </p:cNvCxnSpPr>
              <p:nvPr/>
            </p:nvCxnSpPr>
            <p:spPr>
              <a:xfrm rot="5400000" flipH="1" flipV="1">
                <a:off x="206419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75" idx="0"/>
              </p:cNvCxnSpPr>
              <p:nvPr/>
            </p:nvCxnSpPr>
            <p:spPr>
              <a:xfrm rot="5400000" flipH="1" flipV="1">
                <a:off x="183559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6" name="Group 285"/>
            <p:cNvGrpSpPr/>
            <p:nvPr/>
          </p:nvGrpSpPr>
          <p:grpSpPr>
            <a:xfrm>
              <a:off x="2510679" y="2172310"/>
              <a:ext cx="251499" cy="3810492"/>
              <a:chOff x="2358279" y="2019910"/>
              <a:chExt cx="251499" cy="3810492"/>
            </a:xfrm>
          </p:grpSpPr>
          <p:grpSp>
            <p:nvGrpSpPr>
              <p:cNvPr id="287" name="Group 286"/>
              <p:cNvGrpSpPr/>
              <p:nvPr/>
            </p:nvGrpSpPr>
            <p:grpSpPr>
              <a:xfrm rot="5400000">
                <a:off x="1999169" y="2387511"/>
                <a:ext cx="978209" cy="243008"/>
                <a:chOff x="5220661" y="3675707"/>
                <a:chExt cx="978209" cy="243008"/>
              </a:xfrm>
            </p:grpSpPr>
            <p:sp>
              <p:nvSpPr>
                <p:cNvPr id="332" name="Rectangle 331"/>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3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8" name="Group 287"/>
              <p:cNvGrpSpPr/>
              <p:nvPr/>
            </p:nvGrpSpPr>
            <p:grpSpPr>
              <a:xfrm rot="5400000">
                <a:off x="1999169" y="3808905"/>
                <a:ext cx="978209" cy="243008"/>
                <a:chOff x="5220661" y="3675707"/>
                <a:chExt cx="978209" cy="243008"/>
              </a:xfrm>
            </p:grpSpPr>
            <p:sp>
              <p:nvSpPr>
                <p:cNvPr id="311" name="Rectangle 310"/>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9" name="Group 288"/>
              <p:cNvGrpSpPr/>
              <p:nvPr/>
            </p:nvGrpSpPr>
            <p:grpSpPr>
              <a:xfrm rot="5400000">
                <a:off x="1990678" y="5219794"/>
                <a:ext cx="978209" cy="243008"/>
                <a:chOff x="5220661" y="3675707"/>
                <a:chExt cx="978209" cy="243008"/>
              </a:xfrm>
            </p:grpSpPr>
            <p:sp>
              <p:nvSpPr>
                <p:cNvPr id="290" name="Rectangle 28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255" name="Group 254"/>
          <p:cNvGrpSpPr/>
          <p:nvPr/>
        </p:nvGrpSpPr>
        <p:grpSpPr>
          <a:xfrm>
            <a:off x="2447578" y="2514514"/>
            <a:ext cx="1859281" cy="2871458"/>
            <a:chOff x="2447578" y="2514514"/>
            <a:chExt cx="1859281" cy="2871458"/>
          </a:xfrm>
        </p:grpSpPr>
        <p:cxnSp>
          <p:nvCxnSpPr>
            <p:cNvPr id="9" name="Straight Arrow Connector 8"/>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2"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2"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52" name="Group 251"/>
          <p:cNvGrpSpPr/>
          <p:nvPr/>
        </p:nvGrpSpPr>
        <p:grpSpPr>
          <a:xfrm>
            <a:off x="1237802" y="1826591"/>
            <a:ext cx="362398" cy="4193123"/>
            <a:chOff x="1246982" y="1826591"/>
            <a:chExt cx="362398" cy="4193123"/>
          </a:xfrm>
        </p:grpSpPr>
        <p:sp>
          <p:nvSpPr>
            <p:cNvPr id="7" name="Rectangle 6"/>
            <p:cNvSpPr/>
            <p:nvPr/>
          </p:nvSpPr>
          <p:spPr>
            <a:xfrm rot="5400000">
              <a:off x="1236619" y="18369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8" name="Rectangle 17"/>
            <p:cNvSpPr/>
            <p:nvPr/>
          </p:nvSpPr>
          <p:spPr>
            <a:xfrm rot="5400000">
              <a:off x="1236619" y="22941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9" name="Rectangle 18"/>
            <p:cNvSpPr/>
            <p:nvPr/>
          </p:nvSpPr>
          <p:spPr>
            <a:xfrm rot="5400000">
              <a:off x="1236619" y="27513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2" name="Rectangle 21"/>
            <p:cNvSpPr/>
            <p:nvPr/>
          </p:nvSpPr>
          <p:spPr>
            <a:xfrm rot="5400000">
              <a:off x="1236619" y="3286877"/>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sp>
          <p:nvSpPr>
            <p:cNvPr id="24" name="Rectangle 23"/>
            <p:cNvSpPr/>
            <p:nvPr/>
          </p:nvSpPr>
          <p:spPr>
            <a:xfrm rot="5400000">
              <a:off x="1236619" y="37440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5" name="Rectangle 24"/>
            <p:cNvSpPr/>
            <p:nvPr/>
          </p:nvSpPr>
          <p:spPr>
            <a:xfrm rot="5400000">
              <a:off x="1236619" y="42012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sp>
          <p:nvSpPr>
            <p:cNvPr id="33" name="Rectangle 32"/>
            <p:cNvSpPr/>
            <p:nvPr/>
          </p:nvSpPr>
          <p:spPr>
            <a:xfrm rot="5400000">
              <a:off x="1236620" y="47325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5" name="Rectangle 34"/>
            <p:cNvSpPr/>
            <p:nvPr/>
          </p:nvSpPr>
          <p:spPr>
            <a:xfrm rot="5400000">
              <a:off x="1236620" y="51897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6" name="Rectangle 35"/>
            <p:cNvSpPr/>
            <p:nvPr/>
          </p:nvSpPr>
          <p:spPr>
            <a:xfrm rot="5400000">
              <a:off x="1236620" y="56469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grpSp>
      <p:grpSp>
        <p:nvGrpSpPr>
          <p:cNvPr id="254" name="Group 253"/>
          <p:cNvGrpSpPr/>
          <p:nvPr/>
        </p:nvGrpSpPr>
        <p:grpSpPr>
          <a:xfrm>
            <a:off x="1600199" y="2018153"/>
            <a:ext cx="914401" cy="3810000"/>
            <a:chOff x="1600199" y="2018153"/>
            <a:chExt cx="914401" cy="3810000"/>
          </a:xfrm>
        </p:grpSpPr>
        <p:cxnSp>
          <p:nvCxnSpPr>
            <p:cNvPr id="8" name="Straight Connector 7"/>
            <p:cNvCxnSpPr>
              <a:stCxn id="7" idx="0"/>
            </p:cNvCxnSpPr>
            <p:nvPr/>
          </p:nvCxnSpPr>
          <p:spPr>
            <a:xfrm rot="5400000" flipV="1">
              <a:off x="183118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8" idx="0"/>
            </p:cNvCxnSpPr>
            <p:nvPr/>
          </p:nvCxnSpPr>
          <p:spPr>
            <a:xfrm rot="5400000" flipH="1" flipV="1">
              <a:off x="205501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9" idx="0"/>
            </p:cNvCxnSpPr>
            <p:nvPr/>
          </p:nvCxnSpPr>
          <p:spPr>
            <a:xfrm rot="5400000" flipH="1" flipV="1">
              <a:off x="182641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2" idx="0"/>
            </p:cNvCxnSpPr>
            <p:nvPr/>
          </p:nvCxnSpPr>
          <p:spPr>
            <a:xfrm rot="5400000" flipV="1">
              <a:off x="183224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4" idx="0"/>
            </p:cNvCxnSpPr>
            <p:nvPr/>
          </p:nvCxnSpPr>
          <p:spPr>
            <a:xfrm rot="5400000" flipH="1" flipV="1">
              <a:off x="205395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0"/>
            </p:cNvCxnSpPr>
            <p:nvPr/>
          </p:nvCxnSpPr>
          <p:spPr>
            <a:xfrm rot="5400000" flipH="1" flipV="1">
              <a:off x="182535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33" idx="0"/>
            </p:cNvCxnSpPr>
            <p:nvPr/>
          </p:nvCxnSpPr>
          <p:spPr>
            <a:xfrm rot="5400000" flipV="1">
              <a:off x="183118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5" idx="0"/>
            </p:cNvCxnSpPr>
            <p:nvPr/>
          </p:nvCxnSpPr>
          <p:spPr>
            <a:xfrm rot="5400000" flipH="1" flipV="1">
              <a:off x="205501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6" idx="0"/>
            </p:cNvCxnSpPr>
            <p:nvPr/>
          </p:nvCxnSpPr>
          <p:spPr>
            <a:xfrm rot="5400000" flipH="1" flipV="1">
              <a:off x="182641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53" name="Group 252"/>
          <p:cNvGrpSpPr/>
          <p:nvPr/>
        </p:nvGrpSpPr>
        <p:grpSpPr>
          <a:xfrm>
            <a:off x="2358279" y="2019910"/>
            <a:ext cx="251499" cy="3810492"/>
            <a:chOff x="2358279" y="2019910"/>
            <a:chExt cx="251499" cy="3810492"/>
          </a:xfrm>
        </p:grpSpPr>
        <p:grpSp>
          <p:nvGrpSpPr>
            <p:cNvPr id="29" name="Group 28"/>
            <p:cNvGrpSpPr/>
            <p:nvPr/>
          </p:nvGrpSpPr>
          <p:grpSpPr>
            <a:xfrm rot="5400000">
              <a:off x="1999169" y="2387511"/>
              <a:ext cx="978209" cy="243008"/>
              <a:chOff x="5220661" y="3675707"/>
              <a:chExt cx="978209" cy="243008"/>
            </a:xfrm>
          </p:grpSpPr>
          <p:sp>
            <p:nvSpPr>
              <p:cNvPr id="90" name="Rectangle 8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rot="5400000">
              <a:off x="1999169" y="3808905"/>
              <a:ext cx="978209" cy="243008"/>
              <a:chOff x="5220661" y="3675707"/>
              <a:chExt cx="978209" cy="243008"/>
            </a:xfrm>
          </p:grpSpPr>
          <p:sp>
            <p:nvSpPr>
              <p:cNvPr id="69" name="Rectangle 68"/>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rot="5400000">
              <a:off x="1990678" y="5219794"/>
              <a:ext cx="978209" cy="243008"/>
              <a:chOff x="5220661" y="3675707"/>
              <a:chExt cx="978209" cy="243008"/>
            </a:xfrm>
          </p:grpSpPr>
          <p:sp>
            <p:nvSpPr>
              <p:cNvPr id="40" name="Rectangle 3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8" name="Group 27"/>
          <p:cNvGrpSpPr/>
          <p:nvPr/>
        </p:nvGrpSpPr>
        <p:grpSpPr>
          <a:xfrm rot="5400000">
            <a:off x="4207127" y="2829408"/>
            <a:ext cx="545969" cy="678181"/>
            <a:chOff x="1027560" y="1988818"/>
            <a:chExt cx="545969" cy="678181"/>
          </a:xfrm>
        </p:grpSpPr>
        <p:sp>
          <p:nvSpPr>
            <p:cNvPr id="111" name="Cube 110"/>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1" name="Group 30"/>
          <p:cNvGrpSpPr/>
          <p:nvPr/>
        </p:nvGrpSpPr>
        <p:grpSpPr>
          <a:xfrm rot="5400000">
            <a:off x="4203206" y="3692743"/>
            <a:ext cx="545969" cy="678181"/>
            <a:chOff x="1027560" y="1988818"/>
            <a:chExt cx="545969" cy="678181"/>
          </a:xfrm>
        </p:grpSpPr>
        <p:sp>
          <p:nvSpPr>
            <p:cNvPr id="65" name="Cube 64"/>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8"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2" name="Group 31"/>
          <p:cNvGrpSpPr/>
          <p:nvPr/>
        </p:nvGrpSpPr>
        <p:grpSpPr>
          <a:xfrm rot="5400000">
            <a:off x="4190085" y="4569439"/>
            <a:ext cx="545969" cy="678181"/>
            <a:chOff x="1027560" y="1988818"/>
            <a:chExt cx="545969" cy="678181"/>
          </a:xfrm>
        </p:grpSpPr>
        <p:sp>
          <p:nvSpPr>
            <p:cNvPr id="61" name="Cube 60"/>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56" name="Group 355"/>
          <p:cNvGrpSpPr/>
          <p:nvPr/>
        </p:nvGrpSpPr>
        <p:grpSpPr>
          <a:xfrm>
            <a:off x="304800" y="5725180"/>
            <a:ext cx="8382000" cy="523220"/>
            <a:chOff x="228600" y="1828800"/>
            <a:chExt cx="8382000" cy="523220"/>
          </a:xfrm>
        </p:grpSpPr>
        <p:sp>
          <p:nvSpPr>
            <p:cNvPr id="357" name="TextBox 356"/>
            <p:cNvSpPr txBox="1"/>
            <p:nvPr/>
          </p:nvSpPr>
          <p:spPr>
            <a:xfrm>
              <a:off x="22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TX</a:t>
              </a:r>
            </a:p>
          </p:txBody>
        </p:sp>
        <p:sp>
          <p:nvSpPr>
            <p:cNvPr id="358" name="TextBox 357"/>
            <p:cNvSpPr txBox="1"/>
            <p:nvPr/>
          </p:nvSpPr>
          <p:spPr>
            <a:xfrm>
              <a:off x="784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RX</a:t>
              </a:r>
            </a:p>
          </p:txBody>
        </p:sp>
      </p:grpSp>
      <p:sp>
        <p:nvSpPr>
          <p:cNvPr id="355" name="Title 1"/>
          <p:cNvSpPr>
            <a:spLocks noGrp="1"/>
          </p:cNvSpPr>
          <p:nvPr>
            <p:ph type="title"/>
          </p:nvPr>
        </p:nvSpPr>
        <p:spPr>
          <a:xfrm>
            <a:off x="0" y="274638"/>
            <a:ext cx="9144000" cy="1143000"/>
          </a:xfrm>
        </p:spPr>
        <p:txBody>
          <a:bodyPr>
            <a:normAutofit/>
          </a:bodyPr>
          <a:lstStyle/>
          <a:p>
            <a:r>
              <a:rPr lang="en-US" dirty="0"/>
              <a:t>DC Fabric: Just a Giant Switch</a:t>
            </a:r>
          </a:p>
        </p:txBody>
      </p:sp>
      <p:sp>
        <p:nvSpPr>
          <p:cNvPr id="3" name="Slide Number Placeholder 2"/>
          <p:cNvSpPr>
            <a:spLocks noGrp="1"/>
          </p:cNvSpPr>
          <p:nvPr>
            <p:ph type="sldNum" sz="quarter" idx="12"/>
          </p:nvPr>
        </p:nvSpPr>
        <p:spPr/>
        <p:txBody>
          <a:bodyPr/>
          <a:lstStyle/>
          <a:p>
            <a:fld id="{3AC99A5B-5B03-425B-9284-2F10A88898BE}" type="slidenum">
              <a:rPr lang="en-US" smtClean="0"/>
              <a:pPr/>
              <a:t>23</a:t>
            </a:fld>
            <a:endParaRPr lang="en-US"/>
          </a:p>
        </p:txBody>
      </p:sp>
    </p:spTree>
    <p:custDataLst>
      <p:tags r:id="rId1"/>
    </p:custDataLst>
    <p:extLst>
      <p:ext uri="{BB962C8B-B14F-4D97-AF65-F5344CB8AC3E}">
        <p14:creationId xmlns:p14="http://schemas.microsoft.com/office/powerpoint/2010/main" val="38302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2.77556E-17 -7.40741E-7 L 0.66875 0.00579 " pathEditMode="relative" rAng="0" ptsTypes="AA">
                                      <p:cBhvr>
                                        <p:cTn id="8" dur="500" fill="hold"/>
                                        <p:tgtEl>
                                          <p:spTgt spid="252"/>
                                        </p:tgtEl>
                                        <p:attrNameLst>
                                          <p:attrName>ppt_x</p:attrName>
                                          <p:attrName>ppt_y</p:attrName>
                                        </p:attrNameLst>
                                      </p:cBhvr>
                                      <p:rCtr x="33437" y="278"/>
                                    </p:animMotion>
                                  </p:childTnLst>
                                </p:cTn>
                              </p:par>
                              <p:par>
                                <p:cTn id="9" presetID="42" presetClass="path" presetSubtype="0" accel="50000" decel="50000" fill="hold" nodeType="withEffect">
                                  <p:stCondLst>
                                    <p:cond delay="0"/>
                                  </p:stCondLst>
                                  <p:childTnLst>
                                    <p:animMotion origin="layout" path="M -1.38889E-6 4.87856E-6 L 0.43663 0.00555 " pathEditMode="relative" rAng="0" ptsTypes="AA">
                                      <p:cBhvr>
                                        <p:cTn id="10" dur="500" fill="hold"/>
                                        <p:tgtEl>
                                          <p:spTgt spid="253"/>
                                        </p:tgtEl>
                                        <p:attrNameLst>
                                          <p:attrName>ppt_x</p:attrName>
                                          <p:attrName>ppt_y</p:attrName>
                                        </p:attrNameLst>
                                      </p:cBhvr>
                                      <p:rCtr x="21823" y="278"/>
                                    </p:animMotion>
                                  </p:childTnLst>
                                </p:cTn>
                              </p:par>
                              <p:par>
                                <p:cTn id="11" presetID="42" presetClass="path" presetSubtype="0" accel="50000" decel="50000" fill="hold" nodeType="withEffect">
                                  <p:stCondLst>
                                    <p:cond delay="0"/>
                                  </p:stCondLst>
                                  <p:childTnLst>
                                    <p:animMotion origin="layout" path="M -1.66667E-6 -3.8006E-6 L 0.51563 0.00579 " pathEditMode="relative" rAng="0" ptsTypes="AA">
                                      <p:cBhvr>
                                        <p:cTn id="12" dur="500" fill="hold"/>
                                        <p:tgtEl>
                                          <p:spTgt spid="254"/>
                                        </p:tgtEl>
                                        <p:attrNameLst>
                                          <p:attrName>ppt_x</p:attrName>
                                          <p:attrName>ppt_y</p:attrName>
                                        </p:attrNameLst>
                                      </p:cBhvr>
                                      <p:rCtr x="25781" y="278"/>
                                    </p:animMotion>
                                  </p:childTnLst>
                                </p:cTn>
                              </p:par>
                              <p:par>
                                <p:cTn id="13" presetID="42" presetClass="path" presetSubtype="0" accel="50000" decel="50000" fill="hold" nodeType="withEffect">
                                  <p:stCondLst>
                                    <p:cond delay="0"/>
                                  </p:stCondLst>
                                  <p:childTnLst>
                                    <p:animMotion origin="layout" path="M -8.33333E-7 3.74508E-6 L 0.23906 0.00185 " pathEditMode="relative" rAng="0" ptsTypes="AA">
                                      <p:cBhvr>
                                        <p:cTn id="14" dur="500" fill="hold"/>
                                        <p:tgtEl>
                                          <p:spTgt spid="255"/>
                                        </p:tgtEl>
                                        <p:attrNameLst>
                                          <p:attrName>ppt_x</p:attrName>
                                          <p:attrName>ppt_y</p:attrName>
                                        </p:attrNameLst>
                                      </p:cBhvr>
                                      <p:rCtr x="11944" y="93"/>
                                    </p:animMotion>
                                  </p:childTnLst>
                                </p:cTn>
                              </p:par>
                              <p:par>
                                <p:cTn id="15" presetID="10" presetClass="exit" presetSubtype="0" fill="hold" nodeType="withEffect">
                                  <p:stCondLst>
                                    <p:cond delay="0"/>
                                  </p:stCondLst>
                                  <p:childTnLst>
                                    <p:animEffect transition="out" filter="fade">
                                      <p:cBhvr>
                                        <p:cTn id="16" dur="300"/>
                                        <p:tgtEl>
                                          <p:spTgt spid="252"/>
                                        </p:tgtEl>
                                      </p:cBhvr>
                                    </p:animEffect>
                                    <p:set>
                                      <p:cBhvr>
                                        <p:cTn id="17" dur="1" fill="hold">
                                          <p:stCondLst>
                                            <p:cond delay="299"/>
                                          </p:stCondLst>
                                        </p:cTn>
                                        <p:tgtEl>
                                          <p:spTgt spid="25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300"/>
                                        <p:tgtEl>
                                          <p:spTgt spid="253"/>
                                        </p:tgtEl>
                                      </p:cBhvr>
                                    </p:animEffect>
                                    <p:set>
                                      <p:cBhvr>
                                        <p:cTn id="20" dur="1" fill="hold">
                                          <p:stCondLst>
                                            <p:cond delay="299"/>
                                          </p:stCondLst>
                                        </p:cTn>
                                        <p:tgtEl>
                                          <p:spTgt spid="25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300"/>
                                        <p:tgtEl>
                                          <p:spTgt spid="254"/>
                                        </p:tgtEl>
                                      </p:cBhvr>
                                    </p:animEffect>
                                    <p:set>
                                      <p:cBhvr>
                                        <p:cTn id="23" dur="1" fill="hold">
                                          <p:stCondLst>
                                            <p:cond delay="299"/>
                                          </p:stCondLst>
                                        </p:cTn>
                                        <p:tgtEl>
                                          <p:spTgt spid="25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300"/>
                                        <p:tgtEl>
                                          <p:spTgt spid="255"/>
                                        </p:tgtEl>
                                      </p:cBhvr>
                                    </p:animEffect>
                                    <p:set>
                                      <p:cBhvr>
                                        <p:cTn id="26" dur="1" fill="hold">
                                          <p:stCondLst>
                                            <p:cond delay="299"/>
                                          </p:stCondLst>
                                        </p:cTn>
                                        <p:tgtEl>
                                          <p:spTgt spid="255"/>
                                        </p:tgtEl>
                                        <p:attrNameLst>
                                          <p:attrName>style.visibility</p:attrName>
                                        </p:attrNameLst>
                                      </p:cBhvr>
                                      <p:to>
                                        <p:strVal val="hidden"/>
                                      </p:to>
                                    </p:set>
                                  </p:childTnLst>
                                </p:cTn>
                              </p:par>
                              <p:par>
                                <p:cTn id="27" presetID="10" presetClass="entr" presetSubtype="0" fill="hold" nodeType="withEffect">
                                  <p:stCondLst>
                                    <p:cond delay="300"/>
                                  </p:stCondLst>
                                  <p:childTnLst>
                                    <p:set>
                                      <p:cBhvr>
                                        <p:cTn id="28" dur="1" fill="hold">
                                          <p:stCondLst>
                                            <p:cond delay="0"/>
                                          </p:stCondLst>
                                        </p:cTn>
                                        <p:tgtEl>
                                          <p:spTgt spid="354"/>
                                        </p:tgtEl>
                                        <p:attrNameLst>
                                          <p:attrName>style.visibility</p:attrName>
                                        </p:attrNameLst>
                                      </p:cBhvr>
                                      <p:to>
                                        <p:strVal val="visible"/>
                                      </p:to>
                                    </p:set>
                                    <p:animEffect transition="in" filter="fade">
                                      <p:cBhvr>
                                        <p:cTn id="29" dur="200"/>
                                        <p:tgtEl>
                                          <p:spTgt spid="354"/>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56"/>
                                        </p:tgtEl>
                                        <p:attrNameLst>
                                          <p:attrName>style.visibility</p:attrName>
                                        </p:attrNameLst>
                                      </p:cBhvr>
                                      <p:to>
                                        <p:strVal val="visible"/>
                                      </p:to>
                                    </p:set>
                                    <p:animEffect transition="in" filter="fade">
                                      <p:cBhvr>
                                        <p:cTn id="33" dur="25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itle 1"/>
          <p:cNvSpPr>
            <a:spLocks noGrp="1"/>
          </p:cNvSpPr>
          <p:nvPr>
            <p:ph type="title"/>
          </p:nvPr>
        </p:nvSpPr>
        <p:spPr>
          <a:xfrm>
            <a:off x="0" y="274638"/>
            <a:ext cx="9144000" cy="1143000"/>
          </a:xfrm>
        </p:spPr>
        <p:txBody>
          <a:bodyPr>
            <a:normAutofit/>
          </a:bodyPr>
          <a:lstStyle/>
          <a:p>
            <a:r>
              <a:rPr lang="en-US" dirty="0"/>
              <a:t>DC Fabric: Just a Giant Switch</a:t>
            </a:r>
          </a:p>
        </p:txBody>
      </p:sp>
      <p:sp>
        <p:nvSpPr>
          <p:cNvPr id="359" name="Rectangle 358"/>
          <p:cNvSpPr/>
          <p:nvPr/>
        </p:nvSpPr>
        <p:spPr>
          <a:xfrm rot="16200000" flipH="1">
            <a:off x="7323440" y="18370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60" name="Straight Connector 359"/>
          <p:cNvCxnSpPr>
            <a:stCxn id="359" idx="0"/>
          </p:cNvCxnSpPr>
          <p:nvPr/>
        </p:nvCxnSpPr>
        <p:spPr>
          <a:xfrm rot="16200000" flipH="1" flipV="1">
            <a:off x="6650390" y="1787252"/>
            <a:ext cx="452426" cy="91440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361" name="Rectangle 360"/>
          <p:cNvSpPr/>
          <p:nvPr/>
        </p:nvSpPr>
        <p:spPr>
          <a:xfrm rot="16200000" flipH="1">
            <a:off x="7323440" y="22942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62" name="Rectangle 361"/>
          <p:cNvSpPr/>
          <p:nvPr/>
        </p:nvSpPr>
        <p:spPr>
          <a:xfrm rot="16200000" flipH="1">
            <a:off x="7323440" y="27514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63" name="Straight Connector 362"/>
          <p:cNvCxnSpPr>
            <a:stCxn id="361" idx="0"/>
          </p:cNvCxnSpPr>
          <p:nvPr/>
        </p:nvCxnSpPr>
        <p:spPr>
          <a:xfrm rot="16200000" flipV="1">
            <a:off x="6874216" y="20158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4" name="Straight Connector 363"/>
          <p:cNvCxnSpPr>
            <a:stCxn id="362" idx="0"/>
          </p:cNvCxnSpPr>
          <p:nvPr/>
        </p:nvCxnSpPr>
        <p:spPr>
          <a:xfrm rot="16200000" flipV="1">
            <a:off x="6645616" y="22444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65" name="Rectangle 364"/>
          <p:cNvSpPr/>
          <p:nvPr/>
        </p:nvSpPr>
        <p:spPr>
          <a:xfrm rot="16200000" flipH="1">
            <a:off x="7323440" y="3286963"/>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cxnSp>
        <p:nvCxnSpPr>
          <p:cNvPr id="366" name="Straight Connector 365"/>
          <p:cNvCxnSpPr>
            <a:stCxn id="365" idx="0"/>
          </p:cNvCxnSpPr>
          <p:nvPr/>
        </p:nvCxnSpPr>
        <p:spPr>
          <a:xfrm rot="16200000" flipH="1" flipV="1">
            <a:off x="6651451" y="3236113"/>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67" name="Rectangle 366"/>
          <p:cNvSpPr/>
          <p:nvPr/>
        </p:nvSpPr>
        <p:spPr>
          <a:xfrm rot="16200000" flipH="1">
            <a:off x="7323440" y="37441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68" name="Rectangle 367"/>
          <p:cNvSpPr/>
          <p:nvPr/>
        </p:nvSpPr>
        <p:spPr>
          <a:xfrm rot="16200000" flipH="1">
            <a:off x="7323440" y="42013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cxnSp>
        <p:nvCxnSpPr>
          <p:cNvPr id="369" name="Straight Connector 368"/>
          <p:cNvCxnSpPr>
            <a:stCxn id="367" idx="0"/>
          </p:cNvCxnSpPr>
          <p:nvPr/>
        </p:nvCxnSpPr>
        <p:spPr>
          <a:xfrm rot="16200000" flipV="1">
            <a:off x="6873154" y="3464713"/>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0" name="Straight Connector 369"/>
          <p:cNvCxnSpPr>
            <a:stCxn id="368" idx="0"/>
          </p:cNvCxnSpPr>
          <p:nvPr/>
        </p:nvCxnSpPr>
        <p:spPr>
          <a:xfrm rot="16200000" flipV="1">
            <a:off x="6644554" y="3693313"/>
            <a:ext cx="464097"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71" name="Rectangle 370"/>
          <p:cNvSpPr/>
          <p:nvPr/>
        </p:nvSpPr>
        <p:spPr>
          <a:xfrm rot="16200000" flipH="1">
            <a:off x="7323439" y="47326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72" name="Straight Connector 371"/>
          <p:cNvCxnSpPr>
            <a:stCxn id="371" idx="0"/>
          </p:cNvCxnSpPr>
          <p:nvPr/>
        </p:nvCxnSpPr>
        <p:spPr>
          <a:xfrm rot="16200000" flipH="1" flipV="1">
            <a:off x="6650389" y="4682852"/>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73" name="Rectangle 372"/>
          <p:cNvSpPr/>
          <p:nvPr/>
        </p:nvSpPr>
        <p:spPr>
          <a:xfrm rot="16200000" flipH="1">
            <a:off x="7323439" y="51898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74" name="Rectangle 373"/>
          <p:cNvSpPr/>
          <p:nvPr/>
        </p:nvSpPr>
        <p:spPr>
          <a:xfrm rot="16200000" flipH="1">
            <a:off x="7323439" y="56470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75" name="Straight Connector 374"/>
          <p:cNvCxnSpPr>
            <a:stCxn id="373" idx="0"/>
          </p:cNvCxnSpPr>
          <p:nvPr/>
        </p:nvCxnSpPr>
        <p:spPr>
          <a:xfrm rot="16200000" flipV="1">
            <a:off x="6874215" y="49114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6" name="Straight Connector 375"/>
          <p:cNvCxnSpPr>
            <a:stCxn id="374" idx="0"/>
          </p:cNvCxnSpPr>
          <p:nvPr/>
        </p:nvCxnSpPr>
        <p:spPr>
          <a:xfrm rot="16200000" flipV="1">
            <a:off x="6645615" y="51400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77" name="Rectangle 376"/>
          <p:cNvSpPr/>
          <p:nvPr/>
        </p:nvSpPr>
        <p:spPr>
          <a:xfrm rot="5400000">
            <a:off x="1236620" y="18370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78" name="Rectangle 377"/>
          <p:cNvSpPr/>
          <p:nvPr/>
        </p:nvSpPr>
        <p:spPr>
          <a:xfrm rot="5400000">
            <a:off x="1236620" y="22942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79" name="Rectangle 378"/>
          <p:cNvSpPr/>
          <p:nvPr/>
        </p:nvSpPr>
        <p:spPr>
          <a:xfrm rot="5400000">
            <a:off x="1236620" y="27514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80" name="Rectangle 379"/>
          <p:cNvSpPr/>
          <p:nvPr/>
        </p:nvSpPr>
        <p:spPr>
          <a:xfrm rot="5400000">
            <a:off x="1236620" y="3286963"/>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sp>
        <p:nvSpPr>
          <p:cNvPr id="381" name="Rectangle 380"/>
          <p:cNvSpPr/>
          <p:nvPr/>
        </p:nvSpPr>
        <p:spPr>
          <a:xfrm rot="5400000">
            <a:off x="1236620" y="37441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82" name="Rectangle 381"/>
          <p:cNvSpPr/>
          <p:nvPr/>
        </p:nvSpPr>
        <p:spPr>
          <a:xfrm rot="5400000">
            <a:off x="1236620" y="42013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sp>
        <p:nvSpPr>
          <p:cNvPr id="383" name="Rectangle 382"/>
          <p:cNvSpPr/>
          <p:nvPr/>
        </p:nvSpPr>
        <p:spPr>
          <a:xfrm rot="5400000">
            <a:off x="1236621" y="47326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84" name="Rectangle 383"/>
          <p:cNvSpPr/>
          <p:nvPr/>
        </p:nvSpPr>
        <p:spPr>
          <a:xfrm rot="5400000">
            <a:off x="1236621" y="51898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85" name="Rectangle 384"/>
          <p:cNvSpPr/>
          <p:nvPr/>
        </p:nvSpPr>
        <p:spPr>
          <a:xfrm rot="5400000">
            <a:off x="1236621" y="56470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grpSp>
        <p:nvGrpSpPr>
          <p:cNvPr id="386" name="Group 385"/>
          <p:cNvGrpSpPr/>
          <p:nvPr/>
        </p:nvGrpSpPr>
        <p:grpSpPr>
          <a:xfrm>
            <a:off x="1609380" y="2018239"/>
            <a:ext cx="914401" cy="3810000"/>
            <a:chOff x="1609379" y="2018153"/>
            <a:chExt cx="914401" cy="3810000"/>
          </a:xfrm>
        </p:grpSpPr>
        <p:cxnSp>
          <p:nvCxnSpPr>
            <p:cNvPr id="387" name="Straight Connector 386"/>
            <p:cNvCxnSpPr>
              <a:stCxn id="377" idx="0"/>
            </p:cNvCxnSpPr>
            <p:nvPr/>
          </p:nvCxnSpPr>
          <p:spPr>
            <a:xfrm rot="5400000" flipV="1">
              <a:off x="184036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8" name="Straight Connector 387"/>
            <p:cNvCxnSpPr>
              <a:stCxn id="378" idx="0"/>
            </p:cNvCxnSpPr>
            <p:nvPr/>
          </p:nvCxnSpPr>
          <p:spPr>
            <a:xfrm rot="5400000" flipH="1" flipV="1">
              <a:off x="206419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9" name="Straight Connector 388"/>
            <p:cNvCxnSpPr>
              <a:stCxn id="379" idx="0"/>
            </p:cNvCxnSpPr>
            <p:nvPr/>
          </p:nvCxnSpPr>
          <p:spPr>
            <a:xfrm rot="5400000" flipH="1" flipV="1">
              <a:off x="183559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0" name="Straight Connector 389"/>
            <p:cNvCxnSpPr>
              <a:stCxn id="380" idx="0"/>
            </p:cNvCxnSpPr>
            <p:nvPr/>
          </p:nvCxnSpPr>
          <p:spPr>
            <a:xfrm rot="5400000" flipV="1">
              <a:off x="184142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1" name="Straight Connector 390"/>
            <p:cNvCxnSpPr>
              <a:stCxn id="381" idx="0"/>
            </p:cNvCxnSpPr>
            <p:nvPr/>
          </p:nvCxnSpPr>
          <p:spPr>
            <a:xfrm rot="5400000" flipH="1" flipV="1">
              <a:off x="206313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2" name="Straight Connector 391"/>
            <p:cNvCxnSpPr>
              <a:stCxn id="382" idx="0"/>
            </p:cNvCxnSpPr>
            <p:nvPr/>
          </p:nvCxnSpPr>
          <p:spPr>
            <a:xfrm rot="5400000" flipH="1" flipV="1">
              <a:off x="183453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3" name="Straight Connector 392"/>
            <p:cNvCxnSpPr>
              <a:stCxn id="383" idx="0"/>
            </p:cNvCxnSpPr>
            <p:nvPr/>
          </p:nvCxnSpPr>
          <p:spPr>
            <a:xfrm rot="5400000" flipV="1">
              <a:off x="184036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4" name="Straight Connector 393"/>
            <p:cNvCxnSpPr>
              <a:stCxn id="384" idx="0"/>
            </p:cNvCxnSpPr>
            <p:nvPr/>
          </p:nvCxnSpPr>
          <p:spPr>
            <a:xfrm rot="5400000" flipH="1" flipV="1">
              <a:off x="206419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5" name="Straight Connector 394"/>
            <p:cNvCxnSpPr>
              <a:stCxn id="385" idx="0"/>
            </p:cNvCxnSpPr>
            <p:nvPr/>
          </p:nvCxnSpPr>
          <p:spPr>
            <a:xfrm rot="5400000" flipH="1" flipV="1">
              <a:off x="183559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358280" y="2019996"/>
            <a:ext cx="4218132" cy="3810492"/>
            <a:chOff x="2358280" y="2019996"/>
            <a:chExt cx="4218132" cy="3810492"/>
          </a:xfrm>
        </p:grpSpPr>
        <p:cxnSp>
          <p:nvCxnSpPr>
            <p:cNvPr id="397" name="Straight Arrow Connector 396"/>
            <p:cNvCxnSpPr/>
            <p:nvPr/>
          </p:nvCxnSpPr>
          <p:spPr>
            <a:xfrm rot="16200000" flipH="1" flipV="1">
              <a:off x="5223062" y="19278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rot="16200000" flipH="1" flipV="1">
              <a:off x="4803962" y="234695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9" name="Straight Arrow Connector 398"/>
            <p:cNvCxnSpPr/>
            <p:nvPr/>
          </p:nvCxnSpPr>
          <p:spPr>
            <a:xfrm rot="16200000" flipV="1">
              <a:off x="5223062" y="26136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rot="16200000" flipH="1" flipV="1">
              <a:off x="5489762" y="303275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1" name="Straight Arrow Connector 400"/>
            <p:cNvCxnSpPr/>
            <p:nvPr/>
          </p:nvCxnSpPr>
          <p:spPr>
            <a:xfrm rot="16200000" flipH="1" flipV="1">
              <a:off x="5070662" y="345185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a:stCxn id="438" idx="0"/>
            </p:cNvCxnSpPr>
            <p:nvPr/>
          </p:nvCxnSpPr>
          <p:spPr>
            <a:xfrm rot="16200000" flipV="1">
              <a:off x="4461278" y="3375444"/>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rot="16200000" flipV="1">
              <a:off x="4879816" y="3795107"/>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4" name="Straight Arrow Connector 403"/>
            <p:cNvCxnSpPr>
              <a:stCxn id="438" idx="0"/>
            </p:cNvCxnSpPr>
            <p:nvPr/>
          </p:nvCxnSpPr>
          <p:spPr>
            <a:xfrm rot="16200000" flipV="1">
              <a:off x="5299478" y="4213644"/>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405" name="Rectangle 404"/>
            <p:cNvSpPr/>
            <p:nvPr/>
          </p:nvSpPr>
          <p:spPr>
            <a:xfrm rot="16200000" flipH="1">
              <a:off x="5965803" y="3808991"/>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4778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4778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57008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57008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6623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6623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75451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375451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84666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84666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9388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9388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03109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403109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123302"/>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123302"/>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2173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2173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3095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4309591"/>
              <a:ext cx="92211" cy="72579"/>
            </a:xfrm>
            <a:prstGeom prst="rect">
              <a:avLst/>
            </a:prstGeom>
            <a:noFill/>
            <a:extLst>
              <a:ext uri="{909E8E84-426E-40DD-AFC4-6F175D3DCCD1}">
                <a14:hiddenFill xmlns:a14="http://schemas.microsoft.com/office/drawing/2010/main">
                  <a:solidFill>
                    <a:srgbClr val="FFFFFF"/>
                  </a:solidFill>
                </a14:hiddenFill>
              </a:ext>
            </a:extLst>
          </p:spPr>
        </p:pic>
        <p:sp>
          <p:nvSpPr>
            <p:cNvPr id="426" name="Rectangle 425"/>
            <p:cNvSpPr/>
            <p:nvPr/>
          </p:nvSpPr>
          <p:spPr>
            <a:xfrm rot="16200000" flipH="1">
              <a:off x="5957000" y="5219880"/>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2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88876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488876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9809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49809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07318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07318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1654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1654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25755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525755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3497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3497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441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441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5341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5341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6282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6282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7204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4" y="5720480"/>
              <a:ext cx="92211" cy="72579"/>
            </a:xfrm>
            <a:prstGeom prst="rect">
              <a:avLst/>
            </a:prstGeom>
            <a:noFill/>
            <a:extLst>
              <a:ext uri="{909E8E84-426E-40DD-AFC4-6F175D3DCCD1}">
                <a14:hiddenFill xmlns:a14="http://schemas.microsoft.com/office/drawing/2010/main">
                  <a:solidFill>
                    <a:srgbClr val="FFFFFF"/>
                  </a:solidFill>
                </a14:hiddenFill>
              </a:ext>
            </a:extLst>
          </p:spPr>
        </p:pic>
        <p:cxnSp>
          <p:nvCxnSpPr>
            <p:cNvPr id="447" name="Straight Arrow Connector 446"/>
            <p:cNvCxnSpPr/>
            <p:nvPr/>
          </p:nvCxnSpPr>
          <p:spPr>
            <a:xfrm rot="16200000" flipH="1" flipV="1">
              <a:off x="4384862" y="276605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448" name="Rectangle 447"/>
            <p:cNvSpPr/>
            <p:nvPr/>
          </p:nvSpPr>
          <p:spPr>
            <a:xfrm rot="16200000" flipH="1">
              <a:off x="5965803" y="238759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4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05648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05648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14869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14869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24090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24090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33311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33311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42527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42527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5174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5174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60969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60969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70190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0190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7959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959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88819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2888197"/>
              <a:ext cx="92211" cy="72579"/>
            </a:xfrm>
            <a:prstGeom prst="rect">
              <a:avLst/>
            </a:prstGeom>
            <a:noFill/>
            <a:extLst>
              <a:ext uri="{909E8E84-426E-40DD-AFC4-6F175D3DCCD1}">
                <a14:hiddenFill xmlns:a14="http://schemas.microsoft.com/office/drawing/2010/main">
                  <a:solidFill>
                    <a:srgbClr val="FFFFFF"/>
                  </a:solidFill>
                </a14:hiddenFill>
              </a:ext>
            </a:extLst>
          </p:spPr>
        </p:pic>
        <p:grpSp>
          <p:nvGrpSpPr>
            <p:cNvPr id="469" name="Group 468"/>
            <p:cNvGrpSpPr/>
            <p:nvPr/>
          </p:nvGrpSpPr>
          <p:grpSpPr>
            <a:xfrm>
              <a:off x="2447579" y="2514600"/>
              <a:ext cx="1859281" cy="2871458"/>
              <a:chOff x="2447578" y="2514514"/>
              <a:chExt cx="1859281" cy="2871458"/>
            </a:xfrm>
          </p:grpSpPr>
          <p:cxnSp>
            <p:nvCxnSpPr>
              <p:cNvPr id="549" name="Straight Arrow Connector 548"/>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0" name="Straight Arrow Connector 549"/>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1" name="Straight Arrow Connector 550"/>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2" name="Straight Arrow Connector 551"/>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3" name="Straight Arrow Connector 552"/>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4" name="Straight Arrow Connector 553"/>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5" name="Straight Arrow Connector 554"/>
              <p:cNvCxnSpPr>
                <a:stCxn id="498"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6" name="Straight Arrow Connector 555"/>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7" name="Straight Arrow Connector 556"/>
              <p:cNvCxnSpPr>
                <a:stCxn id="498"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358280" y="2019996"/>
              <a:ext cx="251499" cy="3810492"/>
              <a:chOff x="2358279" y="2019910"/>
              <a:chExt cx="251499" cy="3810492"/>
            </a:xfrm>
          </p:grpSpPr>
          <p:grpSp>
            <p:nvGrpSpPr>
              <p:cNvPr id="483" name="Group 482"/>
              <p:cNvGrpSpPr/>
              <p:nvPr/>
            </p:nvGrpSpPr>
            <p:grpSpPr>
              <a:xfrm rot="5400000">
                <a:off x="1999169" y="2387511"/>
                <a:ext cx="978209" cy="243008"/>
                <a:chOff x="5220661" y="3675707"/>
                <a:chExt cx="978209" cy="243008"/>
              </a:xfrm>
            </p:grpSpPr>
            <p:sp>
              <p:nvSpPr>
                <p:cNvPr id="528" name="Rectangle 527"/>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2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4" name="Group 483"/>
              <p:cNvGrpSpPr/>
              <p:nvPr/>
            </p:nvGrpSpPr>
            <p:grpSpPr>
              <a:xfrm rot="5400000">
                <a:off x="1994599" y="3808905"/>
                <a:ext cx="978209" cy="243008"/>
                <a:chOff x="5220661" y="3680277"/>
                <a:chExt cx="978209" cy="243008"/>
              </a:xfrm>
            </p:grpSpPr>
            <p:sp>
              <p:nvSpPr>
                <p:cNvPr id="507" name="Rectangle 506"/>
                <p:cNvSpPr/>
                <p:nvPr/>
              </p:nvSpPr>
              <p:spPr>
                <a:xfrm>
                  <a:off x="5220661" y="368027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5" name="Group 484"/>
              <p:cNvGrpSpPr/>
              <p:nvPr/>
            </p:nvGrpSpPr>
            <p:grpSpPr>
              <a:xfrm rot="5400000">
                <a:off x="1990678" y="5219794"/>
                <a:ext cx="978209" cy="243008"/>
                <a:chOff x="5220661" y="3675707"/>
                <a:chExt cx="978209" cy="243008"/>
              </a:xfrm>
            </p:grpSpPr>
            <p:sp>
              <p:nvSpPr>
                <p:cNvPr id="486" name="Rectangle 485"/>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8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8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8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71" name="Cube 470"/>
            <p:cNvSpPr/>
            <p:nvPr/>
          </p:nvSpPr>
          <p:spPr>
            <a:xfrm rot="5400000" flipH="1">
              <a:off x="4207127" y="282940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8668" y="2975732"/>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3" name="Rectangle 83"/>
            <p:cNvSpPr/>
            <p:nvPr/>
          </p:nvSpPr>
          <p:spPr>
            <a:xfrm rot="5400000">
              <a:off x="4412375" y="2632705"/>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4" name="Rectangle 83"/>
            <p:cNvSpPr/>
            <p:nvPr/>
          </p:nvSpPr>
          <p:spPr>
            <a:xfrm rot="5400000">
              <a:off x="4495241" y="3101823"/>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5" name="Cube 474"/>
            <p:cNvSpPr/>
            <p:nvPr/>
          </p:nvSpPr>
          <p:spPr>
            <a:xfrm rot="5400000" flipH="1">
              <a:off x="4203206" y="3692743"/>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4747" y="3839067"/>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7" name="Rectangle 83"/>
            <p:cNvSpPr/>
            <p:nvPr/>
          </p:nvSpPr>
          <p:spPr>
            <a:xfrm rot="5400000">
              <a:off x="4408454" y="3496040"/>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8" name="Rectangle 83"/>
            <p:cNvSpPr/>
            <p:nvPr/>
          </p:nvSpPr>
          <p:spPr>
            <a:xfrm rot="5400000">
              <a:off x="4491320" y="3965158"/>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9" name="Cube 478"/>
            <p:cNvSpPr/>
            <p:nvPr/>
          </p:nvSpPr>
          <p:spPr>
            <a:xfrm rot="5400000" flipH="1">
              <a:off x="4190085" y="4569439"/>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191626" y="4715763"/>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 name="Rectangle 83"/>
            <p:cNvSpPr/>
            <p:nvPr/>
          </p:nvSpPr>
          <p:spPr>
            <a:xfrm rot="5400000">
              <a:off x="4395333" y="4372736"/>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2" name="Rectangle 83"/>
            <p:cNvSpPr/>
            <p:nvPr/>
          </p:nvSpPr>
          <p:spPr>
            <a:xfrm rot="5400000">
              <a:off x="4478199" y="4841854"/>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558" name="Rectangle 557"/>
          <p:cNvSpPr/>
          <p:nvPr/>
        </p:nvSpPr>
        <p:spPr>
          <a:xfrm>
            <a:off x="2350129" y="1809254"/>
            <a:ext cx="4235870" cy="426932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559" name="Rectangle 23"/>
          <p:cNvSpPr>
            <a:spLocks noChangeArrowheads="1"/>
          </p:cNvSpPr>
          <p:nvPr/>
        </p:nvSpPr>
        <p:spPr bwMode="auto">
          <a:xfrm>
            <a:off x="2298646" y="1801073"/>
            <a:ext cx="4419600" cy="419312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a:p>
        </p:txBody>
      </p:sp>
      <p:grpSp>
        <p:nvGrpSpPr>
          <p:cNvPr id="560" name="Group 32"/>
          <p:cNvGrpSpPr/>
          <p:nvPr/>
        </p:nvGrpSpPr>
        <p:grpSpPr>
          <a:xfrm>
            <a:off x="2624792" y="2649400"/>
            <a:ext cx="3604331" cy="2504835"/>
            <a:chOff x="1040728" y="3511051"/>
            <a:chExt cx="2777155" cy="1642242"/>
          </a:xfrm>
          <a:effectLst/>
        </p:grpSpPr>
        <p:sp>
          <p:nvSpPr>
            <p:cNvPr id="561" name="Freeform 560"/>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562" name="Freeform 561"/>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563" name="Freeform 562"/>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564" name="Freeform 563"/>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565" name="Rectangle 564"/>
          <p:cNvSpPr/>
          <p:nvPr/>
        </p:nvSpPr>
        <p:spPr>
          <a:xfrm>
            <a:off x="1246985" y="1826675"/>
            <a:ext cx="373586" cy="871258"/>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566" name="Rectangle 565"/>
          <p:cNvSpPr/>
          <p:nvPr/>
        </p:nvSpPr>
        <p:spPr>
          <a:xfrm>
            <a:off x="1246985" y="3241142"/>
            <a:ext cx="373586" cy="1376126"/>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567" name="Group 566"/>
          <p:cNvGrpSpPr/>
          <p:nvPr/>
        </p:nvGrpSpPr>
        <p:grpSpPr>
          <a:xfrm>
            <a:off x="306129" y="2323301"/>
            <a:ext cx="821958" cy="1281913"/>
            <a:chOff x="306129" y="2323301"/>
            <a:chExt cx="821958" cy="1281913"/>
          </a:xfrm>
        </p:grpSpPr>
        <p:grpSp>
          <p:nvGrpSpPr>
            <p:cNvPr id="568" name="Group 567"/>
            <p:cNvGrpSpPr/>
            <p:nvPr/>
          </p:nvGrpSpPr>
          <p:grpSpPr>
            <a:xfrm>
              <a:off x="306129" y="2323301"/>
              <a:ext cx="821958" cy="1281913"/>
              <a:chOff x="-304800" y="2106301"/>
              <a:chExt cx="1501201" cy="2341253"/>
            </a:xfrm>
          </p:grpSpPr>
          <p:sp>
            <p:nvSpPr>
              <p:cNvPr id="583"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584"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85"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586"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87"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588"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89"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0"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1"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2"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3"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569" name="Rectangle 568"/>
            <p:cNvSpPr/>
            <p:nvPr/>
          </p:nvSpPr>
          <p:spPr>
            <a:xfrm rot="5400000">
              <a:off x="1001204" y="2363364"/>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0" name="Rectangle 569"/>
            <p:cNvSpPr/>
            <p:nvPr/>
          </p:nvSpPr>
          <p:spPr>
            <a:xfrm rot="5400000">
              <a:off x="913030"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1" name="Rectangle 570"/>
            <p:cNvSpPr/>
            <p:nvPr/>
          </p:nvSpPr>
          <p:spPr>
            <a:xfrm rot="5400000">
              <a:off x="822894"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2" name="Rectangle 571"/>
            <p:cNvSpPr/>
            <p:nvPr/>
          </p:nvSpPr>
          <p:spPr>
            <a:xfrm rot="5400000">
              <a:off x="734720" y="2363366"/>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3" name="Rectangle 572"/>
            <p:cNvSpPr/>
            <p:nvPr/>
          </p:nvSpPr>
          <p:spPr>
            <a:xfrm rot="5400000">
              <a:off x="999127" y="3063430"/>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4" name="Rectangle 573"/>
            <p:cNvSpPr/>
            <p:nvPr/>
          </p:nvSpPr>
          <p:spPr>
            <a:xfrm rot="5400000">
              <a:off x="907457" y="3063936"/>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5" name="Rectangle 574"/>
            <p:cNvSpPr/>
            <p:nvPr/>
          </p:nvSpPr>
          <p:spPr>
            <a:xfrm rot="5400000">
              <a:off x="558371" y="236336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6" name="Rectangle 575"/>
            <p:cNvSpPr/>
            <p:nvPr/>
          </p:nvSpPr>
          <p:spPr>
            <a:xfrm rot="5400000">
              <a:off x="646546" y="236420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7" name="Rectangle 576"/>
            <p:cNvSpPr/>
            <p:nvPr/>
          </p:nvSpPr>
          <p:spPr>
            <a:xfrm rot="5400000">
              <a:off x="99563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8" name="Rectangle 577"/>
            <p:cNvSpPr/>
            <p:nvPr/>
          </p:nvSpPr>
          <p:spPr>
            <a:xfrm rot="5400000">
              <a:off x="907456"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9" name="Rectangle 578"/>
            <p:cNvSpPr/>
            <p:nvPr/>
          </p:nvSpPr>
          <p:spPr>
            <a:xfrm rot="5400000">
              <a:off x="815799"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0" name="Rectangle 579"/>
            <p:cNvSpPr/>
            <p:nvPr/>
          </p:nvSpPr>
          <p:spPr>
            <a:xfrm rot="5400000">
              <a:off x="727625"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1" name="Rectangle 580"/>
            <p:cNvSpPr/>
            <p:nvPr/>
          </p:nvSpPr>
          <p:spPr>
            <a:xfrm rot="5400000">
              <a:off x="638774"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2" name="Rectangle 581"/>
            <p:cNvSpPr/>
            <p:nvPr/>
          </p:nvSpPr>
          <p:spPr>
            <a:xfrm rot="5400000">
              <a:off x="55060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594" name="Group 593"/>
          <p:cNvGrpSpPr/>
          <p:nvPr/>
        </p:nvGrpSpPr>
        <p:grpSpPr>
          <a:xfrm>
            <a:off x="1611517" y="2027976"/>
            <a:ext cx="5721790" cy="3355235"/>
            <a:chOff x="1611517" y="2027976"/>
            <a:chExt cx="5721790" cy="3355235"/>
          </a:xfrm>
        </p:grpSpPr>
        <p:sp>
          <p:nvSpPr>
            <p:cNvPr id="595" name="Freeform 594"/>
            <p:cNvSpPr/>
            <p:nvPr/>
          </p:nvSpPr>
          <p:spPr>
            <a:xfrm>
              <a:off x="1611517" y="2027976"/>
              <a:ext cx="5703683" cy="905347"/>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Lst>
              <a:ahLst/>
              <a:cxnLst>
                <a:cxn ang="0">
                  <a:pos x="connsiteX0" y="connsiteY0"/>
                </a:cxn>
                <a:cxn ang="0">
                  <a:pos x="connsiteX1" y="connsiteY1"/>
                </a:cxn>
                <a:cxn ang="0">
                  <a:pos x="connsiteX2" y="connsiteY2"/>
                </a:cxn>
                <a:cxn ang="0">
                  <a:pos x="connsiteX3" y="connsiteY3"/>
                </a:cxn>
              </a:cxnLst>
              <a:rect l="l" t="t" r="r" b="b"/>
              <a:pathLst>
                <a:path w="5703683" h="905347">
                  <a:moveTo>
                    <a:pt x="0" y="905347"/>
                  </a:moveTo>
                  <a:cubicBezTo>
                    <a:pt x="490396" y="682028"/>
                    <a:pt x="980792" y="458709"/>
                    <a:pt x="1638677" y="416460"/>
                  </a:cubicBezTo>
                  <a:cubicBezTo>
                    <a:pt x="2296562" y="374210"/>
                    <a:pt x="3269810" y="721260"/>
                    <a:pt x="3947311" y="651850"/>
                  </a:cubicBezTo>
                  <a:cubicBezTo>
                    <a:pt x="4624812" y="582440"/>
                    <a:pt x="5164247" y="291220"/>
                    <a:pt x="5703683" y="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Freeform 595"/>
            <p:cNvSpPr/>
            <p:nvPr/>
          </p:nvSpPr>
          <p:spPr>
            <a:xfrm>
              <a:off x="1623507" y="2847551"/>
              <a:ext cx="5685576" cy="2535660"/>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Lst>
              <a:ahLst/>
              <a:cxnLst>
                <a:cxn ang="0">
                  <a:pos x="connsiteX0" y="connsiteY0"/>
                </a:cxn>
                <a:cxn ang="0">
                  <a:pos x="connsiteX1" y="connsiteY1"/>
                </a:cxn>
                <a:cxn ang="0">
                  <a:pos x="connsiteX2" y="connsiteY2"/>
                </a:cxn>
                <a:cxn ang="0">
                  <a:pos x="connsiteX3" y="connsiteY3"/>
                </a:cxn>
              </a:cxnLst>
              <a:rect l="l" t="t" r="r" b="b"/>
              <a:pathLst>
                <a:path w="5685576" h="2503340">
                  <a:moveTo>
                    <a:pt x="0" y="127357"/>
                  </a:moveTo>
                  <a:cubicBezTo>
                    <a:pt x="490396" y="-95962"/>
                    <a:pt x="1419885" y="-56156"/>
                    <a:pt x="1982709" y="493933"/>
                  </a:cubicBezTo>
                  <a:cubicBezTo>
                    <a:pt x="2545533" y="1044022"/>
                    <a:pt x="2651157" y="1859532"/>
                    <a:pt x="3268301" y="2194433"/>
                  </a:cubicBezTo>
                  <a:cubicBezTo>
                    <a:pt x="3885445" y="2529334"/>
                    <a:pt x="5046551" y="2472790"/>
                    <a:pt x="5685576" y="250334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Freeform 596"/>
            <p:cNvSpPr/>
            <p:nvPr/>
          </p:nvSpPr>
          <p:spPr>
            <a:xfrm>
              <a:off x="1629624" y="2618263"/>
              <a:ext cx="5703683" cy="1763614"/>
            </a:xfrm>
            <a:custGeom>
              <a:avLst/>
              <a:gdLst>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74471 w 5703683"/>
                <a:gd name="connsiteY4" fmla="*/ 1187143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38257 w 5703683"/>
                <a:gd name="connsiteY4" fmla="*/ 987967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4970352 w 5703683"/>
                <a:gd name="connsiteY4" fmla="*/ 1413480 h 1757511"/>
                <a:gd name="connsiteX5" fmla="*/ 5703683 w 5703683"/>
                <a:gd name="connsiteY5" fmla="*/ 1757511 h 1757511"/>
                <a:gd name="connsiteX0" fmla="*/ 0 w 5703683"/>
                <a:gd name="connsiteY0" fmla="*/ 317439 h 1756940"/>
                <a:gd name="connsiteX1" fmla="*/ 688063 w 5703683"/>
                <a:gd name="connsiteY1" fmla="*/ 36782 h 1756940"/>
                <a:gd name="connsiteX2" fmla="*/ 1385180 w 5703683"/>
                <a:gd name="connsiteY2" fmla="*/ 45835 h 1756940"/>
                <a:gd name="connsiteX3" fmla="*/ 3213980 w 5703683"/>
                <a:gd name="connsiteY3" fmla="*/ 426081 h 1756940"/>
                <a:gd name="connsiteX4" fmla="*/ 4970352 w 5703683"/>
                <a:gd name="connsiteY4" fmla="*/ 1412909 h 1756940"/>
                <a:gd name="connsiteX5" fmla="*/ 5703683 w 5703683"/>
                <a:gd name="connsiteY5" fmla="*/ 1756940 h 1756940"/>
                <a:gd name="connsiteX0" fmla="*/ 0 w 5703683"/>
                <a:gd name="connsiteY0" fmla="*/ 300808 h 1740309"/>
                <a:gd name="connsiteX1" fmla="*/ 688063 w 5703683"/>
                <a:gd name="connsiteY1" fmla="*/ 20151 h 1740309"/>
                <a:gd name="connsiteX2" fmla="*/ 1883121 w 5703683"/>
                <a:gd name="connsiteY2" fmla="*/ 65418 h 1740309"/>
                <a:gd name="connsiteX3" fmla="*/ 3213980 w 5703683"/>
                <a:gd name="connsiteY3" fmla="*/ 409450 h 1740309"/>
                <a:gd name="connsiteX4" fmla="*/ 4970352 w 5703683"/>
                <a:gd name="connsiteY4" fmla="*/ 1396278 h 1740309"/>
                <a:gd name="connsiteX5" fmla="*/ 5703683 w 5703683"/>
                <a:gd name="connsiteY5" fmla="*/ 1740309 h 1740309"/>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5703683 w 5703683"/>
                <a:gd name="connsiteY4" fmla="*/ 1750212 h 1750212"/>
                <a:gd name="connsiteX0" fmla="*/ 0 w 5703683"/>
                <a:gd name="connsiteY0" fmla="*/ 336666 h 1776167"/>
                <a:gd name="connsiteX1" fmla="*/ 1041148 w 5703683"/>
                <a:gd name="connsiteY1" fmla="*/ 19795 h 1776167"/>
                <a:gd name="connsiteX2" fmla="*/ 1883121 w 5703683"/>
                <a:gd name="connsiteY2" fmla="*/ 101276 h 1776167"/>
                <a:gd name="connsiteX3" fmla="*/ 3503691 w 5703683"/>
                <a:gd name="connsiteY3" fmla="*/ 653538 h 1776167"/>
                <a:gd name="connsiteX4" fmla="*/ 5703683 w 5703683"/>
                <a:gd name="connsiteY4" fmla="*/ 1776167 h 1776167"/>
                <a:gd name="connsiteX0" fmla="*/ 0 w 5703683"/>
                <a:gd name="connsiteY0" fmla="*/ 320154 h 1759655"/>
                <a:gd name="connsiteX1" fmla="*/ 1041148 w 5703683"/>
                <a:gd name="connsiteY1" fmla="*/ 3283 h 1759655"/>
                <a:gd name="connsiteX2" fmla="*/ 2372008 w 5703683"/>
                <a:gd name="connsiteY2" fmla="*/ 184352 h 1759655"/>
                <a:gd name="connsiteX3" fmla="*/ 3503691 w 5703683"/>
                <a:gd name="connsiteY3" fmla="*/ 637026 h 1759655"/>
                <a:gd name="connsiteX4" fmla="*/ 5703683 w 5703683"/>
                <a:gd name="connsiteY4" fmla="*/ 1759655 h 1759655"/>
                <a:gd name="connsiteX0" fmla="*/ 0 w 5703683"/>
                <a:gd name="connsiteY0" fmla="*/ 324113 h 1763614"/>
                <a:gd name="connsiteX1" fmla="*/ 1041148 w 5703683"/>
                <a:gd name="connsiteY1" fmla="*/ 7242 h 1763614"/>
                <a:gd name="connsiteX2" fmla="*/ 2372008 w 5703683"/>
                <a:gd name="connsiteY2" fmla="*/ 188311 h 1763614"/>
                <a:gd name="connsiteX3" fmla="*/ 4372824 w 5703683"/>
                <a:gd name="connsiteY3" fmla="*/ 1093658 h 1763614"/>
                <a:gd name="connsiteX4" fmla="*/ 5703683 w 5703683"/>
                <a:gd name="connsiteY4" fmla="*/ 1763614 h 17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3683" h="1763614">
                  <a:moveTo>
                    <a:pt x="0" y="324113"/>
                  </a:moveTo>
                  <a:cubicBezTo>
                    <a:pt x="228600" y="206418"/>
                    <a:pt x="645813" y="29876"/>
                    <a:pt x="1041148" y="7242"/>
                  </a:cubicBezTo>
                  <a:cubicBezTo>
                    <a:pt x="1436483" y="-15392"/>
                    <a:pt x="1816729" y="7242"/>
                    <a:pt x="2372008" y="188311"/>
                  </a:cubicBezTo>
                  <a:cubicBezTo>
                    <a:pt x="2927287" y="369380"/>
                    <a:pt x="3817545" y="831107"/>
                    <a:pt x="4372824" y="1093658"/>
                  </a:cubicBezTo>
                  <a:cubicBezTo>
                    <a:pt x="4928103" y="1356209"/>
                    <a:pt x="5245351" y="1529733"/>
                    <a:pt x="5703683" y="1763614"/>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8" name="Group 597"/>
          <p:cNvGrpSpPr/>
          <p:nvPr/>
        </p:nvGrpSpPr>
        <p:grpSpPr>
          <a:xfrm>
            <a:off x="295783" y="4280687"/>
            <a:ext cx="821958" cy="1281913"/>
            <a:chOff x="295783" y="4280687"/>
            <a:chExt cx="821958" cy="1281913"/>
          </a:xfrm>
        </p:grpSpPr>
        <p:grpSp>
          <p:nvGrpSpPr>
            <p:cNvPr id="599" name="Group 598"/>
            <p:cNvGrpSpPr/>
            <p:nvPr/>
          </p:nvGrpSpPr>
          <p:grpSpPr>
            <a:xfrm>
              <a:off x="295783" y="4280687"/>
              <a:ext cx="821958" cy="1281913"/>
              <a:chOff x="-304800" y="2106301"/>
              <a:chExt cx="1501201" cy="2341253"/>
            </a:xfrm>
          </p:grpSpPr>
          <p:sp>
            <p:nvSpPr>
              <p:cNvPr id="608"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609"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0"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611"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2"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613"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4"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5"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6"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7"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8"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600" name="Rectangle 599"/>
            <p:cNvSpPr/>
            <p:nvPr/>
          </p:nvSpPr>
          <p:spPr>
            <a:xfrm rot="5400000">
              <a:off x="990858" y="4320750"/>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1" name="Rectangle 600"/>
            <p:cNvSpPr/>
            <p:nvPr/>
          </p:nvSpPr>
          <p:spPr>
            <a:xfrm rot="5400000">
              <a:off x="902684"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2" name="Rectangle 601"/>
            <p:cNvSpPr/>
            <p:nvPr/>
          </p:nvSpPr>
          <p:spPr>
            <a:xfrm rot="5400000">
              <a:off x="812548"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3" name="Rectangle 602"/>
            <p:cNvSpPr/>
            <p:nvPr/>
          </p:nvSpPr>
          <p:spPr>
            <a:xfrm rot="5400000">
              <a:off x="985284"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4" name="Rectangle 603"/>
            <p:cNvSpPr/>
            <p:nvPr/>
          </p:nvSpPr>
          <p:spPr>
            <a:xfrm rot="5400000">
              <a:off x="897110"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5" name="Rectangle 604"/>
            <p:cNvSpPr/>
            <p:nvPr/>
          </p:nvSpPr>
          <p:spPr>
            <a:xfrm rot="5400000">
              <a:off x="805453"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6" name="Rectangle 605"/>
            <p:cNvSpPr/>
            <p:nvPr/>
          </p:nvSpPr>
          <p:spPr>
            <a:xfrm rot="5400000">
              <a:off x="717279"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7" name="Rectangle 606"/>
            <p:cNvSpPr/>
            <p:nvPr/>
          </p:nvSpPr>
          <p:spPr>
            <a:xfrm rot="5400000">
              <a:off x="628428"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19" name="Rectangle 618"/>
          <p:cNvSpPr/>
          <p:nvPr/>
        </p:nvSpPr>
        <p:spPr>
          <a:xfrm>
            <a:off x="1237931" y="5168586"/>
            <a:ext cx="373586" cy="891219"/>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620" name="Rectangle 619"/>
          <p:cNvSpPr/>
          <p:nvPr/>
        </p:nvSpPr>
        <p:spPr>
          <a:xfrm>
            <a:off x="1236422" y="4644428"/>
            <a:ext cx="373586" cy="506994"/>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621" name="Group 620"/>
          <p:cNvGrpSpPr/>
          <p:nvPr/>
        </p:nvGrpSpPr>
        <p:grpSpPr>
          <a:xfrm>
            <a:off x="1631051" y="2108020"/>
            <a:ext cx="5696980" cy="3576992"/>
            <a:chOff x="1631051" y="2108020"/>
            <a:chExt cx="5696980" cy="3576992"/>
          </a:xfrm>
        </p:grpSpPr>
        <p:sp>
          <p:nvSpPr>
            <p:cNvPr id="622" name="Freeform 621"/>
            <p:cNvSpPr/>
            <p:nvPr/>
          </p:nvSpPr>
          <p:spPr>
            <a:xfrm>
              <a:off x="1631051" y="2108020"/>
              <a:ext cx="5631256" cy="3278038"/>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Lst>
              <a:ahLst/>
              <a:cxnLst>
                <a:cxn ang="0">
                  <a:pos x="connsiteX0" y="connsiteY0"/>
                </a:cxn>
                <a:cxn ang="0">
                  <a:pos x="connsiteX1" y="connsiteY1"/>
                </a:cxn>
                <a:cxn ang="0">
                  <a:pos x="connsiteX2" y="connsiteY2"/>
                </a:cxn>
                <a:cxn ang="0">
                  <a:pos x="connsiteX3" y="connsiteY3"/>
                </a:cxn>
              </a:cxnLst>
              <a:rect l="l" t="t" r="r" b="b"/>
              <a:pathLst>
                <a:path w="5631256" h="3236258">
                  <a:moveTo>
                    <a:pt x="0" y="2781284"/>
                  </a:moveTo>
                  <a:cubicBezTo>
                    <a:pt x="671466" y="3112125"/>
                    <a:pt x="1090944" y="3373896"/>
                    <a:pt x="1665839" y="3156800"/>
                  </a:cubicBezTo>
                  <a:cubicBezTo>
                    <a:pt x="2240734" y="2939704"/>
                    <a:pt x="2879002" y="2094221"/>
                    <a:pt x="3449370" y="1478707"/>
                  </a:cubicBezTo>
                  <a:cubicBezTo>
                    <a:pt x="4019738" y="863193"/>
                    <a:pt x="4974124" y="282282"/>
                    <a:pt x="5631256" y="0"/>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Freeform 622"/>
            <p:cNvSpPr/>
            <p:nvPr/>
          </p:nvSpPr>
          <p:spPr>
            <a:xfrm>
              <a:off x="1633402" y="4929737"/>
              <a:ext cx="5694629" cy="755275"/>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58416"/>
                <a:gd name="connsiteY0" fmla="*/ 2611461 h 3205085"/>
                <a:gd name="connsiteX1" fmla="*/ 1692999 w 5658416"/>
                <a:gd name="connsiteY1" fmla="*/ 3156800 h 3205085"/>
                <a:gd name="connsiteX2" fmla="*/ 3476530 w 5658416"/>
                <a:gd name="connsiteY2" fmla="*/ 1478707 h 3205085"/>
                <a:gd name="connsiteX3" fmla="*/ 5658416 w 5658416"/>
                <a:gd name="connsiteY3" fmla="*/ 0 h 3205085"/>
                <a:gd name="connsiteX0" fmla="*/ 0 w 5694629"/>
                <a:gd name="connsiteY0" fmla="*/ 1136596 h 1730220"/>
                <a:gd name="connsiteX1" fmla="*/ 1692999 w 5694629"/>
                <a:gd name="connsiteY1" fmla="*/ 1681935 h 1730220"/>
                <a:gd name="connsiteX2" fmla="*/ 3476530 w 5694629"/>
                <a:gd name="connsiteY2" fmla="*/ 3842 h 1730220"/>
                <a:gd name="connsiteX3" fmla="*/ 5694629 w 5694629"/>
                <a:gd name="connsiteY3" fmla="*/ 1143991 h 1730220"/>
                <a:gd name="connsiteX0" fmla="*/ 0 w 5694629"/>
                <a:gd name="connsiteY0" fmla="*/ 0 h 614322"/>
                <a:gd name="connsiteX1" fmla="*/ 1692999 w 5694629"/>
                <a:gd name="connsiteY1" fmla="*/ 545339 h 614322"/>
                <a:gd name="connsiteX2" fmla="*/ 4327555 w 5694629"/>
                <a:gd name="connsiteY2" fmla="*/ 547605 h 614322"/>
                <a:gd name="connsiteX3" fmla="*/ 5694629 w 5694629"/>
                <a:gd name="connsiteY3" fmla="*/ 7395 h 614322"/>
                <a:gd name="connsiteX0" fmla="*/ 0 w 5694629"/>
                <a:gd name="connsiteY0" fmla="*/ 0 h 745649"/>
                <a:gd name="connsiteX1" fmla="*/ 1692999 w 5694629"/>
                <a:gd name="connsiteY1" fmla="*/ 545339 h 745649"/>
                <a:gd name="connsiteX2" fmla="*/ 4010684 w 5694629"/>
                <a:gd name="connsiteY2" fmla="*/ 717429 h 745649"/>
                <a:gd name="connsiteX3" fmla="*/ 5694629 w 5694629"/>
                <a:gd name="connsiteY3" fmla="*/ 7395 h 745649"/>
              </a:gdLst>
              <a:ahLst/>
              <a:cxnLst>
                <a:cxn ang="0">
                  <a:pos x="connsiteX0" y="connsiteY0"/>
                </a:cxn>
                <a:cxn ang="0">
                  <a:pos x="connsiteX1" y="connsiteY1"/>
                </a:cxn>
                <a:cxn ang="0">
                  <a:pos x="connsiteX2" y="connsiteY2"/>
                </a:cxn>
                <a:cxn ang="0">
                  <a:pos x="connsiteX3" y="connsiteY3"/>
                </a:cxn>
              </a:cxnLst>
              <a:rect l="l" t="t" r="r" b="b"/>
              <a:pathLst>
                <a:path w="5694629" h="745649">
                  <a:moveTo>
                    <a:pt x="0" y="0"/>
                  </a:moveTo>
                  <a:cubicBezTo>
                    <a:pt x="671466" y="330841"/>
                    <a:pt x="1024552" y="425768"/>
                    <a:pt x="1692999" y="545339"/>
                  </a:cubicBezTo>
                  <a:cubicBezTo>
                    <a:pt x="2361446" y="664911"/>
                    <a:pt x="3343746" y="807086"/>
                    <a:pt x="4010684" y="717429"/>
                  </a:cubicBezTo>
                  <a:cubicBezTo>
                    <a:pt x="4677622" y="627772"/>
                    <a:pt x="5037497" y="289677"/>
                    <a:pt x="5694629" y="7395"/>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4" name="Group 623"/>
          <p:cNvGrpSpPr/>
          <p:nvPr/>
        </p:nvGrpSpPr>
        <p:grpSpPr>
          <a:xfrm>
            <a:off x="304800" y="5725180"/>
            <a:ext cx="8382000" cy="523220"/>
            <a:chOff x="228600" y="1828800"/>
            <a:chExt cx="8382000" cy="523220"/>
          </a:xfrm>
        </p:grpSpPr>
        <p:sp>
          <p:nvSpPr>
            <p:cNvPr id="625" name="TextBox 624"/>
            <p:cNvSpPr txBox="1"/>
            <p:nvPr/>
          </p:nvSpPr>
          <p:spPr>
            <a:xfrm>
              <a:off x="22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TX</a:t>
              </a:r>
            </a:p>
          </p:txBody>
        </p:sp>
        <p:sp>
          <p:nvSpPr>
            <p:cNvPr id="626" name="TextBox 625"/>
            <p:cNvSpPr txBox="1"/>
            <p:nvPr/>
          </p:nvSpPr>
          <p:spPr>
            <a:xfrm>
              <a:off x="784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RX</a:t>
              </a:r>
            </a:p>
          </p:txBody>
        </p:sp>
      </p:grpSp>
      <p:sp>
        <p:nvSpPr>
          <p:cNvPr id="3" name="Slide Number Placeholder 2"/>
          <p:cNvSpPr>
            <a:spLocks noGrp="1"/>
          </p:cNvSpPr>
          <p:nvPr>
            <p:ph type="sldNum" sz="quarter" idx="12"/>
          </p:nvPr>
        </p:nvSpPr>
        <p:spPr/>
        <p:txBody>
          <a:bodyPr/>
          <a:lstStyle/>
          <a:p>
            <a:fld id="{3AC99A5B-5B03-425B-9284-2F10A88898BE}" type="slidenum">
              <a:rPr lang="en-US" smtClean="0"/>
              <a:pPr/>
              <a:t>24</a:t>
            </a:fld>
            <a:endParaRPr lang="en-US"/>
          </a:p>
        </p:txBody>
      </p:sp>
    </p:spTree>
    <p:custDataLst>
      <p:tags r:id="rId1"/>
    </p:custDataLst>
    <p:extLst>
      <p:ext uri="{BB962C8B-B14F-4D97-AF65-F5344CB8AC3E}">
        <p14:creationId xmlns:p14="http://schemas.microsoft.com/office/powerpoint/2010/main" val="213218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500"/>
                                        <p:tgtEl>
                                          <p:spTgt spid="5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9"/>
                                        </p:tgtEl>
                                        <p:attrNameLst>
                                          <p:attrName>style.visibility</p:attrName>
                                        </p:attrNameLst>
                                      </p:cBhvr>
                                      <p:to>
                                        <p:strVal val="visible"/>
                                      </p:to>
                                    </p:set>
                                    <p:animEffect transition="in" filter="fade">
                                      <p:cBhvr>
                                        <p:cTn id="10" dur="500"/>
                                        <p:tgtEl>
                                          <p:spTgt spid="5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7"/>
                                        </p:tgtEl>
                                        <p:attrNameLst>
                                          <p:attrName>style.visibility</p:attrName>
                                        </p:attrNameLst>
                                      </p:cBhvr>
                                      <p:to>
                                        <p:strVal val="visible"/>
                                      </p:to>
                                    </p:set>
                                    <p:animEffect transition="in" filter="fade">
                                      <p:cBhvr>
                                        <p:cTn id="15" dur="500"/>
                                        <p:tgtEl>
                                          <p:spTgt spid="567"/>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6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6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2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19"/>
                                        </p:tgtEl>
                                        <p:attrNameLst>
                                          <p:attrName>style.visibility</p:attrName>
                                        </p:attrNameLst>
                                      </p:cBhvr>
                                      <p:to>
                                        <p:strVal val="visible"/>
                                      </p:to>
                                    </p:set>
                                  </p:childTnLst>
                                </p:cTn>
                              </p:par>
                              <p:par>
                                <p:cTn id="24" presetID="10" presetClass="exit" presetSubtype="0" fill="hold" nodeType="withEffect">
                                  <p:stCondLst>
                                    <p:cond delay="0"/>
                                  </p:stCondLst>
                                  <p:childTnLst>
                                    <p:animEffect transition="out" filter="fade">
                                      <p:cBhvr>
                                        <p:cTn id="25" dur="500"/>
                                        <p:tgtEl>
                                          <p:spTgt spid="560"/>
                                        </p:tgtEl>
                                      </p:cBhvr>
                                    </p:animEffect>
                                    <p:set>
                                      <p:cBhvr>
                                        <p:cTn id="26" dur="1" fill="hold">
                                          <p:stCondLst>
                                            <p:cond delay="499"/>
                                          </p:stCondLst>
                                        </p:cTn>
                                        <p:tgtEl>
                                          <p:spTgt spid="560"/>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94"/>
                                        </p:tgtEl>
                                        <p:attrNameLst>
                                          <p:attrName>style.visibility</p:attrName>
                                        </p:attrNameLst>
                                      </p:cBhvr>
                                      <p:to>
                                        <p:strVal val="visible"/>
                                      </p:to>
                                    </p:set>
                                    <p:animEffect transition="in" filter="wipe(left)">
                                      <p:cBhvr>
                                        <p:cTn id="30" dur="500"/>
                                        <p:tgtEl>
                                          <p:spTgt spid="594"/>
                                        </p:tgtEl>
                                      </p:cBhvr>
                                    </p:animEffect>
                                  </p:childTnLst>
                                </p:cTn>
                              </p:par>
                            </p:childTnLst>
                          </p:cTn>
                        </p:par>
                        <p:par>
                          <p:cTn id="31" fill="hold">
                            <p:stCondLst>
                              <p:cond delay="1000"/>
                            </p:stCondLst>
                            <p:childTnLst>
                              <p:par>
                                <p:cTn id="32" presetID="1" presetClass="exit" presetSubtype="0" fill="hold" grpId="1" nodeType="afterEffect">
                                  <p:stCondLst>
                                    <p:cond delay="0"/>
                                  </p:stCondLst>
                                  <p:childTnLst>
                                    <p:set>
                                      <p:cBhvr>
                                        <p:cTn id="33" dur="1" fill="hold">
                                          <p:stCondLst>
                                            <p:cond delay="0"/>
                                          </p:stCondLst>
                                        </p:cTn>
                                        <p:tgtEl>
                                          <p:spTgt spid="620"/>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598"/>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621"/>
                                        </p:tgtEl>
                                        <p:attrNameLst>
                                          <p:attrName>style.visibility</p:attrName>
                                        </p:attrNameLst>
                                      </p:cBhvr>
                                      <p:to>
                                        <p:strVal val="visible"/>
                                      </p:to>
                                    </p:set>
                                    <p:animEffect transition="in" filter="wipe(left)">
                                      <p:cBhvr>
                                        <p:cTn id="38" dur="500"/>
                                        <p:tgtEl>
                                          <p:spTgt spid="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 grpId="0" animBg="1"/>
      <p:bldP spid="565" grpId="0" animBg="1"/>
      <p:bldP spid="566" grpId="0" animBg="1"/>
      <p:bldP spid="619" grpId="0" animBg="1"/>
      <p:bldP spid="620" grpId="0" animBg="1"/>
      <p:bldP spid="62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flipH="1">
            <a:off x="7323440" y="18370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17" name="Straight Connector 116"/>
          <p:cNvCxnSpPr>
            <a:stCxn id="116" idx="0"/>
          </p:cNvCxnSpPr>
          <p:nvPr/>
        </p:nvCxnSpPr>
        <p:spPr>
          <a:xfrm rot="16200000" flipH="1" flipV="1">
            <a:off x="6650390" y="1787252"/>
            <a:ext cx="452426" cy="91440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rot="16200000" flipH="1">
            <a:off x="7323440" y="22942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28" name="Rectangle 127"/>
          <p:cNvSpPr/>
          <p:nvPr/>
        </p:nvSpPr>
        <p:spPr>
          <a:xfrm rot="16200000" flipH="1">
            <a:off x="7323440" y="27514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29" name="Straight Connector 128"/>
          <p:cNvCxnSpPr>
            <a:stCxn id="127" idx="0"/>
          </p:cNvCxnSpPr>
          <p:nvPr/>
        </p:nvCxnSpPr>
        <p:spPr>
          <a:xfrm rot="16200000" flipV="1">
            <a:off x="6874216" y="20158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8" idx="0"/>
          </p:cNvCxnSpPr>
          <p:nvPr/>
        </p:nvCxnSpPr>
        <p:spPr>
          <a:xfrm rot="16200000" flipV="1">
            <a:off x="6645616" y="22444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rot="16200000" flipH="1">
            <a:off x="7323440" y="3286963"/>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cxnSp>
        <p:nvCxnSpPr>
          <p:cNvPr id="132" name="Straight Connector 131"/>
          <p:cNvCxnSpPr>
            <a:stCxn id="131" idx="0"/>
          </p:cNvCxnSpPr>
          <p:nvPr/>
        </p:nvCxnSpPr>
        <p:spPr>
          <a:xfrm rot="16200000" flipH="1" flipV="1">
            <a:off x="6651451" y="3236113"/>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rot="16200000" flipH="1">
            <a:off x="7323440" y="37441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34" name="Rectangle 133"/>
          <p:cNvSpPr/>
          <p:nvPr/>
        </p:nvSpPr>
        <p:spPr>
          <a:xfrm rot="16200000" flipH="1">
            <a:off x="7323440" y="42013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cxnSp>
        <p:nvCxnSpPr>
          <p:cNvPr id="135" name="Straight Connector 134"/>
          <p:cNvCxnSpPr>
            <a:stCxn id="133" idx="0"/>
          </p:cNvCxnSpPr>
          <p:nvPr/>
        </p:nvCxnSpPr>
        <p:spPr>
          <a:xfrm rot="16200000" flipV="1">
            <a:off x="6873154" y="3464713"/>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34" idx="0"/>
          </p:cNvCxnSpPr>
          <p:nvPr/>
        </p:nvCxnSpPr>
        <p:spPr>
          <a:xfrm rot="16200000" flipV="1">
            <a:off x="6644554" y="3693313"/>
            <a:ext cx="464097"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2" name="Rectangle 141"/>
          <p:cNvSpPr/>
          <p:nvPr/>
        </p:nvSpPr>
        <p:spPr>
          <a:xfrm rot="16200000" flipH="1">
            <a:off x="7323439" y="47326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43" name="Straight Connector 142"/>
          <p:cNvCxnSpPr>
            <a:stCxn id="142" idx="0"/>
          </p:cNvCxnSpPr>
          <p:nvPr/>
        </p:nvCxnSpPr>
        <p:spPr>
          <a:xfrm rot="16200000" flipH="1" flipV="1">
            <a:off x="6650389" y="4682852"/>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rot="16200000" flipH="1">
            <a:off x="7323439" y="51898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45" name="Rectangle 144"/>
          <p:cNvSpPr/>
          <p:nvPr/>
        </p:nvSpPr>
        <p:spPr>
          <a:xfrm rot="16200000" flipH="1">
            <a:off x="7323439" y="56470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146" name="Straight Connector 145"/>
          <p:cNvCxnSpPr>
            <a:stCxn id="144" idx="0"/>
          </p:cNvCxnSpPr>
          <p:nvPr/>
        </p:nvCxnSpPr>
        <p:spPr>
          <a:xfrm rot="16200000" flipV="1">
            <a:off x="6874215" y="49114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45" idx="0"/>
          </p:cNvCxnSpPr>
          <p:nvPr/>
        </p:nvCxnSpPr>
        <p:spPr>
          <a:xfrm rot="16200000" flipV="1">
            <a:off x="6645615" y="51400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67" name="Rectangle 266"/>
          <p:cNvSpPr/>
          <p:nvPr/>
        </p:nvSpPr>
        <p:spPr>
          <a:xfrm rot="5400000">
            <a:off x="1236620" y="18370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68" name="Rectangle 267"/>
          <p:cNvSpPr/>
          <p:nvPr/>
        </p:nvSpPr>
        <p:spPr>
          <a:xfrm rot="5400000">
            <a:off x="1236620" y="22942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69" name="Rectangle 268"/>
          <p:cNvSpPr/>
          <p:nvPr/>
        </p:nvSpPr>
        <p:spPr>
          <a:xfrm rot="5400000">
            <a:off x="1236620" y="27514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0" name="Rectangle 269"/>
          <p:cNvSpPr/>
          <p:nvPr/>
        </p:nvSpPr>
        <p:spPr>
          <a:xfrm rot="5400000">
            <a:off x="1236620" y="3286963"/>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sp>
        <p:nvSpPr>
          <p:cNvPr id="271" name="Rectangle 270"/>
          <p:cNvSpPr/>
          <p:nvPr/>
        </p:nvSpPr>
        <p:spPr>
          <a:xfrm rot="5400000">
            <a:off x="1236620" y="37441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2" name="Rectangle 271"/>
          <p:cNvSpPr/>
          <p:nvPr/>
        </p:nvSpPr>
        <p:spPr>
          <a:xfrm rot="5400000">
            <a:off x="1236620" y="42013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sp>
        <p:nvSpPr>
          <p:cNvPr id="273" name="Rectangle 272"/>
          <p:cNvSpPr/>
          <p:nvPr/>
        </p:nvSpPr>
        <p:spPr>
          <a:xfrm rot="5400000">
            <a:off x="1236621" y="47326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4" name="Rectangle 273"/>
          <p:cNvSpPr/>
          <p:nvPr/>
        </p:nvSpPr>
        <p:spPr>
          <a:xfrm rot="5400000">
            <a:off x="1236621" y="51898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75" name="Rectangle 274"/>
          <p:cNvSpPr/>
          <p:nvPr/>
        </p:nvSpPr>
        <p:spPr>
          <a:xfrm rot="5400000">
            <a:off x="1236621" y="56470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grpSp>
        <p:nvGrpSpPr>
          <p:cNvPr id="276" name="Group 275"/>
          <p:cNvGrpSpPr/>
          <p:nvPr/>
        </p:nvGrpSpPr>
        <p:grpSpPr>
          <a:xfrm>
            <a:off x="1609380" y="2018239"/>
            <a:ext cx="914401" cy="3810000"/>
            <a:chOff x="1609379" y="2018153"/>
            <a:chExt cx="914401" cy="3810000"/>
          </a:xfrm>
        </p:grpSpPr>
        <p:cxnSp>
          <p:nvCxnSpPr>
            <p:cNvPr id="277" name="Straight Connector 276"/>
            <p:cNvCxnSpPr>
              <a:stCxn id="267" idx="0"/>
            </p:cNvCxnSpPr>
            <p:nvPr/>
          </p:nvCxnSpPr>
          <p:spPr>
            <a:xfrm rot="5400000" flipV="1">
              <a:off x="184036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68" idx="0"/>
            </p:cNvCxnSpPr>
            <p:nvPr/>
          </p:nvCxnSpPr>
          <p:spPr>
            <a:xfrm rot="5400000" flipH="1" flipV="1">
              <a:off x="206419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69" idx="0"/>
            </p:cNvCxnSpPr>
            <p:nvPr/>
          </p:nvCxnSpPr>
          <p:spPr>
            <a:xfrm rot="5400000" flipH="1" flipV="1">
              <a:off x="183559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70" idx="0"/>
            </p:cNvCxnSpPr>
            <p:nvPr/>
          </p:nvCxnSpPr>
          <p:spPr>
            <a:xfrm rot="5400000" flipV="1">
              <a:off x="184142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1" name="Straight Connector 280"/>
            <p:cNvCxnSpPr>
              <a:stCxn id="271" idx="0"/>
            </p:cNvCxnSpPr>
            <p:nvPr/>
          </p:nvCxnSpPr>
          <p:spPr>
            <a:xfrm rot="5400000" flipH="1" flipV="1">
              <a:off x="206313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272" idx="0"/>
            </p:cNvCxnSpPr>
            <p:nvPr/>
          </p:nvCxnSpPr>
          <p:spPr>
            <a:xfrm rot="5400000" flipH="1" flipV="1">
              <a:off x="183453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3" name="Straight Connector 282"/>
            <p:cNvCxnSpPr>
              <a:stCxn id="273" idx="0"/>
            </p:cNvCxnSpPr>
            <p:nvPr/>
          </p:nvCxnSpPr>
          <p:spPr>
            <a:xfrm rot="5400000" flipV="1">
              <a:off x="184036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274" idx="0"/>
            </p:cNvCxnSpPr>
            <p:nvPr/>
          </p:nvCxnSpPr>
          <p:spPr>
            <a:xfrm rot="5400000" flipH="1" flipV="1">
              <a:off x="206419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75" idx="0"/>
            </p:cNvCxnSpPr>
            <p:nvPr/>
          </p:nvCxnSpPr>
          <p:spPr>
            <a:xfrm rot="5400000" flipH="1" flipV="1">
              <a:off x="183559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2358280" y="2019996"/>
            <a:ext cx="4218132" cy="3810492"/>
            <a:chOff x="2358280" y="2019996"/>
            <a:chExt cx="4218132" cy="3810492"/>
          </a:xfrm>
        </p:grpSpPr>
        <p:cxnSp>
          <p:nvCxnSpPr>
            <p:cNvPr id="118" name="Straight Arrow Connector 117"/>
            <p:cNvCxnSpPr/>
            <p:nvPr/>
          </p:nvCxnSpPr>
          <p:spPr>
            <a:xfrm rot="16200000" flipH="1" flipV="1">
              <a:off x="5223062" y="19278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rot="16200000" flipH="1" flipV="1">
              <a:off x="4803962" y="234695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rot="16200000" flipV="1">
              <a:off x="5223062" y="26136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rot="16200000" flipH="1" flipV="1">
              <a:off x="5489762" y="303275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rot="16200000" flipH="1" flipV="1">
              <a:off x="5070662" y="345185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61" idx="0"/>
            </p:cNvCxnSpPr>
            <p:nvPr/>
          </p:nvCxnSpPr>
          <p:spPr>
            <a:xfrm rot="16200000" flipV="1">
              <a:off x="4461278" y="3375444"/>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rot="16200000" flipV="1">
              <a:off x="4879816" y="3795107"/>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61" idx="0"/>
            </p:cNvCxnSpPr>
            <p:nvPr/>
          </p:nvCxnSpPr>
          <p:spPr>
            <a:xfrm rot="16200000" flipV="1">
              <a:off x="5299478" y="4213644"/>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78" name="Rectangle 177"/>
            <p:cNvSpPr/>
            <p:nvPr/>
          </p:nvSpPr>
          <p:spPr>
            <a:xfrm rot="16200000" flipH="1">
              <a:off x="5965803" y="3808991"/>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7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4778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4778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57008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57008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6623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6623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75451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375451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84666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84666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9388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9388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03109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403109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123302"/>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123302"/>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2173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2173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3095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4309591"/>
              <a:ext cx="92211" cy="72579"/>
            </a:xfrm>
            <a:prstGeom prst="rect">
              <a:avLst/>
            </a:prstGeom>
            <a:noFill/>
            <a:extLst>
              <a:ext uri="{909E8E84-426E-40DD-AFC4-6F175D3DCCD1}">
                <a14:hiddenFill xmlns:a14="http://schemas.microsoft.com/office/drawing/2010/main">
                  <a:solidFill>
                    <a:srgbClr val="FFFFFF"/>
                  </a:solidFill>
                </a14:hiddenFill>
              </a:ext>
            </a:extLst>
          </p:spPr>
        </p:pic>
        <p:sp>
          <p:nvSpPr>
            <p:cNvPr id="149" name="Rectangle 148"/>
            <p:cNvSpPr/>
            <p:nvPr/>
          </p:nvSpPr>
          <p:spPr>
            <a:xfrm rot="16200000" flipH="1">
              <a:off x="5957000" y="5219880"/>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88876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488876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9809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498097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07318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07318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1654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16540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25755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525755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3497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3497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441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441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5341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53419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6282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62826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7204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4" y="5720480"/>
              <a:ext cx="92211" cy="72579"/>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p:cNvCxnSpPr/>
            <p:nvPr/>
          </p:nvCxnSpPr>
          <p:spPr>
            <a:xfrm rot="16200000" flipH="1" flipV="1">
              <a:off x="4384862" y="276605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rot="16200000" flipH="1">
              <a:off x="5965803" y="238759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05648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05648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14869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14869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24090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24090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33311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33311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42527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42527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5174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5174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60969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609696"/>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70190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01908"/>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7959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9598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888197"/>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2888197"/>
              <a:ext cx="92211" cy="72579"/>
            </a:xfrm>
            <a:prstGeom prst="rect">
              <a:avLst/>
            </a:prstGeom>
            <a:noFill/>
            <a:extLst>
              <a:ext uri="{909E8E84-426E-40DD-AFC4-6F175D3DCCD1}">
                <a14:hiddenFill xmlns:a14="http://schemas.microsoft.com/office/drawing/2010/main">
                  <a:solidFill>
                    <a:srgbClr val="FFFFFF"/>
                  </a:solidFill>
                </a14:hiddenFill>
              </a:ext>
            </a:extLst>
          </p:spPr>
        </p:pic>
        <p:grpSp>
          <p:nvGrpSpPr>
            <p:cNvPr id="256" name="Group 255"/>
            <p:cNvGrpSpPr/>
            <p:nvPr/>
          </p:nvGrpSpPr>
          <p:grpSpPr>
            <a:xfrm>
              <a:off x="2447579" y="2514600"/>
              <a:ext cx="1859281" cy="2871458"/>
              <a:chOff x="2447578" y="2514514"/>
              <a:chExt cx="1859281" cy="2871458"/>
            </a:xfrm>
          </p:grpSpPr>
          <p:cxnSp>
            <p:nvCxnSpPr>
              <p:cNvPr id="257" name="Straight Arrow Connector 256"/>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8" name="Straight Arrow Connector 257"/>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9" name="Straight Arrow Connector 258"/>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0" name="Straight Arrow Connector 259"/>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3" name="Straight Arrow Connector 262"/>
              <p:cNvCxnSpPr>
                <a:stCxn id="302"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4" name="Straight Arrow Connector 263"/>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a:stCxn id="302"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86" name="Group 285"/>
            <p:cNvGrpSpPr/>
            <p:nvPr/>
          </p:nvGrpSpPr>
          <p:grpSpPr>
            <a:xfrm>
              <a:off x="2358280" y="2019996"/>
              <a:ext cx="251499" cy="3810492"/>
              <a:chOff x="2358279" y="2019910"/>
              <a:chExt cx="251499" cy="3810492"/>
            </a:xfrm>
          </p:grpSpPr>
          <p:grpSp>
            <p:nvGrpSpPr>
              <p:cNvPr id="287" name="Group 286"/>
              <p:cNvGrpSpPr/>
              <p:nvPr/>
            </p:nvGrpSpPr>
            <p:grpSpPr>
              <a:xfrm rot="5400000">
                <a:off x="1999169" y="2387511"/>
                <a:ext cx="978209" cy="243008"/>
                <a:chOff x="5220661" y="3675707"/>
                <a:chExt cx="978209" cy="243008"/>
              </a:xfrm>
            </p:grpSpPr>
            <p:sp>
              <p:nvSpPr>
                <p:cNvPr id="332" name="Rectangle 331"/>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3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8" name="Group 287"/>
              <p:cNvGrpSpPr/>
              <p:nvPr/>
            </p:nvGrpSpPr>
            <p:grpSpPr>
              <a:xfrm rot="5400000">
                <a:off x="1994599" y="3808905"/>
                <a:ext cx="978209" cy="243008"/>
                <a:chOff x="5220661" y="3680277"/>
                <a:chExt cx="978209" cy="243008"/>
              </a:xfrm>
            </p:grpSpPr>
            <p:sp>
              <p:nvSpPr>
                <p:cNvPr id="311" name="Rectangle 310"/>
                <p:cNvSpPr/>
                <p:nvPr/>
              </p:nvSpPr>
              <p:spPr>
                <a:xfrm>
                  <a:off x="5220661" y="368027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9" name="Group 288"/>
              <p:cNvGrpSpPr/>
              <p:nvPr/>
            </p:nvGrpSpPr>
            <p:grpSpPr>
              <a:xfrm rot="5400000">
                <a:off x="1990678" y="5219794"/>
                <a:ext cx="978209" cy="243008"/>
                <a:chOff x="5220661" y="3675707"/>
                <a:chExt cx="978209" cy="243008"/>
              </a:xfrm>
            </p:grpSpPr>
            <p:sp>
              <p:nvSpPr>
                <p:cNvPr id="290" name="Rectangle 28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1" name="Cube 110"/>
            <p:cNvSpPr/>
            <p:nvPr/>
          </p:nvSpPr>
          <p:spPr>
            <a:xfrm rot="5400000" flipH="1">
              <a:off x="4207127" y="282940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8668" y="2975732"/>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Rectangle 83"/>
            <p:cNvSpPr/>
            <p:nvPr/>
          </p:nvSpPr>
          <p:spPr>
            <a:xfrm rot="5400000">
              <a:off x="4412375" y="2632705"/>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Rectangle 83"/>
            <p:cNvSpPr/>
            <p:nvPr/>
          </p:nvSpPr>
          <p:spPr>
            <a:xfrm rot="5400000">
              <a:off x="4495241" y="3101823"/>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Cube 64"/>
            <p:cNvSpPr/>
            <p:nvPr/>
          </p:nvSpPr>
          <p:spPr>
            <a:xfrm rot="5400000" flipH="1">
              <a:off x="4203206" y="3692743"/>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4747" y="3839067"/>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83"/>
            <p:cNvSpPr/>
            <p:nvPr/>
          </p:nvSpPr>
          <p:spPr>
            <a:xfrm rot="5400000">
              <a:off x="4408454" y="3496040"/>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8" name="Rectangle 83"/>
            <p:cNvSpPr/>
            <p:nvPr/>
          </p:nvSpPr>
          <p:spPr>
            <a:xfrm rot="5400000">
              <a:off x="4491320" y="3965158"/>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Cube 60"/>
            <p:cNvSpPr/>
            <p:nvPr/>
          </p:nvSpPr>
          <p:spPr>
            <a:xfrm rot="5400000" flipH="1">
              <a:off x="4190085" y="4569439"/>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191626" y="4715763"/>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83"/>
            <p:cNvSpPr/>
            <p:nvPr/>
          </p:nvSpPr>
          <p:spPr>
            <a:xfrm rot="5400000">
              <a:off x="4395333" y="4372736"/>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83"/>
            <p:cNvSpPr/>
            <p:nvPr/>
          </p:nvSpPr>
          <p:spPr>
            <a:xfrm rot="5400000">
              <a:off x="4478199" y="4841854"/>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55" name="Rectangle 354"/>
          <p:cNvSpPr/>
          <p:nvPr/>
        </p:nvSpPr>
        <p:spPr>
          <a:xfrm>
            <a:off x="2350129" y="1809254"/>
            <a:ext cx="4235870" cy="426932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358" name="Rectangle 23"/>
          <p:cNvSpPr>
            <a:spLocks noChangeArrowheads="1"/>
          </p:cNvSpPr>
          <p:nvPr/>
        </p:nvSpPr>
        <p:spPr bwMode="auto">
          <a:xfrm>
            <a:off x="2298646" y="1801073"/>
            <a:ext cx="4419600" cy="419312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a:p>
        </p:txBody>
      </p:sp>
      <p:sp>
        <p:nvSpPr>
          <p:cNvPr id="385" name="Rectangle 384"/>
          <p:cNvSpPr/>
          <p:nvPr/>
        </p:nvSpPr>
        <p:spPr>
          <a:xfrm>
            <a:off x="1246985" y="1826675"/>
            <a:ext cx="373586" cy="871258"/>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389" name="Rectangle 388"/>
          <p:cNvSpPr/>
          <p:nvPr/>
        </p:nvSpPr>
        <p:spPr>
          <a:xfrm>
            <a:off x="1246985" y="3241142"/>
            <a:ext cx="373586" cy="1376126"/>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229" name="Group 228"/>
          <p:cNvGrpSpPr/>
          <p:nvPr/>
        </p:nvGrpSpPr>
        <p:grpSpPr>
          <a:xfrm>
            <a:off x="306129" y="2323301"/>
            <a:ext cx="821958" cy="1281913"/>
            <a:chOff x="306129" y="2323301"/>
            <a:chExt cx="821958" cy="1281913"/>
          </a:xfrm>
        </p:grpSpPr>
        <p:grpSp>
          <p:nvGrpSpPr>
            <p:cNvPr id="227" name="Group 226"/>
            <p:cNvGrpSpPr/>
            <p:nvPr/>
          </p:nvGrpSpPr>
          <p:grpSpPr>
            <a:xfrm>
              <a:off x="306129" y="2323301"/>
              <a:ext cx="821958" cy="1281913"/>
              <a:chOff x="-304800" y="2106301"/>
              <a:chExt cx="1501201" cy="2341253"/>
            </a:xfrm>
          </p:grpSpPr>
          <p:sp>
            <p:nvSpPr>
              <p:cNvPr id="366"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367"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68"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369"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77"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378"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79"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0"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1"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2"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3"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390" name="Rectangle 389"/>
            <p:cNvSpPr/>
            <p:nvPr/>
          </p:nvSpPr>
          <p:spPr>
            <a:xfrm rot="5400000">
              <a:off x="1001204" y="2363364"/>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1" name="Rectangle 390"/>
            <p:cNvSpPr/>
            <p:nvPr/>
          </p:nvSpPr>
          <p:spPr>
            <a:xfrm rot="5400000">
              <a:off x="913030"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2" name="Rectangle 391"/>
            <p:cNvSpPr/>
            <p:nvPr/>
          </p:nvSpPr>
          <p:spPr>
            <a:xfrm rot="5400000">
              <a:off x="822894"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3" name="Rectangle 392"/>
            <p:cNvSpPr/>
            <p:nvPr/>
          </p:nvSpPr>
          <p:spPr>
            <a:xfrm rot="5400000">
              <a:off x="734720" y="2363366"/>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4" name="Rectangle 393"/>
            <p:cNvSpPr/>
            <p:nvPr/>
          </p:nvSpPr>
          <p:spPr>
            <a:xfrm rot="5400000">
              <a:off x="999127" y="3063430"/>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6" name="Rectangle 395"/>
            <p:cNvSpPr/>
            <p:nvPr/>
          </p:nvSpPr>
          <p:spPr>
            <a:xfrm rot="5400000">
              <a:off x="907457" y="3063936"/>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7" name="Rectangle 396"/>
            <p:cNvSpPr/>
            <p:nvPr/>
          </p:nvSpPr>
          <p:spPr>
            <a:xfrm rot="5400000">
              <a:off x="558371" y="236336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8" name="Rectangle 397"/>
            <p:cNvSpPr/>
            <p:nvPr/>
          </p:nvSpPr>
          <p:spPr>
            <a:xfrm rot="5400000">
              <a:off x="646546" y="236420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9" name="Rectangle 398"/>
            <p:cNvSpPr/>
            <p:nvPr/>
          </p:nvSpPr>
          <p:spPr>
            <a:xfrm rot="5400000">
              <a:off x="99563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1" name="Rectangle 400"/>
            <p:cNvSpPr/>
            <p:nvPr/>
          </p:nvSpPr>
          <p:spPr>
            <a:xfrm rot="5400000">
              <a:off x="907456"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2" name="Rectangle 401"/>
            <p:cNvSpPr/>
            <p:nvPr/>
          </p:nvSpPr>
          <p:spPr>
            <a:xfrm rot="5400000">
              <a:off x="815799"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3" name="Rectangle 402"/>
            <p:cNvSpPr/>
            <p:nvPr/>
          </p:nvSpPr>
          <p:spPr>
            <a:xfrm rot="5400000">
              <a:off x="727625"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4" name="Rectangle 403"/>
            <p:cNvSpPr/>
            <p:nvPr/>
          </p:nvSpPr>
          <p:spPr>
            <a:xfrm rot="5400000">
              <a:off x="638774"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5" name="Rectangle 404"/>
            <p:cNvSpPr/>
            <p:nvPr/>
          </p:nvSpPr>
          <p:spPr>
            <a:xfrm rot="5400000">
              <a:off x="55060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33" name="Group 232"/>
          <p:cNvGrpSpPr/>
          <p:nvPr/>
        </p:nvGrpSpPr>
        <p:grpSpPr>
          <a:xfrm>
            <a:off x="1611517" y="2027976"/>
            <a:ext cx="5721790" cy="3355235"/>
            <a:chOff x="1611517" y="2027976"/>
            <a:chExt cx="5721790" cy="3355235"/>
          </a:xfrm>
        </p:grpSpPr>
        <p:sp>
          <p:nvSpPr>
            <p:cNvPr id="231" name="Freeform 230"/>
            <p:cNvSpPr/>
            <p:nvPr/>
          </p:nvSpPr>
          <p:spPr>
            <a:xfrm>
              <a:off x="1611517" y="2027976"/>
              <a:ext cx="5703683" cy="905347"/>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Lst>
              <a:ahLst/>
              <a:cxnLst>
                <a:cxn ang="0">
                  <a:pos x="connsiteX0" y="connsiteY0"/>
                </a:cxn>
                <a:cxn ang="0">
                  <a:pos x="connsiteX1" y="connsiteY1"/>
                </a:cxn>
                <a:cxn ang="0">
                  <a:pos x="connsiteX2" y="connsiteY2"/>
                </a:cxn>
                <a:cxn ang="0">
                  <a:pos x="connsiteX3" y="connsiteY3"/>
                </a:cxn>
              </a:cxnLst>
              <a:rect l="l" t="t" r="r" b="b"/>
              <a:pathLst>
                <a:path w="5703683" h="905347">
                  <a:moveTo>
                    <a:pt x="0" y="905347"/>
                  </a:moveTo>
                  <a:cubicBezTo>
                    <a:pt x="490396" y="682028"/>
                    <a:pt x="980792" y="458709"/>
                    <a:pt x="1638677" y="416460"/>
                  </a:cubicBezTo>
                  <a:cubicBezTo>
                    <a:pt x="2296562" y="374210"/>
                    <a:pt x="3269810" y="721260"/>
                    <a:pt x="3947311" y="651850"/>
                  </a:cubicBezTo>
                  <a:cubicBezTo>
                    <a:pt x="4624812" y="582440"/>
                    <a:pt x="5164247" y="291220"/>
                    <a:pt x="5703683" y="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405"/>
            <p:cNvSpPr/>
            <p:nvPr/>
          </p:nvSpPr>
          <p:spPr>
            <a:xfrm>
              <a:off x="1623507" y="2847551"/>
              <a:ext cx="5685576" cy="2535660"/>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Lst>
              <a:ahLst/>
              <a:cxnLst>
                <a:cxn ang="0">
                  <a:pos x="connsiteX0" y="connsiteY0"/>
                </a:cxn>
                <a:cxn ang="0">
                  <a:pos x="connsiteX1" y="connsiteY1"/>
                </a:cxn>
                <a:cxn ang="0">
                  <a:pos x="connsiteX2" y="connsiteY2"/>
                </a:cxn>
                <a:cxn ang="0">
                  <a:pos x="connsiteX3" y="connsiteY3"/>
                </a:cxn>
              </a:cxnLst>
              <a:rect l="l" t="t" r="r" b="b"/>
              <a:pathLst>
                <a:path w="5685576" h="2503340">
                  <a:moveTo>
                    <a:pt x="0" y="127357"/>
                  </a:moveTo>
                  <a:cubicBezTo>
                    <a:pt x="490396" y="-95962"/>
                    <a:pt x="1419885" y="-56156"/>
                    <a:pt x="1982709" y="493933"/>
                  </a:cubicBezTo>
                  <a:cubicBezTo>
                    <a:pt x="2545533" y="1044022"/>
                    <a:pt x="2651157" y="1859532"/>
                    <a:pt x="3268301" y="2194433"/>
                  </a:cubicBezTo>
                  <a:cubicBezTo>
                    <a:pt x="3885445" y="2529334"/>
                    <a:pt x="5046551" y="2472790"/>
                    <a:pt x="5685576" y="250334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1629624" y="2618263"/>
              <a:ext cx="5703683" cy="1763614"/>
            </a:xfrm>
            <a:custGeom>
              <a:avLst/>
              <a:gdLst>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74471 w 5703683"/>
                <a:gd name="connsiteY4" fmla="*/ 1187143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38257 w 5703683"/>
                <a:gd name="connsiteY4" fmla="*/ 987967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4970352 w 5703683"/>
                <a:gd name="connsiteY4" fmla="*/ 1413480 h 1757511"/>
                <a:gd name="connsiteX5" fmla="*/ 5703683 w 5703683"/>
                <a:gd name="connsiteY5" fmla="*/ 1757511 h 1757511"/>
                <a:gd name="connsiteX0" fmla="*/ 0 w 5703683"/>
                <a:gd name="connsiteY0" fmla="*/ 317439 h 1756940"/>
                <a:gd name="connsiteX1" fmla="*/ 688063 w 5703683"/>
                <a:gd name="connsiteY1" fmla="*/ 36782 h 1756940"/>
                <a:gd name="connsiteX2" fmla="*/ 1385180 w 5703683"/>
                <a:gd name="connsiteY2" fmla="*/ 45835 h 1756940"/>
                <a:gd name="connsiteX3" fmla="*/ 3213980 w 5703683"/>
                <a:gd name="connsiteY3" fmla="*/ 426081 h 1756940"/>
                <a:gd name="connsiteX4" fmla="*/ 4970352 w 5703683"/>
                <a:gd name="connsiteY4" fmla="*/ 1412909 h 1756940"/>
                <a:gd name="connsiteX5" fmla="*/ 5703683 w 5703683"/>
                <a:gd name="connsiteY5" fmla="*/ 1756940 h 1756940"/>
                <a:gd name="connsiteX0" fmla="*/ 0 w 5703683"/>
                <a:gd name="connsiteY0" fmla="*/ 300808 h 1740309"/>
                <a:gd name="connsiteX1" fmla="*/ 688063 w 5703683"/>
                <a:gd name="connsiteY1" fmla="*/ 20151 h 1740309"/>
                <a:gd name="connsiteX2" fmla="*/ 1883121 w 5703683"/>
                <a:gd name="connsiteY2" fmla="*/ 65418 h 1740309"/>
                <a:gd name="connsiteX3" fmla="*/ 3213980 w 5703683"/>
                <a:gd name="connsiteY3" fmla="*/ 409450 h 1740309"/>
                <a:gd name="connsiteX4" fmla="*/ 4970352 w 5703683"/>
                <a:gd name="connsiteY4" fmla="*/ 1396278 h 1740309"/>
                <a:gd name="connsiteX5" fmla="*/ 5703683 w 5703683"/>
                <a:gd name="connsiteY5" fmla="*/ 1740309 h 1740309"/>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5703683 w 5703683"/>
                <a:gd name="connsiteY4" fmla="*/ 1750212 h 1750212"/>
                <a:gd name="connsiteX0" fmla="*/ 0 w 5703683"/>
                <a:gd name="connsiteY0" fmla="*/ 336666 h 1776167"/>
                <a:gd name="connsiteX1" fmla="*/ 1041148 w 5703683"/>
                <a:gd name="connsiteY1" fmla="*/ 19795 h 1776167"/>
                <a:gd name="connsiteX2" fmla="*/ 1883121 w 5703683"/>
                <a:gd name="connsiteY2" fmla="*/ 101276 h 1776167"/>
                <a:gd name="connsiteX3" fmla="*/ 3503691 w 5703683"/>
                <a:gd name="connsiteY3" fmla="*/ 653538 h 1776167"/>
                <a:gd name="connsiteX4" fmla="*/ 5703683 w 5703683"/>
                <a:gd name="connsiteY4" fmla="*/ 1776167 h 1776167"/>
                <a:gd name="connsiteX0" fmla="*/ 0 w 5703683"/>
                <a:gd name="connsiteY0" fmla="*/ 320154 h 1759655"/>
                <a:gd name="connsiteX1" fmla="*/ 1041148 w 5703683"/>
                <a:gd name="connsiteY1" fmla="*/ 3283 h 1759655"/>
                <a:gd name="connsiteX2" fmla="*/ 2372008 w 5703683"/>
                <a:gd name="connsiteY2" fmla="*/ 184352 h 1759655"/>
                <a:gd name="connsiteX3" fmla="*/ 3503691 w 5703683"/>
                <a:gd name="connsiteY3" fmla="*/ 637026 h 1759655"/>
                <a:gd name="connsiteX4" fmla="*/ 5703683 w 5703683"/>
                <a:gd name="connsiteY4" fmla="*/ 1759655 h 1759655"/>
                <a:gd name="connsiteX0" fmla="*/ 0 w 5703683"/>
                <a:gd name="connsiteY0" fmla="*/ 324113 h 1763614"/>
                <a:gd name="connsiteX1" fmla="*/ 1041148 w 5703683"/>
                <a:gd name="connsiteY1" fmla="*/ 7242 h 1763614"/>
                <a:gd name="connsiteX2" fmla="*/ 2372008 w 5703683"/>
                <a:gd name="connsiteY2" fmla="*/ 188311 h 1763614"/>
                <a:gd name="connsiteX3" fmla="*/ 4372824 w 5703683"/>
                <a:gd name="connsiteY3" fmla="*/ 1093658 h 1763614"/>
                <a:gd name="connsiteX4" fmla="*/ 5703683 w 5703683"/>
                <a:gd name="connsiteY4" fmla="*/ 1763614 h 17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3683" h="1763614">
                  <a:moveTo>
                    <a:pt x="0" y="324113"/>
                  </a:moveTo>
                  <a:cubicBezTo>
                    <a:pt x="228600" y="206418"/>
                    <a:pt x="645813" y="29876"/>
                    <a:pt x="1041148" y="7242"/>
                  </a:cubicBezTo>
                  <a:cubicBezTo>
                    <a:pt x="1436483" y="-15392"/>
                    <a:pt x="1816729" y="7242"/>
                    <a:pt x="2372008" y="188311"/>
                  </a:cubicBezTo>
                  <a:cubicBezTo>
                    <a:pt x="2927287" y="369380"/>
                    <a:pt x="3817545" y="831107"/>
                    <a:pt x="4372824" y="1093658"/>
                  </a:cubicBezTo>
                  <a:cubicBezTo>
                    <a:pt x="4928103" y="1356209"/>
                    <a:pt x="5245351" y="1529733"/>
                    <a:pt x="5703683" y="1763614"/>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p:cNvGrpSpPr/>
          <p:nvPr/>
        </p:nvGrpSpPr>
        <p:grpSpPr>
          <a:xfrm>
            <a:off x="295783" y="4280687"/>
            <a:ext cx="821958" cy="1281913"/>
            <a:chOff x="295783" y="4280687"/>
            <a:chExt cx="821958" cy="1281913"/>
          </a:xfrm>
        </p:grpSpPr>
        <p:grpSp>
          <p:nvGrpSpPr>
            <p:cNvPr id="408" name="Group 407"/>
            <p:cNvGrpSpPr/>
            <p:nvPr/>
          </p:nvGrpSpPr>
          <p:grpSpPr>
            <a:xfrm>
              <a:off x="295783" y="4280687"/>
              <a:ext cx="821958" cy="1281913"/>
              <a:chOff x="-304800" y="2106301"/>
              <a:chExt cx="1501201" cy="2341253"/>
            </a:xfrm>
          </p:grpSpPr>
          <p:sp>
            <p:nvSpPr>
              <p:cNvPr id="423"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424"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25"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426"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27"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428"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29"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0"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1"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2"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3"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409" name="Rectangle 408"/>
            <p:cNvSpPr/>
            <p:nvPr/>
          </p:nvSpPr>
          <p:spPr>
            <a:xfrm rot="5400000">
              <a:off x="990858" y="4320750"/>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 name="Rectangle 409"/>
            <p:cNvSpPr/>
            <p:nvPr/>
          </p:nvSpPr>
          <p:spPr>
            <a:xfrm rot="5400000">
              <a:off x="902684"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1" name="Rectangle 410"/>
            <p:cNvSpPr/>
            <p:nvPr/>
          </p:nvSpPr>
          <p:spPr>
            <a:xfrm rot="5400000">
              <a:off x="812548"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7" name="Rectangle 416"/>
            <p:cNvSpPr/>
            <p:nvPr/>
          </p:nvSpPr>
          <p:spPr>
            <a:xfrm rot="5400000">
              <a:off x="985284"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8" name="Rectangle 417"/>
            <p:cNvSpPr/>
            <p:nvPr/>
          </p:nvSpPr>
          <p:spPr>
            <a:xfrm rot="5400000">
              <a:off x="897110"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9" name="Rectangle 418"/>
            <p:cNvSpPr/>
            <p:nvPr/>
          </p:nvSpPr>
          <p:spPr>
            <a:xfrm rot="5400000">
              <a:off x="805453"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0" name="Rectangle 419"/>
            <p:cNvSpPr/>
            <p:nvPr/>
          </p:nvSpPr>
          <p:spPr>
            <a:xfrm rot="5400000">
              <a:off x="717279"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1" name="Rectangle 420"/>
            <p:cNvSpPr/>
            <p:nvPr/>
          </p:nvSpPr>
          <p:spPr>
            <a:xfrm rot="5400000">
              <a:off x="628428"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34" name="Rectangle 433"/>
          <p:cNvSpPr/>
          <p:nvPr/>
        </p:nvSpPr>
        <p:spPr>
          <a:xfrm>
            <a:off x="1237931" y="5168586"/>
            <a:ext cx="373586" cy="891219"/>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238" name="Group 237"/>
          <p:cNvGrpSpPr/>
          <p:nvPr/>
        </p:nvGrpSpPr>
        <p:grpSpPr>
          <a:xfrm>
            <a:off x="1631051" y="2108020"/>
            <a:ext cx="5696980" cy="3576992"/>
            <a:chOff x="1631051" y="2108020"/>
            <a:chExt cx="5696980" cy="3576992"/>
          </a:xfrm>
        </p:grpSpPr>
        <p:sp>
          <p:nvSpPr>
            <p:cNvPr id="436" name="Freeform 435"/>
            <p:cNvSpPr/>
            <p:nvPr/>
          </p:nvSpPr>
          <p:spPr>
            <a:xfrm>
              <a:off x="1631051" y="2108020"/>
              <a:ext cx="5631256" cy="3278038"/>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Lst>
              <a:ahLst/>
              <a:cxnLst>
                <a:cxn ang="0">
                  <a:pos x="connsiteX0" y="connsiteY0"/>
                </a:cxn>
                <a:cxn ang="0">
                  <a:pos x="connsiteX1" y="connsiteY1"/>
                </a:cxn>
                <a:cxn ang="0">
                  <a:pos x="connsiteX2" y="connsiteY2"/>
                </a:cxn>
                <a:cxn ang="0">
                  <a:pos x="connsiteX3" y="connsiteY3"/>
                </a:cxn>
              </a:cxnLst>
              <a:rect l="l" t="t" r="r" b="b"/>
              <a:pathLst>
                <a:path w="5631256" h="3236258">
                  <a:moveTo>
                    <a:pt x="0" y="2781284"/>
                  </a:moveTo>
                  <a:cubicBezTo>
                    <a:pt x="671466" y="3112125"/>
                    <a:pt x="1090944" y="3373896"/>
                    <a:pt x="1665839" y="3156800"/>
                  </a:cubicBezTo>
                  <a:cubicBezTo>
                    <a:pt x="2240734" y="2939704"/>
                    <a:pt x="2879002" y="2094221"/>
                    <a:pt x="3449370" y="1478707"/>
                  </a:cubicBezTo>
                  <a:cubicBezTo>
                    <a:pt x="4019738" y="863193"/>
                    <a:pt x="4974124" y="282282"/>
                    <a:pt x="5631256" y="0"/>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437"/>
            <p:cNvSpPr/>
            <p:nvPr/>
          </p:nvSpPr>
          <p:spPr>
            <a:xfrm>
              <a:off x="1633402" y="4929737"/>
              <a:ext cx="5694629" cy="755275"/>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58416"/>
                <a:gd name="connsiteY0" fmla="*/ 2611461 h 3205085"/>
                <a:gd name="connsiteX1" fmla="*/ 1692999 w 5658416"/>
                <a:gd name="connsiteY1" fmla="*/ 3156800 h 3205085"/>
                <a:gd name="connsiteX2" fmla="*/ 3476530 w 5658416"/>
                <a:gd name="connsiteY2" fmla="*/ 1478707 h 3205085"/>
                <a:gd name="connsiteX3" fmla="*/ 5658416 w 5658416"/>
                <a:gd name="connsiteY3" fmla="*/ 0 h 3205085"/>
                <a:gd name="connsiteX0" fmla="*/ 0 w 5694629"/>
                <a:gd name="connsiteY0" fmla="*/ 1136596 h 1730220"/>
                <a:gd name="connsiteX1" fmla="*/ 1692999 w 5694629"/>
                <a:gd name="connsiteY1" fmla="*/ 1681935 h 1730220"/>
                <a:gd name="connsiteX2" fmla="*/ 3476530 w 5694629"/>
                <a:gd name="connsiteY2" fmla="*/ 3842 h 1730220"/>
                <a:gd name="connsiteX3" fmla="*/ 5694629 w 5694629"/>
                <a:gd name="connsiteY3" fmla="*/ 1143991 h 1730220"/>
                <a:gd name="connsiteX0" fmla="*/ 0 w 5694629"/>
                <a:gd name="connsiteY0" fmla="*/ 0 h 614322"/>
                <a:gd name="connsiteX1" fmla="*/ 1692999 w 5694629"/>
                <a:gd name="connsiteY1" fmla="*/ 545339 h 614322"/>
                <a:gd name="connsiteX2" fmla="*/ 4327555 w 5694629"/>
                <a:gd name="connsiteY2" fmla="*/ 547605 h 614322"/>
                <a:gd name="connsiteX3" fmla="*/ 5694629 w 5694629"/>
                <a:gd name="connsiteY3" fmla="*/ 7395 h 614322"/>
                <a:gd name="connsiteX0" fmla="*/ 0 w 5694629"/>
                <a:gd name="connsiteY0" fmla="*/ 0 h 745649"/>
                <a:gd name="connsiteX1" fmla="*/ 1692999 w 5694629"/>
                <a:gd name="connsiteY1" fmla="*/ 545339 h 745649"/>
                <a:gd name="connsiteX2" fmla="*/ 4010684 w 5694629"/>
                <a:gd name="connsiteY2" fmla="*/ 717429 h 745649"/>
                <a:gd name="connsiteX3" fmla="*/ 5694629 w 5694629"/>
                <a:gd name="connsiteY3" fmla="*/ 7395 h 745649"/>
              </a:gdLst>
              <a:ahLst/>
              <a:cxnLst>
                <a:cxn ang="0">
                  <a:pos x="connsiteX0" y="connsiteY0"/>
                </a:cxn>
                <a:cxn ang="0">
                  <a:pos x="connsiteX1" y="connsiteY1"/>
                </a:cxn>
                <a:cxn ang="0">
                  <a:pos x="connsiteX2" y="connsiteY2"/>
                </a:cxn>
                <a:cxn ang="0">
                  <a:pos x="connsiteX3" y="connsiteY3"/>
                </a:cxn>
              </a:cxnLst>
              <a:rect l="l" t="t" r="r" b="b"/>
              <a:pathLst>
                <a:path w="5694629" h="745649">
                  <a:moveTo>
                    <a:pt x="0" y="0"/>
                  </a:moveTo>
                  <a:cubicBezTo>
                    <a:pt x="671466" y="330841"/>
                    <a:pt x="1024552" y="425768"/>
                    <a:pt x="1692999" y="545339"/>
                  </a:cubicBezTo>
                  <a:cubicBezTo>
                    <a:pt x="2361446" y="664911"/>
                    <a:pt x="3343746" y="807086"/>
                    <a:pt x="4010684" y="717429"/>
                  </a:cubicBezTo>
                  <a:cubicBezTo>
                    <a:pt x="4677622" y="627772"/>
                    <a:pt x="5037497" y="289677"/>
                    <a:pt x="5694629" y="7395"/>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9" name="TextBox 438"/>
          <p:cNvSpPr txBox="1"/>
          <p:nvPr/>
        </p:nvSpPr>
        <p:spPr>
          <a:xfrm>
            <a:off x="4114800" y="533400"/>
            <a:ext cx="4038600" cy="646331"/>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Objective: Minimize </a:t>
            </a:r>
            <a:r>
              <a:rPr lang="en-US" dirty="0" err="1">
                <a:latin typeface="Verdana" pitchFamily="34" charset="0"/>
                <a:ea typeface="Verdana" pitchFamily="34" charset="0"/>
                <a:cs typeface="Verdana" pitchFamily="34" charset="0"/>
              </a:rPr>
              <a:t>avg</a:t>
            </a:r>
            <a:r>
              <a:rPr lang="en-US" dirty="0">
                <a:latin typeface="Verdana" pitchFamily="34" charset="0"/>
                <a:ea typeface="Verdana" pitchFamily="34" charset="0"/>
                <a:cs typeface="Verdana" pitchFamily="34" charset="0"/>
              </a:rPr>
              <a:t> FCT </a:t>
            </a:r>
          </a:p>
          <a:p>
            <a:pPr marL="342900" indent="-342900"/>
            <a:r>
              <a:rPr lang="en-US" dirty="0">
                <a:latin typeface="Verdana" pitchFamily="34" charset="0"/>
                <a:ea typeface="Verdana" pitchFamily="34" charset="0"/>
                <a:cs typeface="Verdana" pitchFamily="34" charset="0"/>
              </a:rPr>
              <a:t>               (flow completion time)</a:t>
            </a:r>
          </a:p>
        </p:txBody>
      </p:sp>
      <p:sp>
        <p:nvSpPr>
          <p:cNvPr id="440" name="Rounded Rectangle 439"/>
          <p:cNvSpPr/>
          <p:nvPr/>
        </p:nvSpPr>
        <p:spPr>
          <a:xfrm>
            <a:off x="461760" y="200686"/>
            <a:ext cx="3424440" cy="147571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Verdana" pitchFamily="34" charset="0"/>
                <a:ea typeface="Verdana" pitchFamily="34" charset="0"/>
                <a:cs typeface="Verdana" pitchFamily="34" charset="0"/>
              </a:rPr>
              <a:t>DC transport = Flow scheduling on giant switch</a:t>
            </a:r>
          </a:p>
        </p:txBody>
      </p:sp>
      <p:grpSp>
        <p:nvGrpSpPr>
          <p:cNvPr id="141" name="Group 140"/>
          <p:cNvGrpSpPr/>
          <p:nvPr/>
        </p:nvGrpSpPr>
        <p:grpSpPr>
          <a:xfrm>
            <a:off x="1905000" y="2407450"/>
            <a:ext cx="4971603" cy="4214747"/>
            <a:chOff x="1905000" y="2407450"/>
            <a:chExt cx="4971603" cy="4214747"/>
          </a:xfrm>
        </p:grpSpPr>
        <p:cxnSp>
          <p:nvCxnSpPr>
            <p:cNvPr id="246" name="Straight Arrow Connector 245"/>
            <p:cNvCxnSpPr/>
            <p:nvPr/>
          </p:nvCxnSpPr>
          <p:spPr>
            <a:xfrm flipH="1" flipV="1">
              <a:off x="2066581" y="2970592"/>
              <a:ext cx="1133820" cy="28206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1" name="Straight Arrow Connector 440"/>
            <p:cNvCxnSpPr/>
            <p:nvPr/>
          </p:nvCxnSpPr>
          <p:spPr>
            <a:xfrm flipH="1" flipV="1">
              <a:off x="1905000" y="5168586"/>
              <a:ext cx="1295400" cy="6342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2" name="Straight Arrow Connector 441"/>
            <p:cNvCxnSpPr/>
            <p:nvPr/>
          </p:nvCxnSpPr>
          <p:spPr>
            <a:xfrm flipV="1">
              <a:off x="5546035" y="2407450"/>
              <a:ext cx="1235765" cy="33954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3" name="Straight Arrow Connector 442"/>
            <p:cNvCxnSpPr/>
            <p:nvPr/>
          </p:nvCxnSpPr>
          <p:spPr>
            <a:xfrm flipV="1">
              <a:off x="5565962" y="4299775"/>
              <a:ext cx="1310641" cy="14914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4" name="Straight Arrow Connector 443"/>
            <p:cNvCxnSpPr/>
            <p:nvPr/>
          </p:nvCxnSpPr>
          <p:spPr>
            <a:xfrm flipV="1">
              <a:off x="5565962" y="5293845"/>
              <a:ext cx="1215838" cy="50903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4" name="TextBox 243"/>
            <p:cNvSpPr txBox="1"/>
            <p:nvPr/>
          </p:nvSpPr>
          <p:spPr>
            <a:xfrm>
              <a:off x="2572197" y="5791200"/>
              <a:ext cx="382860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latin typeface="Verdana" pitchFamily="34" charset="0"/>
                  <a:ea typeface="Verdana" pitchFamily="34" charset="0"/>
                  <a:cs typeface="Verdana" pitchFamily="34" charset="0"/>
                </a:rPr>
                <a:t>ingress &amp; egress </a:t>
              </a:r>
            </a:p>
            <a:p>
              <a:pPr algn="ctr"/>
              <a:r>
                <a:rPr lang="en-US" sz="2400" dirty="0">
                  <a:latin typeface="Verdana" pitchFamily="34" charset="0"/>
                  <a:ea typeface="Verdana" pitchFamily="34" charset="0"/>
                  <a:cs typeface="Verdana" pitchFamily="34" charset="0"/>
                </a:rPr>
                <a:t>capacity constraints</a:t>
              </a:r>
            </a:p>
          </p:txBody>
        </p:sp>
      </p:grpSp>
      <p:grpSp>
        <p:nvGrpSpPr>
          <p:cNvPr id="353" name="Group 352"/>
          <p:cNvGrpSpPr/>
          <p:nvPr/>
        </p:nvGrpSpPr>
        <p:grpSpPr>
          <a:xfrm>
            <a:off x="304800" y="5725180"/>
            <a:ext cx="8382000" cy="523220"/>
            <a:chOff x="228600" y="1828800"/>
            <a:chExt cx="8382000" cy="523220"/>
          </a:xfrm>
        </p:grpSpPr>
        <p:sp>
          <p:nvSpPr>
            <p:cNvPr id="354" name="TextBox 353"/>
            <p:cNvSpPr txBox="1"/>
            <p:nvPr/>
          </p:nvSpPr>
          <p:spPr>
            <a:xfrm>
              <a:off x="22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TX</a:t>
              </a:r>
            </a:p>
          </p:txBody>
        </p:sp>
        <p:sp>
          <p:nvSpPr>
            <p:cNvPr id="356" name="TextBox 355"/>
            <p:cNvSpPr txBox="1"/>
            <p:nvPr/>
          </p:nvSpPr>
          <p:spPr>
            <a:xfrm>
              <a:off x="784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RX</a:t>
              </a:r>
            </a:p>
          </p:txBody>
        </p:sp>
      </p:grpSp>
      <p:sp>
        <p:nvSpPr>
          <p:cNvPr id="6" name="Slide Number Placeholder 5"/>
          <p:cNvSpPr>
            <a:spLocks noGrp="1"/>
          </p:cNvSpPr>
          <p:nvPr>
            <p:ph type="sldNum" sz="quarter" idx="12"/>
          </p:nvPr>
        </p:nvSpPr>
        <p:spPr/>
        <p:txBody>
          <a:bodyPr/>
          <a:lstStyle/>
          <a:p>
            <a:fld id="{3AC99A5B-5B03-425B-9284-2F10A88898BE}" type="slidenum">
              <a:rPr lang="en-US" smtClean="0"/>
              <a:pPr/>
              <a:t>25</a:t>
            </a:fld>
            <a:endParaRPr lang="en-US"/>
          </a:p>
        </p:txBody>
      </p:sp>
    </p:spTree>
    <p:custDataLst>
      <p:tags r:id="rId1"/>
    </p:custDataLst>
    <p:extLst>
      <p:ext uri="{BB962C8B-B14F-4D97-AF65-F5344CB8AC3E}">
        <p14:creationId xmlns:p14="http://schemas.microsoft.com/office/powerpoint/2010/main" val="368547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
                                        </p:tgtEl>
                                        <p:attrNameLst>
                                          <p:attrName>style.visibility</p:attrName>
                                        </p:attrNameLst>
                                      </p:cBhvr>
                                      <p:to>
                                        <p:strVal val="visible"/>
                                      </p:to>
                                    </p:set>
                                    <p:anim calcmode="lin" valueType="num">
                                      <p:cBhvr>
                                        <p:cTn id="7" dur="500" fill="hold"/>
                                        <p:tgtEl>
                                          <p:spTgt spid="440"/>
                                        </p:tgtEl>
                                        <p:attrNameLst>
                                          <p:attrName>ppt_w</p:attrName>
                                        </p:attrNameLst>
                                      </p:cBhvr>
                                      <p:tavLst>
                                        <p:tav tm="0">
                                          <p:val>
                                            <p:fltVal val="0"/>
                                          </p:val>
                                        </p:tav>
                                        <p:tav tm="100000">
                                          <p:val>
                                            <p:strVal val="#ppt_w"/>
                                          </p:val>
                                        </p:tav>
                                      </p:tavLst>
                                    </p:anim>
                                    <p:anim calcmode="lin" valueType="num">
                                      <p:cBhvr>
                                        <p:cTn id="8" dur="500" fill="hold"/>
                                        <p:tgtEl>
                                          <p:spTgt spid="440"/>
                                        </p:tgtEl>
                                        <p:attrNameLst>
                                          <p:attrName>ppt_h</p:attrName>
                                        </p:attrNameLst>
                                      </p:cBhvr>
                                      <p:tavLst>
                                        <p:tav tm="0">
                                          <p:val>
                                            <p:fltVal val="0"/>
                                          </p:val>
                                        </p:tav>
                                        <p:tav tm="100000">
                                          <p:val>
                                            <p:strVal val="#ppt_h"/>
                                          </p:val>
                                        </p:tav>
                                      </p:tavLst>
                                    </p:anim>
                                    <p:animEffect transition="in" filter="fade">
                                      <p:cBhvr>
                                        <p:cTn id="9" dur="500"/>
                                        <p:tgtEl>
                                          <p:spTgt spid="44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9">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Flow Scheduling</a:t>
            </a:r>
          </a:p>
        </p:txBody>
      </p:sp>
      <p:sp>
        <p:nvSpPr>
          <p:cNvPr id="3" name="Content Placeholder 2"/>
          <p:cNvSpPr>
            <a:spLocks noGrp="1"/>
          </p:cNvSpPr>
          <p:nvPr>
            <p:ph idx="1"/>
          </p:nvPr>
        </p:nvSpPr>
        <p:spPr/>
        <p:txBody>
          <a:bodyPr/>
          <a:lstStyle/>
          <a:p>
            <a:pPr marL="0" indent="0">
              <a:buNone/>
            </a:pPr>
            <a:r>
              <a:rPr lang="en-US" dirty="0"/>
              <a:t>Problem is NP-hard </a:t>
            </a:r>
            <a:r>
              <a:rPr lang="en-US" b="1" dirty="0">
                <a:sym typeface="Wingdings" pitchFamily="2" charset="2"/>
              </a:rPr>
              <a:t></a:t>
            </a:r>
            <a:r>
              <a:rPr lang="en-US" dirty="0"/>
              <a:t> [Bar-</a:t>
            </a:r>
            <a:r>
              <a:rPr lang="en-US" dirty="0" err="1"/>
              <a:t>Noy</a:t>
            </a:r>
            <a:r>
              <a:rPr lang="en-US" dirty="0"/>
              <a:t> et al.]</a:t>
            </a:r>
          </a:p>
          <a:p>
            <a:pPr lvl="1"/>
            <a:r>
              <a:rPr lang="en-US" dirty="0"/>
              <a:t>Simple greedy algorithm (shortest flow first)</a:t>
            </a:r>
          </a:p>
        </p:txBody>
      </p:sp>
      <p:grpSp>
        <p:nvGrpSpPr>
          <p:cNvPr id="157" name="Group 156"/>
          <p:cNvGrpSpPr/>
          <p:nvPr/>
        </p:nvGrpSpPr>
        <p:grpSpPr>
          <a:xfrm>
            <a:off x="1524000" y="3044651"/>
            <a:ext cx="5640301" cy="2898949"/>
            <a:chOff x="1524000" y="3044651"/>
            <a:chExt cx="5640301" cy="2898949"/>
          </a:xfrm>
        </p:grpSpPr>
        <p:grpSp>
          <p:nvGrpSpPr>
            <p:cNvPr id="75" name="Group 74"/>
            <p:cNvGrpSpPr/>
            <p:nvPr/>
          </p:nvGrpSpPr>
          <p:grpSpPr>
            <a:xfrm>
              <a:off x="5934629" y="5358578"/>
              <a:ext cx="686403" cy="352667"/>
              <a:chOff x="7963776" y="1430090"/>
              <a:chExt cx="972243" cy="536012"/>
            </a:xfrm>
            <a:effectLst/>
          </p:grpSpPr>
          <p:sp>
            <p:nvSpPr>
              <p:cNvPr id="76" name="Line 31"/>
              <p:cNvSpPr>
                <a:spLocks noChangeShapeType="1"/>
              </p:cNvSpPr>
              <p:nvPr/>
            </p:nvSpPr>
            <p:spPr bwMode="auto">
              <a:xfrm>
                <a:off x="8921454" y="1430090"/>
                <a:ext cx="0" cy="536012"/>
              </a:xfrm>
              <a:prstGeom prst="line">
                <a:avLst/>
              </a:prstGeom>
              <a:noFill/>
              <a:ln w="25400">
                <a:solidFill>
                  <a:srgbClr val="000000"/>
                </a:solidFill>
                <a:round/>
                <a:headEnd/>
                <a:tailEnd/>
              </a:ln>
            </p:spPr>
            <p:txBody>
              <a:bodyPr wrap="none" anchor="ctr">
                <a:prstTxWarp prst="textNoShape">
                  <a:avLst/>
                </a:prstTxWarp>
              </a:bodyPr>
              <a:lstStyle/>
              <a:p>
                <a:endParaRPr lang="en-US" sz="2400"/>
              </a:p>
            </p:txBody>
          </p:sp>
          <p:sp>
            <p:nvSpPr>
              <p:cNvPr id="77" name="Line 32"/>
              <p:cNvSpPr>
                <a:spLocks noChangeShapeType="1"/>
              </p:cNvSpPr>
              <p:nvPr/>
            </p:nvSpPr>
            <p:spPr bwMode="auto">
              <a:xfrm>
                <a:off x="7974701" y="1961108"/>
                <a:ext cx="961318" cy="0"/>
              </a:xfrm>
              <a:prstGeom prst="line">
                <a:avLst/>
              </a:prstGeom>
              <a:noFill/>
              <a:ln w="25400">
                <a:solidFill>
                  <a:srgbClr val="333333"/>
                </a:solidFill>
                <a:round/>
                <a:headEnd/>
                <a:tailEnd/>
              </a:ln>
            </p:spPr>
            <p:txBody>
              <a:bodyPr wrap="none" anchor="ctr">
                <a:prstTxWarp prst="textNoShape">
                  <a:avLst/>
                </a:prstTxWarp>
              </a:bodyPr>
              <a:lstStyle/>
              <a:p>
                <a:endParaRPr lang="en-US" sz="2400"/>
              </a:p>
            </p:txBody>
          </p:sp>
          <p:sp>
            <p:nvSpPr>
              <p:cNvPr id="78" name="Line 34"/>
              <p:cNvSpPr>
                <a:spLocks noChangeShapeType="1"/>
              </p:cNvSpPr>
              <p:nvPr/>
            </p:nvSpPr>
            <p:spPr bwMode="auto">
              <a:xfrm>
                <a:off x="7963776" y="1440077"/>
                <a:ext cx="961318" cy="0"/>
              </a:xfrm>
              <a:prstGeom prst="line">
                <a:avLst/>
              </a:prstGeom>
              <a:noFill/>
              <a:ln w="25400">
                <a:solidFill>
                  <a:srgbClr val="333333"/>
                </a:solidFill>
                <a:round/>
                <a:headEnd/>
                <a:tailEnd/>
              </a:ln>
            </p:spPr>
            <p:txBody>
              <a:bodyPr wrap="none" anchor="ctr">
                <a:prstTxWarp prst="textNoShape">
                  <a:avLst/>
                </a:prstTxWarp>
              </a:bodyPr>
              <a:lstStyle/>
              <a:p>
                <a:endParaRPr lang="en-US" sz="2400"/>
              </a:p>
            </p:txBody>
          </p:sp>
        </p:grpSp>
        <p:grpSp>
          <p:nvGrpSpPr>
            <p:cNvPr id="79" name="Group 78"/>
            <p:cNvGrpSpPr/>
            <p:nvPr/>
          </p:nvGrpSpPr>
          <p:grpSpPr>
            <a:xfrm>
              <a:off x="5947828" y="4368562"/>
              <a:ext cx="686403" cy="352667"/>
              <a:chOff x="7963776" y="1430090"/>
              <a:chExt cx="972243" cy="536012"/>
            </a:xfrm>
            <a:effectLst/>
          </p:grpSpPr>
          <p:sp>
            <p:nvSpPr>
              <p:cNvPr id="80" name="Line 31"/>
              <p:cNvSpPr>
                <a:spLocks noChangeShapeType="1"/>
              </p:cNvSpPr>
              <p:nvPr/>
            </p:nvSpPr>
            <p:spPr bwMode="auto">
              <a:xfrm>
                <a:off x="8921454" y="1430090"/>
                <a:ext cx="0" cy="536012"/>
              </a:xfrm>
              <a:prstGeom prst="line">
                <a:avLst/>
              </a:prstGeom>
              <a:noFill/>
              <a:ln w="25400">
                <a:solidFill>
                  <a:srgbClr val="000000"/>
                </a:solidFill>
                <a:round/>
                <a:headEnd/>
                <a:tailEnd/>
              </a:ln>
            </p:spPr>
            <p:txBody>
              <a:bodyPr wrap="none" anchor="ctr">
                <a:prstTxWarp prst="textNoShape">
                  <a:avLst/>
                </a:prstTxWarp>
              </a:bodyPr>
              <a:lstStyle/>
              <a:p>
                <a:endParaRPr lang="en-US" sz="2400"/>
              </a:p>
            </p:txBody>
          </p:sp>
          <p:sp>
            <p:nvSpPr>
              <p:cNvPr id="81" name="Line 32"/>
              <p:cNvSpPr>
                <a:spLocks noChangeShapeType="1"/>
              </p:cNvSpPr>
              <p:nvPr/>
            </p:nvSpPr>
            <p:spPr bwMode="auto">
              <a:xfrm>
                <a:off x="7974701" y="1961108"/>
                <a:ext cx="961318" cy="0"/>
              </a:xfrm>
              <a:prstGeom prst="line">
                <a:avLst/>
              </a:prstGeom>
              <a:noFill/>
              <a:ln w="25400">
                <a:solidFill>
                  <a:srgbClr val="333333"/>
                </a:solidFill>
                <a:round/>
                <a:headEnd/>
                <a:tailEnd/>
              </a:ln>
            </p:spPr>
            <p:txBody>
              <a:bodyPr wrap="none" anchor="ctr">
                <a:prstTxWarp prst="textNoShape">
                  <a:avLst/>
                </a:prstTxWarp>
              </a:bodyPr>
              <a:lstStyle/>
              <a:p>
                <a:endParaRPr lang="en-US" sz="2400"/>
              </a:p>
            </p:txBody>
          </p:sp>
          <p:sp>
            <p:nvSpPr>
              <p:cNvPr id="82" name="Line 34"/>
              <p:cNvSpPr>
                <a:spLocks noChangeShapeType="1"/>
              </p:cNvSpPr>
              <p:nvPr/>
            </p:nvSpPr>
            <p:spPr bwMode="auto">
              <a:xfrm>
                <a:off x="7963776" y="1440077"/>
                <a:ext cx="961318" cy="0"/>
              </a:xfrm>
              <a:prstGeom prst="line">
                <a:avLst/>
              </a:prstGeom>
              <a:noFill/>
              <a:ln w="25400">
                <a:solidFill>
                  <a:srgbClr val="333333"/>
                </a:solidFill>
                <a:round/>
                <a:headEnd/>
                <a:tailEnd/>
              </a:ln>
            </p:spPr>
            <p:txBody>
              <a:bodyPr wrap="none" anchor="ctr">
                <a:prstTxWarp prst="textNoShape">
                  <a:avLst/>
                </a:prstTxWarp>
              </a:bodyPr>
              <a:lstStyle/>
              <a:p>
                <a:endParaRPr lang="en-US" sz="2400"/>
              </a:p>
            </p:txBody>
          </p:sp>
        </p:grpSp>
        <p:grpSp>
          <p:nvGrpSpPr>
            <p:cNvPr id="83" name="Group 82"/>
            <p:cNvGrpSpPr/>
            <p:nvPr/>
          </p:nvGrpSpPr>
          <p:grpSpPr>
            <a:xfrm>
              <a:off x="5954427" y="3378545"/>
              <a:ext cx="686403" cy="352667"/>
              <a:chOff x="7963776" y="1430090"/>
              <a:chExt cx="972243" cy="536012"/>
            </a:xfrm>
            <a:effectLst/>
          </p:grpSpPr>
          <p:sp>
            <p:nvSpPr>
              <p:cNvPr id="84" name="Line 31"/>
              <p:cNvSpPr>
                <a:spLocks noChangeShapeType="1"/>
              </p:cNvSpPr>
              <p:nvPr/>
            </p:nvSpPr>
            <p:spPr bwMode="auto">
              <a:xfrm>
                <a:off x="8921454" y="1430090"/>
                <a:ext cx="0" cy="536012"/>
              </a:xfrm>
              <a:prstGeom prst="line">
                <a:avLst/>
              </a:prstGeom>
              <a:noFill/>
              <a:ln w="25400">
                <a:solidFill>
                  <a:srgbClr val="000000"/>
                </a:solidFill>
                <a:round/>
                <a:headEnd/>
                <a:tailEnd/>
              </a:ln>
            </p:spPr>
            <p:txBody>
              <a:bodyPr wrap="none" anchor="ctr">
                <a:prstTxWarp prst="textNoShape">
                  <a:avLst/>
                </a:prstTxWarp>
              </a:bodyPr>
              <a:lstStyle/>
              <a:p>
                <a:endParaRPr lang="en-US" sz="2400"/>
              </a:p>
            </p:txBody>
          </p:sp>
          <p:sp>
            <p:nvSpPr>
              <p:cNvPr id="85" name="Line 32"/>
              <p:cNvSpPr>
                <a:spLocks noChangeShapeType="1"/>
              </p:cNvSpPr>
              <p:nvPr/>
            </p:nvSpPr>
            <p:spPr bwMode="auto">
              <a:xfrm>
                <a:off x="7974701" y="1961108"/>
                <a:ext cx="961318" cy="0"/>
              </a:xfrm>
              <a:prstGeom prst="line">
                <a:avLst/>
              </a:prstGeom>
              <a:noFill/>
              <a:ln w="25400">
                <a:solidFill>
                  <a:srgbClr val="333333"/>
                </a:solidFill>
                <a:round/>
                <a:headEnd/>
                <a:tailEnd/>
              </a:ln>
            </p:spPr>
            <p:txBody>
              <a:bodyPr wrap="none" anchor="ctr">
                <a:prstTxWarp prst="textNoShape">
                  <a:avLst/>
                </a:prstTxWarp>
              </a:bodyPr>
              <a:lstStyle/>
              <a:p>
                <a:endParaRPr lang="en-US" sz="2400"/>
              </a:p>
            </p:txBody>
          </p:sp>
          <p:sp>
            <p:nvSpPr>
              <p:cNvPr id="86" name="Line 34"/>
              <p:cNvSpPr>
                <a:spLocks noChangeShapeType="1"/>
              </p:cNvSpPr>
              <p:nvPr/>
            </p:nvSpPr>
            <p:spPr bwMode="auto">
              <a:xfrm>
                <a:off x="7963776" y="1440077"/>
                <a:ext cx="961318" cy="0"/>
              </a:xfrm>
              <a:prstGeom prst="line">
                <a:avLst/>
              </a:prstGeom>
              <a:noFill/>
              <a:ln w="25400">
                <a:solidFill>
                  <a:srgbClr val="333333"/>
                </a:solidFill>
                <a:round/>
                <a:headEnd/>
                <a:tailEnd/>
              </a:ln>
            </p:spPr>
            <p:txBody>
              <a:bodyPr wrap="none" anchor="ctr">
                <a:prstTxWarp prst="textNoShape">
                  <a:avLst/>
                </a:prstTxWarp>
              </a:bodyPr>
              <a:lstStyle/>
              <a:p>
                <a:endParaRPr lang="en-US" sz="2400"/>
              </a:p>
            </p:txBody>
          </p:sp>
        </p:grpSp>
        <p:sp>
          <p:nvSpPr>
            <p:cNvPr id="93" name="Line 30"/>
            <p:cNvSpPr>
              <a:spLocks noChangeShapeType="1"/>
            </p:cNvSpPr>
            <p:nvPr/>
          </p:nvSpPr>
          <p:spPr bwMode="auto">
            <a:xfrm>
              <a:off x="3022773" y="3535161"/>
              <a:ext cx="545010"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94" name="Line 31"/>
            <p:cNvSpPr>
              <a:spLocks noChangeShapeType="1"/>
            </p:cNvSpPr>
            <p:nvPr/>
          </p:nvSpPr>
          <p:spPr bwMode="auto">
            <a:xfrm>
              <a:off x="3017095" y="3135486"/>
              <a:ext cx="5678" cy="820116"/>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95" name="Freeform 33"/>
            <p:cNvSpPr>
              <a:spLocks/>
            </p:cNvSpPr>
            <p:nvPr/>
          </p:nvSpPr>
          <p:spPr bwMode="auto">
            <a:xfrm>
              <a:off x="1904369" y="3407993"/>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96" name="Line 34"/>
            <p:cNvSpPr>
              <a:spLocks noChangeShapeType="1"/>
            </p:cNvSpPr>
            <p:nvPr/>
          </p:nvSpPr>
          <p:spPr bwMode="auto">
            <a:xfrm>
              <a:off x="1529675" y="3135486"/>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97" name="Freeform 35"/>
            <p:cNvSpPr>
              <a:spLocks/>
            </p:cNvSpPr>
            <p:nvPr/>
          </p:nvSpPr>
          <p:spPr bwMode="auto">
            <a:xfrm>
              <a:off x="1904369" y="3667523"/>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98" name="Line 36"/>
            <p:cNvSpPr>
              <a:spLocks noChangeShapeType="1"/>
            </p:cNvSpPr>
            <p:nvPr/>
          </p:nvSpPr>
          <p:spPr bwMode="auto">
            <a:xfrm>
              <a:off x="3022773" y="4531757"/>
              <a:ext cx="545010"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99" name="Line 37"/>
            <p:cNvSpPr>
              <a:spLocks noChangeShapeType="1"/>
            </p:cNvSpPr>
            <p:nvPr/>
          </p:nvSpPr>
          <p:spPr bwMode="auto">
            <a:xfrm>
              <a:off x="3017095" y="4132080"/>
              <a:ext cx="2839" cy="807138"/>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100" name="Line 38"/>
            <p:cNvSpPr>
              <a:spLocks noChangeShapeType="1"/>
            </p:cNvSpPr>
            <p:nvPr/>
          </p:nvSpPr>
          <p:spPr bwMode="auto">
            <a:xfrm>
              <a:off x="1537183" y="4939218"/>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01" name="Freeform 39"/>
            <p:cNvSpPr>
              <a:spLocks/>
            </p:cNvSpPr>
            <p:nvPr/>
          </p:nvSpPr>
          <p:spPr bwMode="auto">
            <a:xfrm>
              <a:off x="1904369" y="4399397"/>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102" name="Line 40"/>
            <p:cNvSpPr>
              <a:spLocks noChangeShapeType="1"/>
            </p:cNvSpPr>
            <p:nvPr/>
          </p:nvSpPr>
          <p:spPr bwMode="auto">
            <a:xfrm>
              <a:off x="1529675" y="413208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03" name="Freeform 41"/>
            <p:cNvSpPr>
              <a:spLocks/>
            </p:cNvSpPr>
            <p:nvPr/>
          </p:nvSpPr>
          <p:spPr bwMode="auto">
            <a:xfrm>
              <a:off x="1904369" y="466411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104" name="Line 42"/>
            <p:cNvSpPr>
              <a:spLocks noChangeShapeType="1"/>
            </p:cNvSpPr>
            <p:nvPr/>
          </p:nvSpPr>
          <p:spPr bwMode="auto">
            <a:xfrm>
              <a:off x="3017095" y="5528353"/>
              <a:ext cx="545010"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05" name="Line 43"/>
            <p:cNvSpPr>
              <a:spLocks noChangeShapeType="1"/>
            </p:cNvSpPr>
            <p:nvPr/>
          </p:nvSpPr>
          <p:spPr bwMode="auto">
            <a:xfrm>
              <a:off x="3017095" y="5120890"/>
              <a:ext cx="0" cy="822710"/>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106" name="Line 44"/>
            <p:cNvSpPr>
              <a:spLocks noChangeShapeType="1"/>
            </p:cNvSpPr>
            <p:nvPr/>
          </p:nvSpPr>
          <p:spPr bwMode="auto">
            <a:xfrm>
              <a:off x="1525156" y="5935814"/>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07" name="Freeform 45"/>
            <p:cNvSpPr>
              <a:spLocks/>
            </p:cNvSpPr>
            <p:nvPr/>
          </p:nvSpPr>
          <p:spPr bwMode="auto">
            <a:xfrm>
              <a:off x="1898694" y="5395993"/>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108" name="Line 46"/>
            <p:cNvSpPr>
              <a:spLocks noChangeShapeType="1"/>
            </p:cNvSpPr>
            <p:nvPr/>
          </p:nvSpPr>
          <p:spPr bwMode="auto">
            <a:xfrm>
              <a:off x="1524000" y="5128676"/>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09" name="Freeform 47"/>
            <p:cNvSpPr>
              <a:spLocks/>
            </p:cNvSpPr>
            <p:nvPr/>
          </p:nvSpPr>
          <p:spPr bwMode="auto">
            <a:xfrm>
              <a:off x="1905000" y="5660714"/>
              <a:ext cx="1112726" cy="2596"/>
            </a:xfrm>
            <a:custGeom>
              <a:avLst/>
              <a:gdLst>
                <a:gd name="T0" fmla="*/ 392 w 392"/>
                <a:gd name="T1" fmla="*/ 1 h 1"/>
                <a:gd name="T2" fmla="*/ 0 w 392"/>
                <a:gd name="T3" fmla="*/ 0 h 1"/>
                <a:gd name="T4" fmla="*/ 0 60000 65536"/>
                <a:gd name="T5" fmla="*/ 0 60000 65536"/>
                <a:gd name="T6" fmla="*/ 0 w 392"/>
                <a:gd name="T7" fmla="*/ 0 h 1"/>
                <a:gd name="T8" fmla="*/ 392 w 392"/>
                <a:gd name="T9" fmla="*/ 1 h 1"/>
              </a:gdLst>
              <a:ahLst/>
              <a:cxnLst>
                <a:cxn ang="T4">
                  <a:pos x="T0" y="T1"/>
                </a:cxn>
                <a:cxn ang="T5">
                  <a:pos x="T2" y="T3"/>
                </a:cxn>
              </a:cxnLst>
              <a:rect l="T6" t="T7" r="T8" b="T9"/>
              <a:pathLst>
                <a:path w="392" h="1">
                  <a:moveTo>
                    <a:pt x="392"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110" name="Text Box 48"/>
            <p:cNvSpPr txBox="1">
              <a:spLocks noChangeArrowheads="1"/>
            </p:cNvSpPr>
            <p:nvPr/>
          </p:nvSpPr>
          <p:spPr bwMode="auto">
            <a:xfrm>
              <a:off x="3011416" y="3044651"/>
              <a:ext cx="346846" cy="400110"/>
            </a:xfrm>
            <a:prstGeom prst="rect">
              <a:avLst/>
            </a:prstGeom>
            <a:noFill/>
            <a:ln w="28575">
              <a:noFill/>
              <a:miter lim="800000"/>
              <a:headEnd/>
              <a:tailEnd/>
            </a:ln>
            <a:effectLst/>
          </p:spPr>
          <p:txBody>
            <a:bodyPr wrap="none">
              <a:prstTxWarp prst="textNoShape">
                <a:avLst/>
              </a:prstTxWarp>
              <a:spAutoFit/>
            </a:bodyPr>
            <a:lstStyle/>
            <a:p>
              <a:r>
                <a:rPr lang="en-US" sz="2000" b="1" dirty="0">
                  <a:latin typeface="Lucida Sans Unicode" charset="-52"/>
                </a:rPr>
                <a:t>1</a:t>
              </a:r>
              <a:endParaRPr lang="en-US" sz="2000" b="1" dirty="0">
                <a:solidFill>
                  <a:schemeClr val="tx1"/>
                </a:solidFill>
                <a:latin typeface="Lucida Sans Unicode" charset="-52"/>
              </a:endParaRPr>
            </a:p>
          </p:txBody>
        </p:sp>
        <p:sp>
          <p:nvSpPr>
            <p:cNvPr id="111" name="Text Box 49"/>
            <p:cNvSpPr txBox="1">
              <a:spLocks noChangeArrowheads="1"/>
            </p:cNvSpPr>
            <p:nvPr/>
          </p:nvSpPr>
          <p:spPr bwMode="auto">
            <a:xfrm>
              <a:off x="3011416" y="4038651"/>
              <a:ext cx="346846" cy="400110"/>
            </a:xfrm>
            <a:prstGeom prst="rect">
              <a:avLst/>
            </a:prstGeom>
            <a:noFill/>
            <a:ln w="28575">
              <a:noFill/>
              <a:miter lim="800000"/>
              <a:headEnd/>
              <a:tailEnd/>
            </a:ln>
            <a:effectLst/>
          </p:spPr>
          <p:txBody>
            <a:bodyPr wrap="none">
              <a:prstTxWarp prst="textNoShape">
                <a:avLst/>
              </a:prstTxWarp>
              <a:spAutoFit/>
            </a:bodyPr>
            <a:lstStyle/>
            <a:p>
              <a:r>
                <a:rPr lang="en-US" sz="2000" b="1" dirty="0">
                  <a:solidFill>
                    <a:schemeClr val="tx1"/>
                  </a:solidFill>
                  <a:latin typeface="Lucida Sans Unicode" charset="-52"/>
                </a:rPr>
                <a:t>2</a:t>
              </a:r>
            </a:p>
          </p:txBody>
        </p:sp>
        <p:sp>
          <p:nvSpPr>
            <p:cNvPr id="112" name="Text Box 53"/>
            <p:cNvSpPr txBox="1">
              <a:spLocks noChangeArrowheads="1"/>
            </p:cNvSpPr>
            <p:nvPr/>
          </p:nvSpPr>
          <p:spPr bwMode="auto">
            <a:xfrm>
              <a:off x="3011416" y="4985936"/>
              <a:ext cx="346846" cy="400110"/>
            </a:xfrm>
            <a:prstGeom prst="rect">
              <a:avLst/>
            </a:prstGeom>
            <a:noFill/>
            <a:ln w="28575">
              <a:noFill/>
              <a:miter lim="800000"/>
              <a:headEnd/>
              <a:tailEnd/>
            </a:ln>
            <a:effectLst/>
          </p:spPr>
          <p:txBody>
            <a:bodyPr wrap="none">
              <a:prstTxWarp prst="textNoShape">
                <a:avLst/>
              </a:prstTxWarp>
              <a:spAutoFit/>
            </a:bodyPr>
            <a:lstStyle/>
            <a:p>
              <a:r>
                <a:rPr lang="en-US" sz="2000" b="1">
                  <a:solidFill>
                    <a:schemeClr val="tx1"/>
                  </a:solidFill>
                  <a:latin typeface="Lucida Sans Unicode" charset="-52"/>
                </a:rPr>
                <a:t>3</a:t>
              </a:r>
            </a:p>
          </p:txBody>
        </p:sp>
        <p:sp>
          <p:nvSpPr>
            <p:cNvPr id="114" name="Rectangle 23"/>
            <p:cNvSpPr>
              <a:spLocks noChangeArrowheads="1"/>
            </p:cNvSpPr>
            <p:nvPr/>
          </p:nvSpPr>
          <p:spPr bwMode="auto">
            <a:xfrm>
              <a:off x="3432799" y="3161440"/>
              <a:ext cx="2696881" cy="2644509"/>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a:p>
          </p:txBody>
        </p:sp>
        <p:sp>
          <p:nvSpPr>
            <p:cNvPr id="142" name="Line 30"/>
            <p:cNvSpPr>
              <a:spLocks noChangeShapeType="1"/>
            </p:cNvSpPr>
            <p:nvPr/>
          </p:nvSpPr>
          <p:spPr bwMode="auto">
            <a:xfrm>
              <a:off x="6619291" y="3548373"/>
              <a:ext cx="545010"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43" name="Line 36"/>
            <p:cNvSpPr>
              <a:spLocks noChangeShapeType="1"/>
            </p:cNvSpPr>
            <p:nvPr/>
          </p:nvSpPr>
          <p:spPr bwMode="auto">
            <a:xfrm>
              <a:off x="6619291" y="4544969"/>
              <a:ext cx="545010"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44" name="Line 42"/>
            <p:cNvSpPr>
              <a:spLocks noChangeShapeType="1"/>
            </p:cNvSpPr>
            <p:nvPr/>
          </p:nvSpPr>
          <p:spPr bwMode="auto">
            <a:xfrm>
              <a:off x="6613613" y="5541564"/>
              <a:ext cx="545010"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145" name="Text Box 48"/>
            <p:cNvSpPr txBox="1">
              <a:spLocks noChangeArrowheads="1"/>
            </p:cNvSpPr>
            <p:nvPr/>
          </p:nvSpPr>
          <p:spPr bwMode="auto">
            <a:xfrm>
              <a:off x="6594275" y="3087507"/>
              <a:ext cx="346846" cy="400110"/>
            </a:xfrm>
            <a:prstGeom prst="rect">
              <a:avLst/>
            </a:prstGeom>
            <a:noFill/>
            <a:ln w="28575">
              <a:noFill/>
              <a:miter lim="800000"/>
              <a:headEnd/>
              <a:tailEnd/>
            </a:ln>
            <a:effectLst/>
          </p:spPr>
          <p:txBody>
            <a:bodyPr wrap="none">
              <a:prstTxWarp prst="textNoShape">
                <a:avLst/>
              </a:prstTxWarp>
              <a:spAutoFit/>
            </a:bodyPr>
            <a:lstStyle/>
            <a:p>
              <a:r>
                <a:rPr lang="en-US" sz="2000" b="1" dirty="0">
                  <a:latin typeface="Lucida Sans Unicode" charset="-52"/>
                </a:rPr>
                <a:t>1</a:t>
              </a:r>
              <a:endParaRPr lang="en-US" sz="2000" b="1" dirty="0">
                <a:solidFill>
                  <a:schemeClr val="tx1"/>
                </a:solidFill>
                <a:latin typeface="Lucida Sans Unicode" charset="-52"/>
              </a:endParaRPr>
            </a:p>
          </p:txBody>
        </p:sp>
        <p:sp>
          <p:nvSpPr>
            <p:cNvPr id="146" name="Text Box 49"/>
            <p:cNvSpPr txBox="1">
              <a:spLocks noChangeArrowheads="1"/>
            </p:cNvSpPr>
            <p:nvPr/>
          </p:nvSpPr>
          <p:spPr bwMode="auto">
            <a:xfrm>
              <a:off x="6594275" y="4089974"/>
              <a:ext cx="346846" cy="400110"/>
            </a:xfrm>
            <a:prstGeom prst="rect">
              <a:avLst/>
            </a:prstGeom>
            <a:noFill/>
            <a:ln w="28575">
              <a:noFill/>
              <a:miter lim="800000"/>
              <a:headEnd/>
              <a:tailEnd/>
            </a:ln>
            <a:effectLst/>
          </p:spPr>
          <p:txBody>
            <a:bodyPr wrap="none">
              <a:prstTxWarp prst="textNoShape">
                <a:avLst/>
              </a:prstTxWarp>
              <a:spAutoFit/>
            </a:bodyPr>
            <a:lstStyle/>
            <a:p>
              <a:r>
                <a:rPr lang="en-US" sz="2000" b="1" dirty="0">
                  <a:solidFill>
                    <a:schemeClr val="tx1"/>
                  </a:solidFill>
                  <a:latin typeface="Lucida Sans Unicode" charset="-52"/>
                </a:rPr>
                <a:t>2</a:t>
              </a:r>
            </a:p>
          </p:txBody>
        </p:sp>
        <p:sp>
          <p:nvSpPr>
            <p:cNvPr id="147" name="Text Box 53"/>
            <p:cNvSpPr txBox="1">
              <a:spLocks noChangeArrowheads="1"/>
            </p:cNvSpPr>
            <p:nvPr/>
          </p:nvSpPr>
          <p:spPr bwMode="auto">
            <a:xfrm>
              <a:off x="6583941" y="5071127"/>
              <a:ext cx="346846" cy="400110"/>
            </a:xfrm>
            <a:prstGeom prst="rect">
              <a:avLst/>
            </a:prstGeom>
            <a:noFill/>
            <a:ln w="28575">
              <a:noFill/>
              <a:miter lim="800000"/>
              <a:headEnd/>
              <a:tailEnd/>
            </a:ln>
            <a:effectLst/>
          </p:spPr>
          <p:txBody>
            <a:bodyPr wrap="none">
              <a:prstTxWarp prst="textNoShape">
                <a:avLst/>
              </a:prstTxWarp>
              <a:spAutoFit/>
            </a:bodyPr>
            <a:lstStyle/>
            <a:p>
              <a:r>
                <a:rPr lang="en-US" sz="2000" b="1" dirty="0">
                  <a:solidFill>
                    <a:schemeClr val="tx1"/>
                  </a:solidFill>
                  <a:latin typeface="Lucida Sans Unicode" charset="-52"/>
                </a:rPr>
                <a:t>3</a:t>
              </a:r>
            </a:p>
          </p:txBody>
        </p:sp>
        <p:sp>
          <p:nvSpPr>
            <p:cNvPr id="150" name="Line 32"/>
            <p:cNvSpPr>
              <a:spLocks noChangeShapeType="1"/>
            </p:cNvSpPr>
            <p:nvPr/>
          </p:nvSpPr>
          <p:spPr bwMode="auto">
            <a:xfrm>
              <a:off x="1534008" y="3946758"/>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grpSp>
      <p:sp>
        <p:nvSpPr>
          <p:cNvPr id="159" name="Rectangle 158"/>
          <p:cNvSpPr/>
          <p:nvPr/>
        </p:nvSpPr>
        <p:spPr>
          <a:xfrm rot="5400000">
            <a:off x="2788447" y="3179140"/>
            <a:ext cx="254739" cy="17984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0" name="Rectangle 159"/>
          <p:cNvSpPr/>
          <p:nvPr/>
        </p:nvSpPr>
        <p:spPr>
          <a:xfrm rot="5400000">
            <a:off x="2608604" y="3178391"/>
            <a:ext cx="254739" cy="17984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1" name="Rectangle 160"/>
          <p:cNvSpPr/>
          <p:nvPr/>
        </p:nvSpPr>
        <p:spPr>
          <a:xfrm rot="5400000">
            <a:off x="2797791" y="3717292"/>
            <a:ext cx="261450" cy="169537"/>
          </a:xfrm>
          <a:prstGeom prst="rect">
            <a:avLst/>
          </a:prstGeom>
          <a:gradFill>
            <a:gsLst>
              <a:gs pos="0">
                <a:schemeClr val="accent6">
                  <a:lumMod val="4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4" name="Rectangle 163"/>
          <p:cNvSpPr/>
          <p:nvPr/>
        </p:nvSpPr>
        <p:spPr>
          <a:xfrm rot="5400000">
            <a:off x="2622531" y="3717293"/>
            <a:ext cx="261450" cy="169537"/>
          </a:xfrm>
          <a:prstGeom prst="rect">
            <a:avLst/>
          </a:prstGeom>
          <a:gradFill>
            <a:gsLst>
              <a:gs pos="0">
                <a:schemeClr val="accent6">
                  <a:lumMod val="4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7" name="Rectangle 166"/>
          <p:cNvSpPr/>
          <p:nvPr/>
        </p:nvSpPr>
        <p:spPr>
          <a:xfrm rot="5400000">
            <a:off x="2424113" y="3181934"/>
            <a:ext cx="261450" cy="169537"/>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8" name="Rectangle 167"/>
          <p:cNvSpPr/>
          <p:nvPr/>
        </p:nvSpPr>
        <p:spPr>
          <a:xfrm rot="5400000">
            <a:off x="2248853" y="3181935"/>
            <a:ext cx="261450" cy="169537"/>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9" name="Rectangle 168"/>
          <p:cNvSpPr/>
          <p:nvPr/>
        </p:nvSpPr>
        <p:spPr>
          <a:xfrm rot="5400000">
            <a:off x="2077941" y="3181935"/>
            <a:ext cx="261450" cy="169537"/>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0" name="Rectangle 169"/>
          <p:cNvSpPr/>
          <p:nvPr/>
        </p:nvSpPr>
        <p:spPr>
          <a:xfrm rot="5400000">
            <a:off x="1902681" y="3181936"/>
            <a:ext cx="261450" cy="169537"/>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2" name="Rectangle 171"/>
          <p:cNvSpPr/>
          <p:nvPr/>
        </p:nvSpPr>
        <p:spPr>
          <a:xfrm rot="5400000">
            <a:off x="2791625" y="4445797"/>
            <a:ext cx="263967" cy="171168"/>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15" name="Group 214"/>
          <p:cNvGrpSpPr/>
          <p:nvPr/>
        </p:nvGrpSpPr>
        <p:grpSpPr>
          <a:xfrm>
            <a:off x="1985142" y="4399398"/>
            <a:ext cx="852882" cy="264344"/>
            <a:chOff x="1985142" y="4399398"/>
            <a:chExt cx="852882" cy="264344"/>
          </a:xfrm>
        </p:grpSpPr>
        <p:sp>
          <p:nvSpPr>
            <p:cNvPr id="173" name="Rectangle 172"/>
            <p:cNvSpPr/>
            <p:nvPr/>
          </p:nvSpPr>
          <p:spPr>
            <a:xfrm rot="5400000">
              <a:off x="2620456" y="4446173"/>
              <a:ext cx="263967" cy="171168"/>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4" name="Rectangle 173"/>
            <p:cNvSpPr/>
            <p:nvPr/>
          </p:nvSpPr>
          <p:spPr>
            <a:xfrm rot="5400000">
              <a:off x="2447913" y="4445798"/>
              <a:ext cx="263967" cy="171168"/>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5" name="Rectangle 174"/>
            <p:cNvSpPr/>
            <p:nvPr/>
          </p:nvSpPr>
          <p:spPr>
            <a:xfrm rot="5400000">
              <a:off x="2276744" y="4446174"/>
              <a:ext cx="263967" cy="171168"/>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6" name="Rectangle 175"/>
            <p:cNvSpPr/>
            <p:nvPr/>
          </p:nvSpPr>
          <p:spPr>
            <a:xfrm rot="5400000">
              <a:off x="2109911" y="4445799"/>
              <a:ext cx="263967" cy="171168"/>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7" name="Rectangle 176"/>
            <p:cNvSpPr/>
            <p:nvPr/>
          </p:nvSpPr>
          <p:spPr>
            <a:xfrm rot="5400000">
              <a:off x="1938742" y="4446175"/>
              <a:ext cx="263967" cy="171168"/>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78" name="Rectangle 177"/>
          <p:cNvSpPr/>
          <p:nvPr/>
        </p:nvSpPr>
        <p:spPr>
          <a:xfrm rot="5400000">
            <a:off x="2799063" y="5175658"/>
            <a:ext cx="257640" cy="167065"/>
          </a:xfrm>
          <a:prstGeom prst="rect">
            <a:avLst/>
          </a:prstGeom>
          <a:gradFill>
            <a:gsLst>
              <a:gs pos="0">
                <a:schemeClr val="accent2">
                  <a:lumMod val="50000"/>
                </a:schemeClr>
              </a:gs>
              <a:gs pos="100000">
                <a:schemeClr val="accent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9" name="Rectangle 178"/>
          <p:cNvSpPr/>
          <p:nvPr/>
        </p:nvSpPr>
        <p:spPr>
          <a:xfrm rot="5400000">
            <a:off x="2799572" y="5717087"/>
            <a:ext cx="254738" cy="16518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0" name="Rectangle 179"/>
          <p:cNvSpPr/>
          <p:nvPr/>
        </p:nvSpPr>
        <p:spPr>
          <a:xfrm rot="5400000">
            <a:off x="2636294" y="5717088"/>
            <a:ext cx="254738" cy="16518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82" name="Straight Arrow Connector 181"/>
          <p:cNvCxnSpPr/>
          <p:nvPr/>
        </p:nvCxnSpPr>
        <p:spPr>
          <a:xfrm flipV="1">
            <a:off x="3432799" y="3554880"/>
            <a:ext cx="2696881" cy="1977367"/>
          </a:xfrm>
          <a:prstGeom prst="straightConnector1">
            <a:avLst/>
          </a:prstGeom>
          <a:ln w="63500">
            <a:solidFill>
              <a:schemeClr val="accent2"/>
            </a:solidFill>
            <a:tailEnd type="arrow"/>
          </a:ln>
        </p:spPr>
        <p:style>
          <a:lnRef idx="2">
            <a:schemeClr val="dk1"/>
          </a:lnRef>
          <a:fillRef idx="0">
            <a:schemeClr val="dk1"/>
          </a:fillRef>
          <a:effectRef idx="1">
            <a:schemeClr val="dk1"/>
          </a:effectRef>
          <a:fontRef idx="minor">
            <a:schemeClr val="tx1"/>
          </a:fontRef>
        </p:style>
      </p:cxnSp>
      <p:cxnSp>
        <p:nvCxnSpPr>
          <p:cNvPr id="188" name="Straight Arrow Connector 187"/>
          <p:cNvCxnSpPr/>
          <p:nvPr/>
        </p:nvCxnSpPr>
        <p:spPr>
          <a:xfrm>
            <a:off x="3432799" y="3535161"/>
            <a:ext cx="2434601" cy="19719"/>
          </a:xfrm>
          <a:prstGeom prst="straightConnector1">
            <a:avLst/>
          </a:prstGeom>
          <a:ln w="63500">
            <a:solidFill>
              <a:schemeClr val="accent3">
                <a:lumMod val="75000"/>
              </a:schemeClr>
            </a:solidFill>
            <a:tailEnd type="arrow"/>
          </a:ln>
        </p:spPr>
        <p:style>
          <a:lnRef idx="2">
            <a:schemeClr val="dk1"/>
          </a:lnRef>
          <a:fillRef idx="0">
            <a:schemeClr val="dk1"/>
          </a:fillRef>
          <a:effectRef idx="1">
            <a:schemeClr val="dk1"/>
          </a:effectRef>
          <a:fontRef idx="minor">
            <a:schemeClr val="tx1"/>
          </a:fontRef>
        </p:style>
      </p:cxnSp>
      <p:sp>
        <p:nvSpPr>
          <p:cNvPr id="196" name="Multiply 195"/>
          <p:cNvSpPr/>
          <p:nvPr/>
        </p:nvSpPr>
        <p:spPr>
          <a:xfrm>
            <a:off x="4428658" y="3156908"/>
            <a:ext cx="705161" cy="795944"/>
          </a:xfrm>
          <a:prstGeom prst="mathMultiply">
            <a:avLst>
              <a:gd name="adj1" fmla="val 1163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Rectangle 199"/>
          <p:cNvSpPr/>
          <p:nvPr/>
        </p:nvSpPr>
        <p:spPr>
          <a:xfrm rot="5400000">
            <a:off x="2471710" y="5715785"/>
            <a:ext cx="254738" cy="16518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1" name="Rectangle 200"/>
          <p:cNvSpPr/>
          <p:nvPr/>
        </p:nvSpPr>
        <p:spPr>
          <a:xfrm rot="5400000">
            <a:off x="2308432" y="5715786"/>
            <a:ext cx="254738" cy="16518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02" name="Straight Arrow Connector 201"/>
          <p:cNvCxnSpPr/>
          <p:nvPr/>
        </p:nvCxnSpPr>
        <p:spPr>
          <a:xfrm>
            <a:off x="3432799" y="3554880"/>
            <a:ext cx="2696881" cy="1986684"/>
          </a:xfrm>
          <a:prstGeom prst="straightConnector1">
            <a:avLst/>
          </a:prstGeom>
          <a:ln w="63500">
            <a:solidFill>
              <a:schemeClr val="accent6"/>
            </a:solidFill>
            <a:tailEnd type="arrow"/>
          </a:ln>
        </p:spPr>
        <p:style>
          <a:lnRef idx="2">
            <a:schemeClr val="dk1"/>
          </a:lnRef>
          <a:fillRef idx="0">
            <a:schemeClr val="dk1"/>
          </a:fillRef>
          <a:effectRef idx="1">
            <a:schemeClr val="dk1"/>
          </a:effectRef>
          <a:fontRef idx="minor">
            <a:schemeClr val="tx1"/>
          </a:fontRef>
        </p:style>
      </p:cxnSp>
      <p:cxnSp>
        <p:nvCxnSpPr>
          <p:cNvPr id="205" name="Straight Arrow Connector 204"/>
          <p:cNvCxnSpPr/>
          <p:nvPr/>
        </p:nvCxnSpPr>
        <p:spPr>
          <a:xfrm>
            <a:off x="3432799" y="5541564"/>
            <a:ext cx="2434601" cy="0"/>
          </a:xfrm>
          <a:prstGeom prst="straightConnector1">
            <a:avLst/>
          </a:prstGeom>
          <a:ln w="63500">
            <a:solidFill>
              <a:schemeClr val="accent4"/>
            </a:solidFill>
            <a:tailEnd type="arrow"/>
          </a:ln>
        </p:spPr>
        <p:style>
          <a:lnRef idx="2">
            <a:schemeClr val="dk1"/>
          </a:lnRef>
          <a:fillRef idx="0">
            <a:schemeClr val="dk1"/>
          </a:fillRef>
          <a:effectRef idx="1">
            <a:schemeClr val="dk1"/>
          </a:effectRef>
          <a:fontRef idx="minor">
            <a:schemeClr val="tx1"/>
          </a:fontRef>
        </p:style>
      </p:cxnSp>
      <p:sp>
        <p:nvSpPr>
          <p:cNvPr id="210" name="Multiply 209"/>
          <p:cNvSpPr/>
          <p:nvPr/>
        </p:nvSpPr>
        <p:spPr>
          <a:xfrm>
            <a:off x="4428157" y="5120890"/>
            <a:ext cx="705161" cy="795944"/>
          </a:xfrm>
          <a:prstGeom prst="mathMultiply">
            <a:avLst>
              <a:gd name="adj1" fmla="val 1163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1" name="Straight Arrow Connector 210"/>
          <p:cNvCxnSpPr/>
          <p:nvPr/>
        </p:nvCxnSpPr>
        <p:spPr>
          <a:xfrm>
            <a:off x="3432799" y="4548222"/>
            <a:ext cx="2696881" cy="0"/>
          </a:xfrm>
          <a:prstGeom prst="straightConnector1">
            <a:avLst/>
          </a:prstGeom>
          <a:ln w="63500">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14" name="Rectangle 213"/>
          <p:cNvSpPr/>
          <p:nvPr/>
        </p:nvSpPr>
        <p:spPr>
          <a:xfrm rot="5400000">
            <a:off x="1733143" y="3180189"/>
            <a:ext cx="261450" cy="169537"/>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Slide Number Placeholder 6"/>
          <p:cNvSpPr>
            <a:spLocks noGrp="1"/>
          </p:cNvSpPr>
          <p:nvPr>
            <p:ph type="sldNum" sz="quarter" idx="12"/>
          </p:nvPr>
        </p:nvSpPr>
        <p:spPr/>
        <p:txBody>
          <a:bodyPr/>
          <a:lstStyle/>
          <a:p>
            <a:fld id="{3AC99A5B-5B03-425B-9284-2F10A88898BE}" type="slidenum">
              <a:rPr lang="en-US" smtClean="0"/>
              <a:pPr/>
              <a:t>26</a:t>
            </a:fld>
            <a:endParaRPr lang="en-US"/>
          </a:p>
        </p:txBody>
      </p:sp>
    </p:spTree>
    <p:custDataLst>
      <p:tags r:id="rId1"/>
    </p:custDataLst>
    <p:extLst>
      <p:ext uri="{BB962C8B-B14F-4D97-AF65-F5344CB8AC3E}">
        <p14:creationId xmlns:p14="http://schemas.microsoft.com/office/powerpoint/2010/main" val="299180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57"/>
                                        </p:tgtEl>
                                        <p:attrNameLst>
                                          <p:attrName>style.visibility</p:attrName>
                                        </p:attrNameLst>
                                      </p:cBhvr>
                                      <p:to>
                                        <p:strVal val="visible"/>
                                      </p:to>
                                    </p:set>
                                    <p:animEffect transition="in" filter="fade">
                                      <p:cBhvr>
                                        <p:cTn id="9" dur="500"/>
                                        <p:tgtEl>
                                          <p:spTgt spid="15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fade">
                                      <p:cBhvr>
                                        <p:cTn id="12" dur="500"/>
                                        <p:tgtEl>
                                          <p:spTgt spid="15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fade">
                                      <p:cBhvr>
                                        <p:cTn id="15" dur="500"/>
                                        <p:tgtEl>
                                          <p:spTgt spid="16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fade">
                                      <p:cBhvr>
                                        <p:cTn id="18" dur="500"/>
                                        <p:tgtEl>
                                          <p:spTgt spid="16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4"/>
                                        </p:tgtEl>
                                        <p:attrNameLst>
                                          <p:attrName>style.visibility</p:attrName>
                                        </p:attrNameLst>
                                      </p:cBhvr>
                                      <p:to>
                                        <p:strVal val="visible"/>
                                      </p:to>
                                    </p:set>
                                    <p:animEffect transition="in" filter="fade">
                                      <p:cBhvr>
                                        <p:cTn id="21" dur="500"/>
                                        <p:tgtEl>
                                          <p:spTgt spid="1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7"/>
                                        </p:tgtEl>
                                        <p:attrNameLst>
                                          <p:attrName>style.visibility</p:attrName>
                                        </p:attrNameLst>
                                      </p:cBhvr>
                                      <p:to>
                                        <p:strVal val="visible"/>
                                      </p:to>
                                    </p:set>
                                    <p:animEffect transition="in" filter="fade">
                                      <p:cBhvr>
                                        <p:cTn id="24" dur="500"/>
                                        <p:tgtEl>
                                          <p:spTgt spid="16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p:cTn id="27" dur="500"/>
                                        <p:tgtEl>
                                          <p:spTgt spid="1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fade">
                                      <p:cBhvr>
                                        <p:cTn id="30" dur="500"/>
                                        <p:tgtEl>
                                          <p:spTgt spid="16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fade">
                                      <p:cBhvr>
                                        <p:cTn id="33" dur="500"/>
                                        <p:tgtEl>
                                          <p:spTgt spid="1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2"/>
                                        </p:tgtEl>
                                        <p:attrNameLst>
                                          <p:attrName>style.visibility</p:attrName>
                                        </p:attrNameLst>
                                      </p:cBhvr>
                                      <p:to>
                                        <p:strVal val="visible"/>
                                      </p:to>
                                    </p:set>
                                    <p:animEffect transition="in" filter="fade">
                                      <p:cBhvr>
                                        <p:cTn id="36" dur="500"/>
                                        <p:tgtEl>
                                          <p:spTgt spid="17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8"/>
                                        </p:tgtEl>
                                        <p:attrNameLst>
                                          <p:attrName>style.visibility</p:attrName>
                                        </p:attrNameLst>
                                      </p:cBhvr>
                                      <p:to>
                                        <p:strVal val="visible"/>
                                      </p:to>
                                    </p:set>
                                    <p:animEffect transition="in" filter="fade">
                                      <p:cBhvr>
                                        <p:cTn id="39" dur="500"/>
                                        <p:tgtEl>
                                          <p:spTgt spid="17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fade">
                                      <p:cBhvr>
                                        <p:cTn id="42" dur="500"/>
                                        <p:tgtEl>
                                          <p:spTgt spid="1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0"/>
                                        </p:tgtEl>
                                        <p:attrNameLst>
                                          <p:attrName>style.visibility</p:attrName>
                                        </p:attrNameLst>
                                      </p:cBhvr>
                                      <p:to>
                                        <p:strVal val="visible"/>
                                      </p:to>
                                    </p:set>
                                    <p:animEffect transition="in" filter="fade">
                                      <p:cBhvr>
                                        <p:cTn id="45" dur="500"/>
                                        <p:tgtEl>
                                          <p:spTgt spid="1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0"/>
                                        </p:tgtEl>
                                        <p:attrNameLst>
                                          <p:attrName>style.visibility</p:attrName>
                                        </p:attrNameLst>
                                      </p:cBhvr>
                                      <p:to>
                                        <p:strVal val="visible"/>
                                      </p:to>
                                    </p:set>
                                    <p:animEffect transition="in" filter="fade">
                                      <p:cBhvr>
                                        <p:cTn id="48" dur="500"/>
                                        <p:tgtEl>
                                          <p:spTgt spid="20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1"/>
                                        </p:tgtEl>
                                        <p:attrNameLst>
                                          <p:attrName>style.visibility</p:attrName>
                                        </p:attrNameLst>
                                      </p:cBhvr>
                                      <p:to>
                                        <p:strVal val="visible"/>
                                      </p:to>
                                    </p:set>
                                    <p:animEffect transition="in" filter="fade">
                                      <p:cBhvr>
                                        <p:cTn id="51" dur="500"/>
                                        <p:tgtEl>
                                          <p:spTgt spid="20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4"/>
                                        </p:tgtEl>
                                        <p:attrNameLst>
                                          <p:attrName>style.visibility</p:attrName>
                                        </p:attrNameLst>
                                      </p:cBhvr>
                                      <p:to>
                                        <p:strVal val="visible"/>
                                      </p:to>
                                    </p:set>
                                    <p:animEffect transition="in" filter="fade">
                                      <p:cBhvr>
                                        <p:cTn id="54" dur="500"/>
                                        <p:tgtEl>
                                          <p:spTgt spid="214"/>
                                        </p:tgtEl>
                                      </p:cBhvr>
                                    </p:animEffect>
                                  </p:childTnLst>
                                </p:cTn>
                              </p:par>
                              <p:par>
                                <p:cTn id="55" presetID="10" presetClass="entr" presetSubtype="0" fill="hold" nodeType="withEffect">
                                  <p:stCondLst>
                                    <p:cond delay="0"/>
                                  </p:stCondLst>
                                  <p:childTnLst>
                                    <p:set>
                                      <p:cBhvr>
                                        <p:cTn id="56" dur="1" fill="hold">
                                          <p:stCondLst>
                                            <p:cond delay="0"/>
                                          </p:stCondLst>
                                        </p:cTn>
                                        <p:tgtEl>
                                          <p:spTgt spid="215"/>
                                        </p:tgtEl>
                                        <p:attrNameLst>
                                          <p:attrName>style.visibility</p:attrName>
                                        </p:attrNameLst>
                                      </p:cBhvr>
                                      <p:to>
                                        <p:strVal val="visible"/>
                                      </p:to>
                                    </p:set>
                                    <p:animEffect transition="in" filter="fade">
                                      <p:cBhvr>
                                        <p:cTn id="57" dur="500"/>
                                        <p:tgtEl>
                                          <p:spTgt spid="21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8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0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8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9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188"/>
                                        </p:tgtEl>
                                      </p:cBhvr>
                                    </p:animEffect>
                                    <p:set>
                                      <p:cBhvr>
                                        <p:cTn id="78" dur="1" fill="hold">
                                          <p:stCondLst>
                                            <p:cond delay="499"/>
                                          </p:stCondLst>
                                        </p:cTn>
                                        <p:tgtEl>
                                          <p:spTgt spid="18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96"/>
                                        </p:tgtEl>
                                      </p:cBhvr>
                                    </p:animEffect>
                                    <p:set>
                                      <p:cBhvr>
                                        <p:cTn id="81" dur="1" fill="hold">
                                          <p:stCondLst>
                                            <p:cond delay="499"/>
                                          </p:stCondLst>
                                        </p:cTn>
                                        <p:tgtEl>
                                          <p:spTgt spid="19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1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05"/>
                                        </p:tgtEl>
                                      </p:cBhvr>
                                    </p:animEffect>
                                    <p:set>
                                      <p:cBhvr>
                                        <p:cTn id="94" dur="1" fill="hold">
                                          <p:stCondLst>
                                            <p:cond delay="499"/>
                                          </p:stCondLst>
                                        </p:cTn>
                                        <p:tgtEl>
                                          <p:spTgt spid="205"/>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210"/>
                                        </p:tgtEl>
                                      </p:cBhvr>
                                    </p:animEffect>
                                    <p:set>
                                      <p:cBhvr>
                                        <p:cTn id="97" dur="1" fill="hold">
                                          <p:stCondLst>
                                            <p:cond delay="499"/>
                                          </p:stCondLst>
                                        </p:cTn>
                                        <p:tgtEl>
                                          <p:spTgt spid="21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1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grpId="2" nodeType="clickEffect">
                                  <p:stCondLst>
                                    <p:cond delay="0"/>
                                  </p:stCondLst>
                                  <p:childTnLst>
                                    <p:animMotion origin="layout" path="M 0 0 L 0 -0.04094 L 0.05539 -0.04094 L 0.34948 0.25469 L 0.48316 0.25469 " pathEditMode="relative" ptsTypes="AAAAA">
                                      <p:cBhvr>
                                        <p:cTn id="105" dur="1000" fill="hold"/>
                                        <p:tgtEl>
                                          <p:spTgt spid="161"/>
                                        </p:tgtEl>
                                        <p:attrNameLst>
                                          <p:attrName>ppt_x</p:attrName>
                                          <p:attrName>ppt_y</p:attrName>
                                        </p:attrNameLst>
                                      </p:cBhvr>
                                    </p:animMotion>
                                  </p:childTnLst>
                                </p:cTn>
                              </p:par>
                              <p:par>
                                <p:cTn id="106" presetID="0" presetClass="path" presetSubtype="0" accel="50000" decel="50000" fill="hold" grpId="1" nodeType="withEffect">
                                  <p:stCondLst>
                                    <p:cond delay="0"/>
                                  </p:stCondLst>
                                  <p:childTnLst>
                                    <p:animMotion origin="layout" path="M 0 0 L 0.4842 0.00023 " pathEditMode="relative" ptsTypes="AA">
                                      <p:cBhvr>
                                        <p:cTn id="107" dur="1000" fill="hold"/>
                                        <p:tgtEl>
                                          <p:spTgt spid="172"/>
                                        </p:tgtEl>
                                        <p:attrNameLst>
                                          <p:attrName>ppt_x</p:attrName>
                                          <p:attrName>ppt_y</p:attrName>
                                        </p:attrNameLst>
                                      </p:cBhvr>
                                    </p:animMotion>
                                  </p:childTnLst>
                                </p:cTn>
                              </p:par>
                              <p:par>
                                <p:cTn id="108" presetID="0" presetClass="path" presetSubtype="0" accel="50000" decel="50000" fill="hold" grpId="1" nodeType="withEffect">
                                  <p:stCondLst>
                                    <p:cond delay="0"/>
                                  </p:stCondLst>
                                  <p:childTnLst>
                                    <p:animMotion origin="layout" path="M 0 0 L 0 0.04094 L 0.05452 0.04094 L 0.35052 -0.24659 L 0.48611 -0.24659 " pathEditMode="relative" ptsTypes="AAAAA">
                                      <p:cBhvr>
                                        <p:cTn id="109" dur="1000" fill="hold"/>
                                        <p:tgtEl>
                                          <p:spTgt spid="178"/>
                                        </p:tgtEl>
                                        <p:attrNameLst>
                                          <p:attrName>ppt_x</p:attrName>
                                          <p:attrName>ppt_y</p:attrName>
                                        </p:attrNameLst>
                                      </p:cBhvr>
                                    </p:animMotion>
                                  </p:childTnLst>
                                </p:cTn>
                              </p:par>
                            </p:childTnLst>
                          </p:cTn>
                        </p:par>
                        <p:par>
                          <p:cTn id="110" fill="hold">
                            <p:stCondLst>
                              <p:cond delay="1000"/>
                            </p:stCondLst>
                            <p:childTnLst>
                              <p:par>
                                <p:cTn id="111" presetID="10" presetClass="exit" presetSubtype="0" fill="hold" grpId="1" nodeType="afterEffect">
                                  <p:stCondLst>
                                    <p:cond delay="1000"/>
                                  </p:stCondLst>
                                  <p:childTnLst>
                                    <p:animEffect transition="out" filter="fade">
                                      <p:cBhvr>
                                        <p:cTn id="112" dur="500"/>
                                        <p:tgtEl>
                                          <p:spTgt spid="161"/>
                                        </p:tgtEl>
                                      </p:cBhvr>
                                    </p:animEffect>
                                    <p:set>
                                      <p:cBhvr>
                                        <p:cTn id="113" dur="1" fill="hold">
                                          <p:stCondLst>
                                            <p:cond delay="499"/>
                                          </p:stCondLst>
                                        </p:cTn>
                                        <p:tgtEl>
                                          <p:spTgt spid="161"/>
                                        </p:tgtEl>
                                        <p:attrNameLst>
                                          <p:attrName>style.visibility</p:attrName>
                                        </p:attrNameLst>
                                      </p:cBhvr>
                                      <p:to>
                                        <p:strVal val="hidden"/>
                                      </p:to>
                                    </p:set>
                                  </p:childTnLst>
                                </p:cTn>
                              </p:par>
                              <p:par>
                                <p:cTn id="114" presetID="10" presetClass="exit" presetSubtype="0" fill="hold" grpId="2" nodeType="withEffect">
                                  <p:stCondLst>
                                    <p:cond delay="1000"/>
                                  </p:stCondLst>
                                  <p:childTnLst>
                                    <p:animEffect transition="out" filter="fade">
                                      <p:cBhvr>
                                        <p:cTn id="115" dur="500"/>
                                        <p:tgtEl>
                                          <p:spTgt spid="172"/>
                                        </p:tgtEl>
                                      </p:cBhvr>
                                    </p:animEffect>
                                    <p:set>
                                      <p:cBhvr>
                                        <p:cTn id="116" dur="1" fill="hold">
                                          <p:stCondLst>
                                            <p:cond delay="499"/>
                                          </p:stCondLst>
                                        </p:cTn>
                                        <p:tgtEl>
                                          <p:spTgt spid="172"/>
                                        </p:tgtEl>
                                        <p:attrNameLst>
                                          <p:attrName>style.visibility</p:attrName>
                                        </p:attrNameLst>
                                      </p:cBhvr>
                                      <p:to>
                                        <p:strVal val="hidden"/>
                                      </p:to>
                                    </p:set>
                                  </p:childTnLst>
                                </p:cTn>
                              </p:par>
                              <p:par>
                                <p:cTn id="117" presetID="10" presetClass="exit" presetSubtype="0" fill="hold" grpId="2" nodeType="withEffect">
                                  <p:stCondLst>
                                    <p:cond delay="1000"/>
                                  </p:stCondLst>
                                  <p:childTnLst>
                                    <p:animEffect transition="out" filter="fade">
                                      <p:cBhvr>
                                        <p:cTn id="118" dur="500"/>
                                        <p:tgtEl>
                                          <p:spTgt spid="178"/>
                                        </p:tgtEl>
                                      </p:cBhvr>
                                    </p:animEffect>
                                    <p:set>
                                      <p:cBhvr>
                                        <p:cTn id="119" dur="1" fill="hold">
                                          <p:stCondLst>
                                            <p:cond delay="499"/>
                                          </p:stCondLst>
                                        </p:cTn>
                                        <p:tgtEl>
                                          <p:spTgt spid="178"/>
                                        </p:tgtEl>
                                        <p:attrNameLst>
                                          <p:attrName>style.visibility</p:attrName>
                                        </p:attrNameLst>
                                      </p:cBhvr>
                                      <p:to>
                                        <p:strVal val="hidden"/>
                                      </p:to>
                                    </p:set>
                                  </p:childTnLst>
                                </p:cTn>
                              </p:par>
                              <p:par>
                                <p:cTn id="120" presetID="10" presetClass="exit" presetSubtype="0" fill="hold" nodeType="withEffect">
                                  <p:stCondLst>
                                    <p:cond delay="1000"/>
                                  </p:stCondLst>
                                  <p:childTnLst>
                                    <p:animEffect transition="out" filter="fade">
                                      <p:cBhvr>
                                        <p:cTn id="121" dur="500"/>
                                        <p:tgtEl>
                                          <p:spTgt spid="182"/>
                                        </p:tgtEl>
                                      </p:cBhvr>
                                    </p:animEffect>
                                    <p:set>
                                      <p:cBhvr>
                                        <p:cTn id="122" dur="1" fill="hold">
                                          <p:stCondLst>
                                            <p:cond delay="499"/>
                                          </p:stCondLst>
                                        </p:cTn>
                                        <p:tgtEl>
                                          <p:spTgt spid="182"/>
                                        </p:tgtEl>
                                        <p:attrNameLst>
                                          <p:attrName>style.visibility</p:attrName>
                                        </p:attrNameLst>
                                      </p:cBhvr>
                                      <p:to>
                                        <p:strVal val="hidden"/>
                                      </p:to>
                                    </p:set>
                                  </p:childTnLst>
                                </p:cTn>
                              </p:par>
                              <p:par>
                                <p:cTn id="123" presetID="10" presetClass="exit" presetSubtype="0" fill="hold" nodeType="withEffect">
                                  <p:stCondLst>
                                    <p:cond delay="1000"/>
                                  </p:stCondLst>
                                  <p:childTnLst>
                                    <p:animEffect transition="out" filter="fade">
                                      <p:cBhvr>
                                        <p:cTn id="124" dur="500"/>
                                        <p:tgtEl>
                                          <p:spTgt spid="202"/>
                                        </p:tgtEl>
                                      </p:cBhvr>
                                    </p:animEffect>
                                    <p:set>
                                      <p:cBhvr>
                                        <p:cTn id="125" dur="1" fill="hold">
                                          <p:stCondLst>
                                            <p:cond delay="499"/>
                                          </p:stCondLst>
                                        </p:cTn>
                                        <p:tgtEl>
                                          <p:spTgt spid="202"/>
                                        </p:tgtEl>
                                        <p:attrNameLst>
                                          <p:attrName>style.visibility</p:attrName>
                                        </p:attrNameLst>
                                      </p:cBhvr>
                                      <p:to>
                                        <p:strVal val="hidden"/>
                                      </p:to>
                                    </p:set>
                                  </p:childTnLst>
                                </p:cTn>
                              </p:par>
                              <p:par>
                                <p:cTn id="126" presetID="10" presetClass="exit" presetSubtype="0" fill="hold" nodeType="withEffect">
                                  <p:stCondLst>
                                    <p:cond delay="1000"/>
                                  </p:stCondLst>
                                  <p:childTnLst>
                                    <p:animEffect transition="out" filter="fade">
                                      <p:cBhvr>
                                        <p:cTn id="127" dur="500"/>
                                        <p:tgtEl>
                                          <p:spTgt spid="211"/>
                                        </p:tgtEl>
                                      </p:cBhvr>
                                    </p:animEffect>
                                    <p:set>
                                      <p:cBhvr>
                                        <p:cTn id="128" dur="1" fill="hold">
                                          <p:stCondLst>
                                            <p:cond delay="499"/>
                                          </p:stCondLst>
                                        </p:cTn>
                                        <p:tgtEl>
                                          <p:spTgt spid="211"/>
                                        </p:tgtEl>
                                        <p:attrNameLst>
                                          <p:attrName>style.visibility</p:attrName>
                                        </p:attrNameLst>
                                      </p:cBhvr>
                                      <p:to>
                                        <p:strVal val="hidden"/>
                                      </p:to>
                                    </p:set>
                                  </p:childTnLst>
                                </p:cTn>
                              </p:par>
                            </p:childTnLst>
                          </p:cTn>
                        </p:par>
                        <p:par>
                          <p:cTn id="129" fill="hold">
                            <p:stCondLst>
                              <p:cond delay="2500"/>
                            </p:stCondLst>
                            <p:childTnLst>
                              <p:par>
                                <p:cTn id="130" presetID="0" presetClass="path" presetSubtype="0" accel="50000" decel="50000" fill="hold" grpId="1" nodeType="afterEffect">
                                  <p:stCondLst>
                                    <p:cond delay="0"/>
                                  </p:stCondLst>
                                  <p:childTnLst>
                                    <p:animMotion origin="layout" path="M -0.00035 0.00046 L 0.0191 4.81481E-6 " pathEditMode="relative" rAng="0" ptsTypes="AA">
                                      <p:cBhvr>
                                        <p:cTn id="131" dur="500" fill="hold"/>
                                        <p:tgtEl>
                                          <p:spTgt spid="164"/>
                                        </p:tgtEl>
                                        <p:attrNameLst>
                                          <p:attrName>ppt_x</p:attrName>
                                          <p:attrName>ppt_y</p:attrName>
                                        </p:attrNameLst>
                                      </p:cBhvr>
                                      <p:rCtr x="972" y="-23"/>
                                    </p:animMotion>
                                  </p:childTnLst>
                                </p:cTn>
                              </p:par>
                              <p:par>
                                <p:cTn id="132" presetID="0" presetClass="path" presetSubtype="0" accel="50000" decel="50000" fill="hold" nodeType="withEffect">
                                  <p:stCondLst>
                                    <p:cond delay="0"/>
                                  </p:stCondLst>
                                  <p:childTnLst>
                                    <p:animMotion origin="layout" path="M 4.72222E-6 1.85185E-6 L 0.01961 1.85185E-6 " pathEditMode="relative" rAng="0" ptsTypes="AA">
                                      <p:cBhvr>
                                        <p:cTn id="133" dur="500" fill="hold"/>
                                        <p:tgtEl>
                                          <p:spTgt spid="215"/>
                                        </p:tgtEl>
                                        <p:attrNameLst>
                                          <p:attrName>ppt_x</p:attrName>
                                          <p:attrName>ppt_y</p:attrName>
                                        </p:attrNameLst>
                                      </p:cBhvr>
                                      <p:rCtr x="972" y="0"/>
                                    </p:animMotion>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202"/>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9" grpId="0" animBg="1"/>
      <p:bldP spid="160" grpId="0" animBg="1"/>
      <p:bldP spid="161" grpId="0" animBg="1"/>
      <p:bldP spid="161" grpId="1" animBg="1"/>
      <p:bldP spid="161" grpId="2" animBg="1"/>
      <p:bldP spid="164" grpId="0" animBg="1"/>
      <p:bldP spid="164" grpId="1" animBg="1"/>
      <p:bldP spid="167" grpId="0" animBg="1"/>
      <p:bldP spid="168" grpId="0" animBg="1"/>
      <p:bldP spid="169" grpId="0" animBg="1"/>
      <p:bldP spid="170" grpId="0" animBg="1"/>
      <p:bldP spid="172" grpId="0" animBg="1"/>
      <p:bldP spid="172" grpId="1" animBg="1"/>
      <p:bldP spid="172" grpId="2" animBg="1"/>
      <p:bldP spid="178" grpId="0" animBg="1"/>
      <p:bldP spid="178" grpId="1" animBg="1"/>
      <p:bldP spid="178" grpId="2" animBg="1"/>
      <p:bldP spid="179" grpId="0" animBg="1"/>
      <p:bldP spid="180" grpId="0" animBg="1"/>
      <p:bldP spid="196" grpId="0" animBg="1"/>
      <p:bldP spid="196" grpId="1" animBg="1"/>
      <p:bldP spid="200" grpId="0" animBg="1"/>
      <p:bldP spid="201" grpId="0" animBg="1"/>
      <p:bldP spid="210" grpId="0" animBg="1"/>
      <p:bldP spid="210" grpId="1" animBg="1"/>
      <p:bldP spid="2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err="1"/>
              <a:t>p</a:t>
            </a:r>
            <a:r>
              <a:rPr lang="en-US" dirty="0" err="1"/>
              <a:t>fabric</a:t>
            </a:r>
            <a:r>
              <a:rPr lang="en-US" dirty="0"/>
              <a:t> design</a:t>
            </a:r>
          </a:p>
        </p:txBody>
      </p:sp>
      <p:sp>
        <p:nvSpPr>
          <p:cNvPr id="4" name="Slide Number Placeholder 3"/>
          <p:cNvSpPr>
            <a:spLocks noGrp="1"/>
          </p:cNvSpPr>
          <p:nvPr>
            <p:ph type="sldNum" sz="quarter" idx="12"/>
          </p:nvPr>
        </p:nvSpPr>
        <p:spPr/>
        <p:txBody>
          <a:bodyPr/>
          <a:lstStyle/>
          <a:p>
            <a:fld id="{3AC99A5B-5B03-425B-9284-2F10A88898BE}" type="slidenum">
              <a:rPr lang="en-US" smtClean="0"/>
              <a:pPr/>
              <a:t>27</a:t>
            </a:fld>
            <a:endParaRPr lang="en-US"/>
          </a:p>
        </p:txBody>
      </p:sp>
    </p:spTree>
    <p:extLst>
      <p:ext uri="{BB962C8B-B14F-4D97-AF65-F5344CB8AC3E}">
        <p14:creationId xmlns:p14="http://schemas.microsoft.com/office/powerpoint/2010/main" val="131010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Insight</a:t>
            </a:r>
          </a:p>
        </p:txBody>
      </p:sp>
      <p:sp>
        <p:nvSpPr>
          <p:cNvPr id="4" name="Slide Number Placeholder 3"/>
          <p:cNvSpPr>
            <a:spLocks noGrp="1"/>
          </p:cNvSpPr>
          <p:nvPr>
            <p:ph type="sldNum" sz="quarter" idx="12"/>
          </p:nvPr>
        </p:nvSpPr>
        <p:spPr/>
        <p:txBody>
          <a:bodyPr/>
          <a:lstStyle/>
          <a:p>
            <a:fld id="{3AC99A5B-5B03-425B-9284-2F10A88898BE}" type="slidenum">
              <a:rPr lang="en-US" smtClean="0"/>
              <a:pPr/>
              <a:t>28</a:t>
            </a:fld>
            <a:endParaRPr lang="en-US"/>
          </a:p>
        </p:txBody>
      </p:sp>
      <p:grpSp>
        <p:nvGrpSpPr>
          <p:cNvPr id="5" name="Group 4"/>
          <p:cNvGrpSpPr/>
          <p:nvPr/>
        </p:nvGrpSpPr>
        <p:grpSpPr>
          <a:xfrm>
            <a:off x="152400" y="1753626"/>
            <a:ext cx="8915398" cy="837174"/>
            <a:chOff x="228707" y="4115826"/>
            <a:chExt cx="8919567" cy="837174"/>
          </a:xfrm>
        </p:grpSpPr>
        <p:sp>
          <p:nvSpPr>
            <p:cNvPr id="6" name="TextBox 5"/>
            <p:cNvSpPr txBox="1"/>
            <p:nvPr/>
          </p:nvSpPr>
          <p:spPr>
            <a:xfrm>
              <a:off x="991063" y="4353580"/>
              <a:ext cx="8157211" cy="523220"/>
            </a:xfrm>
            <a:prstGeom prst="rect">
              <a:avLst/>
            </a:prstGeom>
            <a:noFill/>
          </p:spPr>
          <p:txBody>
            <a:bodyPr wrap="square" rtlCol="0">
              <a:spAutoFit/>
            </a:bodyPr>
            <a:lstStyle/>
            <a:p>
              <a:r>
                <a:rPr lang="en-US" sz="2800" dirty="0">
                  <a:latin typeface="Verdana"/>
                  <a:cs typeface="Verdana"/>
                </a:rPr>
                <a:t>Decouple flow scheduling from rate control</a:t>
              </a:r>
            </a:p>
          </p:txBody>
        </p:sp>
        <p:pic>
          <p:nvPicPr>
            <p:cNvPr id="7" name="Picture 6"/>
            <p:cNvPicPr>
              <a:picLocks noChangeAspect="1"/>
            </p:cNvPicPr>
            <p:nvPr/>
          </p:nvPicPr>
          <p:blipFill>
            <a:blip r:embed="rId4" cstate="print"/>
            <a:stretch>
              <a:fillRect/>
            </a:stretch>
          </p:blipFill>
          <p:spPr>
            <a:xfrm>
              <a:off x="228707" y="4115826"/>
              <a:ext cx="834364" cy="837174"/>
            </a:xfrm>
            <a:prstGeom prst="rect">
              <a:avLst/>
            </a:prstGeom>
          </p:spPr>
        </p:pic>
      </p:grpSp>
      <p:grpSp>
        <p:nvGrpSpPr>
          <p:cNvPr id="9" name="Group 8"/>
          <p:cNvGrpSpPr/>
          <p:nvPr/>
        </p:nvGrpSpPr>
        <p:grpSpPr>
          <a:xfrm>
            <a:off x="152400" y="3151569"/>
            <a:ext cx="3638559" cy="3173031"/>
            <a:chOff x="2553762" y="2124177"/>
            <a:chExt cx="4193123" cy="3572220"/>
          </a:xfrm>
        </p:grpSpPr>
        <p:sp>
          <p:nvSpPr>
            <p:cNvPr id="10" name="Rectangle 9"/>
            <p:cNvSpPr/>
            <p:nvPr/>
          </p:nvSpPr>
          <p:spPr>
            <a:xfrm>
              <a:off x="25537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chemeClr val="bg1"/>
                  </a:solidFill>
                  <a:latin typeface="Calibri"/>
                </a:rPr>
                <a:t>H1</a:t>
              </a:r>
              <a:endParaRPr kumimoji="0" lang="en-US" sz="1050" b="0" i="0" u="none" strike="noStrike" kern="0" cap="none" spc="0" normalizeH="0" baseline="0" noProof="0" dirty="0">
                <a:ln>
                  <a:noFill/>
                </a:ln>
                <a:solidFill>
                  <a:schemeClr val="bg1"/>
                </a:solidFill>
                <a:effectLst/>
                <a:uLnTx/>
                <a:uFillTx/>
                <a:latin typeface="Calibri"/>
              </a:endParaRPr>
            </a:p>
          </p:txBody>
        </p:sp>
        <p:cxnSp>
          <p:nvCxnSpPr>
            <p:cNvPr id="11" name="Straight Connector 10"/>
            <p:cNvCxnSpPr>
              <a:stCxn id="10" idx="0"/>
            </p:cNvCxnSpPr>
            <p:nvPr/>
          </p:nvCxnSpPr>
          <p:spPr>
            <a:xfrm flipV="1">
              <a:off x="2745324" y="4419600"/>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2416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241685" y="263651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241685" y="263651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9274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613285" y="263651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4613285" y="263651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5" idx="0"/>
            </p:cNvCxnSpPr>
            <p:nvPr/>
          </p:nvCxnSpPr>
          <p:spPr>
            <a:xfrm flipH="1" flipV="1">
              <a:off x="3927485" y="2636520"/>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765685" y="2636520"/>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5" idx="0"/>
            </p:cNvCxnSpPr>
            <p:nvPr/>
          </p:nvCxnSpPr>
          <p:spPr>
            <a:xfrm flipH="1" flipV="1">
              <a:off x="5603885" y="2636520"/>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0109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chemeClr val="bg1"/>
                  </a:solidFill>
                  <a:latin typeface="Calibri"/>
                </a:rPr>
                <a:t>H2</a:t>
              </a:r>
              <a:endParaRPr kumimoji="0" lang="en-US" sz="1050" b="0" i="0" u="none" strike="noStrike" kern="0" cap="none" spc="0" normalizeH="0" baseline="0" noProof="0" dirty="0">
                <a:ln>
                  <a:noFill/>
                </a:ln>
                <a:solidFill>
                  <a:schemeClr val="bg1"/>
                </a:solidFill>
                <a:effectLst/>
                <a:uLnTx/>
                <a:uFillTx/>
                <a:latin typeface="Calibri"/>
              </a:endParaRPr>
            </a:p>
          </p:txBody>
        </p:sp>
        <p:sp>
          <p:nvSpPr>
            <p:cNvPr id="22" name="Rectangle 21"/>
            <p:cNvSpPr/>
            <p:nvPr/>
          </p:nvSpPr>
          <p:spPr>
            <a:xfrm>
              <a:off x="3468162"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chemeClr val="bg1"/>
                  </a:solidFill>
                  <a:latin typeface="Calibri"/>
                </a:rPr>
                <a:t>H3</a:t>
              </a:r>
              <a:endParaRPr kumimoji="0" lang="en-US" sz="1050" b="0" i="0" u="none" strike="noStrike" kern="0" cap="none" spc="0" normalizeH="0" baseline="0" noProof="0" dirty="0">
                <a:ln>
                  <a:noFill/>
                </a:ln>
                <a:solidFill>
                  <a:schemeClr val="bg1"/>
                </a:solidFill>
                <a:effectLst/>
                <a:uLnTx/>
                <a:uFillTx/>
                <a:latin typeface="Calibri"/>
              </a:endParaRPr>
            </a:p>
          </p:txBody>
        </p:sp>
        <p:cxnSp>
          <p:nvCxnSpPr>
            <p:cNvPr id="23" name="Straight Connector 22"/>
            <p:cNvCxnSpPr>
              <a:stCxn id="21" idx="0"/>
            </p:cNvCxnSpPr>
            <p:nvPr/>
          </p:nvCxnSpPr>
          <p:spPr>
            <a:xfrm flipH="1" flipV="1">
              <a:off x="3197750" y="4419600"/>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2" idx="0"/>
            </p:cNvCxnSpPr>
            <p:nvPr/>
          </p:nvCxnSpPr>
          <p:spPr>
            <a:xfrm flipH="1" flipV="1">
              <a:off x="3197750" y="4419600"/>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003685"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050" kern="0" dirty="0">
                  <a:solidFill>
                    <a:schemeClr val="bg1"/>
                  </a:solidFill>
                  <a:latin typeface="Calibri"/>
                </a:rPr>
                <a:t>H4</a:t>
              </a:r>
            </a:p>
          </p:txBody>
        </p:sp>
        <p:cxnSp>
          <p:nvCxnSpPr>
            <p:cNvPr id="26" name="Straight Connector 25"/>
            <p:cNvCxnSpPr>
              <a:stCxn id="25" idx="0"/>
            </p:cNvCxnSpPr>
            <p:nvPr/>
          </p:nvCxnSpPr>
          <p:spPr>
            <a:xfrm flipV="1">
              <a:off x="4195247" y="4419600"/>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44608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chemeClr val="bg1"/>
                  </a:solidFill>
                  <a:latin typeface="Calibri"/>
                </a:rPr>
                <a:t>H5</a:t>
              </a:r>
              <a:endParaRPr kumimoji="0" lang="en-US" sz="1050" b="0" i="0" u="none" strike="noStrike" kern="0" cap="none" spc="0" normalizeH="0" baseline="0" noProof="0" dirty="0">
                <a:ln>
                  <a:noFill/>
                </a:ln>
                <a:solidFill>
                  <a:schemeClr val="bg1"/>
                </a:solidFill>
                <a:effectLst/>
                <a:uLnTx/>
                <a:uFillTx/>
                <a:latin typeface="Calibri"/>
              </a:endParaRPr>
            </a:p>
          </p:txBody>
        </p:sp>
        <p:sp>
          <p:nvSpPr>
            <p:cNvPr id="28" name="Rectangle 27"/>
            <p:cNvSpPr/>
            <p:nvPr/>
          </p:nvSpPr>
          <p:spPr>
            <a:xfrm>
              <a:off x="49180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050" kern="0" dirty="0">
                  <a:solidFill>
                    <a:schemeClr val="bg1"/>
                  </a:solidFill>
                  <a:latin typeface="Calibri"/>
                </a:rPr>
                <a:t>H6</a:t>
              </a:r>
            </a:p>
          </p:txBody>
        </p:sp>
        <p:cxnSp>
          <p:nvCxnSpPr>
            <p:cNvPr id="29" name="Straight Connector 28"/>
            <p:cNvCxnSpPr>
              <a:stCxn id="27" idx="0"/>
            </p:cNvCxnSpPr>
            <p:nvPr/>
          </p:nvCxnSpPr>
          <p:spPr>
            <a:xfrm flipH="1" flipV="1">
              <a:off x="4645550" y="4419600"/>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8" idx="0"/>
            </p:cNvCxnSpPr>
            <p:nvPr/>
          </p:nvCxnSpPr>
          <p:spPr>
            <a:xfrm flipH="1" flipV="1">
              <a:off x="4645550" y="4419600"/>
              <a:ext cx="464097"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3622685" y="2124177"/>
              <a:ext cx="545969" cy="678181"/>
              <a:chOff x="1027560" y="1988818"/>
              <a:chExt cx="545969" cy="678181"/>
            </a:xfrm>
          </p:grpSpPr>
          <p:sp>
            <p:nvSpPr>
              <p:cNvPr id="114" name="Cube 113"/>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1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sp>
            <p:nvSpPr>
              <p:cNvPr id="117"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grpSp>
        <p:grpSp>
          <p:nvGrpSpPr>
            <p:cNvPr id="32" name="Group 31"/>
            <p:cNvGrpSpPr/>
            <p:nvPr/>
          </p:nvGrpSpPr>
          <p:grpSpPr>
            <a:xfrm>
              <a:off x="2747082" y="4333601"/>
              <a:ext cx="978209" cy="243008"/>
              <a:chOff x="5220661" y="3675707"/>
              <a:chExt cx="978209" cy="243008"/>
            </a:xfrm>
          </p:grpSpPr>
          <p:sp>
            <p:nvSpPr>
              <p:cNvPr id="93" name="Rectangle 92"/>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pic>
            <p:nvPicPr>
              <p:cNvPr id="94"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4168476" y="4333601"/>
              <a:ext cx="978209" cy="243008"/>
              <a:chOff x="5220661" y="3675707"/>
              <a:chExt cx="978209" cy="243008"/>
            </a:xfrm>
          </p:grpSpPr>
          <p:sp>
            <p:nvSpPr>
              <p:cNvPr id="72" name="Rectangle 71"/>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pic>
            <p:nvPicPr>
              <p:cNvPr id="73"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4486020" y="2128098"/>
              <a:ext cx="545969" cy="678181"/>
              <a:chOff x="1027560" y="1988818"/>
              <a:chExt cx="545969" cy="678181"/>
            </a:xfrm>
          </p:grpSpPr>
          <p:sp>
            <p:nvSpPr>
              <p:cNvPr id="68" name="Cube 67"/>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sp>
            <p:nvSpPr>
              <p:cNvPr id="71"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grpSp>
        <p:grpSp>
          <p:nvGrpSpPr>
            <p:cNvPr id="35" name="Group 34"/>
            <p:cNvGrpSpPr/>
            <p:nvPr/>
          </p:nvGrpSpPr>
          <p:grpSpPr>
            <a:xfrm>
              <a:off x="5362716" y="2141219"/>
              <a:ext cx="545969" cy="678181"/>
              <a:chOff x="1027560" y="1988818"/>
              <a:chExt cx="545969" cy="678181"/>
            </a:xfrm>
          </p:grpSpPr>
          <p:sp>
            <p:nvSpPr>
              <p:cNvPr id="64" name="Cube 63"/>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sp>
            <p:nvSpPr>
              <p:cNvPr id="67"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grpSp>
        <p:sp>
          <p:nvSpPr>
            <p:cNvPr id="36" name="Rectangle 35"/>
            <p:cNvSpPr/>
            <p:nvPr/>
          </p:nvSpPr>
          <p:spPr>
            <a:xfrm>
              <a:off x="54493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chemeClr val="bg1"/>
                  </a:solidFill>
                  <a:latin typeface="Calibri"/>
                </a:rPr>
                <a:t>H7</a:t>
              </a:r>
              <a:endParaRPr kumimoji="0" lang="en-US" sz="1050" b="0" i="0" u="none" strike="noStrike" kern="0" cap="none" spc="0" normalizeH="0" baseline="0" noProof="0" dirty="0">
                <a:ln>
                  <a:noFill/>
                </a:ln>
                <a:solidFill>
                  <a:schemeClr val="bg1"/>
                </a:solidFill>
                <a:effectLst/>
                <a:uLnTx/>
                <a:uFillTx/>
                <a:latin typeface="Calibri"/>
              </a:endParaRPr>
            </a:p>
          </p:txBody>
        </p:sp>
        <p:cxnSp>
          <p:nvCxnSpPr>
            <p:cNvPr id="37" name="Straight Connector 36"/>
            <p:cNvCxnSpPr>
              <a:stCxn id="36" idx="0"/>
            </p:cNvCxnSpPr>
            <p:nvPr/>
          </p:nvCxnSpPr>
          <p:spPr>
            <a:xfrm flipV="1">
              <a:off x="5640924" y="4419599"/>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59065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chemeClr val="bg1"/>
                  </a:solidFill>
                  <a:latin typeface="Calibri"/>
                </a:rPr>
                <a:t>H8</a:t>
              </a:r>
              <a:endParaRPr kumimoji="0" lang="en-US" sz="1050" b="0" i="0" u="none" strike="noStrike" kern="0" cap="none" spc="0" normalizeH="0" baseline="0" noProof="0" dirty="0">
                <a:ln>
                  <a:noFill/>
                </a:ln>
                <a:solidFill>
                  <a:schemeClr val="bg1"/>
                </a:solidFill>
                <a:effectLst/>
                <a:uLnTx/>
                <a:uFillTx/>
                <a:latin typeface="Calibri"/>
              </a:endParaRPr>
            </a:p>
          </p:txBody>
        </p:sp>
        <p:sp>
          <p:nvSpPr>
            <p:cNvPr id="39" name="Rectangle 38"/>
            <p:cNvSpPr/>
            <p:nvPr/>
          </p:nvSpPr>
          <p:spPr>
            <a:xfrm>
              <a:off x="6363762" y="5333999"/>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chemeClr val="bg1"/>
                  </a:solidFill>
                  <a:latin typeface="Calibri"/>
                </a:rPr>
                <a:t>H9</a:t>
              </a:r>
              <a:endParaRPr kumimoji="0" lang="en-US" sz="1050" b="0" i="0" u="none" strike="noStrike" kern="0" cap="none" spc="0" normalizeH="0" baseline="0" noProof="0" dirty="0">
                <a:ln>
                  <a:noFill/>
                </a:ln>
                <a:solidFill>
                  <a:schemeClr val="bg1"/>
                </a:solidFill>
                <a:effectLst/>
                <a:uLnTx/>
                <a:uFillTx/>
                <a:latin typeface="Calibri"/>
              </a:endParaRPr>
            </a:p>
          </p:txBody>
        </p:sp>
        <p:cxnSp>
          <p:nvCxnSpPr>
            <p:cNvPr id="40" name="Straight Connector 39"/>
            <p:cNvCxnSpPr>
              <a:stCxn id="38" idx="0"/>
            </p:cNvCxnSpPr>
            <p:nvPr/>
          </p:nvCxnSpPr>
          <p:spPr>
            <a:xfrm flipH="1" flipV="1">
              <a:off x="6093350" y="4419599"/>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9" idx="0"/>
            </p:cNvCxnSpPr>
            <p:nvPr/>
          </p:nvCxnSpPr>
          <p:spPr>
            <a:xfrm flipH="1" flipV="1">
              <a:off x="6093350" y="4419599"/>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5579365" y="4342092"/>
              <a:ext cx="978209" cy="243008"/>
              <a:chOff x="5220661" y="3675707"/>
              <a:chExt cx="978209" cy="243008"/>
            </a:xfrm>
          </p:grpSpPr>
          <p:sp>
            <p:nvSpPr>
              <p:cNvPr id="43" name="Rectangle 42"/>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400"/>
              </a:p>
            </p:txBody>
          </p:sp>
          <p:pic>
            <p:nvPicPr>
              <p:cNvPr id="44"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8" descr="Ethernet Network Connector Rj-45 Lan Female Clip Ar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8" name="Freeform 117"/>
          <p:cNvSpPr/>
          <p:nvPr/>
        </p:nvSpPr>
        <p:spPr>
          <a:xfrm>
            <a:off x="2667000" y="4724400"/>
            <a:ext cx="1089612" cy="914400"/>
          </a:xfrm>
          <a:custGeom>
            <a:avLst/>
            <a:gdLst>
              <a:gd name="connsiteX0" fmla="*/ 974704 w 974704"/>
              <a:gd name="connsiteY0" fmla="*/ 531609 h 610366"/>
              <a:gd name="connsiteX1" fmla="*/ 905785 w 974704"/>
              <a:gd name="connsiteY1" fmla="*/ 551298 h 610366"/>
              <a:gd name="connsiteX2" fmla="*/ 876249 w 974704"/>
              <a:gd name="connsiteY2" fmla="*/ 561143 h 610366"/>
              <a:gd name="connsiteX3" fmla="*/ 817176 w 974704"/>
              <a:gd name="connsiteY3" fmla="*/ 570987 h 610366"/>
              <a:gd name="connsiteX4" fmla="*/ 728567 w 974704"/>
              <a:gd name="connsiteY4" fmla="*/ 590677 h 610366"/>
              <a:gd name="connsiteX5" fmla="*/ 699030 w 974704"/>
              <a:gd name="connsiteY5" fmla="*/ 600521 h 610366"/>
              <a:gd name="connsiteX6" fmla="*/ 649803 w 974704"/>
              <a:gd name="connsiteY6" fmla="*/ 610366 h 610366"/>
              <a:gd name="connsiteX7" fmla="*/ 295365 w 974704"/>
              <a:gd name="connsiteY7" fmla="*/ 600521 h 610366"/>
              <a:gd name="connsiteX8" fmla="*/ 177219 w 974704"/>
              <a:gd name="connsiteY8" fmla="*/ 561143 h 610366"/>
              <a:gd name="connsiteX9" fmla="*/ 88610 w 974704"/>
              <a:gd name="connsiteY9" fmla="*/ 511920 h 610366"/>
              <a:gd name="connsiteX10" fmla="*/ 49228 w 974704"/>
              <a:gd name="connsiteY10" fmla="*/ 472541 h 610366"/>
              <a:gd name="connsiteX11" fmla="*/ 19691 w 974704"/>
              <a:gd name="connsiteY11" fmla="*/ 423318 h 610366"/>
              <a:gd name="connsiteX12" fmla="*/ 0 w 974704"/>
              <a:gd name="connsiteY12" fmla="*/ 354406 h 610366"/>
              <a:gd name="connsiteX13" fmla="*/ 9846 w 974704"/>
              <a:gd name="connsiteY13" fmla="*/ 255960 h 610366"/>
              <a:gd name="connsiteX14" fmla="*/ 29537 w 974704"/>
              <a:gd name="connsiteY14" fmla="*/ 226426 h 610366"/>
              <a:gd name="connsiteX15" fmla="*/ 59073 w 974704"/>
              <a:gd name="connsiteY15" fmla="*/ 196892 h 610366"/>
              <a:gd name="connsiteX16" fmla="*/ 127992 w 974704"/>
              <a:gd name="connsiteY16" fmla="*/ 157514 h 610366"/>
              <a:gd name="connsiteX17" fmla="*/ 187065 w 974704"/>
              <a:gd name="connsiteY17" fmla="*/ 137825 h 610366"/>
              <a:gd name="connsiteX18" fmla="*/ 265828 w 974704"/>
              <a:gd name="connsiteY18" fmla="*/ 88602 h 610366"/>
              <a:gd name="connsiteX19" fmla="*/ 344592 w 974704"/>
              <a:gd name="connsiteY19" fmla="*/ 49223 h 610366"/>
              <a:gd name="connsiteX20" fmla="*/ 383974 w 974704"/>
              <a:gd name="connsiteY20" fmla="*/ 19689 h 610366"/>
              <a:gd name="connsiteX21" fmla="*/ 443047 w 974704"/>
              <a:gd name="connsiteY21" fmla="*/ 9845 h 610366"/>
              <a:gd name="connsiteX22" fmla="*/ 492275 w 974704"/>
              <a:gd name="connsiteY22" fmla="*/ 0 h 610366"/>
              <a:gd name="connsiteX23" fmla="*/ 649803 w 974704"/>
              <a:gd name="connsiteY23" fmla="*/ 9845 h 610366"/>
              <a:gd name="connsiteX24" fmla="*/ 708876 w 974704"/>
              <a:gd name="connsiteY24" fmla="*/ 39379 h 610366"/>
              <a:gd name="connsiteX25" fmla="*/ 738412 w 974704"/>
              <a:gd name="connsiteY25" fmla="*/ 49223 h 610366"/>
              <a:gd name="connsiteX26" fmla="*/ 817176 w 974704"/>
              <a:gd name="connsiteY26" fmla="*/ 118135 h 610366"/>
              <a:gd name="connsiteX27" fmla="*/ 846712 w 974704"/>
              <a:gd name="connsiteY27" fmla="*/ 147669 h 610366"/>
              <a:gd name="connsiteX28" fmla="*/ 876249 w 974704"/>
              <a:gd name="connsiteY28" fmla="*/ 177203 h 610366"/>
              <a:gd name="connsiteX29" fmla="*/ 886094 w 974704"/>
              <a:gd name="connsiteY29" fmla="*/ 206737 h 610366"/>
              <a:gd name="connsiteX30" fmla="*/ 905785 w 974704"/>
              <a:gd name="connsiteY30" fmla="*/ 275649 h 610366"/>
              <a:gd name="connsiteX31" fmla="*/ 895940 w 974704"/>
              <a:gd name="connsiteY31" fmla="*/ 364251 h 610366"/>
              <a:gd name="connsiteX32" fmla="*/ 886094 w 974704"/>
              <a:gd name="connsiteY32" fmla="*/ 393784 h 610366"/>
              <a:gd name="connsiteX33" fmla="*/ 876249 w 974704"/>
              <a:gd name="connsiteY33" fmla="*/ 570987 h 610366"/>
              <a:gd name="connsiteX0" fmla="*/ 849540 w 909173"/>
              <a:gd name="connsiteY0" fmla="*/ 558311 h 610366"/>
              <a:gd name="connsiteX1" fmla="*/ 905785 w 909173"/>
              <a:gd name="connsiteY1" fmla="*/ 551298 h 610366"/>
              <a:gd name="connsiteX2" fmla="*/ 876249 w 909173"/>
              <a:gd name="connsiteY2" fmla="*/ 561143 h 610366"/>
              <a:gd name="connsiteX3" fmla="*/ 817176 w 909173"/>
              <a:gd name="connsiteY3" fmla="*/ 570987 h 610366"/>
              <a:gd name="connsiteX4" fmla="*/ 728567 w 909173"/>
              <a:gd name="connsiteY4" fmla="*/ 590677 h 610366"/>
              <a:gd name="connsiteX5" fmla="*/ 699030 w 909173"/>
              <a:gd name="connsiteY5" fmla="*/ 600521 h 610366"/>
              <a:gd name="connsiteX6" fmla="*/ 649803 w 909173"/>
              <a:gd name="connsiteY6" fmla="*/ 610366 h 610366"/>
              <a:gd name="connsiteX7" fmla="*/ 295365 w 909173"/>
              <a:gd name="connsiteY7" fmla="*/ 600521 h 610366"/>
              <a:gd name="connsiteX8" fmla="*/ 177219 w 909173"/>
              <a:gd name="connsiteY8" fmla="*/ 561143 h 610366"/>
              <a:gd name="connsiteX9" fmla="*/ 88610 w 909173"/>
              <a:gd name="connsiteY9" fmla="*/ 511920 h 610366"/>
              <a:gd name="connsiteX10" fmla="*/ 49228 w 909173"/>
              <a:gd name="connsiteY10" fmla="*/ 472541 h 610366"/>
              <a:gd name="connsiteX11" fmla="*/ 19691 w 909173"/>
              <a:gd name="connsiteY11" fmla="*/ 423318 h 610366"/>
              <a:gd name="connsiteX12" fmla="*/ 0 w 909173"/>
              <a:gd name="connsiteY12" fmla="*/ 354406 h 610366"/>
              <a:gd name="connsiteX13" fmla="*/ 9846 w 909173"/>
              <a:gd name="connsiteY13" fmla="*/ 255960 h 610366"/>
              <a:gd name="connsiteX14" fmla="*/ 29537 w 909173"/>
              <a:gd name="connsiteY14" fmla="*/ 226426 h 610366"/>
              <a:gd name="connsiteX15" fmla="*/ 59073 w 909173"/>
              <a:gd name="connsiteY15" fmla="*/ 196892 h 610366"/>
              <a:gd name="connsiteX16" fmla="*/ 127992 w 909173"/>
              <a:gd name="connsiteY16" fmla="*/ 157514 h 610366"/>
              <a:gd name="connsiteX17" fmla="*/ 187065 w 909173"/>
              <a:gd name="connsiteY17" fmla="*/ 137825 h 610366"/>
              <a:gd name="connsiteX18" fmla="*/ 265828 w 909173"/>
              <a:gd name="connsiteY18" fmla="*/ 88602 h 610366"/>
              <a:gd name="connsiteX19" fmla="*/ 344592 w 909173"/>
              <a:gd name="connsiteY19" fmla="*/ 49223 h 610366"/>
              <a:gd name="connsiteX20" fmla="*/ 383974 w 909173"/>
              <a:gd name="connsiteY20" fmla="*/ 19689 h 610366"/>
              <a:gd name="connsiteX21" fmla="*/ 443047 w 909173"/>
              <a:gd name="connsiteY21" fmla="*/ 9845 h 610366"/>
              <a:gd name="connsiteX22" fmla="*/ 492275 w 909173"/>
              <a:gd name="connsiteY22" fmla="*/ 0 h 610366"/>
              <a:gd name="connsiteX23" fmla="*/ 649803 w 909173"/>
              <a:gd name="connsiteY23" fmla="*/ 9845 h 610366"/>
              <a:gd name="connsiteX24" fmla="*/ 708876 w 909173"/>
              <a:gd name="connsiteY24" fmla="*/ 39379 h 610366"/>
              <a:gd name="connsiteX25" fmla="*/ 738412 w 909173"/>
              <a:gd name="connsiteY25" fmla="*/ 49223 h 610366"/>
              <a:gd name="connsiteX26" fmla="*/ 817176 w 909173"/>
              <a:gd name="connsiteY26" fmla="*/ 118135 h 610366"/>
              <a:gd name="connsiteX27" fmla="*/ 846712 w 909173"/>
              <a:gd name="connsiteY27" fmla="*/ 147669 h 610366"/>
              <a:gd name="connsiteX28" fmla="*/ 876249 w 909173"/>
              <a:gd name="connsiteY28" fmla="*/ 177203 h 610366"/>
              <a:gd name="connsiteX29" fmla="*/ 886094 w 909173"/>
              <a:gd name="connsiteY29" fmla="*/ 206737 h 610366"/>
              <a:gd name="connsiteX30" fmla="*/ 905785 w 909173"/>
              <a:gd name="connsiteY30" fmla="*/ 275649 h 610366"/>
              <a:gd name="connsiteX31" fmla="*/ 895940 w 909173"/>
              <a:gd name="connsiteY31" fmla="*/ 364251 h 610366"/>
              <a:gd name="connsiteX32" fmla="*/ 886094 w 909173"/>
              <a:gd name="connsiteY32" fmla="*/ 393784 h 610366"/>
              <a:gd name="connsiteX33" fmla="*/ 876249 w 909173"/>
              <a:gd name="connsiteY33" fmla="*/ 570987 h 61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09173" h="610366">
                <a:moveTo>
                  <a:pt x="849540" y="558311"/>
                </a:moveTo>
                <a:cubicBezTo>
                  <a:pt x="826567" y="564874"/>
                  <a:pt x="928758" y="544735"/>
                  <a:pt x="905785" y="551298"/>
                </a:cubicBezTo>
                <a:cubicBezTo>
                  <a:pt x="895845" y="554280"/>
                  <a:pt x="886380" y="558892"/>
                  <a:pt x="876249" y="561143"/>
                </a:cubicBezTo>
                <a:cubicBezTo>
                  <a:pt x="856762" y="565473"/>
                  <a:pt x="836867" y="567706"/>
                  <a:pt x="817176" y="570987"/>
                </a:cubicBezTo>
                <a:cubicBezTo>
                  <a:pt x="750693" y="593147"/>
                  <a:pt x="832518" y="567579"/>
                  <a:pt x="728567" y="590677"/>
                </a:cubicBezTo>
                <a:cubicBezTo>
                  <a:pt x="718436" y="592928"/>
                  <a:pt x="709098" y="598004"/>
                  <a:pt x="699030" y="600521"/>
                </a:cubicBezTo>
                <a:cubicBezTo>
                  <a:pt x="682796" y="604579"/>
                  <a:pt x="666212" y="607084"/>
                  <a:pt x="649803" y="610366"/>
                </a:cubicBezTo>
                <a:cubicBezTo>
                  <a:pt x="531657" y="607084"/>
                  <a:pt x="412921" y="612765"/>
                  <a:pt x="295365" y="600521"/>
                </a:cubicBezTo>
                <a:cubicBezTo>
                  <a:pt x="254077" y="596221"/>
                  <a:pt x="177219" y="561143"/>
                  <a:pt x="177219" y="561143"/>
                </a:cubicBezTo>
                <a:cubicBezTo>
                  <a:pt x="109511" y="516008"/>
                  <a:pt x="140597" y="529247"/>
                  <a:pt x="88610" y="511920"/>
                </a:cubicBezTo>
                <a:cubicBezTo>
                  <a:pt x="75483" y="498794"/>
                  <a:pt x="60019" y="487647"/>
                  <a:pt x="49228" y="472541"/>
                </a:cubicBezTo>
                <a:cubicBezTo>
                  <a:pt x="-14681" y="383077"/>
                  <a:pt x="92453" y="496077"/>
                  <a:pt x="19691" y="423318"/>
                </a:cubicBezTo>
                <a:cubicBezTo>
                  <a:pt x="15050" y="409394"/>
                  <a:pt x="0" y="366763"/>
                  <a:pt x="0" y="354406"/>
                </a:cubicBezTo>
                <a:cubicBezTo>
                  <a:pt x="0" y="321427"/>
                  <a:pt x="2430" y="288094"/>
                  <a:pt x="9846" y="255960"/>
                </a:cubicBezTo>
                <a:cubicBezTo>
                  <a:pt x="12507" y="244431"/>
                  <a:pt x="21962" y="235515"/>
                  <a:pt x="29537" y="226426"/>
                </a:cubicBezTo>
                <a:cubicBezTo>
                  <a:pt x="38451" y="215730"/>
                  <a:pt x="48377" y="205805"/>
                  <a:pt x="59073" y="196892"/>
                </a:cubicBezTo>
                <a:cubicBezTo>
                  <a:pt x="75467" y="183232"/>
                  <a:pt x="109475" y="164920"/>
                  <a:pt x="127992" y="157514"/>
                </a:cubicBezTo>
                <a:cubicBezTo>
                  <a:pt x="147264" y="149806"/>
                  <a:pt x="187065" y="137825"/>
                  <a:pt x="187065" y="137825"/>
                </a:cubicBezTo>
                <a:cubicBezTo>
                  <a:pt x="255455" y="86537"/>
                  <a:pt x="196327" y="127210"/>
                  <a:pt x="265828" y="88602"/>
                </a:cubicBezTo>
                <a:cubicBezTo>
                  <a:pt x="335580" y="49854"/>
                  <a:pt x="290598" y="67221"/>
                  <a:pt x="344592" y="49223"/>
                </a:cubicBezTo>
                <a:cubicBezTo>
                  <a:pt x="357719" y="39378"/>
                  <a:pt x="368739" y="25782"/>
                  <a:pt x="383974" y="19689"/>
                </a:cubicBezTo>
                <a:cubicBezTo>
                  <a:pt x="402509" y="12276"/>
                  <a:pt x="423406" y="13416"/>
                  <a:pt x="443047" y="9845"/>
                </a:cubicBezTo>
                <a:cubicBezTo>
                  <a:pt x="459511" y="6852"/>
                  <a:pt x="475866" y="3282"/>
                  <a:pt x="492275" y="0"/>
                </a:cubicBezTo>
                <a:cubicBezTo>
                  <a:pt x="544784" y="3282"/>
                  <a:pt x="597480" y="4338"/>
                  <a:pt x="649803" y="9845"/>
                </a:cubicBezTo>
                <a:cubicBezTo>
                  <a:pt x="681151" y="13144"/>
                  <a:pt x="681437" y="25661"/>
                  <a:pt x="708876" y="39379"/>
                </a:cubicBezTo>
                <a:cubicBezTo>
                  <a:pt x="718158" y="44020"/>
                  <a:pt x="728567" y="45942"/>
                  <a:pt x="738412" y="49223"/>
                </a:cubicBezTo>
                <a:cubicBezTo>
                  <a:pt x="787257" y="81782"/>
                  <a:pt x="759583" y="60546"/>
                  <a:pt x="817176" y="118135"/>
                </a:cubicBezTo>
                <a:lnTo>
                  <a:pt x="846712" y="147669"/>
                </a:lnTo>
                <a:lnTo>
                  <a:pt x="876249" y="177203"/>
                </a:lnTo>
                <a:cubicBezTo>
                  <a:pt x="879531" y="187048"/>
                  <a:pt x="883243" y="196759"/>
                  <a:pt x="886094" y="206737"/>
                </a:cubicBezTo>
                <a:cubicBezTo>
                  <a:pt x="910819" y="293267"/>
                  <a:pt x="882180" y="204836"/>
                  <a:pt x="905785" y="275649"/>
                </a:cubicBezTo>
                <a:cubicBezTo>
                  <a:pt x="902503" y="305183"/>
                  <a:pt x="900826" y="334940"/>
                  <a:pt x="895940" y="364251"/>
                </a:cubicBezTo>
                <a:cubicBezTo>
                  <a:pt x="894234" y="374487"/>
                  <a:pt x="887180" y="383464"/>
                  <a:pt x="886094" y="393784"/>
                </a:cubicBezTo>
                <a:cubicBezTo>
                  <a:pt x="875840" y="491192"/>
                  <a:pt x="876249" y="507007"/>
                  <a:pt x="876249" y="570987"/>
                </a:cubicBezTo>
              </a:path>
            </a:pathLst>
          </a:custGeom>
          <a:ln w="38100">
            <a:solidFill>
              <a:srgbClr val="BD0A1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119" name="Freeform 118"/>
          <p:cNvSpPr/>
          <p:nvPr/>
        </p:nvSpPr>
        <p:spPr>
          <a:xfrm>
            <a:off x="2209800" y="2971800"/>
            <a:ext cx="1137352" cy="954545"/>
          </a:xfrm>
          <a:custGeom>
            <a:avLst/>
            <a:gdLst>
              <a:gd name="connsiteX0" fmla="*/ 974704 w 974704"/>
              <a:gd name="connsiteY0" fmla="*/ 531609 h 610366"/>
              <a:gd name="connsiteX1" fmla="*/ 905785 w 974704"/>
              <a:gd name="connsiteY1" fmla="*/ 551298 h 610366"/>
              <a:gd name="connsiteX2" fmla="*/ 876249 w 974704"/>
              <a:gd name="connsiteY2" fmla="*/ 561143 h 610366"/>
              <a:gd name="connsiteX3" fmla="*/ 817176 w 974704"/>
              <a:gd name="connsiteY3" fmla="*/ 570987 h 610366"/>
              <a:gd name="connsiteX4" fmla="*/ 728567 w 974704"/>
              <a:gd name="connsiteY4" fmla="*/ 590677 h 610366"/>
              <a:gd name="connsiteX5" fmla="*/ 699030 w 974704"/>
              <a:gd name="connsiteY5" fmla="*/ 600521 h 610366"/>
              <a:gd name="connsiteX6" fmla="*/ 649803 w 974704"/>
              <a:gd name="connsiteY6" fmla="*/ 610366 h 610366"/>
              <a:gd name="connsiteX7" fmla="*/ 295365 w 974704"/>
              <a:gd name="connsiteY7" fmla="*/ 600521 h 610366"/>
              <a:gd name="connsiteX8" fmla="*/ 177219 w 974704"/>
              <a:gd name="connsiteY8" fmla="*/ 561143 h 610366"/>
              <a:gd name="connsiteX9" fmla="*/ 88610 w 974704"/>
              <a:gd name="connsiteY9" fmla="*/ 511920 h 610366"/>
              <a:gd name="connsiteX10" fmla="*/ 49228 w 974704"/>
              <a:gd name="connsiteY10" fmla="*/ 472541 h 610366"/>
              <a:gd name="connsiteX11" fmla="*/ 19691 w 974704"/>
              <a:gd name="connsiteY11" fmla="*/ 423318 h 610366"/>
              <a:gd name="connsiteX12" fmla="*/ 0 w 974704"/>
              <a:gd name="connsiteY12" fmla="*/ 354406 h 610366"/>
              <a:gd name="connsiteX13" fmla="*/ 9846 w 974704"/>
              <a:gd name="connsiteY13" fmla="*/ 255960 h 610366"/>
              <a:gd name="connsiteX14" fmla="*/ 29537 w 974704"/>
              <a:gd name="connsiteY14" fmla="*/ 226426 h 610366"/>
              <a:gd name="connsiteX15" fmla="*/ 59073 w 974704"/>
              <a:gd name="connsiteY15" fmla="*/ 196892 h 610366"/>
              <a:gd name="connsiteX16" fmla="*/ 127992 w 974704"/>
              <a:gd name="connsiteY16" fmla="*/ 157514 h 610366"/>
              <a:gd name="connsiteX17" fmla="*/ 187065 w 974704"/>
              <a:gd name="connsiteY17" fmla="*/ 137825 h 610366"/>
              <a:gd name="connsiteX18" fmla="*/ 265828 w 974704"/>
              <a:gd name="connsiteY18" fmla="*/ 88602 h 610366"/>
              <a:gd name="connsiteX19" fmla="*/ 344592 w 974704"/>
              <a:gd name="connsiteY19" fmla="*/ 49223 h 610366"/>
              <a:gd name="connsiteX20" fmla="*/ 383974 w 974704"/>
              <a:gd name="connsiteY20" fmla="*/ 19689 h 610366"/>
              <a:gd name="connsiteX21" fmla="*/ 443047 w 974704"/>
              <a:gd name="connsiteY21" fmla="*/ 9845 h 610366"/>
              <a:gd name="connsiteX22" fmla="*/ 492275 w 974704"/>
              <a:gd name="connsiteY22" fmla="*/ 0 h 610366"/>
              <a:gd name="connsiteX23" fmla="*/ 649803 w 974704"/>
              <a:gd name="connsiteY23" fmla="*/ 9845 h 610366"/>
              <a:gd name="connsiteX24" fmla="*/ 708876 w 974704"/>
              <a:gd name="connsiteY24" fmla="*/ 39379 h 610366"/>
              <a:gd name="connsiteX25" fmla="*/ 738412 w 974704"/>
              <a:gd name="connsiteY25" fmla="*/ 49223 h 610366"/>
              <a:gd name="connsiteX26" fmla="*/ 817176 w 974704"/>
              <a:gd name="connsiteY26" fmla="*/ 118135 h 610366"/>
              <a:gd name="connsiteX27" fmla="*/ 846712 w 974704"/>
              <a:gd name="connsiteY27" fmla="*/ 147669 h 610366"/>
              <a:gd name="connsiteX28" fmla="*/ 876249 w 974704"/>
              <a:gd name="connsiteY28" fmla="*/ 177203 h 610366"/>
              <a:gd name="connsiteX29" fmla="*/ 886094 w 974704"/>
              <a:gd name="connsiteY29" fmla="*/ 206737 h 610366"/>
              <a:gd name="connsiteX30" fmla="*/ 905785 w 974704"/>
              <a:gd name="connsiteY30" fmla="*/ 275649 h 610366"/>
              <a:gd name="connsiteX31" fmla="*/ 895940 w 974704"/>
              <a:gd name="connsiteY31" fmla="*/ 364251 h 610366"/>
              <a:gd name="connsiteX32" fmla="*/ 886094 w 974704"/>
              <a:gd name="connsiteY32" fmla="*/ 393784 h 610366"/>
              <a:gd name="connsiteX33" fmla="*/ 876249 w 974704"/>
              <a:gd name="connsiteY33" fmla="*/ 570987 h 610366"/>
              <a:gd name="connsiteX0" fmla="*/ 846811 w 909095"/>
              <a:gd name="connsiteY0" fmla="*/ 576373 h 610366"/>
              <a:gd name="connsiteX1" fmla="*/ 905785 w 909095"/>
              <a:gd name="connsiteY1" fmla="*/ 551298 h 610366"/>
              <a:gd name="connsiteX2" fmla="*/ 876249 w 909095"/>
              <a:gd name="connsiteY2" fmla="*/ 561143 h 610366"/>
              <a:gd name="connsiteX3" fmla="*/ 817176 w 909095"/>
              <a:gd name="connsiteY3" fmla="*/ 570987 h 610366"/>
              <a:gd name="connsiteX4" fmla="*/ 728567 w 909095"/>
              <a:gd name="connsiteY4" fmla="*/ 590677 h 610366"/>
              <a:gd name="connsiteX5" fmla="*/ 699030 w 909095"/>
              <a:gd name="connsiteY5" fmla="*/ 600521 h 610366"/>
              <a:gd name="connsiteX6" fmla="*/ 649803 w 909095"/>
              <a:gd name="connsiteY6" fmla="*/ 610366 h 610366"/>
              <a:gd name="connsiteX7" fmla="*/ 295365 w 909095"/>
              <a:gd name="connsiteY7" fmla="*/ 600521 h 610366"/>
              <a:gd name="connsiteX8" fmla="*/ 177219 w 909095"/>
              <a:gd name="connsiteY8" fmla="*/ 561143 h 610366"/>
              <a:gd name="connsiteX9" fmla="*/ 88610 w 909095"/>
              <a:gd name="connsiteY9" fmla="*/ 511920 h 610366"/>
              <a:gd name="connsiteX10" fmla="*/ 49228 w 909095"/>
              <a:gd name="connsiteY10" fmla="*/ 472541 h 610366"/>
              <a:gd name="connsiteX11" fmla="*/ 19691 w 909095"/>
              <a:gd name="connsiteY11" fmla="*/ 423318 h 610366"/>
              <a:gd name="connsiteX12" fmla="*/ 0 w 909095"/>
              <a:gd name="connsiteY12" fmla="*/ 354406 h 610366"/>
              <a:gd name="connsiteX13" fmla="*/ 9846 w 909095"/>
              <a:gd name="connsiteY13" fmla="*/ 255960 h 610366"/>
              <a:gd name="connsiteX14" fmla="*/ 29537 w 909095"/>
              <a:gd name="connsiteY14" fmla="*/ 226426 h 610366"/>
              <a:gd name="connsiteX15" fmla="*/ 59073 w 909095"/>
              <a:gd name="connsiteY15" fmla="*/ 196892 h 610366"/>
              <a:gd name="connsiteX16" fmla="*/ 127992 w 909095"/>
              <a:gd name="connsiteY16" fmla="*/ 157514 h 610366"/>
              <a:gd name="connsiteX17" fmla="*/ 187065 w 909095"/>
              <a:gd name="connsiteY17" fmla="*/ 137825 h 610366"/>
              <a:gd name="connsiteX18" fmla="*/ 265828 w 909095"/>
              <a:gd name="connsiteY18" fmla="*/ 88602 h 610366"/>
              <a:gd name="connsiteX19" fmla="*/ 344592 w 909095"/>
              <a:gd name="connsiteY19" fmla="*/ 49223 h 610366"/>
              <a:gd name="connsiteX20" fmla="*/ 383974 w 909095"/>
              <a:gd name="connsiteY20" fmla="*/ 19689 h 610366"/>
              <a:gd name="connsiteX21" fmla="*/ 443047 w 909095"/>
              <a:gd name="connsiteY21" fmla="*/ 9845 h 610366"/>
              <a:gd name="connsiteX22" fmla="*/ 492275 w 909095"/>
              <a:gd name="connsiteY22" fmla="*/ 0 h 610366"/>
              <a:gd name="connsiteX23" fmla="*/ 649803 w 909095"/>
              <a:gd name="connsiteY23" fmla="*/ 9845 h 610366"/>
              <a:gd name="connsiteX24" fmla="*/ 708876 w 909095"/>
              <a:gd name="connsiteY24" fmla="*/ 39379 h 610366"/>
              <a:gd name="connsiteX25" fmla="*/ 738412 w 909095"/>
              <a:gd name="connsiteY25" fmla="*/ 49223 h 610366"/>
              <a:gd name="connsiteX26" fmla="*/ 817176 w 909095"/>
              <a:gd name="connsiteY26" fmla="*/ 118135 h 610366"/>
              <a:gd name="connsiteX27" fmla="*/ 846712 w 909095"/>
              <a:gd name="connsiteY27" fmla="*/ 147669 h 610366"/>
              <a:gd name="connsiteX28" fmla="*/ 876249 w 909095"/>
              <a:gd name="connsiteY28" fmla="*/ 177203 h 610366"/>
              <a:gd name="connsiteX29" fmla="*/ 886094 w 909095"/>
              <a:gd name="connsiteY29" fmla="*/ 206737 h 610366"/>
              <a:gd name="connsiteX30" fmla="*/ 905785 w 909095"/>
              <a:gd name="connsiteY30" fmla="*/ 275649 h 610366"/>
              <a:gd name="connsiteX31" fmla="*/ 895940 w 909095"/>
              <a:gd name="connsiteY31" fmla="*/ 364251 h 610366"/>
              <a:gd name="connsiteX32" fmla="*/ 886094 w 909095"/>
              <a:gd name="connsiteY32" fmla="*/ 393784 h 610366"/>
              <a:gd name="connsiteX33" fmla="*/ 876249 w 909095"/>
              <a:gd name="connsiteY33" fmla="*/ 570987 h 61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09095" h="610366">
                <a:moveTo>
                  <a:pt x="846811" y="576373"/>
                </a:moveTo>
                <a:cubicBezTo>
                  <a:pt x="823838" y="582936"/>
                  <a:pt x="928758" y="544735"/>
                  <a:pt x="905785" y="551298"/>
                </a:cubicBezTo>
                <a:cubicBezTo>
                  <a:pt x="895845" y="554280"/>
                  <a:pt x="886380" y="558892"/>
                  <a:pt x="876249" y="561143"/>
                </a:cubicBezTo>
                <a:cubicBezTo>
                  <a:pt x="856762" y="565473"/>
                  <a:pt x="836867" y="567706"/>
                  <a:pt x="817176" y="570987"/>
                </a:cubicBezTo>
                <a:cubicBezTo>
                  <a:pt x="750693" y="593147"/>
                  <a:pt x="832518" y="567579"/>
                  <a:pt x="728567" y="590677"/>
                </a:cubicBezTo>
                <a:cubicBezTo>
                  <a:pt x="718436" y="592928"/>
                  <a:pt x="709098" y="598004"/>
                  <a:pt x="699030" y="600521"/>
                </a:cubicBezTo>
                <a:cubicBezTo>
                  <a:pt x="682796" y="604579"/>
                  <a:pt x="666212" y="607084"/>
                  <a:pt x="649803" y="610366"/>
                </a:cubicBezTo>
                <a:cubicBezTo>
                  <a:pt x="531657" y="607084"/>
                  <a:pt x="412921" y="612765"/>
                  <a:pt x="295365" y="600521"/>
                </a:cubicBezTo>
                <a:cubicBezTo>
                  <a:pt x="254077" y="596221"/>
                  <a:pt x="177219" y="561143"/>
                  <a:pt x="177219" y="561143"/>
                </a:cubicBezTo>
                <a:cubicBezTo>
                  <a:pt x="109511" y="516008"/>
                  <a:pt x="140597" y="529247"/>
                  <a:pt x="88610" y="511920"/>
                </a:cubicBezTo>
                <a:cubicBezTo>
                  <a:pt x="75483" y="498794"/>
                  <a:pt x="60019" y="487647"/>
                  <a:pt x="49228" y="472541"/>
                </a:cubicBezTo>
                <a:cubicBezTo>
                  <a:pt x="-14681" y="383077"/>
                  <a:pt x="92453" y="496077"/>
                  <a:pt x="19691" y="423318"/>
                </a:cubicBezTo>
                <a:cubicBezTo>
                  <a:pt x="15050" y="409394"/>
                  <a:pt x="0" y="366763"/>
                  <a:pt x="0" y="354406"/>
                </a:cubicBezTo>
                <a:cubicBezTo>
                  <a:pt x="0" y="321427"/>
                  <a:pt x="2430" y="288094"/>
                  <a:pt x="9846" y="255960"/>
                </a:cubicBezTo>
                <a:cubicBezTo>
                  <a:pt x="12507" y="244431"/>
                  <a:pt x="21962" y="235515"/>
                  <a:pt x="29537" y="226426"/>
                </a:cubicBezTo>
                <a:cubicBezTo>
                  <a:pt x="38451" y="215730"/>
                  <a:pt x="48377" y="205805"/>
                  <a:pt x="59073" y="196892"/>
                </a:cubicBezTo>
                <a:cubicBezTo>
                  <a:pt x="75467" y="183232"/>
                  <a:pt x="109475" y="164920"/>
                  <a:pt x="127992" y="157514"/>
                </a:cubicBezTo>
                <a:cubicBezTo>
                  <a:pt x="147264" y="149806"/>
                  <a:pt x="187065" y="137825"/>
                  <a:pt x="187065" y="137825"/>
                </a:cubicBezTo>
                <a:cubicBezTo>
                  <a:pt x="255455" y="86537"/>
                  <a:pt x="196327" y="127210"/>
                  <a:pt x="265828" y="88602"/>
                </a:cubicBezTo>
                <a:cubicBezTo>
                  <a:pt x="335580" y="49854"/>
                  <a:pt x="290598" y="67221"/>
                  <a:pt x="344592" y="49223"/>
                </a:cubicBezTo>
                <a:cubicBezTo>
                  <a:pt x="357719" y="39378"/>
                  <a:pt x="368739" y="25782"/>
                  <a:pt x="383974" y="19689"/>
                </a:cubicBezTo>
                <a:cubicBezTo>
                  <a:pt x="402509" y="12276"/>
                  <a:pt x="423406" y="13416"/>
                  <a:pt x="443047" y="9845"/>
                </a:cubicBezTo>
                <a:cubicBezTo>
                  <a:pt x="459511" y="6852"/>
                  <a:pt x="475866" y="3282"/>
                  <a:pt x="492275" y="0"/>
                </a:cubicBezTo>
                <a:cubicBezTo>
                  <a:pt x="544784" y="3282"/>
                  <a:pt x="597480" y="4338"/>
                  <a:pt x="649803" y="9845"/>
                </a:cubicBezTo>
                <a:cubicBezTo>
                  <a:pt x="681151" y="13144"/>
                  <a:pt x="681437" y="25661"/>
                  <a:pt x="708876" y="39379"/>
                </a:cubicBezTo>
                <a:cubicBezTo>
                  <a:pt x="718158" y="44020"/>
                  <a:pt x="728567" y="45942"/>
                  <a:pt x="738412" y="49223"/>
                </a:cubicBezTo>
                <a:cubicBezTo>
                  <a:pt x="787257" y="81782"/>
                  <a:pt x="759583" y="60546"/>
                  <a:pt x="817176" y="118135"/>
                </a:cubicBezTo>
                <a:lnTo>
                  <a:pt x="846712" y="147669"/>
                </a:lnTo>
                <a:lnTo>
                  <a:pt x="876249" y="177203"/>
                </a:lnTo>
                <a:cubicBezTo>
                  <a:pt x="879531" y="187048"/>
                  <a:pt x="883243" y="196759"/>
                  <a:pt x="886094" y="206737"/>
                </a:cubicBezTo>
                <a:cubicBezTo>
                  <a:pt x="910819" y="293267"/>
                  <a:pt x="882180" y="204836"/>
                  <a:pt x="905785" y="275649"/>
                </a:cubicBezTo>
                <a:cubicBezTo>
                  <a:pt x="902503" y="305183"/>
                  <a:pt x="900826" y="334940"/>
                  <a:pt x="895940" y="364251"/>
                </a:cubicBezTo>
                <a:cubicBezTo>
                  <a:pt x="894234" y="374487"/>
                  <a:pt x="887180" y="383464"/>
                  <a:pt x="886094" y="393784"/>
                </a:cubicBezTo>
                <a:cubicBezTo>
                  <a:pt x="875840" y="491192"/>
                  <a:pt x="876249" y="507007"/>
                  <a:pt x="876249" y="570987"/>
                </a:cubicBezTo>
              </a:path>
            </a:pathLst>
          </a:custGeom>
          <a:ln w="38100">
            <a:solidFill>
              <a:srgbClr val="BD0A1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grpSp>
        <p:nvGrpSpPr>
          <p:cNvPr id="120" name="Group 119"/>
          <p:cNvGrpSpPr/>
          <p:nvPr/>
        </p:nvGrpSpPr>
        <p:grpSpPr>
          <a:xfrm>
            <a:off x="3429005" y="3124200"/>
            <a:ext cx="5791195" cy="1524000"/>
            <a:chOff x="5562605" y="3601692"/>
            <a:chExt cx="5791195" cy="1524000"/>
          </a:xfrm>
        </p:grpSpPr>
        <p:grpSp>
          <p:nvGrpSpPr>
            <p:cNvPr id="121" name="Group 120"/>
            <p:cNvGrpSpPr/>
            <p:nvPr/>
          </p:nvGrpSpPr>
          <p:grpSpPr>
            <a:xfrm>
              <a:off x="5562605" y="3906492"/>
              <a:ext cx="762000" cy="1219200"/>
              <a:chOff x="5761176" y="3982692"/>
              <a:chExt cx="973835" cy="1219200"/>
            </a:xfrm>
          </p:grpSpPr>
          <p:cxnSp>
            <p:nvCxnSpPr>
              <p:cNvPr id="123" name="Straight Arrow Connector 122"/>
              <p:cNvCxnSpPr>
                <a:stCxn id="122" idx="1"/>
              </p:cNvCxnSpPr>
              <p:nvPr/>
            </p:nvCxnSpPr>
            <p:spPr>
              <a:xfrm flipH="1">
                <a:off x="5955942" y="4093391"/>
                <a:ext cx="779069" cy="1108501"/>
              </a:xfrm>
              <a:prstGeom prst="straightConnector1">
                <a:avLst/>
              </a:prstGeom>
              <a:ln w="38100">
                <a:solidFill>
                  <a:srgbClr val="BD0A12"/>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22" idx="1"/>
              </p:cNvCxnSpPr>
              <p:nvPr/>
            </p:nvCxnSpPr>
            <p:spPr>
              <a:xfrm flipH="1" flipV="1">
                <a:off x="5761176" y="3982692"/>
                <a:ext cx="973835" cy="110699"/>
              </a:xfrm>
              <a:prstGeom prst="straightConnector1">
                <a:avLst/>
              </a:prstGeom>
              <a:ln w="38100">
                <a:solidFill>
                  <a:srgbClr val="BD0A12"/>
                </a:solidFill>
                <a:tailEnd type="arrow"/>
              </a:ln>
            </p:spPr>
            <p:style>
              <a:lnRef idx="2">
                <a:schemeClr val="accent1"/>
              </a:lnRef>
              <a:fillRef idx="0">
                <a:schemeClr val="accent1"/>
              </a:fillRef>
              <a:effectRef idx="1">
                <a:schemeClr val="accent1"/>
              </a:effectRef>
              <a:fontRef idx="minor">
                <a:schemeClr val="tx1"/>
              </a:fontRef>
            </p:style>
          </p:cxnSp>
        </p:grpSp>
        <p:sp>
          <p:nvSpPr>
            <p:cNvPr id="122" name="TextBox 121"/>
            <p:cNvSpPr txBox="1"/>
            <p:nvPr/>
          </p:nvSpPr>
          <p:spPr>
            <a:xfrm>
              <a:off x="6324600" y="3601692"/>
              <a:ext cx="5029200" cy="830997"/>
            </a:xfrm>
            <a:prstGeom prst="rect">
              <a:avLst/>
            </a:prstGeom>
            <a:noFill/>
          </p:spPr>
          <p:txBody>
            <a:bodyPr wrap="square" rtlCol="0">
              <a:spAutoFit/>
            </a:bodyPr>
            <a:lstStyle/>
            <a:p>
              <a:r>
                <a:rPr lang="en-US" sz="2400" b="1" dirty="0">
                  <a:solidFill>
                    <a:srgbClr val="BD0A12"/>
                  </a:solidFill>
                </a:rPr>
                <a:t>Switches implement flow </a:t>
              </a:r>
            </a:p>
            <a:p>
              <a:r>
                <a:rPr lang="en-US" sz="2400" b="1" dirty="0">
                  <a:solidFill>
                    <a:srgbClr val="BD0A12"/>
                  </a:solidFill>
                </a:rPr>
                <a:t>scheduling via local mechanisms  </a:t>
              </a:r>
            </a:p>
          </p:txBody>
        </p:sp>
      </p:grpSp>
      <p:grpSp>
        <p:nvGrpSpPr>
          <p:cNvPr id="125" name="Group 124"/>
          <p:cNvGrpSpPr/>
          <p:nvPr/>
        </p:nvGrpSpPr>
        <p:grpSpPr>
          <a:xfrm>
            <a:off x="3886617" y="4800600"/>
            <a:ext cx="5181183" cy="1176808"/>
            <a:chOff x="152817" y="4721186"/>
            <a:chExt cx="5181183" cy="1176808"/>
          </a:xfrm>
        </p:grpSpPr>
        <p:cxnSp>
          <p:nvCxnSpPr>
            <p:cNvPr id="126" name="Straight Arrow Connector 125"/>
            <p:cNvCxnSpPr>
              <a:endCxn id="128" idx="2"/>
            </p:cNvCxnSpPr>
            <p:nvPr/>
          </p:nvCxnSpPr>
          <p:spPr>
            <a:xfrm flipH="1">
              <a:off x="152817" y="5483186"/>
              <a:ext cx="304383" cy="414808"/>
            </a:xfrm>
            <a:prstGeom prst="straightConnector1">
              <a:avLst/>
            </a:prstGeom>
            <a:ln w="38100">
              <a:solidFill>
                <a:srgbClr val="0033CC"/>
              </a:solidFill>
              <a:tailEnd type="arrow"/>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457200" y="4721186"/>
              <a:ext cx="4876800" cy="830997"/>
            </a:xfrm>
            <a:prstGeom prst="rect">
              <a:avLst/>
            </a:prstGeom>
            <a:noFill/>
          </p:spPr>
          <p:txBody>
            <a:bodyPr wrap="square" rtlCol="0">
              <a:spAutoFit/>
            </a:bodyPr>
            <a:lstStyle/>
            <a:p>
              <a:r>
                <a:rPr lang="en-US" sz="2400" b="1" dirty="0">
                  <a:solidFill>
                    <a:srgbClr val="0033CC"/>
                  </a:solidFill>
                </a:rPr>
                <a:t>Hosts implement simple rate control to avoid high packet loss</a:t>
              </a:r>
            </a:p>
          </p:txBody>
        </p:sp>
      </p:grpSp>
      <p:sp>
        <p:nvSpPr>
          <p:cNvPr id="128" name="Freeform 127"/>
          <p:cNvSpPr/>
          <p:nvPr/>
        </p:nvSpPr>
        <p:spPr>
          <a:xfrm>
            <a:off x="3276600" y="5867400"/>
            <a:ext cx="710869" cy="600044"/>
          </a:xfrm>
          <a:custGeom>
            <a:avLst/>
            <a:gdLst>
              <a:gd name="connsiteX0" fmla="*/ 680019 w 710869"/>
              <a:gd name="connsiteY0" fmla="*/ 160012 h 600044"/>
              <a:gd name="connsiteX1" fmla="*/ 630018 w 710869"/>
              <a:gd name="connsiteY1" fmla="*/ 140010 h 600044"/>
              <a:gd name="connsiteX2" fmla="*/ 610017 w 710869"/>
              <a:gd name="connsiteY2" fmla="*/ 110008 h 600044"/>
              <a:gd name="connsiteX3" fmla="*/ 570016 w 710869"/>
              <a:gd name="connsiteY3" fmla="*/ 90007 h 600044"/>
              <a:gd name="connsiteX4" fmla="*/ 530015 w 710869"/>
              <a:gd name="connsiteY4" fmla="*/ 20002 h 600044"/>
              <a:gd name="connsiteX5" fmla="*/ 510014 w 710869"/>
              <a:gd name="connsiteY5" fmla="*/ 0 h 600044"/>
              <a:gd name="connsiteX6" fmla="*/ 300009 w 710869"/>
              <a:gd name="connsiteY6" fmla="*/ 30002 h 600044"/>
              <a:gd name="connsiteX7" fmla="*/ 250007 w 710869"/>
              <a:gd name="connsiteY7" fmla="*/ 50004 h 600044"/>
              <a:gd name="connsiteX8" fmla="*/ 170005 w 710869"/>
              <a:gd name="connsiteY8" fmla="*/ 90007 h 600044"/>
              <a:gd name="connsiteX9" fmla="*/ 90003 w 710869"/>
              <a:gd name="connsiteY9" fmla="*/ 190014 h 600044"/>
              <a:gd name="connsiteX10" fmla="*/ 70002 w 710869"/>
              <a:gd name="connsiteY10" fmla="*/ 230017 h 600044"/>
              <a:gd name="connsiteX11" fmla="*/ 30001 w 710869"/>
              <a:gd name="connsiteY11" fmla="*/ 290021 h 600044"/>
              <a:gd name="connsiteX12" fmla="*/ 0 w 710869"/>
              <a:gd name="connsiteY12" fmla="*/ 360026 h 600044"/>
              <a:gd name="connsiteX13" fmla="*/ 20001 w 710869"/>
              <a:gd name="connsiteY13" fmla="*/ 380028 h 600044"/>
              <a:gd name="connsiteX14" fmla="*/ 60002 w 710869"/>
              <a:gd name="connsiteY14" fmla="*/ 430031 h 600044"/>
              <a:gd name="connsiteX15" fmla="*/ 90003 w 710869"/>
              <a:gd name="connsiteY15" fmla="*/ 450033 h 600044"/>
              <a:gd name="connsiteX16" fmla="*/ 210006 w 710869"/>
              <a:gd name="connsiteY16" fmla="*/ 500037 h 600044"/>
              <a:gd name="connsiteX17" fmla="*/ 240007 w 710869"/>
              <a:gd name="connsiteY17" fmla="*/ 520038 h 600044"/>
              <a:gd name="connsiteX18" fmla="*/ 280008 w 710869"/>
              <a:gd name="connsiteY18" fmla="*/ 540039 h 600044"/>
              <a:gd name="connsiteX19" fmla="*/ 340010 w 710869"/>
              <a:gd name="connsiteY19" fmla="*/ 580042 h 600044"/>
              <a:gd name="connsiteX20" fmla="*/ 420012 w 710869"/>
              <a:gd name="connsiteY20" fmla="*/ 600044 h 600044"/>
              <a:gd name="connsiteX21" fmla="*/ 580016 w 710869"/>
              <a:gd name="connsiteY21" fmla="*/ 570042 h 600044"/>
              <a:gd name="connsiteX22" fmla="*/ 620017 w 710869"/>
              <a:gd name="connsiteY22" fmla="*/ 540039 h 600044"/>
              <a:gd name="connsiteX23" fmla="*/ 660018 w 710869"/>
              <a:gd name="connsiteY23" fmla="*/ 520038 h 600044"/>
              <a:gd name="connsiteX24" fmla="*/ 700019 w 710869"/>
              <a:gd name="connsiteY24" fmla="*/ 480035 h 600044"/>
              <a:gd name="connsiteX25" fmla="*/ 710020 w 710869"/>
              <a:gd name="connsiteY25" fmla="*/ 430031 h 600044"/>
              <a:gd name="connsiteX26" fmla="*/ 690019 w 710869"/>
              <a:gd name="connsiteY26" fmla="*/ 220016 h 600044"/>
              <a:gd name="connsiteX27" fmla="*/ 620017 w 710869"/>
              <a:gd name="connsiteY27" fmla="*/ 120009 h 600044"/>
              <a:gd name="connsiteX28" fmla="*/ 600017 w 710869"/>
              <a:gd name="connsiteY28" fmla="*/ 100007 h 600044"/>
              <a:gd name="connsiteX29" fmla="*/ 570016 w 710869"/>
              <a:gd name="connsiteY29" fmla="*/ 90007 h 6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0869" h="600044">
                <a:moveTo>
                  <a:pt x="680019" y="160012"/>
                </a:moveTo>
                <a:cubicBezTo>
                  <a:pt x="663352" y="153345"/>
                  <a:pt x="644625" y="150444"/>
                  <a:pt x="630018" y="140010"/>
                </a:cubicBezTo>
                <a:cubicBezTo>
                  <a:pt x="620238" y="133024"/>
                  <a:pt x="619250" y="117703"/>
                  <a:pt x="610017" y="110008"/>
                </a:cubicBezTo>
                <a:cubicBezTo>
                  <a:pt x="598565" y="100464"/>
                  <a:pt x="583350" y="96674"/>
                  <a:pt x="570016" y="90007"/>
                </a:cubicBezTo>
                <a:cubicBezTo>
                  <a:pt x="556330" y="62634"/>
                  <a:pt x="548860" y="43559"/>
                  <a:pt x="530015" y="20002"/>
                </a:cubicBezTo>
                <a:cubicBezTo>
                  <a:pt x="524125" y="12639"/>
                  <a:pt x="516681" y="6667"/>
                  <a:pt x="510014" y="0"/>
                </a:cubicBezTo>
                <a:cubicBezTo>
                  <a:pt x="398482" y="12393"/>
                  <a:pt x="373497" y="2443"/>
                  <a:pt x="300009" y="30002"/>
                </a:cubicBezTo>
                <a:cubicBezTo>
                  <a:pt x="283201" y="36305"/>
                  <a:pt x="266306" y="42481"/>
                  <a:pt x="250007" y="50004"/>
                </a:cubicBezTo>
                <a:cubicBezTo>
                  <a:pt x="222936" y="62499"/>
                  <a:pt x="170005" y="90007"/>
                  <a:pt x="170005" y="90007"/>
                </a:cubicBezTo>
                <a:cubicBezTo>
                  <a:pt x="124961" y="180098"/>
                  <a:pt x="184060" y="72437"/>
                  <a:pt x="90003" y="190014"/>
                </a:cubicBezTo>
                <a:cubicBezTo>
                  <a:pt x="80690" y="201656"/>
                  <a:pt x="77672" y="217233"/>
                  <a:pt x="70002" y="230017"/>
                </a:cubicBezTo>
                <a:cubicBezTo>
                  <a:pt x="57635" y="250630"/>
                  <a:pt x="42368" y="269408"/>
                  <a:pt x="30001" y="290021"/>
                </a:cubicBezTo>
                <a:cubicBezTo>
                  <a:pt x="11467" y="320912"/>
                  <a:pt x="10345" y="328992"/>
                  <a:pt x="0" y="360026"/>
                </a:cubicBezTo>
                <a:cubicBezTo>
                  <a:pt x="6667" y="366693"/>
                  <a:pt x="13865" y="372869"/>
                  <a:pt x="20001" y="380028"/>
                </a:cubicBezTo>
                <a:cubicBezTo>
                  <a:pt x="33892" y="396234"/>
                  <a:pt x="44909" y="414938"/>
                  <a:pt x="60002" y="430031"/>
                </a:cubicBezTo>
                <a:cubicBezTo>
                  <a:pt x="68501" y="438530"/>
                  <a:pt x="79697" y="443849"/>
                  <a:pt x="90003" y="450033"/>
                </a:cubicBezTo>
                <a:cubicBezTo>
                  <a:pt x="168707" y="497258"/>
                  <a:pt x="137481" y="485531"/>
                  <a:pt x="210006" y="500037"/>
                </a:cubicBezTo>
                <a:cubicBezTo>
                  <a:pt x="220006" y="506704"/>
                  <a:pt x="229572" y="514075"/>
                  <a:pt x="240007" y="520038"/>
                </a:cubicBezTo>
                <a:cubicBezTo>
                  <a:pt x="252950" y="527434"/>
                  <a:pt x="267604" y="531770"/>
                  <a:pt x="280008" y="540039"/>
                </a:cubicBezTo>
                <a:cubicBezTo>
                  <a:pt x="325777" y="570553"/>
                  <a:pt x="267501" y="555871"/>
                  <a:pt x="340010" y="580042"/>
                </a:cubicBezTo>
                <a:cubicBezTo>
                  <a:pt x="366087" y="588735"/>
                  <a:pt x="420012" y="600044"/>
                  <a:pt x="420012" y="600044"/>
                </a:cubicBezTo>
                <a:cubicBezTo>
                  <a:pt x="473347" y="590043"/>
                  <a:pt x="528041" y="585636"/>
                  <a:pt x="580016" y="570042"/>
                </a:cubicBezTo>
                <a:cubicBezTo>
                  <a:pt x="595981" y="565252"/>
                  <a:pt x="605883" y="548873"/>
                  <a:pt x="620017" y="540039"/>
                </a:cubicBezTo>
                <a:cubicBezTo>
                  <a:pt x="632658" y="532138"/>
                  <a:pt x="646684" y="526705"/>
                  <a:pt x="660018" y="520038"/>
                </a:cubicBezTo>
                <a:cubicBezTo>
                  <a:pt x="673352" y="506704"/>
                  <a:pt x="690861" y="496519"/>
                  <a:pt x="700019" y="480035"/>
                </a:cubicBezTo>
                <a:cubicBezTo>
                  <a:pt x="708274" y="465176"/>
                  <a:pt x="710020" y="447029"/>
                  <a:pt x="710020" y="430031"/>
                </a:cubicBezTo>
                <a:cubicBezTo>
                  <a:pt x="710020" y="395073"/>
                  <a:pt x="717165" y="279741"/>
                  <a:pt x="690019" y="220016"/>
                </a:cubicBezTo>
                <a:cubicBezTo>
                  <a:pt x="638174" y="105950"/>
                  <a:pt x="677434" y="165945"/>
                  <a:pt x="620017" y="120009"/>
                </a:cubicBezTo>
                <a:cubicBezTo>
                  <a:pt x="612655" y="114119"/>
                  <a:pt x="608102" y="104858"/>
                  <a:pt x="600017" y="100007"/>
                </a:cubicBezTo>
                <a:cubicBezTo>
                  <a:pt x="590978" y="94583"/>
                  <a:pt x="570016" y="90007"/>
                  <a:pt x="570016" y="90007"/>
                </a:cubicBezTo>
              </a:path>
            </a:pathLst>
          </a:custGeom>
          <a:ln w="38100">
            <a:solidFill>
              <a:srgbClr val="0033C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6486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heel(1)">
                                      <p:cBhvr>
                                        <p:cTn id="11" dur="500"/>
                                        <p:tgtEl>
                                          <p:spTgt spid="119"/>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heel(1)">
                                      <p:cBhvr>
                                        <p:cTn id="14" dur="500"/>
                                        <p:tgtEl>
                                          <p:spTgt spid="11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wheel(1)">
                                      <p:cBhvr>
                                        <p:cTn id="22" dur="500"/>
                                        <p:tgtEl>
                                          <p:spTgt spid="128"/>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P spid="1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763839" y="2971372"/>
            <a:ext cx="2971800" cy="2743628"/>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4913303" y="3881697"/>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2" name="Rectangle 31"/>
          <p:cNvSpPr/>
          <p:nvPr/>
        </p:nvSpPr>
        <p:spPr>
          <a:xfrm>
            <a:off x="3135253" y="3690088"/>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3" name="Rectangle 32"/>
          <p:cNvSpPr/>
          <p:nvPr/>
        </p:nvSpPr>
        <p:spPr>
          <a:xfrm>
            <a:off x="4402139" y="4723855"/>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4" name="Rectangle 33"/>
          <p:cNvSpPr/>
          <p:nvPr/>
        </p:nvSpPr>
        <p:spPr>
          <a:xfrm>
            <a:off x="3561784" y="4851329"/>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5" name="Rectangle 34"/>
          <p:cNvSpPr/>
          <p:nvPr/>
        </p:nvSpPr>
        <p:spPr>
          <a:xfrm>
            <a:off x="3868739" y="3992913"/>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 name="Title 1"/>
          <p:cNvSpPr>
            <a:spLocks noGrp="1"/>
          </p:cNvSpPr>
          <p:nvPr>
            <p:ph type="title"/>
          </p:nvPr>
        </p:nvSpPr>
        <p:spPr>
          <a:xfrm>
            <a:off x="0" y="274638"/>
            <a:ext cx="9144000" cy="1143000"/>
          </a:xfrm>
        </p:spPr>
        <p:txBody>
          <a:bodyPr>
            <a:normAutofit/>
          </a:bodyPr>
          <a:lstStyle/>
          <a:p>
            <a:r>
              <a:rPr lang="en-US" dirty="0" err="1"/>
              <a:t>pFabric</a:t>
            </a:r>
            <a:r>
              <a:rPr lang="en-US" dirty="0"/>
              <a:t> Switch</a:t>
            </a:r>
          </a:p>
        </p:txBody>
      </p:sp>
      <p:sp>
        <p:nvSpPr>
          <p:cNvPr id="36" name="TextBox 35"/>
          <p:cNvSpPr txBox="1"/>
          <p:nvPr/>
        </p:nvSpPr>
        <p:spPr>
          <a:xfrm>
            <a:off x="5859548" y="3927688"/>
            <a:ext cx="1057568" cy="830997"/>
          </a:xfrm>
          <a:prstGeom prst="rect">
            <a:avLst/>
          </a:prstGeom>
          <a:noFill/>
        </p:spPr>
        <p:txBody>
          <a:bodyPr wrap="square" rtlCol="0">
            <a:spAutoFit/>
          </a:bodyPr>
          <a:lstStyle/>
          <a:p>
            <a:r>
              <a:rPr lang="en-US" sz="2400" b="1" dirty="0"/>
              <a:t>Switch Port</a:t>
            </a:r>
          </a:p>
        </p:txBody>
      </p:sp>
      <p:grpSp>
        <p:nvGrpSpPr>
          <p:cNvPr id="41" name="Group 40"/>
          <p:cNvGrpSpPr/>
          <p:nvPr/>
        </p:nvGrpSpPr>
        <p:grpSpPr>
          <a:xfrm>
            <a:off x="5830323" y="4431872"/>
            <a:ext cx="705793" cy="762000"/>
            <a:chOff x="6897409" y="2819400"/>
            <a:chExt cx="705793" cy="762000"/>
          </a:xfrm>
        </p:grpSpPr>
        <p:cxnSp>
          <p:nvCxnSpPr>
            <p:cNvPr id="20"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2" name="Rectangle 21"/>
          <p:cNvSpPr/>
          <p:nvPr/>
        </p:nvSpPr>
        <p:spPr>
          <a:xfrm>
            <a:off x="3561784" y="4851329"/>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7</a:t>
            </a:r>
          </a:p>
        </p:txBody>
      </p:sp>
      <p:sp>
        <p:nvSpPr>
          <p:cNvPr id="23" name="Rectangle 22"/>
          <p:cNvSpPr/>
          <p:nvPr/>
        </p:nvSpPr>
        <p:spPr>
          <a:xfrm>
            <a:off x="4402139" y="4723855"/>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1</a:t>
            </a:r>
          </a:p>
        </p:txBody>
      </p:sp>
      <p:sp>
        <p:nvSpPr>
          <p:cNvPr id="25" name="Rectangle 24"/>
          <p:cNvSpPr/>
          <p:nvPr/>
        </p:nvSpPr>
        <p:spPr>
          <a:xfrm>
            <a:off x="3135253" y="3690088"/>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9</a:t>
            </a:r>
          </a:p>
        </p:txBody>
      </p:sp>
      <p:sp>
        <p:nvSpPr>
          <p:cNvPr id="26" name="Rectangle 25"/>
          <p:cNvSpPr/>
          <p:nvPr/>
        </p:nvSpPr>
        <p:spPr>
          <a:xfrm>
            <a:off x="4915923" y="3881697"/>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4</a:t>
            </a:r>
          </a:p>
        </p:txBody>
      </p:sp>
      <p:sp>
        <p:nvSpPr>
          <p:cNvPr id="27" name="Rectangle 26"/>
          <p:cNvSpPr/>
          <p:nvPr/>
        </p:nvSpPr>
        <p:spPr>
          <a:xfrm>
            <a:off x="3868739" y="3992913"/>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3</a:t>
            </a:r>
          </a:p>
        </p:txBody>
      </p:sp>
      <p:sp>
        <p:nvSpPr>
          <p:cNvPr id="45" name="TextBox 44"/>
          <p:cNvSpPr txBox="1"/>
          <p:nvPr/>
        </p:nvSpPr>
        <p:spPr>
          <a:xfrm>
            <a:off x="228600" y="1663005"/>
            <a:ext cx="4572000" cy="1384995"/>
          </a:xfrm>
          <a:prstGeom prst="rect">
            <a:avLst/>
          </a:prstGeom>
          <a:noFill/>
        </p:spPr>
        <p:txBody>
          <a:bodyPr wrap="square" rtlCol="0">
            <a:spAutoFit/>
          </a:bodyPr>
          <a:lstStyle/>
          <a:p>
            <a:pPr marL="342900" indent="-342900">
              <a:buFont typeface="Wingdings" pitchFamily="2" charset="2"/>
              <a:buChar char="Ø"/>
            </a:pPr>
            <a:r>
              <a:rPr lang="en-US" sz="2800" b="1" dirty="0">
                <a:solidFill>
                  <a:schemeClr val="accent1"/>
                </a:solidFill>
                <a:latin typeface="Verdana" pitchFamily="34" charset="0"/>
                <a:ea typeface="Verdana" pitchFamily="34" charset="0"/>
                <a:cs typeface="Verdana" pitchFamily="34" charset="0"/>
              </a:rPr>
              <a:t>Priority Scheduling </a:t>
            </a:r>
            <a:r>
              <a:rPr lang="en-US" sz="2800" dirty="0">
                <a:latin typeface="Verdana" pitchFamily="34" charset="0"/>
                <a:ea typeface="Verdana" pitchFamily="34" charset="0"/>
                <a:cs typeface="Verdana" pitchFamily="34" charset="0"/>
              </a:rPr>
              <a:t>send highest priority packet first</a:t>
            </a:r>
            <a:endParaRPr lang="en-US" sz="2800" b="1" dirty="0">
              <a:solidFill>
                <a:schemeClr val="accent1"/>
              </a:solidFill>
              <a:latin typeface="Verdana" pitchFamily="34" charset="0"/>
              <a:ea typeface="Verdana" pitchFamily="34" charset="0"/>
              <a:cs typeface="Verdana" pitchFamily="34" charset="0"/>
            </a:endParaRPr>
          </a:p>
        </p:txBody>
      </p:sp>
      <p:sp>
        <p:nvSpPr>
          <p:cNvPr id="46" name="TextBox 45"/>
          <p:cNvSpPr txBox="1"/>
          <p:nvPr/>
        </p:nvSpPr>
        <p:spPr>
          <a:xfrm>
            <a:off x="4800600" y="1663005"/>
            <a:ext cx="4038600" cy="1384995"/>
          </a:xfrm>
          <a:prstGeom prst="rect">
            <a:avLst/>
          </a:prstGeom>
          <a:noFill/>
        </p:spPr>
        <p:txBody>
          <a:bodyPr wrap="square" rtlCol="0">
            <a:spAutoFit/>
          </a:bodyPr>
          <a:lstStyle/>
          <a:p>
            <a:pPr marL="342900" indent="-342900">
              <a:buFont typeface="Wingdings" pitchFamily="2" charset="2"/>
              <a:buChar char="Ø"/>
            </a:pPr>
            <a:r>
              <a:rPr lang="en-US" sz="2800" b="1" dirty="0">
                <a:solidFill>
                  <a:schemeClr val="accent1"/>
                </a:solidFill>
                <a:latin typeface="Verdana" pitchFamily="34" charset="0"/>
                <a:ea typeface="Verdana" pitchFamily="34" charset="0"/>
                <a:cs typeface="Verdana" pitchFamily="34" charset="0"/>
              </a:rPr>
              <a:t>Priority Dropping </a:t>
            </a:r>
            <a:r>
              <a:rPr lang="en-US" sz="2800" dirty="0">
                <a:latin typeface="Verdana" pitchFamily="34" charset="0"/>
                <a:ea typeface="Verdana" pitchFamily="34" charset="0"/>
                <a:cs typeface="Verdana" pitchFamily="34" charset="0"/>
              </a:rPr>
              <a:t>drop lowest priority packets first</a:t>
            </a:r>
            <a:endParaRPr lang="en-US" sz="2800" b="1" dirty="0">
              <a:solidFill>
                <a:schemeClr val="accent1"/>
              </a:solidFill>
              <a:latin typeface="Verdana" pitchFamily="34" charset="0"/>
              <a:ea typeface="Verdana" pitchFamily="34" charset="0"/>
              <a:cs typeface="Verdana" pitchFamily="34" charset="0"/>
            </a:endParaRPr>
          </a:p>
        </p:txBody>
      </p:sp>
      <p:sp>
        <p:nvSpPr>
          <p:cNvPr id="47" name="Rectangle 46"/>
          <p:cNvSpPr/>
          <p:nvPr/>
        </p:nvSpPr>
        <p:spPr>
          <a:xfrm>
            <a:off x="-570477" y="4482424"/>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6</a:t>
            </a:r>
          </a:p>
        </p:txBody>
      </p:sp>
      <p:sp>
        <p:nvSpPr>
          <p:cNvPr id="50" name="Rectangle 49"/>
          <p:cNvSpPr/>
          <p:nvPr/>
        </p:nvSpPr>
        <p:spPr>
          <a:xfrm>
            <a:off x="-1010216" y="4477759"/>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3</a:t>
            </a:r>
          </a:p>
        </p:txBody>
      </p:sp>
      <p:sp>
        <p:nvSpPr>
          <p:cNvPr id="51" name="Rectangle 50"/>
          <p:cNvSpPr/>
          <p:nvPr/>
        </p:nvSpPr>
        <p:spPr>
          <a:xfrm>
            <a:off x="-1447800" y="4482424"/>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2</a:t>
            </a:r>
          </a:p>
        </p:txBody>
      </p:sp>
      <p:sp>
        <p:nvSpPr>
          <p:cNvPr id="29" name="Rectangle 28"/>
          <p:cNvSpPr/>
          <p:nvPr/>
        </p:nvSpPr>
        <p:spPr>
          <a:xfrm>
            <a:off x="4249739" y="3234685"/>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5</a:t>
            </a:r>
          </a:p>
        </p:txBody>
      </p:sp>
      <p:sp>
        <p:nvSpPr>
          <p:cNvPr id="37" name="Content Placeholder 2"/>
          <p:cNvSpPr>
            <a:spLocks noGrp="1"/>
          </p:cNvSpPr>
          <p:nvPr>
            <p:ph idx="1"/>
          </p:nvPr>
        </p:nvSpPr>
        <p:spPr>
          <a:xfrm>
            <a:off x="5257800" y="5334000"/>
            <a:ext cx="2971800" cy="838200"/>
          </a:xfrm>
        </p:spPr>
        <p:txBody>
          <a:bodyPr>
            <a:noAutofit/>
          </a:bodyPr>
          <a:lstStyle/>
          <a:p>
            <a:pPr marL="0" indent="0">
              <a:buNone/>
            </a:pPr>
            <a:r>
              <a:rPr lang="en-US" sz="2400" dirty="0"/>
              <a:t>small “bag” of packets per-port </a:t>
            </a:r>
          </a:p>
        </p:txBody>
      </p:sp>
      <p:sp>
        <p:nvSpPr>
          <p:cNvPr id="6" name="Slide Number Placeholder 5"/>
          <p:cNvSpPr>
            <a:spLocks noGrp="1"/>
          </p:cNvSpPr>
          <p:nvPr>
            <p:ph type="sldNum" sz="quarter" idx="12"/>
          </p:nvPr>
        </p:nvSpPr>
        <p:spPr/>
        <p:txBody>
          <a:bodyPr/>
          <a:lstStyle/>
          <a:p>
            <a:fld id="{3AC99A5B-5B03-425B-9284-2F10A88898BE}" type="slidenum">
              <a:rPr lang="en-US" smtClean="0"/>
              <a:pPr/>
              <a:t>29</a:t>
            </a:fld>
            <a:endParaRPr lang="en-US"/>
          </a:p>
        </p:txBody>
      </p:sp>
      <p:sp>
        <p:nvSpPr>
          <p:cNvPr id="28" name="Content Placeholder 2"/>
          <p:cNvSpPr txBox="1">
            <a:spLocks/>
          </p:cNvSpPr>
          <p:nvPr/>
        </p:nvSpPr>
        <p:spPr>
          <a:xfrm>
            <a:off x="76200" y="5791200"/>
            <a:ext cx="5181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dirty="0" err="1">
                <a:solidFill>
                  <a:srgbClr val="BD0A12"/>
                </a:solidFill>
              </a:rPr>
              <a:t>prio</a:t>
            </a:r>
            <a:r>
              <a:rPr lang="en-US" sz="2400" b="1" dirty="0">
                <a:solidFill>
                  <a:srgbClr val="BD0A12"/>
                </a:solidFill>
              </a:rPr>
              <a:t> = remaining flow size</a:t>
            </a:r>
          </a:p>
        </p:txBody>
      </p:sp>
      <p:grpSp>
        <p:nvGrpSpPr>
          <p:cNvPr id="30" name="Group 29"/>
          <p:cNvGrpSpPr/>
          <p:nvPr/>
        </p:nvGrpSpPr>
        <p:grpSpPr>
          <a:xfrm>
            <a:off x="228600" y="152400"/>
            <a:ext cx="1281183" cy="1091470"/>
            <a:chOff x="2553762" y="2124177"/>
            <a:chExt cx="4193123" cy="3572220"/>
          </a:xfrm>
        </p:grpSpPr>
        <p:sp>
          <p:nvSpPr>
            <p:cNvPr id="38" name="Rectangle 37"/>
            <p:cNvSpPr/>
            <p:nvPr/>
          </p:nvSpPr>
          <p:spPr>
            <a:xfrm>
              <a:off x="25537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9" name="Straight Connector 38"/>
            <p:cNvCxnSpPr>
              <a:stCxn id="38" idx="0"/>
            </p:cNvCxnSpPr>
            <p:nvPr/>
          </p:nvCxnSpPr>
          <p:spPr>
            <a:xfrm flipV="1">
              <a:off x="2745324" y="4419600"/>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32416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241685" y="263651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3241685" y="263651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flipV="1">
              <a:off x="39274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4613285" y="263651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4613285" y="263651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90" idx="0"/>
            </p:cNvCxnSpPr>
            <p:nvPr/>
          </p:nvCxnSpPr>
          <p:spPr>
            <a:xfrm flipH="1" flipV="1">
              <a:off x="3927485" y="2636520"/>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flipV="1">
              <a:off x="4765685" y="2636520"/>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90" idx="0"/>
            </p:cNvCxnSpPr>
            <p:nvPr/>
          </p:nvCxnSpPr>
          <p:spPr>
            <a:xfrm flipH="1" flipV="1">
              <a:off x="5603885" y="2636520"/>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30109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57" name="Rectangle 56"/>
            <p:cNvSpPr/>
            <p:nvPr/>
          </p:nvSpPr>
          <p:spPr>
            <a:xfrm>
              <a:off x="3468162"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58" name="Straight Connector 57"/>
            <p:cNvCxnSpPr>
              <a:stCxn id="56" idx="0"/>
            </p:cNvCxnSpPr>
            <p:nvPr/>
          </p:nvCxnSpPr>
          <p:spPr>
            <a:xfrm flipH="1" flipV="1">
              <a:off x="3197750" y="4419600"/>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7" idx="0"/>
            </p:cNvCxnSpPr>
            <p:nvPr/>
          </p:nvCxnSpPr>
          <p:spPr>
            <a:xfrm flipH="1" flipV="1">
              <a:off x="3197750" y="4419600"/>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003685"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cxnSp>
          <p:nvCxnSpPr>
            <p:cNvPr id="61" name="Straight Connector 60"/>
            <p:cNvCxnSpPr>
              <a:stCxn id="60" idx="0"/>
            </p:cNvCxnSpPr>
            <p:nvPr/>
          </p:nvCxnSpPr>
          <p:spPr>
            <a:xfrm flipV="1">
              <a:off x="4195247" y="4419600"/>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4608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63" name="Rectangle 62"/>
            <p:cNvSpPr/>
            <p:nvPr/>
          </p:nvSpPr>
          <p:spPr>
            <a:xfrm>
              <a:off x="49180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cxnSp>
          <p:nvCxnSpPr>
            <p:cNvPr id="64" name="Straight Connector 63"/>
            <p:cNvCxnSpPr>
              <a:stCxn id="62" idx="0"/>
            </p:cNvCxnSpPr>
            <p:nvPr/>
          </p:nvCxnSpPr>
          <p:spPr>
            <a:xfrm flipH="1" flipV="1">
              <a:off x="4645550" y="4419600"/>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63" idx="0"/>
            </p:cNvCxnSpPr>
            <p:nvPr/>
          </p:nvCxnSpPr>
          <p:spPr>
            <a:xfrm flipH="1" flipV="1">
              <a:off x="4645550" y="4419600"/>
              <a:ext cx="464097"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3622685" y="2124177"/>
              <a:ext cx="545969" cy="678181"/>
              <a:chOff x="1027560" y="1988818"/>
              <a:chExt cx="545969" cy="678181"/>
            </a:xfrm>
          </p:grpSpPr>
          <p:sp>
            <p:nvSpPr>
              <p:cNvPr id="149" name="Cube 148"/>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2"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67" name="Group 66"/>
            <p:cNvGrpSpPr/>
            <p:nvPr/>
          </p:nvGrpSpPr>
          <p:grpSpPr>
            <a:xfrm>
              <a:off x="2747082" y="4333601"/>
              <a:ext cx="978209" cy="243008"/>
              <a:chOff x="5220661" y="3675707"/>
              <a:chExt cx="978209" cy="243008"/>
            </a:xfrm>
          </p:grpSpPr>
          <p:sp>
            <p:nvSpPr>
              <p:cNvPr id="128" name="Rectangle 127"/>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2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p:cNvGrpSpPr/>
            <p:nvPr/>
          </p:nvGrpSpPr>
          <p:grpSpPr>
            <a:xfrm>
              <a:off x="4168476" y="4333601"/>
              <a:ext cx="978209" cy="243008"/>
              <a:chOff x="5220661" y="3675707"/>
              <a:chExt cx="978209" cy="243008"/>
            </a:xfrm>
          </p:grpSpPr>
          <p:sp>
            <p:nvSpPr>
              <p:cNvPr id="107" name="Rectangle 106"/>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0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p:cNvGrpSpPr/>
            <p:nvPr/>
          </p:nvGrpSpPr>
          <p:grpSpPr>
            <a:xfrm>
              <a:off x="4486020" y="2128098"/>
              <a:ext cx="545969" cy="678181"/>
              <a:chOff x="1027560" y="1988818"/>
              <a:chExt cx="545969" cy="678181"/>
            </a:xfrm>
          </p:grpSpPr>
          <p:sp>
            <p:nvSpPr>
              <p:cNvPr id="103" name="Cube 102"/>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6"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70" name="Group 69"/>
            <p:cNvGrpSpPr/>
            <p:nvPr/>
          </p:nvGrpSpPr>
          <p:grpSpPr>
            <a:xfrm>
              <a:off x="5362716" y="2141219"/>
              <a:ext cx="545969" cy="678181"/>
              <a:chOff x="1027560" y="1988818"/>
              <a:chExt cx="545969" cy="678181"/>
            </a:xfrm>
          </p:grpSpPr>
          <p:sp>
            <p:nvSpPr>
              <p:cNvPr id="99" name="Cube 98"/>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2"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71" name="Rectangle 70"/>
            <p:cNvSpPr/>
            <p:nvPr/>
          </p:nvSpPr>
          <p:spPr>
            <a:xfrm>
              <a:off x="54493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72" name="Straight Connector 71"/>
            <p:cNvCxnSpPr>
              <a:stCxn id="71" idx="0"/>
            </p:cNvCxnSpPr>
            <p:nvPr/>
          </p:nvCxnSpPr>
          <p:spPr>
            <a:xfrm flipV="1">
              <a:off x="5640924" y="4419599"/>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59065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74" name="Rectangle 73"/>
            <p:cNvSpPr/>
            <p:nvPr/>
          </p:nvSpPr>
          <p:spPr>
            <a:xfrm>
              <a:off x="6363762" y="5333999"/>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75" name="Straight Connector 74"/>
            <p:cNvCxnSpPr>
              <a:stCxn id="73" idx="0"/>
            </p:cNvCxnSpPr>
            <p:nvPr/>
          </p:nvCxnSpPr>
          <p:spPr>
            <a:xfrm flipH="1" flipV="1">
              <a:off x="6093350" y="4419599"/>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4" idx="0"/>
            </p:cNvCxnSpPr>
            <p:nvPr/>
          </p:nvCxnSpPr>
          <p:spPr>
            <a:xfrm flipH="1" flipV="1">
              <a:off x="6093350" y="4419599"/>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77" name="Group 76"/>
            <p:cNvGrpSpPr/>
            <p:nvPr/>
          </p:nvGrpSpPr>
          <p:grpSpPr>
            <a:xfrm>
              <a:off x="5579365" y="4342092"/>
              <a:ext cx="978209" cy="243008"/>
              <a:chOff x="5220661" y="3675707"/>
              <a:chExt cx="978209" cy="243008"/>
            </a:xfrm>
          </p:grpSpPr>
          <p:sp>
            <p:nvSpPr>
              <p:cNvPr id="78" name="Rectangle 77"/>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53" name="Freeform 152"/>
          <p:cNvSpPr/>
          <p:nvPr/>
        </p:nvSpPr>
        <p:spPr>
          <a:xfrm>
            <a:off x="1066800" y="667870"/>
            <a:ext cx="521677" cy="398929"/>
          </a:xfrm>
          <a:custGeom>
            <a:avLst/>
            <a:gdLst>
              <a:gd name="connsiteX0" fmla="*/ 974704 w 974704"/>
              <a:gd name="connsiteY0" fmla="*/ 531609 h 610366"/>
              <a:gd name="connsiteX1" fmla="*/ 905785 w 974704"/>
              <a:gd name="connsiteY1" fmla="*/ 551298 h 610366"/>
              <a:gd name="connsiteX2" fmla="*/ 876249 w 974704"/>
              <a:gd name="connsiteY2" fmla="*/ 561143 h 610366"/>
              <a:gd name="connsiteX3" fmla="*/ 817176 w 974704"/>
              <a:gd name="connsiteY3" fmla="*/ 570987 h 610366"/>
              <a:gd name="connsiteX4" fmla="*/ 728567 w 974704"/>
              <a:gd name="connsiteY4" fmla="*/ 590677 h 610366"/>
              <a:gd name="connsiteX5" fmla="*/ 699030 w 974704"/>
              <a:gd name="connsiteY5" fmla="*/ 600521 h 610366"/>
              <a:gd name="connsiteX6" fmla="*/ 649803 w 974704"/>
              <a:gd name="connsiteY6" fmla="*/ 610366 h 610366"/>
              <a:gd name="connsiteX7" fmla="*/ 295365 w 974704"/>
              <a:gd name="connsiteY7" fmla="*/ 600521 h 610366"/>
              <a:gd name="connsiteX8" fmla="*/ 177219 w 974704"/>
              <a:gd name="connsiteY8" fmla="*/ 561143 h 610366"/>
              <a:gd name="connsiteX9" fmla="*/ 88610 w 974704"/>
              <a:gd name="connsiteY9" fmla="*/ 511920 h 610366"/>
              <a:gd name="connsiteX10" fmla="*/ 49228 w 974704"/>
              <a:gd name="connsiteY10" fmla="*/ 472541 h 610366"/>
              <a:gd name="connsiteX11" fmla="*/ 19691 w 974704"/>
              <a:gd name="connsiteY11" fmla="*/ 423318 h 610366"/>
              <a:gd name="connsiteX12" fmla="*/ 0 w 974704"/>
              <a:gd name="connsiteY12" fmla="*/ 354406 h 610366"/>
              <a:gd name="connsiteX13" fmla="*/ 9846 w 974704"/>
              <a:gd name="connsiteY13" fmla="*/ 255960 h 610366"/>
              <a:gd name="connsiteX14" fmla="*/ 29537 w 974704"/>
              <a:gd name="connsiteY14" fmla="*/ 226426 h 610366"/>
              <a:gd name="connsiteX15" fmla="*/ 59073 w 974704"/>
              <a:gd name="connsiteY15" fmla="*/ 196892 h 610366"/>
              <a:gd name="connsiteX16" fmla="*/ 127992 w 974704"/>
              <a:gd name="connsiteY16" fmla="*/ 157514 h 610366"/>
              <a:gd name="connsiteX17" fmla="*/ 187065 w 974704"/>
              <a:gd name="connsiteY17" fmla="*/ 137825 h 610366"/>
              <a:gd name="connsiteX18" fmla="*/ 265828 w 974704"/>
              <a:gd name="connsiteY18" fmla="*/ 88602 h 610366"/>
              <a:gd name="connsiteX19" fmla="*/ 344592 w 974704"/>
              <a:gd name="connsiteY19" fmla="*/ 49223 h 610366"/>
              <a:gd name="connsiteX20" fmla="*/ 383974 w 974704"/>
              <a:gd name="connsiteY20" fmla="*/ 19689 h 610366"/>
              <a:gd name="connsiteX21" fmla="*/ 443047 w 974704"/>
              <a:gd name="connsiteY21" fmla="*/ 9845 h 610366"/>
              <a:gd name="connsiteX22" fmla="*/ 492275 w 974704"/>
              <a:gd name="connsiteY22" fmla="*/ 0 h 610366"/>
              <a:gd name="connsiteX23" fmla="*/ 649803 w 974704"/>
              <a:gd name="connsiteY23" fmla="*/ 9845 h 610366"/>
              <a:gd name="connsiteX24" fmla="*/ 708876 w 974704"/>
              <a:gd name="connsiteY24" fmla="*/ 39379 h 610366"/>
              <a:gd name="connsiteX25" fmla="*/ 738412 w 974704"/>
              <a:gd name="connsiteY25" fmla="*/ 49223 h 610366"/>
              <a:gd name="connsiteX26" fmla="*/ 817176 w 974704"/>
              <a:gd name="connsiteY26" fmla="*/ 118135 h 610366"/>
              <a:gd name="connsiteX27" fmla="*/ 846712 w 974704"/>
              <a:gd name="connsiteY27" fmla="*/ 147669 h 610366"/>
              <a:gd name="connsiteX28" fmla="*/ 876249 w 974704"/>
              <a:gd name="connsiteY28" fmla="*/ 177203 h 610366"/>
              <a:gd name="connsiteX29" fmla="*/ 886094 w 974704"/>
              <a:gd name="connsiteY29" fmla="*/ 206737 h 610366"/>
              <a:gd name="connsiteX30" fmla="*/ 905785 w 974704"/>
              <a:gd name="connsiteY30" fmla="*/ 275649 h 610366"/>
              <a:gd name="connsiteX31" fmla="*/ 895940 w 974704"/>
              <a:gd name="connsiteY31" fmla="*/ 364251 h 610366"/>
              <a:gd name="connsiteX32" fmla="*/ 886094 w 974704"/>
              <a:gd name="connsiteY32" fmla="*/ 393784 h 610366"/>
              <a:gd name="connsiteX33" fmla="*/ 876249 w 974704"/>
              <a:gd name="connsiteY33" fmla="*/ 570987 h 61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74704" h="610366">
                <a:moveTo>
                  <a:pt x="974704" y="531609"/>
                </a:moveTo>
                <a:lnTo>
                  <a:pt x="905785" y="551298"/>
                </a:lnTo>
                <a:cubicBezTo>
                  <a:pt x="895845" y="554280"/>
                  <a:pt x="886380" y="558892"/>
                  <a:pt x="876249" y="561143"/>
                </a:cubicBezTo>
                <a:cubicBezTo>
                  <a:pt x="856762" y="565473"/>
                  <a:pt x="836867" y="567706"/>
                  <a:pt x="817176" y="570987"/>
                </a:cubicBezTo>
                <a:cubicBezTo>
                  <a:pt x="750693" y="593147"/>
                  <a:pt x="832518" y="567579"/>
                  <a:pt x="728567" y="590677"/>
                </a:cubicBezTo>
                <a:cubicBezTo>
                  <a:pt x="718436" y="592928"/>
                  <a:pt x="709098" y="598004"/>
                  <a:pt x="699030" y="600521"/>
                </a:cubicBezTo>
                <a:cubicBezTo>
                  <a:pt x="682796" y="604579"/>
                  <a:pt x="666212" y="607084"/>
                  <a:pt x="649803" y="610366"/>
                </a:cubicBezTo>
                <a:cubicBezTo>
                  <a:pt x="531657" y="607084"/>
                  <a:pt x="412921" y="612765"/>
                  <a:pt x="295365" y="600521"/>
                </a:cubicBezTo>
                <a:cubicBezTo>
                  <a:pt x="254077" y="596221"/>
                  <a:pt x="177219" y="561143"/>
                  <a:pt x="177219" y="561143"/>
                </a:cubicBezTo>
                <a:cubicBezTo>
                  <a:pt x="109511" y="516008"/>
                  <a:pt x="140597" y="529247"/>
                  <a:pt x="88610" y="511920"/>
                </a:cubicBezTo>
                <a:cubicBezTo>
                  <a:pt x="75483" y="498794"/>
                  <a:pt x="60019" y="487647"/>
                  <a:pt x="49228" y="472541"/>
                </a:cubicBezTo>
                <a:cubicBezTo>
                  <a:pt x="-14681" y="383077"/>
                  <a:pt x="92453" y="496077"/>
                  <a:pt x="19691" y="423318"/>
                </a:cubicBezTo>
                <a:cubicBezTo>
                  <a:pt x="15050" y="409394"/>
                  <a:pt x="0" y="366763"/>
                  <a:pt x="0" y="354406"/>
                </a:cubicBezTo>
                <a:cubicBezTo>
                  <a:pt x="0" y="321427"/>
                  <a:pt x="2430" y="288094"/>
                  <a:pt x="9846" y="255960"/>
                </a:cubicBezTo>
                <a:cubicBezTo>
                  <a:pt x="12507" y="244431"/>
                  <a:pt x="21962" y="235515"/>
                  <a:pt x="29537" y="226426"/>
                </a:cubicBezTo>
                <a:cubicBezTo>
                  <a:pt x="38451" y="215730"/>
                  <a:pt x="48377" y="205805"/>
                  <a:pt x="59073" y="196892"/>
                </a:cubicBezTo>
                <a:cubicBezTo>
                  <a:pt x="75467" y="183232"/>
                  <a:pt x="109475" y="164920"/>
                  <a:pt x="127992" y="157514"/>
                </a:cubicBezTo>
                <a:cubicBezTo>
                  <a:pt x="147264" y="149806"/>
                  <a:pt x="187065" y="137825"/>
                  <a:pt x="187065" y="137825"/>
                </a:cubicBezTo>
                <a:cubicBezTo>
                  <a:pt x="255455" y="86537"/>
                  <a:pt x="196327" y="127210"/>
                  <a:pt x="265828" y="88602"/>
                </a:cubicBezTo>
                <a:cubicBezTo>
                  <a:pt x="335580" y="49854"/>
                  <a:pt x="290598" y="67221"/>
                  <a:pt x="344592" y="49223"/>
                </a:cubicBezTo>
                <a:cubicBezTo>
                  <a:pt x="357719" y="39378"/>
                  <a:pt x="368739" y="25782"/>
                  <a:pt x="383974" y="19689"/>
                </a:cubicBezTo>
                <a:cubicBezTo>
                  <a:pt x="402509" y="12276"/>
                  <a:pt x="423406" y="13416"/>
                  <a:pt x="443047" y="9845"/>
                </a:cubicBezTo>
                <a:cubicBezTo>
                  <a:pt x="459511" y="6852"/>
                  <a:pt x="475866" y="3282"/>
                  <a:pt x="492275" y="0"/>
                </a:cubicBezTo>
                <a:cubicBezTo>
                  <a:pt x="544784" y="3282"/>
                  <a:pt x="597480" y="4338"/>
                  <a:pt x="649803" y="9845"/>
                </a:cubicBezTo>
                <a:cubicBezTo>
                  <a:pt x="681151" y="13144"/>
                  <a:pt x="681437" y="25661"/>
                  <a:pt x="708876" y="39379"/>
                </a:cubicBezTo>
                <a:cubicBezTo>
                  <a:pt x="718158" y="44020"/>
                  <a:pt x="728567" y="45942"/>
                  <a:pt x="738412" y="49223"/>
                </a:cubicBezTo>
                <a:cubicBezTo>
                  <a:pt x="787257" y="81782"/>
                  <a:pt x="759583" y="60546"/>
                  <a:pt x="817176" y="118135"/>
                </a:cubicBezTo>
                <a:lnTo>
                  <a:pt x="846712" y="147669"/>
                </a:lnTo>
                <a:lnTo>
                  <a:pt x="876249" y="177203"/>
                </a:lnTo>
                <a:cubicBezTo>
                  <a:pt x="879531" y="187048"/>
                  <a:pt x="883243" y="196759"/>
                  <a:pt x="886094" y="206737"/>
                </a:cubicBezTo>
                <a:cubicBezTo>
                  <a:pt x="910819" y="293267"/>
                  <a:pt x="882180" y="204836"/>
                  <a:pt x="905785" y="275649"/>
                </a:cubicBezTo>
                <a:cubicBezTo>
                  <a:pt x="902503" y="305183"/>
                  <a:pt x="900826" y="334940"/>
                  <a:pt x="895940" y="364251"/>
                </a:cubicBezTo>
                <a:cubicBezTo>
                  <a:pt x="894234" y="374487"/>
                  <a:pt x="887180" y="383464"/>
                  <a:pt x="886094" y="393784"/>
                </a:cubicBezTo>
                <a:cubicBezTo>
                  <a:pt x="875840" y="491192"/>
                  <a:pt x="876249" y="507007"/>
                  <a:pt x="876249" y="570987"/>
                </a:cubicBezTo>
              </a:path>
            </a:pathLst>
          </a:custGeom>
          <a:ln w="38100">
            <a:solidFill>
              <a:srgbClr val="BD0A1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 name="Straight Arrow Connector 3"/>
          <p:cNvCxnSpPr/>
          <p:nvPr/>
        </p:nvCxnSpPr>
        <p:spPr>
          <a:xfrm flipH="1">
            <a:off x="1574088" y="460870"/>
            <a:ext cx="546111" cy="271489"/>
          </a:xfrm>
          <a:prstGeom prst="straightConnector1">
            <a:avLst/>
          </a:prstGeom>
          <a:ln w="38100">
            <a:solidFill>
              <a:srgbClr val="BD0A12"/>
            </a:solidFill>
            <a:tailEnd type="arrow"/>
          </a:ln>
        </p:spPr>
        <p:style>
          <a:lnRef idx="2">
            <a:schemeClr val="accent1"/>
          </a:lnRef>
          <a:fillRef idx="0">
            <a:schemeClr val="accent1"/>
          </a:fillRef>
          <a:effectRef idx="1">
            <a:schemeClr val="accent1"/>
          </a:effectRef>
          <a:fontRef idx="minor">
            <a:schemeClr val="tx1"/>
          </a:fontRef>
        </p:style>
      </p:cxnSp>
      <p:sp>
        <p:nvSpPr>
          <p:cNvPr id="154" name="Freeform 153"/>
          <p:cNvSpPr/>
          <p:nvPr/>
        </p:nvSpPr>
        <p:spPr>
          <a:xfrm>
            <a:off x="914400" y="64351"/>
            <a:ext cx="521677" cy="398929"/>
          </a:xfrm>
          <a:custGeom>
            <a:avLst/>
            <a:gdLst>
              <a:gd name="connsiteX0" fmla="*/ 974704 w 974704"/>
              <a:gd name="connsiteY0" fmla="*/ 531609 h 610366"/>
              <a:gd name="connsiteX1" fmla="*/ 905785 w 974704"/>
              <a:gd name="connsiteY1" fmla="*/ 551298 h 610366"/>
              <a:gd name="connsiteX2" fmla="*/ 876249 w 974704"/>
              <a:gd name="connsiteY2" fmla="*/ 561143 h 610366"/>
              <a:gd name="connsiteX3" fmla="*/ 817176 w 974704"/>
              <a:gd name="connsiteY3" fmla="*/ 570987 h 610366"/>
              <a:gd name="connsiteX4" fmla="*/ 728567 w 974704"/>
              <a:gd name="connsiteY4" fmla="*/ 590677 h 610366"/>
              <a:gd name="connsiteX5" fmla="*/ 699030 w 974704"/>
              <a:gd name="connsiteY5" fmla="*/ 600521 h 610366"/>
              <a:gd name="connsiteX6" fmla="*/ 649803 w 974704"/>
              <a:gd name="connsiteY6" fmla="*/ 610366 h 610366"/>
              <a:gd name="connsiteX7" fmla="*/ 295365 w 974704"/>
              <a:gd name="connsiteY7" fmla="*/ 600521 h 610366"/>
              <a:gd name="connsiteX8" fmla="*/ 177219 w 974704"/>
              <a:gd name="connsiteY8" fmla="*/ 561143 h 610366"/>
              <a:gd name="connsiteX9" fmla="*/ 88610 w 974704"/>
              <a:gd name="connsiteY9" fmla="*/ 511920 h 610366"/>
              <a:gd name="connsiteX10" fmla="*/ 49228 w 974704"/>
              <a:gd name="connsiteY10" fmla="*/ 472541 h 610366"/>
              <a:gd name="connsiteX11" fmla="*/ 19691 w 974704"/>
              <a:gd name="connsiteY11" fmla="*/ 423318 h 610366"/>
              <a:gd name="connsiteX12" fmla="*/ 0 w 974704"/>
              <a:gd name="connsiteY12" fmla="*/ 354406 h 610366"/>
              <a:gd name="connsiteX13" fmla="*/ 9846 w 974704"/>
              <a:gd name="connsiteY13" fmla="*/ 255960 h 610366"/>
              <a:gd name="connsiteX14" fmla="*/ 29537 w 974704"/>
              <a:gd name="connsiteY14" fmla="*/ 226426 h 610366"/>
              <a:gd name="connsiteX15" fmla="*/ 59073 w 974704"/>
              <a:gd name="connsiteY15" fmla="*/ 196892 h 610366"/>
              <a:gd name="connsiteX16" fmla="*/ 127992 w 974704"/>
              <a:gd name="connsiteY16" fmla="*/ 157514 h 610366"/>
              <a:gd name="connsiteX17" fmla="*/ 187065 w 974704"/>
              <a:gd name="connsiteY17" fmla="*/ 137825 h 610366"/>
              <a:gd name="connsiteX18" fmla="*/ 265828 w 974704"/>
              <a:gd name="connsiteY18" fmla="*/ 88602 h 610366"/>
              <a:gd name="connsiteX19" fmla="*/ 344592 w 974704"/>
              <a:gd name="connsiteY19" fmla="*/ 49223 h 610366"/>
              <a:gd name="connsiteX20" fmla="*/ 383974 w 974704"/>
              <a:gd name="connsiteY20" fmla="*/ 19689 h 610366"/>
              <a:gd name="connsiteX21" fmla="*/ 443047 w 974704"/>
              <a:gd name="connsiteY21" fmla="*/ 9845 h 610366"/>
              <a:gd name="connsiteX22" fmla="*/ 492275 w 974704"/>
              <a:gd name="connsiteY22" fmla="*/ 0 h 610366"/>
              <a:gd name="connsiteX23" fmla="*/ 649803 w 974704"/>
              <a:gd name="connsiteY23" fmla="*/ 9845 h 610366"/>
              <a:gd name="connsiteX24" fmla="*/ 708876 w 974704"/>
              <a:gd name="connsiteY24" fmla="*/ 39379 h 610366"/>
              <a:gd name="connsiteX25" fmla="*/ 738412 w 974704"/>
              <a:gd name="connsiteY25" fmla="*/ 49223 h 610366"/>
              <a:gd name="connsiteX26" fmla="*/ 817176 w 974704"/>
              <a:gd name="connsiteY26" fmla="*/ 118135 h 610366"/>
              <a:gd name="connsiteX27" fmla="*/ 846712 w 974704"/>
              <a:gd name="connsiteY27" fmla="*/ 147669 h 610366"/>
              <a:gd name="connsiteX28" fmla="*/ 876249 w 974704"/>
              <a:gd name="connsiteY28" fmla="*/ 177203 h 610366"/>
              <a:gd name="connsiteX29" fmla="*/ 886094 w 974704"/>
              <a:gd name="connsiteY29" fmla="*/ 206737 h 610366"/>
              <a:gd name="connsiteX30" fmla="*/ 905785 w 974704"/>
              <a:gd name="connsiteY30" fmla="*/ 275649 h 610366"/>
              <a:gd name="connsiteX31" fmla="*/ 895940 w 974704"/>
              <a:gd name="connsiteY31" fmla="*/ 364251 h 610366"/>
              <a:gd name="connsiteX32" fmla="*/ 886094 w 974704"/>
              <a:gd name="connsiteY32" fmla="*/ 393784 h 610366"/>
              <a:gd name="connsiteX33" fmla="*/ 876249 w 974704"/>
              <a:gd name="connsiteY33" fmla="*/ 570987 h 61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74704" h="610366">
                <a:moveTo>
                  <a:pt x="974704" y="531609"/>
                </a:moveTo>
                <a:lnTo>
                  <a:pt x="905785" y="551298"/>
                </a:lnTo>
                <a:cubicBezTo>
                  <a:pt x="895845" y="554280"/>
                  <a:pt x="886380" y="558892"/>
                  <a:pt x="876249" y="561143"/>
                </a:cubicBezTo>
                <a:cubicBezTo>
                  <a:pt x="856762" y="565473"/>
                  <a:pt x="836867" y="567706"/>
                  <a:pt x="817176" y="570987"/>
                </a:cubicBezTo>
                <a:cubicBezTo>
                  <a:pt x="750693" y="593147"/>
                  <a:pt x="832518" y="567579"/>
                  <a:pt x="728567" y="590677"/>
                </a:cubicBezTo>
                <a:cubicBezTo>
                  <a:pt x="718436" y="592928"/>
                  <a:pt x="709098" y="598004"/>
                  <a:pt x="699030" y="600521"/>
                </a:cubicBezTo>
                <a:cubicBezTo>
                  <a:pt x="682796" y="604579"/>
                  <a:pt x="666212" y="607084"/>
                  <a:pt x="649803" y="610366"/>
                </a:cubicBezTo>
                <a:cubicBezTo>
                  <a:pt x="531657" y="607084"/>
                  <a:pt x="412921" y="612765"/>
                  <a:pt x="295365" y="600521"/>
                </a:cubicBezTo>
                <a:cubicBezTo>
                  <a:pt x="254077" y="596221"/>
                  <a:pt x="177219" y="561143"/>
                  <a:pt x="177219" y="561143"/>
                </a:cubicBezTo>
                <a:cubicBezTo>
                  <a:pt x="109511" y="516008"/>
                  <a:pt x="140597" y="529247"/>
                  <a:pt x="88610" y="511920"/>
                </a:cubicBezTo>
                <a:cubicBezTo>
                  <a:pt x="75483" y="498794"/>
                  <a:pt x="60019" y="487647"/>
                  <a:pt x="49228" y="472541"/>
                </a:cubicBezTo>
                <a:cubicBezTo>
                  <a:pt x="-14681" y="383077"/>
                  <a:pt x="92453" y="496077"/>
                  <a:pt x="19691" y="423318"/>
                </a:cubicBezTo>
                <a:cubicBezTo>
                  <a:pt x="15050" y="409394"/>
                  <a:pt x="0" y="366763"/>
                  <a:pt x="0" y="354406"/>
                </a:cubicBezTo>
                <a:cubicBezTo>
                  <a:pt x="0" y="321427"/>
                  <a:pt x="2430" y="288094"/>
                  <a:pt x="9846" y="255960"/>
                </a:cubicBezTo>
                <a:cubicBezTo>
                  <a:pt x="12507" y="244431"/>
                  <a:pt x="21962" y="235515"/>
                  <a:pt x="29537" y="226426"/>
                </a:cubicBezTo>
                <a:cubicBezTo>
                  <a:pt x="38451" y="215730"/>
                  <a:pt x="48377" y="205805"/>
                  <a:pt x="59073" y="196892"/>
                </a:cubicBezTo>
                <a:cubicBezTo>
                  <a:pt x="75467" y="183232"/>
                  <a:pt x="109475" y="164920"/>
                  <a:pt x="127992" y="157514"/>
                </a:cubicBezTo>
                <a:cubicBezTo>
                  <a:pt x="147264" y="149806"/>
                  <a:pt x="187065" y="137825"/>
                  <a:pt x="187065" y="137825"/>
                </a:cubicBezTo>
                <a:cubicBezTo>
                  <a:pt x="255455" y="86537"/>
                  <a:pt x="196327" y="127210"/>
                  <a:pt x="265828" y="88602"/>
                </a:cubicBezTo>
                <a:cubicBezTo>
                  <a:pt x="335580" y="49854"/>
                  <a:pt x="290598" y="67221"/>
                  <a:pt x="344592" y="49223"/>
                </a:cubicBezTo>
                <a:cubicBezTo>
                  <a:pt x="357719" y="39378"/>
                  <a:pt x="368739" y="25782"/>
                  <a:pt x="383974" y="19689"/>
                </a:cubicBezTo>
                <a:cubicBezTo>
                  <a:pt x="402509" y="12276"/>
                  <a:pt x="423406" y="13416"/>
                  <a:pt x="443047" y="9845"/>
                </a:cubicBezTo>
                <a:cubicBezTo>
                  <a:pt x="459511" y="6852"/>
                  <a:pt x="475866" y="3282"/>
                  <a:pt x="492275" y="0"/>
                </a:cubicBezTo>
                <a:cubicBezTo>
                  <a:pt x="544784" y="3282"/>
                  <a:pt x="597480" y="4338"/>
                  <a:pt x="649803" y="9845"/>
                </a:cubicBezTo>
                <a:cubicBezTo>
                  <a:pt x="681151" y="13144"/>
                  <a:pt x="681437" y="25661"/>
                  <a:pt x="708876" y="39379"/>
                </a:cubicBezTo>
                <a:cubicBezTo>
                  <a:pt x="718158" y="44020"/>
                  <a:pt x="728567" y="45942"/>
                  <a:pt x="738412" y="49223"/>
                </a:cubicBezTo>
                <a:cubicBezTo>
                  <a:pt x="787257" y="81782"/>
                  <a:pt x="759583" y="60546"/>
                  <a:pt x="817176" y="118135"/>
                </a:cubicBezTo>
                <a:lnTo>
                  <a:pt x="846712" y="147669"/>
                </a:lnTo>
                <a:lnTo>
                  <a:pt x="876249" y="177203"/>
                </a:lnTo>
                <a:cubicBezTo>
                  <a:pt x="879531" y="187048"/>
                  <a:pt x="883243" y="196759"/>
                  <a:pt x="886094" y="206737"/>
                </a:cubicBezTo>
                <a:cubicBezTo>
                  <a:pt x="910819" y="293267"/>
                  <a:pt x="882180" y="204836"/>
                  <a:pt x="905785" y="275649"/>
                </a:cubicBezTo>
                <a:cubicBezTo>
                  <a:pt x="902503" y="305183"/>
                  <a:pt x="900826" y="334940"/>
                  <a:pt x="895940" y="364251"/>
                </a:cubicBezTo>
                <a:cubicBezTo>
                  <a:pt x="894234" y="374487"/>
                  <a:pt x="887180" y="383464"/>
                  <a:pt x="886094" y="393784"/>
                </a:cubicBezTo>
                <a:cubicBezTo>
                  <a:pt x="875840" y="491192"/>
                  <a:pt x="876249" y="507007"/>
                  <a:pt x="876249" y="570987"/>
                </a:cubicBezTo>
              </a:path>
            </a:pathLst>
          </a:custGeom>
          <a:ln w="38100">
            <a:solidFill>
              <a:srgbClr val="BD0A1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5" name="Straight Arrow Connector 154"/>
          <p:cNvCxnSpPr/>
          <p:nvPr/>
        </p:nvCxnSpPr>
        <p:spPr>
          <a:xfrm flipH="1" flipV="1">
            <a:off x="1447800" y="228600"/>
            <a:ext cx="685800" cy="228600"/>
          </a:xfrm>
          <a:prstGeom prst="straightConnector1">
            <a:avLst/>
          </a:prstGeom>
          <a:ln w="38100">
            <a:solidFill>
              <a:srgbClr val="BD0A12"/>
            </a:solidFill>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77399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2.22222E-6 L -1.66667E-6 -0.02847 L 0.55677 -0.02847 " pathEditMode="relative" rAng="0" ptsTypes="AAA">
                                      <p:cBhvr>
                                        <p:cTn id="11" dur="1000" fill="hold"/>
                                        <p:tgtEl>
                                          <p:spTgt spid="23"/>
                                        </p:tgtEl>
                                        <p:attrNameLst>
                                          <p:attrName>ppt_x</p:attrName>
                                          <p:attrName>ppt_y</p:attrName>
                                        </p:attrNameLst>
                                      </p:cBhvr>
                                      <p:rCtr x="27830" y="-1435"/>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4.16667E-6 3.33333E-6 L 0.00086 0.08194 L 0.65677 0.08194 " pathEditMode="relative" rAng="0" ptsTypes="AAA">
                                      <p:cBhvr>
                                        <p:cTn id="15" dur="1000" fill="hold"/>
                                        <p:tgtEl>
                                          <p:spTgt spid="27"/>
                                        </p:tgtEl>
                                        <p:attrNameLst>
                                          <p:attrName>ppt_x</p:attrName>
                                          <p:attrName>ppt_y</p:attrName>
                                        </p:attrNameLst>
                                      </p:cBhvr>
                                      <p:rCtr x="32830" y="4097"/>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00104 0.00486 L 0.48542 0.00486 L 0.48542 -0.0169 L 0.48542 -0.07129 " pathEditMode="relative" rAng="0" ptsTypes="AAAA">
                                      <p:cBhvr>
                                        <p:cTn id="23" dur="1000" fill="hold"/>
                                        <p:tgtEl>
                                          <p:spTgt spid="47"/>
                                        </p:tgtEl>
                                        <p:attrNameLst>
                                          <p:attrName>ppt_x</p:attrName>
                                          <p:attrName>ppt_y</p:attrName>
                                        </p:attrNameLst>
                                      </p:cBhvr>
                                      <p:rCtr x="24219" y="-3819"/>
                                    </p:animMotion>
                                  </p:childTnLst>
                                </p:cTn>
                              </p:par>
                            </p:childTnLst>
                          </p:cTn>
                        </p:par>
                        <p:par>
                          <p:cTn id="24" fill="hold">
                            <p:stCondLst>
                              <p:cond delay="1000"/>
                            </p:stCondLst>
                            <p:childTnLst>
                              <p:par>
                                <p:cTn id="25" presetID="0" presetClass="path" presetSubtype="0" accel="50000" decel="50000" fill="hold" grpId="0" nodeType="afterEffect">
                                  <p:stCondLst>
                                    <p:cond delay="0"/>
                                  </p:stCondLst>
                                  <p:childTnLst>
                                    <p:animMotion origin="layout" path="M 0.00121 0.00625 L 0.59184 0.00625 L 0.59184 0.01458 L 0.59184 0.03588 " pathEditMode="relative" rAng="0" ptsTypes="AAAA">
                                      <p:cBhvr>
                                        <p:cTn id="26" dur="1000" fill="hold"/>
                                        <p:tgtEl>
                                          <p:spTgt spid="50"/>
                                        </p:tgtEl>
                                        <p:attrNameLst>
                                          <p:attrName>ppt_x</p:attrName>
                                          <p:attrName>ppt_y</p:attrName>
                                        </p:attrNameLst>
                                      </p:cBhvr>
                                      <p:rCtr x="29531" y="1481"/>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4.72222E-6 -7.40741E-7 L 0.38872 -7.40741E-7 " pathEditMode="relative" rAng="0" ptsTypes="AA">
                                      <p:cBhvr>
                                        <p:cTn id="30" dur="1000" fill="hold"/>
                                        <p:tgtEl>
                                          <p:spTgt spid="51"/>
                                        </p:tgtEl>
                                        <p:attrNameLst>
                                          <p:attrName>ppt_x</p:attrName>
                                          <p:attrName>ppt_y</p:attrName>
                                        </p:attrNameLst>
                                      </p:cBhvr>
                                      <p:rCtr x="19427" y="53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5.55556E-7 3.7037E-6 L 0.00035 0.53912 " pathEditMode="relative" rAng="0" ptsTypes="AA">
                                      <p:cBhvr>
                                        <p:cTn id="34" dur="1000" fill="hold"/>
                                        <p:tgtEl>
                                          <p:spTgt spid="25"/>
                                        </p:tgtEl>
                                        <p:attrNameLst>
                                          <p:attrName>ppt_x</p:attrName>
                                          <p:attrName>ppt_y</p:attrName>
                                        </p:attrNameLst>
                                      </p:cBhvr>
                                      <p:rCtr x="17" y="26944"/>
                                    </p:animMotion>
                                  </p:childTnLst>
                                </p:cTn>
                              </p:par>
                              <p:par>
                                <p:cTn id="35" presetID="8" presetClass="emph" presetSubtype="0" fill="hold" grpId="1" nodeType="withEffect">
                                  <p:stCondLst>
                                    <p:cond delay="0"/>
                                  </p:stCondLst>
                                  <p:childTnLst>
                                    <p:animRot by="86400000">
                                      <p:cBhvr>
                                        <p:cTn id="36" dur="1000" fill="hold"/>
                                        <p:tgtEl>
                                          <p:spTgt spid="25"/>
                                        </p:tgtEl>
                                        <p:attrNameLst>
                                          <p:attrName>r</p:attrName>
                                        </p:attrNameLst>
                                      </p:cBhvr>
                                    </p:animRot>
                                  </p:childTnLst>
                                </p:cTn>
                              </p:par>
                            </p:childTnLst>
                          </p:cTn>
                        </p:par>
                        <p:par>
                          <p:cTn id="37" fill="hold">
                            <p:stCondLst>
                              <p:cond delay="1000"/>
                            </p:stCondLst>
                            <p:childTnLst>
                              <p:par>
                                <p:cTn id="38" presetID="0" presetClass="path" presetSubtype="0" accel="50000" decel="50000" fill="hold" grpId="1" nodeType="afterEffect">
                                  <p:stCondLst>
                                    <p:cond delay="0"/>
                                  </p:stCondLst>
                                  <p:childTnLst>
                                    <p:animMotion origin="layout" path="M 0.38872 -2.59259E-6 L 0.50261 -2.59259E-6 L 0.50174 -0.11551 " pathEditMode="relative" rAng="0" ptsTypes="AAA">
                                      <p:cBhvr>
                                        <p:cTn id="39" dur="1000" fill="hold"/>
                                        <p:tgtEl>
                                          <p:spTgt spid="51"/>
                                        </p:tgtEl>
                                        <p:attrNameLst>
                                          <p:attrName>ppt_x</p:attrName>
                                          <p:attrName>ppt_y</p:attrName>
                                        </p:attrNameLst>
                                      </p:cBhvr>
                                      <p:rCtr x="5694"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7" grpId="0" animBg="1"/>
      <p:bldP spid="45" grpId="0"/>
      <p:bldP spid="46" grpId="0"/>
      <p:bldP spid="47" grpId="0" animBg="1"/>
      <p:bldP spid="50" grpId="0" animBg="1"/>
      <p:bldP spid="51" grpId="0" animBg="1"/>
      <p:bldP spid="5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
          <p:cNvGrpSpPr/>
          <p:nvPr/>
        </p:nvGrpSpPr>
        <p:grpSpPr>
          <a:xfrm>
            <a:off x="2855744" y="1887391"/>
            <a:ext cx="6324600" cy="5410200"/>
            <a:chOff x="152400" y="1676400"/>
            <a:chExt cx="5181600" cy="4114800"/>
          </a:xfrm>
        </p:grpSpPr>
        <p:pic>
          <p:nvPicPr>
            <p:cNvPr id="118" name="Picture 117" descr="04-02QuincyWADC_lg.jpg"/>
            <p:cNvPicPr>
              <a:picLocks noChangeAspect="1"/>
            </p:cNvPicPr>
            <p:nvPr/>
          </p:nvPicPr>
          <p:blipFill>
            <a:blip r:embed="rId4" cstate="print"/>
            <a:stretch>
              <a:fillRect/>
            </a:stretch>
          </p:blipFill>
          <p:spPr>
            <a:xfrm>
              <a:off x="152400" y="1676400"/>
              <a:ext cx="5151805" cy="3982072"/>
            </a:xfrm>
            <a:prstGeom prst="rect">
              <a:avLst/>
            </a:prstGeom>
          </p:spPr>
        </p:pic>
        <p:sp>
          <p:nvSpPr>
            <p:cNvPr id="119" name="Rectangle 118"/>
            <p:cNvSpPr/>
            <p:nvPr/>
          </p:nvSpPr>
          <p:spPr>
            <a:xfrm>
              <a:off x="152400" y="5181600"/>
              <a:ext cx="5181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126"/>
          <p:cNvGrpSpPr/>
          <p:nvPr/>
        </p:nvGrpSpPr>
        <p:grpSpPr>
          <a:xfrm>
            <a:off x="3046244" y="836713"/>
            <a:ext cx="6422300" cy="5811797"/>
            <a:chOff x="3122444" y="836713"/>
            <a:chExt cx="6422300" cy="5811797"/>
          </a:xfrm>
        </p:grpSpPr>
        <p:grpSp>
          <p:nvGrpSpPr>
            <p:cNvPr id="6" name="Group 121"/>
            <p:cNvGrpSpPr/>
            <p:nvPr/>
          </p:nvGrpSpPr>
          <p:grpSpPr>
            <a:xfrm>
              <a:off x="3122444" y="836713"/>
              <a:ext cx="6422300" cy="5371533"/>
              <a:chOff x="3123322" y="836713"/>
              <a:chExt cx="6422300" cy="5371533"/>
            </a:xfrm>
          </p:grpSpPr>
          <p:grpSp>
            <p:nvGrpSpPr>
              <p:cNvPr id="7" name="Group 120"/>
              <p:cNvGrpSpPr/>
              <p:nvPr/>
            </p:nvGrpSpPr>
            <p:grpSpPr>
              <a:xfrm>
                <a:off x="3123322" y="836713"/>
                <a:ext cx="6422300" cy="5371533"/>
                <a:chOff x="3123322" y="836713"/>
                <a:chExt cx="6422300" cy="5371533"/>
              </a:xfrm>
            </p:grpSpPr>
            <p:grpSp>
              <p:nvGrpSpPr>
                <p:cNvPr id="8" name="Group 119"/>
                <p:cNvGrpSpPr/>
                <p:nvPr/>
              </p:nvGrpSpPr>
              <p:grpSpPr>
                <a:xfrm>
                  <a:off x="3123322" y="836713"/>
                  <a:ext cx="6422300" cy="5371533"/>
                  <a:chOff x="3123322" y="836713"/>
                  <a:chExt cx="6422300" cy="5371533"/>
                </a:xfrm>
              </p:grpSpPr>
              <p:grpSp>
                <p:nvGrpSpPr>
                  <p:cNvPr id="9" name="Group 19"/>
                  <p:cNvGrpSpPr/>
                  <p:nvPr/>
                </p:nvGrpSpPr>
                <p:grpSpPr>
                  <a:xfrm>
                    <a:off x="5360341" y="836713"/>
                    <a:ext cx="3609217" cy="1220687"/>
                    <a:chOff x="3733801" y="1265525"/>
                    <a:chExt cx="4369046" cy="1477675"/>
                  </a:xfrm>
                </p:grpSpPr>
                <p:pic>
                  <p:nvPicPr>
                    <p:cNvPr id="17" name="Picture 16" descr="server2.jpg"/>
                    <p:cNvPicPr>
                      <a:picLocks noChangeAspect="1"/>
                    </p:cNvPicPr>
                    <p:nvPr/>
                  </p:nvPicPr>
                  <p:blipFill>
                    <a:blip r:embed="rId5" cstate="print"/>
                    <a:stretch>
                      <a:fillRect/>
                    </a:stretch>
                  </p:blipFill>
                  <p:spPr>
                    <a:xfrm>
                      <a:off x="3733801" y="1408176"/>
                      <a:ext cx="1390650" cy="1335024"/>
                    </a:xfrm>
                    <a:prstGeom prst="rect">
                      <a:avLst/>
                    </a:prstGeom>
                  </p:spPr>
                </p:pic>
                <p:sp>
                  <p:nvSpPr>
                    <p:cNvPr id="18" name="TextBox 17"/>
                    <p:cNvSpPr txBox="1"/>
                    <p:nvPr/>
                  </p:nvSpPr>
                  <p:spPr>
                    <a:xfrm>
                      <a:off x="4939957" y="1265525"/>
                      <a:ext cx="3162890" cy="745144"/>
                    </a:xfrm>
                    <a:prstGeom prst="rect">
                      <a:avLst/>
                    </a:prstGeom>
                    <a:noFill/>
                  </p:spPr>
                  <p:txBody>
                    <a:bodyPr wrap="square" rtlCol="0">
                      <a:spAutoFit/>
                    </a:bodyPr>
                    <a:lstStyle/>
                    <a:p>
                      <a:r>
                        <a:rPr lang="en-US" sz="2000" b="1" dirty="0">
                          <a:solidFill>
                            <a:srgbClr val="FF0000"/>
                          </a:solidFill>
                        </a:rPr>
                        <a:t>TLA </a:t>
                      </a:r>
                    </a:p>
                    <a:p>
                      <a:r>
                        <a:rPr lang="en-US" sz="1400" b="1" dirty="0">
                          <a:solidFill>
                            <a:srgbClr val="FF0000"/>
                          </a:solidFill>
                        </a:rPr>
                        <a:t>(Top-level Aggregator)</a:t>
                      </a:r>
                    </a:p>
                  </p:txBody>
                </p:sp>
              </p:grpSp>
              <p:grpSp>
                <p:nvGrpSpPr>
                  <p:cNvPr id="10" name="Group 38"/>
                  <p:cNvGrpSpPr/>
                  <p:nvPr/>
                </p:nvGrpSpPr>
                <p:grpSpPr>
                  <a:xfrm>
                    <a:off x="6172199" y="2971800"/>
                    <a:ext cx="3373423" cy="1143001"/>
                    <a:chOff x="2910638" y="1359567"/>
                    <a:chExt cx="4083616" cy="1383633"/>
                  </a:xfrm>
                </p:grpSpPr>
                <p:pic>
                  <p:nvPicPr>
                    <p:cNvPr id="40" name="Picture 39" descr="server2.jpg"/>
                    <p:cNvPicPr>
                      <a:picLocks noChangeAspect="1"/>
                    </p:cNvPicPr>
                    <p:nvPr/>
                  </p:nvPicPr>
                  <p:blipFill>
                    <a:blip r:embed="rId5" cstate="print"/>
                    <a:stretch>
                      <a:fillRect/>
                    </a:stretch>
                  </p:blipFill>
                  <p:spPr>
                    <a:xfrm>
                      <a:off x="3733800" y="1408176"/>
                      <a:ext cx="1390650" cy="1335024"/>
                    </a:xfrm>
                    <a:prstGeom prst="rect">
                      <a:avLst/>
                    </a:prstGeom>
                  </p:spPr>
                </p:pic>
                <p:sp>
                  <p:nvSpPr>
                    <p:cNvPr id="41" name="TextBox 40"/>
                    <p:cNvSpPr txBox="1"/>
                    <p:nvPr/>
                  </p:nvSpPr>
                  <p:spPr>
                    <a:xfrm>
                      <a:off x="2910638" y="1359567"/>
                      <a:ext cx="4083616" cy="745143"/>
                    </a:xfrm>
                    <a:prstGeom prst="rect">
                      <a:avLst/>
                    </a:prstGeom>
                    <a:noFill/>
                  </p:spPr>
                  <p:txBody>
                    <a:bodyPr wrap="square" rtlCol="0">
                      <a:spAutoFit/>
                    </a:bodyPr>
                    <a:lstStyle/>
                    <a:p>
                      <a:r>
                        <a:rPr lang="en-US" sz="2000" b="1" dirty="0">
                          <a:solidFill>
                            <a:srgbClr val="FF0000"/>
                          </a:solidFill>
                        </a:rPr>
                        <a:t>MLA</a:t>
                      </a:r>
                    </a:p>
                    <a:p>
                      <a:r>
                        <a:rPr lang="en-US" sz="1400" b="1" dirty="0">
                          <a:solidFill>
                            <a:srgbClr val="FF0000"/>
                          </a:solidFill>
                        </a:rPr>
                        <a:t>(Mid-level Aggregator)</a:t>
                      </a:r>
                    </a:p>
                  </p:txBody>
                </p:sp>
              </p:grpSp>
              <p:pic>
                <p:nvPicPr>
                  <p:cNvPr id="48" name="Picture 47" descr="server-gray.png"/>
                  <p:cNvPicPr>
                    <a:picLocks noChangeAspect="1"/>
                  </p:cNvPicPr>
                  <p:nvPr/>
                </p:nvPicPr>
                <p:blipFill>
                  <a:blip r:embed="rId6" cstate="print"/>
                  <a:stretch>
                    <a:fillRect/>
                  </a:stretch>
                </p:blipFill>
                <p:spPr>
                  <a:xfrm>
                    <a:off x="3123322" y="5217646"/>
                    <a:ext cx="915278" cy="974328"/>
                  </a:xfrm>
                  <a:prstGeom prst="rect">
                    <a:avLst/>
                  </a:prstGeom>
                </p:spPr>
              </p:pic>
              <p:pic>
                <p:nvPicPr>
                  <p:cNvPr id="49" name="Picture 48" descr="server-gray.png"/>
                  <p:cNvPicPr>
                    <a:picLocks noChangeAspect="1"/>
                  </p:cNvPicPr>
                  <p:nvPr/>
                </p:nvPicPr>
                <p:blipFill>
                  <a:blip r:embed="rId6" cstate="print"/>
                  <a:stretch>
                    <a:fillRect/>
                  </a:stretch>
                </p:blipFill>
                <p:spPr>
                  <a:xfrm>
                    <a:off x="4114800" y="5217646"/>
                    <a:ext cx="915278" cy="974328"/>
                  </a:xfrm>
                  <a:prstGeom prst="rect">
                    <a:avLst/>
                  </a:prstGeom>
                </p:spPr>
              </p:pic>
              <p:pic>
                <p:nvPicPr>
                  <p:cNvPr id="50" name="Picture 49" descr="server-gray.png"/>
                  <p:cNvPicPr>
                    <a:picLocks noChangeAspect="1"/>
                  </p:cNvPicPr>
                  <p:nvPr/>
                </p:nvPicPr>
                <p:blipFill>
                  <a:blip r:embed="rId6" cstate="print"/>
                  <a:stretch>
                    <a:fillRect/>
                  </a:stretch>
                </p:blipFill>
                <p:spPr>
                  <a:xfrm>
                    <a:off x="5104522" y="5217646"/>
                    <a:ext cx="915278" cy="974328"/>
                  </a:xfrm>
                  <a:prstGeom prst="rect">
                    <a:avLst/>
                  </a:prstGeom>
                </p:spPr>
              </p:pic>
              <p:pic>
                <p:nvPicPr>
                  <p:cNvPr id="51" name="Picture 50" descr="server-gray.png"/>
                  <p:cNvPicPr>
                    <a:picLocks noChangeAspect="1"/>
                  </p:cNvPicPr>
                  <p:nvPr/>
                </p:nvPicPr>
                <p:blipFill>
                  <a:blip r:embed="rId6" cstate="print"/>
                  <a:stretch>
                    <a:fillRect/>
                  </a:stretch>
                </p:blipFill>
                <p:spPr>
                  <a:xfrm>
                    <a:off x="6095122" y="5233918"/>
                    <a:ext cx="915278" cy="974328"/>
                  </a:xfrm>
                  <a:prstGeom prst="rect">
                    <a:avLst/>
                  </a:prstGeom>
                </p:spPr>
              </p:pic>
              <p:pic>
                <p:nvPicPr>
                  <p:cNvPr id="52" name="Picture 51" descr="server-gray.png"/>
                  <p:cNvPicPr>
                    <a:picLocks noChangeAspect="1"/>
                  </p:cNvPicPr>
                  <p:nvPr/>
                </p:nvPicPr>
                <p:blipFill>
                  <a:blip r:embed="rId6" cstate="print"/>
                  <a:stretch>
                    <a:fillRect/>
                  </a:stretch>
                </p:blipFill>
                <p:spPr>
                  <a:xfrm>
                    <a:off x="7085722" y="5217646"/>
                    <a:ext cx="915278" cy="974328"/>
                  </a:xfrm>
                  <a:prstGeom prst="rect">
                    <a:avLst/>
                  </a:prstGeom>
                </p:spPr>
              </p:pic>
              <p:pic>
                <p:nvPicPr>
                  <p:cNvPr id="53" name="Picture 52" descr="server-gray.png"/>
                  <p:cNvPicPr>
                    <a:picLocks noChangeAspect="1"/>
                  </p:cNvPicPr>
                  <p:nvPr/>
                </p:nvPicPr>
                <p:blipFill>
                  <a:blip r:embed="rId6" cstate="print"/>
                  <a:stretch>
                    <a:fillRect/>
                  </a:stretch>
                </p:blipFill>
                <p:spPr>
                  <a:xfrm>
                    <a:off x="8077200" y="5217646"/>
                    <a:ext cx="915278" cy="974328"/>
                  </a:xfrm>
                  <a:prstGeom prst="rect">
                    <a:avLst/>
                  </a:prstGeom>
                </p:spPr>
              </p:pic>
              <p:grpSp>
                <p:nvGrpSpPr>
                  <p:cNvPr id="11" name="Group 68"/>
                  <p:cNvGrpSpPr/>
                  <p:nvPr/>
                </p:nvGrpSpPr>
                <p:grpSpPr>
                  <a:xfrm>
                    <a:off x="3962401" y="2971800"/>
                    <a:ext cx="1683036" cy="1138891"/>
                    <a:chOff x="3733800" y="1364542"/>
                    <a:chExt cx="2037358" cy="1378659"/>
                  </a:xfrm>
                </p:grpSpPr>
                <p:pic>
                  <p:nvPicPr>
                    <p:cNvPr id="70" name="Picture 69" descr="server2.jpg"/>
                    <p:cNvPicPr>
                      <a:picLocks noChangeAspect="1"/>
                    </p:cNvPicPr>
                    <p:nvPr/>
                  </p:nvPicPr>
                  <p:blipFill>
                    <a:blip r:embed="rId5" cstate="print"/>
                    <a:stretch>
                      <a:fillRect/>
                    </a:stretch>
                  </p:blipFill>
                  <p:spPr>
                    <a:xfrm>
                      <a:off x="3733800" y="1408177"/>
                      <a:ext cx="1390650" cy="1335024"/>
                    </a:xfrm>
                    <a:prstGeom prst="rect">
                      <a:avLst/>
                    </a:prstGeom>
                  </p:spPr>
                </p:pic>
                <p:sp>
                  <p:nvSpPr>
                    <p:cNvPr id="71" name="TextBox 70"/>
                    <p:cNvSpPr txBox="1"/>
                    <p:nvPr/>
                  </p:nvSpPr>
                  <p:spPr>
                    <a:xfrm>
                      <a:off x="4934008" y="1364542"/>
                      <a:ext cx="837150" cy="484344"/>
                    </a:xfrm>
                    <a:prstGeom prst="rect">
                      <a:avLst/>
                    </a:prstGeom>
                    <a:noFill/>
                  </p:spPr>
                  <p:txBody>
                    <a:bodyPr wrap="square" rtlCol="0">
                      <a:spAutoFit/>
                    </a:bodyPr>
                    <a:lstStyle/>
                    <a:p>
                      <a:r>
                        <a:rPr lang="en-US" sz="2000" b="1" dirty="0">
                          <a:solidFill>
                            <a:srgbClr val="FF0000"/>
                          </a:solidFill>
                        </a:rPr>
                        <a:t>MLA</a:t>
                      </a:r>
                    </a:p>
                  </p:txBody>
                </p:sp>
              </p:grpSp>
            </p:grpSp>
            <p:grpSp>
              <p:nvGrpSpPr>
                <p:cNvPr id="12" name="Group 93"/>
                <p:cNvGrpSpPr/>
                <p:nvPr/>
              </p:nvGrpSpPr>
              <p:grpSpPr>
                <a:xfrm>
                  <a:off x="3669537" y="3998446"/>
                  <a:ext cx="1740663" cy="1294485"/>
                  <a:chOff x="838200" y="4169885"/>
                  <a:chExt cx="1740663" cy="1294485"/>
                </a:xfrm>
              </p:grpSpPr>
              <p:cxnSp>
                <p:nvCxnSpPr>
                  <p:cNvPr id="95" name="Straight Connector 94"/>
                  <p:cNvCxnSpPr/>
                  <p:nvPr/>
                </p:nvCxnSpPr>
                <p:spPr>
                  <a:xfrm rot="5400000">
                    <a:off x="590319" y="4423275"/>
                    <a:ext cx="1288976" cy="7932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1096415" y="4805871"/>
                    <a:ext cx="1273365" cy="139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6200000" flipH="1">
                    <a:off x="1559806" y="4434291"/>
                    <a:ext cx="1277953" cy="76016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97"/>
                <p:cNvGrpSpPr/>
                <p:nvPr/>
              </p:nvGrpSpPr>
              <p:grpSpPr>
                <a:xfrm>
                  <a:off x="6565137" y="3998446"/>
                  <a:ext cx="1740663" cy="1294485"/>
                  <a:chOff x="838200" y="4169885"/>
                  <a:chExt cx="1740663" cy="1294485"/>
                </a:xfrm>
              </p:grpSpPr>
              <p:cxnSp>
                <p:nvCxnSpPr>
                  <p:cNvPr id="99" name="Straight Connector 98"/>
                  <p:cNvCxnSpPr/>
                  <p:nvPr/>
                </p:nvCxnSpPr>
                <p:spPr>
                  <a:xfrm rot="5400000">
                    <a:off x="590319" y="4423275"/>
                    <a:ext cx="1288976" cy="7932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096415" y="4805871"/>
                    <a:ext cx="1273365" cy="139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1559806" y="4434291"/>
                    <a:ext cx="1277953" cy="76016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5" name="Straight Connector 64"/>
              <p:cNvCxnSpPr/>
              <p:nvPr/>
            </p:nvCxnSpPr>
            <p:spPr>
              <a:xfrm rot="16200000" flipH="1">
                <a:off x="5961043" y="2116156"/>
                <a:ext cx="1092506" cy="82259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803357" y="2014252"/>
                <a:ext cx="1112702" cy="104659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5105400" y="6248400"/>
              <a:ext cx="1981200" cy="400110"/>
            </a:xfrm>
            <a:prstGeom prst="rect">
              <a:avLst/>
            </a:prstGeom>
            <a:noFill/>
          </p:spPr>
          <p:txBody>
            <a:bodyPr wrap="square" rtlCol="0">
              <a:spAutoFit/>
            </a:bodyPr>
            <a:lstStyle/>
            <a:p>
              <a:pPr algn="ctr"/>
              <a:r>
                <a:rPr lang="en-US" sz="2000" b="1" dirty="0">
                  <a:solidFill>
                    <a:srgbClr val="FF0000"/>
                  </a:solidFill>
                </a:rPr>
                <a:t>Worker Nodes</a:t>
              </a:r>
            </a:p>
          </p:txBody>
        </p:sp>
        <p:sp>
          <p:nvSpPr>
            <p:cNvPr id="219" name="TextBox 218"/>
            <p:cNvSpPr txBox="1"/>
            <p:nvPr/>
          </p:nvSpPr>
          <p:spPr>
            <a:xfrm>
              <a:off x="5486400" y="2895600"/>
              <a:ext cx="914400" cy="400110"/>
            </a:xfrm>
            <a:prstGeom prst="rect">
              <a:avLst/>
            </a:prstGeom>
            <a:noFill/>
          </p:spPr>
          <p:txBody>
            <a:bodyPr wrap="square" rtlCol="0">
              <a:spAutoFit/>
            </a:bodyPr>
            <a:lstStyle/>
            <a:p>
              <a:r>
                <a:rPr lang="en-US" sz="2000" b="1" dirty="0"/>
                <a:t>………</a:t>
              </a:r>
              <a:endParaRPr lang="en-US" b="1" dirty="0"/>
            </a:p>
          </p:txBody>
        </p:sp>
      </p:grpSp>
      <p:sp>
        <p:nvSpPr>
          <p:cNvPr id="4" name="Title 3"/>
          <p:cNvSpPr>
            <a:spLocks noGrp="1"/>
          </p:cNvSpPr>
          <p:nvPr>
            <p:ph type="title"/>
          </p:nvPr>
        </p:nvSpPr>
        <p:spPr>
          <a:xfrm>
            <a:off x="0" y="-76200"/>
            <a:ext cx="9144000" cy="990600"/>
          </a:xfrm>
        </p:spPr>
        <p:txBody>
          <a:bodyPr wrap="square">
            <a:normAutofit/>
          </a:bodyPr>
          <a:lstStyle/>
          <a:p>
            <a:r>
              <a:rPr lang="en-US" sz="4000" dirty="0"/>
              <a:t>Hierarchical Task Processing</a:t>
            </a:r>
          </a:p>
        </p:txBody>
      </p:sp>
      <p:sp>
        <p:nvSpPr>
          <p:cNvPr id="5" name="Content Placeholder 4"/>
          <p:cNvSpPr>
            <a:spLocks noGrp="1"/>
          </p:cNvSpPr>
          <p:nvPr>
            <p:ph idx="1"/>
          </p:nvPr>
        </p:nvSpPr>
        <p:spPr>
          <a:xfrm>
            <a:off x="533400" y="2667000"/>
            <a:ext cx="2667000" cy="1828800"/>
          </a:xfrm>
        </p:spPr>
        <p:txBody>
          <a:bodyPr>
            <a:normAutofit/>
          </a:bodyPr>
          <a:lstStyle/>
          <a:p>
            <a:pPr>
              <a:spcBef>
                <a:spcPct val="25000"/>
              </a:spcBef>
              <a:buClr>
                <a:srgbClr val="000000"/>
              </a:buClr>
              <a:buNone/>
            </a:pPr>
            <a:endParaRPr lang="en-US" dirty="0">
              <a:solidFill>
                <a:srgbClr val="000000"/>
              </a:solidFill>
              <a:ea typeface="ＭＳ Ｐゴシック" charset="-128"/>
              <a:cs typeface="ＭＳ Ｐゴシック" charset="-128"/>
            </a:endParaRPr>
          </a:p>
          <a:p>
            <a:endParaRPr lang="en-US" dirty="0"/>
          </a:p>
        </p:txBody>
      </p:sp>
      <p:grpSp>
        <p:nvGrpSpPr>
          <p:cNvPr id="14" name="Group 121"/>
          <p:cNvGrpSpPr/>
          <p:nvPr/>
        </p:nvGrpSpPr>
        <p:grpSpPr>
          <a:xfrm>
            <a:off x="29701" y="946021"/>
            <a:ext cx="2070848" cy="1828800"/>
            <a:chOff x="138952" y="609600"/>
            <a:chExt cx="2070848" cy="1828800"/>
          </a:xfrm>
        </p:grpSpPr>
        <p:pic>
          <p:nvPicPr>
            <p:cNvPr id="123" name="Picture 122" descr="Computergirl.gif"/>
            <p:cNvPicPr>
              <a:picLocks noChangeAspect="1"/>
            </p:cNvPicPr>
            <p:nvPr/>
          </p:nvPicPr>
          <p:blipFill>
            <a:blip r:embed="rId7" cstate="print"/>
            <a:stretch>
              <a:fillRect/>
            </a:stretch>
          </p:blipFill>
          <p:spPr>
            <a:xfrm>
              <a:off x="138952" y="609600"/>
              <a:ext cx="2070848" cy="1828800"/>
            </a:xfrm>
            <a:prstGeom prst="rect">
              <a:avLst/>
            </a:prstGeom>
          </p:spPr>
        </p:pic>
        <p:sp>
          <p:nvSpPr>
            <p:cNvPr id="124" name="Rounded Rectangle 123"/>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descr="bingLogo.jpg"/>
            <p:cNvPicPr>
              <a:picLocks noChangeAspect="1"/>
            </p:cNvPicPr>
            <p:nvPr/>
          </p:nvPicPr>
          <p:blipFill>
            <a:blip r:embed="rId8" cstate="print"/>
            <a:stretch>
              <a:fillRect/>
            </a:stretch>
          </p:blipFill>
          <p:spPr>
            <a:xfrm>
              <a:off x="1295400" y="886814"/>
              <a:ext cx="256032" cy="106013"/>
            </a:xfrm>
            <a:prstGeom prst="rect">
              <a:avLst/>
            </a:prstGeom>
          </p:spPr>
        </p:pic>
        <p:pic>
          <p:nvPicPr>
            <p:cNvPr id="126" name="Picture 125" descr="microsoft-bing2-1.jpg"/>
            <p:cNvPicPr>
              <a:picLocks/>
            </p:cNvPicPr>
            <p:nvPr/>
          </p:nvPicPr>
          <p:blipFill>
            <a:blip r:embed="rId9" cstate="print"/>
            <a:stretch>
              <a:fillRect/>
            </a:stretch>
          </p:blipFill>
          <p:spPr>
            <a:xfrm>
              <a:off x="1295400" y="992827"/>
              <a:ext cx="256032" cy="117122"/>
            </a:xfrm>
            <a:prstGeom prst="rect">
              <a:avLst/>
            </a:prstGeom>
          </p:spPr>
        </p:pic>
      </p:grpSp>
      <p:pic>
        <p:nvPicPr>
          <p:cNvPr id="110" name="Picture 109" descr="cloud.png"/>
          <p:cNvPicPr>
            <a:picLocks noChangeAspect="1"/>
          </p:cNvPicPr>
          <p:nvPr/>
        </p:nvPicPr>
        <p:blipFill>
          <a:blip r:embed="rId10" cstate="print"/>
          <a:stretch>
            <a:fillRect/>
          </a:stretch>
        </p:blipFill>
        <p:spPr>
          <a:xfrm>
            <a:off x="2284078" y="804168"/>
            <a:ext cx="2668922" cy="1405632"/>
          </a:xfrm>
          <a:prstGeom prst="rect">
            <a:avLst/>
          </a:prstGeom>
        </p:spPr>
      </p:pic>
      <p:grpSp>
        <p:nvGrpSpPr>
          <p:cNvPr id="15" name="Group 126"/>
          <p:cNvGrpSpPr/>
          <p:nvPr/>
        </p:nvGrpSpPr>
        <p:grpSpPr>
          <a:xfrm>
            <a:off x="1209040" y="762387"/>
            <a:ext cx="1457960" cy="1457960"/>
            <a:chOff x="533400" y="3571240"/>
            <a:chExt cx="1762760" cy="1762760"/>
          </a:xfrm>
        </p:grpSpPr>
        <p:pic>
          <p:nvPicPr>
            <p:cNvPr id="128" name="Picture 127" descr="mail.png"/>
            <p:cNvPicPr>
              <a:picLocks noChangeAspect="1"/>
            </p:cNvPicPr>
            <p:nvPr/>
          </p:nvPicPr>
          <p:blipFill>
            <a:blip r:embed="rId11" cstate="print"/>
            <a:stretch>
              <a:fillRect/>
            </a:stretch>
          </p:blipFill>
          <p:spPr>
            <a:xfrm>
              <a:off x="533400" y="3571240"/>
              <a:ext cx="1762760" cy="1762760"/>
            </a:xfrm>
            <a:prstGeom prst="rect">
              <a:avLst/>
            </a:prstGeom>
          </p:spPr>
        </p:pic>
        <p:sp>
          <p:nvSpPr>
            <p:cNvPr id="129" name="TextBox 128"/>
            <p:cNvSpPr txBox="1"/>
            <p:nvPr/>
          </p:nvSpPr>
          <p:spPr>
            <a:xfrm>
              <a:off x="860839" y="4094423"/>
              <a:ext cx="1066800" cy="372121"/>
            </a:xfrm>
            <a:prstGeom prst="rect">
              <a:avLst/>
            </a:prstGeom>
            <a:noFill/>
          </p:spPr>
          <p:txBody>
            <a:bodyPr wrap="square" rtlCol="0">
              <a:spAutoFit/>
            </a:bodyPr>
            <a:lstStyle/>
            <a:p>
              <a:pPr algn="ctr"/>
              <a:r>
                <a:rPr lang="en-US" sz="1400" b="1" dirty="0"/>
                <a:t>Picasso</a:t>
              </a:r>
            </a:p>
          </p:txBody>
        </p:sp>
      </p:grpSp>
      <p:sp>
        <p:nvSpPr>
          <p:cNvPr id="134" name="Rectangle 169"/>
          <p:cNvSpPr>
            <a:spLocks noChangeArrowheads="1"/>
          </p:cNvSpPr>
          <p:nvPr/>
        </p:nvSpPr>
        <p:spPr bwMode="auto">
          <a:xfrm rot="2565780">
            <a:off x="5584215" y="1879040"/>
            <a:ext cx="23547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a:outerShdw blurRad="63500" dist="107763" dir="8100000" algn="ctr" rotWithShape="0">
              <a:schemeClr val="bg2">
                <a:alpha val="50000"/>
              </a:schemeClr>
            </a:outerShdw>
          </a:effectLst>
        </p:spPr>
        <p:txBody>
          <a:bodyPr wrap="none" anchor="ctr"/>
          <a:lstStyle/>
          <a:p>
            <a:pPr>
              <a:defRPr/>
            </a:pPr>
            <a:endParaRPr lang="en-US">
              <a:latin typeface="Arial" pitchFamily="-109" charset="0"/>
              <a:ea typeface="+mn-ea"/>
            </a:endParaRPr>
          </a:p>
        </p:txBody>
      </p:sp>
      <p:sp>
        <p:nvSpPr>
          <p:cNvPr id="135" name="Rectangle 169"/>
          <p:cNvSpPr>
            <a:spLocks noChangeAspect="1" noChangeArrowheads="1"/>
          </p:cNvSpPr>
          <p:nvPr/>
        </p:nvSpPr>
        <p:spPr bwMode="auto">
          <a:xfrm rot="19365942">
            <a:off x="5982423" y="1882435"/>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145" name="Rectangle 169"/>
          <p:cNvSpPr>
            <a:spLocks noChangeAspect="1" noChangeArrowheads="1"/>
          </p:cNvSpPr>
          <p:nvPr/>
        </p:nvSpPr>
        <p:spPr bwMode="auto">
          <a:xfrm rot="1907847">
            <a:off x="4163901" y="3912490"/>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47" name="Rectangle 169"/>
          <p:cNvSpPr>
            <a:spLocks noChangeAspect="1" noChangeArrowheads="1"/>
          </p:cNvSpPr>
          <p:nvPr/>
        </p:nvSpPr>
        <p:spPr bwMode="auto">
          <a:xfrm rot="19720810">
            <a:off x="4546026" y="3912304"/>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49" name="Rectangle 169"/>
          <p:cNvSpPr>
            <a:spLocks noChangeAspect="1" noChangeArrowheads="1"/>
          </p:cNvSpPr>
          <p:nvPr/>
        </p:nvSpPr>
        <p:spPr bwMode="auto">
          <a:xfrm>
            <a:off x="4365434" y="3927392"/>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52" name="Rectangle 169"/>
          <p:cNvSpPr>
            <a:spLocks noChangeAspect="1" noChangeArrowheads="1"/>
          </p:cNvSpPr>
          <p:nvPr/>
        </p:nvSpPr>
        <p:spPr bwMode="auto">
          <a:xfrm rot="1907847">
            <a:off x="7059501" y="3936482"/>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53" name="Rectangle 169"/>
          <p:cNvSpPr>
            <a:spLocks noChangeAspect="1" noChangeArrowheads="1"/>
          </p:cNvSpPr>
          <p:nvPr/>
        </p:nvSpPr>
        <p:spPr bwMode="auto">
          <a:xfrm rot="19720810">
            <a:off x="7441626" y="3936296"/>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54" name="Rectangle 169"/>
          <p:cNvSpPr>
            <a:spLocks noChangeAspect="1" noChangeArrowheads="1"/>
          </p:cNvSpPr>
          <p:nvPr/>
        </p:nvSpPr>
        <p:spPr bwMode="auto">
          <a:xfrm>
            <a:off x="7261034" y="3951384"/>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pic>
        <p:nvPicPr>
          <p:cNvPr id="199" name="Picture 198" descr="picasso1.jpg"/>
          <p:cNvPicPr>
            <a:picLocks noChangeAspect="1"/>
          </p:cNvPicPr>
          <p:nvPr/>
        </p:nvPicPr>
        <p:blipFill>
          <a:blip r:embed="rId12" cstate="print"/>
          <a:stretch>
            <a:fillRect/>
          </a:stretch>
        </p:blipFill>
        <p:spPr>
          <a:xfrm>
            <a:off x="4038600" y="5184648"/>
            <a:ext cx="1123067" cy="1371600"/>
          </a:xfrm>
          <a:prstGeom prst="rect">
            <a:avLst/>
          </a:prstGeom>
        </p:spPr>
      </p:pic>
      <p:pic>
        <p:nvPicPr>
          <p:cNvPr id="201" name="Picture 200" descr="picasso3.jpg"/>
          <p:cNvPicPr>
            <a:picLocks noChangeAspect="1"/>
          </p:cNvPicPr>
          <p:nvPr/>
        </p:nvPicPr>
        <p:blipFill>
          <a:blip r:embed="rId13" cstate="print"/>
          <a:stretch>
            <a:fillRect/>
          </a:stretch>
        </p:blipFill>
        <p:spPr>
          <a:xfrm>
            <a:off x="4096871" y="5184648"/>
            <a:ext cx="1008529" cy="1371600"/>
          </a:xfrm>
          <a:prstGeom prst="rect">
            <a:avLst/>
          </a:prstGeom>
        </p:spPr>
      </p:pic>
      <p:pic>
        <p:nvPicPr>
          <p:cNvPr id="206" name="Picture 205" descr="picasso10.jpg"/>
          <p:cNvPicPr>
            <a:picLocks noChangeAspect="1"/>
          </p:cNvPicPr>
          <p:nvPr/>
        </p:nvPicPr>
        <p:blipFill>
          <a:blip r:embed="rId14" cstate="print"/>
          <a:stretch>
            <a:fillRect/>
          </a:stretch>
        </p:blipFill>
        <p:spPr>
          <a:xfrm>
            <a:off x="3581400" y="5184648"/>
            <a:ext cx="1811655" cy="1371600"/>
          </a:xfrm>
          <a:prstGeom prst="rect">
            <a:avLst/>
          </a:prstGeom>
        </p:spPr>
      </p:pic>
      <p:pic>
        <p:nvPicPr>
          <p:cNvPr id="202" name="Picture 201" descr="picasso4.jpg"/>
          <p:cNvPicPr>
            <a:picLocks noChangeAspect="1"/>
          </p:cNvPicPr>
          <p:nvPr/>
        </p:nvPicPr>
        <p:blipFill>
          <a:blip r:embed="rId15" cstate="print"/>
          <a:stretch>
            <a:fillRect/>
          </a:stretch>
        </p:blipFill>
        <p:spPr>
          <a:xfrm>
            <a:off x="3657600" y="5184648"/>
            <a:ext cx="1624263" cy="1371600"/>
          </a:xfrm>
          <a:prstGeom prst="rect">
            <a:avLst/>
          </a:prstGeom>
        </p:spPr>
      </p:pic>
      <p:pic>
        <p:nvPicPr>
          <p:cNvPr id="203" name="Picture 202" descr="picasso5.jpg"/>
          <p:cNvPicPr>
            <a:picLocks noChangeAspect="1"/>
          </p:cNvPicPr>
          <p:nvPr/>
        </p:nvPicPr>
        <p:blipFill>
          <a:blip r:embed="rId16" cstate="print"/>
          <a:stretch>
            <a:fillRect/>
          </a:stretch>
        </p:blipFill>
        <p:spPr>
          <a:xfrm>
            <a:off x="3962400" y="5184648"/>
            <a:ext cx="1028700" cy="1371600"/>
          </a:xfrm>
          <a:prstGeom prst="rect">
            <a:avLst/>
          </a:prstGeom>
        </p:spPr>
      </p:pic>
      <p:pic>
        <p:nvPicPr>
          <p:cNvPr id="200" name="Picture 199" descr="picasso2.jpg"/>
          <p:cNvPicPr>
            <a:picLocks noChangeAspect="1"/>
          </p:cNvPicPr>
          <p:nvPr/>
        </p:nvPicPr>
        <p:blipFill>
          <a:blip r:embed="rId17" cstate="print"/>
          <a:stretch>
            <a:fillRect/>
          </a:stretch>
        </p:blipFill>
        <p:spPr>
          <a:xfrm>
            <a:off x="3959352" y="5184648"/>
            <a:ext cx="1069848" cy="1371600"/>
          </a:xfrm>
          <a:prstGeom prst="rect">
            <a:avLst/>
          </a:prstGeom>
        </p:spPr>
      </p:pic>
      <p:pic>
        <p:nvPicPr>
          <p:cNvPr id="204" name="Picture 203" descr="picasso8.jpg"/>
          <p:cNvPicPr>
            <a:picLocks noChangeAspect="1"/>
          </p:cNvPicPr>
          <p:nvPr/>
        </p:nvPicPr>
        <p:blipFill>
          <a:blip r:embed="rId18" cstate="print"/>
          <a:stretch>
            <a:fillRect/>
          </a:stretch>
        </p:blipFill>
        <p:spPr>
          <a:xfrm>
            <a:off x="3781178" y="5184648"/>
            <a:ext cx="1324222" cy="1371600"/>
          </a:xfrm>
          <a:prstGeom prst="rect">
            <a:avLst/>
          </a:prstGeom>
        </p:spPr>
      </p:pic>
      <p:pic>
        <p:nvPicPr>
          <p:cNvPr id="207" name="Picture 206" descr="picasso10.jpg"/>
          <p:cNvPicPr>
            <a:picLocks noChangeAspect="1"/>
          </p:cNvPicPr>
          <p:nvPr/>
        </p:nvPicPr>
        <p:blipFill>
          <a:blip r:embed="rId19" cstate="print"/>
          <a:stretch>
            <a:fillRect/>
          </a:stretch>
        </p:blipFill>
        <p:spPr>
          <a:xfrm>
            <a:off x="3581400" y="5184648"/>
            <a:ext cx="1771754" cy="1371600"/>
          </a:xfrm>
          <a:prstGeom prst="rect">
            <a:avLst/>
          </a:prstGeom>
        </p:spPr>
      </p:pic>
      <p:sp>
        <p:nvSpPr>
          <p:cNvPr id="208" name="TextBox 207"/>
          <p:cNvSpPr txBox="1"/>
          <p:nvPr/>
        </p:nvSpPr>
        <p:spPr>
          <a:xfrm>
            <a:off x="5794022" y="5410200"/>
            <a:ext cx="3273778" cy="584776"/>
          </a:xfrm>
          <a:prstGeom prst="rect">
            <a:avLst/>
          </a:prstGeom>
          <a:solidFill>
            <a:schemeClr val="bg1"/>
          </a:solidFill>
        </p:spPr>
        <p:txBody>
          <a:bodyPr wrap="square" rtlCol="0">
            <a:spAutoFit/>
          </a:bodyPr>
          <a:lstStyle/>
          <a:p>
            <a:pPr algn="ctr"/>
            <a:r>
              <a:rPr lang="en-US" sz="1600" b="1" dirty="0">
                <a:solidFill>
                  <a:srgbClr val="0000CC"/>
                </a:solidFill>
              </a:rPr>
              <a:t>“Everything you can imagine is real.”</a:t>
            </a:r>
          </a:p>
        </p:txBody>
      </p:sp>
      <p:sp>
        <p:nvSpPr>
          <p:cNvPr id="218" name="TextBox 217"/>
          <p:cNvSpPr txBox="1"/>
          <p:nvPr/>
        </p:nvSpPr>
        <p:spPr>
          <a:xfrm>
            <a:off x="5791200" y="5486400"/>
            <a:ext cx="3273778" cy="584775"/>
          </a:xfrm>
          <a:prstGeom prst="rect">
            <a:avLst/>
          </a:prstGeom>
          <a:solidFill>
            <a:schemeClr val="bg1"/>
          </a:solidFill>
        </p:spPr>
        <p:txBody>
          <a:bodyPr wrap="square" rtlCol="0">
            <a:spAutoFit/>
          </a:bodyPr>
          <a:lstStyle/>
          <a:p>
            <a:pPr algn="ctr"/>
            <a:r>
              <a:rPr lang="en-US" sz="1600" b="1" dirty="0">
                <a:solidFill>
                  <a:srgbClr val="0000CC"/>
                </a:solidFill>
              </a:rPr>
              <a:t>“Bad artists copy. </a:t>
            </a:r>
          </a:p>
          <a:p>
            <a:pPr algn="ctr"/>
            <a:r>
              <a:rPr lang="en-US" sz="1600" b="1" dirty="0">
                <a:solidFill>
                  <a:srgbClr val="0000CC"/>
                </a:solidFill>
              </a:rPr>
              <a:t>Good artists steal.”</a:t>
            </a:r>
          </a:p>
        </p:txBody>
      </p:sp>
      <p:sp>
        <p:nvSpPr>
          <p:cNvPr id="210" name="TextBox 209"/>
          <p:cNvSpPr txBox="1"/>
          <p:nvPr/>
        </p:nvSpPr>
        <p:spPr>
          <a:xfrm>
            <a:off x="5794022" y="5435025"/>
            <a:ext cx="3273778" cy="584775"/>
          </a:xfrm>
          <a:prstGeom prst="rect">
            <a:avLst/>
          </a:prstGeom>
          <a:solidFill>
            <a:schemeClr val="bg1"/>
          </a:solidFill>
        </p:spPr>
        <p:txBody>
          <a:bodyPr wrap="square" rtlCol="0">
            <a:spAutoFit/>
          </a:bodyPr>
          <a:lstStyle/>
          <a:p>
            <a:pPr algn="ctr"/>
            <a:r>
              <a:rPr lang="en-US" sz="1600" b="1" dirty="0">
                <a:solidFill>
                  <a:srgbClr val="0000CC"/>
                </a:solidFill>
              </a:rPr>
              <a:t>“It is your work in life that is the ultimate seduction.“</a:t>
            </a:r>
          </a:p>
        </p:txBody>
      </p:sp>
      <p:sp>
        <p:nvSpPr>
          <p:cNvPr id="217" name="TextBox 216"/>
          <p:cNvSpPr txBox="1"/>
          <p:nvPr/>
        </p:nvSpPr>
        <p:spPr>
          <a:xfrm>
            <a:off x="5791200" y="5511225"/>
            <a:ext cx="3273778" cy="584775"/>
          </a:xfrm>
          <a:prstGeom prst="rect">
            <a:avLst/>
          </a:prstGeom>
          <a:solidFill>
            <a:schemeClr val="bg1"/>
          </a:solidFill>
        </p:spPr>
        <p:txBody>
          <a:bodyPr wrap="square" rtlCol="0">
            <a:spAutoFit/>
          </a:bodyPr>
          <a:lstStyle/>
          <a:p>
            <a:pPr algn="ctr"/>
            <a:r>
              <a:rPr lang="en-US" sz="1600" b="1" dirty="0">
                <a:solidFill>
                  <a:srgbClr val="0000CC"/>
                </a:solidFill>
              </a:rPr>
              <a:t>“The chief enemy of creativity is good sense.“</a:t>
            </a:r>
          </a:p>
        </p:txBody>
      </p:sp>
      <p:sp>
        <p:nvSpPr>
          <p:cNvPr id="209" name="TextBox 208"/>
          <p:cNvSpPr txBox="1"/>
          <p:nvPr/>
        </p:nvSpPr>
        <p:spPr>
          <a:xfrm>
            <a:off x="5794248" y="5511225"/>
            <a:ext cx="3273552" cy="584775"/>
          </a:xfrm>
          <a:prstGeom prst="rect">
            <a:avLst/>
          </a:prstGeom>
          <a:solidFill>
            <a:schemeClr val="bg1"/>
          </a:solidFill>
        </p:spPr>
        <p:txBody>
          <a:bodyPr wrap="square" rtlCol="0">
            <a:spAutoFit/>
          </a:bodyPr>
          <a:lstStyle/>
          <a:p>
            <a:pPr algn="ctr"/>
            <a:r>
              <a:rPr lang="en-US" sz="1600" b="1" dirty="0">
                <a:solidFill>
                  <a:srgbClr val="0000CC"/>
                </a:solidFill>
              </a:rPr>
              <a:t>“Inspiration does exist, </a:t>
            </a:r>
          </a:p>
          <a:p>
            <a:pPr algn="ctr"/>
            <a:r>
              <a:rPr lang="en-US" sz="1600" b="1" dirty="0">
                <a:solidFill>
                  <a:srgbClr val="0000CC"/>
                </a:solidFill>
              </a:rPr>
              <a:t>but it must find you working.”</a:t>
            </a:r>
          </a:p>
        </p:txBody>
      </p:sp>
      <p:sp>
        <p:nvSpPr>
          <p:cNvPr id="216" name="TextBox 215"/>
          <p:cNvSpPr txBox="1"/>
          <p:nvPr/>
        </p:nvSpPr>
        <p:spPr>
          <a:xfrm>
            <a:off x="5791200" y="5486400"/>
            <a:ext cx="3273778" cy="584775"/>
          </a:xfrm>
          <a:prstGeom prst="rect">
            <a:avLst/>
          </a:prstGeom>
          <a:solidFill>
            <a:schemeClr val="bg1"/>
          </a:solidFill>
        </p:spPr>
        <p:txBody>
          <a:bodyPr wrap="square" rtlCol="0">
            <a:spAutoFit/>
          </a:bodyPr>
          <a:lstStyle/>
          <a:p>
            <a:pPr algn="ctr"/>
            <a:r>
              <a:rPr lang="en-US" sz="1600" b="1" dirty="0">
                <a:solidFill>
                  <a:srgbClr val="0000CC"/>
                </a:solidFill>
              </a:rPr>
              <a:t>“I'd like to live as a poor man </a:t>
            </a:r>
          </a:p>
          <a:p>
            <a:pPr algn="ctr"/>
            <a:r>
              <a:rPr lang="en-US" sz="1600" b="1" dirty="0">
                <a:solidFill>
                  <a:srgbClr val="0000CC"/>
                </a:solidFill>
              </a:rPr>
              <a:t>with lots of money.“</a:t>
            </a:r>
          </a:p>
        </p:txBody>
      </p:sp>
      <p:sp>
        <p:nvSpPr>
          <p:cNvPr id="213" name="TextBox 212"/>
          <p:cNvSpPr txBox="1"/>
          <p:nvPr/>
        </p:nvSpPr>
        <p:spPr>
          <a:xfrm>
            <a:off x="5794022" y="5486400"/>
            <a:ext cx="3273778" cy="584775"/>
          </a:xfrm>
          <a:prstGeom prst="rect">
            <a:avLst/>
          </a:prstGeom>
          <a:solidFill>
            <a:schemeClr val="bg1"/>
          </a:solidFill>
        </p:spPr>
        <p:txBody>
          <a:bodyPr wrap="square" rtlCol="0">
            <a:spAutoFit/>
          </a:bodyPr>
          <a:lstStyle/>
          <a:p>
            <a:pPr algn="ctr"/>
            <a:r>
              <a:rPr lang="en-US" sz="1600" b="1" dirty="0">
                <a:solidFill>
                  <a:srgbClr val="0000CC"/>
                </a:solidFill>
              </a:rPr>
              <a:t>“Art is a lie that makes us</a:t>
            </a:r>
          </a:p>
          <a:p>
            <a:pPr algn="ctr"/>
            <a:r>
              <a:rPr lang="en-US" sz="1600" b="1" dirty="0">
                <a:solidFill>
                  <a:srgbClr val="0000CC"/>
                </a:solidFill>
              </a:rPr>
              <a:t> realize the truth.</a:t>
            </a:r>
          </a:p>
        </p:txBody>
      </p:sp>
      <p:sp>
        <p:nvSpPr>
          <p:cNvPr id="214" name="TextBox 213"/>
          <p:cNvSpPr txBox="1"/>
          <p:nvPr/>
        </p:nvSpPr>
        <p:spPr>
          <a:xfrm>
            <a:off x="5791200" y="5435025"/>
            <a:ext cx="3273778" cy="584775"/>
          </a:xfrm>
          <a:prstGeom prst="rect">
            <a:avLst/>
          </a:prstGeom>
          <a:solidFill>
            <a:schemeClr val="bg1"/>
          </a:solidFill>
        </p:spPr>
        <p:txBody>
          <a:bodyPr wrap="square" rtlCol="0">
            <a:spAutoFit/>
          </a:bodyPr>
          <a:lstStyle/>
          <a:p>
            <a:pPr algn="ctr"/>
            <a:r>
              <a:rPr lang="en-US" sz="1600" b="1" dirty="0">
                <a:solidFill>
                  <a:srgbClr val="0000CC"/>
                </a:solidFill>
              </a:rPr>
              <a:t>“Computers are useless. </a:t>
            </a:r>
          </a:p>
          <a:p>
            <a:pPr algn="ctr"/>
            <a:r>
              <a:rPr lang="en-US" sz="1600" b="1" dirty="0">
                <a:solidFill>
                  <a:srgbClr val="0000CC"/>
                </a:solidFill>
              </a:rPr>
              <a:t>They can only give you answers.”</a:t>
            </a:r>
          </a:p>
        </p:txBody>
      </p:sp>
      <p:sp>
        <p:nvSpPr>
          <p:cNvPr id="220" name="Rectangle 167"/>
          <p:cNvSpPr>
            <a:spLocks noChangeAspect="1" noChangeArrowheads="1"/>
          </p:cNvSpPr>
          <p:nvPr/>
        </p:nvSpPr>
        <p:spPr bwMode="auto">
          <a:xfrm rot="1979433">
            <a:off x="3611244" y="48514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1" name="Rectangle 167"/>
          <p:cNvSpPr>
            <a:spLocks noChangeAspect="1" noChangeArrowheads="1"/>
          </p:cNvSpPr>
          <p:nvPr/>
        </p:nvSpPr>
        <p:spPr bwMode="auto">
          <a:xfrm rot="19624742">
            <a:off x="5109580" y="4851387"/>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2" name="Rectangle 167"/>
          <p:cNvSpPr>
            <a:spLocks noChangeAspect="1" noChangeArrowheads="1"/>
          </p:cNvSpPr>
          <p:nvPr/>
        </p:nvSpPr>
        <p:spPr bwMode="auto">
          <a:xfrm>
            <a:off x="4374444" y="48542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3" name="Rectangle 167"/>
          <p:cNvSpPr>
            <a:spLocks noChangeAspect="1" noChangeArrowheads="1"/>
          </p:cNvSpPr>
          <p:nvPr/>
        </p:nvSpPr>
        <p:spPr bwMode="auto">
          <a:xfrm rot="1979433">
            <a:off x="6506844" y="48514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4" name="Rectangle 167"/>
          <p:cNvSpPr>
            <a:spLocks noChangeAspect="1" noChangeArrowheads="1"/>
          </p:cNvSpPr>
          <p:nvPr/>
        </p:nvSpPr>
        <p:spPr bwMode="auto">
          <a:xfrm rot="19624742">
            <a:off x="8005180" y="4851387"/>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5" name="Rectangle 167"/>
          <p:cNvSpPr>
            <a:spLocks noChangeAspect="1" noChangeArrowheads="1"/>
          </p:cNvSpPr>
          <p:nvPr/>
        </p:nvSpPr>
        <p:spPr bwMode="auto">
          <a:xfrm>
            <a:off x="7270044" y="48542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grpSp>
        <p:nvGrpSpPr>
          <p:cNvPr id="16" name="Group 243"/>
          <p:cNvGrpSpPr/>
          <p:nvPr/>
        </p:nvGrpSpPr>
        <p:grpSpPr>
          <a:xfrm>
            <a:off x="2895600" y="2963686"/>
            <a:ext cx="6400800" cy="1455914"/>
            <a:chOff x="2971800" y="2963686"/>
            <a:chExt cx="6400800" cy="1455914"/>
          </a:xfrm>
        </p:grpSpPr>
        <p:grpSp>
          <p:nvGrpSpPr>
            <p:cNvPr id="19" name="Group 234"/>
            <p:cNvGrpSpPr/>
            <p:nvPr/>
          </p:nvGrpSpPr>
          <p:grpSpPr>
            <a:xfrm>
              <a:off x="2971800" y="2963686"/>
              <a:ext cx="838200" cy="1455914"/>
              <a:chOff x="2133600" y="3039886"/>
              <a:chExt cx="838200" cy="1455914"/>
            </a:xfrm>
          </p:grpSpPr>
          <p:grpSp>
            <p:nvGrpSpPr>
              <p:cNvPr id="20" name="Group 233"/>
              <p:cNvGrpSpPr/>
              <p:nvPr/>
            </p:nvGrpSpPr>
            <p:grpSpPr>
              <a:xfrm>
                <a:off x="2133600" y="3039886"/>
                <a:ext cx="762000" cy="1379714"/>
                <a:chOff x="2133600" y="3039886"/>
                <a:chExt cx="762000" cy="1379714"/>
              </a:xfrm>
            </p:grpSpPr>
            <p:sp>
              <p:nvSpPr>
                <p:cNvPr id="226" name="TextBox 225"/>
                <p:cNvSpPr txBox="1"/>
                <p:nvPr/>
              </p:nvSpPr>
              <p:spPr>
                <a:xfrm>
                  <a:off x="2133600" y="3124200"/>
                  <a:ext cx="609600" cy="338554"/>
                </a:xfrm>
                <a:prstGeom prst="rect">
                  <a:avLst/>
                </a:prstGeom>
                <a:noFill/>
              </p:spPr>
              <p:txBody>
                <a:bodyPr wrap="square" rtlCol="0">
                  <a:spAutoFit/>
                </a:bodyPr>
                <a:lstStyle/>
                <a:p>
                  <a:r>
                    <a:rPr lang="en-US" sz="1600" b="1" dirty="0"/>
                    <a:t>1.</a:t>
                  </a:r>
                </a:p>
              </p:txBody>
            </p:sp>
            <p:pic>
              <p:nvPicPr>
                <p:cNvPr id="228" name="Picture 227" descr="picasso1.jpg"/>
                <p:cNvPicPr>
                  <a:picLocks noChangeAspect="1"/>
                </p:cNvPicPr>
                <p:nvPr/>
              </p:nvPicPr>
              <p:blipFill>
                <a:blip r:embed="rId20" cstate="print"/>
                <a:stretch>
                  <a:fillRect/>
                </a:stretch>
              </p:blipFill>
              <p:spPr>
                <a:xfrm>
                  <a:off x="2514600" y="3573286"/>
                  <a:ext cx="381000" cy="465314"/>
                </a:xfrm>
                <a:prstGeom prst="rect">
                  <a:avLst/>
                </a:prstGeom>
              </p:spPr>
            </p:pic>
            <p:sp>
              <p:nvSpPr>
                <p:cNvPr id="229" name="TextBox 228"/>
                <p:cNvSpPr txBox="1"/>
                <p:nvPr/>
              </p:nvSpPr>
              <p:spPr>
                <a:xfrm>
                  <a:off x="2133600" y="3623846"/>
                  <a:ext cx="609600" cy="338554"/>
                </a:xfrm>
                <a:prstGeom prst="rect">
                  <a:avLst/>
                </a:prstGeom>
                <a:noFill/>
              </p:spPr>
              <p:txBody>
                <a:bodyPr wrap="square" rtlCol="0">
                  <a:spAutoFit/>
                </a:bodyPr>
                <a:lstStyle/>
                <a:p>
                  <a:r>
                    <a:rPr lang="en-US" sz="1600" b="1" dirty="0"/>
                    <a:t>2.</a:t>
                  </a:r>
                </a:p>
              </p:txBody>
            </p:sp>
            <p:pic>
              <p:nvPicPr>
                <p:cNvPr id="230" name="Picture 229" descr="picasso1.jpg"/>
                <p:cNvPicPr>
                  <a:picLocks noChangeAspect="1"/>
                </p:cNvPicPr>
                <p:nvPr/>
              </p:nvPicPr>
              <p:blipFill>
                <a:blip r:embed="rId21" cstate="print"/>
                <a:stretch>
                  <a:fillRect/>
                </a:stretch>
              </p:blipFill>
              <p:spPr>
                <a:xfrm>
                  <a:off x="2534029" y="3039886"/>
                  <a:ext cx="342142" cy="465314"/>
                </a:xfrm>
                <a:prstGeom prst="rect">
                  <a:avLst/>
                </a:prstGeom>
              </p:spPr>
            </p:pic>
            <p:sp>
              <p:nvSpPr>
                <p:cNvPr id="231" name="TextBox 230"/>
                <p:cNvSpPr txBox="1"/>
                <p:nvPr/>
              </p:nvSpPr>
              <p:spPr>
                <a:xfrm>
                  <a:off x="2133600" y="4081046"/>
                  <a:ext cx="609600" cy="338554"/>
                </a:xfrm>
                <a:prstGeom prst="rect">
                  <a:avLst/>
                </a:prstGeom>
                <a:noFill/>
              </p:spPr>
              <p:txBody>
                <a:bodyPr wrap="square" rtlCol="0">
                  <a:spAutoFit/>
                </a:bodyPr>
                <a:lstStyle/>
                <a:p>
                  <a:r>
                    <a:rPr lang="en-US" sz="1600" b="1" dirty="0"/>
                    <a:t>3.     </a:t>
                  </a:r>
                </a:p>
              </p:txBody>
            </p:sp>
          </p:grpSp>
          <p:sp>
            <p:nvSpPr>
              <p:cNvPr id="232" name="TextBox 231"/>
              <p:cNvSpPr txBox="1"/>
              <p:nvPr/>
            </p:nvSpPr>
            <p:spPr>
              <a:xfrm rot="5400000">
                <a:off x="2505045" y="4029045"/>
                <a:ext cx="533400" cy="400110"/>
              </a:xfrm>
              <a:prstGeom prst="rect">
                <a:avLst/>
              </a:prstGeom>
              <a:noFill/>
            </p:spPr>
            <p:txBody>
              <a:bodyPr wrap="square" rtlCol="0">
                <a:spAutoFit/>
              </a:bodyPr>
              <a:lstStyle/>
              <a:p>
                <a:r>
                  <a:rPr lang="en-US" sz="2000" b="1" dirty="0"/>
                  <a:t>…..</a:t>
                </a:r>
                <a:endParaRPr lang="en-US" b="1" dirty="0"/>
              </a:p>
            </p:txBody>
          </p:sp>
        </p:grpSp>
        <p:grpSp>
          <p:nvGrpSpPr>
            <p:cNvPr id="21" name="Group 235"/>
            <p:cNvGrpSpPr/>
            <p:nvPr/>
          </p:nvGrpSpPr>
          <p:grpSpPr>
            <a:xfrm>
              <a:off x="7924800" y="2971800"/>
              <a:ext cx="1447800" cy="1371600"/>
              <a:chOff x="2057400" y="3048000"/>
              <a:chExt cx="1447800" cy="1371600"/>
            </a:xfrm>
          </p:grpSpPr>
          <p:grpSp>
            <p:nvGrpSpPr>
              <p:cNvPr id="22" name="Group 233"/>
              <p:cNvGrpSpPr/>
              <p:nvPr/>
            </p:nvGrpSpPr>
            <p:grpSpPr>
              <a:xfrm>
                <a:off x="2057400" y="3048000"/>
                <a:ext cx="1447800" cy="1295400"/>
                <a:chOff x="2057400" y="3048000"/>
                <a:chExt cx="1447800" cy="1295400"/>
              </a:xfrm>
            </p:grpSpPr>
            <p:sp>
              <p:nvSpPr>
                <p:cNvPr id="239" name="TextBox 238"/>
                <p:cNvSpPr txBox="1"/>
                <p:nvPr/>
              </p:nvSpPr>
              <p:spPr>
                <a:xfrm>
                  <a:off x="2057400" y="3048000"/>
                  <a:ext cx="1371600" cy="338554"/>
                </a:xfrm>
                <a:prstGeom prst="rect">
                  <a:avLst/>
                </a:prstGeom>
                <a:noFill/>
              </p:spPr>
              <p:txBody>
                <a:bodyPr wrap="square" rtlCol="0">
                  <a:spAutoFit/>
                </a:bodyPr>
                <a:lstStyle/>
                <a:p>
                  <a:r>
                    <a:rPr lang="en-US" sz="1600" b="1" dirty="0"/>
                    <a:t>1. </a:t>
                  </a:r>
                  <a:r>
                    <a:rPr lang="en-US" sz="1600" b="1" dirty="0">
                      <a:solidFill>
                        <a:prstClr val="black"/>
                      </a:solidFill>
                    </a:rPr>
                    <a:t>Art is a lie…</a:t>
                  </a:r>
                  <a:endParaRPr lang="en-US" sz="1600" b="1" dirty="0"/>
                </a:p>
              </p:txBody>
            </p:sp>
            <p:sp>
              <p:nvSpPr>
                <p:cNvPr id="241" name="TextBox 240"/>
                <p:cNvSpPr txBox="1"/>
                <p:nvPr/>
              </p:nvSpPr>
              <p:spPr>
                <a:xfrm>
                  <a:off x="2057400" y="3547646"/>
                  <a:ext cx="1447800" cy="338554"/>
                </a:xfrm>
                <a:prstGeom prst="rect">
                  <a:avLst/>
                </a:prstGeom>
                <a:noFill/>
              </p:spPr>
              <p:txBody>
                <a:bodyPr wrap="square" rtlCol="0">
                  <a:spAutoFit/>
                </a:bodyPr>
                <a:lstStyle/>
                <a:p>
                  <a:r>
                    <a:rPr lang="en-US" sz="1600" b="1" dirty="0"/>
                    <a:t>2. The chief… </a:t>
                  </a:r>
                </a:p>
              </p:txBody>
            </p:sp>
            <p:sp>
              <p:nvSpPr>
                <p:cNvPr id="243" name="TextBox 242"/>
                <p:cNvSpPr txBox="1"/>
                <p:nvPr/>
              </p:nvSpPr>
              <p:spPr>
                <a:xfrm>
                  <a:off x="2057400" y="4004846"/>
                  <a:ext cx="609600" cy="338554"/>
                </a:xfrm>
                <a:prstGeom prst="rect">
                  <a:avLst/>
                </a:prstGeom>
                <a:noFill/>
              </p:spPr>
              <p:txBody>
                <a:bodyPr wrap="square" rtlCol="0">
                  <a:spAutoFit/>
                </a:bodyPr>
                <a:lstStyle/>
                <a:p>
                  <a:r>
                    <a:rPr lang="en-US" sz="1600" b="1" dirty="0"/>
                    <a:t>3.     </a:t>
                  </a:r>
                </a:p>
              </p:txBody>
            </p:sp>
          </p:grpSp>
          <p:sp>
            <p:nvSpPr>
              <p:cNvPr id="238" name="TextBox 237"/>
              <p:cNvSpPr txBox="1"/>
              <p:nvPr/>
            </p:nvSpPr>
            <p:spPr>
              <a:xfrm rot="5400000">
                <a:off x="2352645" y="3952845"/>
                <a:ext cx="533400" cy="400110"/>
              </a:xfrm>
              <a:prstGeom prst="rect">
                <a:avLst/>
              </a:prstGeom>
              <a:noFill/>
            </p:spPr>
            <p:txBody>
              <a:bodyPr wrap="square" rtlCol="0">
                <a:spAutoFit/>
              </a:bodyPr>
              <a:lstStyle/>
              <a:p>
                <a:r>
                  <a:rPr lang="en-US" sz="2000" b="1" dirty="0"/>
                  <a:t>…..</a:t>
                </a:r>
                <a:endParaRPr lang="en-US" b="1" dirty="0"/>
              </a:p>
            </p:txBody>
          </p:sp>
        </p:grpSp>
      </p:grpSp>
      <p:sp>
        <p:nvSpPr>
          <p:cNvPr id="245" name="Rectangle 167"/>
          <p:cNvSpPr>
            <a:spLocks noChangeAspect="1" noChangeArrowheads="1"/>
          </p:cNvSpPr>
          <p:nvPr/>
        </p:nvSpPr>
        <p:spPr bwMode="auto">
          <a:xfrm rot="2584639">
            <a:off x="4849719" y="2726757"/>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46" name="Rectangle 167"/>
          <p:cNvSpPr>
            <a:spLocks noChangeAspect="1" noChangeArrowheads="1"/>
          </p:cNvSpPr>
          <p:nvPr/>
        </p:nvSpPr>
        <p:spPr bwMode="auto">
          <a:xfrm rot="19296511">
            <a:off x="6616293" y="2688756"/>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grpSp>
        <p:nvGrpSpPr>
          <p:cNvPr id="23" name="Group 234"/>
          <p:cNvGrpSpPr/>
          <p:nvPr/>
        </p:nvGrpSpPr>
        <p:grpSpPr>
          <a:xfrm>
            <a:off x="6781800" y="762000"/>
            <a:ext cx="1524000" cy="1447800"/>
            <a:chOff x="2133600" y="3048000"/>
            <a:chExt cx="1524000" cy="1447800"/>
          </a:xfrm>
        </p:grpSpPr>
        <p:grpSp>
          <p:nvGrpSpPr>
            <p:cNvPr id="24" name="Group 233"/>
            <p:cNvGrpSpPr/>
            <p:nvPr/>
          </p:nvGrpSpPr>
          <p:grpSpPr>
            <a:xfrm>
              <a:off x="2133600" y="3048000"/>
              <a:ext cx="1524000" cy="1371600"/>
              <a:chOff x="2133600" y="3048000"/>
              <a:chExt cx="1524000" cy="1371600"/>
            </a:xfrm>
          </p:grpSpPr>
          <p:sp>
            <p:nvSpPr>
              <p:cNvPr id="257" name="TextBox 256"/>
              <p:cNvSpPr txBox="1"/>
              <p:nvPr/>
            </p:nvSpPr>
            <p:spPr>
              <a:xfrm>
                <a:off x="2133600" y="3124200"/>
                <a:ext cx="609600" cy="338554"/>
              </a:xfrm>
              <a:prstGeom prst="rect">
                <a:avLst/>
              </a:prstGeom>
              <a:noFill/>
            </p:spPr>
            <p:txBody>
              <a:bodyPr wrap="square" rtlCol="0">
                <a:spAutoFit/>
              </a:bodyPr>
              <a:lstStyle/>
              <a:p>
                <a:r>
                  <a:rPr lang="en-US" sz="1600" b="1" dirty="0"/>
                  <a:t>1.</a:t>
                </a:r>
              </a:p>
            </p:txBody>
          </p:sp>
          <p:sp>
            <p:nvSpPr>
              <p:cNvPr id="259" name="TextBox 258"/>
              <p:cNvSpPr txBox="1"/>
              <p:nvPr/>
            </p:nvSpPr>
            <p:spPr>
              <a:xfrm>
                <a:off x="2133600" y="3623846"/>
                <a:ext cx="1524000" cy="584775"/>
              </a:xfrm>
              <a:prstGeom prst="rect">
                <a:avLst/>
              </a:prstGeom>
              <a:noFill/>
            </p:spPr>
            <p:txBody>
              <a:bodyPr wrap="square" rtlCol="0">
                <a:spAutoFit/>
              </a:bodyPr>
              <a:lstStyle/>
              <a:p>
                <a:pPr lvl="0"/>
                <a:r>
                  <a:rPr lang="en-US" sz="1600" b="1" dirty="0"/>
                  <a:t>2. </a:t>
                </a:r>
                <a:r>
                  <a:rPr lang="en-US" sz="1600" b="1" dirty="0">
                    <a:solidFill>
                      <a:prstClr val="black"/>
                    </a:solidFill>
                  </a:rPr>
                  <a:t>Art is a lie… </a:t>
                </a:r>
              </a:p>
              <a:p>
                <a:endParaRPr lang="en-US" sz="1600" b="1" dirty="0"/>
              </a:p>
            </p:txBody>
          </p:sp>
          <p:pic>
            <p:nvPicPr>
              <p:cNvPr id="260" name="Picture 259" descr="picasso1.jpg"/>
              <p:cNvPicPr>
                <a:picLocks noChangeAspect="1"/>
              </p:cNvPicPr>
              <p:nvPr/>
            </p:nvPicPr>
            <p:blipFill>
              <a:blip r:embed="rId21" cstate="print"/>
              <a:stretch>
                <a:fillRect/>
              </a:stretch>
            </p:blipFill>
            <p:spPr>
              <a:xfrm>
                <a:off x="2438400" y="3048000"/>
                <a:ext cx="342142" cy="465314"/>
              </a:xfrm>
              <a:prstGeom prst="rect">
                <a:avLst/>
              </a:prstGeom>
            </p:spPr>
          </p:pic>
          <p:sp>
            <p:nvSpPr>
              <p:cNvPr id="261" name="TextBox 260"/>
              <p:cNvSpPr txBox="1"/>
              <p:nvPr/>
            </p:nvSpPr>
            <p:spPr>
              <a:xfrm>
                <a:off x="2133600" y="4081046"/>
                <a:ext cx="609600" cy="338554"/>
              </a:xfrm>
              <a:prstGeom prst="rect">
                <a:avLst/>
              </a:prstGeom>
              <a:noFill/>
            </p:spPr>
            <p:txBody>
              <a:bodyPr wrap="square" rtlCol="0">
                <a:spAutoFit/>
              </a:bodyPr>
              <a:lstStyle/>
              <a:p>
                <a:r>
                  <a:rPr lang="en-US" sz="1600" b="1" dirty="0"/>
                  <a:t>3.     </a:t>
                </a:r>
              </a:p>
            </p:txBody>
          </p:sp>
        </p:grpSp>
        <p:sp>
          <p:nvSpPr>
            <p:cNvPr id="256" name="TextBox 255"/>
            <p:cNvSpPr txBox="1"/>
            <p:nvPr/>
          </p:nvSpPr>
          <p:spPr>
            <a:xfrm rot="5400000">
              <a:off x="2505045" y="4029045"/>
              <a:ext cx="533400" cy="400110"/>
            </a:xfrm>
            <a:prstGeom prst="rect">
              <a:avLst/>
            </a:prstGeom>
            <a:noFill/>
          </p:spPr>
          <p:txBody>
            <a:bodyPr wrap="square" rtlCol="0">
              <a:spAutoFit/>
            </a:bodyPr>
            <a:lstStyle/>
            <a:p>
              <a:r>
                <a:rPr lang="en-US" sz="2000" b="1" dirty="0"/>
                <a:t>…..</a:t>
              </a:r>
              <a:endParaRPr lang="en-US" b="1" dirty="0"/>
            </a:p>
          </p:txBody>
        </p:sp>
      </p:grpSp>
      <p:grpSp>
        <p:nvGrpSpPr>
          <p:cNvPr id="25" name="Group 281"/>
          <p:cNvGrpSpPr/>
          <p:nvPr/>
        </p:nvGrpSpPr>
        <p:grpSpPr>
          <a:xfrm>
            <a:off x="4038600" y="696347"/>
            <a:ext cx="1600200" cy="1453896"/>
            <a:chOff x="990600" y="3200400"/>
            <a:chExt cx="1600200" cy="1453896"/>
          </a:xfrm>
        </p:grpSpPr>
        <p:pic>
          <p:nvPicPr>
            <p:cNvPr id="277" name="Picture 276" descr="opened-letter.gif"/>
            <p:cNvPicPr>
              <a:picLocks noChangeAspect="1"/>
            </p:cNvPicPr>
            <p:nvPr/>
          </p:nvPicPr>
          <p:blipFill>
            <a:blip r:embed="rId11" cstate="print"/>
            <a:stretch>
              <a:fillRect/>
            </a:stretch>
          </p:blipFill>
          <p:spPr>
            <a:xfrm flipH="1">
              <a:off x="990600" y="3200400"/>
              <a:ext cx="1453896" cy="1453896"/>
            </a:xfrm>
            <a:prstGeom prst="rect">
              <a:avLst/>
            </a:prstGeom>
          </p:spPr>
        </p:pic>
        <p:pic>
          <p:nvPicPr>
            <p:cNvPr id="278" name="Picture 277" descr="picasso1.jpg"/>
            <p:cNvPicPr>
              <a:picLocks noChangeAspect="1"/>
            </p:cNvPicPr>
            <p:nvPr/>
          </p:nvPicPr>
          <p:blipFill>
            <a:blip r:embed="rId22" cstate="print"/>
            <a:stretch>
              <a:fillRect/>
            </a:stretch>
          </p:blipFill>
          <p:spPr>
            <a:xfrm>
              <a:off x="1522518" y="3581400"/>
              <a:ext cx="174054" cy="236714"/>
            </a:xfrm>
            <a:prstGeom prst="rect">
              <a:avLst/>
            </a:prstGeom>
          </p:spPr>
        </p:pic>
        <p:sp>
          <p:nvSpPr>
            <p:cNvPr id="281" name="TextBox 280"/>
            <p:cNvSpPr txBox="1"/>
            <p:nvPr/>
          </p:nvSpPr>
          <p:spPr>
            <a:xfrm>
              <a:off x="1447800" y="3776990"/>
              <a:ext cx="1143000" cy="261610"/>
            </a:xfrm>
            <a:prstGeom prst="rect">
              <a:avLst/>
            </a:prstGeom>
            <a:noFill/>
          </p:spPr>
          <p:txBody>
            <a:bodyPr wrap="square" rtlCol="0">
              <a:spAutoFit/>
            </a:bodyPr>
            <a:lstStyle/>
            <a:p>
              <a:r>
                <a:rPr lang="en-US" sz="1050" b="1" dirty="0"/>
                <a:t>Art is…</a:t>
              </a:r>
            </a:p>
          </p:txBody>
        </p:sp>
      </p:grpSp>
      <p:grpSp>
        <p:nvGrpSpPr>
          <p:cNvPr id="26" name="Group 110"/>
          <p:cNvGrpSpPr/>
          <p:nvPr/>
        </p:nvGrpSpPr>
        <p:grpSpPr>
          <a:xfrm>
            <a:off x="192024" y="2012821"/>
            <a:ext cx="3084576" cy="775097"/>
            <a:chOff x="192024" y="1981200"/>
            <a:chExt cx="3084576" cy="775097"/>
          </a:xfrm>
        </p:grpSpPr>
        <p:pic>
          <p:nvPicPr>
            <p:cNvPr id="104" name="Picture 103" descr="microsoft-bing2.jpg"/>
            <p:cNvPicPr>
              <a:picLocks noChangeAspect="1"/>
            </p:cNvPicPr>
            <p:nvPr/>
          </p:nvPicPr>
          <p:blipFill>
            <a:blip r:embed="rId23" cstate="print"/>
            <a:stretch>
              <a:fillRect/>
            </a:stretch>
          </p:blipFill>
          <p:spPr>
            <a:xfrm>
              <a:off x="192024" y="2451497"/>
              <a:ext cx="3084576" cy="304800"/>
            </a:xfrm>
            <a:prstGeom prst="rect">
              <a:avLst/>
            </a:prstGeom>
          </p:spPr>
        </p:pic>
        <p:pic>
          <p:nvPicPr>
            <p:cNvPr id="105" name="Picture 104" descr="bingLogo.jpg"/>
            <p:cNvPicPr>
              <a:picLocks noChangeAspect="1"/>
            </p:cNvPicPr>
            <p:nvPr/>
          </p:nvPicPr>
          <p:blipFill>
            <a:blip r:embed="rId24" cstate="print"/>
            <a:stretch>
              <a:fillRect/>
            </a:stretch>
          </p:blipFill>
          <p:spPr>
            <a:xfrm>
              <a:off x="1432956" y="1981200"/>
              <a:ext cx="1135811" cy="470297"/>
            </a:xfrm>
            <a:prstGeom prst="rect">
              <a:avLst/>
            </a:prstGeom>
          </p:spPr>
        </p:pic>
      </p:grpSp>
      <p:pic>
        <p:nvPicPr>
          <p:cNvPr id="108" name="Picture 107" descr="mail.png"/>
          <p:cNvPicPr>
            <a:picLocks noChangeAspect="1"/>
          </p:cNvPicPr>
          <p:nvPr/>
        </p:nvPicPr>
        <p:blipFill>
          <a:blip r:embed="rId11" cstate="print"/>
          <a:stretch>
            <a:fillRect/>
          </a:stretch>
        </p:blipFill>
        <p:spPr>
          <a:xfrm>
            <a:off x="1213104" y="772547"/>
            <a:ext cx="1453896" cy="1453896"/>
          </a:xfrm>
          <a:prstGeom prst="rect">
            <a:avLst/>
          </a:prstGeom>
        </p:spPr>
      </p:pic>
      <p:sp>
        <p:nvSpPr>
          <p:cNvPr id="107" name="TextBox 106"/>
          <p:cNvSpPr txBox="1"/>
          <p:nvPr/>
        </p:nvSpPr>
        <p:spPr>
          <a:xfrm>
            <a:off x="1447800" y="2450068"/>
            <a:ext cx="1219200" cy="369332"/>
          </a:xfrm>
          <a:prstGeom prst="rect">
            <a:avLst/>
          </a:prstGeom>
          <a:noFill/>
        </p:spPr>
        <p:txBody>
          <a:bodyPr wrap="square" rtlCol="0">
            <a:spAutoFit/>
          </a:bodyPr>
          <a:lstStyle/>
          <a:p>
            <a:r>
              <a:rPr lang="en-US" b="1" dirty="0"/>
              <a:t>Picasso</a:t>
            </a:r>
          </a:p>
        </p:txBody>
      </p:sp>
      <p:sp>
        <p:nvSpPr>
          <p:cNvPr id="130" name="TextBox 129"/>
          <p:cNvSpPr txBox="1"/>
          <p:nvPr/>
        </p:nvSpPr>
        <p:spPr>
          <a:xfrm>
            <a:off x="228600" y="2362200"/>
            <a:ext cx="4953000" cy="3046988"/>
          </a:xfrm>
          <a:prstGeom prst="rect">
            <a:avLst/>
          </a:prstGeom>
          <a:noFill/>
        </p:spPr>
        <p:txBody>
          <a:bodyPr wrap="square" rtlCol="0">
            <a:spAutoFit/>
          </a:bodyPr>
          <a:lstStyle/>
          <a:p>
            <a:pPr>
              <a:buFont typeface="Arial" pitchFamily="34" charset="0"/>
              <a:buChar char="•"/>
            </a:pPr>
            <a:r>
              <a:rPr lang="en-US" sz="2400" dirty="0"/>
              <a:t> Time is money</a:t>
            </a:r>
          </a:p>
          <a:p>
            <a:pPr lvl="1">
              <a:buFont typeface="Wingdings" pitchFamily="2" charset="2"/>
              <a:buChar char="Ø"/>
            </a:pPr>
            <a:r>
              <a:rPr lang="en-US" sz="2000" b="1" dirty="0">
                <a:solidFill>
                  <a:srgbClr val="FF0000"/>
                </a:solidFill>
              </a:rPr>
              <a:t> Strict deadlines </a:t>
            </a:r>
          </a:p>
          <a:p>
            <a:pPr lvl="1"/>
            <a:r>
              <a:rPr lang="en-US" sz="2000" b="1" dirty="0">
                <a:solidFill>
                  <a:srgbClr val="FF0000"/>
                </a:solidFill>
              </a:rPr>
              <a:t>Service-level </a:t>
            </a:r>
          </a:p>
          <a:p>
            <a:pPr lvl="1"/>
            <a:r>
              <a:rPr lang="en-US" sz="2000" b="1" dirty="0">
                <a:solidFill>
                  <a:srgbClr val="FF0000"/>
                </a:solidFill>
              </a:rPr>
              <a:t>Agreements (SLAs)</a:t>
            </a:r>
            <a:endParaRPr lang="en-US" sz="2000" b="1" dirty="0">
              <a:solidFill>
                <a:srgbClr val="0000CC"/>
              </a:solidFill>
            </a:endParaRPr>
          </a:p>
          <a:p>
            <a:pPr>
              <a:buFont typeface="Arial" pitchFamily="34" charset="0"/>
              <a:buChar char="•"/>
            </a:pPr>
            <a:r>
              <a:rPr lang="en-US" sz="2400" dirty="0"/>
              <a:t> Missed deadline</a:t>
            </a:r>
          </a:p>
          <a:p>
            <a:pPr lvl="1">
              <a:buFont typeface="Wingdings" pitchFamily="2" charset="2"/>
              <a:buChar char="Ø"/>
            </a:pPr>
            <a:r>
              <a:rPr lang="en-US" sz="2000" b="1" dirty="0">
                <a:solidFill>
                  <a:srgbClr val="FF0000"/>
                </a:solidFill>
              </a:rPr>
              <a:t> Low service quality result</a:t>
            </a:r>
          </a:p>
          <a:p>
            <a:pPr>
              <a:buFont typeface="Arial" pitchFamily="34" charset="0"/>
              <a:buChar char="•"/>
            </a:pPr>
            <a:r>
              <a:rPr lang="en-US" sz="2400" dirty="0"/>
              <a:t> Many requests per query</a:t>
            </a:r>
          </a:p>
          <a:p>
            <a:pPr lvl="1">
              <a:buFont typeface="Wingdings" pitchFamily="2" charset="2"/>
              <a:buChar char="Ø"/>
            </a:pPr>
            <a:r>
              <a:rPr lang="en-US" sz="2000" b="1" dirty="0">
                <a:solidFill>
                  <a:srgbClr val="FF0000"/>
                </a:solidFill>
              </a:rPr>
              <a:t> Tail-latency matters</a:t>
            </a:r>
          </a:p>
          <a:p>
            <a:endParaRPr lang="en-US" sz="2000" b="1" dirty="0">
              <a:solidFill>
                <a:srgbClr val="FF0000"/>
              </a:solidFill>
            </a:endParaRPr>
          </a:p>
        </p:txBody>
      </p:sp>
      <p:grpSp>
        <p:nvGrpSpPr>
          <p:cNvPr id="27" name="Group 135"/>
          <p:cNvGrpSpPr/>
          <p:nvPr/>
        </p:nvGrpSpPr>
        <p:grpSpPr>
          <a:xfrm>
            <a:off x="4800600" y="1547500"/>
            <a:ext cx="3733800" cy="4396100"/>
            <a:chOff x="4876800" y="1547500"/>
            <a:chExt cx="3733800" cy="4396100"/>
          </a:xfrm>
        </p:grpSpPr>
        <p:sp>
          <p:nvSpPr>
            <p:cNvPr id="131" name="TextBox 130"/>
            <p:cNvSpPr txBox="1"/>
            <p:nvPr/>
          </p:nvSpPr>
          <p:spPr>
            <a:xfrm>
              <a:off x="6400800" y="1547500"/>
              <a:ext cx="2209800" cy="369332"/>
            </a:xfrm>
            <a:prstGeom prst="rect">
              <a:avLst/>
            </a:prstGeom>
            <a:noFill/>
          </p:spPr>
          <p:txBody>
            <a:bodyPr wrap="square" rtlCol="0">
              <a:spAutoFit/>
            </a:bodyPr>
            <a:lstStyle/>
            <a:p>
              <a:pPr algn="ctr"/>
              <a:r>
                <a:rPr lang="en-US" b="1" dirty="0">
                  <a:solidFill>
                    <a:srgbClr val="0000CC"/>
                  </a:solidFill>
                </a:rPr>
                <a:t>Deadline = 250ms</a:t>
              </a:r>
            </a:p>
          </p:txBody>
        </p:sp>
        <p:sp>
          <p:nvSpPr>
            <p:cNvPr id="132" name="TextBox 131"/>
            <p:cNvSpPr txBox="1"/>
            <p:nvPr/>
          </p:nvSpPr>
          <p:spPr>
            <a:xfrm>
              <a:off x="4886672" y="3563724"/>
              <a:ext cx="2209800" cy="369332"/>
            </a:xfrm>
            <a:prstGeom prst="rect">
              <a:avLst/>
            </a:prstGeom>
            <a:noFill/>
          </p:spPr>
          <p:txBody>
            <a:bodyPr wrap="square" rtlCol="0">
              <a:spAutoFit/>
            </a:bodyPr>
            <a:lstStyle/>
            <a:p>
              <a:pPr algn="ctr"/>
              <a:r>
                <a:rPr lang="en-US" b="1" dirty="0">
                  <a:solidFill>
                    <a:srgbClr val="0000CC"/>
                  </a:solidFill>
                </a:rPr>
                <a:t>Deadline = 50ms</a:t>
              </a:r>
            </a:p>
          </p:txBody>
        </p:sp>
        <p:sp>
          <p:nvSpPr>
            <p:cNvPr id="133" name="TextBox 132"/>
            <p:cNvSpPr txBox="1"/>
            <p:nvPr/>
          </p:nvSpPr>
          <p:spPr>
            <a:xfrm>
              <a:off x="4876800" y="5574268"/>
              <a:ext cx="2209800" cy="369332"/>
            </a:xfrm>
            <a:prstGeom prst="rect">
              <a:avLst/>
            </a:prstGeom>
            <a:solidFill>
              <a:schemeClr val="bg1"/>
            </a:solidFill>
          </p:spPr>
          <p:txBody>
            <a:bodyPr wrap="square" rtlCol="0">
              <a:spAutoFit/>
            </a:bodyPr>
            <a:lstStyle/>
            <a:p>
              <a:pPr algn="ctr"/>
              <a:r>
                <a:rPr lang="en-US" b="1" dirty="0">
                  <a:solidFill>
                    <a:srgbClr val="0000CC"/>
                  </a:solidFill>
                </a:rPr>
                <a:t>Deadline = 10ms</a:t>
              </a:r>
            </a:p>
          </p:txBody>
        </p:sp>
      </p:grpSp>
      <p:sp>
        <p:nvSpPr>
          <p:cNvPr id="138" name="Slide Number Placeholder 137"/>
          <p:cNvSpPr>
            <a:spLocks noGrp="1"/>
          </p:cNvSpPr>
          <p:nvPr>
            <p:ph type="sldNum" sz="quarter" idx="12"/>
          </p:nvPr>
        </p:nvSpPr>
        <p:spPr/>
        <p:txBody>
          <a:bodyPr/>
          <a:lstStyle/>
          <a:p>
            <a:fld id="{D6860B3D-D4F8-4840-B91D-0EEC232E35FC}" type="slidenum">
              <a:rPr lang="en-US" smtClean="0"/>
              <a:pPr/>
              <a:t>3</a:t>
            </a:fld>
            <a:endParaRPr lang="en-US"/>
          </a:p>
        </p:txBody>
      </p:sp>
      <p:sp>
        <p:nvSpPr>
          <p:cNvPr id="116" name="Rounded Rectangle 115"/>
          <p:cNvSpPr/>
          <p:nvPr/>
        </p:nvSpPr>
        <p:spPr>
          <a:xfrm>
            <a:off x="533401" y="1077188"/>
            <a:ext cx="3756377" cy="8983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t>Partition/Aggregate Application Structure</a:t>
            </a:r>
          </a:p>
        </p:txBody>
      </p:sp>
    </p:spTree>
    <p:custDataLst>
      <p:tags r:id="rId1"/>
    </p:custDataLst>
    <p:extLst>
      <p:ext uri="{BB962C8B-B14F-4D97-AF65-F5344CB8AC3E}">
        <p14:creationId xmlns:p14="http://schemas.microsoft.com/office/powerpoint/2010/main" val="39623315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2" nodeType="clickEffect">
                                  <p:stCondLst>
                                    <p:cond delay="0"/>
                                  </p:stCondLst>
                                  <p:iterate type="lt">
                                    <p:tmPct val="50000"/>
                                  </p:iterate>
                                  <p:childTnLst>
                                    <p:set>
                                      <p:cBhvr>
                                        <p:cTn id="17" dur="1" fill="hold">
                                          <p:stCondLst>
                                            <p:cond delay="0"/>
                                          </p:stCondLst>
                                        </p:cTn>
                                        <p:tgtEl>
                                          <p:spTgt spid="107">
                                            <p:txEl>
                                              <p:pRg st="0" end="0"/>
                                            </p:txEl>
                                          </p:spTgt>
                                        </p:tgtEl>
                                        <p:attrNameLst>
                                          <p:attrName>style.visibility</p:attrName>
                                        </p:attrNameLst>
                                      </p:cBhvr>
                                      <p:to>
                                        <p:strVal val="visible"/>
                                      </p:to>
                                    </p:set>
                                    <p:anim calcmode="discrete" valueType="clr">
                                      <p:cBhvr override="childStyle">
                                        <p:cTn id="18" dur="80"/>
                                        <p:tgtEl>
                                          <p:spTgt spid="107">
                                            <p:txEl>
                                              <p:pRg st="0" end="0"/>
                                            </p:txEl>
                                          </p:spTgt>
                                        </p:tgtEl>
                                        <p:attrNameLst>
                                          <p:attrName>style.color</p:attrName>
                                        </p:attrNameLst>
                                      </p:cBhvr>
                                      <p:tavLst>
                                        <p:tav tm="0">
                                          <p:val>
                                            <p:clrVal>
                                              <a:schemeClr val="tx1"/>
                                            </p:clrVal>
                                          </p:val>
                                        </p:tav>
                                        <p:tav tm="50000">
                                          <p:val>
                                            <p:clrVal>
                                              <a:schemeClr val="tx1"/>
                                            </p:clrVal>
                                          </p:val>
                                        </p:tav>
                                      </p:tavLst>
                                    </p:anim>
                                    <p:anim calcmode="discrete" valueType="clr">
                                      <p:cBhvr>
                                        <p:cTn id="19" dur="80"/>
                                        <p:tgtEl>
                                          <p:spTgt spid="107">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107">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42" presetClass="path" presetSubtype="0" accel="50000" decel="50000" fill="hold" grpId="0" nodeType="withEffect">
                                  <p:stCondLst>
                                    <p:cond delay="0"/>
                                  </p:stCondLst>
                                  <p:iterate type="lt">
                                    <p:tmPct val="0"/>
                                  </p:iterate>
                                  <p:childTnLst>
                                    <p:animMotion origin="layout" path="M 0.00365 0.00486 L 0.00399 -0.17415 " pathEditMode="relative" rAng="0" ptsTypes="AA">
                                      <p:cBhvr>
                                        <p:cTn id="26" dur="700" fill="hold"/>
                                        <p:tgtEl>
                                          <p:spTgt spid="107">
                                            <p:txEl>
                                              <p:pRg st="0" end="0"/>
                                            </p:txEl>
                                          </p:spTgt>
                                        </p:tgtEl>
                                        <p:attrNameLst>
                                          <p:attrName>ppt_x</p:attrName>
                                          <p:attrName>ppt_y</p:attrName>
                                        </p:attrNameLst>
                                      </p:cBhvr>
                                      <p:rCtr x="0" y="-90"/>
                                    </p:animMotion>
                                  </p:childTnLst>
                                </p:cTn>
                              </p:par>
                              <p:par>
                                <p:cTn id="27" presetID="5" presetClass="emph" presetSubtype="1" grpId="1" nodeType="withEffect">
                                  <p:stCondLst>
                                    <p:cond delay="0"/>
                                  </p:stCondLst>
                                  <p:iterate type="lt">
                                    <p:tmAbs val="0"/>
                                  </p:iterate>
                                  <p:childTnLst>
                                    <p:set>
                                      <p:cBhvr override="childStyle">
                                        <p:cTn id="28" dur="700"/>
                                        <p:tgtEl>
                                          <p:spTgt spid="107">
                                            <p:txEl>
                                              <p:pRg st="0" end="0"/>
                                            </p:txEl>
                                          </p:spTgt>
                                        </p:tgtEl>
                                        <p:attrNameLst>
                                          <p:attrName>style.fontStyle</p:attrName>
                                        </p:attrNameLst>
                                      </p:cBhvr>
                                      <p:to>
                                        <p:strVal val="normal"/>
                                      </p:to>
                                    </p:set>
                                    <p:set>
                                      <p:cBhvr override="childStyle">
                                        <p:cTn id="29" dur="700"/>
                                        <p:tgtEl>
                                          <p:spTgt spid="107">
                                            <p:txEl>
                                              <p:pRg st="0" end="0"/>
                                            </p:txEl>
                                          </p:spTgt>
                                        </p:tgtEl>
                                        <p:attrNameLst>
                                          <p:attrName>style.fontWeight</p:attrName>
                                        </p:attrNameLst>
                                      </p:cBhvr>
                                      <p:to>
                                        <p:strVal val="bold"/>
                                      </p:to>
                                    </p:set>
                                    <p:set>
                                      <p:cBhvr override="childStyle">
                                        <p:cTn id="30" dur="700"/>
                                        <p:tgtEl>
                                          <p:spTgt spid="107">
                                            <p:txEl>
                                              <p:pRg st="0" end="0"/>
                                            </p:txEl>
                                          </p:spTgt>
                                        </p:tgtEl>
                                        <p:attrNameLst>
                                          <p:attrName>style.textDecorationUnderline</p:attrName>
                                        </p:attrNameLst>
                                      </p:cBhvr>
                                      <p:to>
                                        <p:strVal val="false"/>
                                      </p:to>
                                    </p:set>
                                  </p:childTnLst>
                                </p:cTn>
                              </p:par>
                              <p:par>
                                <p:cTn id="31" presetID="4" presetClass="emph" presetSubtype="2" fill="hold" grpId="4" nodeType="withEffect">
                                  <p:stCondLst>
                                    <p:cond delay="0"/>
                                  </p:stCondLst>
                                  <p:iterate type="lt">
                                    <p:tmPct val="0"/>
                                  </p:iterate>
                                  <p:childTnLst>
                                    <p:anim to="0.76" calcmode="lin" valueType="num">
                                      <p:cBhvr override="childStyle">
                                        <p:cTn id="32" dur="700" fill="hold"/>
                                        <p:tgtEl>
                                          <p:spTgt spid="107">
                                            <p:txEl>
                                              <p:pRg st="0" end="0"/>
                                            </p:txEl>
                                          </p:spTgt>
                                        </p:tgtEl>
                                        <p:attrNameLst>
                                          <p:attrName>style.fontSize</p:attrName>
                                        </p:attrNameLst>
                                      </p:cBhvr>
                                    </p:anim>
                                  </p:childTnLst>
                                </p:cTn>
                              </p:par>
                            </p:childTnLst>
                          </p:cTn>
                        </p:par>
                        <p:par>
                          <p:cTn id="33" fill="hold">
                            <p:stCondLst>
                              <p:cond delay="700"/>
                            </p:stCondLst>
                            <p:childTnLst>
                              <p:par>
                                <p:cTn id="34" presetID="1" presetClass="exit" presetSubtype="0" fill="hold" grpId="3" nodeType="afterEffect">
                                  <p:stCondLst>
                                    <p:cond delay="0"/>
                                  </p:stCondLst>
                                  <p:iterate type="lt">
                                    <p:tmAbs val="0"/>
                                  </p:iterate>
                                  <p:childTnLst>
                                    <p:set>
                                      <p:cBhvr>
                                        <p:cTn id="35" dur="1" fill="hold">
                                          <p:stCondLst>
                                            <p:cond delay="0"/>
                                          </p:stCondLst>
                                        </p:cTn>
                                        <p:tgtEl>
                                          <p:spTgt spid="107">
                                            <p:txEl>
                                              <p:pRg st="0" end="0"/>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08"/>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63" presetClass="path" presetSubtype="0" accel="50000" decel="50000" fill="hold" nodeType="withEffect">
                                  <p:stCondLst>
                                    <p:cond delay="0"/>
                                  </p:stCondLst>
                                  <p:childTnLst>
                                    <p:animMotion origin="layout" path="M 4.16667E-6 -6.45385E-7 L 0.31718 0.00069 " pathEditMode="relative" rAng="0" ptsTypes="AA">
                                      <p:cBhvr>
                                        <p:cTn id="41" dur="2000" fill="hold"/>
                                        <p:tgtEl>
                                          <p:spTgt spid="15"/>
                                        </p:tgtEl>
                                        <p:attrNameLst>
                                          <p:attrName>ppt_x</p:attrName>
                                          <p:attrName>ppt_y</p:attrName>
                                        </p:attrNameLst>
                                      </p:cBhvr>
                                      <p:rCtr x="159" y="0"/>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2000"/>
                                        <p:tgtEl>
                                          <p:spTgt spid="15"/>
                                        </p:tgtEl>
                                      </p:cBhvr>
                                    </p:animEffect>
                                    <p:set>
                                      <p:cBhvr>
                                        <p:cTn id="46" dur="1" fill="hold">
                                          <p:stCondLst>
                                            <p:cond delay="1999"/>
                                          </p:stCondLst>
                                        </p:cTn>
                                        <p:tgtEl>
                                          <p:spTgt spid="15"/>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26"/>
                                        </p:tgtEl>
                                      </p:cBhvr>
                                    </p:animEffect>
                                    <p:set>
                                      <p:cBhvr>
                                        <p:cTn id="49" dur="1" fill="hold">
                                          <p:stCondLst>
                                            <p:cond delay="1999"/>
                                          </p:stCondLst>
                                        </p:cTn>
                                        <p:tgtEl>
                                          <p:spTgt spid="26"/>
                                        </p:tgtEl>
                                        <p:attrNameLst>
                                          <p:attrName>style.visibility</p:attrName>
                                        </p:attrNameLst>
                                      </p:cBhvr>
                                      <p:to>
                                        <p:strVal val="hidden"/>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49" presetClass="path" presetSubtype="0" accel="50000" decel="50000" fill="hold" grpId="0" nodeType="withEffect">
                                  <p:stCondLst>
                                    <p:cond delay="0"/>
                                  </p:stCondLst>
                                  <p:childTnLst>
                                    <p:animMotion origin="layout" path="M -4.44444E-6 2.33865E-6 L -0.08194 0.11936 " pathEditMode="relative" rAng="0" ptsTypes="AA">
                                      <p:cBhvr>
                                        <p:cTn id="56" dur="500" fill="hold"/>
                                        <p:tgtEl>
                                          <p:spTgt spid="134"/>
                                        </p:tgtEl>
                                        <p:attrNameLst>
                                          <p:attrName>ppt_x</p:attrName>
                                          <p:attrName>ppt_y</p:attrName>
                                        </p:attrNameLst>
                                      </p:cBhvr>
                                      <p:rCtr x="-41" y="60"/>
                                    </p:animMotion>
                                  </p:childTnLst>
                                </p:cTn>
                              </p:par>
                              <p:par>
                                <p:cTn id="57" presetID="49" presetClass="path" presetSubtype="0" accel="50000" decel="50000" fill="hold" grpId="0" nodeType="withEffect">
                                  <p:stCondLst>
                                    <p:cond delay="0"/>
                                  </p:stCondLst>
                                  <p:childTnLst>
                                    <p:animMotion origin="layout" path="M 1.11022E-16 -3.0303E-7 L 0.06667 0.1189 " pathEditMode="relative" rAng="0" ptsTypes="AA">
                                      <p:cBhvr>
                                        <p:cTn id="58" dur="500" fill="hold"/>
                                        <p:tgtEl>
                                          <p:spTgt spid="135"/>
                                        </p:tgtEl>
                                        <p:attrNameLst>
                                          <p:attrName>ppt_x</p:attrName>
                                          <p:attrName>ppt_y</p:attrName>
                                        </p:attrNameLst>
                                      </p:cBhvr>
                                      <p:rCtr x="33" y="59"/>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135"/>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13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7"/>
                                        </p:tgtEl>
                                        <p:attrNameLst>
                                          <p:attrName>style.visibility</p:attrName>
                                        </p:attrNameLst>
                                      </p:cBhvr>
                                      <p:to>
                                        <p:strVal val="visible"/>
                                      </p:to>
                                    </p:set>
                                  </p:childTnLst>
                                </p:cTn>
                              </p:par>
                              <p:par>
                                <p:cTn id="71" presetID="49" presetClass="path" presetSubtype="0" accel="50000" decel="50000" fill="hold" grpId="1" nodeType="withEffect">
                                  <p:stCondLst>
                                    <p:cond delay="0"/>
                                  </p:stCondLst>
                                  <p:childTnLst>
                                    <p:animMotion origin="layout" path="M 4.72222E-6 4.11057E-6 L -0.0665 0.14203 " pathEditMode="relative" rAng="0" ptsTypes="AA">
                                      <p:cBhvr>
                                        <p:cTn id="72" dur="500" fill="hold"/>
                                        <p:tgtEl>
                                          <p:spTgt spid="145"/>
                                        </p:tgtEl>
                                        <p:attrNameLst>
                                          <p:attrName>ppt_x</p:attrName>
                                          <p:attrName>ppt_y</p:attrName>
                                        </p:attrNameLst>
                                      </p:cBhvr>
                                      <p:rCtr x="-33" y="71"/>
                                    </p:animMotion>
                                  </p:childTnLst>
                                </p:cTn>
                              </p:par>
                              <p:par>
                                <p:cTn id="73" presetID="42" presetClass="path" presetSubtype="0" accel="50000" decel="50000" fill="hold" grpId="1" nodeType="withEffect">
                                  <p:stCondLst>
                                    <p:cond delay="0"/>
                                  </p:stCondLst>
                                  <p:childTnLst>
                                    <p:animMotion origin="layout" path="M -3.88889E-6 2.22299E-6 L 0.00174 0.13486 " pathEditMode="relative" rAng="0" ptsTypes="AA">
                                      <p:cBhvr>
                                        <p:cTn id="74" dur="500" fill="hold"/>
                                        <p:tgtEl>
                                          <p:spTgt spid="149"/>
                                        </p:tgtEl>
                                        <p:attrNameLst>
                                          <p:attrName>ppt_x</p:attrName>
                                          <p:attrName>ppt_y</p:attrName>
                                        </p:attrNameLst>
                                      </p:cBhvr>
                                      <p:rCtr x="1" y="67"/>
                                    </p:animMotion>
                                  </p:childTnLst>
                                </p:cTn>
                              </p:par>
                              <p:par>
                                <p:cTn id="75" presetID="49" presetClass="path" presetSubtype="0" accel="50000" decel="50000" fill="hold" grpId="1" nodeType="withEffect">
                                  <p:stCondLst>
                                    <p:cond delay="0"/>
                                  </p:stCondLst>
                                  <p:childTnLst>
                                    <p:animMotion origin="layout" path="M 4.44444E-6 4.11057E-6 L 0.06284 0.13902 " pathEditMode="relative" rAng="0" ptsTypes="AA">
                                      <p:cBhvr>
                                        <p:cTn id="76" dur="500" fill="hold"/>
                                        <p:tgtEl>
                                          <p:spTgt spid="147"/>
                                        </p:tgtEl>
                                        <p:attrNameLst>
                                          <p:attrName>ppt_x</p:attrName>
                                          <p:attrName>ppt_y</p:attrName>
                                        </p:attrNameLst>
                                      </p:cBhvr>
                                      <p:rCtr x="31" y="69"/>
                                    </p:animMotion>
                                  </p:childTnLst>
                                </p:cTn>
                              </p:par>
                              <p:par>
                                <p:cTn id="77" presetID="1" presetClass="entr" presetSubtype="0" fill="hold" grpId="0" nodeType="withEffect">
                                  <p:stCondLst>
                                    <p:cond delay="0"/>
                                  </p:stCondLst>
                                  <p:childTnLst>
                                    <p:set>
                                      <p:cBhvr>
                                        <p:cTn id="78" dur="1" fill="hold">
                                          <p:stCondLst>
                                            <p:cond delay="0"/>
                                          </p:stCondLst>
                                        </p:cTn>
                                        <p:tgtEl>
                                          <p:spTgt spid="1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3"/>
                                        </p:tgtEl>
                                        <p:attrNameLst>
                                          <p:attrName>style.visibility</p:attrName>
                                        </p:attrNameLst>
                                      </p:cBhvr>
                                      <p:to>
                                        <p:strVal val="visible"/>
                                      </p:to>
                                    </p:set>
                                  </p:childTnLst>
                                </p:cTn>
                              </p:par>
                              <p:par>
                                <p:cTn id="83" presetID="49" presetClass="path" presetSubtype="0" accel="50000" decel="50000" fill="hold" grpId="1" nodeType="withEffect">
                                  <p:stCondLst>
                                    <p:cond delay="0"/>
                                  </p:stCondLst>
                                  <p:childTnLst>
                                    <p:animMotion origin="layout" path="M 4.72222E-6 4.11057E-6 L -0.0665 0.14203 " pathEditMode="relative" rAng="0" ptsTypes="AA">
                                      <p:cBhvr>
                                        <p:cTn id="84" dur="500" fill="hold"/>
                                        <p:tgtEl>
                                          <p:spTgt spid="152"/>
                                        </p:tgtEl>
                                        <p:attrNameLst>
                                          <p:attrName>ppt_x</p:attrName>
                                          <p:attrName>ppt_y</p:attrName>
                                        </p:attrNameLst>
                                      </p:cBhvr>
                                      <p:rCtr x="-33" y="71"/>
                                    </p:animMotion>
                                  </p:childTnLst>
                                </p:cTn>
                              </p:par>
                              <p:par>
                                <p:cTn id="85" presetID="42" presetClass="path" presetSubtype="0" accel="50000" decel="50000" fill="hold" grpId="1" nodeType="withEffect">
                                  <p:stCondLst>
                                    <p:cond delay="0"/>
                                  </p:stCondLst>
                                  <p:childTnLst>
                                    <p:animMotion origin="layout" path="M -3.88889E-6 2.22299E-6 L 0.00174 0.13486 " pathEditMode="relative" rAng="0" ptsTypes="AA">
                                      <p:cBhvr>
                                        <p:cTn id="86" dur="500" fill="hold"/>
                                        <p:tgtEl>
                                          <p:spTgt spid="154"/>
                                        </p:tgtEl>
                                        <p:attrNameLst>
                                          <p:attrName>ppt_x</p:attrName>
                                          <p:attrName>ppt_y</p:attrName>
                                        </p:attrNameLst>
                                      </p:cBhvr>
                                      <p:rCtr x="1" y="67"/>
                                    </p:animMotion>
                                  </p:childTnLst>
                                </p:cTn>
                              </p:par>
                              <p:par>
                                <p:cTn id="87" presetID="49" presetClass="path" presetSubtype="0" accel="50000" decel="50000" fill="hold" grpId="1" nodeType="withEffect">
                                  <p:stCondLst>
                                    <p:cond delay="0"/>
                                  </p:stCondLst>
                                  <p:childTnLst>
                                    <p:animMotion origin="layout" path="M 4.44444E-6 4.11057E-6 L 0.06284 0.13902 " pathEditMode="relative" rAng="0" ptsTypes="AA">
                                      <p:cBhvr>
                                        <p:cTn id="88" dur="500" fill="hold"/>
                                        <p:tgtEl>
                                          <p:spTgt spid="153"/>
                                        </p:tgtEl>
                                        <p:attrNameLst>
                                          <p:attrName>ppt_x</p:attrName>
                                          <p:attrName>ppt_y</p:attrName>
                                        </p:attrNameLst>
                                      </p:cBhvr>
                                      <p:rCtr x="31" y="69"/>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145"/>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14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49"/>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15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153"/>
                                        </p:tgtEl>
                                        <p:attrNameLst>
                                          <p:attrName>style.visibility</p:attrName>
                                        </p:attrNameLst>
                                      </p:cBhvr>
                                      <p:to>
                                        <p:strVal val="hidden"/>
                                      </p:to>
                                    </p:set>
                                  </p:childTnLst>
                                </p:cTn>
                              </p:par>
                              <p:par>
                                <p:cTn id="101" presetID="1" presetClass="exit" presetSubtype="0" fill="hold" grpId="2" nodeType="withEffect">
                                  <p:stCondLst>
                                    <p:cond delay="0"/>
                                  </p:stCondLst>
                                  <p:childTnLst>
                                    <p:set>
                                      <p:cBhvr>
                                        <p:cTn id="102" dur="1" fill="hold">
                                          <p:stCondLst>
                                            <p:cond delay="0"/>
                                          </p:stCondLst>
                                        </p:cTn>
                                        <p:tgtEl>
                                          <p:spTgt spid="154"/>
                                        </p:tgtEl>
                                        <p:attrNameLst>
                                          <p:attrName>style.visibility</p:attrName>
                                        </p:attrNameLst>
                                      </p:cBhvr>
                                      <p:to>
                                        <p:strVal val="hidden"/>
                                      </p:to>
                                    </p:set>
                                  </p:childTnLst>
                                </p:cTn>
                              </p:par>
                              <p:par>
                                <p:cTn id="103" presetID="37" presetClass="entr" presetSubtype="0" fill="hold" nodeType="withEffect">
                                  <p:stCondLst>
                                    <p:cond delay="0"/>
                                  </p:stCondLst>
                                  <p:childTnLst>
                                    <p:set>
                                      <p:cBhvr>
                                        <p:cTn id="104" dur="1" fill="hold">
                                          <p:stCondLst>
                                            <p:cond delay="0"/>
                                          </p:stCondLst>
                                        </p:cTn>
                                        <p:tgtEl>
                                          <p:spTgt spid="199"/>
                                        </p:tgtEl>
                                        <p:attrNameLst>
                                          <p:attrName>style.visibility</p:attrName>
                                        </p:attrNameLst>
                                      </p:cBhvr>
                                      <p:to>
                                        <p:strVal val="visible"/>
                                      </p:to>
                                    </p:set>
                                    <p:animEffect transition="in" filter="fade">
                                      <p:cBhvr>
                                        <p:cTn id="105" dur="1000"/>
                                        <p:tgtEl>
                                          <p:spTgt spid="199"/>
                                        </p:tgtEl>
                                      </p:cBhvr>
                                    </p:animEffect>
                                    <p:anim calcmode="lin" valueType="num">
                                      <p:cBhvr>
                                        <p:cTn id="106" dur="1000" fill="hold"/>
                                        <p:tgtEl>
                                          <p:spTgt spid="199"/>
                                        </p:tgtEl>
                                        <p:attrNameLst>
                                          <p:attrName>ppt_x</p:attrName>
                                        </p:attrNameLst>
                                      </p:cBhvr>
                                      <p:tavLst>
                                        <p:tav tm="0">
                                          <p:val>
                                            <p:strVal val="#ppt_x"/>
                                          </p:val>
                                        </p:tav>
                                        <p:tav tm="100000">
                                          <p:val>
                                            <p:strVal val="#ppt_x"/>
                                          </p:val>
                                        </p:tav>
                                      </p:tavLst>
                                    </p:anim>
                                    <p:anim calcmode="lin" valueType="num">
                                      <p:cBhvr>
                                        <p:cTn id="107" dur="900" decel="100000" fill="hold"/>
                                        <p:tgtEl>
                                          <p:spTgt spid="199"/>
                                        </p:tgtEl>
                                        <p:attrNameLst>
                                          <p:attrName>ppt_y</p:attrName>
                                        </p:attrNameLst>
                                      </p:cBhvr>
                                      <p:tavLst>
                                        <p:tav tm="0">
                                          <p:val>
                                            <p:strVal val="#ppt_y+1"/>
                                          </p:val>
                                        </p:tav>
                                        <p:tav tm="100000">
                                          <p:val>
                                            <p:strVal val="#ppt_y-.03"/>
                                          </p:val>
                                        </p:tav>
                                      </p:tavLst>
                                    </p:anim>
                                    <p:anim calcmode="lin" valueType="num">
                                      <p:cBhvr>
                                        <p:cTn id="108" dur="100" accel="100000" fill="hold">
                                          <p:stCondLst>
                                            <p:cond delay="900"/>
                                          </p:stCondLst>
                                        </p:cTn>
                                        <p:tgtEl>
                                          <p:spTgt spid="199"/>
                                        </p:tgtEl>
                                        <p:attrNameLst>
                                          <p:attrName>ppt_y</p:attrName>
                                        </p:attrNameLst>
                                      </p:cBhvr>
                                      <p:tavLst>
                                        <p:tav tm="0">
                                          <p:val>
                                            <p:strVal val="#ppt_y-.03"/>
                                          </p:val>
                                        </p:tav>
                                        <p:tav tm="100000">
                                          <p:val>
                                            <p:strVal val="#ppt_y"/>
                                          </p:val>
                                        </p:tav>
                                      </p:tavLst>
                                    </p:anim>
                                  </p:childTnLst>
                                </p:cTn>
                              </p:par>
                              <p:par>
                                <p:cTn id="109" presetID="37" presetClass="entr" presetSubtype="0" fill="hold" grpId="0" nodeType="withEffect">
                                  <p:stCondLst>
                                    <p:cond delay="0"/>
                                  </p:stCondLst>
                                  <p:childTnLst>
                                    <p:set>
                                      <p:cBhvr>
                                        <p:cTn id="110" dur="1" fill="hold">
                                          <p:stCondLst>
                                            <p:cond delay="0"/>
                                          </p:stCondLst>
                                        </p:cTn>
                                        <p:tgtEl>
                                          <p:spTgt spid="208"/>
                                        </p:tgtEl>
                                        <p:attrNameLst>
                                          <p:attrName>style.visibility</p:attrName>
                                        </p:attrNameLst>
                                      </p:cBhvr>
                                      <p:to>
                                        <p:strVal val="visible"/>
                                      </p:to>
                                    </p:set>
                                    <p:animEffect transition="in" filter="fade">
                                      <p:cBhvr>
                                        <p:cTn id="111" dur="1000"/>
                                        <p:tgtEl>
                                          <p:spTgt spid="208"/>
                                        </p:tgtEl>
                                      </p:cBhvr>
                                    </p:animEffect>
                                    <p:anim calcmode="lin" valueType="num">
                                      <p:cBhvr>
                                        <p:cTn id="112" dur="1000" fill="hold"/>
                                        <p:tgtEl>
                                          <p:spTgt spid="208"/>
                                        </p:tgtEl>
                                        <p:attrNameLst>
                                          <p:attrName>ppt_x</p:attrName>
                                        </p:attrNameLst>
                                      </p:cBhvr>
                                      <p:tavLst>
                                        <p:tav tm="0">
                                          <p:val>
                                            <p:strVal val="#ppt_x"/>
                                          </p:val>
                                        </p:tav>
                                        <p:tav tm="100000">
                                          <p:val>
                                            <p:strVal val="#ppt_x"/>
                                          </p:val>
                                        </p:tav>
                                      </p:tavLst>
                                    </p:anim>
                                    <p:anim calcmode="lin" valueType="num">
                                      <p:cBhvr>
                                        <p:cTn id="113" dur="900" decel="100000" fill="hold"/>
                                        <p:tgtEl>
                                          <p:spTgt spid="2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208"/>
                                        </p:tgtEl>
                                        <p:attrNameLst>
                                          <p:attrName>ppt_y</p:attrName>
                                        </p:attrNameLst>
                                      </p:cBhvr>
                                      <p:tavLst>
                                        <p:tav tm="0">
                                          <p:val>
                                            <p:strVal val="#ppt_y-.03"/>
                                          </p:val>
                                        </p:tav>
                                        <p:tav tm="100000">
                                          <p:val>
                                            <p:strVal val="#ppt_y"/>
                                          </p:val>
                                        </p:tav>
                                      </p:tavLst>
                                    </p:anim>
                                  </p:childTnLst>
                                </p:cTn>
                              </p:par>
                            </p:childTnLst>
                          </p:cTn>
                        </p:par>
                        <p:par>
                          <p:cTn id="115" fill="hold">
                            <p:stCondLst>
                              <p:cond delay="1000"/>
                            </p:stCondLst>
                            <p:childTnLst>
                              <p:par>
                                <p:cTn id="116" presetID="37" presetClass="entr" presetSubtype="0" fill="hold" nodeType="afterEffect">
                                  <p:stCondLst>
                                    <p:cond delay="0"/>
                                  </p:stCondLst>
                                  <p:childTnLst>
                                    <p:set>
                                      <p:cBhvr>
                                        <p:cTn id="117" dur="1" fill="hold">
                                          <p:stCondLst>
                                            <p:cond delay="0"/>
                                          </p:stCondLst>
                                        </p:cTn>
                                        <p:tgtEl>
                                          <p:spTgt spid="201"/>
                                        </p:tgtEl>
                                        <p:attrNameLst>
                                          <p:attrName>style.visibility</p:attrName>
                                        </p:attrNameLst>
                                      </p:cBhvr>
                                      <p:to>
                                        <p:strVal val="visible"/>
                                      </p:to>
                                    </p:set>
                                    <p:animEffect transition="in" filter="fade">
                                      <p:cBhvr>
                                        <p:cTn id="118" dur="1000"/>
                                        <p:tgtEl>
                                          <p:spTgt spid="201"/>
                                        </p:tgtEl>
                                      </p:cBhvr>
                                    </p:animEffect>
                                    <p:anim calcmode="lin" valueType="num">
                                      <p:cBhvr>
                                        <p:cTn id="119" dur="1000" fill="hold"/>
                                        <p:tgtEl>
                                          <p:spTgt spid="201"/>
                                        </p:tgtEl>
                                        <p:attrNameLst>
                                          <p:attrName>ppt_x</p:attrName>
                                        </p:attrNameLst>
                                      </p:cBhvr>
                                      <p:tavLst>
                                        <p:tav tm="0">
                                          <p:val>
                                            <p:strVal val="#ppt_x"/>
                                          </p:val>
                                        </p:tav>
                                        <p:tav tm="100000">
                                          <p:val>
                                            <p:strVal val="#ppt_x"/>
                                          </p:val>
                                        </p:tav>
                                      </p:tavLst>
                                    </p:anim>
                                    <p:anim calcmode="lin" valueType="num">
                                      <p:cBhvr>
                                        <p:cTn id="120" dur="900" decel="100000" fill="hold"/>
                                        <p:tgtEl>
                                          <p:spTgt spid="201"/>
                                        </p:tgtEl>
                                        <p:attrNameLst>
                                          <p:attrName>ppt_y</p:attrName>
                                        </p:attrNameLst>
                                      </p:cBhvr>
                                      <p:tavLst>
                                        <p:tav tm="0">
                                          <p:val>
                                            <p:strVal val="#ppt_y+1"/>
                                          </p:val>
                                        </p:tav>
                                        <p:tav tm="100000">
                                          <p:val>
                                            <p:strVal val="#ppt_y-.03"/>
                                          </p:val>
                                        </p:tav>
                                      </p:tavLst>
                                    </p:anim>
                                    <p:anim calcmode="lin" valueType="num">
                                      <p:cBhvr>
                                        <p:cTn id="121" dur="100" accel="100000" fill="hold">
                                          <p:stCondLst>
                                            <p:cond delay="900"/>
                                          </p:stCondLst>
                                        </p:cTn>
                                        <p:tgtEl>
                                          <p:spTgt spid="201"/>
                                        </p:tgtEl>
                                        <p:attrNameLst>
                                          <p:attrName>ppt_y</p:attrName>
                                        </p:attrNameLst>
                                      </p:cBhvr>
                                      <p:tavLst>
                                        <p:tav tm="0">
                                          <p:val>
                                            <p:strVal val="#ppt_y-.03"/>
                                          </p:val>
                                        </p:tav>
                                        <p:tav tm="100000">
                                          <p:val>
                                            <p:strVal val="#ppt_y"/>
                                          </p:val>
                                        </p:tav>
                                      </p:tavLst>
                                    </p:anim>
                                  </p:childTnLst>
                                </p:cTn>
                              </p:par>
                              <p:par>
                                <p:cTn id="122" presetID="37" presetClass="entr" presetSubtype="0" fill="hold" grpId="0" nodeType="with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fade">
                                      <p:cBhvr>
                                        <p:cTn id="124" dur="1000"/>
                                        <p:tgtEl>
                                          <p:spTgt spid="218"/>
                                        </p:tgtEl>
                                      </p:cBhvr>
                                    </p:animEffect>
                                    <p:anim calcmode="lin" valueType="num">
                                      <p:cBhvr>
                                        <p:cTn id="125" dur="1000" fill="hold"/>
                                        <p:tgtEl>
                                          <p:spTgt spid="218"/>
                                        </p:tgtEl>
                                        <p:attrNameLst>
                                          <p:attrName>ppt_x</p:attrName>
                                        </p:attrNameLst>
                                      </p:cBhvr>
                                      <p:tavLst>
                                        <p:tav tm="0">
                                          <p:val>
                                            <p:strVal val="#ppt_x"/>
                                          </p:val>
                                        </p:tav>
                                        <p:tav tm="100000">
                                          <p:val>
                                            <p:strVal val="#ppt_x"/>
                                          </p:val>
                                        </p:tav>
                                      </p:tavLst>
                                    </p:anim>
                                    <p:anim calcmode="lin" valueType="num">
                                      <p:cBhvr>
                                        <p:cTn id="126" dur="900" decel="100000" fill="hold"/>
                                        <p:tgtEl>
                                          <p:spTgt spid="218"/>
                                        </p:tgtEl>
                                        <p:attrNameLst>
                                          <p:attrName>ppt_y</p:attrName>
                                        </p:attrNameLst>
                                      </p:cBhvr>
                                      <p:tavLst>
                                        <p:tav tm="0">
                                          <p:val>
                                            <p:strVal val="#ppt_y+1"/>
                                          </p:val>
                                        </p:tav>
                                        <p:tav tm="100000">
                                          <p:val>
                                            <p:strVal val="#ppt_y-.03"/>
                                          </p:val>
                                        </p:tav>
                                      </p:tavLst>
                                    </p:anim>
                                    <p:anim calcmode="lin" valueType="num">
                                      <p:cBhvr>
                                        <p:cTn id="127" dur="100" accel="100000" fill="hold">
                                          <p:stCondLst>
                                            <p:cond delay="900"/>
                                          </p:stCondLst>
                                        </p:cTn>
                                        <p:tgtEl>
                                          <p:spTgt spid="218"/>
                                        </p:tgtEl>
                                        <p:attrNameLst>
                                          <p:attrName>ppt_y</p:attrName>
                                        </p:attrNameLst>
                                      </p:cBhvr>
                                      <p:tavLst>
                                        <p:tav tm="0">
                                          <p:val>
                                            <p:strVal val="#ppt_y-.03"/>
                                          </p:val>
                                        </p:tav>
                                        <p:tav tm="100000">
                                          <p:val>
                                            <p:strVal val="#ppt_y"/>
                                          </p:val>
                                        </p:tav>
                                      </p:tavLst>
                                    </p:anim>
                                  </p:childTnLst>
                                </p:cTn>
                              </p:par>
                            </p:childTnLst>
                          </p:cTn>
                        </p:par>
                        <p:par>
                          <p:cTn id="128" fill="hold">
                            <p:stCondLst>
                              <p:cond delay="2000"/>
                            </p:stCondLst>
                            <p:childTnLst>
                              <p:par>
                                <p:cTn id="129" presetID="1" presetClass="exit" presetSubtype="0" fill="hold" nodeType="afterEffect">
                                  <p:stCondLst>
                                    <p:cond delay="0"/>
                                  </p:stCondLst>
                                  <p:childTnLst>
                                    <p:set>
                                      <p:cBhvr>
                                        <p:cTn id="130" dur="1" fill="hold">
                                          <p:stCondLst>
                                            <p:cond delay="0"/>
                                          </p:stCondLst>
                                        </p:cTn>
                                        <p:tgtEl>
                                          <p:spTgt spid="199"/>
                                        </p:tgtEl>
                                        <p:attrNameLst>
                                          <p:attrName>style.visibility</p:attrName>
                                        </p:attrNameLst>
                                      </p:cBhvr>
                                      <p:to>
                                        <p:strVal val="hidden"/>
                                      </p:to>
                                    </p:set>
                                  </p:childTnLst>
                                </p:cTn>
                              </p:par>
                              <p:par>
                                <p:cTn id="131" presetID="37" presetClass="entr" presetSubtype="0" fill="hold" nodeType="withEffect">
                                  <p:stCondLst>
                                    <p:cond delay="0"/>
                                  </p:stCondLst>
                                  <p:childTnLst>
                                    <p:set>
                                      <p:cBhvr>
                                        <p:cTn id="132" dur="1" fill="hold">
                                          <p:stCondLst>
                                            <p:cond delay="0"/>
                                          </p:stCondLst>
                                        </p:cTn>
                                        <p:tgtEl>
                                          <p:spTgt spid="206"/>
                                        </p:tgtEl>
                                        <p:attrNameLst>
                                          <p:attrName>style.visibility</p:attrName>
                                        </p:attrNameLst>
                                      </p:cBhvr>
                                      <p:to>
                                        <p:strVal val="visible"/>
                                      </p:to>
                                    </p:set>
                                    <p:animEffect transition="in" filter="fade">
                                      <p:cBhvr>
                                        <p:cTn id="133" dur="1000"/>
                                        <p:tgtEl>
                                          <p:spTgt spid="206"/>
                                        </p:tgtEl>
                                      </p:cBhvr>
                                    </p:animEffect>
                                    <p:anim calcmode="lin" valueType="num">
                                      <p:cBhvr>
                                        <p:cTn id="134" dur="1000" fill="hold"/>
                                        <p:tgtEl>
                                          <p:spTgt spid="206"/>
                                        </p:tgtEl>
                                        <p:attrNameLst>
                                          <p:attrName>ppt_x</p:attrName>
                                        </p:attrNameLst>
                                      </p:cBhvr>
                                      <p:tavLst>
                                        <p:tav tm="0">
                                          <p:val>
                                            <p:strVal val="#ppt_x"/>
                                          </p:val>
                                        </p:tav>
                                        <p:tav tm="100000">
                                          <p:val>
                                            <p:strVal val="#ppt_x"/>
                                          </p:val>
                                        </p:tav>
                                      </p:tavLst>
                                    </p:anim>
                                    <p:anim calcmode="lin" valueType="num">
                                      <p:cBhvr>
                                        <p:cTn id="135" dur="900" decel="100000" fill="hold"/>
                                        <p:tgtEl>
                                          <p:spTgt spid="206"/>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206"/>
                                        </p:tgtEl>
                                        <p:attrNameLst>
                                          <p:attrName>ppt_y</p:attrName>
                                        </p:attrNameLst>
                                      </p:cBhvr>
                                      <p:tavLst>
                                        <p:tav tm="0">
                                          <p:val>
                                            <p:strVal val="#ppt_y-.03"/>
                                          </p:val>
                                        </p:tav>
                                        <p:tav tm="100000">
                                          <p:val>
                                            <p:strVal val="#ppt_y"/>
                                          </p:val>
                                        </p:tav>
                                      </p:tavLst>
                                    </p:anim>
                                  </p:childTnLst>
                                </p:cTn>
                              </p:par>
                              <p:par>
                                <p:cTn id="137" presetID="37" presetClass="entr" presetSubtype="0" fill="hold" grpId="0" nodeType="withEffect">
                                  <p:stCondLst>
                                    <p:cond delay="0"/>
                                  </p:stCondLst>
                                  <p:childTnLst>
                                    <p:set>
                                      <p:cBhvr>
                                        <p:cTn id="138" dur="1" fill="hold">
                                          <p:stCondLst>
                                            <p:cond delay="0"/>
                                          </p:stCondLst>
                                        </p:cTn>
                                        <p:tgtEl>
                                          <p:spTgt spid="210"/>
                                        </p:tgtEl>
                                        <p:attrNameLst>
                                          <p:attrName>style.visibility</p:attrName>
                                        </p:attrNameLst>
                                      </p:cBhvr>
                                      <p:to>
                                        <p:strVal val="visible"/>
                                      </p:to>
                                    </p:set>
                                    <p:animEffect transition="in" filter="fade">
                                      <p:cBhvr>
                                        <p:cTn id="139" dur="1000"/>
                                        <p:tgtEl>
                                          <p:spTgt spid="210"/>
                                        </p:tgtEl>
                                      </p:cBhvr>
                                    </p:animEffect>
                                    <p:anim calcmode="lin" valueType="num">
                                      <p:cBhvr>
                                        <p:cTn id="140" dur="1000" fill="hold"/>
                                        <p:tgtEl>
                                          <p:spTgt spid="210"/>
                                        </p:tgtEl>
                                        <p:attrNameLst>
                                          <p:attrName>ppt_x</p:attrName>
                                        </p:attrNameLst>
                                      </p:cBhvr>
                                      <p:tavLst>
                                        <p:tav tm="0">
                                          <p:val>
                                            <p:strVal val="#ppt_x"/>
                                          </p:val>
                                        </p:tav>
                                        <p:tav tm="100000">
                                          <p:val>
                                            <p:strVal val="#ppt_x"/>
                                          </p:val>
                                        </p:tav>
                                      </p:tavLst>
                                    </p:anim>
                                    <p:anim calcmode="lin" valueType="num">
                                      <p:cBhvr>
                                        <p:cTn id="141" dur="900" decel="100000" fill="hold"/>
                                        <p:tgtEl>
                                          <p:spTgt spid="210"/>
                                        </p:tgtEl>
                                        <p:attrNameLst>
                                          <p:attrName>ppt_y</p:attrName>
                                        </p:attrNameLst>
                                      </p:cBhvr>
                                      <p:tavLst>
                                        <p:tav tm="0">
                                          <p:val>
                                            <p:strVal val="#ppt_y+1"/>
                                          </p:val>
                                        </p:tav>
                                        <p:tav tm="100000">
                                          <p:val>
                                            <p:strVal val="#ppt_y-.03"/>
                                          </p:val>
                                        </p:tav>
                                      </p:tavLst>
                                    </p:anim>
                                    <p:anim calcmode="lin" valueType="num">
                                      <p:cBhvr>
                                        <p:cTn id="142" dur="100" accel="100000" fill="hold">
                                          <p:stCondLst>
                                            <p:cond delay="900"/>
                                          </p:stCondLst>
                                        </p:cTn>
                                        <p:tgtEl>
                                          <p:spTgt spid="210"/>
                                        </p:tgtEl>
                                        <p:attrNameLst>
                                          <p:attrName>ppt_y</p:attrName>
                                        </p:attrNameLst>
                                      </p:cBhvr>
                                      <p:tavLst>
                                        <p:tav tm="0">
                                          <p:val>
                                            <p:strVal val="#ppt_y-.03"/>
                                          </p:val>
                                        </p:tav>
                                        <p:tav tm="100000">
                                          <p:val>
                                            <p:strVal val="#ppt_y"/>
                                          </p:val>
                                        </p:tav>
                                      </p:tavLst>
                                    </p:anim>
                                  </p:childTnLst>
                                </p:cTn>
                              </p:par>
                            </p:childTnLst>
                          </p:cTn>
                        </p:par>
                        <p:par>
                          <p:cTn id="143" fill="hold">
                            <p:stCondLst>
                              <p:cond delay="3000"/>
                            </p:stCondLst>
                            <p:childTnLst>
                              <p:par>
                                <p:cTn id="144" presetID="1" presetClass="exit" presetSubtype="0" fill="hold" nodeType="afterEffect">
                                  <p:stCondLst>
                                    <p:cond delay="0"/>
                                  </p:stCondLst>
                                  <p:childTnLst>
                                    <p:set>
                                      <p:cBhvr>
                                        <p:cTn id="145" dur="1" fill="hold">
                                          <p:stCondLst>
                                            <p:cond delay="0"/>
                                          </p:stCondLst>
                                        </p:cTn>
                                        <p:tgtEl>
                                          <p:spTgt spid="201"/>
                                        </p:tgtEl>
                                        <p:attrNameLst>
                                          <p:attrName>style.visibility</p:attrName>
                                        </p:attrNameLst>
                                      </p:cBhvr>
                                      <p:to>
                                        <p:strVal val="hidden"/>
                                      </p:to>
                                    </p:set>
                                  </p:childTnLst>
                                </p:cTn>
                              </p:par>
                              <p:par>
                                <p:cTn id="146" presetID="37" presetClass="entr" presetSubtype="0" fill="hold" nodeType="withEffect">
                                  <p:stCondLst>
                                    <p:cond delay="0"/>
                                  </p:stCondLst>
                                  <p:childTnLst>
                                    <p:set>
                                      <p:cBhvr>
                                        <p:cTn id="147" dur="1" fill="hold">
                                          <p:stCondLst>
                                            <p:cond delay="0"/>
                                          </p:stCondLst>
                                        </p:cTn>
                                        <p:tgtEl>
                                          <p:spTgt spid="202"/>
                                        </p:tgtEl>
                                        <p:attrNameLst>
                                          <p:attrName>style.visibility</p:attrName>
                                        </p:attrNameLst>
                                      </p:cBhvr>
                                      <p:to>
                                        <p:strVal val="visible"/>
                                      </p:to>
                                    </p:set>
                                    <p:animEffect transition="in" filter="fade">
                                      <p:cBhvr>
                                        <p:cTn id="148" dur="1000"/>
                                        <p:tgtEl>
                                          <p:spTgt spid="202"/>
                                        </p:tgtEl>
                                      </p:cBhvr>
                                    </p:animEffect>
                                    <p:anim calcmode="lin" valueType="num">
                                      <p:cBhvr>
                                        <p:cTn id="149" dur="1000" fill="hold"/>
                                        <p:tgtEl>
                                          <p:spTgt spid="202"/>
                                        </p:tgtEl>
                                        <p:attrNameLst>
                                          <p:attrName>ppt_x</p:attrName>
                                        </p:attrNameLst>
                                      </p:cBhvr>
                                      <p:tavLst>
                                        <p:tav tm="0">
                                          <p:val>
                                            <p:strVal val="#ppt_x"/>
                                          </p:val>
                                        </p:tav>
                                        <p:tav tm="100000">
                                          <p:val>
                                            <p:strVal val="#ppt_x"/>
                                          </p:val>
                                        </p:tav>
                                      </p:tavLst>
                                    </p:anim>
                                    <p:anim calcmode="lin" valueType="num">
                                      <p:cBhvr>
                                        <p:cTn id="150" dur="900" decel="100000" fill="hold"/>
                                        <p:tgtEl>
                                          <p:spTgt spid="202"/>
                                        </p:tgtEl>
                                        <p:attrNameLst>
                                          <p:attrName>ppt_y</p:attrName>
                                        </p:attrNameLst>
                                      </p:cBhvr>
                                      <p:tavLst>
                                        <p:tav tm="0">
                                          <p:val>
                                            <p:strVal val="#ppt_y+1"/>
                                          </p:val>
                                        </p:tav>
                                        <p:tav tm="100000">
                                          <p:val>
                                            <p:strVal val="#ppt_y-.03"/>
                                          </p:val>
                                        </p:tav>
                                      </p:tavLst>
                                    </p:anim>
                                    <p:anim calcmode="lin" valueType="num">
                                      <p:cBhvr>
                                        <p:cTn id="151" dur="100" accel="100000" fill="hold">
                                          <p:stCondLst>
                                            <p:cond delay="900"/>
                                          </p:stCondLst>
                                        </p:cTn>
                                        <p:tgtEl>
                                          <p:spTgt spid="202"/>
                                        </p:tgtEl>
                                        <p:attrNameLst>
                                          <p:attrName>ppt_y</p:attrName>
                                        </p:attrNameLst>
                                      </p:cBhvr>
                                      <p:tavLst>
                                        <p:tav tm="0">
                                          <p:val>
                                            <p:strVal val="#ppt_y-.03"/>
                                          </p:val>
                                        </p:tav>
                                        <p:tav tm="100000">
                                          <p:val>
                                            <p:strVal val="#ppt_y"/>
                                          </p:val>
                                        </p:tav>
                                      </p:tavLst>
                                    </p:anim>
                                  </p:childTnLst>
                                </p:cTn>
                              </p:par>
                              <p:par>
                                <p:cTn id="152" presetID="37"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animEffect transition="in" filter="fade">
                                      <p:cBhvr>
                                        <p:cTn id="154" dur="1000"/>
                                        <p:tgtEl>
                                          <p:spTgt spid="217"/>
                                        </p:tgtEl>
                                      </p:cBhvr>
                                    </p:animEffect>
                                    <p:anim calcmode="lin" valueType="num">
                                      <p:cBhvr>
                                        <p:cTn id="155" dur="1000" fill="hold"/>
                                        <p:tgtEl>
                                          <p:spTgt spid="217"/>
                                        </p:tgtEl>
                                        <p:attrNameLst>
                                          <p:attrName>ppt_x</p:attrName>
                                        </p:attrNameLst>
                                      </p:cBhvr>
                                      <p:tavLst>
                                        <p:tav tm="0">
                                          <p:val>
                                            <p:strVal val="#ppt_x"/>
                                          </p:val>
                                        </p:tav>
                                        <p:tav tm="100000">
                                          <p:val>
                                            <p:strVal val="#ppt_x"/>
                                          </p:val>
                                        </p:tav>
                                      </p:tavLst>
                                    </p:anim>
                                    <p:anim calcmode="lin" valueType="num">
                                      <p:cBhvr>
                                        <p:cTn id="156" dur="900" decel="100000" fill="hold"/>
                                        <p:tgtEl>
                                          <p:spTgt spid="217"/>
                                        </p:tgtEl>
                                        <p:attrNameLst>
                                          <p:attrName>ppt_y</p:attrName>
                                        </p:attrNameLst>
                                      </p:cBhvr>
                                      <p:tavLst>
                                        <p:tav tm="0">
                                          <p:val>
                                            <p:strVal val="#ppt_y+1"/>
                                          </p:val>
                                        </p:tav>
                                        <p:tav tm="100000">
                                          <p:val>
                                            <p:strVal val="#ppt_y-.03"/>
                                          </p:val>
                                        </p:tav>
                                      </p:tavLst>
                                    </p:anim>
                                    <p:anim calcmode="lin" valueType="num">
                                      <p:cBhvr>
                                        <p:cTn id="157" dur="100" accel="100000" fill="hold">
                                          <p:stCondLst>
                                            <p:cond delay="900"/>
                                          </p:stCondLst>
                                        </p:cTn>
                                        <p:tgtEl>
                                          <p:spTgt spid="217"/>
                                        </p:tgtEl>
                                        <p:attrNameLst>
                                          <p:attrName>ppt_y</p:attrName>
                                        </p:attrNameLst>
                                      </p:cBhvr>
                                      <p:tavLst>
                                        <p:tav tm="0">
                                          <p:val>
                                            <p:strVal val="#ppt_y-.03"/>
                                          </p:val>
                                        </p:tav>
                                        <p:tav tm="100000">
                                          <p:val>
                                            <p:strVal val="#ppt_y"/>
                                          </p:val>
                                        </p:tav>
                                      </p:tavLst>
                                    </p:anim>
                                  </p:childTnLst>
                                </p:cTn>
                              </p:par>
                            </p:childTnLst>
                          </p:cTn>
                        </p:par>
                        <p:par>
                          <p:cTn id="158" fill="hold">
                            <p:stCondLst>
                              <p:cond delay="4000"/>
                            </p:stCondLst>
                            <p:childTnLst>
                              <p:par>
                                <p:cTn id="159" presetID="1" presetClass="exit" presetSubtype="0" fill="hold" nodeType="afterEffect">
                                  <p:stCondLst>
                                    <p:cond delay="0"/>
                                  </p:stCondLst>
                                  <p:childTnLst>
                                    <p:set>
                                      <p:cBhvr>
                                        <p:cTn id="160" dur="1" fill="hold">
                                          <p:stCondLst>
                                            <p:cond delay="0"/>
                                          </p:stCondLst>
                                        </p:cTn>
                                        <p:tgtEl>
                                          <p:spTgt spid="206"/>
                                        </p:tgtEl>
                                        <p:attrNameLst>
                                          <p:attrName>style.visibility</p:attrName>
                                        </p:attrNameLst>
                                      </p:cBhvr>
                                      <p:to>
                                        <p:strVal val="hidden"/>
                                      </p:to>
                                    </p:set>
                                  </p:childTnLst>
                                </p:cTn>
                              </p:par>
                              <p:par>
                                <p:cTn id="161" presetID="37" presetClass="entr" presetSubtype="0" fill="hold" nodeType="withEffect">
                                  <p:stCondLst>
                                    <p:cond delay="0"/>
                                  </p:stCondLst>
                                  <p:childTnLst>
                                    <p:set>
                                      <p:cBhvr>
                                        <p:cTn id="162" dur="1" fill="hold">
                                          <p:stCondLst>
                                            <p:cond delay="0"/>
                                          </p:stCondLst>
                                        </p:cTn>
                                        <p:tgtEl>
                                          <p:spTgt spid="203"/>
                                        </p:tgtEl>
                                        <p:attrNameLst>
                                          <p:attrName>style.visibility</p:attrName>
                                        </p:attrNameLst>
                                      </p:cBhvr>
                                      <p:to>
                                        <p:strVal val="visible"/>
                                      </p:to>
                                    </p:set>
                                    <p:animEffect transition="in" filter="fade">
                                      <p:cBhvr>
                                        <p:cTn id="163" dur="1000"/>
                                        <p:tgtEl>
                                          <p:spTgt spid="203"/>
                                        </p:tgtEl>
                                      </p:cBhvr>
                                    </p:animEffect>
                                    <p:anim calcmode="lin" valueType="num">
                                      <p:cBhvr>
                                        <p:cTn id="164" dur="1000" fill="hold"/>
                                        <p:tgtEl>
                                          <p:spTgt spid="203"/>
                                        </p:tgtEl>
                                        <p:attrNameLst>
                                          <p:attrName>ppt_x</p:attrName>
                                        </p:attrNameLst>
                                      </p:cBhvr>
                                      <p:tavLst>
                                        <p:tav tm="0">
                                          <p:val>
                                            <p:strVal val="#ppt_x"/>
                                          </p:val>
                                        </p:tav>
                                        <p:tav tm="100000">
                                          <p:val>
                                            <p:strVal val="#ppt_x"/>
                                          </p:val>
                                        </p:tav>
                                      </p:tavLst>
                                    </p:anim>
                                    <p:anim calcmode="lin" valueType="num">
                                      <p:cBhvr>
                                        <p:cTn id="165" dur="900" decel="100000" fill="hold"/>
                                        <p:tgtEl>
                                          <p:spTgt spid="203"/>
                                        </p:tgtEl>
                                        <p:attrNameLst>
                                          <p:attrName>ppt_y</p:attrName>
                                        </p:attrNameLst>
                                      </p:cBhvr>
                                      <p:tavLst>
                                        <p:tav tm="0">
                                          <p:val>
                                            <p:strVal val="#ppt_y+1"/>
                                          </p:val>
                                        </p:tav>
                                        <p:tav tm="100000">
                                          <p:val>
                                            <p:strVal val="#ppt_y-.03"/>
                                          </p:val>
                                        </p:tav>
                                      </p:tavLst>
                                    </p:anim>
                                    <p:anim calcmode="lin" valueType="num">
                                      <p:cBhvr>
                                        <p:cTn id="166" dur="100" accel="100000" fill="hold">
                                          <p:stCondLst>
                                            <p:cond delay="900"/>
                                          </p:stCondLst>
                                        </p:cTn>
                                        <p:tgtEl>
                                          <p:spTgt spid="203"/>
                                        </p:tgtEl>
                                        <p:attrNameLst>
                                          <p:attrName>ppt_y</p:attrName>
                                        </p:attrNameLst>
                                      </p:cBhvr>
                                      <p:tavLst>
                                        <p:tav tm="0">
                                          <p:val>
                                            <p:strVal val="#ppt_y-.03"/>
                                          </p:val>
                                        </p:tav>
                                        <p:tav tm="100000">
                                          <p:val>
                                            <p:strVal val="#ppt_y"/>
                                          </p:val>
                                        </p:tav>
                                      </p:tavLst>
                                    </p:anim>
                                  </p:childTnLst>
                                </p:cTn>
                              </p:par>
                              <p:par>
                                <p:cTn id="167" presetID="37" presetClass="entr" presetSubtype="0" fill="hold" grpId="0" nodeType="withEffect">
                                  <p:stCondLst>
                                    <p:cond delay="0"/>
                                  </p:stCondLst>
                                  <p:childTnLst>
                                    <p:set>
                                      <p:cBhvr>
                                        <p:cTn id="168" dur="1" fill="hold">
                                          <p:stCondLst>
                                            <p:cond delay="0"/>
                                          </p:stCondLst>
                                        </p:cTn>
                                        <p:tgtEl>
                                          <p:spTgt spid="209"/>
                                        </p:tgtEl>
                                        <p:attrNameLst>
                                          <p:attrName>style.visibility</p:attrName>
                                        </p:attrNameLst>
                                      </p:cBhvr>
                                      <p:to>
                                        <p:strVal val="visible"/>
                                      </p:to>
                                    </p:set>
                                    <p:animEffect transition="in" filter="fade">
                                      <p:cBhvr>
                                        <p:cTn id="169" dur="1000"/>
                                        <p:tgtEl>
                                          <p:spTgt spid="209"/>
                                        </p:tgtEl>
                                      </p:cBhvr>
                                    </p:animEffect>
                                    <p:anim calcmode="lin" valueType="num">
                                      <p:cBhvr>
                                        <p:cTn id="170" dur="1000" fill="hold"/>
                                        <p:tgtEl>
                                          <p:spTgt spid="209"/>
                                        </p:tgtEl>
                                        <p:attrNameLst>
                                          <p:attrName>ppt_x</p:attrName>
                                        </p:attrNameLst>
                                      </p:cBhvr>
                                      <p:tavLst>
                                        <p:tav tm="0">
                                          <p:val>
                                            <p:strVal val="#ppt_x"/>
                                          </p:val>
                                        </p:tav>
                                        <p:tav tm="100000">
                                          <p:val>
                                            <p:strVal val="#ppt_x"/>
                                          </p:val>
                                        </p:tav>
                                      </p:tavLst>
                                    </p:anim>
                                    <p:anim calcmode="lin" valueType="num">
                                      <p:cBhvr>
                                        <p:cTn id="171" dur="900" decel="100000" fill="hold"/>
                                        <p:tgtEl>
                                          <p:spTgt spid="209"/>
                                        </p:tgtEl>
                                        <p:attrNameLst>
                                          <p:attrName>ppt_y</p:attrName>
                                        </p:attrNameLst>
                                      </p:cBhvr>
                                      <p:tavLst>
                                        <p:tav tm="0">
                                          <p:val>
                                            <p:strVal val="#ppt_y+1"/>
                                          </p:val>
                                        </p:tav>
                                        <p:tav tm="100000">
                                          <p:val>
                                            <p:strVal val="#ppt_y-.03"/>
                                          </p:val>
                                        </p:tav>
                                      </p:tavLst>
                                    </p:anim>
                                    <p:anim calcmode="lin" valueType="num">
                                      <p:cBhvr>
                                        <p:cTn id="172" dur="100" accel="100000" fill="hold">
                                          <p:stCondLst>
                                            <p:cond delay="900"/>
                                          </p:stCondLst>
                                        </p:cTn>
                                        <p:tgtEl>
                                          <p:spTgt spid="209"/>
                                        </p:tgtEl>
                                        <p:attrNameLst>
                                          <p:attrName>ppt_y</p:attrName>
                                        </p:attrNameLst>
                                      </p:cBhvr>
                                      <p:tavLst>
                                        <p:tav tm="0">
                                          <p:val>
                                            <p:strVal val="#ppt_y-.03"/>
                                          </p:val>
                                        </p:tav>
                                        <p:tav tm="100000">
                                          <p:val>
                                            <p:strVal val="#ppt_y"/>
                                          </p:val>
                                        </p:tav>
                                      </p:tavLst>
                                    </p:anim>
                                  </p:childTnLst>
                                </p:cTn>
                              </p:par>
                            </p:childTnLst>
                          </p:cTn>
                        </p:par>
                        <p:par>
                          <p:cTn id="173" fill="hold">
                            <p:stCondLst>
                              <p:cond delay="5000"/>
                            </p:stCondLst>
                            <p:childTnLst>
                              <p:par>
                                <p:cTn id="174" presetID="1" presetClass="exit" presetSubtype="0" fill="hold" nodeType="afterEffect">
                                  <p:stCondLst>
                                    <p:cond delay="0"/>
                                  </p:stCondLst>
                                  <p:childTnLst>
                                    <p:set>
                                      <p:cBhvr>
                                        <p:cTn id="175" dur="1" fill="hold">
                                          <p:stCondLst>
                                            <p:cond delay="0"/>
                                          </p:stCondLst>
                                        </p:cTn>
                                        <p:tgtEl>
                                          <p:spTgt spid="202"/>
                                        </p:tgtEl>
                                        <p:attrNameLst>
                                          <p:attrName>style.visibility</p:attrName>
                                        </p:attrNameLst>
                                      </p:cBhvr>
                                      <p:to>
                                        <p:strVal val="hidden"/>
                                      </p:to>
                                    </p:set>
                                  </p:childTnLst>
                                </p:cTn>
                              </p:par>
                              <p:par>
                                <p:cTn id="176" presetID="37" presetClass="entr" presetSubtype="0" fill="hold" nodeType="withEffect">
                                  <p:stCondLst>
                                    <p:cond delay="0"/>
                                  </p:stCondLst>
                                  <p:childTnLst>
                                    <p:set>
                                      <p:cBhvr>
                                        <p:cTn id="177" dur="1" fill="hold">
                                          <p:stCondLst>
                                            <p:cond delay="0"/>
                                          </p:stCondLst>
                                        </p:cTn>
                                        <p:tgtEl>
                                          <p:spTgt spid="200"/>
                                        </p:tgtEl>
                                        <p:attrNameLst>
                                          <p:attrName>style.visibility</p:attrName>
                                        </p:attrNameLst>
                                      </p:cBhvr>
                                      <p:to>
                                        <p:strVal val="visible"/>
                                      </p:to>
                                    </p:set>
                                    <p:animEffect transition="in" filter="fade">
                                      <p:cBhvr>
                                        <p:cTn id="178" dur="1000"/>
                                        <p:tgtEl>
                                          <p:spTgt spid="200"/>
                                        </p:tgtEl>
                                      </p:cBhvr>
                                    </p:animEffect>
                                    <p:anim calcmode="lin" valueType="num">
                                      <p:cBhvr>
                                        <p:cTn id="179" dur="1000" fill="hold"/>
                                        <p:tgtEl>
                                          <p:spTgt spid="200"/>
                                        </p:tgtEl>
                                        <p:attrNameLst>
                                          <p:attrName>ppt_x</p:attrName>
                                        </p:attrNameLst>
                                      </p:cBhvr>
                                      <p:tavLst>
                                        <p:tav tm="0">
                                          <p:val>
                                            <p:strVal val="#ppt_x"/>
                                          </p:val>
                                        </p:tav>
                                        <p:tav tm="100000">
                                          <p:val>
                                            <p:strVal val="#ppt_x"/>
                                          </p:val>
                                        </p:tav>
                                      </p:tavLst>
                                    </p:anim>
                                    <p:anim calcmode="lin" valueType="num">
                                      <p:cBhvr>
                                        <p:cTn id="180" dur="900" decel="100000" fill="hold"/>
                                        <p:tgtEl>
                                          <p:spTgt spid="200"/>
                                        </p:tgtEl>
                                        <p:attrNameLst>
                                          <p:attrName>ppt_y</p:attrName>
                                        </p:attrNameLst>
                                      </p:cBhvr>
                                      <p:tavLst>
                                        <p:tav tm="0">
                                          <p:val>
                                            <p:strVal val="#ppt_y+1"/>
                                          </p:val>
                                        </p:tav>
                                        <p:tav tm="100000">
                                          <p:val>
                                            <p:strVal val="#ppt_y-.03"/>
                                          </p:val>
                                        </p:tav>
                                      </p:tavLst>
                                    </p:anim>
                                    <p:anim calcmode="lin" valueType="num">
                                      <p:cBhvr>
                                        <p:cTn id="181" dur="100" accel="100000" fill="hold">
                                          <p:stCondLst>
                                            <p:cond delay="900"/>
                                          </p:stCondLst>
                                        </p:cTn>
                                        <p:tgtEl>
                                          <p:spTgt spid="200"/>
                                        </p:tgtEl>
                                        <p:attrNameLst>
                                          <p:attrName>ppt_y</p:attrName>
                                        </p:attrNameLst>
                                      </p:cBhvr>
                                      <p:tavLst>
                                        <p:tav tm="0">
                                          <p:val>
                                            <p:strVal val="#ppt_y-.03"/>
                                          </p:val>
                                        </p:tav>
                                        <p:tav tm="100000">
                                          <p:val>
                                            <p:strVal val="#ppt_y"/>
                                          </p:val>
                                        </p:tav>
                                      </p:tavLst>
                                    </p:anim>
                                  </p:childTnLst>
                                </p:cTn>
                              </p:par>
                              <p:par>
                                <p:cTn id="182" presetID="37" presetClass="entr" presetSubtype="0" fill="hold" grpId="0" nodeType="withEffect">
                                  <p:stCondLst>
                                    <p:cond delay="0"/>
                                  </p:stCondLst>
                                  <p:childTnLst>
                                    <p:set>
                                      <p:cBhvr>
                                        <p:cTn id="183" dur="1" fill="hold">
                                          <p:stCondLst>
                                            <p:cond delay="0"/>
                                          </p:stCondLst>
                                        </p:cTn>
                                        <p:tgtEl>
                                          <p:spTgt spid="216"/>
                                        </p:tgtEl>
                                        <p:attrNameLst>
                                          <p:attrName>style.visibility</p:attrName>
                                        </p:attrNameLst>
                                      </p:cBhvr>
                                      <p:to>
                                        <p:strVal val="visible"/>
                                      </p:to>
                                    </p:set>
                                    <p:animEffect transition="in" filter="fade">
                                      <p:cBhvr>
                                        <p:cTn id="184" dur="1000"/>
                                        <p:tgtEl>
                                          <p:spTgt spid="216"/>
                                        </p:tgtEl>
                                      </p:cBhvr>
                                    </p:animEffect>
                                    <p:anim calcmode="lin" valueType="num">
                                      <p:cBhvr>
                                        <p:cTn id="185" dur="1000" fill="hold"/>
                                        <p:tgtEl>
                                          <p:spTgt spid="216"/>
                                        </p:tgtEl>
                                        <p:attrNameLst>
                                          <p:attrName>ppt_x</p:attrName>
                                        </p:attrNameLst>
                                      </p:cBhvr>
                                      <p:tavLst>
                                        <p:tav tm="0">
                                          <p:val>
                                            <p:strVal val="#ppt_x"/>
                                          </p:val>
                                        </p:tav>
                                        <p:tav tm="100000">
                                          <p:val>
                                            <p:strVal val="#ppt_x"/>
                                          </p:val>
                                        </p:tav>
                                      </p:tavLst>
                                    </p:anim>
                                    <p:anim calcmode="lin" valueType="num">
                                      <p:cBhvr>
                                        <p:cTn id="186" dur="900" decel="100000" fill="hold"/>
                                        <p:tgtEl>
                                          <p:spTgt spid="216"/>
                                        </p:tgtEl>
                                        <p:attrNameLst>
                                          <p:attrName>ppt_y</p:attrName>
                                        </p:attrNameLst>
                                      </p:cBhvr>
                                      <p:tavLst>
                                        <p:tav tm="0">
                                          <p:val>
                                            <p:strVal val="#ppt_y+1"/>
                                          </p:val>
                                        </p:tav>
                                        <p:tav tm="100000">
                                          <p:val>
                                            <p:strVal val="#ppt_y-.03"/>
                                          </p:val>
                                        </p:tav>
                                      </p:tavLst>
                                    </p:anim>
                                    <p:anim calcmode="lin" valueType="num">
                                      <p:cBhvr>
                                        <p:cTn id="187" dur="100" accel="100000" fill="hold">
                                          <p:stCondLst>
                                            <p:cond delay="900"/>
                                          </p:stCondLst>
                                        </p:cTn>
                                        <p:tgtEl>
                                          <p:spTgt spid="216"/>
                                        </p:tgtEl>
                                        <p:attrNameLst>
                                          <p:attrName>ppt_y</p:attrName>
                                        </p:attrNameLst>
                                      </p:cBhvr>
                                      <p:tavLst>
                                        <p:tav tm="0">
                                          <p:val>
                                            <p:strVal val="#ppt_y-.03"/>
                                          </p:val>
                                        </p:tav>
                                        <p:tav tm="100000">
                                          <p:val>
                                            <p:strVal val="#ppt_y"/>
                                          </p:val>
                                        </p:tav>
                                      </p:tavLst>
                                    </p:anim>
                                  </p:childTnLst>
                                </p:cTn>
                              </p:par>
                            </p:childTnLst>
                          </p:cTn>
                        </p:par>
                        <p:par>
                          <p:cTn id="188" fill="hold">
                            <p:stCondLst>
                              <p:cond delay="6000"/>
                            </p:stCondLst>
                            <p:childTnLst>
                              <p:par>
                                <p:cTn id="189" presetID="1" presetClass="exit" presetSubtype="0" fill="hold" nodeType="afterEffect">
                                  <p:stCondLst>
                                    <p:cond delay="0"/>
                                  </p:stCondLst>
                                  <p:childTnLst>
                                    <p:set>
                                      <p:cBhvr>
                                        <p:cTn id="190" dur="1" fill="hold">
                                          <p:stCondLst>
                                            <p:cond delay="0"/>
                                          </p:stCondLst>
                                        </p:cTn>
                                        <p:tgtEl>
                                          <p:spTgt spid="203"/>
                                        </p:tgtEl>
                                        <p:attrNameLst>
                                          <p:attrName>style.visibility</p:attrName>
                                        </p:attrNameLst>
                                      </p:cBhvr>
                                      <p:to>
                                        <p:strVal val="hidden"/>
                                      </p:to>
                                    </p:set>
                                  </p:childTnLst>
                                </p:cTn>
                              </p:par>
                              <p:par>
                                <p:cTn id="191" presetID="37" presetClass="entr" presetSubtype="0" fill="hold" nodeType="withEffect">
                                  <p:stCondLst>
                                    <p:cond delay="0"/>
                                  </p:stCondLst>
                                  <p:childTnLst>
                                    <p:set>
                                      <p:cBhvr>
                                        <p:cTn id="192" dur="1" fill="hold">
                                          <p:stCondLst>
                                            <p:cond delay="0"/>
                                          </p:stCondLst>
                                        </p:cTn>
                                        <p:tgtEl>
                                          <p:spTgt spid="204"/>
                                        </p:tgtEl>
                                        <p:attrNameLst>
                                          <p:attrName>style.visibility</p:attrName>
                                        </p:attrNameLst>
                                      </p:cBhvr>
                                      <p:to>
                                        <p:strVal val="visible"/>
                                      </p:to>
                                    </p:set>
                                    <p:animEffect transition="in" filter="fade">
                                      <p:cBhvr>
                                        <p:cTn id="193" dur="1000"/>
                                        <p:tgtEl>
                                          <p:spTgt spid="204"/>
                                        </p:tgtEl>
                                      </p:cBhvr>
                                    </p:animEffect>
                                    <p:anim calcmode="lin" valueType="num">
                                      <p:cBhvr>
                                        <p:cTn id="194" dur="1000" fill="hold"/>
                                        <p:tgtEl>
                                          <p:spTgt spid="204"/>
                                        </p:tgtEl>
                                        <p:attrNameLst>
                                          <p:attrName>ppt_x</p:attrName>
                                        </p:attrNameLst>
                                      </p:cBhvr>
                                      <p:tavLst>
                                        <p:tav tm="0">
                                          <p:val>
                                            <p:strVal val="#ppt_x"/>
                                          </p:val>
                                        </p:tav>
                                        <p:tav tm="100000">
                                          <p:val>
                                            <p:strVal val="#ppt_x"/>
                                          </p:val>
                                        </p:tav>
                                      </p:tavLst>
                                    </p:anim>
                                    <p:anim calcmode="lin" valueType="num">
                                      <p:cBhvr>
                                        <p:cTn id="195" dur="900" decel="100000" fill="hold"/>
                                        <p:tgtEl>
                                          <p:spTgt spid="204"/>
                                        </p:tgtEl>
                                        <p:attrNameLst>
                                          <p:attrName>ppt_y</p:attrName>
                                        </p:attrNameLst>
                                      </p:cBhvr>
                                      <p:tavLst>
                                        <p:tav tm="0">
                                          <p:val>
                                            <p:strVal val="#ppt_y+1"/>
                                          </p:val>
                                        </p:tav>
                                        <p:tav tm="100000">
                                          <p:val>
                                            <p:strVal val="#ppt_y-.03"/>
                                          </p:val>
                                        </p:tav>
                                      </p:tavLst>
                                    </p:anim>
                                    <p:anim calcmode="lin" valueType="num">
                                      <p:cBhvr>
                                        <p:cTn id="196" dur="100" accel="100000" fill="hold">
                                          <p:stCondLst>
                                            <p:cond delay="900"/>
                                          </p:stCondLst>
                                        </p:cTn>
                                        <p:tgtEl>
                                          <p:spTgt spid="204"/>
                                        </p:tgtEl>
                                        <p:attrNameLst>
                                          <p:attrName>ppt_y</p:attrName>
                                        </p:attrNameLst>
                                      </p:cBhvr>
                                      <p:tavLst>
                                        <p:tav tm="0">
                                          <p:val>
                                            <p:strVal val="#ppt_y-.03"/>
                                          </p:val>
                                        </p:tav>
                                        <p:tav tm="100000">
                                          <p:val>
                                            <p:strVal val="#ppt_y"/>
                                          </p:val>
                                        </p:tav>
                                      </p:tavLst>
                                    </p:anim>
                                  </p:childTnLst>
                                </p:cTn>
                              </p:par>
                              <p:par>
                                <p:cTn id="197" presetID="37" presetClass="entr" presetSubtype="0" fill="hold" grpId="0" nodeType="withEffect">
                                  <p:stCondLst>
                                    <p:cond delay="0"/>
                                  </p:stCondLst>
                                  <p:childTnLst>
                                    <p:set>
                                      <p:cBhvr>
                                        <p:cTn id="198" dur="1" fill="hold">
                                          <p:stCondLst>
                                            <p:cond delay="0"/>
                                          </p:stCondLst>
                                        </p:cTn>
                                        <p:tgtEl>
                                          <p:spTgt spid="213"/>
                                        </p:tgtEl>
                                        <p:attrNameLst>
                                          <p:attrName>style.visibility</p:attrName>
                                        </p:attrNameLst>
                                      </p:cBhvr>
                                      <p:to>
                                        <p:strVal val="visible"/>
                                      </p:to>
                                    </p:set>
                                    <p:animEffect transition="in" filter="fade">
                                      <p:cBhvr>
                                        <p:cTn id="199" dur="1000"/>
                                        <p:tgtEl>
                                          <p:spTgt spid="213"/>
                                        </p:tgtEl>
                                      </p:cBhvr>
                                    </p:animEffect>
                                    <p:anim calcmode="lin" valueType="num">
                                      <p:cBhvr>
                                        <p:cTn id="200" dur="1000" fill="hold"/>
                                        <p:tgtEl>
                                          <p:spTgt spid="213"/>
                                        </p:tgtEl>
                                        <p:attrNameLst>
                                          <p:attrName>ppt_x</p:attrName>
                                        </p:attrNameLst>
                                      </p:cBhvr>
                                      <p:tavLst>
                                        <p:tav tm="0">
                                          <p:val>
                                            <p:strVal val="#ppt_x"/>
                                          </p:val>
                                        </p:tav>
                                        <p:tav tm="100000">
                                          <p:val>
                                            <p:strVal val="#ppt_x"/>
                                          </p:val>
                                        </p:tav>
                                      </p:tavLst>
                                    </p:anim>
                                    <p:anim calcmode="lin" valueType="num">
                                      <p:cBhvr>
                                        <p:cTn id="201" dur="900" decel="100000" fill="hold"/>
                                        <p:tgtEl>
                                          <p:spTgt spid="213"/>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213"/>
                                        </p:tgtEl>
                                        <p:attrNameLst>
                                          <p:attrName>ppt_y</p:attrName>
                                        </p:attrNameLst>
                                      </p:cBhvr>
                                      <p:tavLst>
                                        <p:tav tm="0">
                                          <p:val>
                                            <p:strVal val="#ppt_y-.03"/>
                                          </p:val>
                                        </p:tav>
                                        <p:tav tm="100000">
                                          <p:val>
                                            <p:strVal val="#ppt_y"/>
                                          </p:val>
                                        </p:tav>
                                      </p:tavLst>
                                    </p:anim>
                                  </p:childTnLst>
                                </p:cTn>
                              </p:par>
                            </p:childTnLst>
                          </p:cTn>
                        </p:par>
                        <p:par>
                          <p:cTn id="203" fill="hold">
                            <p:stCondLst>
                              <p:cond delay="7000"/>
                            </p:stCondLst>
                            <p:childTnLst>
                              <p:par>
                                <p:cTn id="204" presetID="1" presetClass="exit" presetSubtype="0" fill="hold" nodeType="afterEffect">
                                  <p:stCondLst>
                                    <p:cond delay="0"/>
                                  </p:stCondLst>
                                  <p:childTnLst>
                                    <p:set>
                                      <p:cBhvr>
                                        <p:cTn id="205" dur="1" fill="hold">
                                          <p:stCondLst>
                                            <p:cond delay="0"/>
                                          </p:stCondLst>
                                        </p:cTn>
                                        <p:tgtEl>
                                          <p:spTgt spid="200"/>
                                        </p:tgtEl>
                                        <p:attrNameLst>
                                          <p:attrName>style.visibility</p:attrName>
                                        </p:attrNameLst>
                                      </p:cBhvr>
                                      <p:to>
                                        <p:strVal val="hidden"/>
                                      </p:to>
                                    </p:set>
                                  </p:childTnLst>
                                </p:cTn>
                              </p:par>
                              <p:par>
                                <p:cTn id="206" presetID="37" presetClass="entr" presetSubtype="0" fill="hold" nodeType="withEffect">
                                  <p:stCondLst>
                                    <p:cond delay="0"/>
                                  </p:stCondLst>
                                  <p:childTnLst>
                                    <p:set>
                                      <p:cBhvr>
                                        <p:cTn id="207" dur="1" fill="hold">
                                          <p:stCondLst>
                                            <p:cond delay="0"/>
                                          </p:stCondLst>
                                        </p:cTn>
                                        <p:tgtEl>
                                          <p:spTgt spid="207"/>
                                        </p:tgtEl>
                                        <p:attrNameLst>
                                          <p:attrName>style.visibility</p:attrName>
                                        </p:attrNameLst>
                                      </p:cBhvr>
                                      <p:to>
                                        <p:strVal val="visible"/>
                                      </p:to>
                                    </p:set>
                                    <p:animEffect transition="in" filter="fade">
                                      <p:cBhvr>
                                        <p:cTn id="208" dur="1000"/>
                                        <p:tgtEl>
                                          <p:spTgt spid="207"/>
                                        </p:tgtEl>
                                      </p:cBhvr>
                                    </p:animEffect>
                                    <p:anim calcmode="lin" valueType="num">
                                      <p:cBhvr>
                                        <p:cTn id="209" dur="1000" fill="hold"/>
                                        <p:tgtEl>
                                          <p:spTgt spid="207"/>
                                        </p:tgtEl>
                                        <p:attrNameLst>
                                          <p:attrName>ppt_x</p:attrName>
                                        </p:attrNameLst>
                                      </p:cBhvr>
                                      <p:tavLst>
                                        <p:tav tm="0">
                                          <p:val>
                                            <p:strVal val="#ppt_x"/>
                                          </p:val>
                                        </p:tav>
                                        <p:tav tm="100000">
                                          <p:val>
                                            <p:strVal val="#ppt_x"/>
                                          </p:val>
                                        </p:tav>
                                      </p:tavLst>
                                    </p:anim>
                                    <p:anim calcmode="lin" valueType="num">
                                      <p:cBhvr>
                                        <p:cTn id="210" dur="900" decel="100000" fill="hold"/>
                                        <p:tgtEl>
                                          <p:spTgt spid="207"/>
                                        </p:tgtEl>
                                        <p:attrNameLst>
                                          <p:attrName>ppt_y</p:attrName>
                                        </p:attrNameLst>
                                      </p:cBhvr>
                                      <p:tavLst>
                                        <p:tav tm="0">
                                          <p:val>
                                            <p:strVal val="#ppt_y+1"/>
                                          </p:val>
                                        </p:tav>
                                        <p:tav tm="100000">
                                          <p:val>
                                            <p:strVal val="#ppt_y-.03"/>
                                          </p:val>
                                        </p:tav>
                                      </p:tavLst>
                                    </p:anim>
                                    <p:anim calcmode="lin" valueType="num">
                                      <p:cBhvr>
                                        <p:cTn id="211" dur="100" accel="100000" fill="hold">
                                          <p:stCondLst>
                                            <p:cond delay="900"/>
                                          </p:stCondLst>
                                        </p:cTn>
                                        <p:tgtEl>
                                          <p:spTgt spid="207"/>
                                        </p:tgtEl>
                                        <p:attrNameLst>
                                          <p:attrName>ppt_y</p:attrName>
                                        </p:attrNameLst>
                                      </p:cBhvr>
                                      <p:tavLst>
                                        <p:tav tm="0">
                                          <p:val>
                                            <p:strVal val="#ppt_y-.03"/>
                                          </p:val>
                                        </p:tav>
                                        <p:tav tm="100000">
                                          <p:val>
                                            <p:strVal val="#ppt_y"/>
                                          </p:val>
                                        </p:tav>
                                      </p:tavLst>
                                    </p:anim>
                                  </p:childTnLst>
                                </p:cTn>
                              </p:par>
                              <p:par>
                                <p:cTn id="212" presetID="37" presetClass="entr" presetSubtype="0" fill="hold" grpId="0" nodeType="withEffect">
                                  <p:stCondLst>
                                    <p:cond delay="0"/>
                                  </p:stCondLst>
                                  <p:childTnLst>
                                    <p:set>
                                      <p:cBhvr>
                                        <p:cTn id="213" dur="1" fill="hold">
                                          <p:stCondLst>
                                            <p:cond delay="0"/>
                                          </p:stCondLst>
                                        </p:cTn>
                                        <p:tgtEl>
                                          <p:spTgt spid="214"/>
                                        </p:tgtEl>
                                        <p:attrNameLst>
                                          <p:attrName>style.visibility</p:attrName>
                                        </p:attrNameLst>
                                      </p:cBhvr>
                                      <p:to>
                                        <p:strVal val="visible"/>
                                      </p:to>
                                    </p:set>
                                    <p:animEffect transition="in" filter="fade">
                                      <p:cBhvr>
                                        <p:cTn id="214" dur="1000"/>
                                        <p:tgtEl>
                                          <p:spTgt spid="214"/>
                                        </p:tgtEl>
                                      </p:cBhvr>
                                    </p:animEffect>
                                    <p:anim calcmode="lin" valueType="num">
                                      <p:cBhvr>
                                        <p:cTn id="215" dur="1000" fill="hold"/>
                                        <p:tgtEl>
                                          <p:spTgt spid="214"/>
                                        </p:tgtEl>
                                        <p:attrNameLst>
                                          <p:attrName>ppt_x</p:attrName>
                                        </p:attrNameLst>
                                      </p:cBhvr>
                                      <p:tavLst>
                                        <p:tav tm="0">
                                          <p:val>
                                            <p:strVal val="#ppt_x"/>
                                          </p:val>
                                        </p:tav>
                                        <p:tav tm="100000">
                                          <p:val>
                                            <p:strVal val="#ppt_x"/>
                                          </p:val>
                                        </p:tav>
                                      </p:tavLst>
                                    </p:anim>
                                    <p:anim calcmode="lin" valueType="num">
                                      <p:cBhvr>
                                        <p:cTn id="216" dur="900" decel="100000" fill="hold"/>
                                        <p:tgtEl>
                                          <p:spTgt spid="214"/>
                                        </p:tgtEl>
                                        <p:attrNameLst>
                                          <p:attrName>ppt_y</p:attrName>
                                        </p:attrNameLst>
                                      </p:cBhvr>
                                      <p:tavLst>
                                        <p:tav tm="0">
                                          <p:val>
                                            <p:strVal val="#ppt_y+1"/>
                                          </p:val>
                                        </p:tav>
                                        <p:tav tm="100000">
                                          <p:val>
                                            <p:strVal val="#ppt_y-.03"/>
                                          </p:val>
                                        </p:tav>
                                      </p:tavLst>
                                    </p:anim>
                                    <p:anim calcmode="lin" valueType="num">
                                      <p:cBhvr>
                                        <p:cTn id="217" dur="100" accel="100000" fill="hold">
                                          <p:stCondLst>
                                            <p:cond delay="900"/>
                                          </p:stCondLst>
                                        </p:cTn>
                                        <p:tgtEl>
                                          <p:spTgt spid="214"/>
                                        </p:tgtEl>
                                        <p:attrNameLst>
                                          <p:attrName>ppt_y</p:attrName>
                                        </p:attrNameLst>
                                      </p:cBhvr>
                                      <p:tavLst>
                                        <p:tav tm="0">
                                          <p:val>
                                            <p:strVal val="#ppt_y-.03"/>
                                          </p:val>
                                        </p:tav>
                                        <p:tav tm="100000">
                                          <p:val>
                                            <p:strVal val="#ppt_y"/>
                                          </p:val>
                                        </p:tav>
                                      </p:tavLst>
                                    </p:anim>
                                  </p:childTnLst>
                                </p:cTn>
                              </p:par>
                            </p:childTnLst>
                          </p:cTn>
                        </p:par>
                        <p:par>
                          <p:cTn id="218" fill="hold">
                            <p:stCondLst>
                              <p:cond delay="8000"/>
                            </p:stCondLst>
                            <p:childTnLst>
                              <p:par>
                                <p:cTn id="219" presetID="1" presetClass="exit" presetSubtype="0" fill="hold" nodeType="afterEffect">
                                  <p:stCondLst>
                                    <p:cond delay="0"/>
                                  </p:stCondLst>
                                  <p:childTnLst>
                                    <p:set>
                                      <p:cBhvr>
                                        <p:cTn id="220" dur="1" fill="hold">
                                          <p:stCondLst>
                                            <p:cond delay="0"/>
                                          </p:stCondLst>
                                        </p:cTn>
                                        <p:tgtEl>
                                          <p:spTgt spid="204"/>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207"/>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20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218"/>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210"/>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17"/>
                                        </p:tgtEl>
                                        <p:attrNameLst>
                                          <p:attrName>style.visibility</p:attrName>
                                        </p:attrNameLst>
                                      </p:cBhvr>
                                      <p:to>
                                        <p:strVal val="hidden"/>
                                      </p:to>
                                    </p:set>
                                  </p:childTnLst>
                                </p:cTn>
                              </p:par>
                              <p:par>
                                <p:cTn id="233" presetID="1" presetClass="exit" presetSubtype="0" fill="hold" grpId="1" nodeType="withEffect">
                                  <p:stCondLst>
                                    <p:cond delay="0"/>
                                  </p:stCondLst>
                                  <p:childTnLst>
                                    <p:set>
                                      <p:cBhvr>
                                        <p:cTn id="234" dur="1" fill="hold">
                                          <p:stCondLst>
                                            <p:cond delay="0"/>
                                          </p:stCondLst>
                                        </p:cTn>
                                        <p:tgtEl>
                                          <p:spTgt spid="209"/>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16"/>
                                        </p:tgtEl>
                                        <p:attrNameLst>
                                          <p:attrName>style.visibility</p:attrName>
                                        </p:attrNameLst>
                                      </p:cBhvr>
                                      <p:to>
                                        <p:strVal val="hidden"/>
                                      </p:to>
                                    </p:set>
                                  </p:childTnLst>
                                </p:cTn>
                              </p:par>
                              <p:par>
                                <p:cTn id="237" presetID="1" presetClass="exit" presetSubtype="0" fill="hold" grpId="1" nodeType="withEffect">
                                  <p:stCondLst>
                                    <p:cond delay="0"/>
                                  </p:stCondLst>
                                  <p:childTnLst>
                                    <p:set>
                                      <p:cBhvr>
                                        <p:cTn id="238" dur="1" fill="hold">
                                          <p:stCondLst>
                                            <p:cond delay="0"/>
                                          </p:stCondLst>
                                        </p:cTn>
                                        <p:tgtEl>
                                          <p:spTgt spid="213"/>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214"/>
                                        </p:tgtEl>
                                        <p:attrNameLst>
                                          <p:attrName>style.visibility</p:attrName>
                                        </p:attrNameLst>
                                      </p:cBhvr>
                                      <p:to>
                                        <p:strVal val="hidden"/>
                                      </p:to>
                                    </p:set>
                                  </p:childTnLst>
                                </p:cTn>
                              </p:par>
                              <p:par>
                                <p:cTn id="241" presetID="1" presetClass="entr" presetSubtype="0" fill="hold" grpId="1" nodeType="withEffect">
                                  <p:stCondLst>
                                    <p:cond delay="0"/>
                                  </p:stCondLst>
                                  <p:childTnLst>
                                    <p:set>
                                      <p:cBhvr>
                                        <p:cTn id="242" dur="1" fill="hold">
                                          <p:stCondLst>
                                            <p:cond delay="0"/>
                                          </p:stCondLst>
                                        </p:cTn>
                                        <p:tgtEl>
                                          <p:spTgt spid="221"/>
                                        </p:tgtEl>
                                        <p:attrNameLst>
                                          <p:attrName>style.visibility</p:attrName>
                                        </p:attrNameLst>
                                      </p:cBhvr>
                                      <p:to>
                                        <p:strVal val="visible"/>
                                      </p:to>
                                    </p:set>
                                  </p:childTnLst>
                                </p:cTn>
                              </p:par>
                              <p:par>
                                <p:cTn id="243" presetID="1" presetClass="entr" presetSubtype="0" fill="hold" grpId="1" nodeType="withEffect">
                                  <p:stCondLst>
                                    <p:cond delay="0"/>
                                  </p:stCondLst>
                                  <p:childTnLst>
                                    <p:set>
                                      <p:cBhvr>
                                        <p:cTn id="244" dur="1" fill="hold">
                                          <p:stCondLst>
                                            <p:cond delay="0"/>
                                          </p:stCondLst>
                                        </p:cTn>
                                        <p:tgtEl>
                                          <p:spTgt spid="222"/>
                                        </p:tgtEl>
                                        <p:attrNameLst>
                                          <p:attrName>style.visibility</p:attrName>
                                        </p:attrNameLst>
                                      </p:cBhvr>
                                      <p:to>
                                        <p:strVal val="visible"/>
                                      </p:to>
                                    </p:set>
                                  </p:childTnLst>
                                </p:cTn>
                              </p:par>
                              <p:par>
                                <p:cTn id="245" presetID="1" presetClass="entr" presetSubtype="0" fill="hold" grpId="1" nodeType="withEffect">
                                  <p:stCondLst>
                                    <p:cond delay="0"/>
                                  </p:stCondLst>
                                  <p:childTnLst>
                                    <p:set>
                                      <p:cBhvr>
                                        <p:cTn id="246" dur="1" fill="hold">
                                          <p:stCondLst>
                                            <p:cond delay="0"/>
                                          </p:stCondLst>
                                        </p:cTn>
                                        <p:tgtEl>
                                          <p:spTgt spid="220"/>
                                        </p:tgtEl>
                                        <p:attrNameLst>
                                          <p:attrName>style.visibility</p:attrName>
                                        </p:attrNameLst>
                                      </p:cBhvr>
                                      <p:to>
                                        <p:strVal val="visible"/>
                                      </p:to>
                                    </p:set>
                                  </p:childTnLst>
                                </p:cTn>
                              </p:par>
                              <p:par>
                                <p:cTn id="247" presetID="1" presetClass="entr" presetSubtype="0" fill="hold" grpId="1" nodeType="withEffect">
                                  <p:stCondLst>
                                    <p:cond delay="0"/>
                                  </p:stCondLst>
                                  <p:childTnLst>
                                    <p:set>
                                      <p:cBhvr>
                                        <p:cTn id="248" dur="1" fill="hold">
                                          <p:stCondLst>
                                            <p:cond delay="0"/>
                                          </p:stCondLst>
                                        </p:cTn>
                                        <p:tgtEl>
                                          <p:spTgt spid="224"/>
                                        </p:tgtEl>
                                        <p:attrNameLst>
                                          <p:attrName>style.visibility</p:attrName>
                                        </p:attrNameLst>
                                      </p:cBhvr>
                                      <p:to>
                                        <p:strVal val="visible"/>
                                      </p:to>
                                    </p:set>
                                  </p:childTnLst>
                                </p:cTn>
                              </p:par>
                              <p:par>
                                <p:cTn id="249" presetID="1" presetClass="entr" presetSubtype="0" fill="hold" grpId="1" nodeType="withEffect">
                                  <p:stCondLst>
                                    <p:cond delay="0"/>
                                  </p:stCondLst>
                                  <p:childTnLst>
                                    <p:set>
                                      <p:cBhvr>
                                        <p:cTn id="250" dur="1" fill="hold">
                                          <p:stCondLst>
                                            <p:cond delay="0"/>
                                          </p:stCondLst>
                                        </p:cTn>
                                        <p:tgtEl>
                                          <p:spTgt spid="22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23"/>
                                        </p:tgtEl>
                                        <p:attrNameLst>
                                          <p:attrName>style.visibility</p:attrName>
                                        </p:attrNameLst>
                                      </p:cBhvr>
                                      <p:to>
                                        <p:strVal val="visible"/>
                                      </p:to>
                                    </p:set>
                                  </p:childTnLst>
                                </p:cTn>
                              </p:par>
                              <p:par>
                                <p:cTn id="253" presetID="56" presetClass="path" presetSubtype="0" accel="50000" decel="50000" fill="hold" grpId="0" nodeType="withEffect">
                                  <p:stCondLst>
                                    <p:cond delay="0"/>
                                  </p:stCondLst>
                                  <p:childTnLst>
                                    <p:animMotion origin="layout" path="M 0.00122 0.00579 L -0.0618 -0.13483 " pathEditMode="relative" rAng="0" ptsTypes="AA">
                                      <p:cBhvr>
                                        <p:cTn id="254" dur="500" fill="hold"/>
                                        <p:tgtEl>
                                          <p:spTgt spid="221"/>
                                        </p:tgtEl>
                                        <p:attrNameLst>
                                          <p:attrName>ppt_x</p:attrName>
                                          <p:attrName>ppt_y</p:attrName>
                                        </p:attrNameLst>
                                      </p:cBhvr>
                                      <p:rCtr x="-32" y="-70"/>
                                    </p:animMotion>
                                  </p:childTnLst>
                                </p:cTn>
                              </p:par>
                              <p:par>
                                <p:cTn id="255" presetID="56" presetClass="path" presetSubtype="0" accel="50000" decel="50000" fill="hold" grpId="0" nodeType="withEffect">
                                  <p:stCondLst>
                                    <p:cond delay="0"/>
                                  </p:stCondLst>
                                  <p:childTnLst>
                                    <p:animMotion origin="layout" path="M 0.00087 0.00878 L 0.06753 -0.14062 " pathEditMode="relative" rAng="0" ptsTypes="AA">
                                      <p:cBhvr>
                                        <p:cTn id="256" dur="500" fill="hold"/>
                                        <p:tgtEl>
                                          <p:spTgt spid="220"/>
                                        </p:tgtEl>
                                        <p:attrNameLst>
                                          <p:attrName>ppt_x</p:attrName>
                                          <p:attrName>ppt_y</p:attrName>
                                        </p:attrNameLst>
                                      </p:cBhvr>
                                      <p:rCtr x="33" y="-75"/>
                                    </p:animMotion>
                                  </p:childTnLst>
                                </p:cTn>
                              </p:par>
                              <p:par>
                                <p:cTn id="257" presetID="64" presetClass="path" presetSubtype="0" accel="50000" decel="50000" fill="hold" grpId="0" nodeType="withEffect">
                                  <p:stCondLst>
                                    <p:cond delay="0"/>
                                  </p:stCondLst>
                                  <p:childTnLst>
                                    <p:animMotion origin="layout" path="M 0.0007 0.00324 L 0.00139 -0.12673 " pathEditMode="relative" rAng="0" ptsTypes="AA">
                                      <p:cBhvr>
                                        <p:cTn id="258" dur="500" fill="hold"/>
                                        <p:tgtEl>
                                          <p:spTgt spid="222"/>
                                        </p:tgtEl>
                                        <p:attrNameLst>
                                          <p:attrName>ppt_x</p:attrName>
                                          <p:attrName>ppt_y</p:attrName>
                                        </p:attrNameLst>
                                      </p:cBhvr>
                                      <p:rCtr x="0" y="-65"/>
                                    </p:animMotion>
                                  </p:childTnLst>
                                </p:cTn>
                              </p:par>
                              <p:par>
                                <p:cTn id="259" presetID="56" presetClass="path" presetSubtype="0" accel="50000" decel="50000" fill="hold" grpId="0" nodeType="withEffect">
                                  <p:stCondLst>
                                    <p:cond delay="0"/>
                                  </p:stCondLst>
                                  <p:childTnLst>
                                    <p:animMotion origin="layout" path="M 0.00122 0.00579 L -0.0618 -0.13483 " pathEditMode="relative" rAng="0" ptsTypes="AA">
                                      <p:cBhvr>
                                        <p:cTn id="260" dur="500" fill="hold"/>
                                        <p:tgtEl>
                                          <p:spTgt spid="224"/>
                                        </p:tgtEl>
                                        <p:attrNameLst>
                                          <p:attrName>ppt_x</p:attrName>
                                          <p:attrName>ppt_y</p:attrName>
                                        </p:attrNameLst>
                                      </p:cBhvr>
                                      <p:rCtr x="-32" y="-70"/>
                                    </p:animMotion>
                                  </p:childTnLst>
                                </p:cTn>
                              </p:par>
                              <p:par>
                                <p:cTn id="261" presetID="56" presetClass="path" presetSubtype="0" accel="50000" decel="50000" fill="hold" grpId="0" nodeType="withEffect">
                                  <p:stCondLst>
                                    <p:cond delay="0"/>
                                  </p:stCondLst>
                                  <p:childTnLst>
                                    <p:animMotion origin="layout" path="M 0.00087 0.00878 L 0.06753 -0.14062 " pathEditMode="relative" rAng="0" ptsTypes="AA">
                                      <p:cBhvr>
                                        <p:cTn id="262" dur="500" fill="hold"/>
                                        <p:tgtEl>
                                          <p:spTgt spid="223"/>
                                        </p:tgtEl>
                                        <p:attrNameLst>
                                          <p:attrName>ppt_x</p:attrName>
                                          <p:attrName>ppt_y</p:attrName>
                                        </p:attrNameLst>
                                      </p:cBhvr>
                                      <p:rCtr x="33" y="-75"/>
                                    </p:animMotion>
                                  </p:childTnLst>
                                </p:cTn>
                              </p:par>
                              <p:par>
                                <p:cTn id="263" presetID="64" presetClass="path" presetSubtype="0" accel="50000" decel="50000" fill="hold" grpId="0" nodeType="withEffect">
                                  <p:stCondLst>
                                    <p:cond delay="0"/>
                                  </p:stCondLst>
                                  <p:childTnLst>
                                    <p:animMotion origin="layout" path="M 0.0007 0.00324 L 0.00139 -0.12673 " pathEditMode="relative" rAng="0" ptsTypes="AA">
                                      <p:cBhvr>
                                        <p:cTn id="264" dur="500" fill="hold"/>
                                        <p:tgtEl>
                                          <p:spTgt spid="225"/>
                                        </p:tgtEl>
                                        <p:attrNameLst>
                                          <p:attrName>ppt_x</p:attrName>
                                          <p:attrName>ppt_y</p:attrName>
                                        </p:attrNameLst>
                                      </p:cBhvr>
                                      <p:rCtr x="0" y="-65"/>
                                    </p:animMotion>
                                  </p:childTnLst>
                                </p:cTn>
                              </p:par>
                            </p:childTnLst>
                          </p:cTn>
                        </p:par>
                      </p:childTnLst>
                    </p:cTn>
                  </p:par>
                  <p:par>
                    <p:cTn id="265" fill="hold">
                      <p:stCondLst>
                        <p:cond delay="indefinite"/>
                      </p:stCondLst>
                      <p:childTnLst>
                        <p:par>
                          <p:cTn id="266" fill="hold">
                            <p:stCondLst>
                              <p:cond delay="0"/>
                            </p:stCondLst>
                            <p:childTnLst>
                              <p:par>
                                <p:cTn id="267" presetID="1" presetClass="exit" presetSubtype="0" fill="hold" grpId="2" nodeType="clickEffect">
                                  <p:stCondLst>
                                    <p:cond delay="0"/>
                                  </p:stCondLst>
                                  <p:childTnLst>
                                    <p:set>
                                      <p:cBhvr>
                                        <p:cTn id="268" dur="1" fill="hold">
                                          <p:stCondLst>
                                            <p:cond delay="0"/>
                                          </p:stCondLst>
                                        </p:cTn>
                                        <p:tgtEl>
                                          <p:spTgt spid="220"/>
                                        </p:tgtEl>
                                        <p:attrNameLst>
                                          <p:attrName>style.visibility</p:attrName>
                                        </p:attrNameLst>
                                      </p:cBhvr>
                                      <p:to>
                                        <p:strVal val="hidden"/>
                                      </p:to>
                                    </p:set>
                                  </p:childTnLst>
                                </p:cTn>
                              </p:par>
                              <p:par>
                                <p:cTn id="269" presetID="1" presetClass="exit" presetSubtype="0" fill="hold" grpId="2" nodeType="withEffect">
                                  <p:stCondLst>
                                    <p:cond delay="0"/>
                                  </p:stCondLst>
                                  <p:childTnLst>
                                    <p:set>
                                      <p:cBhvr>
                                        <p:cTn id="270" dur="1" fill="hold">
                                          <p:stCondLst>
                                            <p:cond delay="0"/>
                                          </p:stCondLst>
                                        </p:cTn>
                                        <p:tgtEl>
                                          <p:spTgt spid="222"/>
                                        </p:tgtEl>
                                        <p:attrNameLst>
                                          <p:attrName>style.visibility</p:attrName>
                                        </p:attrNameLst>
                                      </p:cBhvr>
                                      <p:to>
                                        <p:strVal val="hidden"/>
                                      </p:to>
                                    </p:set>
                                  </p:childTnLst>
                                </p:cTn>
                              </p:par>
                              <p:par>
                                <p:cTn id="271" presetID="1" presetClass="exit" presetSubtype="0" fill="hold" grpId="2" nodeType="withEffect">
                                  <p:stCondLst>
                                    <p:cond delay="0"/>
                                  </p:stCondLst>
                                  <p:childTnLst>
                                    <p:set>
                                      <p:cBhvr>
                                        <p:cTn id="272" dur="1" fill="hold">
                                          <p:stCondLst>
                                            <p:cond delay="0"/>
                                          </p:stCondLst>
                                        </p:cTn>
                                        <p:tgtEl>
                                          <p:spTgt spid="221"/>
                                        </p:tgtEl>
                                        <p:attrNameLst>
                                          <p:attrName>style.visibility</p:attrName>
                                        </p:attrNameLst>
                                      </p:cBhvr>
                                      <p:to>
                                        <p:strVal val="hidden"/>
                                      </p:to>
                                    </p:set>
                                  </p:childTnLst>
                                </p:cTn>
                              </p:par>
                              <p:par>
                                <p:cTn id="273" presetID="1" presetClass="exit" presetSubtype="0" fill="hold" grpId="2" nodeType="withEffect">
                                  <p:stCondLst>
                                    <p:cond delay="0"/>
                                  </p:stCondLst>
                                  <p:childTnLst>
                                    <p:set>
                                      <p:cBhvr>
                                        <p:cTn id="274" dur="1" fill="hold">
                                          <p:stCondLst>
                                            <p:cond delay="0"/>
                                          </p:stCondLst>
                                        </p:cTn>
                                        <p:tgtEl>
                                          <p:spTgt spid="223"/>
                                        </p:tgtEl>
                                        <p:attrNameLst>
                                          <p:attrName>style.visibility</p:attrName>
                                        </p:attrNameLst>
                                      </p:cBhvr>
                                      <p:to>
                                        <p:strVal val="hidden"/>
                                      </p:to>
                                    </p:set>
                                  </p:childTnLst>
                                </p:cTn>
                              </p:par>
                              <p:par>
                                <p:cTn id="275" presetID="1" presetClass="exit" presetSubtype="0" fill="hold" grpId="2" nodeType="withEffect">
                                  <p:stCondLst>
                                    <p:cond delay="0"/>
                                  </p:stCondLst>
                                  <p:childTnLst>
                                    <p:set>
                                      <p:cBhvr>
                                        <p:cTn id="276" dur="1" fill="hold">
                                          <p:stCondLst>
                                            <p:cond delay="0"/>
                                          </p:stCondLst>
                                        </p:cTn>
                                        <p:tgtEl>
                                          <p:spTgt spid="225"/>
                                        </p:tgtEl>
                                        <p:attrNameLst>
                                          <p:attrName>style.visibility</p:attrName>
                                        </p:attrNameLst>
                                      </p:cBhvr>
                                      <p:to>
                                        <p:strVal val="hidden"/>
                                      </p:to>
                                    </p:set>
                                  </p:childTnLst>
                                </p:cTn>
                              </p:par>
                              <p:par>
                                <p:cTn id="277" presetID="1" presetClass="exit" presetSubtype="0" fill="hold" grpId="2" nodeType="withEffect">
                                  <p:stCondLst>
                                    <p:cond delay="0"/>
                                  </p:stCondLst>
                                  <p:childTnLst>
                                    <p:set>
                                      <p:cBhvr>
                                        <p:cTn id="278" dur="1" fill="hold">
                                          <p:stCondLst>
                                            <p:cond delay="0"/>
                                          </p:stCondLst>
                                        </p:cTn>
                                        <p:tgtEl>
                                          <p:spTgt spid="224"/>
                                        </p:tgtEl>
                                        <p:attrNameLst>
                                          <p:attrName>style.visibility</p:attrName>
                                        </p:attrNameLst>
                                      </p:cBhvr>
                                      <p:to>
                                        <p:strVal val="hidden"/>
                                      </p:to>
                                    </p:set>
                                  </p:childTnLst>
                                </p:cTn>
                              </p:par>
                              <p:par>
                                <p:cTn id="279" presetID="3" presetClass="entr" presetSubtype="10" fill="hold" nodeType="withEffect">
                                  <p:stCondLst>
                                    <p:cond delay="0"/>
                                  </p:stCondLst>
                                  <p:iterate type="lt">
                                    <p:tmPct val="0"/>
                                  </p:iterate>
                                  <p:childTnLst>
                                    <p:set>
                                      <p:cBhvr>
                                        <p:cTn id="280" dur="1" fill="hold">
                                          <p:stCondLst>
                                            <p:cond delay="0"/>
                                          </p:stCondLst>
                                        </p:cTn>
                                        <p:tgtEl>
                                          <p:spTgt spid="16"/>
                                        </p:tgtEl>
                                        <p:attrNameLst>
                                          <p:attrName>style.visibility</p:attrName>
                                        </p:attrNameLst>
                                      </p:cBhvr>
                                      <p:to>
                                        <p:strVal val="visible"/>
                                      </p:to>
                                    </p:set>
                                    <p:animEffect transition="in" filter="blinds(horizontal)">
                                      <p:cBhvr>
                                        <p:cTn id="281" dur="500"/>
                                        <p:tgtEl>
                                          <p:spTgt spid="16"/>
                                        </p:tgtEl>
                                      </p:cBhvr>
                                    </p:animEffect>
                                  </p:childTnLst>
                                </p:cTn>
                              </p:par>
                            </p:childTnLst>
                          </p:cTn>
                        </p:par>
                      </p:childTnLst>
                    </p:cTn>
                  </p:par>
                  <p:par>
                    <p:cTn id="282" fill="hold">
                      <p:stCondLst>
                        <p:cond delay="indefinite"/>
                      </p:stCondLst>
                      <p:childTnLst>
                        <p:par>
                          <p:cTn id="283" fill="hold">
                            <p:stCondLst>
                              <p:cond delay="0"/>
                            </p:stCondLst>
                            <p:childTnLst>
                              <p:par>
                                <p:cTn id="284" presetID="4" presetClass="exit" presetSubtype="16" fill="hold" nodeType="clickEffect">
                                  <p:stCondLst>
                                    <p:cond delay="0"/>
                                  </p:stCondLst>
                                  <p:iterate type="lt">
                                    <p:tmPct val="0"/>
                                  </p:iterate>
                                  <p:childTnLst>
                                    <p:animEffect transition="out" filter="box(in)">
                                      <p:cBhvr>
                                        <p:cTn id="285" dur="500"/>
                                        <p:tgtEl>
                                          <p:spTgt spid="16"/>
                                        </p:tgtEl>
                                      </p:cBhvr>
                                    </p:animEffect>
                                    <p:set>
                                      <p:cBhvr>
                                        <p:cTn id="286" dur="1" fill="hold">
                                          <p:stCondLst>
                                            <p:cond delay="499"/>
                                          </p:stCondLst>
                                        </p:cTn>
                                        <p:tgtEl>
                                          <p:spTgt spid="16"/>
                                        </p:tgtEl>
                                        <p:attrNameLst>
                                          <p:attrName>style.visibility</p:attrName>
                                        </p:attrNameLst>
                                      </p:cBhvr>
                                      <p:to>
                                        <p:strVal val="hidden"/>
                                      </p:to>
                                    </p:set>
                                  </p:childTnLst>
                                </p:cTn>
                              </p:par>
                              <p:par>
                                <p:cTn id="287" presetID="1" presetClass="entr" presetSubtype="0" fill="hold" grpId="0" nodeType="withEffect">
                                  <p:stCondLst>
                                    <p:cond delay="0"/>
                                  </p:stCondLst>
                                  <p:childTnLst>
                                    <p:set>
                                      <p:cBhvr>
                                        <p:cTn id="288" dur="1" fill="hold">
                                          <p:stCondLst>
                                            <p:cond delay="0"/>
                                          </p:stCondLst>
                                        </p:cTn>
                                        <p:tgtEl>
                                          <p:spTgt spid="246"/>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245"/>
                                        </p:tgtEl>
                                        <p:attrNameLst>
                                          <p:attrName>style.visibility</p:attrName>
                                        </p:attrNameLst>
                                      </p:cBhvr>
                                      <p:to>
                                        <p:strVal val="visible"/>
                                      </p:to>
                                    </p:set>
                                  </p:childTnLst>
                                </p:cTn>
                              </p:par>
                              <p:par>
                                <p:cTn id="291" presetID="56" presetClass="path" presetSubtype="0" accel="50000" decel="50000" fill="hold" grpId="1" nodeType="withEffect">
                                  <p:stCondLst>
                                    <p:cond delay="0"/>
                                  </p:stCondLst>
                                  <p:childTnLst>
                                    <p:animMotion origin="layout" path="M -0.00035 0.00323 L -0.06736 -0.11564 " pathEditMode="relative" rAng="0" ptsTypes="AA">
                                      <p:cBhvr>
                                        <p:cTn id="292" dur="500" fill="hold"/>
                                        <p:tgtEl>
                                          <p:spTgt spid="246"/>
                                        </p:tgtEl>
                                        <p:attrNameLst>
                                          <p:attrName>ppt_x</p:attrName>
                                          <p:attrName>ppt_y</p:attrName>
                                        </p:attrNameLst>
                                      </p:cBhvr>
                                      <p:rCtr x="-34" y="-59"/>
                                    </p:animMotion>
                                  </p:childTnLst>
                                </p:cTn>
                              </p:par>
                              <p:par>
                                <p:cTn id="293" presetID="56" presetClass="path" presetSubtype="0" accel="50000" decel="50000" fill="hold" grpId="1" nodeType="withEffect">
                                  <p:stCondLst>
                                    <p:cond delay="0"/>
                                  </p:stCondLst>
                                  <p:childTnLst>
                                    <p:animMotion origin="layout" path="M 0 -1.63737E-6 L 0.08333 -0.12211 " pathEditMode="relative" rAng="0" ptsTypes="AA">
                                      <p:cBhvr>
                                        <p:cTn id="294" dur="500" fill="hold"/>
                                        <p:tgtEl>
                                          <p:spTgt spid="245"/>
                                        </p:tgtEl>
                                        <p:attrNameLst>
                                          <p:attrName>ppt_x</p:attrName>
                                          <p:attrName>ppt_y</p:attrName>
                                        </p:attrNameLst>
                                      </p:cBhvr>
                                      <p:rCtr x="42" y="-61"/>
                                    </p:animMotion>
                                  </p:childTnLst>
                                </p:cTn>
                              </p:par>
                            </p:childTnLst>
                          </p:cTn>
                        </p:par>
                      </p:childTnLst>
                    </p:cTn>
                  </p:par>
                  <p:par>
                    <p:cTn id="295" fill="hold">
                      <p:stCondLst>
                        <p:cond delay="indefinite"/>
                      </p:stCondLst>
                      <p:childTnLst>
                        <p:par>
                          <p:cTn id="296" fill="hold">
                            <p:stCondLst>
                              <p:cond delay="0"/>
                            </p:stCondLst>
                            <p:childTnLst>
                              <p:par>
                                <p:cTn id="297" presetID="3" presetClass="entr" presetSubtype="10" fill="hold" nodeType="clickEffect">
                                  <p:stCondLst>
                                    <p:cond delay="0"/>
                                  </p:stCondLst>
                                  <p:childTnLst>
                                    <p:set>
                                      <p:cBhvr>
                                        <p:cTn id="298" dur="1" fill="hold">
                                          <p:stCondLst>
                                            <p:cond delay="0"/>
                                          </p:stCondLst>
                                        </p:cTn>
                                        <p:tgtEl>
                                          <p:spTgt spid="23"/>
                                        </p:tgtEl>
                                        <p:attrNameLst>
                                          <p:attrName>style.visibility</p:attrName>
                                        </p:attrNameLst>
                                      </p:cBhvr>
                                      <p:to>
                                        <p:strVal val="visible"/>
                                      </p:to>
                                    </p:set>
                                    <p:animEffect transition="in" filter="blinds(horizontal)">
                                      <p:cBhvr>
                                        <p:cTn id="299" dur="500"/>
                                        <p:tgtEl>
                                          <p:spTgt spid="23"/>
                                        </p:tgtEl>
                                      </p:cBhvr>
                                    </p:animEffect>
                                  </p:childTnLst>
                                </p:cTn>
                              </p:par>
                              <p:par>
                                <p:cTn id="300" presetID="1" presetClass="exit" presetSubtype="0" fill="hold" grpId="2" nodeType="withEffect">
                                  <p:stCondLst>
                                    <p:cond delay="0"/>
                                  </p:stCondLst>
                                  <p:childTnLst>
                                    <p:set>
                                      <p:cBhvr>
                                        <p:cTn id="301" dur="1" fill="hold">
                                          <p:stCondLst>
                                            <p:cond delay="0"/>
                                          </p:stCondLst>
                                        </p:cTn>
                                        <p:tgtEl>
                                          <p:spTgt spid="245"/>
                                        </p:tgtEl>
                                        <p:attrNameLst>
                                          <p:attrName>style.visibility</p:attrName>
                                        </p:attrNameLst>
                                      </p:cBhvr>
                                      <p:to>
                                        <p:strVal val="hidden"/>
                                      </p:to>
                                    </p:set>
                                  </p:childTnLst>
                                </p:cTn>
                              </p:par>
                              <p:par>
                                <p:cTn id="302" presetID="1" presetClass="exit" presetSubtype="0" fill="hold" grpId="2" nodeType="withEffect">
                                  <p:stCondLst>
                                    <p:cond delay="0"/>
                                  </p:stCondLst>
                                  <p:childTnLst>
                                    <p:set>
                                      <p:cBhvr>
                                        <p:cTn id="303" dur="1" fill="hold">
                                          <p:stCondLst>
                                            <p:cond delay="0"/>
                                          </p:stCondLst>
                                        </p:cTn>
                                        <p:tgtEl>
                                          <p:spTgt spid="246"/>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nodeType="clickEffect">
                                  <p:stCondLst>
                                    <p:cond delay="0"/>
                                  </p:stCondLst>
                                  <p:childTnLst>
                                    <p:set>
                                      <p:cBhvr>
                                        <p:cTn id="307" dur="1" fill="hold">
                                          <p:stCondLst>
                                            <p:cond delay="0"/>
                                          </p:stCondLst>
                                        </p:cTn>
                                        <p:tgtEl>
                                          <p:spTgt spid="25"/>
                                        </p:tgtEl>
                                        <p:attrNameLst>
                                          <p:attrName>style.visibility</p:attrName>
                                        </p:attrNameLst>
                                      </p:cBhvr>
                                      <p:to>
                                        <p:strVal val="visible"/>
                                      </p:to>
                                    </p:set>
                                  </p:childTnLst>
                                </p:cTn>
                              </p:par>
                              <p:par>
                                <p:cTn id="308" presetID="4" presetClass="exit" presetSubtype="16" fill="hold" nodeType="withEffect">
                                  <p:stCondLst>
                                    <p:cond delay="0"/>
                                  </p:stCondLst>
                                  <p:childTnLst>
                                    <p:animEffect transition="out" filter="box(in)">
                                      <p:cBhvr>
                                        <p:cTn id="309" dur="500"/>
                                        <p:tgtEl>
                                          <p:spTgt spid="23"/>
                                        </p:tgtEl>
                                      </p:cBhvr>
                                    </p:animEffect>
                                    <p:set>
                                      <p:cBhvr>
                                        <p:cTn id="310" dur="1" fill="hold">
                                          <p:stCondLst>
                                            <p:cond delay="499"/>
                                          </p:stCondLst>
                                        </p:cTn>
                                        <p:tgtEl>
                                          <p:spTgt spid="23"/>
                                        </p:tgtEl>
                                        <p:attrNameLst>
                                          <p:attrName>style.visibility</p:attrName>
                                        </p:attrNameLst>
                                      </p:cBhvr>
                                      <p:to>
                                        <p:strVal val="hidden"/>
                                      </p:to>
                                    </p:set>
                                  </p:childTnLst>
                                </p:cTn>
                              </p:par>
                              <p:par>
                                <p:cTn id="311" presetID="35" presetClass="path" presetSubtype="0" accel="50000" decel="50000" fill="hold" nodeType="withEffect">
                                  <p:stCondLst>
                                    <p:cond delay="0"/>
                                  </p:stCondLst>
                                  <p:childTnLst>
                                    <p:animMotion origin="layout" path="M -0.00833 0.01064 L -0.32083 0.00462 " pathEditMode="relative" rAng="0" ptsTypes="AA">
                                      <p:cBhvr>
                                        <p:cTn id="312" dur="2000" fill="hold"/>
                                        <p:tgtEl>
                                          <p:spTgt spid="25"/>
                                        </p:tgtEl>
                                        <p:attrNameLst>
                                          <p:attrName>ppt_x</p:attrName>
                                          <p:attrName>ppt_y</p:attrName>
                                        </p:attrNameLst>
                                      </p:cBhvr>
                                      <p:rCtr x="-156" y="-3"/>
                                    </p:animMotion>
                                  </p:childTnLst>
                                </p:cTn>
                              </p:par>
                            </p:childTnLst>
                          </p:cTn>
                        </p:par>
                        <p:par>
                          <p:cTn id="313" fill="hold">
                            <p:stCondLst>
                              <p:cond delay="2000"/>
                            </p:stCondLst>
                            <p:childTnLst>
                              <p:par>
                                <p:cTn id="314" presetID="10" presetClass="exit" presetSubtype="0" fill="hold" nodeType="afterEffect">
                                  <p:stCondLst>
                                    <p:cond delay="0"/>
                                  </p:stCondLst>
                                  <p:childTnLst>
                                    <p:animEffect transition="out" filter="fade">
                                      <p:cBhvr>
                                        <p:cTn id="315" dur="1000"/>
                                        <p:tgtEl>
                                          <p:spTgt spid="25"/>
                                        </p:tgtEl>
                                      </p:cBhvr>
                                    </p:animEffect>
                                    <p:set>
                                      <p:cBhvr>
                                        <p:cTn id="316" dur="1" fill="hold">
                                          <p:stCondLst>
                                            <p:cond delay="999"/>
                                          </p:stCondLst>
                                        </p:cTn>
                                        <p:tgtEl>
                                          <p:spTgt spid="25"/>
                                        </p:tgtEl>
                                        <p:attrNameLst>
                                          <p:attrName>style.visibility</p:attrName>
                                        </p:attrNameLst>
                                      </p:cBhvr>
                                      <p:to>
                                        <p:strVal val="hidden"/>
                                      </p:to>
                                    </p:set>
                                  </p:childTnLst>
                                </p:cTn>
                              </p:par>
                              <p:par>
                                <p:cTn id="317" presetID="10" presetClass="exit" presetSubtype="0" fill="hold" nodeType="withEffect">
                                  <p:stCondLst>
                                    <p:cond delay="0"/>
                                  </p:stCondLst>
                                  <p:childTnLst>
                                    <p:animEffect transition="out" filter="fade">
                                      <p:cBhvr>
                                        <p:cTn id="318" dur="1000"/>
                                        <p:tgtEl>
                                          <p:spTgt spid="110"/>
                                        </p:tgtEl>
                                      </p:cBhvr>
                                    </p:animEffect>
                                    <p:set>
                                      <p:cBhvr>
                                        <p:cTn id="319" dur="1" fill="hold">
                                          <p:stCondLst>
                                            <p:cond delay="999"/>
                                          </p:stCondLst>
                                        </p:cTn>
                                        <p:tgtEl>
                                          <p:spTgt spid="110"/>
                                        </p:tgtEl>
                                        <p:attrNameLst>
                                          <p:attrName>style.visibility</p:attrName>
                                        </p:attrNameLst>
                                      </p:cBhvr>
                                      <p:to>
                                        <p:strVal val="hidden"/>
                                      </p:to>
                                    </p:set>
                                  </p:childTnLst>
                                </p:cTn>
                              </p:par>
                              <p:par>
                                <p:cTn id="320" presetID="10" presetClass="exit" presetSubtype="0" fill="hold" nodeType="withEffect">
                                  <p:stCondLst>
                                    <p:cond delay="0"/>
                                  </p:stCondLst>
                                  <p:childTnLst>
                                    <p:animEffect transition="out" filter="fade">
                                      <p:cBhvr>
                                        <p:cTn id="321" dur="1000"/>
                                        <p:tgtEl>
                                          <p:spTgt spid="14"/>
                                        </p:tgtEl>
                                      </p:cBhvr>
                                    </p:animEffect>
                                    <p:set>
                                      <p:cBhvr>
                                        <p:cTn id="322" dur="1" fill="hold">
                                          <p:stCondLst>
                                            <p:cond delay="999"/>
                                          </p:stCondLst>
                                        </p:cTn>
                                        <p:tgtEl>
                                          <p:spTgt spid="14"/>
                                        </p:tgtEl>
                                        <p:attrNameLst>
                                          <p:attrName>style.visibility</p:attrName>
                                        </p:attrNameLst>
                                      </p:cBhvr>
                                      <p:to>
                                        <p:strVal val="hidden"/>
                                      </p:to>
                                    </p:set>
                                  </p:childTnLst>
                                </p:cTn>
                              </p:par>
                              <p:par>
                                <p:cTn id="323" presetID="10" presetClass="entr" presetSubtype="0" fill="hold" grpId="0" nodeType="withEffect">
                                  <p:stCondLst>
                                    <p:cond delay="0"/>
                                  </p:stCondLst>
                                  <p:childTnLst>
                                    <p:set>
                                      <p:cBhvr>
                                        <p:cTn id="324" dur="1" fill="hold">
                                          <p:stCondLst>
                                            <p:cond delay="0"/>
                                          </p:stCondLst>
                                        </p:cTn>
                                        <p:tgtEl>
                                          <p:spTgt spid="116"/>
                                        </p:tgtEl>
                                        <p:attrNameLst>
                                          <p:attrName>style.visibility</p:attrName>
                                        </p:attrNameLst>
                                      </p:cBhvr>
                                      <p:to>
                                        <p:strVal val="visible"/>
                                      </p:to>
                                    </p:set>
                                    <p:animEffect transition="in" filter="fade">
                                      <p:cBhvr>
                                        <p:cTn id="325" dur="1000"/>
                                        <p:tgtEl>
                                          <p:spTgt spid="116"/>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nodeType="clickEffect">
                                  <p:stCondLst>
                                    <p:cond delay="0"/>
                                  </p:stCondLst>
                                  <p:childTnLst>
                                    <p:set>
                                      <p:cBhvr>
                                        <p:cTn id="329" dur="1" fill="hold">
                                          <p:stCondLst>
                                            <p:cond delay="0"/>
                                          </p:stCondLst>
                                        </p:cTn>
                                        <p:tgtEl>
                                          <p:spTgt spid="130">
                                            <p:txEl>
                                              <p:pRg st="0" end="0"/>
                                            </p:txEl>
                                          </p:spTgt>
                                        </p:tgtEl>
                                        <p:attrNameLst>
                                          <p:attrName>style.visibility</p:attrName>
                                        </p:attrNameLst>
                                      </p:cBhvr>
                                      <p:to>
                                        <p:strVal val="visible"/>
                                      </p:to>
                                    </p:set>
                                  </p:childTnLst>
                                </p:cTn>
                              </p:par>
                              <p:par>
                                <p:cTn id="330" presetID="1" presetClass="entr" presetSubtype="0" fill="hold" nodeType="withEffect">
                                  <p:stCondLst>
                                    <p:cond delay="0"/>
                                  </p:stCondLst>
                                  <p:childTnLst>
                                    <p:set>
                                      <p:cBhvr>
                                        <p:cTn id="331" dur="1" fill="hold">
                                          <p:stCondLst>
                                            <p:cond delay="0"/>
                                          </p:stCondLst>
                                        </p:cTn>
                                        <p:tgtEl>
                                          <p:spTgt spid="130">
                                            <p:txEl>
                                              <p:pRg st="1" end="1"/>
                                            </p:txEl>
                                          </p:spTgt>
                                        </p:tgtEl>
                                        <p:attrNameLst>
                                          <p:attrName>style.visibility</p:attrName>
                                        </p:attrNameLst>
                                      </p:cBhvr>
                                      <p:to>
                                        <p:strVal val="visible"/>
                                      </p:to>
                                    </p:set>
                                  </p:childTnLst>
                                </p:cTn>
                              </p:par>
                              <p:par>
                                <p:cTn id="332" presetID="1" presetClass="entr" presetSubtype="0" fill="hold" nodeType="withEffect">
                                  <p:stCondLst>
                                    <p:cond delay="0"/>
                                  </p:stCondLst>
                                  <p:childTnLst>
                                    <p:set>
                                      <p:cBhvr>
                                        <p:cTn id="333" dur="1" fill="hold">
                                          <p:stCondLst>
                                            <p:cond delay="0"/>
                                          </p:stCondLst>
                                        </p:cTn>
                                        <p:tgtEl>
                                          <p:spTgt spid="130">
                                            <p:txEl>
                                              <p:pRg st="2" end="2"/>
                                            </p:txEl>
                                          </p:spTgt>
                                        </p:tgtEl>
                                        <p:attrNameLst>
                                          <p:attrName>style.visibility</p:attrName>
                                        </p:attrNameLst>
                                      </p:cBhvr>
                                      <p:to>
                                        <p:strVal val="visible"/>
                                      </p:to>
                                    </p:set>
                                  </p:childTnLst>
                                </p:cTn>
                              </p:par>
                              <p:par>
                                <p:cTn id="334" presetID="1" presetClass="entr" presetSubtype="0" fill="hold" nodeType="withEffect">
                                  <p:stCondLst>
                                    <p:cond delay="0"/>
                                  </p:stCondLst>
                                  <p:childTnLst>
                                    <p:set>
                                      <p:cBhvr>
                                        <p:cTn id="335" dur="1" fill="hold">
                                          <p:stCondLst>
                                            <p:cond delay="0"/>
                                          </p:stCondLst>
                                        </p:cTn>
                                        <p:tgtEl>
                                          <p:spTgt spid="130">
                                            <p:txEl>
                                              <p:pRg st="3" end="3"/>
                                            </p:txEl>
                                          </p:spTgt>
                                        </p:tgtEl>
                                        <p:attrNameLst>
                                          <p:attrName>style.visibility</p:attrName>
                                        </p:attrNameLst>
                                      </p:cBhvr>
                                      <p:to>
                                        <p:strVal val="visible"/>
                                      </p:to>
                                    </p:set>
                                  </p:childTnLst>
                                </p:cTn>
                              </p:par>
                              <p:par>
                                <p:cTn id="336" presetID="1" presetClass="entr" presetSubtype="0" fill="hold" nodeType="withEffect">
                                  <p:stCondLst>
                                    <p:cond delay="0"/>
                                  </p:stCondLst>
                                  <p:childTnLst>
                                    <p:set>
                                      <p:cBhvr>
                                        <p:cTn id="337" dur="1" fill="hold">
                                          <p:stCondLst>
                                            <p:cond delay="0"/>
                                          </p:stCondLst>
                                        </p:cTn>
                                        <p:tgtEl>
                                          <p:spTgt spid="27"/>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nodeType="clickEffect">
                                  <p:stCondLst>
                                    <p:cond delay="0"/>
                                  </p:stCondLst>
                                  <p:childTnLst>
                                    <p:set>
                                      <p:cBhvr>
                                        <p:cTn id="341" dur="1" fill="hold">
                                          <p:stCondLst>
                                            <p:cond delay="0"/>
                                          </p:stCondLst>
                                        </p:cTn>
                                        <p:tgtEl>
                                          <p:spTgt spid="130">
                                            <p:txEl>
                                              <p:pRg st="4" end="4"/>
                                            </p:txEl>
                                          </p:spTgt>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130">
                                            <p:txEl>
                                              <p:pRg st="5" end="5"/>
                                            </p:txEl>
                                          </p:spTgt>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130">
                                            <p:txEl>
                                              <p:pRg st="6" end="6"/>
                                            </p:txEl>
                                          </p:spTgt>
                                        </p:tgtEl>
                                        <p:attrNameLst>
                                          <p:attrName>style.visibility</p:attrName>
                                        </p:attrNameLst>
                                      </p:cBhvr>
                                      <p:to>
                                        <p:strVal val="visible"/>
                                      </p:to>
                                    </p:set>
                                  </p:childTnLst>
                                </p:cTn>
                              </p:par>
                              <p:par>
                                <p:cTn id="348" presetID="1" presetClass="entr" presetSubtype="0" fill="hold" nodeType="withEffect">
                                  <p:stCondLst>
                                    <p:cond delay="0"/>
                                  </p:stCondLst>
                                  <p:childTnLst>
                                    <p:set>
                                      <p:cBhvr>
                                        <p:cTn id="349" dur="1" fill="hold">
                                          <p:stCondLst>
                                            <p:cond delay="0"/>
                                          </p:stCondLst>
                                        </p:cTn>
                                        <p:tgtEl>
                                          <p:spTgt spid="1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4" grpId="1" animBg="1"/>
      <p:bldP spid="134" grpId="2" animBg="1"/>
      <p:bldP spid="135" grpId="0" animBg="1"/>
      <p:bldP spid="135" grpId="1" animBg="1"/>
      <p:bldP spid="135" grpId="2" animBg="1"/>
      <p:bldP spid="145" grpId="0" animBg="1"/>
      <p:bldP spid="145" grpId="1" animBg="1"/>
      <p:bldP spid="145" grpId="2" animBg="1"/>
      <p:bldP spid="147" grpId="0" animBg="1"/>
      <p:bldP spid="147" grpId="1" animBg="1"/>
      <p:bldP spid="147" grpId="2" animBg="1"/>
      <p:bldP spid="149" grpId="0" animBg="1"/>
      <p:bldP spid="149" grpId="1" animBg="1"/>
      <p:bldP spid="149" grpId="2" animBg="1"/>
      <p:bldP spid="152" grpId="0" animBg="1"/>
      <p:bldP spid="152" grpId="1" animBg="1"/>
      <p:bldP spid="152" grpId="2" animBg="1"/>
      <p:bldP spid="153" grpId="0" animBg="1"/>
      <p:bldP spid="153" grpId="1" animBg="1"/>
      <p:bldP spid="153" grpId="2" animBg="1"/>
      <p:bldP spid="154" grpId="0" animBg="1"/>
      <p:bldP spid="154" grpId="1" animBg="1"/>
      <p:bldP spid="154" grpId="2" animBg="1"/>
      <p:bldP spid="208" grpId="0" animBg="1"/>
      <p:bldP spid="208" grpId="1" animBg="1"/>
      <p:bldP spid="218" grpId="0" animBg="1"/>
      <p:bldP spid="218" grpId="1" animBg="1"/>
      <p:bldP spid="210" grpId="0" animBg="1"/>
      <p:bldP spid="210" grpId="1" animBg="1"/>
      <p:bldP spid="217" grpId="0" animBg="1"/>
      <p:bldP spid="217" grpId="1" animBg="1"/>
      <p:bldP spid="209" grpId="0" animBg="1"/>
      <p:bldP spid="209" grpId="1" animBg="1"/>
      <p:bldP spid="216" grpId="0" animBg="1"/>
      <p:bldP spid="216" grpId="1" animBg="1"/>
      <p:bldP spid="213" grpId="0" animBg="1"/>
      <p:bldP spid="213" grpId="1" animBg="1"/>
      <p:bldP spid="214" grpId="0" animBg="1"/>
      <p:bldP spid="214" grpId="1" animBg="1"/>
      <p:bldP spid="220" grpId="0" animBg="1"/>
      <p:bldP spid="220" grpId="1" animBg="1"/>
      <p:bldP spid="220" grpId="2" animBg="1"/>
      <p:bldP spid="221" grpId="0" animBg="1"/>
      <p:bldP spid="221" grpId="1" animBg="1"/>
      <p:bldP spid="221" grpId="2" animBg="1"/>
      <p:bldP spid="222" grpId="0" animBg="1"/>
      <p:bldP spid="222" grpId="1" animBg="1"/>
      <p:bldP spid="222" grpId="2" animBg="1"/>
      <p:bldP spid="223" grpId="0" animBg="1"/>
      <p:bldP spid="223" grpId="1" animBg="1"/>
      <p:bldP spid="223" grpId="2" animBg="1"/>
      <p:bldP spid="224" grpId="0" animBg="1"/>
      <p:bldP spid="224" grpId="1" animBg="1"/>
      <p:bldP spid="224" grpId="2" animBg="1"/>
      <p:bldP spid="225" grpId="0" animBg="1"/>
      <p:bldP spid="225" grpId="1" animBg="1"/>
      <p:bldP spid="225" grpId="2" animBg="1"/>
      <p:bldP spid="245" grpId="0" animBg="1"/>
      <p:bldP spid="245" grpId="1" animBg="1"/>
      <p:bldP spid="245" grpId="2" animBg="1"/>
      <p:bldP spid="246" grpId="0" animBg="1"/>
      <p:bldP spid="246" grpId="1" animBg="1"/>
      <p:bldP spid="246" grpId="2" animBg="1"/>
      <p:bldP spid="107" grpId="0" build="allAtOnce"/>
      <p:bldP spid="107" grpId="1" build="allAtOnce"/>
      <p:bldP spid="107" grpId="2" build="allAtOnce"/>
      <p:bldP spid="107" grpId="3" build="allAtOnce"/>
      <p:bldP spid="107" grpId="4" build="allAtOnce"/>
      <p:bldP spid="1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pFabric</a:t>
            </a:r>
            <a:r>
              <a:rPr lang="en-US" dirty="0"/>
              <a:t> Switch Complexity</a:t>
            </a:r>
          </a:p>
        </p:txBody>
      </p:sp>
      <p:sp>
        <p:nvSpPr>
          <p:cNvPr id="3" name="Content Placeholder 2"/>
          <p:cNvSpPr>
            <a:spLocks noGrp="1"/>
          </p:cNvSpPr>
          <p:nvPr>
            <p:ph idx="1"/>
          </p:nvPr>
        </p:nvSpPr>
        <p:spPr>
          <a:xfrm>
            <a:off x="304800" y="1752600"/>
            <a:ext cx="8686800" cy="4648200"/>
          </a:xfrm>
        </p:spPr>
        <p:txBody>
          <a:bodyPr>
            <a:normAutofit fontScale="92500" lnSpcReduction="20000"/>
          </a:bodyPr>
          <a:lstStyle/>
          <a:p>
            <a:r>
              <a:rPr lang="en-US" dirty="0"/>
              <a:t>Required buffers are very small: ~2×BDP (bandwidth delay product) per-port</a:t>
            </a:r>
          </a:p>
          <a:p>
            <a:pPr lvl="1"/>
            <a:r>
              <a:rPr lang="en-US" dirty="0"/>
              <a:t>e.g., C=10Gbps, RTT=15µs </a:t>
            </a:r>
            <a:r>
              <a:rPr lang="en-US" dirty="0">
                <a:latin typeface="+mj-lt"/>
                <a:cs typeface="Arial"/>
              </a:rPr>
              <a:t>→</a:t>
            </a:r>
            <a:r>
              <a:rPr lang="en-US" dirty="0"/>
              <a:t> Buffer ~ 30KB</a:t>
            </a:r>
            <a:endParaRPr lang="en-US" dirty="0">
              <a:solidFill>
                <a:srgbClr val="BD0A12"/>
              </a:solidFill>
            </a:endParaRPr>
          </a:p>
          <a:p>
            <a:pPr lvl="1"/>
            <a:r>
              <a:rPr lang="en-US" dirty="0">
                <a:solidFill>
                  <a:srgbClr val="BD0A12"/>
                </a:solidFill>
              </a:rPr>
              <a:t>Today’s switch buffers are 10-30x larger</a:t>
            </a:r>
          </a:p>
          <a:p>
            <a:pPr marL="0" lvl="1" indent="0">
              <a:buNone/>
            </a:pPr>
            <a:endParaRPr lang="en-US" sz="1400" b="1" dirty="0">
              <a:solidFill>
                <a:schemeClr val="accent1"/>
              </a:solidFill>
            </a:endParaRPr>
          </a:p>
          <a:p>
            <a:pPr marL="0" lvl="1" indent="0">
              <a:buNone/>
            </a:pPr>
            <a:endParaRPr lang="en-US" sz="1400" b="1" dirty="0">
              <a:solidFill>
                <a:schemeClr val="accent1"/>
              </a:solidFill>
            </a:endParaRPr>
          </a:p>
          <a:p>
            <a:pPr marL="0" lvl="1" indent="0">
              <a:buNone/>
            </a:pPr>
            <a:r>
              <a:rPr lang="en-US" sz="2800" b="1" dirty="0">
                <a:solidFill>
                  <a:schemeClr val="accent1"/>
                </a:solidFill>
              </a:rPr>
              <a:t>Priority Scheduling/Dropping</a:t>
            </a:r>
          </a:p>
          <a:p>
            <a:pPr marL="342900" lvl="1" indent="-342900">
              <a:buFont typeface="Arial" pitchFamily="34" charset="0"/>
              <a:buChar char="•"/>
            </a:pPr>
            <a:r>
              <a:rPr lang="en-US" sz="2800" dirty="0">
                <a:solidFill>
                  <a:srgbClr val="000000"/>
                </a:solidFill>
              </a:rPr>
              <a:t>Worst-case:</a:t>
            </a:r>
            <a:r>
              <a:rPr lang="en-US" sz="2800" b="1" dirty="0">
                <a:solidFill>
                  <a:schemeClr val="accent1"/>
                </a:solidFill>
              </a:rPr>
              <a:t> </a:t>
            </a:r>
            <a:r>
              <a:rPr lang="en-US" sz="2800" dirty="0"/>
              <a:t>Minimum size packets (64B)</a:t>
            </a:r>
          </a:p>
          <a:p>
            <a:pPr lvl="1"/>
            <a:r>
              <a:rPr lang="en-US" altLang="zh-CN" dirty="0"/>
              <a:t>No.</a:t>
            </a:r>
            <a:r>
              <a:rPr lang="zh-CN" altLang="en-US" dirty="0"/>
              <a:t> </a:t>
            </a:r>
            <a:r>
              <a:rPr lang="en-US" altLang="zh-CN" dirty="0"/>
              <a:t>of</a:t>
            </a:r>
            <a:r>
              <a:rPr lang="zh-CN" altLang="en-US" dirty="0"/>
              <a:t> </a:t>
            </a:r>
            <a:r>
              <a:rPr lang="en-US" altLang="zh-CN" dirty="0"/>
              <a:t>packets</a:t>
            </a:r>
            <a:r>
              <a:rPr lang="zh-CN" altLang="en-US" dirty="0"/>
              <a:t> </a:t>
            </a:r>
            <a:r>
              <a:rPr lang="en-US" altLang="zh-CN" dirty="0"/>
              <a:t>in</a:t>
            </a:r>
            <a:r>
              <a:rPr lang="zh-CN" altLang="en-US" dirty="0"/>
              <a:t> </a:t>
            </a:r>
            <a:r>
              <a:rPr lang="en-US" altLang="zh-CN" dirty="0"/>
              <a:t>the</a:t>
            </a:r>
            <a:r>
              <a:rPr lang="zh-CN" altLang="en-US" dirty="0"/>
              <a:t> </a:t>
            </a:r>
            <a:r>
              <a:rPr lang="en-US" altLang="zh-CN" dirty="0"/>
              <a:t>buffer</a:t>
            </a:r>
            <a:r>
              <a:rPr lang="zh-CN" altLang="en-US" dirty="0"/>
              <a:t> </a:t>
            </a:r>
            <a:r>
              <a:rPr lang="en-US" altLang="zh-CN" dirty="0"/>
              <a:t>=</a:t>
            </a:r>
            <a:r>
              <a:rPr lang="zh-CN" altLang="en-US" dirty="0"/>
              <a:t> </a:t>
            </a:r>
            <a:r>
              <a:rPr lang="en-US" altLang="zh-CN" dirty="0"/>
              <a:t>30KB/64B</a:t>
            </a:r>
            <a:r>
              <a:rPr lang="zh-CN" altLang="en-US" dirty="0"/>
              <a:t> </a:t>
            </a:r>
            <a:r>
              <a:rPr lang="en-US" altLang="zh-CN" dirty="0"/>
              <a:t>=</a:t>
            </a:r>
            <a:r>
              <a:rPr lang="zh-CN" altLang="en-US" dirty="0"/>
              <a:t> </a:t>
            </a:r>
            <a:r>
              <a:rPr lang="en-US" altLang="zh-CN" dirty="0"/>
              <a:t>~600</a:t>
            </a:r>
            <a:r>
              <a:rPr lang="zh-CN" altLang="en-US" dirty="0"/>
              <a:t> </a:t>
            </a:r>
            <a:endParaRPr lang="en-US" dirty="0"/>
          </a:p>
          <a:p>
            <a:pPr lvl="1"/>
            <a:r>
              <a:rPr lang="en-US" dirty="0"/>
              <a:t>51.2ns to find min/max of ~600 numbers</a:t>
            </a:r>
            <a:r>
              <a:rPr lang="zh-CN" altLang="en-US" dirty="0"/>
              <a:t> </a:t>
            </a:r>
            <a:endParaRPr lang="en-US" altLang="zh-CN" dirty="0"/>
          </a:p>
          <a:p>
            <a:pPr lvl="1"/>
            <a:r>
              <a:rPr lang="en-US" dirty="0"/>
              <a:t>Binary comparator tree: 10 clock cycles</a:t>
            </a:r>
            <a:endParaRPr lang="en-US" dirty="0">
              <a:solidFill>
                <a:srgbClr val="BD0A12"/>
              </a:solidFill>
            </a:endParaRPr>
          </a:p>
          <a:p>
            <a:pPr lvl="1"/>
            <a:r>
              <a:rPr lang="en-US" dirty="0">
                <a:solidFill>
                  <a:srgbClr val="BD0A12"/>
                </a:solidFill>
              </a:rPr>
              <a:t>Current ASICs: clock ~ 1ns</a:t>
            </a:r>
            <a:r>
              <a:rPr lang="en-US" altLang="zh-CN" dirty="0">
                <a:solidFill>
                  <a:srgbClr val="BD0A12"/>
                </a:solidFill>
              </a:rPr>
              <a:t>,</a:t>
            </a:r>
            <a:r>
              <a:rPr lang="zh-CN" altLang="en-US" dirty="0">
                <a:solidFill>
                  <a:srgbClr val="BD0A12"/>
                </a:solidFill>
              </a:rPr>
              <a:t> </a:t>
            </a:r>
            <a:r>
              <a:rPr lang="en-US" altLang="zh-CN" dirty="0">
                <a:solidFill>
                  <a:srgbClr val="BD0A12"/>
                </a:solidFill>
              </a:rPr>
              <a:t>can</a:t>
            </a:r>
            <a:r>
              <a:rPr lang="zh-CN" altLang="en-US" dirty="0">
                <a:solidFill>
                  <a:srgbClr val="BD0A12"/>
                </a:solidFill>
              </a:rPr>
              <a:t> </a:t>
            </a:r>
            <a:r>
              <a:rPr lang="en-US" altLang="zh-CN" dirty="0">
                <a:solidFill>
                  <a:srgbClr val="BD0A12"/>
                </a:solidFill>
              </a:rPr>
              <a:t>be</a:t>
            </a:r>
            <a:r>
              <a:rPr lang="zh-CN" altLang="en-US" dirty="0">
                <a:solidFill>
                  <a:srgbClr val="BD0A12"/>
                </a:solidFill>
              </a:rPr>
              <a:t> </a:t>
            </a:r>
            <a:r>
              <a:rPr lang="en-US" altLang="zh-CN" dirty="0">
                <a:solidFill>
                  <a:srgbClr val="BD0A12"/>
                </a:solidFill>
              </a:rPr>
              <a:t>done</a:t>
            </a:r>
            <a:r>
              <a:rPr lang="zh-CN" altLang="en-US" dirty="0">
                <a:solidFill>
                  <a:srgbClr val="BD0A12"/>
                </a:solidFill>
              </a:rPr>
              <a:t> </a:t>
            </a:r>
            <a:r>
              <a:rPr lang="en-US" altLang="zh-CN" dirty="0">
                <a:solidFill>
                  <a:srgbClr val="BD0A12"/>
                </a:solidFill>
              </a:rPr>
              <a:t>in</a:t>
            </a:r>
            <a:r>
              <a:rPr lang="zh-CN" altLang="en-US" dirty="0">
                <a:solidFill>
                  <a:srgbClr val="BD0A12"/>
                </a:solidFill>
              </a:rPr>
              <a:t> </a:t>
            </a:r>
            <a:r>
              <a:rPr lang="en-US" altLang="zh-CN">
                <a:solidFill>
                  <a:srgbClr val="BD0A12"/>
                </a:solidFill>
              </a:rPr>
              <a:t>~10ns</a:t>
            </a:r>
            <a:endParaRPr lang="en-US" dirty="0">
              <a:solidFill>
                <a:srgbClr val="BD0A12"/>
              </a:solidFill>
            </a:endParaRPr>
          </a:p>
        </p:txBody>
      </p:sp>
      <p:sp>
        <p:nvSpPr>
          <p:cNvPr id="8" name="Slide Number Placeholder 7"/>
          <p:cNvSpPr>
            <a:spLocks noGrp="1"/>
          </p:cNvSpPr>
          <p:nvPr>
            <p:ph type="sldNum" sz="quarter" idx="12"/>
          </p:nvPr>
        </p:nvSpPr>
        <p:spPr/>
        <p:txBody>
          <a:bodyPr/>
          <a:lstStyle/>
          <a:p>
            <a:fld id="{3AC99A5B-5B03-425B-9284-2F10A88898BE}" type="slidenum">
              <a:rPr lang="en-US" smtClean="0"/>
              <a:pPr/>
              <a:t>30</a:t>
            </a:fld>
            <a:endParaRPr lang="en-US"/>
          </a:p>
        </p:txBody>
      </p:sp>
    </p:spTree>
    <p:custDataLst>
      <p:tags r:id="rId1"/>
    </p:custDataLst>
    <p:extLst>
      <p:ext uri="{BB962C8B-B14F-4D97-AF65-F5344CB8AC3E}">
        <p14:creationId xmlns:p14="http://schemas.microsoft.com/office/powerpoint/2010/main" val="267084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pFabric</a:t>
            </a:r>
            <a:r>
              <a:rPr lang="en-US" dirty="0"/>
              <a:t> Rate Control</a:t>
            </a:r>
          </a:p>
        </p:txBody>
      </p:sp>
      <p:sp>
        <p:nvSpPr>
          <p:cNvPr id="3" name="Content Placeholder 2"/>
          <p:cNvSpPr>
            <a:spLocks noGrp="1"/>
          </p:cNvSpPr>
          <p:nvPr>
            <p:ph idx="1"/>
          </p:nvPr>
        </p:nvSpPr>
        <p:spPr>
          <a:xfrm>
            <a:off x="304800" y="1752601"/>
            <a:ext cx="8610600" cy="1447800"/>
          </a:xfrm>
        </p:spPr>
        <p:txBody>
          <a:bodyPr>
            <a:normAutofit lnSpcReduction="10000"/>
          </a:bodyPr>
          <a:lstStyle/>
          <a:p>
            <a:r>
              <a:rPr lang="en-US" dirty="0"/>
              <a:t>With priority scheduling/dropping, queue buildup doesn’t matter</a:t>
            </a:r>
          </a:p>
          <a:p>
            <a:pPr marL="0" indent="0">
              <a:buNone/>
            </a:pPr>
            <a:r>
              <a:rPr lang="en-US" sz="2200" dirty="0">
                <a:solidFill>
                  <a:srgbClr val="BD0A12"/>
                </a:solidFill>
              </a:rPr>
              <a:t>        Greatly simplifies rate control</a:t>
            </a:r>
          </a:p>
          <a:p>
            <a:endParaRPr lang="en-US" dirty="0"/>
          </a:p>
        </p:txBody>
      </p:sp>
      <p:grpSp>
        <p:nvGrpSpPr>
          <p:cNvPr id="6" name="Group 5"/>
          <p:cNvGrpSpPr/>
          <p:nvPr/>
        </p:nvGrpSpPr>
        <p:grpSpPr>
          <a:xfrm>
            <a:off x="4495800" y="2752380"/>
            <a:ext cx="4193123" cy="3572220"/>
            <a:chOff x="2553762" y="2124177"/>
            <a:chExt cx="4193123" cy="3572220"/>
          </a:xfrm>
        </p:grpSpPr>
        <p:sp>
          <p:nvSpPr>
            <p:cNvPr id="7" name="Rectangle 6"/>
            <p:cNvSpPr/>
            <p:nvPr/>
          </p:nvSpPr>
          <p:spPr>
            <a:xfrm>
              <a:off x="25537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8" name="Straight Connector 7"/>
            <p:cNvCxnSpPr>
              <a:stCxn id="7" idx="0"/>
            </p:cNvCxnSpPr>
            <p:nvPr/>
          </p:nvCxnSpPr>
          <p:spPr>
            <a:xfrm flipV="1">
              <a:off x="2745324" y="4419600"/>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32416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241685" y="263651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241685" y="263651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9274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613285" y="263651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613285" y="263651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2" idx="0"/>
            </p:cNvCxnSpPr>
            <p:nvPr/>
          </p:nvCxnSpPr>
          <p:spPr>
            <a:xfrm flipH="1" flipV="1">
              <a:off x="3927485" y="2636520"/>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4765685" y="2636520"/>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2" idx="0"/>
            </p:cNvCxnSpPr>
            <p:nvPr/>
          </p:nvCxnSpPr>
          <p:spPr>
            <a:xfrm flipH="1" flipV="1">
              <a:off x="5603885" y="2636520"/>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0109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19" name="Rectangle 18"/>
            <p:cNvSpPr/>
            <p:nvPr/>
          </p:nvSpPr>
          <p:spPr>
            <a:xfrm>
              <a:off x="3468162"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20" name="Straight Connector 19"/>
            <p:cNvCxnSpPr>
              <a:stCxn id="18" idx="0"/>
            </p:cNvCxnSpPr>
            <p:nvPr/>
          </p:nvCxnSpPr>
          <p:spPr>
            <a:xfrm flipH="1" flipV="1">
              <a:off x="3197750" y="4419600"/>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9" idx="0"/>
            </p:cNvCxnSpPr>
            <p:nvPr/>
          </p:nvCxnSpPr>
          <p:spPr>
            <a:xfrm flipH="1" flipV="1">
              <a:off x="3197750" y="4419600"/>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003685"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cxnSp>
          <p:nvCxnSpPr>
            <p:cNvPr id="23" name="Straight Connector 22"/>
            <p:cNvCxnSpPr>
              <a:stCxn id="22" idx="0"/>
            </p:cNvCxnSpPr>
            <p:nvPr/>
          </p:nvCxnSpPr>
          <p:spPr>
            <a:xfrm flipV="1">
              <a:off x="4195247" y="4419600"/>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4608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5" name="Rectangle 24"/>
            <p:cNvSpPr/>
            <p:nvPr/>
          </p:nvSpPr>
          <p:spPr>
            <a:xfrm>
              <a:off x="49180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cxnSp>
          <p:nvCxnSpPr>
            <p:cNvPr id="26" name="Straight Connector 25"/>
            <p:cNvCxnSpPr>
              <a:stCxn id="24" idx="0"/>
            </p:cNvCxnSpPr>
            <p:nvPr/>
          </p:nvCxnSpPr>
          <p:spPr>
            <a:xfrm flipH="1" flipV="1">
              <a:off x="4645550" y="4419600"/>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0"/>
            </p:cNvCxnSpPr>
            <p:nvPr/>
          </p:nvCxnSpPr>
          <p:spPr>
            <a:xfrm flipH="1" flipV="1">
              <a:off x="4645550" y="4419600"/>
              <a:ext cx="464097"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3622685" y="2124177"/>
              <a:ext cx="545969" cy="678181"/>
              <a:chOff x="1027560" y="1988818"/>
              <a:chExt cx="545969" cy="678181"/>
            </a:xfrm>
          </p:grpSpPr>
          <p:sp>
            <p:nvSpPr>
              <p:cNvPr id="111" name="Cube 110"/>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29" name="Group 28"/>
            <p:cNvGrpSpPr/>
            <p:nvPr/>
          </p:nvGrpSpPr>
          <p:grpSpPr>
            <a:xfrm>
              <a:off x="2747082" y="4333601"/>
              <a:ext cx="978209" cy="243008"/>
              <a:chOff x="5220661" y="3675707"/>
              <a:chExt cx="978209" cy="243008"/>
            </a:xfrm>
          </p:grpSpPr>
          <p:sp>
            <p:nvSpPr>
              <p:cNvPr id="90" name="Rectangle 8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4168476" y="4333601"/>
              <a:ext cx="978209" cy="243008"/>
              <a:chOff x="5220661" y="3675707"/>
              <a:chExt cx="978209" cy="243008"/>
            </a:xfrm>
          </p:grpSpPr>
          <p:sp>
            <p:nvSpPr>
              <p:cNvPr id="69" name="Rectangle 68"/>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4486020" y="2128098"/>
              <a:ext cx="545969" cy="678181"/>
              <a:chOff x="1027560" y="1988818"/>
              <a:chExt cx="545969" cy="678181"/>
            </a:xfrm>
          </p:grpSpPr>
          <p:sp>
            <p:nvSpPr>
              <p:cNvPr id="65" name="Cube 64"/>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8"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2" name="Group 31"/>
            <p:cNvGrpSpPr/>
            <p:nvPr/>
          </p:nvGrpSpPr>
          <p:grpSpPr>
            <a:xfrm>
              <a:off x="5362716" y="2141219"/>
              <a:ext cx="545969" cy="678181"/>
              <a:chOff x="1027560" y="1988818"/>
              <a:chExt cx="545969" cy="678181"/>
            </a:xfrm>
          </p:grpSpPr>
          <p:sp>
            <p:nvSpPr>
              <p:cNvPr id="61" name="Cube 60"/>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3" name="Rectangle 32"/>
            <p:cNvSpPr/>
            <p:nvPr/>
          </p:nvSpPr>
          <p:spPr>
            <a:xfrm>
              <a:off x="54493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4" name="Straight Connector 33"/>
            <p:cNvCxnSpPr>
              <a:stCxn id="33" idx="0"/>
            </p:cNvCxnSpPr>
            <p:nvPr/>
          </p:nvCxnSpPr>
          <p:spPr>
            <a:xfrm flipV="1">
              <a:off x="5640924" y="4419599"/>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9065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6" name="Rectangle 35"/>
            <p:cNvSpPr/>
            <p:nvPr/>
          </p:nvSpPr>
          <p:spPr>
            <a:xfrm>
              <a:off x="6363762" y="5333999"/>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7" name="Straight Connector 36"/>
            <p:cNvCxnSpPr>
              <a:stCxn id="35" idx="0"/>
            </p:cNvCxnSpPr>
            <p:nvPr/>
          </p:nvCxnSpPr>
          <p:spPr>
            <a:xfrm flipH="1" flipV="1">
              <a:off x="6093350" y="4419599"/>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6" idx="0"/>
            </p:cNvCxnSpPr>
            <p:nvPr/>
          </p:nvCxnSpPr>
          <p:spPr>
            <a:xfrm flipH="1" flipV="1">
              <a:off x="6093350" y="4419599"/>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5579365" y="4342092"/>
              <a:ext cx="978209" cy="243008"/>
              <a:chOff x="5220661" y="3675707"/>
              <a:chExt cx="978209" cy="243008"/>
            </a:xfrm>
          </p:grpSpPr>
          <p:sp>
            <p:nvSpPr>
              <p:cNvPr id="40" name="Rectangle 3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1" name="Freeform 120"/>
          <p:cNvSpPr/>
          <p:nvPr/>
        </p:nvSpPr>
        <p:spPr>
          <a:xfrm>
            <a:off x="5138823" y="3357866"/>
            <a:ext cx="3367169" cy="2635923"/>
          </a:xfrm>
          <a:custGeom>
            <a:avLst/>
            <a:gdLst>
              <a:gd name="connsiteX0" fmla="*/ 30667 w 3380449"/>
              <a:gd name="connsiteY0" fmla="*/ 2680626 h 2680626"/>
              <a:gd name="connsiteX1" fmla="*/ 21614 w 3380449"/>
              <a:gd name="connsiteY1" fmla="*/ 1847707 h 2680626"/>
              <a:gd name="connsiteX2" fmla="*/ 275111 w 3380449"/>
              <a:gd name="connsiteY2" fmla="*/ 1594210 h 2680626"/>
              <a:gd name="connsiteX3" fmla="*/ 1506382 w 3380449"/>
              <a:gd name="connsiteY3" fmla="*/ 64174 h 2680626"/>
              <a:gd name="connsiteX4" fmla="*/ 1940949 w 3380449"/>
              <a:gd name="connsiteY4" fmla="*/ 435366 h 2680626"/>
              <a:gd name="connsiteX5" fmla="*/ 2918723 w 3380449"/>
              <a:gd name="connsiteY5" fmla="*/ 1784333 h 2680626"/>
              <a:gd name="connsiteX6" fmla="*/ 3380449 w 3380449"/>
              <a:gd name="connsiteY6" fmla="*/ 2680626 h 2680626"/>
              <a:gd name="connsiteX0" fmla="*/ 13128 w 3362910"/>
              <a:gd name="connsiteY0" fmla="*/ 2680626 h 2680626"/>
              <a:gd name="connsiteX1" fmla="*/ 40289 w 3362910"/>
              <a:gd name="connsiteY1" fmla="*/ 1784333 h 2680626"/>
              <a:gd name="connsiteX2" fmla="*/ 257572 w 3362910"/>
              <a:gd name="connsiteY2" fmla="*/ 1594210 h 2680626"/>
              <a:gd name="connsiteX3" fmla="*/ 1488843 w 3362910"/>
              <a:gd name="connsiteY3" fmla="*/ 64174 h 2680626"/>
              <a:gd name="connsiteX4" fmla="*/ 1923410 w 3362910"/>
              <a:gd name="connsiteY4" fmla="*/ 435366 h 2680626"/>
              <a:gd name="connsiteX5" fmla="*/ 2901184 w 3362910"/>
              <a:gd name="connsiteY5" fmla="*/ 1784333 h 2680626"/>
              <a:gd name="connsiteX6" fmla="*/ 3362910 w 3362910"/>
              <a:gd name="connsiteY6" fmla="*/ 2680626 h 2680626"/>
              <a:gd name="connsiteX0" fmla="*/ 26315 w 3376097"/>
              <a:gd name="connsiteY0" fmla="*/ 2658765 h 2658765"/>
              <a:gd name="connsiteX1" fmla="*/ 53476 w 3376097"/>
              <a:gd name="connsiteY1" fmla="*/ 1762472 h 2658765"/>
              <a:gd name="connsiteX2" fmla="*/ 515203 w 3376097"/>
              <a:gd name="connsiteY2" fmla="*/ 1246425 h 2658765"/>
              <a:gd name="connsiteX3" fmla="*/ 1502030 w 3376097"/>
              <a:gd name="connsiteY3" fmla="*/ 42313 h 2658765"/>
              <a:gd name="connsiteX4" fmla="*/ 1936597 w 3376097"/>
              <a:gd name="connsiteY4" fmla="*/ 413505 h 2658765"/>
              <a:gd name="connsiteX5" fmla="*/ 2914371 w 3376097"/>
              <a:gd name="connsiteY5" fmla="*/ 1762472 h 2658765"/>
              <a:gd name="connsiteX6" fmla="*/ 3376097 w 3376097"/>
              <a:gd name="connsiteY6" fmla="*/ 2658765 h 2658765"/>
              <a:gd name="connsiteX0" fmla="*/ 10785 w 3360567"/>
              <a:gd name="connsiteY0" fmla="*/ 2658765 h 2658765"/>
              <a:gd name="connsiteX1" fmla="*/ 83214 w 3360567"/>
              <a:gd name="connsiteY1" fmla="*/ 1798685 h 2658765"/>
              <a:gd name="connsiteX2" fmla="*/ 499673 w 3360567"/>
              <a:gd name="connsiteY2" fmla="*/ 1246425 h 2658765"/>
              <a:gd name="connsiteX3" fmla="*/ 1486500 w 3360567"/>
              <a:gd name="connsiteY3" fmla="*/ 42313 h 2658765"/>
              <a:gd name="connsiteX4" fmla="*/ 1921067 w 3360567"/>
              <a:gd name="connsiteY4" fmla="*/ 413505 h 2658765"/>
              <a:gd name="connsiteX5" fmla="*/ 2898841 w 3360567"/>
              <a:gd name="connsiteY5" fmla="*/ 1762472 h 2658765"/>
              <a:gd name="connsiteX6" fmla="*/ 3360567 w 3360567"/>
              <a:gd name="connsiteY6" fmla="*/ 2658765 h 2658765"/>
              <a:gd name="connsiteX0" fmla="*/ 22010 w 3371792"/>
              <a:gd name="connsiteY0" fmla="*/ 2658765 h 2658765"/>
              <a:gd name="connsiteX1" fmla="*/ 58225 w 3371792"/>
              <a:gd name="connsiteY1" fmla="*/ 1771525 h 2658765"/>
              <a:gd name="connsiteX2" fmla="*/ 510898 w 3371792"/>
              <a:gd name="connsiteY2" fmla="*/ 1246425 h 2658765"/>
              <a:gd name="connsiteX3" fmla="*/ 1497725 w 3371792"/>
              <a:gd name="connsiteY3" fmla="*/ 42313 h 2658765"/>
              <a:gd name="connsiteX4" fmla="*/ 1932292 w 3371792"/>
              <a:gd name="connsiteY4" fmla="*/ 413505 h 2658765"/>
              <a:gd name="connsiteX5" fmla="*/ 2910066 w 3371792"/>
              <a:gd name="connsiteY5" fmla="*/ 1762472 h 2658765"/>
              <a:gd name="connsiteX6" fmla="*/ 3371792 w 3371792"/>
              <a:gd name="connsiteY6" fmla="*/ 2658765 h 2658765"/>
              <a:gd name="connsiteX0" fmla="*/ 5964 w 3355746"/>
              <a:gd name="connsiteY0" fmla="*/ 2658765 h 2658765"/>
              <a:gd name="connsiteX1" fmla="*/ 42179 w 3355746"/>
              <a:gd name="connsiteY1" fmla="*/ 1771525 h 2658765"/>
              <a:gd name="connsiteX2" fmla="*/ 494852 w 3355746"/>
              <a:gd name="connsiteY2" fmla="*/ 1246425 h 2658765"/>
              <a:gd name="connsiteX3" fmla="*/ 1481679 w 3355746"/>
              <a:gd name="connsiteY3" fmla="*/ 42313 h 2658765"/>
              <a:gd name="connsiteX4" fmla="*/ 1916246 w 3355746"/>
              <a:gd name="connsiteY4" fmla="*/ 413505 h 2658765"/>
              <a:gd name="connsiteX5" fmla="*/ 2894020 w 3355746"/>
              <a:gd name="connsiteY5" fmla="*/ 1762472 h 2658765"/>
              <a:gd name="connsiteX6" fmla="*/ 3355746 w 3355746"/>
              <a:gd name="connsiteY6" fmla="*/ 2658765 h 2658765"/>
              <a:gd name="connsiteX0" fmla="*/ 30886 w 3380668"/>
              <a:gd name="connsiteY0" fmla="*/ 2645431 h 2645431"/>
              <a:gd name="connsiteX1" fmla="*/ 67101 w 3380668"/>
              <a:gd name="connsiteY1" fmla="*/ 1758191 h 2645431"/>
              <a:gd name="connsiteX2" fmla="*/ 664630 w 3380668"/>
              <a:gd name="connsiteY2" fmla="*/ 1024861 h 2645431"/>
              <a:gd name="connsiteX3" fmla="*/ 1506601 w 3380668"/>
              <a:gd name="connsiteY3" fmla="*/ 28979 h 2645431"/>
              <a:gd name="connsiteX4" fmla="*/ 1941168 w 3380668"/>
              <a:gd name="connsiteY4" fmla="*/ 400171 h 2645431"/>
              <a:gd name="connsiteX5" fmla="*/ 2918942 w 3380668"/>
              <a:gd name="connsiteY5" fmla="*/ 1749138 h 2645431"/>
              <a:gd name="connsiteX6" fmla="*/ 3380668 w 3380668"/>
              <a:gd name="connsiteY6" fmla="*/ 2645431 h 2645431"/>
              <a:gd name="connsiteX0" fmla="*/ 13428 w 3363210"/>
              <a:gd name="connsiteY0" fmla="*/ 2645431 h 2645431"/>
              <a:gd name="connsiteX1" fmla="*/ 94910 w 3363210"/>
              <a:gd name="connsiteY1" fmla="*/ 1767245 h 2645431"/>
              <a:gd name="connsiteX2" fmla="*/ 647172 w 3363210"/>
              <a:gd name="connsiteY2" fmla="*/ 1024861 h 2645431"/>
              <a:gd name="connsiteX3" fmla="*/ 1489143 w 3363210"/>
              <a:gd name="connsiteY3" fmla="*/ 28979 h 2645431"/>
              <a:gd name="connsiteX4" fmla="*/ 1923710 w 3363210"/>
              <a:gd name="connsiteY4" fmla="*/ 400171 h 2645431"/>
              <a:gd name="connsiteX5" fmla="*/ 2901484 w 3363210"/>
              <a:gd name="connsiteY5" fmla="*/ 1749138 h 2645431"/>
              <a:gd name="connsiteX6" fmla="*/ 3363210 w 3363210"/>
              <a:gd name="connsiteY6" fmla="*/ 2645431 h 2645431"/>
              <a:gd name="connsiteX0" fmla="*/ 14768 w 3364550"/>
              <a:gd name="connsiteY0" fmla="*/ 2639879 h 2639879"/>
              <a:gd name="connsiteX1" fmla="*/ 96250 w 3364550"/>
              <a:gd name="connsiteY1" fmla="*/ 1761693 h 2639879"/>
              <a:gd name="connsiteX2" fmla="*/ 684726 w 3364550"/>
              <a:gd name="connsiteY2" fmla="*/ 928774 h 2639879"/>
              <a:gd name="connsiteX3" fmla="*/ 1490483 w 3364550"/>
              <a:gd name="connsiteY3" fmla="*/ 23427 h 2639879"/>
              <a:gd name="connsiteX4" fmla="*/ 1925050 w 3364550"/>
              <a:gd name="connsiteY4" fmla="*/ 394619 h 2639879"/>
              <a:gd name="connsiteX5" fmla="*/ 2902824 w 3364550"/>
              <a:gd name="connsiteY5" fmla="*/ 1743586 h 2639879"/>
              <a:gd name="connsiteX6" fmla="*/ 3364550 w 3364550"/>
              <a:gd name="connsiteY6" fmla="*/ 2639879 h 2639879"/>
              <a:gd name="connsiteX0" fmla="*/ 16223 w 3366005"/>
              <a:gd name="connsiteY0" fmla="*/ 2641524 h 2641524"/>
              <a:gd name="connsiteX1" fmla="*/ 97705 w 3366005"/>
              <a:gd name="connsiteY1" fmla="*/ 1763338 h 2641524"/>
              <a:gd name="connsiteX2" fmla="*/ 722395 w 3366005"/>
              <a:gd name="connsiteY2" fmla="*/ 957580 h 2641524"/>
              <a:gd name="connsiteX3" fmla="*/ 1491938 w 3366005"/>
              <a:gd name="connsiteY3" fmla="*/ 25072 h 2641524"/>
              <a:gd name="connsiteX4" fmla="*/ 1926505 w 3366005"/>
              <a:gd name="connsiteY4" fmla="*/ 396264 h 2641524"/>
              <a:gd name="connsiteX5" fmla="*/ 2904279 w 3366005"/>
              <a:gd name="connsiteY5" fmla="*/ 1745231 h 2641524"/>
              <a:gd name="connsiteX6" fmla="*/ 3366005 w 3366005"/>
              <a:gd name="connsiteY6" fmla="*/ 2641524 h 2641524"/>
              <a:gd name="connsiteX0" fmla="*/ 16223 w 3366005"/>
              <a:gd name="connsiteY0" fmla="*/ 2633158 h 2633158"/>
              <a:gd name="connsiteX1" fmla="*/ 97705 w 3366005"/>
              <a:gd name="connsiteY1" fmla="*/ 1754972 h 2633158"/>
              <a:gd name="connsiteX2" fmla="*/ 722395 w 3366005"/>
              <a:gd name="connsiteY2" fmla="*/ 949214 h 2633158"/>
              <a:gd name="connsiteX3" fmla="*/ 1546259 w 3366005"/>
              <a:gd name="connsiteY3" fmla="*/ 25759 h 2633158"/>
              <a:gd name="connsiteX4" fmla="*/ 1926505 w 3366005"/>
              <a:gd name="connsiteY4" fmla="*/ 387898 h 2633158"/>
              <a:gd name="connsiteX5" fmla="*/ 2904279 w 3366005"/>
              <a:gd name="connsiteY5" fmla="*/ 1736865 h 2633158"/>
              <a:gd name="connsiteX6" fmla="*/ 3366005 w 3366005"/>
              <a:gd name="connsiteY6" fmla="*/ 2633158 h 2633158"/>
              <a:gd name="connsiteX0" fmla="*/ 16223 w 3366005"/>
              <a:gd name="connsiteY0" fmla="*/ 2607444 h 2607444"/>
              <a:gd name="connsiteX1" fmla="*/ 97705 w 3366005"/>
              <a:gd name="connsiteY1" fmla="*/ 1729258 h 2607444"/>
              <a:gd name="connsiteX2" fmla="*/ 722395 w 3366005"/>
              <a:gd name="connsiteY2" fmla="*/ 923500 h 2607444"/>
              <a:gd name="connsiteX3" fmla="*/ 1546259 w 3366005"/>
              <a:gd name="connsiteY3" fmla="*/ 45 h 2607444"/>
              <a:gd name="connsiteX4" fmla="*/ 2297697 w 3366005"/>
              <a:gd name="connsiteY4" fmla="*/ 887285 h 2607444"/>
              <a:gd name="connsiteX5" fmla="*/ 2904279 w 3366005"/>
              <a:gd name="connsiteY5" fmla="*/ 1711151 h 2607444"/>
              <a:gd name="connsiteX6" fmla="*/ 3366005 w 3366005"/>
              <a:gd name="connsiteY6" fmla="*/ 2607444 h 2607444"/>
              <a:gd name="connsiteX0" fmla="*/ 16223 w 3366005"/>
              <a:gd name="connsiteY0" fmla="*/ 2571232 h 2571232"/>
              <a:gd name="connsiteX1" fmla="*/ 97705 w 3366005"/>
              <a:gd name="connsiteY1" fmla="*/ 1693046 h 2571232"/>
              <a:gd name="connsiteX2" fmla="*/ 722395 w 3366005"/>
              <a:gd name="connsiteY2" fmla="*/ 887288 h 2571232"/>
              <a:gd name="connsiteX3" fmla="*/ 1582473 w 3366005"/>
              <a:gd name="connsiteY3" fmla="*/ 47 h 2571232"/>
              <a:gd name="connsiteX4" fmla="*/ 2297697 w 3366005"/>
              <a:gd name="connsiteY4" fmla="*/ 851073 h 2571232"/>
              <a:gd name="connsiteX5" fmla="*/ 2904279 w 3366005"/>
              <a:gd name="connsiteY5" fmla="*/ 1674939 h 2571232"/>
              <a:gd name="connsiteX6" fmla="*/ 3366005 w 3366005"/>
              <a:gd name="connsiteY6" fmla="*/ 2571232 h 2571232"/>
              <a:gd name="connsiteX0" fmla="*/ 7464 w 3357246"/>
              <a:gd name="connsiteY0" fmla="*/ 2571997 h 2571997"/>
              <a:gd name="connsiteX1" fmla="*/ 88946 w 3357246"/>
              <a:gd name="connsiteY1" fmla="*/ 1693811 h 2571997"/>
              <a:gd name="connsiteX2" fmla="*/ 405818 w 3357246"/>
              <a:gd name="connsiteY2" fmla="*/ 716037 h 2571997"/>
              <a:gd name="connsiteX3" fmla="*/ 1573714 w 3357246"/>
              <a:gd name="connsiteY3" fmla="*/ 812 h 2571997"/>
              <a:gd name="connsiteX4" fmla="*/ 2288938 w 3357246"/>
              <a:gd name="connsiteY4" fmla="*/ 851838 h 2571997"/>
              <a:gd name="connsiteX5" fmla="*/ 2895520 w 3357246"/>
              <a:gd name="connsiteY5" fmla="*/ 1675704 h 2571997"/>
              <a:gd name="connsiteX6" fmla="*/ 3357246 w 3357246"/>
              <a:gd name="connsiteY6" fmla="*/ 2571997 h 2571997"/>
              <a:gd name="connsiteX0" fmla="*/ 7464 w 3357246"/>
              <a:gd name="connsiteY0" fmla="*/ 2590079 h 2590079"/>
              <a:gd name="connsiteX1" fmla="*/ 88946 w 3357246"/>
              <a:gd name="connsiteY1" fmla="*/ 1711893 h 2590079"/>
              <a:gd name="connsiteX2" fmla="*/ 405818 w 3357246"/>
              <a:gd name="connsiteY2" fmla="*/ 734119 h 2590079"/>
              <a:gd name="connsiteX3" fmla="*/ 822276 w 3357246"/>
              <a:gd name="connsiteY3" fmla="*/ 787 h 2590079"/>
              <a:gd name="connsiteX4" fmla="*/ 2288938 w 3357246"/>
              <a:gd name="connsiteY4" fmla="*/ 869920 h 2590079"/>
              <a:gd name="connsiteX5" fmla="*/ 2895520 w 3357246"/>
              <a:gd name="connsiteY5" fmla="*/ 1693786 h 2590079"/>
              <a:gd name="connsiteX6" fmla="*/ 3357246 w 3357246"/>
              <a:gd name="connsiteY6" fmla="*/ 2590079 h 2590079"/>
              <a:gd name="connsiteX0" fmla="*/ 6176 w 3355958"/>
              <a:gd name="connsiteY0" fmla="*/ 2589690 h 2589690"/>
              <a:gd name="connsiteX1" fmla="*/ 87658 w 3355958"/>
              <a:gd name="connsiteY1" fmla="*/ 1711504 h 2589690"/>
              <a:gd name="connsiteX2" fmla="*/ 313995 w 3355958"/>
              <a:gd name="connsiteY2" fmla="*/ 978174 h 2589690"/>
              <a:gd name="connsiteX3" fmla="*/ 820988 w 3355958"/>
              <a:gd name="connsiteY3" fmla="*/ 398 h 2589690"/>
              <a:gd name="connsiteX4" fmla="*/ 2287650 w 3355958"/>
              <a:gd name="connsiteY4" fmla="*/ 869531 h 2589690"/>
              <a:gd name="connsiteX5" fmla="*/ 2894232 w 3355958"/>
              <a:gd name="connsiteY5" fmla="*/ 1693397 h 2589690"/>
              <a:gd name="connsiteX6" fmla="*/ 3355958 w 3355958"/>
              <a:gd name="connsiteY6" fmla="*/ 2589690 h 2589690"/>
              <a:gd name="connsiteX0" fmla="*/ 21206 w 3370988"/>
              <a:gd name="connsiteY0" fmla="*/ 2607081 h 2607081"/>
              <a:gd name="connsiteX1" fmla="*/ 102688 w 3370988"/>
              <a:gd name="connsiteY1" fmla="*/ 1728895 h 2607081"/>
              <a:gd name="connsiteX2" fmla="*/ 836018 w 3370988"/>
              <a:gd name="connsiteY2" fmla="*/ 17789 h 2607081"/>
              <a:gd name="connsiteX3" fmla="*/ 2302680 w 3370988"/>
              <a:gd name="connsiteY3" fmla="*/ 886922 h 2607081"/>
              <a:gd name="connsiteX4" fmla="*/ 2909262 w 3370988"/>
              <a:gd name="connsiteY4" fmla="*/ 1710788 h 2607081"/>
              <a:gd name="connsiteX5" fmla="*/ 3370988 w 3370988"/>
              <a:gd name="connsiteY5" fmla="*/ 2607081 h 2607081"/>
              <a:gd name="connsiteX0" fmla="*/ 17787 w 3367569"/>
              <a:gd name="connsiteY0" fmla="*/ 2624872 h 2624872"/>
              <a:gd name="connsiteX1" fmla="*/ 99269 w 3367569"/>
              <a:gd name="connsiteY1" fmla="*/ 1746686 h 2624872"/>
              <a:gd name="connsiteX2" fmla="*/ 760171 w 3367569"/>
              <a:gd name="connsiteY2" fmla="*/ 17473 h 2624872"/>
              <a:gd name="connsiteX3" fmla="*/ 2299261 w 3367569"/>
              <a:gd name="connsiteY3" fmla="*/ 904713 h 2624872"/>
              <a:gd name="connsiteX4" fmla="*/ 2905843 w 3367569"/>
              <a:gd name="connsiteY4" fmla="*/ 1728579 h 2624872"/>
              <a:gd name="connsiteX5" fmla="*/ 3367569 w 3367569"/>
              <a:gd name="connsiteY5" fmla="*/ 2624872 h 2624872"/>
              <a:gd name="connsiteX0" fmla="*/ 17787 w 3367569"/>
              <a:gd name="connsiteY0" fmla="*/ 2640014 h 2640014"/>
              <a:gd name="connsiteX1" fmla="*/ 99269 w 3367569"/>
              <a:gd name="connsiteY1" fmla="*/ 1761828 h 2640014"/>
              <a:gd name="connsiteX2" fmla="*/ 760171 w 3367569"/>
              <a:gd name="connsiteY2" fmla="*/ 32615 h 2640014"/>
              <a:gd name="connsiteX3" fmla="*/ 2299261 w 3367569"/>
              <a:gd name="connsiteY3" fmla="*/ 919855 h 2640014"/>
              <a:gd name="connsiteX4" fmla="*/ 2905843 w 3367569"/>
              <a:gd name="connsiteY4" fmla="*/ 1743721 h 2640014"/>
              <a:gd name="connsiteX5" fmla="*/ 3367569 w 3367569"/>
              <a:gd name="connsiteY5" fmla="*/ 2640014 h 2640014"/>
              <a:gd name="connsiteX0" fmla="*/ 17787 w 3367569"/>
              <a:gd name="connsiteY0" fmla="*/ 2615542 h 2615542"/>
              <a:gd name="connsiteX1" fmla="*/ 99269 w 3367569"/>
              <a:gd name="connsiteY1" fmla="*/ 1737356 h 2615542"/>
              <a:gd name="connsiteX2" fmla="*/ 760171 w 3367569"/>
              <a:gd name="connsiteY2" fmla="*/ 8143 h 2615542"/>
              <a:gd name="connsiteX3" fmla="*/ 2172513 w 3367569"/>
              <a:gd name="connsiteY3" fmla="*/ 1112666 h 2615542"/>
              <a:gd name="connsiteX4" fmla="*/ 2905843 w 3367569"/>
              <a:gd name="connsiteY4" fmla="*/ 1719249 h 2615542"/>
              <a:gd name="connsiteX5" fmla="*/ 3367569 w 3367569"/>
              <a:gd name="connsiteY5" fmla="*/ 2615542 h 2615542"/>
              <a:gd name="connsiteX0" fmla="*/ 19025 w 3368807"/>
              <a:gd name="connsiteY0" fmla="*/ 2615542 h 2615542"/>
              <a:gd name="connsiteX1" fmla="*/ 100507 w 3368807"/>
              <a:gd name="connsiteY1" fmla="*/ 1737356 h 2615542"/>
              <a:gd name="connsiteX2" fmla="*/ 788569 w 3368807"/>
              <a:gd name="connsiteY2" fmla="*/ 8143 h 2615542"/>
              <a:gd name="connsiteX3" fmla="*/ 2173751 w 3368807"/>
              <a:gd name="connsiteY3" fmla="*/ 1112666 h 2615542"/>
              <a:gd name="connsiteX4" fmla="*/ 2907081 w 3368807"/>
              <a:gd name="connsiteY4" fmla="*/ 1719249 h 2615542"/>
              <a:gd name="connsiteX5" fmla="*/ 3368807 w 3368807"/>
              <a:gd name="connsiteY5" fmla="*/ 2615542 h 2615542"/>
              <a:gd name="connsiteX0" fmla="*/ 19025 w 3368807"/>
              <a:gd name="connsiteY0" fmla="*/ 2608799 h 2608799"/>
              <a:gd name="connsiteX1" fmla="*/ 100507 w 3368807"/>
              <a:gd name="connsiteY1" fmla="*/ 1730613 h 2608799"/>
              <a:gd name="connsiteX2" fmla="*/ 788569 w 3368807"/>
              <a:gd name="connsiteY2" fmla="*/ 1400 h 2608799"/>
              <a:gd name="connsiteX3" fmla="*/ 2173751 w 3368807"/>
              <a:gd name="connsiteY3" fmla="*/ 1105923 h 2608799"/>
              <a:gd name="connsiteX4" fmla="*/ 2907081 w 3368807"/>
              <a:gd name="connsiteY4" fmla="*/ 1712506 h 2608799"/>
              <a:gd name="connsiteX5" fmla="*/ 3368807 w 3368807"/>
              <a:gd name="connsiteY5" fmla="*/ 2608799 h 2608799"/>
              <a:gd name="connsiteX0" fmla="*/ 17387 w 3367169"/>
              <a:gd name="connsiteY0" fmla="*/ 2635923 h 2635923"/>
              <a:gd name="connsiteX1" fmla="*/ 98869 w 3367169"/>
              <a:gd name="connsiteY1" fmla="*/ 1757737 h 2635923"/>
              <a:gd name="connsiteX2" fmla="*/ 750718 w 3367169"/>
              <a:gd name="connsiteY2" fmla="*/ 1364 h 2635923"/>
              <a:gd name="connsiteX3" fmla="*/ 2172113 w 3367169"/>
              <a:gd name="connsiteY3" fmla="*/ 1133047 h 2635923"/>
              <a:gd name="connsiteX4" fmla="*/ 2905443 w 3367169"/>
              <a:gd name="connsiteY4" fmla="*/ 1739630 h 2635923"/>
              <a:gd name="connsiteX5" fmla="*/ 3367169 w 3367169"/>
              <a:gd name="connsiteY5" fmla="*/ 2635923 h 263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7169" h="2635923">
                <a:moveTo>
                  <a:pt x="17387" y="2635923"/>
                </a:moveTo>
                <a:cubicBezTo>
                  <a:pt x="-7510" y="2309998"/>
                  <a:pt x="-23353" y="2196830"/>
                  <a:pt x="98869" y="1757737"/>
                </a:cubicBezTo>
                <a:cubicBezTo>
                  <a:pt x="221091" y="1318644"/>
                  <a:pt x="604354" y="42105"/>
                  <a:pt x="750718" y="1364"/>
                </a:cubicBezTo>
                <a:cubicBezTo>
                  <a:pt x="897082" y="-39377"/>
                  <a:pt x="1812992" y="843336"/>
                  <a:pt x="2172113" y="1133047"/>
                </a:cubicBezTo>
                <a:cubicBezTo>
                  <a:pt x="2531234" y="1422758"/>
                  <a:pt x="2706267" y="1489151"/>
                  <a:pt x="2905443" y="1739630"/>
                </a:cubicBezTo>
                <a:cubicBezTo>
                  <a:pt x="3104619" y="1990109"/>
                  <a:pt x="3256264" y="2374881"/>
                  <a:pt x="3367169" y="2635923"/>
                </a:cubicBezTo>
              </a:path>
            </a:pathLst>
          </a:custGeom>
          <a:ln w="88900">
            <a:solidFill>
              <a:schemeClr val="accent6"/>
            </a:solidFill>
            <a:tailEnd type="triangle" w="med" len="med"/>
          </a:ln>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3" name="Freeform 122"/>
          <p:cNvSpPr/>
          <p:nvPr/>
        </p:nvSpPr>
        <p:spPr>
          <a:xfrm>
            <a:off x="6563736" y="3400914"/>
            <a:ext cx="1944735" cy="2554546"/>
          </a:xfrm>
          <a:custGeom>
            <a:avLst/>
            <a:gdLst>
              <a:gd name="connsiteX0" fmla="*/ 30667 w 3380449"/>
              <a:gd name="connsiteY0" fmla="*/ 2680626 h 2680626"/>
              <a:gd name="connsiteX1" fmla="*/ 21614 w 3380449"/>
              <a:gd name="connsiteY1" fmla="*/ 1847707 h 2680626"/>
              <a:gd name="connsiteX2" fmla="*/ 275111 w 3380449"/>
              <a:gd name="connsiteY2" fmla="*/ 1594210 h 2680626"/>
              <a:gd name="connsiteX3" fmla="*/ 1506382 w 3380449"/>
              <a:gd name="connsiteY3" fmla="*/ 64174 h 2680626"/>
              <a:gd name="connsiteX4" fmla="*/ 1940949 w 3380449"/>
              <a:gd name="connsiteY4" fmla="*/ 435366 h 2680626"/>
              <a:gd name="connsiteX5" fmla="*/ 2918723 w 3380449"/>
              <a:gd name="connsiteY5" fmla="*/ 1784333 h 2680626"/>
              <a:gd name="connsiteX6" fmla="*/ 3380449 w 3380449"/>
              <a:gd name="connsiteY6" fmla="*/ 2680626 h 2680626"/>
              <a:gd name="connsiteX0" fmla="*/ 13128 w 3362910"/>
              <a:gd name="connsiteY0" fmla="*/ 2680626 h 2680626"/>
              <a:gd name="connsiteX1" fmla="*/ 40289 w 3362910"/>
              <a:gd name="connsiteY1" fmla="*/ 1784333 h 2680626"/>
              <a:gd name="connsiteX2" fmla="*/ 257572 w 3362910"/>
              <a:gd name="connsiteY2" fmla="*/ 1594210 h 2680626"/>
              <a:gd name="connsiteX3" fmla="*/ 1488843 w 3362910"/>
              <a:gd name="connsiteY3" fmla="*/ 64174 h 2680626"/>
              <a:gd name="connsiteX4" fmla="*/ 1923410 w 3362910"/>
              <a:gd name="connsiteY4" fmla="*/ 435366 h 2680626"/>
              <a:gd name="connsiteX5" fmla="*/ 2901184 w 3362910"/>
              <a:gd name="connsiteY5" fmla="*/ 1784333 h 2680626"/>
              <a:gd name="connsiteX6" fmla="*/ 3362910 w 3362910"/>
              <a:gd name="connsiteY6" fmla="*/ 2680626 h 2680626"/>
              <a:gd name="connsiteX0" fmla="*/ 26315 w 3376097"/>
              <a:gd name="connsiteY0" fmla="*/ 2658765 h 2658765"/>
              <a:gd name="connsiteX1" fmla="*/ 53476 w 3376097"/>
              <a:gd name="connsiteY1" fmla="*/ 1762472 h 2658765"/>
              <a:gd name="connsiteX2" fmla="*/ 515203 w 3376097"/>
              <a:gd name="connsiteY2" fmla="*/ 1246425 h 2658765"/>
              <a:gd name="connsiteX3" fmla="*/ 1502030 w 3376097"/>
              <a:gd name="connsiteY3" fmla="*/ 42313 h 2658765"/>
              <a:gd name="connsiteX4" fmla="*/ 1936597 w 3376097"/>
              <a:gd name="connsiteY4" fmla="*/ 413505 h 2658765"/>
              <a:gd name="connsiteX5" fmla="*/ 2914371 w 3376097"/>
              <a:gd name="connsiteY5" fmla="*/ 1762472 h 2658765"/>
              <a:gd name="connsiteX6" fmla="*/ 3376097 w 3376097"/>
              <a:gd name="connsiteY6" fmla="*/ 2658765 h 2658765"/>
              <a:gd name="connsiteX0" fmla="*/ 10785 w 3360567"/>
              <a:gd name="connsiteY0" fmla="*/ 2658765 h 2658765"/>
              <a:gd name="connsiteX1" fmla="*/ 83214 w 3360567"/>
              <a:gd name="connsiteY1" fmla="*/ 1798685 h 2658765"/>
              <a:gd name="connsiteX2" fmla="*/ 499673 w 3360567"/>
              <a:gd name="connsiteY2" fmla="*/ 1246425 h 2658765"/>
              <a:gd name="connsiteX3" fmla="*/ 1486500 w 3360567"/>
              <a:gd name="connsiteY3" fmla="*/ 42313 h 2658765"/>
              <a:gd name="connsiteX4" fmla="*/ 1921067 w 3360567"/>
              <a:gd name="connsiteY4" fmla="*/ 413505 h 2658765"/>
              <a:gd name="connsiteX5" fmla="*/ 2898841 w 3360567"/>
              <a:gd name="connsiteY5" fmla="*/ 1762472 h 2658765"/>
              <a:gd name="connsiteX6" fmla="*/ 3360567 w 3360567"/>
              <a:gd name="connsiteY6" fmla="*/ 2658765 h 2658765"/>
              <a:gd name="connsiteX0" fmla="*/ 22010 w 3371792"/>
              <a:gd name="connsiteY0" fmla="*/ 2658765 h 2658765"/>
              <a:gd name="connsiteX1" fmla="*/ 58225 w 3371792"/>
              <a:gd name="connsiteY1" fmla="*/ 1771525 h 2658765"/>
              <a:gd name="connsiteX2" fmla="*/ 510898 w 3371792"/>
              <a:gd name="connsiteY2" fmla="*/ 1246425 h 2658765"/>
              <a:gd name="connsiteX3" fmla="*/ 1497725 w 3371792"/>
              <a:gd name="connsiteY3" fmla="*/ 42313 h 2658765"/>
              <a:gd name="connsiteX4" fmla="*/ 1932292 w 3371792"/>
              <a:gd name="connsiteY4" fmla="*/ 413505 h 2658765"/>
              <a:gd name="connsiteX5" fmla="*/ 2910066 w 3371792"/>
              <a:gd name="connsiteY5" fmla="*/ 1762472 h 2658765"/>
              <a:gd name="connsiteX6" fmla="*/ 3371792 w 3371792"/>
              <a:gd name="connsiteY6" fmla="*/ 2658765 h 2658765"/>
              <a:gd name="connsiteX0" fmla="*/ 5964 w 3355746"/>
              <a:gd name="connsiteY0" fmla="*/ 2658765 h 2658765"/>
              <a:gd name="connsiteX1" fmla="*/ 42179 w 3355746"/>
              <a:gd name="connsiteY1" fmla="*/ 1771525 h 2658765"/>
              <a:gd name="connsiteX2" fmla="*/ 494852 w 3355746"/>
              <a:gd name="connsiteY2" fmla="*/ 1246425 h 2658765"/>
              <a:gd name="connsiteX3" fmla="*/ 1481679 w 3355746"/>
              <a:gd name="connsiteY3" fmla="*/ 42313 h 2658765"/>
              <a:gd name="connsiteX4" fmla="*/ 1916246 w 3355746"/>
              <a:gd name="connsiteY4" fmla="*/ 413505 h 2658765"/>
              <a:gd name="connsiteX5" fmla="*/ 2894020 w 3355746"/>
              <a:gd name="connsiteY5" fmla="*/ 1762472 h 2658765"/>
              <a:gd name="connsiteX6" fmla="*/ 3355746 w 3355746"/>
              <a:gd name="connsiteY6" fmla="*/ 2658765 h 2658765"/>
              <a:gd name="connsiteX0" fmla="*/ 30886 w 3380668"/>
              <a:gd name="connsiteY0" fmla="*/ 2645431 h 2645431"/>
              <a:gd name="connsiteX1" fmla="*/ 67101 w 3380668"/>
              <a:gd name="connsiteY1" fmla="*/ 1758191 h 2645431"/>
              <a:gd name="connsiteX2" fmla="*/ 664630 w 3380668"/>
              <a:gd name="connsiteY2" fmla="*/ 1024861 h 2645431"/>
              <a:gd name="connsiteX3" fmla="*/ 1506601 w 3380668"/>
              <a:gd name="connsiteY3" fmla="*/ 28979 h 2645431"/>
              <a:gd name="connsiteX4" fmla="*/ 1941168 w 3380668"/>
              <a:gd name="connsiteY4" fmla="*/ 400171 h 2645431"/>
              <a:gd name="connsiteX5" fmla="*/ 2918942 w 3380668"/>
              <a:gd name="connsiteY5" fmla="*/ 1749138 h 2645431"/>
              <a:gd name="connsiteX6" fmla="*/ 3380668 w 3380668"/>
              <a:gd name="connsiteY6" fmla="*/ 2645431 h 2645431"/>
              <a:gd name="connsiteX0" fmla="*/ 13428 w 3363210"/>
              <a:gd name="connsiteY0" fmla="*/ 2645431 h 2645431"/>
              <a:gd name="connsiteX1" fmla="*/ 94910 w 3363210"/>
              <a:gd name="connsiteY1" fmla="*/ 1767245 h 2645431"/>
              <a:gd name="connsiteX2" fmla="*/ 647172 w 3363210"/>
              <a:gd name="connsiteY2" fmla="*/ 1024861 h 2645431"/>
              <a:gd name="connsiteX3" fmla="*/ 1489143 w 3363210"/>
              <a:gd name="connsiteY3" fmla="*/ 28979 h 2645431"/>
              <a:gd name="connsiteX4" fmla="*/ 1923710 w 3363210"/>
              <a:gd name="connsiteY4" fmla="*/ 400171 h 2645431"/>
              <a:gd name="connsiteX5" fmla="*/ 2901484 w 3363210"/>
              <a:gd name="connsiteY5" fmla="*/ 1749138 h 2645431"/>
              <a:gd name="connsiteX6" fmla="*/ 3363210 w 3363210"/>
              <a:gd name="connsiteY6" fmla="*/ 2645431 h 2645431"/>
              <a:gd name="connsiteX0" fmla="*/ 14768 w 3364550"/>
              <a:gd name="connsiteY0" fmla="*/ 2639879 h 2639879"/>
              <a:gd name="connsiteX1" fmla="*/ 96250 w 3364550"/>
              <a:gd name="connsiteY1" fmla="*/ 1761693 h 2639879"/>
              <a:gd name="connsiteX2" fmla="*/ 684726 w 3364550"/>
              <a:gd name="connsiteY2" fmla="*/ 928774 h 2639879"/>
              <a:gd name="connsiteX3" fmla="*/ 1490483 w 3364550"/>
              <a:gd name="connsiteY3" fmla="*/ 23427 h 2639879"/>
              <a:gd name="connsiteX4" fmla="*/ 1925050 w 3364550"/>
              <a:gd name="connsiteY4" fmla="*/ 394619 h 2639879"/>
              <a:gd name="connsiteX5" fmla="*/ 2902824 w 3364550"/>
              <a:gd name="connsiteY5" fmla="*/ 1743586 h 2639879"/>
              <a:gd name="connsiteX6" fmla="*/ 3364550 w 3364550"/>
              <a:gd name="connsiteY6" fmla="*/ 2639879 h 2639879"/>
              <a:gd name="connsiteX0" fmla="*/ 16223 w 3366005"/>
              <a:gd name="connsiteY0" fmla="*/ 2641524 h 2641524"/>
              <a:gd name="connsiteX1" fmla="*/ 97705 w 3366005"/>
              <a:gd name="connsiteY1" fmla="*/ 1763338 h 2641524"/>
              <a:gd name="connsiteX2" fmla="*/ 722395 w 3366005"/>
              <a:gd name="connsiteY2" fmla="*/ 957580 h 2641524"/>
              <a:gd name="connsiteX3" fmla="*/ 1491938 w 3366005"/>
              <a:gd name="connsiteY3" fmla="*/ 25072 h 2641524"/>
              <a:gd name="connsiteX4" fmla="*/ 1926505 w 3366005"/>
              <a:gd name="connsiteY4" fmla="*/ 396264 h 2641524"/>
              <a:gd name="connsiteX5" fmla="*/ 2904279 w 3366005"/>
              <a:gd name="connsiteY5" fmla="*/ 1745231 h 2641524"/>
              <a:gd name="connsiteX6" fmla="*/ 3366005 w 3366005"/>
              <a:gd name="connsiteY6" fmla="*/ 2641524 h 2641524"/>
              <a:gd name="connsiteX0" fmla="*/ 16223 w 3366005"/>
              <a:gd name="connsiteY0" fmla="*/ 2633158 h 2633158"/>
              <a:gd name="connsiteX1" fmla="*/ 97705 w 3366005"/>
              <a:gd name="connsiteY1" fmla="*/ 1754972 h 2633158"/>
              <a:gd name="connsiteX2" fmla="*/ 722395 w 3366005"/>
              <a:gd name="connsiteY2" fmla="*/ 949214 h 2633158"/>
              <a:gd name="connsiteX3" fmla="*/ 1546259 w 3366005"/>
              <a:gd name="connsiteY3" fmla="*/ 25759 h 2633158"/>
              <a:gd name="connsiteX4" fmla="*/ 1926505 w 3366005"/>
              <a:gd name="connsiteY4" fmla="*/ 387898 h 2633158"/>
              <a:gd name="connsiteX5" fmla="*/ 2904279 w 3366005"/>
              <a:gd name="connsiteY5" fmla="*/ 1736865 h 2633158"/>
              <a:gd name="connsiteX6" fmla="*/ 3366005 w 3366005"/>
              <a:gd name="connsiteY6" fmla="*/ 2633158 h 2633158"/>
              <a:gd name="connsiteX0" fmla="*/ 16223 w 3366005"/>
              <a:gd name="connsiteY0" fmla="*/ 2607444 h 2607444"/>
              <a:gd name="connsiteX1" fmla="*/ 97705 w 3366005"/>
              <a:gd name="connsiteY1" fmla="*/ 1729258 h 2607444"/>
              <a:gd name="connsiteX2" fmla="*/ 722395 w 3366005"/>
              <a:gd name="connsiteY2" fmla="*/ 923500 h 2607444"/>
              <a:gd name="connsiteX3" fmla="*/ 1546259 w 3366005"/>
              <a:gd name="connsiteY3" fmla="*/ 45 h 2607444"/>
              <a:gd name="connsiteX4" fmla="*/ 2297697 w 3366005"/>
              <a:gd name="connsiteY4" fmla="*/ 887285 h 2607444"/>
              <a:gd name="connsiteX5" fmla="*/ 2904279 w 3366005"/>
              <a:gd name="connsiteY5" fmla="*/ 1711151 h 2607444"/>
              <a:gd name="connsiteX6" fmla="*/ 3366005 w 3366005"/>
              <a:gd name="connsiteY6" fmla="*/ 2607444 h 2607444"/>
              <a:gd name="connsiteX0" fmla="*/ 16223 w 3366005"/>
              <a:gd name="connsiteY0" fmla="*/ 2571232 h 2571232"/>
              <a:gd name="connsiteX1" fmla="*/ 97705 w 3366005"/>
              <a:gd name="connsiteY1" fmla="*/ 1693046 h 2571232"/>
              <a:gd name="connsiteX2" fmla="*/ 722395 w 3366005"/>
              <a:gd name="connsiteY2" fmla="*/ 887288 h 2571232"/>
              <a:gd name="connsiteX3" fmla="*/ 1582473 w 3366005"/>
              <a:gd name="connsiteY3" fmla="*/ 47 h 2571232"/>
              <a:gd name="connsiteX4" fmla="*/ 2297697 w 3366005"/>
              <a:gd name="connsiteY4" fmla="*/ 851073 h 2571232"/>
              <a:gd name="connsiteX5" fmla="*/ 2904279 w 3366005"/>
              <a:gd name="connsiteY5" fmla="*/ 1674939 h 2571232"/>
              <a:gd name="connsiteX6" fmla="*/ 3366005 w 3366005"/>
              <a:gd name="connsiteY6" fmla="*/ 2571232 h 2571232"/>
              <a:gd name="connsiteX0" fmla="*/ 1708 w 3668361"/>
              <a:gd name="connsiteY0" fmla="*/ 2516911 h 2571232"/>
              <a:gd name="connsiteX1" fmla="*/ 400061 w 3668361"/>
              <a:gd name="connsiteY1" fmla="*/ 1693046 h 2571232"/>
              <a:gd name="connsiteX2" fmla="*/ 1024751 w 3668361"/>
              <a:gd name="connsiteY2" fmla="*/ 887288 h 2571232"/>
              <a:gd name="connsiteX3" fmla="*/ 1884829 w 3668361"/>
              <a:gd name="connsiteY3" fmla="*/ 47 h 2571232"/>
              <a:gd name="connsiteX4" fmla="*/ 2600053 w 3668361"/>
              <a:gd name="connsiteY4" fmla="*/ 851073 h 2571232"/>
              <a:gd name="connsiteX5" fmla="*/ 3206635 w 3668361"/>
              <a:gd name="connsiteY5" fmla="*/ 1674939 h 2571232"/>
              <a:gd name="connsiteX6" fmla="*/ 3668361 w 3668361"/>
              <a:gd name="connsiteY6" fmla="*/ 2571232 h 2571232"/>
              <a:gd name="connsiteX0" fmla="*/ 0 w 3666653"/>
              <a:gd name="connsiteY0" fmla="*/ 2516911 h 2571232"/>
              <a:gd name="connsiteX1" fmla="*/ 398353 w 3666653"/>
              <a:gd name="connsiteY1" fmla="*/ 1693046 h 2571232"/>
              <a:gd name="connsiteX2" fmla="*/ 1023043 w 3666653"/>
              <a:gd name="connsiteY2" fmla="*/ 887288 h 2571232"/>
              <a:gd name="connsiteX3" fmla="*/ 1883121 w 3666653"/>
              <a:gd name="connsiteY3" fmla="*/ 47 h 2571232"/>
              <a:gd name="connsiteX4" fmla="*/ 2598345 w 3666653"/>
              <a:gd name="connsiteY4" fmla="*/ 851073 h 2571232"/>
              <a:gd name="connsiteX5" fmla="*/ 3204927 w 3666653"/>
              <a:gd name="connsiteY5" fmla="*/ 1674939 h 2571232"/>
              <a:gd name="connsiteX6" fmla="*/ 3666653 w 3666653"/>
              <a:gd name="connsiteY6" fmla="*/ 2571232 h 2571232"/>
              <a:gd name="connsiteX0" fmla="*/ 0 w 3666653"/>
              <a:gd name="connsiteY0" fmla="*/ 2516911 h 2571232"/>
              <a:gd name="connsiteX1" fmla="*/ 443620 w 3666653"/>
              <a:gd name="connsiteY1" fmla="*/ 1656833 h 2571232"/>
              <a:gd name="connsiteX2" fmla="*/ 1023043 w 3666653"/>
              <a:gd name="connsiteY2" fmla="*/ 887288 h 2571232"/>
              <a:gd name="connsiteX3" fmla="*/ 1883121 w 3666653"/>
              <a:gd name="connsiteY3" fmla="*/ 47 h 2571232"/>
              <a:gd name="connsiteX4" fmla="*/ 2598345 w 3666653"/>
              <a:gd name="connsiteY4" fmla="*/ 851073 h 2571232"/>
              <a:gd name="connsiteX5" fmla="*/ 3204927 w 3666653"/>
              <a:gd name="connsiteY5" fmla="*/ 1674939 h 2571232"/>
              <a:gd name="connsiteX6" fmla="*/ 3666653 w 3666653"/>
              <a:gd name="connsiteY6" fmla="*/ 2571232 h 2571232"/>
              <a:gd name="connsiteX0" fmla="*/ 0 w 3666653"/>
              <a:gd name="connsiteY0" fmla="*/ 2562175 h 2616496"/>
              <a:gd name="connsiteX1" fmla="*/ 443620 w 3666653"/>
              <a:gd name="connsiteY1" fmla="*/ 1702097 h 2616496"/>
              <a:gd name="connsiteX2" fmla="*/ 1023043 w 3666653"/>
              <a:gd name="connsiteY2" fmla="*/ 932552 h 2616496"/>
              <a:gd name="connsiteX3" fmla="*/ 1421394 w 3666653"/>
              <a:gd name="connsiteY3" fmla="*/ 44 h 2616496"/>
              <a:gd name="connsiteX4" fmla="*/ 2598345 w 3666653"/>
              <a:gd name="connsiteY4" fmla="*/ 896337 h 2616496"/>
              <a:gd name="connsiteX5" fmla="*/ 3204927 w 3666653"/>
              <a:gd name="connsiteY5" fmla="*/ 1720203 h 2616496"/>
              <a:gd name="connsiteX6" fmla="*/ 3666653 w 3666653"/>
              <a:gd name="connsiteY6" fmla="*/ 2616496 h 2616496"/>
              <a:gd name="connsiteX0" fmla="*/ 0 w 3666653"/>
              <a:gd name="connsiteY0" fmla="*/ 2562134 h 2616455"/>
              <a:gd name="connsiteX1" fmla="*/ 443620 w 3666653"/>
              <a:gd name="connsiteY1" fmla="*/ 1702056 h 2616455"/>
              <a:gd name="connsiteX2" fmla="*/ 878188 w 3666653"/>
              <a:gd name="connsiteY2" fmla="*/ 887243 h 2616455"/>
              <a:gd name="connsiteX3" fmla="*/ 1421394 w 3666653"/>
              <a:gd name="connsiteY3" fmla="*/ 3 h 2616455"/>
              <a:gd name="connsiteX4" fmla="*/ 2598345 w 3666653"/>
              <a:gd name="connsiteY4" fmla="*/ 896296 h 2616455"/>
              <a:gd name="connsiteX5" fmla="*/ 3204927 w 3666653"/>
              <a:gd name="connsiteY5" fmla="*/ 1720162 h 2616455"/>
              <a:gd name="connsiteX6" fmla="*/ 3666653 w 3666653"/>
              <a:gd name="connsiteY6" fmla="*/ 2616455 h 2616455"/>
              <a:gd name="connsiteX0" fmla="*/ 0 w 3666653"/>
              <a:gd name="connsiteY0" fmla="*/ 2516868 h 2571189"/>
              <a:gd name="connsiteX1" fmla="*/ 443620 w 3666653"/>
              <a:gd name="connsiteY1" fmla="*/ 1656790 h 2571189"/>
              <a:gd name="connsiteX2" fmla="*/ 878188 w 3666653"/>
              <a:gd name="connsiteY2" fmla="*/ 841977 h 2571189"/>
              <a:gd name="connsiteX3" fmla="*/ 1466661 w 3666653"/>
              <a:gd name="connsiteY3" fmla="*/ 4 h 2571189"/>
              <a:gd name="connsiteX4" fmla="*/ 2598345 w 3666653"/>
              <a:gd name="connsiteY4" fmla="*/ 851030 h 2571189"/>
              <a:gd name="connsiteX5" fmla="*/ 3204927 w 3666653"/>
              <a:gd name="connsiteY5" fmla="*/ 1674896 h 2571189"/>
              <a:gd name="connsiteX6" fmla="*/ 3666653 w 3666653"/>
              <a:gd name="connsiteY6" fmla="*/ 2571189 h 2571189"/>
              <a:gd name="connsiteX0" fmla="*/ 0 w 3666653"/>
              <a:gd name="connsiteY0" fmla="*/ 2531574 h 2585895"/>
              <a:gd name="connsiteX1" fmla="*/ 443620 w 3666653"/>
              <a:gd name="connsiteY1" fmla="*/ 1671496 h 2585895"/>
              <a:gd name="connsiteX2" fmla="*/ 878188 w 3666653"/>
              <a:gd name="connsiteY2" fmla="*/ 856683 h 2585895"/>
              <a:gd name="connsiteX3" fmla="*/ 1466661 w 3666653"/>
              <a:gd name="connsiteY3" fmla="*/ 14710 h 2585895"/>
              <a:gd name="connsiteX4" fmla="*/ 1991762 w 3666653"/>
              <a:gd name="connsiteY4" fmla="*/ 1599067 h 2585895"/>
              <a:gd name="connsiteX5" fmla="*/ 3204927 w 3666653"/>
              <a:gd name="connsiteY5" fmla="*/ 1689602 h 2585895"/>
              <a:gd name="connsiteX6" fmla="*/ 3666653 w 3666653"/>
              <a:gd name="connsiteY6" fmla="*/ 2585895 h 2585895"/>
              <a:gd name="connsiteX0" fmla="*/ 0 w 3666653"/>
              <a:gd name="connsiteY0" fmla="*/ 2533473 h 2587794"/>
              <a:gd name="connsiteX1" fmla="*/ 443620 w 3666653"/>
              <a:gd name="connsiteY1" fmla="*/ 1673395 h 2587794"/>
              <a:gd name="connsiteX2" fmla="*/ 878188 w 3666653"/>
              <a:gd name="connsiteY2" fmla="*/ 858582 h 2587794"/>
              <a:gd name="connsiteX3" fmla="*/ 1466661 w 3666653"/>
              <a:gd name="connsiteY3" fmla="*/ 16609 h 2587794"/>
              <a:gd name="connsiteX4" fmla="*/ 1928388 w 3666653"/>
              <a:gd name="connsiteY4" fmla="*/ 1655287 h 2587794"/>
              <a:gd name="connsiteX5" fmla="*/ 3204927 w 3666653"/>
              <a:gd name="connsiteY5" fmla="*/ 1691501 h 2587794"/>
              <a:gd name="connsiteX6" fmla="*/ 3666653 w 3666653"/>
              <a:gd name="connsiteY6" fmla="*/ 2587794 h 2587794"/>
              <a:gd name="connsiteX0" fmla="*/ 0 w 3666653"/>
              <a:gd name="connsiteY0" fmla="*/ 2533473 h 2587794"/>
              <a:gd name="connsiteX1" fmla="*/ 443620 w 3666653"/>
              <a:gd name="connsiteY1" fmla="*/ 1673395 h 2587794"/>
              <a:gd name="connsiteX2" fmla="*/ 878188 w 3666653"/>
              <a:gd name="connsiteY2" fmla="*/ 858582 h 2587794"/>
              <a:gd name="connsiteX3" fmla="*/ 1466661 w 3666653"/>
              <a:gd name="connsiteY3" fmla="*/ 16609 h 2587794"/>
              <a:gd name="connsiteX4" fmla="*/ 1928388 w 3666653"/>
              <a:gd name="connsiteY4" fmla="*/ 1655287 h 2587794"/>
              <a:gd name="connsiteX5" fmla="*/ 3204927 w 3666653"/>
              <a:gd name="connsiteY5" fmla="*/ 1691501 h 2587794"/>
              <a:gd name="connsiteX6" fmla="*/ 3666653 w 3666653"/>
              <a:gd name="connsiteY6" fmla="*/ 2587794 h 2587794"/>
              <a:gd name="connsiteX0" fmla="*/ 0 w 3666653"/>
              <a:gd name="connsiteY0" fmla="*/ 2533473 h 2587794"/>
              <a:gd name="connsiteX1" fmla="*/ 443620 w 3666653"/>
              <a:gd name="connsiteY1" fmla="*/ 1673395 h 2587794"/>
              <a:gd name="connsiteX2" fmla="*/ 878188 w 3666653"/>
              <a:gd name="connsiteY2" fmla="*/ 858582 h 2587794"/>
              <a:gd name="connsiteX3" fmla="*/ 1466661 w 3666653"/>
              <a:gd name="connsiteY3" fmla="*/ 16609 h 2587794"/>
              <a:gd name="connsiteX4" fmla="*/ 1928388 w 3666653"/>
              <a:gd name="connsiteY4" fmla="*/ 1655287 h 2587794"/>
              <a:gd name="connsiteX5" fmla="*/ 3666653 w 3666653"/>
              <a:gd name="connsiteY5" fmla="*/ 2587794 h 2587794"/>
              <a:gd name="connsiteX0" fmla="*/ 0 w 2381061"/>
              <a:gd name="connsiteY0" fmla="*/ 2533473 h 2533473"/>
              <a:gd name="connsiteX1" fmla="*/ 443620 w 2381061"/>
              <a:gd name="connsiteY1" fmla="*/ 1673395 h 2533473"/>
              <a:gd name="connsiteX2" fmla="*/ 878188 w 2381061"/>
              <a:gd name="connsiteY2" fmla="*/ 858582 h 2533473"/>
              <a:gd name="connsiteX3" fmla="*/ 1466661 w 2381061"/>
              <a:gd name="connsiteY3" fmla="*/ 16609 h 2533473"/>
              <a:gd name="connsiteX4" fmla="*/ 1928388 w 2381061"/>
              <a:gd name="connsiteY4" fmla="*/ 1655287 h 2533473"/>
              <a:gd name="connsiteX5" fmla="*/ 2381061 w 2381061"/>
              <a:gd name="connsiteY5" fmla="*/ 2524420 h 2533473"/>
              <a:gd name="connsiteX0" fmla="*/ 0 w 2381061"/>
              <a:gd name="connsiteY0" fmla="*/ 2533473 h 2533473"/>
              <a:gd name="connsiteX1" fmla="*/ 443620 w 2381061"/>
              <a:gd name="connsiteY1" fmla="*/ 1673395 h 2533473"/>
              <a:gd name="connsiteX2" fmla="*/ 878188 w 2381061"/>
              <a:gd name="connsiteY2" fmla="*/ 858582 h 2533473"/>
              <a:gd name="connsiteX3" fmla="*/ 1466661 w 2381061"/>
              <a:gd name="connsiteY3" fmla="*/ 16609 h 2533473"/>
              <a:gd name="connsiteX4" fmla="*/ 1928388 w 2381061"/>
              <a:gd name="connsiteY4" fmla="*/ 1655287 h 2533473"/>
              <a:gd name="connsiteX5" fmla="*/ 2381061 w 2381061"/>
              <a:gd name="connsiteY5" fmla="*/ 2524420 h 2533473"/>
              <a:gd name="connsiteX0" fmla="*/ 0 w 2381061"/>
              <a:gd name="connsiteY0" fmla="*/ 2533473 h 2533473"/>
              <a:gd name="connsiteX1" fmla="*/ 443620 w 2381061"/>
              <a:gd name="connsiteY1" fmla="*/ 1673395 h 2533473"/>
              <a:gd name="connsiteX2" fmla="*/ 878188 w 2381061"/>
              <a:gd name="connsiteY2" fmla="*/ 858582 h 2533473"/>
              <a:gd name="connsiteX3" fmla="*/ 1466661 w 2381061"/>
              <a:gd name="connsiteY3" fmla="*/ 16609 h 2533473"/>
              <a:gd name="connsiteX4" fmla="*/ 1928388 w 2381061"/>
              <a:gd name="connsiteY4" fmla="*/ 1655287 h 2533473"/>
              <a:gd name="connsiteX5" fmla="*/ 2381061 w 2381061"/>
              <a:gd name="connsiteY5" fmla="*/ 2524420 h 2533473"/>
              <a:gd name="connsiteX0" fmla="*/ 0 w 2381061"/>
              <a:gd name="connsiteY0" fmla="*/ 2533473 h 2533473"/>
              <a:gd name="connsiteX1" fmla="*/ 443620 w 2381061"/>
              <a:gd name="connsiteY1" fmla="*/ 1673395 h 2533473"/>
              <a:gd name="connsiteX2" fmla="*/ 878188 w 2381061"/>
              <a:gd name="connsiteY2" fmla="*/ 858582 h 2533473"/>
              <a:gd name="connsiteX3" fmla="*/ 1466661 w 2381061"/>
              <a:gd name="connsiteY3" fmla="*/ 16609 h 2533473"/>
              <a:gd name="connsiteX4" fmla="*/ 1928388 w 2381061"/>
              <a:gd name="connsiteY4" fmla="*/ 1655287 h 2533473"/>
              <a:gd name="connsiteX5" fmla="*/ 2381061 w 2381061"/>
              <a:gd name="connsiteY5" fmla="*/ 2524420 h 2533473"/>
              <a:gd name="connsiteX0" fmla="*/ 18893 w 1947281"/>
              <a:gd name="connsiteY0" fmla="*/ 2524420 h 2524420"/>
              <a:gd name="connsiteX1" fmla="*/ 9840 w 1947281"/>
              <a:gd name="connsiteY1" fmla="*/ 1673395 h 2524420"/>
              <a:gd name="connsiteX2" fmla="*/ 444408 w 1947281"/>
              <a:gd name="connsiteY2" fmla="*/ 858582 h 2524420"/>
              <a:gd name="connsiteX3" fmla="*/ 1032881 w 1947281"/>
              <a:gd name="connsiteY3" fmla="*/ 16609 h 2524420"/>
              <a:gd name="connsiteX4" fmla="*/ 1494608 w 1947281"/>
              <a:gd name="connsiteY4" fmla="*/ 1655287 h 2524420"/>
              <a:gd name="connsiteX5" fmla="*/ 1947281 w 1947281"/>
              <a:gd name="connsiteY5" fmla="*/ 2524420 h 2524420"/>
              <a:gd name="connsiteX0" fmla="*/ 29054 w 1957442"/>
              <a:gd name="connsiteY0" fmla="*/ 2524420 h 2524420"/>
              <a:gd name="connsiteX1" fmla="*/ 20001 w 1957442"/>
              <a:gd name="connsiteY1" fmla="*/ 1673395 h 2524420"/>
              <a:gd name="connsiteX2" fmla="*/ 454569 w 1957442"/>
              <a:gd name="connsiteY2" fmla="*/ 858582 h 2524420"/>
              <a:gd name="connsiteX3" fmla="*/ 1043042 w 1957442"/>
              <a:gd name="connsiteY3" fmla="*/ 16609 h 2524420"/>
              <a:gd name="connsiteX4" fmla="*/ 1504769 w 1957442"/>
              <a:gd name="connsiteY4" fmla="*/ 1655287 h 2524420"/>
              <a:gd name="connsiteX5" fmla="*/ 1957442 w 1957442"/>
              <a:gd name="connsiteY5" fmla="*/ 2524420 h 2524420"/>
              <a:gd name="connsiteX0" fmla="*/ 5413 w 1933801"/>
              <a:gd name="connsiteY0" fmla="*/ 2524301 h 2524301"/>
              <a:gd name="connsiteX1" fmla="*/ 23520 w 1933801"/>
              <a:gd name="connsiteY1" fmla="*/ 1637062 h 2524301"/>
              <a:gd name="connsiteX2" fmla="*/ 430928 w 1933801"/>
              <a:gd name="connsiteY2" fmla="*/ 858463 h 2524301"/>
              <a:gd name="connsiteX3" fmla="*/ 1019401 w 1933801"/>
              <a:gd name="connsiteY3" fmla="*/ 16490 h 2524301"/>
              <a:gd name="connsiteX4" fmla="*/ 1481128 w 1933801"/>
              <a:gd name="connsiteY4" fmla="*/ 1655168 h 2524301"/>
              <a:gd name="connsiteX5" fmla="*/ 1933801 w 1933801"/>
              <a:gd name="connsiteY5" fmla="*/ 2524301 h 2524301"/>
              <a:gd name="connsiteX0" fmla="*/ 0 w 1928388"/>
              <a:gd name="connsiteY0" fmla="*/ 2524301 h 2524301"/>
              <a:gd name="connsiteX1" fmla="*/ 18107 w 1928388"/>
              <a:gd name="connsiteY1" fmla="*/ 1637062 h 2524301"/>
              <a:gd name="connsiteX2" fmla="*/ 425515 w 1928388"/>
              <a:gd name="connsiteY2" fmla="*/ 858463 h 2524301"/>
              <a:gd name="connsiteX3" fmla="*/ 1013988 w 1928388"/>
              <a:gd name="connsiteY3" fmla="*/ 16490 h 2524301"/>
              <a:gd name="connsiteX4" fmla="*/ 1475715 w 1928388"/>
              <a:gd name="connsiteY4" fmla="*/ 1655168 h 2524301"/>
              <a:gd name="connsiteX5" fmla="*/ 1928388 w 1928388"/>
              <a:gd name="connsiteY5" fmla="*/ 2524301 h 2524301"/>
              <a:gd name="connsiteX0" fmla="*/ 0 w 1928388"/>
              <a:gd name="connsiteY0" fmla="*/ 2524301 h 2524301"/>
              <a:gd name="connsiteX1" fmla="*/ 18107 w 1928388"/>
              <a:gd name="connsiteY1" fmla="*/ 1637062 h 2524301"/>
              <a:gd name="connsiteX2" fmla="*/ 425515 w 1928388"/>
              <a:gd name="connsiteY2" fmla="*/ 858463 h 2524301"/>
              <a:gd name="connsiteX3" fmla="*/ 1013988 w 1928388"/>
              <a:gd name="connsiteY3" fmla="*/ 16490 h 2524301"/>
              <a:gd name="connsiteX4" fmla="*/ 1475715 w 1928388"/>
              <a:gd name="connsiteY4" fmla="*/ 1655168 h 2524301"/>
              <a:gd name="connsiteX5" fmla="*/ 1928388 w 1928388"/>
              <a:gd name="connsiteY5" fmla="*/ 2524301 h 2524301"/>
              <a:gd name="connsiteX0" fmla="*/ 16347 w 1944735"/>
              <a:gd name="connsiteY0" fmla="*/ 2554546 h 2554546"/>
              <a:gd name="connsiteX1" fmla="*/ 34454 w 1944735"/>
              <a:gd name="connsiteY1" fmla="*/ 1667307 h 2554546"/>
              <a:gd name="connsiteX2" fmla="*/ 595771 w 1944735"/>
              <a:gd name="connsiteY2" fmla="*/ 553729 h 2554546"/>
              <a:gd name="connsiteX3" fmla="*/ 1030335 w 1944735"/>
              <a:gd name="connsiteY3" fmla="*/ 46735 h 2554546"/>
              <a:gd name="connsiteX4" fmla="*/ 1492062 w 1944735"/>
              <a:gd name="connsiteY4" fmla="*/ 1685413 h 2554546"/>
              <a:gd name="connsiteX5" fmla="*/ 1944735 w 1944735"/>
              <a:gd name="connsiteY5" fmla="*/ 2554546 h 255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735" h="2554546">
                <a:moveTo>
                  <a:pt x="16347" y="2554546"/>
                </a:moveTo>
                <a:cubicBezTo>
                  <a:pt x="81985" y="2074712"/>
                  <a:pt x="-62117" y="2000776"/>
                  <a:pt x="34454" y="1667307"/>
                </a:cubicBezTo>
                <a:cubicBezTo>
                  <a:pt x="131025" y="1333838"/>
                  <a:pt x="429791" y="823824"/>
                  <a:pt x="595771" y="553729"/>
                </a:cubicBezTo>
                <a:cubicBezTo>
                  <a:pt x="761751" y="283634"/>
                  <a:pt x="880953" y="-141879"/>
                  <a:pt x="1030335" y="46735"/>
                </a:cubicBezTo>
                <a:cubicBezTo>
                  <a:pt x="1179717" y="235349"/>
                  <a:pt x="1339662" y="1267444"/>
                  <a:pt x="1492062" y="1685413"/>
                </a:cubicBezTo>
                <a:cubicBezTo>
                  <a:pt x="1644462" y="2103382"/>
                  <a:pt x="1881361" y="2315006"/>
                  <a:pt x="1944735" y="2554546"/>
                </a:cubicBezTo>
              </a:path>
            </a:pathLst>
          </a:custGeom>
          <a:ln w="88900">
            <a:solidFill>
              <a:schemeClr val="accent3"/>
            </a:solidFill>
            <a:tailEnd type="triangle" w="med" len="med"/>
          </a:ln>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4" name="TextBox 123"/>
          <p:cNvSpPr txBox="1"/>
          <p:nvPr/>
        </p:nvSpPr>
        <p:spPr>
          <a:xfrm>
            <a:off x="8065481" y="4045803"/>
            <a:ext cx="926119" cy="8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a:latin typeface="Verdana" pitchFamily="34" charset="0"/>
                <a:ea typeface="Verdana" pitchFamily="34" charset="0"/>
                <a:cs typeface="Verdana" pitchFamily="34" charset="0"/>
              </a:rPr>
              <a:t>50% Loss</a:t>
            </a:r>
          </a:p>
        </p:txBody>
      </p:sp>
      <p:sp>
        <p:nvSpPr>
          <p:cNvPr id="125" name="TextBox 124"/>
          <p:cNvSpPr txBox="1"/>
          <p:nvPr/>
        </p:nvSpPr>
        <p:spPr>
          <a:xfrm>
            <a:off x="381000" y="3524071"/>
            <a:ext cx="4114800" cy="2000548"/>
          </a:xfrm>
          <a:prstGeom prst="rect">
            <a:avLst/>
          </a:prstGeom>
          <a:noFill/>
        </p:spPr>
        <p:txBody>
          <a:bodyPr wrap="square" rtlCol="0">
            <a:spAutoFit/>
          </a:bodyPr>
          <a:lstStyle/>
          <a:p>
            <a:r>
              <a:rPr lang="en-US" sz="2800" b="1" dirty="0">
                <a:solidFill>
                  <a:schemeClr val="accent1"/>
                </a:solidFill>
                <a:latin typeface="Verdana" pitchFamily="34" charset="0"/>
                <a:ea typeface="Verdana" pitchFamily="34" charset="0"/>
                <a:cs typeface="Verdana" pitchFamily="34" charset="0"/>
              </a:rPr>
              <a:t>Only task for RC:</a:t>
            </a:r>
          </a:p>
          <a:p>
            <a:r>
              <a:rPr lang="en-US" sz="2400" dirty="0">
                <a:latin typeface="Verdana" pitchFamily="34" charset="0"/>
                <a:ea typeface="Verdana" pitchFamily="34" charset="0"/>
                <a:cs typeface="Verdana" pitchFamily="34" charset="0"/>
              </a:rPr>
              <a:t>Prevent congestion collapse when elephants collide by using a minimal version of TCP</a:t>
            </a:r>
          </a:p>
        </p:txBody>
      </p:sp>
      <p:pic>
        <p:nvPicPr>
          <p:cNvPr id="127" name="Picture 126" descr="bang.gif"/>
          <p:cNvPicPr>
            <a:picLocks noChangeAspect="1"/>
          </p:cNvPicPr>
          <p:nvPr/>
        </p:nvPicPr>
        <p:blipFill>
          <a:blip r:embed="rId5" cstate="print"/>
          <a:stretch>
            <a:fillRect/>
          </a:stretch>
        </p:blipFill>
        <p:spPr>
          <a:xfrm>
            <a:off x="7709433" y="4808304"/>
            <a:ext cx="844412" cy="844412"/>
          </a:xfrm>
          <a:prstGeom prst="rect">
            <a:avLst/>
          </a:prstGeom>
        </p:spPr>
      </p:pic>
      <p:sp>
        <p:nvSpPr>
          <p:cNvPr id="116" name="Slide Number Placeholder 115"/>
          <p:cNvSpPr>
            <a:spLocks noGrp="1"/>
          </p:cNvSpPr>
          <p:nvPr>
            <p:ph type="sldNum" sz="quarter" idx="12"/>
          </p:nvPr>
        </p:nvSpPr>
        <p:spPr/>
        <p:txBody>
          <a:bodyPr/>
          <a:lstStyle/>
          <a:p>
            <a:fld id="{3AC99A5B-5B03-425B-9284-2F10A88898BE}" type="slidenum">
              <a:rPr lang="en-US" smtClean="0"/>
              <a:pPr/>
              <a:t>31</a:t>
            </a:fld>
            <a:endParaRPr lang="en-US"/>
          </a:p>
        </p:txBody>
      </p:sp>
      <p:sp>
        <p:nvSpPr>
          <p:cNvPr id="4" name="Right Arrow 3"/>
          <p:cNvSpPr/>
          <p:nvPr/>
        </p:nvSpPr>
        <p:spPr>
          <a:xfrm>
            <a:off x="382239" y="2786568"/>
            <a:ext cx="457200" cy="2286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8576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wipe(left)">
                                      <p:cBhvr>
                                        <p:cTn id="15" dur="500"/>
                                        <p:tgtEl>
                                          <p:spTgt spid="1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wipe(left)">
                                      <p:cBhvr>
                                        <p:cTn id="20" dur="500"/>
                                        <p:tgtEl>
                                          <p:spTgt spid="123"/>
                                        </p:tgtEl>
                                      </p:cBhvr>
                                    </p:animEffect>
                                  </p:childTnLst>
                                </p:cTn>
                              </p:par>
                              <p:par>
                                <p:cTn id="21" presetID="1" presetClass="entr" presetSubtype="0" fill="hold" nodeType="withEffect">
                                  <p:stCondLst>
                                    <p:cond delay="40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3" grpId="0" animBg="1"/>
      <p:bldP spid="124" grpId="0" animBg="1"/>
      <p:bldP spid="1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pFabric</a:t>
            </a:r>
            <a:r>
              <a:rPr lang="en-US" dirty="0"/>
              <a:t> Rate Control</a:t>
            </a:r>
          </a:p>
        </p:txBody>
      </p:sp>
      <p:sp>
        <p:nvSpPr>
          <p:cNvPr id="3" name="Content Placeholder 2"/>
          <p:cNvSpPr>
            <a:spLocks noGrp="1"/>
          </p:cNvSpPr>
          <p:nvPr>
            <p:ph idx="1"/>
          </p:nvPr>
        </p:nvSpPr>
        <p:spPr>
          <a:xfrm>
            <a:off x="457200" y="1874837"/>
            <a:ext cx="8305800" cy="4373563"/>
          </a:xfrm>
        </p:spPr>
        <p:txBody>
          <a:bodyPr>
            <a:normAutofit lnSpcReduction="10000"/>
          </a:bodyPr>
          <a:lstStyle/>
          <a:p>
            <a:pPr marL="0" indent="0">
              <a:buNone/>
            </a:pPr>
            <a:r>
              <a:rPr lang="en-US" dirty="0"/>
              <a:t>Minimal version of TCP algorithm</a:t>
            </a:r>
          </a:p>
          <a:p>
            <a:pPr marL="0" indent="0">
              <a:buNone/>
            </a:pPr>
            <a:endParaRPr lang="en-US" sz="500" dirty="0"/>
          </a:p>
          <a:p>
            <a:pPr marL="514350" indent="-457200">
              <a:buFont typeface="+mj-lt"/>
              <a:buAutoNum type="arabicPeriod"/>
            </a:pPr>
            <a:r>
              <a:rPr lang="en-US" sz="2400" dirty="0"/>
              <a:t>Start at line-rate</a:t>
            </a:r>
          </a:p>
          <a:p>
            <a:pPr lvl="1"/>
            <a:r>
              <a:rPr lang="en-US" sz="2400" dirty="0">
                <a:solidFill>
                  <a:srgbClr val="BD0A12"/>
                </a:solidFill>
              </a:rPr>
              <a:t>Initial window larger than BDP</a:t>
            </a:r>
          </a:p>
          <a:p>
            <a:pPr marL="914400" lvl="2" indent="0">
              <a:buNone/>
            </a:pPr>
            <a:endParaRPr lang="en-US" dirty="0">
              <a:solidFill>
                <a:srgbClr val="C00000"/>
              </a:solidFill>
            </a:endParaRPr>
          </a:p>
          <a:p>
            <a:pPr marL="514350" indent="-457200">
              <a:buFont typeface="+mj-lt"/>
              <a:buAutoNum type="arabicPeriod"/>
            </a:pPr>
            <a:r>
              <a:rPr lang="en-US" sz="2400" dirty="0"/>
              <a:t>No retransmission timeout estimation</a:t>
            </a:r>
          </a:p>
          <a:p>
            <a:pPr lvl="1"/>
            <a:r>
              <a:rPr lang="en-US" sz="2400" dirty="0">
                <a:solidFill>
                  <a:srgbClr val="BD0A12"/>
                </a:solidFill>
              </a:rPr>
              <a:t>Fixed RTO at small multiple of round-trip time</a:t>
            </a:r>
          </a:p>
          <a:p>
            <a:pPr marL="914400" lvl="2" indent="0">
              <a:buNone/>
            </a:pPr>
            <a:endParaRPr lang="en-US" dirty="0">
              <a:solidFill>
                <a:srgbClr val="C00000"/>
              </a:solidFill>
            </a:endParaRPr>
          </a:p>
          <a:p>
            <a:pPr marL="514350" indent="-457200">
              <a:buFont typeface="+mj-lt"/>
              <a:buAutoNum type="arabicPeriod"/>
            </a:pPr>
            <a:r>
              <a:rPr lang="en-US" sz="2400" dirty="0"/>
              <a:t>Reduce window size upon packet drops</a:t>
            </a:r>
          </a:p>
          <a:p>
            <a:pPr lvl="1"/>
            <a:r>
              <a:rPr lang="en-US" sz="2400" dirty="0">
                <a:solidFill>
                  <a:srgbClr val="BD0A12"/>
                </a:solidFill>
              </a:rPr>
              <a:t>Window increase same as TCP (slow start, congestion avoidance, …)</a:t>
            </a:r>
            <a:endParaRPr lang="en-US" sz="2400" dirty="0"/>
          </a:p>
        </p:txBody>
      </p:sp>
      <p:sp>
        <p:nvSpPr>
          <p:cNvPr id="7" name="Slide Number Placeholder 6"/>
          <p:cNvSpPr>
            <a:spLocks noGrp="1"/>
          </p:cNvSpPr>
          <p:nvPr>
            <p:ph type="sldNum" sz="quarter" idx="12"/>
          </p:nvPr>
        </p:nvSpPr>
        <p:spPr/>
        <p:txBody>
          <a:bodyPr/>
          <a:lstStyle/>
          <a:p>
            <a:fld id="{3AC99A5B-5B03-425B-9284-2F10A88898BE}" type="slidenum">
              <a:rPr lang="en-US" smtClean="0"/>
              <a:pPr/>
              <a:t>32</a:t>
            </a:fld>
            <a:endParaRPr lang="en-US"/>
          </a:p>
        </p:txBody>
      </p:sp>
      <p:grpSp>
        <p:nvGrpSpPr>
          <p:cNvPr id="6" name="Group 5"/>
          <p:cNvGrpSpPr/>
          <p:nvPr/>
        </p:nvGrpSpPr>
        <p:grpSpPr>
          <a:xfrm>
            <a:off x="228600" y="152400"/>
            <a:ext cx="1281183" cy="1091470"/>
            <a:chOff x="2553762" y="2124177"/>
            <a:chExt cx="4193123" cy="3572220"/>
          </a:xfrm>
        </p:grpSpPr>
        <p:sp>
          <p:nvSpPr>
            <p:cNvPr id="8" name="Rectangle 7"/>
            <p:cNvSpPr/>
            <p:nvPr/>
          </p:nvSpPr>
          <p:spPr>
            <a:xfrm>
              <a:off x="25537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H1</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9" name="Straight Connector 8"/>
            <p:cNvCxnSpPr>
              <a:stCxn id="8" idx="0"/>
            </p:cNvCxnSpPr>
            <p:nvPr/>
          </p:nvCxnSpPr>
          <p:spPr>
            <a:xfrm flipV="1">
              <a:off x="2745324" y="4419600"/>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2416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241685" y="263651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241685" y="263651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9274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613285" y="263651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613285" y="263651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3" idx="0"/>
            </p:cNvCxnSpPr>
            <p:nvPr/>
          </p:nvCxnSpPr>
          <p:spPr>
            <a:xfrm flipH="1" flipV="1">
              <a:off x="3927485" y="2636520"/>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765685" y="2636520"/>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3" idx="0"/>
            </p:cNvCxnSpPr>
            <p:nvPr/>
          </p:nvCxnSpPr>
          <p:spPr>
            <a:xfrm flipH="1" flipV="1">
              <a:off x="5603885" y="2636520"/>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0109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H2</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0" name="Rectangle 19"/>
            <p:cNvSpPr/>
            <p:nvPr/>
          </p:nvSpPr>
          <p:spPr>
            <a:xfrm>
              <a:off x="3468162"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H3</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21" name="Straight Connector 20"/>
            <p:cNvCxnSpPr>
              <a:stCxn id="19" idx="0"/>
            </p:cNvCxnSpPr>
            <p:nvPr/>
          </p:nvCxnSpPr>
          <p:spPr>
            <a:xfrm flipH="1" flipV="1">
              <a:off x="3197750" y="4419600"/>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0"/>
            </p:cNvCxnSpPr>
            <p:nvPr/>
          </p:nvCxnSpPr>
          <p:spPr>
            <a:xfrm flipH="1" flipV="1">
              <a:off x="3197750" y="4419600"/>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003685"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r>
                <a:rPr lang="en-US" sz="1200" kern="0" dirty="0">
                  <a:solidFill>
                    <a:schemeClr val="bg1"/>
                  </a:solidFill>
                  <a:latin typeface="Calibri"/>
                </a:rPr>
                <a:t>H4</a:t>
              </a:r>
            </a:p>
          </p:txBody>
        </p:sp>
        <p:cxnSp>
          <p:nvCxnSpPr>
            <p:cNvPr id="24" name="Straight Connector 23"/>
            <p:cNvCxnSpPr>
              <a:stCxn id="23" idx="0"/>
            </p:cNvCxnSpPr>
            <p:nvPr/>
          </p:nvCxnSpPr>
          <p:spPr>
            <a:xfrm flipV="1">
              <a:off x="4195247" y="4419600"/>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4608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H5</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26" name="Rectangle 25"/>
            <p:cNvSpPr/>
            <p:nvPr/>
          </p:nvSpPr>
          <p:spPr>
            <a:xfrm>
              <a:off x="49180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en-US" sz="1200" kern="0" dirty="0">
                  <a:solidFill>
                    <a:schemeClr val="bg1"/>
                  </a:solidFill>
                  <a:latin typeface="Calibri"/>
                </a:rPr>
                <a:t>H6</a:t>
              </a:r>
            </a:p>
          </p:txBody>
        </p:sp>
        <p:cxnSp>
          <p:nvCxnSpPr>
            <p:cNvPr id="27" name="Straight Connector 26"/>
            <p:cNvCxnSpPr>
              <a:stCxn id="25" idx="0"/>
            </p:cNvCxnSpPr>
            <p:nvPr/>
          </p:nvCxnSpPr>
          <p:spPr>
            <a:xfrm flipH="1" flipV="1">
              <a:off x="4645550" y="4419600"/>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26" idx="0"/>
            </p:cNvCxnSpPr>
            <p:nvPr/>
          </p:nvCxnSpPr>
          <p:spPr>
            <a:xfrm flipH="1" flipV="1">
              <a:off x="4645550" y="4419600"/>
              <a:ext cx="464097"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3622685" y="2124177"/>
              <a:ext cx="545969" cy="678181"/>
              <a:chOff x="1027560" y="1988818"/>
              <a:chExt cx="545969" cy="678181"/>
            </a:xfrm>
          </p:grpSpPr>
          <p:sp>
            <p:nvSpPr>
              <p:cNvPr id="112" name="Cube 111"/>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0" name="Group 29"/>
            <p:cNvGrpSpPr/>
            <p:nvPr/>
          </p:nvGrpSpPr>
          <p:grpSpPr>
            <a:xfrm>
              <a:off x="2747082" y="4333601"/>
              <a:ext cx="978209" cy="243008"/>
              <a:chOff x="5220661" y="3675707"/>
              <a:chExt cx="978209" cy="243008"/>
            </a:xfrm>
          </p:grpSpPr>
          <p:sp>
            <p:nvSpPr>
              <p:cNvPr id="91" name="Rectangle 90"/>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4168476" y="4333601"/>
              <a:ext cx="978209" cy="243008"/>
              <a:chOff x="5220661" y="3675707"/>
              <a:chExt cx="978209" cy="243008"/>
            </a:xfrm>
          </p:grpSpPr>
          <p:sp>
            <p:nvSpPr>
              <p:cNvPr id="70" name="Rectangle 6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p:cNvGrpSpPr/>
            <p:nvPr/>
          </p:nvGrpSpPr>
          <p:grpSpPr>
            <a:xfrm>
              <a:off x="4486020" y="2128098"/>
              <a:ext cx="545969" cy="678181"/>
              <a:chOff x="1027560" y="1988818"/>
              <a:chExt cx="545969" cy="678181"/>
            </a:xfrm>
          </p:grpSpPr>
          <p:sp>
            <p:nvSpPr>
              <p:cNvPr id="66" name="Cube 65"/>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9"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3" name="Group 32"/>
            <p:cNvGrpSpPr/>
            <p:nvPr/>
          </p:nvGrpSpPr>
          <p:grpSpPr>
            <a:xfrm>
              <a:off x="5362716" y="2141219"/>
              <a:ext cx="545969" cy="678181"/>
              <a:chOff x="1027560" y="1988818"/>
              <a:chExt cx="545969" cy="678181"/>
            </a:xfrm>
          </p:grpSpPr>
          <p:sp>
            <p:nvSpPr>
              <p:cNvPr id="62" name="Cube 61"/>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4" name="Rectangle 33"/>
            <p:cNvSpPr/>
            <p:nvPr/>
          </p:nvSpPr>
          <p:spPr>
            <a:xfrm>
              <a:off x="54493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H7</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5" name="Straight Connector 34"/>
            <p:cNvCxnSpPr>
              <a:stCxn id="34" idx="0"/>
            </p:cNvCxnSpPr>
            <p:nvPr/>
          </p:nvCxnSpPr>
          <p:spPr>
            <a:xfrm flipV="1">
              <a:off x="5640924" y="4419599"/>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59065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H8</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sp>
          <p:nvSpPr>
            <p:cNvPr id="37" name="Rectangle 36"/>
            <p:cNvSpPr/>
            <p:nvPr/>
          </p:nvSpPr>
          <p:spPr>
            <a:xfrm>
              <a:off x="6363762" y="5333999"/>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chemeClr val="bg1"/>
                  </a:solidFill>
                  <a:latin typeface="Calibri"/>
                </a:rPr>
                <a:t>H9</a:t>
              </a:r>
              <a:endParaRPr kumimoji="0" lang="en-US" sz="1200" b="0" i="0" u="none" strike="noStrike" kern="0" cap="none" spc="0" normalizeH="0" baseline="0" noProof="0" dirty="0">
                <a:ln>
                  <a:noFill/>
                </a:ln>
                <a:solidFill>
                  <a:schemeClr val="bg1"/>
                </a:solidFill>
                <a:effectLst/>
                <a:uLnTx/>
                <a:uFillTx/>
                <a:latin typeface="Calibri"/>
                <a:ea typeface="+mn-ea"/>
                <a:cs typeface="+mn-cs"/>
              </a:endParaRPr>
            </a:p>
          </p:txBody>
        </p:sp>
        <p:cxnSp>
          <p:nvCxnSpPr>
            <p:cNvPr id="38" name="Straight Connector 37"/>
            <p:cNvCxnSpPr>
              <a:stCxn id="36" idx="0"/>
            </p:cNvCxnSpPr>
            <p:nvPr/>
          </p:nvCxnSpPr>
          <p:spPr>
            <a:xfrm flipH="1" flipV="1">
              <a:off x="6093350" y="4419599"/>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7" idx="0"/>
            </p:cNvCxnSpPr>
            <p:nvPr/>
          </p:nvCxnSpPr>
          <p:spPr>
            <a:xfrm flipH="1" flipV="1">
              <a:off x="6093350" y="4419599"/>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5579365" y="4342092"/>
              <a:ext cx="978209" cy="243008"/>
              <a:chOff x="5220661" y="3675707"/>
              <a:chExt cx="978209" cy="243008"/>
            </a:xfrm>
          </p:grpSpPr>
          <p:sp>
            <p:nvSpPr>
              <p:cNvPr id="41" name="Rectangle 40"/>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6" name="Freeform 115"/>
          <p:cNvSpPr/>
          <p:nvPr/>
        </p:nvSpPr>
        <p:spPr>
          <a:xfrm>
            <a:off x="1250426" y="1043959"/>
            <a:ext cx="349774" cy="295244"/>
          </a:xfrm>
          <a:custGeom>
            <a:avLst/>
            <a:gdLst>
              <a:gd name="connsiteX0" fmla="*/ 680019 w 710869"/>
              <a:gd name="connsiteY0" fmla="*/ 160012 h 600044"/>
              <a:gd name="connsiteX1" fmla="*/ 630018 w 710869"/>
              <a:gd name="connsiteY1" fmla="*/ 140010 h 600044"/>
              <a:gd name="connsiteX2" fmla="*/ 610017 w 710869"/>
              <a:gd name="connsiteY2" fmla="*/ 110008 h 600044"/>
              <a:gd name="connsiteX3" fmla="*/ 570016 w 710869"/>
              <a:gd name="connsiteY3" fmla="*/ 90007 h 600044"/>
              <a:gd name="connsiteX4" fmla="*/ 530015 w 710869"/>
              <a:gd name="connsiteY4" fmla="*/ 20002 h 600044"/>
              <a:gd name="connsiteX5" fmla="*/ 510014 w 710869"/>
              <a:gd name="connsiteY5" fmla="*/ 0 h 600044"/>
              <a:gd name="connsiteX6" fmla="*/ 300009 w 710869"/>
              <a:gd name="connsiteY6" fmla="*/ 30002 h 600044"/>
              <a:gd name="connsiteX7" fmla="*/ 250007 w 710869"/>
              <a:gd name="connsiteY7" fmla="*/ 50004 h 600044"/>
              <a:gd name="connsiteX8" fmla="*/ 170005 w 710869"/>
              <a:gd name="connsiteY8" fmla="*/ 90007 h 600044"/>
              <a:gd name="connsiteX9" fmla="*/ 90003 w 710869"/>
              <a:gd name="connsiteY9" fmla="*/ 190014 h 600044"/>
              <a:gd name="connsiteX10" fmla="*/ 70002 w 710869"/>
              <a:gd name="connsiteY10" fmla="*/ 230017 h 600044"/>
              <a:gd name="connsiteX11" fmla="*/ 30001 w 710869"/>
              <a:gd name="connsiteY11" fmla="*/ 290021 h 600044"/>
              <a:gd name="connsiteX12" fmla="*/ 0 w 710869"/>
              <a:gd name="connsiteY12" fmla="*/ 360026 h 600044"/>
              <a:gd name="connsiteX13" fmla="*/ 20001 w 710869"/>
              <a:gd name="connsiteY13" fmla="*/ 380028 h 600044"/>
              <a:gd name="connsiteX14" fmla="*/ 60002 w 710869"/>
              <a:gd name="connsiteY14" fmla="*/ 430031 h 600044"/>
              <a:gd name="connsiteX15" fmla="*/ 90003 w 710869"/>
              <a:gd name="connsiteY15" fmla="*/ 450033 h 600044"/>
              <a:gd name="connsiteX16" fmla="*/ 210006 w 710869"/>
              <a:gd name="connsiteY16" fmla="*/ 500037 h 600044"/>
              <a:gd name="connsiteX17" fmla="*/ 240007 w 710869"/>
              <a:gd name="connsiteY17" fmla="*/ 520038 h 600044"/>
              <a:gd name="connsiteX18" fmla="*/ 280008 w 710869"/>
              <a:gd name="connsiteY18" fmla="*/ 540039 h 600044"/>
              <a:gd name="connsiteX19" fmla="*/ 340010 w 710869"/>
              <a:gd name="connsiteY19" fmla="*/ 580042 h 600044"/>
              <a:gd name="connsiteX20" fmla="*/ 420012 w 710869"/>
              <a:gd name="connsiteY20" fmla="*/ 600044 h 600044"/>
              <a:gd name="connsiteX21" fmla="*/ 580016 w 710869"/>
              <a:gd name="connsiteY21" fmla="*/ 570042 h 600044"/>
              <a:gd name="connsiteX22" fmla="*/ 620017 w 710869"/>
              <a:gd name="connsiteY22" fmla="*/ 540039 h 600044"/>
              <a:gd name="connsiteX23" fmla="*/ 660018 w 710869"/>
              <a:gd name="connsiteY23" fmla="*/ 520038 h 600044"/>
              <a:gd name="connsiteX24" fmla="*/ 700019 w 710869"/>
              <a:gd name="connsiteY24" fmla="*/ 480035 h 600044"/>
              <a:gd name="connsiteX25" fmla="*/ 710020 w 710869"/>
              <a:gd name="connsiteY25" fmla="*/ 430031 h 600044"/>
              <a:gd name="connsiteX26" fmla="*/ 690019 w 710869"/>
              <a:gd name="connsiteY26" fmla="*/ 220016 h 600044"/>
              <a:gd name="connsiteX27" fmla="*/ 620017 w 710869"/>
              <a:gd name="connsiteY27" fmla="*/ 120009 h 600044"/>
              <a:gd name="connsiteX28" fmla="*/ 600017 w 710869"/>
              <a:gd name="connsiteY28" fmla="*/ 100007 h 600044"/>
              <a:gd name="connsiteX29" fmla="*/ 570016 w 710869"/>
              <a:gd name="connsiteY29" fmla="*/ 90007 h 60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0869" h="600044">
                <a:moveTo>
                  <a:pt x="680019" y="160012"/>
                </a:moveTo>
                <a:cubicBezTo>
                  <a:pt x="663352" y="153345"/>
                  <a:pt x="644625" y="150444"/>
                  <a:pt x="630018" y="140010"/>
                </a:cubicBezTo>
                <a:cubicBezTo>
                  <a:pt x="620238" y="133024"/>
                  <a:pt x="619250" y="117703"/>
                  <a:pt x="610017" y="110008"/>
                </a:cubicBezTo>
                <a:cubicBezTo>
                  <a:pt x="598565" y="100464"/>
                  <a:pt x="583350" y="96674"/>
                  <a:pt x="570016" y="90007"/>
                </a:cubicBezTo>
                <a:cubicBezTo>
                  <a:pt x="556330" y="62634"/>
                  <a:pt x="548860" y="43559"/>
                  <a:pt x="530015" y="20002"/>
                </a:cubicBezTo>
                <a:cubicBezTo>
                  <a:pt x="524125" y="12639"/>
                  <a:pt x="516681" y="6667"/>
                  <a:pt x="510014" y="0"/>
                </a:cubicBezTo>
                <a:cubicBezTo>
                  <a:pt x="398482" y="12393"/>
                  <a:pt x="373497" y="2443"/>
                  <a:pt x="300009" y="30002"/>
                </a:cubicBezTo>
                <a:cubicBezTo>
                  <a:pt x="283201" y="36305"/>
                  <a:pt x="266306" y="42481"/>
                  <a:pt x="250007" y="50004"/>
                </a:cubicBezTo>
                <a:cubicBezTo>
                  <a:pt x="222936" y="62499"/>
                  <a:pt x="170005" y="90007"/>
                  <a:pt x="170005" y="90007"/>
                </a:cubicBezTo>
                <a:cubicBezTo>
                  <a:pt x="124961" y="180098"/>
                  <a:pt x="184060" y="72437"/>
                  <a:pt x="90003" y="190014"/>
                </a:cubicBezTo>
                <a:cubicBezTo>
                  <a:pt x="80690" y="201656"/>
                  <a:pt x="77672" y="217233"/>
                  <a:pt x="70002" y="230017"/>
                </a:cubicBezTo>
                <a:cubicBezTo>
                  <a:pt x="57635" y="250630"/>
                  <a:pt x="42368" y="269408"/>
                  <a:pt x="30001" y="290021"/>
                </a:cubicBezTo>
                <a:cubicBezTo>
                  <a:pt x="11467" y="320912"/>
                  <a:pt x="10345" y="328992"/>
                  <a:pt x="0" y="360026"/>
                </a:cubicBezTo>
                <a:cubicBezTo>
                  <a:pt x="6667" y="366693"/>
                  <a:pt x="13865" y="372869"/>
                  <a:pt x="20001" y="380028"/>
                </a:cubicBezTo>
                <a:cubicBezTo>
                  <a:pt x="33892" y="396234"/>
                  <a:pt x="44909" y="414938"/>
                  <a:pt x="60002" y="430031"/>
                </a:cubicBezTo>
                <a:cubicBezTo>
                  <a:pt x="68501" y="438530"/>
                  <a:pt x="79697" y="443849"/>
                  <a:pt x="90003" y="450033"/>
                </a:cubicBezTo>
                <a:cubicBezTo>
                  <a:pt x="168707" y="497258"/>
                  <a:pt x="137481" y="485531"/>
                  <a:pt x="210006" y="500037"/>
                </a:cubicBezTo>
                <a:cubicBezTo>
                  <a:pt x="220006" y="506704"/>
                  <a:pt x="229572" y="514075"/>
                  <a:pt x="240007" y="520038"/>
                </a:cubicBezTo>
                <a:cubicBezTo>
                  <a:pt x="252950" y="527434"/>
                  <a:pt x="267604" y="531770"/>
                  <a:pt x="280008" y="540039"/>
                </a:cubicBezTo>
                <a:cubicBezTo>
                  <a:pt x="325777" y="570553"/>
                  <a:pt x="267501" y="555871"/>
                  <a:pt x="340010" y="580042"/>
                </a:cubicBezTo>
                <a:cubicBezTo>
                  <a:pt x="366087" y="588735"/>
                  <a:pt x="420012" y="600044"/>
                  <a:pt x="420012" y="600044"/>
                </a:cubicBezTo>
                <a:cubicBezTo>
                  <a:pt x="473347" y="590043"/>
                  <a:pt x="528041" y="585636"/>
                  <a:pt x="580016" y="570042"/>
                </a:cubicBezTo>
                <a:cubicBezTo>
                  <a:pt x="595981" y="565252"/>
                  <a:pt x="605883" y="548873"/>
                  <a:pt x="620017" y="540039"/>
                </a:cubicBezTo>
                <a:cubicBezTo>
                  <a:pt x="632658" y="532138"/>
                  <a:pt x="646684" y="526705"/>
                  <a:pt x="660018" y="520038"/>
                </a:cubicBezTo>
                <a:cubicBezTo>
                  <a:pt x="673352" y="506704"/>
                  <a:pt x="690861" y="496519"/>
                  <a:pt x="700019" y="480035"/>
                </a:cubicBezTo>
                <a:cubicBezTo>
                  <a:pt x="708274" y="465176"/>
                  <a:pt x="710020" y="447029"/>
                  <a:pt x="710020" y="430031"/>
                </a:cubicBezTo>
                <a:cubicBezTo>
                  <a:pt x="710020" y="395073"/>
                  <a:pt x="717165" y="279741"/>
                  <a:pt x="690019" y="220016"/>
                </a:cubicBezTo>
                <a:cubicBezTo>
                  <a:pt x="638174" y="105950"/>
                  <a:pt x="677434" y="165945"/>
                  <a:pt x="620017" y="120009"/>
                </a:cubicBezTo>
                <a:cubicBezTo>
                  <a:pt x="612655" y="114119"/>
                  <a:pt x="608102" y="104858"/>
                  <a:pt x="600017" y="100007"/>
                </a:cubicBezTo>
                <a:cubicBezTo>
                  <a:pt x="590978" y="94583"/>
                  <a:pt x="570016" y="90007"/>
                  <a:pt x="570016" y="90007"/>
                </a:cubicBezTo>
              </a:path>
            </a:pathLst>
          </a:custGeom>
          <a:ln w="38100">
            <a:solidFill>
              <a:srgbClr val="0033C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7" name="Straight Arrow Connector 116"/>
          <p:cNvCxnSpPr/>
          <p:nvPr/>
        </p:nvCxnSpPr>
        <p:spPr>
          <a:xfrm flipH="1">
            <a:off x="1524002" y="629639"/>
            <a:ext cx="215679" cy="429267"/>
          </a:xfrm>
          <a:prstGeom prst="straightConnector1">
            <a:avLst/>
          </a:prstGeom>
          <a:ln w="38100">
            <a:solidFill>
              <a:srgbClr val="0033CC"/>
            </a:solidFill>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849366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work?</a:t>
            </a:r>
          </a:p>
        </p:txBody>
      </p:sp>
      <p:sp>
        <p:nvSpPr>
          <p:cNvPr id="3" name="Content Placeholder 2"/>
          <p:cNvSpPr>
            <a:spLocks noGrp="1"/>
          </p:cNvSpPr>
          <p:nvPr>
            <p:ph idx="1"/>
          </p:nvPr>
        </p:nvSpPr>
        <p:spPr>
          <a:xfrm>
            <a:off x="457200" y="1874837"/>
            <a:ext cx="8458200" cy="4373563"/>
          </a:xfrm>
        </p:spPr>
        <p:txBody>
          <a:bodyPr>
            <a:normAutofit/>
          </a:bodyPr>
          <a:lstStyle/>
          <a:p>
            <a:pPr marL="0" indent="0">
              <a:buNone/>
            </a:pPr>
            <a:r>
              <a:rPr lang="en-US" b="1" dirty="0">
                <a:solidFill>
                  <a:schemeClr val="accent1"/>
                </a:solidFill>
              </a:rPr>
              <a:t>Key invariant for ideal scheduling: </a:t>
            </a:r>
            <a:endParaRPr lang="en-US" dirty="0"/>
          </a:p>
          <a:p>
            <a:pPr marL="0" indent="0">
              <a:buNone/>
            </a:pPr>
            <a:r>
              <a:rPr lang="en-US" sz="2400" dirty="0"/>
              <a:t>At any instant, have the highest priority packet (according to ideal algorithm) </a:t>
            </a:r>
            <a:r>
              <a:rPr lang="en-US" sz="2400" dirty="0">
                <a:solidFill>
                  <a:srgbClr val="BD0A12"/>
                </a:solidFill>
              </a:rPr>
              <a:t>available at the switch</a:t>
            </a:r>
            <a:endParaRPr lang="en-US" sz="2400" dirty="0"/>
          </a:p>
          <a:p>
            <a:pPr marL="0" indent="0">
              <a:buNone/>
            </a:pPr>
            <a:endParaRPr lang="en-US" sz="1800" dirty="0"/>
          </a:p>
          <a:p>
            <a:r>
              <a:rPr lang="en-US" dirty="0">
                <a:solidFill>
                  <a:srgbClr val="000000"/>
                </a:solidFill>
              </a:rPr>
              <a:t>Priority scheduling</a:t>
            </a:r>
          </a:p>
          <a:p>
            <a:pPr lvl="1">
              <a:buFont typeface="Wingdings" pitchFamily="2" charset="2"/>
              <a:buChar char="Ø"/>
            </a:pPr>
            <a:r>
              <a:rPr lang="en-US" sz="2000" dirty="0"/>
              <a:t>High priority packets traverse fabric as quickly as possible</a:t>
            </a:r>
          </a:p>
          <a:p>
            <a:pPr marL="457200" lvl="1" indent="0">
              <a:buNone/>
            </a:pPr>
            <a:endParaRPr lang="en-US" sz="800" dirty="0"/>
          </a:p>
          <a:p>
            <a:endParaRPr lang="en-US" sz="100" dirty="0">
              <a:solidFill>
                <a:srgbClr val="000000"/>
              </a:solidFill>
            </a:endParaRPr>
          </a:p>
          <a:p>
            <a:endParaRPr lang="en-US" sz="100" dirty="0">
              <a:solidFill>
                <a:srgbClr val="000000"/>
              </a:solidFill>
            </a:endParaRPr>
          </a:p>
          <a:p>
            <a:endParaRPr lang="en-US" sz="100" dirty="0">
              <a:solidFill>
                <a:srgbClr val="000000"/>
              </a:solidFill>
            </a:endParaRPr>
          </a:p>
          <a:p>
            <a:endParaRPr lang="en-US" sz="100" dirty="0">
              <a:solidFill>
                <a:srgbClr val="000000"/>
              </a:solidFill>
            </a:endParaRPr>
          </a:p>
          <a:p>
            <a:endParaRPr lang="en-US" sz="100" dirty="0">
              <a:solidFill>
                <a:srgbClr val="000000"/>
              </a:solidFill>
            </a:endParaRPr>
          </a:p>
          <a:p>
            <a:endParaRPr lang="en-US" sz="100" dirty="0">
              <a:solidFill>
                <a:srgbClr val="000000"/>
              </a:solidFill>
            </a:endParaRPr>
          </a:p>
          <a:p>
            <a:r>
              <a:rPr lang="en-US" dirty="0">
                <a:solidFill>
                  <a:srgbClr val="000000"/>
                </a:solidFill>
              </a:rPr>
              <a:t>What about dropped packets?</a:t>
            </a:r>
          </a:p>
          <a:p>
            <a:pPr lvl="1">
              <a:buFont typeface="Wingdings" pitchFamily="2" charset="2"/>
              <a:buChar char="Ø"/>
            </a:pPr>
            <a:r>
              <a:rPr lang="en-US" sz="2000" dirty="0">
                <a:solidFill>
                  <a:srgbClr val="000000"/>
                </a:solidFill>
              </a:rPr>
              <a:t>Lowest priority packets will be dropped when we run out of space</a:t>
            </a:r>
          </a:p>
          <a:p>
            <a:pPr lvl="1">
              <a:buFont typeface="Wingdings" pitchFamily="2" charset="2"/>
              <a:buChar char="Ø"/>
            </a:pPr>
            <a:r>
              <a:rPr lang="en-US" sz="2000" dirty="0">
                <a:solidFill>
                  <a:srgbClr val="BD0A12"/>
                </a:solidFill>
              </a:rPr>
              <a:t>Buffer &gt; BDP </a:t>
            </a:r>
            <a:r>
              <a:rPr lang="en-US" sz="2000" dirty="0">
                <a:solidFill>
                  <a:srgbClr val="000000"/>
                </a:solidFill>
                <a:latin typeface="Calibri"/>
              </a:rPr>
              <a:t>→  </a:t>
            </a:r>
            <a:r>
              <a:rPr lang="en-US" sz="2000" dirty="0">
                <a:solidFill>
                  <a:srgbClr val="000000"/>
                </a:solidFill>
              </a:rPr>
              <a:t>enough time </a:t>
            </a:r>
            <a:r>
              <a:rPr lang="en-US" sz="2000" dirty="0">
                <a:solidFill>
                  <a:srgbClr val="BD0A12"/>
                </a:solidFill>
              </a:rPr>
              <a:t>(&gt; RTT) </a:t>
            </a:r>
            <a:r>
              <a:rPr lang="en-US" sz="2000" dirty="0">
                <a:solidFill>
                  <a:srgbClr val="000000"/>
                </a:solidFill>
              </a:rPr>
              <a:t>to retransmit</a:t>
            </a:r>
          </a:p>
          <a:p>
            <a:pPr lvl="1"/>
            <a:endParaRPr lang="en-US" sz="2000" dirty="0"/>
          </a:p>
        </p:txBody>
      </p:sp>
      <p:sp>
        <p:nvSpPr>
          <p:cNvPr id="7" name="Slide Number Placeholder 6"/>
          <p:cNvSpPr>
            <a:spLocks noGrp="1"/>
          </p:cNvSpPr>
          <p:nvPr>
            <p:ph type="sldNum" sz="quarter" idx="12"/>
          </p:nvPr>
        </p:nvSpPr>
        <p:spPr/>
        <p:txBody>
          <a:bodyPr/>
          <a:lstStyle/>
          <a:p>
            <a:fld id="{3AC99A5B-5B03-425B-9284-2F10A88898BE}" type="slidenum">
              <a:rPr lang="en-US" smtClean="0"/>
              <a:pPr/>
              <a:t>33</a:t>
            </a:fld>
            <a:endParaRPr lang="en-US"/>
          </a:p>
        </p:txBody>
      </p:sp>
    </p:spTree>
    <p:custDataLst>
      <p:tags r:id="rId1"/>
    </p:custDataLst>
    <p:extLst>
      <p:ext uri="{BB962C8B-B14F-4D97-AF65-F5344CB8AC3E}">
        <p14:creationId xmlns:p14="http://schemas.microsoft.com/office/powerpoint/2010/main" val="224182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C99A5B-5B03-425B-9284-2F10A88898BE}" type="slidenum">
              <a:rPr lang="en-US" smtClean="0"/>
              <a:pPr/>
              <a:t>34</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634758742"/>
              </p:ext>
            </p:extLst>
          </p:nvPr>
        </p:nvGraphicFramePr>
        <p:xfrm>
          <a:off x="990600" y="1790700"/>
          <a:ext cx="6968368" cy="5054600"/>
        </p:xfrm>
        <a:graphic>
          <a:graphicData uri="http://schemas.openxmlformats.org/drawingml/2006/chart">
            <c:chart xmlns:c="http://schemas.openxmlformats.org/drawingml/2006/chart" xmlns:r="http://schemas.openxmlformats.org/officeDocument/2006/relationships" r:id="rId4"/>
          </a:graphicData>
        </a:graphic>
      </p:graphicFrame>
      <p:sp>
        <p:nvSpPr>
          <p:cNvPr id="8" name="Title 1"/>
          <p:cNvSpPr>
            <a:spLocks noGrp="1"/>
          </p:cNvSpPr>
          <p:nvPr>
            <p:ph type="title"/>
          </p:nvPr>
        </p:nvSpPr>
        <p:spPr/>
        <p:txBody>
          <a:bodyPr/>
          <a:lstStyle/>
          <a:p>
            <a:r>
              <a:rPr lang="en-US" dirty="0"/>
              <a:t>Overall Average FCT</a:t>
            </a:r>
          </a:p>
        </p:txBody>
      </p:sp>
      <p:sp>
        <p:nvSpPr>
          <p:cNvPr id="12" name="Rounded Rectangle 11"/>
          <p:cNvSpPr/>
          <p:nvPr/>
        </p:nvSpPr>
        <p:spPr>
          <a:xfrm>
            <a:off x="1219200" y="2286000"/>
            <a:ext cx="6400800" cy="2667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dirty="0"/>
              <a:t>     </a:t>
            </a:r>
          </a:p>
          <a:p>
            <a:r>
              <a:rPr lang="en-US" sz="2400" dirty="0"/>
              <a:t>     Recall: “Ideal” is REALLY idealized!</a:t>
            </a:r>
          </a:p>
          <a:p>
            <a:pPr marL="1257300" lvl="2" indent="-342900">
              <a:buFont typeface="Arial"/>
              <a:buChar char="•"/>
            </a:pPr>
            <a:r>
              <a:rPr lang="en-US" sz="2400" dirty="0"/>
              <a:t>Centralized with full view of flows</a:t>
            </a:r>
          </a:p>
          <a:p>
            <a:pPr marL="1257300" lvl="2" indent="-342900">
              <a:buFont typeface="Arial"/>
              <a:buChar char="•"/>
            </a:pPr>
            <a:r>
              <a:rPr lang="en-US" sz="2400" dirty="0"/>
              <a:t>No rate-control dynamics</a:t>
            </a:r>
          </a:p>
          <a:p>
            <a:pPr marL="1257300" lvl="2" indent="-342900">
              <a:buFont typeface="Arial"/>
              <a:buChar char="•"/>
            </a:pPr>
            <a:r>
              <a:rPr lang="en-US" sz="2400" dirty="0"/>
              <a:t>No buffering</a:t>
            </a:r>
          </a:p>
          <a:p>
            <a:pPr marL="1257300" lvl="2" indent="-342900">
              <a:buFont typeface="Arial"/>
              <a:buChar char="•"/>
            </a:pPr>
            <a:r>
              <a:rPr lang="en-US" sz="2400" dirty="0"/>
              <a:t>No </a:t>
            </a:r>
            <a:r>
              <a:rPr lang="en-US" sz="2400" dirty="0" err="1"/>
              <a:t>pkt</a:t>
            </a:r>
            <a:r>
              <a:rPr lang="en-US" sz="2400" dirty="0"/>
              <a:t> drops</a:t>
            </a:r>
          </a:p>
          <a:p>
            <a:pPr marL="1257300" lvl="2" indent="-342900">
              <a:buFont typeface="Arial"/>
              <a:buChar char="•"/>
            </a:pPr>
            <a:r>
              <a:rPr lang="en-US" sz="2400" dirty="0"/>
              <a:t>No load-balancing inefficiency </a:t>
            </a:r>
          </a:p>
          <a:p>
            <a:pPr algn="ctr"/>
            <a:endParaRPr lang="en-US" sz="2400" dirty="0">
              <a:latin typeface="Verdana" pitchFamily="34" charset="0"/>
              <a:ea typeface="Verdana" pitchFamily="34" charset="0"/>
              <a:cs typeface="Verdana" pitchFamily="34" charset="0"/>
            </a:endParaRPr>
          </a:p>
        </p:txBody>
      </p:sp>
    </p:spTree>
    <p:custDataLst>
      <p:tags r:id="rId1"/>
    </p:custDataLst>
    <p:extLst>
      <p:ext uri="{BB962C8B-B14F-4D97-AF65-F5344CB8AC3E}">
        <p14:creationId xmlns:p14="http://schemas.microsoft.com/office/powerpoint/2010/main" val="211210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3"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Mice FCT </a:t>
            </a:r>
            <a:r>
              <a:rPr lang="en-US" sz="4000" dirty="0"/>
              <a:t>(&lt;100KB)</a:t>
            </a:r>
            <a:endParaRPr lang="en-US" dirty="0"/>
          </a:p>
        </p:txBody>
      </p:sp>
      <p:sp>
        <p:nvSpPr>
          <p:cNvPr id="8" name="TextBox 7"/>
          <p:cNvSpPr txBox="1"/>
          <p:nvPr/>
        </p:nvSpPr>
        <p:spPr>
          <a:xfrm>
            <a:off x="1066800" y="1548825"/>
            <a:ext cx="3048000" cy="584775"/>
          </a:xfrm>
          <a:prstGeom prst="rect">
            <a:avLst/>
          </a:prstGeom>
          <a:noFill/>
        </p:spPr>
        <p:txBody>
          <a:bodyPr wrap="square" rtlCol="0">
            <a:spAutoFit/>
          </a:bodyPr>
          <a:lstStyle/>
          <a:p>
            <a:pPr algn="ctr"/>
            <a:r>
              <a:rPr lang="en-US" sz="3200" dirty="0">
                <a:latin typeface="Verdana" pitchFamily="34" charset="0"/>
                <a:ea typeface="Verdana" pitchFamily="34" charset="0"/>
                <a:cs typeface="Verdana" pitchFamily="34" charset="0"/>
              </a:rPr>
              <a:t>Average</a:t>
            </a:r>
          </a:p>
        </p:txBody>
      </p:sp>
      <p:sp>
        <p:nvSpPr>
          <p:cNvPr id="9" name="TextBox 8"/>
          <p:cNvSpPr txBox="1"/>
          <p:nvPr/>
        </p:nvSpPr>
        <p:spPr>
          <a:xfrm>
            <a:off x="4953000" y="1548825"/>
            <a:ext cx="3657600" cy="584775"/>
          </a:xfrm>
          <a:prstGeom prst="rect">
            <a:avLst/>
          </a:prstGeom>
          <a:noFill/>
        </p:spPr>
        <p:txBody>
          <a:bodyPr wrap="square" rtlCol="0">
            <a:spAutoFit/>
          </a:bodyPr>
          <a:lstStyle/>
          <a:p>
            <a:pPr algn="ctr"/>
            <a:r>
              <a:rPr lang="en-US" sz="3200" dirty="0">
                <a:latin typeface="Verdana" pitchFamily="34" charset="0"/>
                <a:ea typeface="Verdana" pitchFamily="34" charset="0"/>
                <a:cs typeface="Verdana" pitchFamily="34" charset="0"/>
              </a:rPr>
              <a:t>99</a:t>
            </a:r>
            <a:r>
              <a:rPr lang="en-US" sz="3200" baseline="30000" dirty="0">
                <a:latin typeface="Verdana" pitchFamily="34" charset="0"/>
                <a:ea typeface="Verdana" pitchFamily="34" charset="0"/>
                <a:cs typeface="Verdana" pitchFamily="34" charset="0"/>
              </a:rPr>
              <a:t>th</a:t>
            </a:r>
            <a:r>
              <a:rPr lang="en-US" sz="3200" dirty="0">
                <a:latin typeface="Verdana" pitchFamily="34" charset="0"/>
                <a:ea typeface="Verdana" pitchFamily="34" charset="0"/>
                <a:cs typeface="Verdana" pitchFamily="34" charset="0"/>
              </a:rPr>
              <a:t> Percentile</a:t>
            </a:r>
          </a:p>
        </p:txBody>
      </p:sp>
      <p:sp>
        <p:nvSpPr>
          <p:cNvPr id="10" name="Rounded Rectangle 9"/>
          <p:cNvSpPr/>
          <p:nvPr/>
        </p:nvSpPr>
        <p:spPr>
          <a:xfrm>
            <a:off x="1752600" y="5943600"/>
            <a:ext cx="6248400"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Verdana" pitchFamily="34" charset="0"/>
                <a:ea typeface="Verdana" pitchFamily="34" charset="0"/>
                <a:cs typeface="Verdana" pitchFamily="34" charset="0"/>
              </a:rPr>
              <a:t>Almost no jitter</a:t>
            </a:r>
          </a:p>
        </p:txBody>
      </p:sp>
      <p:sp>
        <p:nvSpPr>
          <p:cNvPr id="11" name="Slide Number Placeholder 10"/>
          <p:cNvSpPr>
            <a:spLocks noGrp="1"/>
          </p:cNvSpPr>
          <p:nvPr>
            <p:ph type="sldNum" sz="quarter" idx="12"/>
          </p:nvPr>
        </p:nvSpPr>
        <p:spPr/>
        <p:txBody>
          <a:bodyPr/>
          <a:lstStyle/>
          <a:p>
            <a:fld id="{3AC99A5B-5B03-425B-9284-2F10A88898BE}" type="slidenum">
              <a:rPr lang="en-US" smtClean="0"/>
              <a:pPr/>
              <a:t>35</a:t>
            </a:fld>
            <a:endParaRPr lang="en-US"/>
          </a:p>
        </p:txBody>
      </p:sp>
      <p:graphicFrame>
        <p:nvGraphicFramePr>
          <p:cNvPr id="12" name="Chart 11"/>
          <p:cNvGraphicFramePr>
            <a:graphicFrameLocks/>
          </p:cNvGraphicFramePr>
          <p:nvPr>
            <p:extLst>
              <p:ext uri="{D42A27DB-BD31-4B8C-83A1-F6EECF244321}">
                <p14:modId xmlns:p14="http://schemas.microsoft.com/office/powerpoint/2010/main" val="853713034"/>
              </p:ext>
            </p:extLst>
          </p:nvPr>
        </p:nvGraphicFramePr>
        <p:xfrm>
          <a:off x="0" y="2209800"/>
          <a:ext cx="9067800" cy="381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4140262565"/>
              </p:ext>
            </p:extLst>
          </p:nvPr>
        </p:nvGraphicFramePr>
        <p:xfrm>
          <a:off x="4419600" y="2667000"/>
          <a:ext cx="4724400" cy="3352800"/>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2113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57200" y="1981200"/>
            <a:ext cx="8382000" cy="4419600"/>
          </a:xfrm>
        </p:spPr>
        <p:txBody>
          <a:bodyPr>
            <a:noAutofit/>
          </a:bodyPr>
          <a:lstStyle/>
          <a:p>
            <a:r>
              <a:rPr lang="en-US" b="1" dirty="0" err="1">
                <a:solidFill>
                  <a:schemeClr val="accent1"/>
                </a:solidFill>
              </a:rPr>
              <a:t>pFabric</a:t>
            </a:r>
            <a:r>
              <a:rPr lang="en-US" b="1" dirty="0">
                <a:solidFill>
                  <a:schemeClr val="accent1"/>
                </a:solidFill>
              </a:rPr>
              <a:t>:</a:t>
            </a:r>
            <a:r>
              <a:rPr lang="en-US" dirty="0"/>
              <a:t> simple, yet near-optimal</a:t>
            </a:r>
          </a:p>
          <a:p>
            <a:pPr lvl="1"/>
            <a:r>
              <a:rPr lang="en-US" dirty="0">
                <a:solidFill>
                  <a:srgbClr val="000000"/>
                </a:solidFill>
              </a:rPr>
              <a:t>Decouples flow scheduling from rate control</a:t>
            </a:r>
          </a:p>
          <a:p>
            <a:r>
              <a:rPr lang="en-US" dirty="0">
                <a:solidFill>
                  <a:srgbClr val="000000"/>
                </a:solidFill>
              </a:rPr>
              <a:t>What are the disadvantages?</a:t>
            </a:r>
          </a:p>
          <a:p>
            <a:pPr lvl="1"/>
            <a:r>
              <a:rPr lang="en-US" dirty="0">
                <a:solidFill>
                  <a:srgbClr val="000000"/>
                </a:solidFill>
              </a:rPr>
              <a:t>A </a:t>
            </a:r>
            <a:r>
              <a:rPr lang="en-US" dirty="0">
                <a:solidFill>
                  <a:srgbClr val="BD0A12"/>
                </a:solidFill>
              </a:rPr>
              <a:t>clean-slate</a:t>
            </a:r>
            <a:r>
              <a:rPr lang="en-US" dirty="0">
                <a:solidFill>
                  <a:srgbClr val="000000"/>
                </a:solidFill>
              </a:rPr>
              <a:t> approach, requiring new switches and minor host changes</a:t>
            </a:r>
          </a:p>
          <a:p>
            <a:pPr lvl="1"/>
            <a:r>
              <a:rPr lang="en-US" dirty="0">
                <a:solidFill>
                  <a:srgbClr val="000000"/>
                </a:solidFill>
              </a:rPr>
              <a:t>Sorting packets’ priorities is complex</a:t>
            </a:r>
          </a:p>
          <a:p>
            <a:pPr lvl="1"/>
            <a:r>
              <a:rPr lang="en-US" dirty="0">
                <a:solidFill>
                  <a:srgbClr val="000000"/>
                </a:solidFill>
              </a:rPr>
              <a:t>No deadline guarantee</a:t>
            </a:r>
          </a:p>
          <a:p>
            <a:pPr lvl="1"/>
            <a:r>
              <a:rPr lang="en-US" dirty="0">
                <a:solidFill>
                  <a:srgbClr val="000000"/>
                </a:solidFill>
              </a:rPr>
              <a:t>Large flows may be starved</a:t>
            </a:r>
          </a:p>
          <a:p>
            <a:pPr marL="0" indent="0">
              <a:buNone/>
            </a:pPr>
            <a:endParaRPr lang="en-US" dirty="0">
              <a:solidFill>
                <a:srgbClr val="000000"/>
              </a:solidFill>
            </a:endParaRPr>
          </a:p>
          <a:p>
            <a:pPr marL="0" indent="0">
              <a:buNone/>
            </a:pPr>
            <a:endParaRPr lang="en-US" sz="800" dirty="0">
              <a:solidFill>
                <a:srgbClr val="000000"/>
              </a:solidFill>
            </a:endParaRPr>
          </a:p>
        </p:txBody>
      </p:sp>
      <p:sp>
        <p:nvSpPr>
          <p:cNvPr id="6" name="Slide Number Placeholder 5"/>
          <p:cNvSpPr>
            <a:spLocks noGrp="1"/>
          </p:cNvSpPr>
          <p:nvPr>
            <p:ph type="sldNum" sz="quarter" idx="12"/>
          </p:nvPr>
        </p:nvSpPr>
        <p:spPr/>
        <p:txBody>
          <a:bodyPr/>
          <a:lstStyle/>
          <a:p>
            <a:fld id="{3AC99A5B-5B03-425B-9284-2F10A88898BE}" type="slidenum">
              <a:rPr lang="en-US" smtClean="0"/>
              <a:pPr/>
              <a:t>36</a:t>
            </a:fld>
            <a:endParaRPr lang="en-US"/>
          </a:p>
        </p:txBody>
      </p:sp>
    </p:spTree>
    <p:extLst>
      <p:ext uri="{BB962C8B-B14F-4D97-AF65-F5344CB8AC3E}">
        <p14:creationId xmlns:p14="http://schemas.microsoft.com/office/powerpoint/2010/main" val="510905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dirty="0" err="1"/>
              <a:t>Baraat</a:t>
            </a:r>
            <a:r>
              <a:rPr lang="en-US" dirty="0"/>
              <a:t>: Decentralized Task-Aware Scheduling for Data Center Networks</a:t>
            </a:r>
            <a:br>
              <a:rPr lang="en-US" dirty="0">
                <a:solidFill>
                  <a:srgbClr val="3366FF"/>
                </a:solidFill>
                <a:ea typeface="ＭＳ Ｐゴシック" pitchFamily="34" charset="-128"/>
              </a:rPr>
            </a:b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4069296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5"/>
          <p:cNvSpPr>
            <a:spLocks noGrp="1"/>
          </p:cNvSpPr>
          <p:nvPr>
            <p:ph type="title"/>
          </p:nvPr>
        </p:nvSpPr>
        <p:spPr/>
        <p:txBody>
          <a:bodyPr/>
          <a:lstStyle/>
          <a:p>
            <a:r>
              <a:rPr lang="en-US" dirty="0">
                <a:ea typeface="ＭＳ Ｐゴシック" pitchFamily="34" charset="-128"/>
              </a:rPr>
              <a:t>Common Workflows</a:t>
            </a:r>
          </a:p>
        </p:txBody>
      </p:sp>
      <p:sp>
        <p:nvSpPr>
          <p:cNvPr id="6147" name="Content Placeholder 6"/>
          <p:cNvSpPr>
            <a:spLocks noGrp="1"/>
          </p:cNvSpPr>
          <p:nvPr>
            <p:ph idx="1"/>
          </p:nvPr>
        </p:nvSpPr>
        <p:spPr>
          <a:xfrm>
            <a:off x="381000" y="1752600"/>
            <a:ext cx="2743200" cy="4267200"/>
          </a:xfrm>
        </p:spPr>
        <p:txBody>
          <a:bodyPr anchor="ctr">
            <a:normAutofit/>
          </a:bodyPr>
          <a:lstStyle/>
          <a:p>
            <a:pPr>
              <a:spcBef>
                <a:spcPts val="2000"/>
              </a:spcBef>
            </a:pPr>
            <a:r>
              <a:rPr lang="en-US" sz="2000" dirty="0">
                <a:latin typeface="Calibri" pitchFamily="34" charset="0"/>
              </a:rPr>
              <a:t>Task: the unit of work for an application that can be linked to a waiting user</a:t>
            </a:r>
          </a:p>
          <a:p>
            <a:r>
              <a:rPr lang="en-US" sz="2000" dirty="0">
                <a:ea typeface="ＭＳ Ｐゴシック" pitchFamily="34" charset="-128"/>
              </a:rPr>
              <a:t>A single task may have multiple active flows in the network</a:t>
            </a:r>
          </a:p>
          <a:p>
            <a:r>
              <a:rPr lang="en-US" sz="2000" dirty="0">
                <a:ea typeface="ＭＳ Ｐゴシック" pitchFamily="34" charset="-128"/>
              </a:rPr>
              <a:t>A task is only completed when all of its flows are done</a:t>
            </a:r>
          </a:p>
        </p:txBody>
      </p:sp>
      <p:sp>
        <p:nvSpPr>
          <p:cNvPr id="61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fld id="{E54B649B-1EA2-4EEA-BD0F-AFA832591FD1}" type="slidenum">
              <a:rPr lang="en-US" sz="1200">
                <a:solidFill>
                  <a:srgbClr val="898989"/>
                </a:solidFill>
                <a:latin typeface="Cambria" pitchFamily="18" charset="0"/>
              </a:rPr>
              <a:pPr eaLnBrk="1" hangingPunct="1"/>
              <a:t>38</a:t>
            </a:fld>
            <a:endParaRPr lang="en-US" sz="1200">
              <a:solidFill>
                <a:srgbClr val="898989"/>
              </a:solidFill>
              <a:latin typeface="Cambria" pitchFamily="18" charset="0"/>
            </a:endParaRPr>
          </a:p>
        </p:txBody>
      </p:sp>
      <p:pic>
        <p:nvPicPr>
          <p:cNvPr id="614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4200" y="1600200"/>
            <a:ext cx="5979800"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98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ea typeface="ＭＳ Ｐゴシック" pitchFamily="34" charset="-128"/>
              </a:rPr>
              <a:t>Task-Characterization: S</a:t>
            </a:r>
            <a:r>
              <a:rPr lang="en-US" dirty="0"/>
              <a:t>ize</a:t>
            </a:r>
          </a:p>
        </p:txBody>
      </p:sp>
      <p:sp>
        <p:nvSpPr>
          <p:cNvPr id="8195" name="Content Placeholder 2"/>
          <p:cNvSpPr>
            <a:spLocks noGrp="1"/>
          </p:cNvSpPr>
          <p:nvPr>
            <p:ph idx="1"/>
          </p:nvPr>
        </p:nvSpPr>
        <p:spPr>
          <a:xfrm>
            <a:off x="76201" y="1600200"/>
            <a:ext cx="9050866" cy="1676400"/>
          </a:xfrm>
        </p:spPr>
        <p:txBody>
          <a:bodyPr>
            <a:noAutofit/>
          </a:bodyPr>
          <a:lstStyle/>
          <a:p>
            <a:r>
              <a:rPr lang="en-US" sz="1800" dirty="0"/>
              <a:t>Two features of application tasks in today’s data centers: 1) the task size and 2) the number of flows per task. </a:t>
            </a:r>
          </a:p>
          <a:p>
            <a:r>
              <a:rPr lang="en-US" sz="1800" dirty="0"/>
              <a:t>A task’s size is the sum of  the sizes of network flows involved in the task.</a:t>
            </a:r>
          </a:p>
          <a:p>
            <a:r>
              <a:rPr lang="en-US" sz="1800" dirty="0"/>
              <a:t>Distribution of task sizes for Search tasks (on the left) and Data analytics tasks (on the right)</a:t>
            </a:r>
          </a:p>
          <a:p>
            <a:r>
              <a:rPr lang="en-US" sz="1800" dirty="0"/>
              <a:t>Heavy-tailed nature for some tasks</a:t>
            </a:r>
          </a:p>
        </p:txBody>
      </p:sp>
      <p:sp>
        <p:nvSpPr>
          <p:cNvPr id="4" name="Slide Number Placeholder 3"/>
          <p:cNvSpPr>
            <a:spLocks noGrp="1"/>
          </p:cNvSpPr>
          <p:nvPr>
            <p:ph type="sldNum" sz="quarter" idx="12"/>
          </p:nvPr>
        </p:nvSpPr>
        <p:spPr/>
        <p:txBody>
          <a:bodyPr/>
          <a:lstStyle/>
          <a:p>
            <a:pPr>
              <a:defRPr/>
            </a:pPr>
            <a:fld id="{7A73996F-16AE-4C35-8F48-85EE213FE0B6}" type="slidenum">
              <a:rPr lang="en-US"/>
              <a:pPr>
                <a:defRPr/>
              </a:pPr>
              <a:t>39</a:t>
            </a:fld>
            <a:endParaRPr lang="en-US"/>
          </a:p>
        </p:txBody>
      </p:sp>
      <p:pic>
        <p:nvPicPr>
          <p:cNvPr id="4098"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124200"/>
            <a:ext cx="741382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ular Callout 1"/>
          <p:cNvSpPr/>
          <p:nvPr/>
        </p:nvSpPr>
        <p:spPr>
          <a:xfrm>
            <a:off x="2590800" y="4114800"/>
            <a:ext cx="2209800" cy="1295400"/>
          </a:xfrm>
          <a:prstGeom prst="wedgeRoundRectCallout">
            <a:avLst>
              <a:gd name="adj1" fmla="val -45737"/>
              <a:gd name="adj2" fmla="val -812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of web search</a:t>
            </a:r>
            <a:r>
              <a:rPr lang="zh-CN" altLang="en-US" dirty="0"/>
              <a:t> </a:t>
            </a:r>
            <a:r>
              <a:rPr lang="en-US" altLang="zh-CN" dirty="0"/>
              <a:t>task</a:t>
            </a:r>
            <a:r>
              <a:rPr lang="en-US" dirty="0"/>
              <a:t>s are very large in terms of size</a:t>
            </a:r>
          </a:p>
        </p:txBody>
      </p:sp>
      <p:sp>
        <p:nvSpPr>
          <p:cNvPr id="8" name="Rounded Rectangular Callout 7"/>
          <p:cNvSpPr/>
          <p:nvPr/>
        </p:nvSpPr>
        <p:spPr>
          <a:xfrm>
            <a:off x="6917267" y="4906433"/>
            <a:ext cx="2209800" cy="1295400"/>
          </a:xfrm>
          <a:prstGeom prst="wedgeRoundRectCallout">
            <a:avLst>
              <a:gd name="adj1" fmla="val -45737"/>
              <a:gd name="adj2" fmla="val -812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35% of MapReduce </a:t>
            </a:r>
            <a:r>
              <a:rPr lang="en-US" altLang="zh-CN" dirty="0"/>
              <a:t>tasks</a:t>
            </a:r>
            <a:r>
              <a:rPr lang="zh-CN" altLang="en-US" dirty="0"/>
              <a:t> </a:t>
            </a:r>
            <a:r>
              <a:rPr lang="en-US" dirty="0"/>
              <a:t>are very large in terms of size</a:t>
            </a:r>
          </a:p>
        </p:txBody>
      </p:sp>
    </p:spTree>
    <p:extLst>
      <p:ext uri="{BB962C8B-B14F-4D97-AF65-F5344CB8AC3E}">
        <p14:creationId xmlns:p14="http://schemas.microsoft.com/office/powerpoint/2010/main" val="103723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pitchFamily="34" charset="-128"/>
              </a:rPr>
              <a:t>Types of Tasks in Data Centers</a:t>
            </a:r>
            <a:endParaRPr lang="en-US" dirty="0"/>
          </a:p>
        </p:txBody>
      </p:sp>
      <p:sp>
        <p:nvSpPr>
          <p:cNvPr id="3" name="Content Placeholder 2"/>
          <p:cNvSpPr>
            <a:spLocks noGrp="1"/>
          </p:cNvSpPr>
          <p:nvPr>
            <p:ph idx="1"/>
          </p:nvPr>
        </p:nvSpPr>
        <p:spPr/>
        <p:txBody>
          <a:bodyPr>
            <a:noAutofit/>
          </a:bodyPr>
          <a:lstStyle/>
          <a:p>
            <a:r>
              <a:rPr lang="en-US" dirty="0">
                <a:ea typeface="ＭＳ Ｐゴシック" pitchFamily="34" charset="-128"/>
              </a:rPr>
              <a:t>Partition-aggregate</a:t>
            </a:r>
          </a:p>
          <a:p>
            <a:r>
              <a:rPr lang="en-US" dirty="0">
                <a:ea typeface="ＭＳ Ｐゴシック" pitchFamily="34" charset="-128"/>
              </a:rPr>
              <a:t>Sequential</a:t>
            </a: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pPr marL="0" indent="0">
              <a:buNone/>
            </a:pPr>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pPr marL="0" indent="0">
              <a:buNone/>
            </a:pPr>
            <a:r>
              <a:rPr lang="en-US" sz="1100" dirty="0">
                <a:ea typeface="ＭＳ Ｐゴシック" pitchFamily="34" charset="-128"/>
              </a:rPr>
              <a:t>Refer to </a:t>
            </a:r>
            <a:r>
              <a:rPr lang="en-US" sz="1100" dirty="0" err="1">
                <a:ea typeface="ＭＳ Ｐゴシック" pitchFamily="34" charset="-128"/>
              </a:rPr>
              <a:t>DeTail</a:t>
            </a:r>
            <a:r>
              <a:rPr lang="en-US" sz="1100" dirty="0">
                <a:ea typeface="ＭＳ Ｐゴシック" pitchFamily="34" charset="-128"/>
              </a:rPr>
              <a:t> (ACM CCR 2012), DCTCP (ACM CCR 2011)</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4</a:t>
            </a:fld>
            <a:endParaRPr lang="en-US">
              <a:solidFill>
                <a:prstClr val="black">
                  <a:tint val="75000"/>
                </a:prstClr>
              </a:solidFill>
            </a:endParaRP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457200" fontAlgn="base">
              <a:spcBef>
                <a:spcPct val="0"/>
              </a:spcBef>
              <a:spcAft>
                <a:spcPct val="0"/>
              </a:spcAft>
            </a:pPr>
            <a:endParaRPr lang="en-US" sz="2400">
              <a:solidFill>
                <a:prstClr val="black"/>
              </a:solidFill>
              <a:latin typeface="Arial" charset="0"/>
              <a:ea typeface="ＭＳ Ｐゴシック" pitchFamily="34" charset="-128"/>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94036567"/>
              </p:ext>
            </p:extLst>
          </p:nvPr>
        </p:nvGraphicFramePr>
        <p:xfrm>
          <a:off x="-114183" y="2743200"/>
          <a:ext cx="9258183" cy="2841817"/>
        </p:xfrm>
        <a:graphic>
          <a:graphicData uri="http://schemas.openxmlformats.org/presentationml/2006/ole">
            <mc:AlternateContent xmlns:mc="http://schemas.openxmlformats.org/markup-compatibility/2006">
              <mc:Choice xmlns:v="urn:schemas-microsoft-com:vml" Requires="v">
                <p:oleObj spid="_x0000_s1045" name="Visio" r:id="rId3" imgW="8337996" imgH="2555332" progId="Visio.Drawing.11">
                  <p:embed/>
                </p:oleObj>
              </mc:Choice>
              <mc:Fallback>
                <p:oleObj name="Visio" r:id="rId3" imgW="8337996" imgH="2555332" progId="Visio.Drawing.11">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83" y="2743200"/>
                        <a:ext cx="9258183" cy="2841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ounded Rectangle 4"/>
          <p:cNvSpPr/>
          <p:nvPr/>
        </p:nvSpPr>
        <p:spPr>
          <a:xfrm>
            <a:off x="3102610" y="3390900"/>
            <a:ext cx="114300" cy="114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ounded Rectangle 13"/>
          <p:cNvSpPr/>
          <p:nvPr/>
        </p:nvSpPr>
        <p:spPr>
          <a:xfrm>
            <a:off x="3216910" y="3390900"/>
            <a:ext cx="114300" cy="114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ounded Rectangle 14"/>
          <p:cNvSpPr/>
          <p:nvPr/>
        </p:nvSpPr>
        <p:spPr>
          <a:xfrm>
            <a:off x="3331210" y="3390900"/>
            <a:ext cx="114300" cy="114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p:cNvSpPr/>
          <p:nvPr/>
        </p:nvSpPr>
        <p:spPr>
          <a:xfrm>
            <a:off x="3452495" y="3390900"/>
            <a:ext cx="114300" cy="114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p:cNvSpPr/>
          <p:nvPr/>
        </p:nvSpPr>
        <p:spPr>
          <a:xfrm>
            <a:off x="3048000" y="3505200"/>
            <a:ext cx="152401" cy="152400"/>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p:cNvSpPr/>
          <p:nvPr/>
        </p:nvSpPr>
        <p:spPr>
          <a:xfrm>
            <a:off x="3194684" y="3505200"/>
            <a:ext cx="158115" cy="152400"/>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6299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3.88889E-6 2.22222E-6 L 0.15451 0.04166 " pathEditMode="relative" rAng="0" ptsTypes="AA">
                                          <p:cBhvr>
                                            <p:cTn id="16" dur="2000" fill="hold"/>
                                            <p:tgtEl>
                                              <p:spTgt spid="5"/>
                                            </p:tgtEl>
                                            <p:attrNameLst>
                                              <p:attrName>ppt_x</p:attrName>
                                              <p:attrName>ppt_y</p:attrName>
                                            </p:attrNameLst>
                                          </p:cBhvr>
                                          <p:rCtr x="7726" y="2083"/>
                                        </p:animMotion>
                                      </p:childTnLst>
                                    </p:cTn>
                                  </p:par>
                                  <p:par>
                                    <p:cTn id="17" presetID="42" presetClass="path" presetSubtype="0" accel="50000" decel="50000" fill="hold" grpId="1" nodeType="withEffect">
                                      <p:stCondLst>
                                        <p:cond delay="0"/>
                                      </p:stCondLst>
                                      <p:childTnLst>
                                        <p:animMotion origin="layout" path="M 3.88889E-6 2.22222E-6 L 0.15868 0.04166 " pathEditMode="relative" rAng="0" ptsTypes="AA">
                                          <p:cBhvr>
                                            <p:cTn id="18" dur="2000" fill="hold"/>
                                            <p:tgtEl>
                                              <p:spTgt spid="14"/>
                                            </p:tgtEl>
                                            <p:attrNameLst>
                                              <p:attrName>ppt_x</p:attrName>
                                              <p:attrName>ppt_y</p:attrName>
                                            </p:attrNameLst>
                                          </p:cBhvr>
                                          <p:rCtr x="7934" y="2083"/>
                                        </p:animMotion>
                                      </p:childTnLst>
                                    </p:cTn>
                                  </p:par>
                                  <p:par>
                                    <p:cTn id="19" presetID="42" presetClass="path" presetSubtype="0" accel="50000" decel="50000" fill="hold" grpId="1" nodeType="withEffect">
                                      <p:stCondLst>
                                        <p:cond delay="0"/>
                                      </p:stCondLst>
                                      <p:childTnLst>
                                        <p:animMotion origin="layout" path="M 3.88889E-6 2.22222E-6 L 0.16284 0.04166 " pathEditMode="relative" rAng="0" ptsTypes="AA">
                                          <p:cBhvr>
                                            <p:cTn id="20" dur="2000" fill="hold"/>
                                            <p:tgtEl>
                                              <p:spTgt spid="15"/>
                                            </p:tgtEl>
                                            <p:attrNameLst>
                                              <p:attrName>ppt_x</p:attrName>
                                              <p:attrName>ppt_y</p:attrName>
                                            </p:attrNameLst>
                                          </p:cBhvr>
                                          <p:rCtr x="8142" y="2083"/>
                                        </p:animMotion>
                                      </p:childTnLst>
                                    </p:cTn>
                                  </p:par>
                                  <p:par>
                                    <p:cTn id="21" presetID="42" presetClass="path" presetSubtype="0" accel="50000" decel="50000" fill="hold" grpId="1" nodeType="withEffect">
                                      <p:stCondLst>
                                        <p:cond delay="0"/>
                                      </p:stCondLst>
                                      <p:childTnLst>
                                        <p:animMotion origin="layout" path="M -4.16667E-6 2.22222E-6 L 0.16615 0.04166 " pathEditMode="relative" rAng="0" ptsTypes="AA">
                                          <p:cBhvr>
                                            <p:cTn id="22" dur="2000" fill="hold"/>
                                            <p:tgtEl>
                                              <p:spTgt spid="16"/>
                                            </p:tgtEl>
                                            <p:attrNameLst>
                                              <p:attrName>ppt_x</p:attrName>
                                              <p:attrName>ppt_y</p:attrName>
                                            </p:attrNameLst>
                                          </p:cBhvr>
                                          <p:rCtr x="8299" y="2083"/>
                                        </p:animMotion>
                                      </p:childTnLst>
                                    </p:cTn>
                                  </p:par>
                                </p:childTnLst>
                              </p:cTn>
                            </p:par>
                            <p:par>
                              <p:cTn id="23" fill="hold">
                                <p:stCondLst>
                                  <p:cond delay="2000"/>
                                </p:stCondLst>
                                <p:childTnLst>
                                  <p:par>
                                    <p:cTn id="24" presetID="42" presetClass="path" presetSubtype="0" accel="25000" autoRev="1" fill="hold" grpId="2" nodeType="afterEffect" p14:presetBounceEnd="40000">
                                      <p:stCondLst>
                                        <p:cond delay="0"/>
                                      </p:stCondLst>
                                      <p:childTnLst>
                                        <p:animMotion origin="layout" path="M 0.15451 0.04166 L -0.07049 0.08611 " pathEditMode="relative" rAng="0" ptsTypes="AA" p14:bounceEnd="40000">
                                          <p:cBhvr>
                                            <p:cTn id="25" dur="2000" fill="hold"/>
                                            <p:tgtEl>
                                              <p:spTgt spid="5"/>
                                            </p:tgtEl>
                                            <p:attrNameLst>
                                              <p:attrName>ppt_x</p:attrName>
                                              <p:attrName>ppt_y</p:attrName>
                                            </p:attrNameLst>
                                          </p:cBhvr>
                                          <p:rCtr x="-11250" y="2222"/>
                                        </p:animMotion>
                                      </p:childTnLst>
                                    </p:cTn>
                                  </p:par>
                                  <p:par>
                                    <p:cTn id="26" presetID="42" presetClass="path" presetSubtype="0" accel="25000" autoRev="1" fill="hold" grpId="2" nodeType="withEffect" p14:presetBounceEnd="40000">
                                      <p:stCondLst>
                                        <p:cond delay="0"/>
                                      </p:stCondLst>
                                      <p:childTnLst>
                                        <p:animMotion origin="layout" path="M 0.15868 0.04166 L -0.04965 0.08611 " pathEditMode="relative" rAng="0" ptsTypes="AA" p14:bounceEnd="40000">
                                          <p:cBhvr>
                                            <p:cTn id="27" dur="2000" fill="hold"/>
                                            <p:tgtEl>
                                              <p:spTgt spid="14"/>
                                            </p:tgtEl>
                                            <p:attrNameLst>
                                              <p:attrName>ppt_x</p:attrName>
                                              <p:attrName>ppt_y</p:attrName>
                                            </p:attrNameLst>
                                          </p:cBhvr>
                                          <p:rCtr x="-10417" y="2222"/>
                                        </p:animMotion>
                                      </p:childTnLst>
                                    </p:cTn>
                                  </p:par>
                                  <p:par>
                                    <p:cTn id="28" presetID="42" presetClass="path" presetSubtype="0" accel="25000" autoRev="1" fill="hold" grpId="2" nodeType="withEffect" p14:presetBounceEnd="40000">
                                      <p:stCondLst>
                                        <p:cond delay="0"/>
                                      </p:stCondLst>
                                      <p:childTnLst>
                                        <p:animMotion origin="layout" path="M 0.16285 0.04166 L 0.10451 0.08611 " pathEditMode="relative" rAng="0" ptsTypes="AA" p14:bounceEnd="40000">
                                          <p:cBhvr>
                                            <p:cTn id="29" dur="2000" fill="hold"/>
                                            <p:tgtEl>
                                              <p:spTgt spid="15"/>
                                            </p:tgtEl>
                                            <p:attrNameLst>
                                              <p:attrName>ppt_x</p:attrName>
                                              <p:attrName>ppt_y</p:attrName>
                                            </p:attrNameLst>
                                          </p:cBhvr>
                                          <p:rCtr x="-2917" y="2222"/>
                                        </p:animMotion>
                                      </p:childTnLst>
                                    </p:cTn>
                                  </p:par>
                                  <p:par>
                                    <p:cTn id="30" presetID="42" presetClass="path" presetSubtype="0" accel="25000" autoRev="1" fill="hold" grpId="2" nodeType="withEffect" p14:presetBounceEnd="40000">
                                      <p:stCondLst>
                                        <p:cond delay="0"/>
                                      </p:stCondLst>
                                      <p:childTnLst>
                                        <p:animMotion origin="layout" path="M 0.16614 0.04166 L 0.34948 0.08611 " pathEditMode="relative" rAng="0" ptsTypes="AA" p14:bounceEnd="40000">
                                          <p:cBhvr>
                                            <p:cTn id="31" dur="2000" fill="hold"/>
                                            <p:tgtEl>
                                              <p:spTgt spid="16"/>
                                            </p:tgtEl>
                                            <p:attrNameLst>
                                              <p:attrName>ppt_x</p:attrName>
                                              <p:attrName>ppt_y</p:attrName>
                                            </p:attrNameLst>
                                          </p:cBhvr>
                                          <p:rCtr x="9167" y="2222"/>
                                        </p:animMotion>
                                      </p:childTnLst>
                                    </p:cTn>
                                  </p:par>
                                  <p:par>
                                    <p:cTn id="32" presetID="1" presetClass="emph" presetSubtype="2" fill="hold" nodeType="withEffect">
                                      <p:stCondLst>
                                        <p:cond delay="1500"/>
                                      </p:stCondLst>
                                      <p:childTnLst>
                                        <p:animClr clrSpc="rgb" dir="cw">
                                          <p:cBhvr>
                                            <p:cTn id="33" dur="1000" fill="hold"/>
                                            <p:tgtEl>
                                              <p:spTgt spid="5"/>
                                            </p:tgtEl>
                                            <p:attrNameLst>
                                              <p:attrName>fillcolor</p:attrName>
                                            </p:attrNameLst>
                                          </p:cBhvr>
                                          <p:to>
                                            <a:srgbClr val="17F537"/>
                                          </p:to>
                                        </p:animClr>
                                        <p:set>
                                          <p:cBhvr>
                                            <p:cTn id="34" dur="1000" fill="hold"/>
                                            <p:tgtEl>
                                              <p:spTgt spid="5"/>
                                            </p:tgtEl>
                                            <p:attrNameLst>
                                              <p:attrName>fill.type</p:attrName>
                                            </p:attrNameLst>
                                          </p:cBhvr>
                                          <p:to>
                                            <p:strVal val="solid"/>
                                          </p:to>
                                        </p:set>
                                        <p:set>
                                          <p:cBhvr>
                                            <p:cTn id="35" dur="1000" fill="hold"/>
                                            <p:tgtEl>
                                              <p:spTgt spid="5"/>
                                            </p:tgtEl>
                                            <p:attrNameLst>
                                              <p:attrName>fill.on</p:attrName>
                                            </p:attrNameLst>
                                          </p:cBhvr>
                                          <p:to>
                                            <p:strVal val="true"/>
                                          </p:to>
                                        </p:set>
                                      </p:childTnLst>
                                    </p:cTn>
                                  </p:par>
                                  <p:par>
                                    <p:cTn id="36" presetID="1" presetClass="emph" presetSubtype="2" fill="hold" nodeType="withEffect">
                                      <p:stCondLst>
                                        <p:cond delay="1500"/>
                                      </p:stCondLst>
                                      <p:childTnLst>
                                        <p:animClr clrSpc="rgb" dir="cw">
                                          <p:cBhvr>
                                            <p:cTn id="37" dur="1000" fill="hold"/>
                                            <p:tgtEl>
                                              <p:spTgt spid="14"/>
                                            </p:tgtEl>
                                            <p:attrNameLst>
                                              <p:attrName>fillcolor</p:attrName>
                                            </p:attrNameLst>
                                          </p:cBhvr>
                                          <p:to>
                                            <a:srgbClr val="17F537"/>
                                          </p:to>
                                        </p:animClr>
                                        <p:set>
                                          <p:cBhvr>
                                            <p:cTn id="38" dur="1000" fill="hold"/>
                                            <p:tgtEl>
                                              <p:spTgt spid="14"/>
                                            </p:tgtEl>
                                            <p:attrNameLst>
                                              <p:attrName>fill.type</p:attrName>
                                            </p:attrNameLst>
                                          </p:cBhvr>
                                          <p:to>
                                            <p:strVal val="solid"/>
                                          </p:to>
                                        </p:set>
                                        <p:set>
                                          <p:cBhvr>
                                            <p:cTn id="39" dur="1000" fill="hold"/>
                                            <p:tgtEl>
                                              <p:spTgt spid="14"/>
                                            </p:tgtEl>
                                            <p:attrNameLst>
                                              <p:attrName>fill.on</p:attrName>
                                            </p:attrNameLst>
                                          </p:cBhvr>
                                          <p:to>
                                            <p:strVal val="true"/>
                                          </p:to>
                                        </p:set>
                                      </p:childTnLst>
                                    </p:cTn>
                                  </p:par>
                                  <p:par>
                                    <p:cTn id="40" presetID="1" presetClass="emph" presetSubtype="2" fill="hold" nodeType="withEffect">
                                      <p:stCondLst>
                                        <p:cond delay="1500"/>
                                      </p:stCondLst>
                                      <p:childTnLst>
                                        <p:animClr clrSpc="rgb" dir="cw">
                                          <p:cBhvr>
                                            <p:cTn id="41" dur="1000" fill="hold"/>
                                            <p:tgtEl>
                                              <p:spTgt spid="15"/>
                                            </p:tgtEl>
                                            <p:attrNameLst>
                                              <p:attrName>fillcolor</p:attrName>
                                            </p:attrNameLst>
                                          </p:cBhvr>
                                          <p:to>
                                            <a:srgbClr val="17F537"/>
                                          </p:to>
                                        </p:animClr>
                                        <p:set>
                                          <p:cBhvr>
                                            <p:cTn id="42" dur="1000" fill="hold"/>
                                            <p:tgtEl>
                                              <p:spTgt spid="15"/>
                                            </p:tgtEl>
                                            <p:attrNameLst>
                                              <p:attrName>fill.type</p:attrName>
                                            </p:attrNameLst>
                                          </p:cBhvr>
                                          <p:to>
                                            <p:strVal val="solid"/>
                                          </p:to>
                                        </p:set>
                                        <p:set>
                                          <p:cBhvr>
                                            <p:cTn id="43" dur="1000" fill="hold"/>
                                            <p:tgtEl>
                                              <p:spTgt spid="15"/>
                                            </p:tgtEl>
                                            <p:attrNameLst>
                                              <p:attrName>fill.on</p:attrName>
                                            </p:attrNameLst>
                                          </p:cBhvr>
                                          <p:to>
                                            <p:strVal val="true"/>
                                          </p:to>
                                        </p:set>
                                      </p:childTnLst>
                                    </p:cTn>
                                  </p:par>
                                  <p:par>
                                    <p:cTn id="44" presetID="1" presetClass="emph" presetSubtype="2" fill="hold" nodeType="withEffect">
                                      <p:stCondLst>
                                        <p:cond delay="1500"/>
                                      </p:stCondLst>
                                      <p:childTnLst>
                                        <p:animClr clrSpc="rgb" dir="cw">
                                          <p:cBhvr>
                                            <p:cTn id="45" dur="1000" fill="hold"/>
                                            <p:tgtEl>
                                              <p:spTgt spid="16"/>
                                            </p:tgtEl>
                                            <p:attrNameLst>
                                              <p:attrName>fillcolor</p:attrName>
                                            </p:attrNameLst>
                                          </p:cBhvr>
                                          <p:to>
                                            <a:srgbClr val="17F537"/>
                                          </p:to>
                                        </p:animClr>
                                        <p:set>
                                          <p:cBhvr>
                                            <p:cTn id="46" dur="1000" fill="hold"/>
                                            <p:tgtEl>
                                              <p:spTgt spid="16"/>
                                            </p:tgtEl>
                                            <p:attrNameLst>
                                              <p:attrName>fill.type</p:attrName>
                                            </p:attrNameLst>
                                          </p:cBhvr>
                                          <p:to>
                                            <p:strVal val="solid"/>
                                          </p:to>
                                        </p:set>
                                        <p:set>
                                          <p:cBhvr>
                                            <p:cTn id="47" dur="1000" fill="hold"/>
                                            <p:tgtEl>
                                              <p:spTgt spid="16"/>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3" nodeType="clickEffect">
                                      <p:stCondLst>
                                        <p:cond delay="0"/>
                                      </p:stCondLst>
                                      <p:childTnLst>
                                        <p:animEffect transition="out" filter="fade">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par>
                                    <p:cTn id="53" presetID="10" presetClass="exit" presetSubtype="0" fill="hold" grpId="3"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par>
                                    <p:cTn id="56" presetID="10" presetClass="exit" presetSubtype="0" fill="hold" grpId="3"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grpId="3" nodeType="withEffect">
                                      <p:stCondLst>
                                        <p:cond delay="0"/>
                                      </p:stCondLst>
                                      <p:childTnLst>
                                        <p:animEffect transition="out" filter="fade">
                                          <p:cBhvr>
                                            <p:cTn id="60" dur="500"/>
                                            <p:tgtEl>
                                              <p:spTgt spid="16"/>
                                            </p:tgtEl>
                                          </p:cBhvr>
                                        </p:animEffect>
                                        <p:set>
                                          <p:cBhvr>
                                            <p:cTn id="61" dur="1" fill="hold">
                                              <p:stCondLst>
                                                <p:cond delay="499"/>
                                              </p:stCondLst>
                                            </p:cTn>
                                            <p:tgtEl>
                                              <p:spTgt spid="16"/>
                                            </p:tgtEl>
                                            <p:attrNameLst>
                                              <p:attrName>style.visibility</p:attrName>
                                            </p:attrNameLst>
                                          </p:cBhvr>
                                          <p:to>
                                            <p:strVal val="hidden"/>
                                          </p:to>
                                        </p:se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1" nodeType="clickEffect">
                                      <p:stCondLst>
                                        <p:cond delay="0"/>
                                      </p:stCondLst>
                                      <p:childTnLst>
                                        <p:animMotion origin="layout" path="M 4.44444E-6 3.33333E-6 L 0.16319 0.02777 " pathEditMode="relative" rAng="0" ptsTypes="AA">
                                          <p:cBhvr>
                                            <p:cTn id="73" dur="2000" fill="hold"/>
                                            <p:tgtEl>
                                              <p:spTgt spid="18"/>
                                            </p:tgtEl>
                                            <p:attrNameLst>
                                              <p:attrName>ppt_x</p:attrName>
                                              <p:attrName>ppt_y</p:attrName>
                                            </p:attrNameLst>
                                          </p:cBhvr>
                                          <p:rCtr x="8160" y="1389"/>
                                        </p:animMotion>
                                      </p:childTnLst>
                                    </p:cTn>
                                  </p:par>
                                  <p:par>
                                    <p:cTn id="74" presetID="42" presetClass="path" presetSubtype="0" accel="50000" decel="50000" fill="hold" grpId="1" nodeType="withEffect">
                                      <p:stCondLst>
                                        <p:cond delay="0"/>
                                      </p:stCondLst>
                                      <p:childTnLst>
                                        <p:animMotion origin="layout" path="M 1.11111E-6 3.33333E-6 L 0.12986 0.02777 " pathEditMode="relative" rAng="0" ptsTypes="AA">
                                          <p:cBhvr>
                                            <p:cTn id="75" dur="2000" fill="hold"/>
                                            <p:tgtEl>
                                              <p:spTgt spid="17"/>
                                            </p:tgtEl>
                                            <p:attrNameLst>
                                              <p:attrName>ppt_x</p:attrName>
                                              <p:attrName>ppt_y</p:attrName>
                                            </p:attrNameLst>
                                          </p:cBhvr>
                                          <p:rCtr x="6493" y="1389"/>
                                        </p:animMotion>
                                      </p:childTnLst>
                                    </p:cTn>
                                  </p:par>
                                </p:childTnLst>
                              </p:cTn>
                            </p:par>
                            <p:par>
                              <p:cTn id="76" fill="hold">
                                <p:stCondLst>
                                  <p:cond delay="2000"/>
                                </p:stCondLst>
                                <p:childTnLst>
                                  <p:par>
                                    <p:cTn id="77" presetID="42" presetClass="path" presetSubtype="0" accel="25000" autoRev="1" fill="hold" grpId="2" nodeType="afterEffect" p14:presetBounceEnd="40000">
                                      <p:stCondLst>
                                        <p:cond delay="0"/>
                                      </p:stCondLst>
                                      <p:childTnLst>
                                        <p:animMotion origin="layout" path="M 0.12986 0.02777 L -0.05347 0.08333 " pathEditMode="relative" rAng="0" ptsTypes="AA" p14:bounceEnd="40000">
                                          <p:cBhvr>
                                            <p:cTn id="78" dur="2000" fill="hold"/>
                                            <p:tgtEl>
                                              <p:spTgt spid="17"/>
                                            </p:tgtEl>
                                            <p:attrNameLst>
                                              <p:attrName>ppt_x</p:attrName>
                                              <p:attrName>ppt_y</p:attrName>
                                            </p:attrNameLst>
                                          </p:cBhvr>
                                          <p:rCtr x="-9167" y="2778"/>
                                        </p:animMotion>
                                      </p:childTnLst>
                                    </p:cTn>
                                  </p:par>
                                  <p:par>
                                    <p:cTn id="79" presetID="1" presetClass="emph" presetSubtype="2" fill="hold" nodeType="withEffect">
                                      <p:stCondLst>
                                        <p:cond delay="1500"/>
                                      </p:stCondLst>
                                      <p:childTnLst>
                                        <p:animClr clrSpc="rgb" dir="cw">
                                          <p:cBhvr>
                                            <p:cTn id="80" dur="1000" fill="hold"/>
                                            <p:tgtEl>
                                              <p:spTgt spid="17"/>
                                            </p:tgtEl>
                                            <p:attrNameLst>
                                              <p:attrName>fillcolor</p:attrName>
                                            </p:attrNameLst>
                                          </p:cBhvr>
                                          <p:to>
                                            <a:srgbClr val="17F537"/>
                                          </p:to>
                                        </p:animClr>
                                        <p:set>
                                          <p:cBhvr>
                                            <p:cTn id="81" dur="1000" fill="hold"/>
                                            <p:tgtEl>
                                              <p:spTgt spid="17"/>
                                            </p:tgtEl>
                                            <p:attrNameLst>
                                              <p:attrName>fill.type</p:attrName>
                                            </p:attrNameLst>
                                          </p:cBhvr>
                                          <p:to>
                                            <p:strVal val="solid"/>
                                          </p:to>
                                        </p:set>
                                        <p:set>
                                          <p:cBhvr>
                                            <p:cTn id="82" dur="1000" fill="hold"/>
                                            <p:tgtEl>
                                              <p:spTgt spid="17"/>
                                            </p:tgtEl>
                                            <p:attrNameLst>
                                              <p:attrName>fill.on</p:attrName>
                                            </p:attrNameLst>
                                          </p:cBhvr>
                                          <p:to>
                                            <p:strVal val="true"/>
                                          </p:to>
                                        </p:set>
                                      </p:childTnLst>
                                    </p:cTn>
                                  </p:par>
                                </p:childTnLst>
                              </p:cTn>
                            </p:par>
                            <p:par>
                              <p:cTn id="83" fill="hold">
                                <p:stCondLst>
                                  <p:cond delay="6000"/>
                                </p:stCondLst>
                                <p:childTnLst>
                                  <p:par>
                                    <p:cTn id="84" presetID="42" presetClass="path" presetSubtype="0" accel="25000" autoRev="1" fill="hold" grpId="2" nodeType="afterEffect" p14:presetBounceEnd="40000">
                                      <p:stCondLst>
                                        <p:cond delay="0"/>
                                      </p:stCondLst>
                                      <p:childTnLst>
                                        <p:animMotion origin="layout" path="M 0.16319 0.02777 L 0.12152 0.07777 " pathEditMode="relative" rAng="0" ptsTypes="AA" p14:bounceEnd="40000">
                                          <p:cBhvr>
                                            <p:cTn id="85" dur="2000" fill="hold"/>
                                            <p:tgtEl>
                                              <p:spTgt spid="18"/>
                                            </p:tgtEl>
                                            <p:attrNameLst>
                                              <p:attrName>ppt_x</p:attrName>
                                              <p:attrName>ppt_y</p:attrName>
                                            </p:attrNameLst>
                                          </p:cBhvr>
                                          <p:rCtr x="-2083" y="2500"/>
                                        </p:animMotion>
                                      </p:childTnLst>
                                    </p:cTn>
                                  </p:par>
                                  <p:par>
                                    <p:cTn id="86" presetID="1" presetClass="emph" presetSubtype="2" fill="hold" nodeType="withEffect">
                                      <p:stCondLst>
                                        <p:cond delay="1500"/>
                                      </p:stCondLst>
                                      <p:childTnLst>
                                        <p:animClr clrSpc="rgb" dir="cw">
                                          <p:cBhvr>
                                            <p:cTn id="87" dur="1000" fill="hold"/>
                                            <p:tgtEl>
                                              <p:spTgt spid="18"/>
                                            </p:tgtEl>
                                            <p:attrNameLst>
                                              <p:attrName>fillcolor</p:attrName>
                                            </p:attrNameLst>
                                          </p:cBhvr>
                                          <p:to>
                                            <a:srgbClr val="17F537"/>
                                          </p:to>
                                        </p:animClr>
                                        <p:set>
                                          <p:cBhvr>
                                            <p:cTn id="88" dur="1000" fill="hold"/>
                                            <p:tgtEl>
                                              <p:spTgt spid="18"/>
                                            </p:tgtEl>
                                            <p:attrNameLst>
                                              <p:attrName>fill.type</p:attrName>
                                            </p:attrNameLst>
                                          </p:cBhvr>
                                          <p:to>
                                            <p:strVal val="solid"/>
                                          </p:to>
                                        </p:set>
                                        <p:set>
                                          <p:cBhvr>
                                            <p:cTn id="89" dur="10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P spid="17" grpId="2" animBg="1"/>
          <p:bldP spid="18" grpId="0" animBg="1"/>
          <p:bldP spid="18" grpId="1" animBg="1"/>
          <p:bldP spid="18" grpId="2"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3.88889E-6 2.22222E-6 L 0.15451 0.04166 " pathEditMode="relative" rAng="0" ptsTypes="AA">
                                          <p:cBhvr>
                                            <p:cTn id="16" dur="2000" fill="hold"/>
                                            <p:tgtEl>
                                              <p:spTgt spid="5"/>
                                            </p:tgtEl>
                                            <p:attrNameLst>
                                              <p:attrName>ppt_x</p:attrName>
                                              <p:attrName>ppt_y</p:attrName>
                                            </p:attrNameLst>
                                          </p:cBhvr>
                                          <p:rCtr x="7726" y="2083"/>
                                        </p:animMotion>
                                      </p:childTnLst>
                                    </p:cTn>
                                  </p:par>
                                  <p:par>
                                    <p:cTn id="17" presetID="42" presetClass="path" presetSubtype="0" accel="50000" decel="50000" fill="hold" grpId="1" nodeType="withEffect">
                                      <p:stCondLst>
                                        <p:cond delay="0"/>
                                      </p:stCondLst>
                                      <p:childTnLst>
                                        <p:animMotion origin="layout" path="M 3.88889E-6 2.22222E-6 L 0.15868 0.04166 " pathEditMode="relative" rAng="0" ptsTypes="AA">
                                          <p:cBhvr>
                                            <p:cTn id="18" dur="2000" fill="hold"/>
                                            <p:tgtEl>
                                              <p:spTgt spid="14"/>
                                            </p:tgtEl>
                                            <p:attrNameLst>
                                              <p:attrName>ppt_x</p:attrName>
                                              <p:attrName>ppt_y</p:attrName>
                                            </p:attrNameLst>
                                          </p:cBhvr>
                                          <p:rCtr x="7934" y="2083"/>
                                        </p:animMotion>
                                      </p:childTnLst>
                                    </p:cTn>
                                  </p:par>
                                  <p:par>
                                    <p:cTn id="19" presetID="42" presetClass="path" presetSubtype="0" accel="50000" decel="50000" fill="hold" grpId="1" nodeType="withEffect">
                                      <p:stCondLst>
                                        <p:cond delay="0"/>
                                      </p:stCondLst>
                                      <p:childTnLst>
                                        <p:animMotion origin="layout" path="M 3.88889E-6 2.22222E-6 L 0.16284 0.04166 " pathEditMode="relative" rAng="0" ptsTypes="AA">
                                          <p:cBhvr>
                                            <p:cTn id="20" dur="2000" fill="hold"/>
                                            <p:tgtEl>
                                              <p:spTgt spid="15"/>
                                            </p:tgtEl>
                                            <p:attrNameLst>
                                              <p:attrName>ppt_x</p:attrName>
                                              <p:attrName>ppt_y</p:attrName>
                                            </p:attrNameLst>
                                          </p:cBhvr>
                                          <p:rCtr x="8142" y="2083"/>
                                        </p:animMotion>
                                      </p:childTnLst>
                                    </p:cTn>
                                  </p:par>
                                  <p:par>
                                    <p:cTn id="21" presetID="42" presetClass="path" presetSubtype="0" accel="50000" decel="50000" fill="hold" grpId="1" nodeType="withEffect">
                                      <p:stCondLst>
                                        <p:cond delay="0"/>
                                      </p:stCondLst>
                                      <p:childTnLst>
                                        <p:animMotion origin="layout" path="M -4.16667E-6 2.22222E-6 L 0.16615 0.04166 " pathEditMode="relative" rAng="0" ptsTypes="AA">
                                          <p:cBhvr>
                                            <p:cTn id="22" dur="2000" fill="hold"/>
                                            <p:tgtEl>
                                              <p:spTgt spid="16"/>
                                            </p:tgtEl>
                                            <p:attrNameLst>
                                              <p:attrName>ppt_x</p:attrName>
                                              <p:attrName>ppt_y</p:attrName>
                                            </p:attrNameLst>
                                          </p:cBhvr>
                                          <p:rCtr x="8299" y="2083"/>
                                        </p:animMotion>
                                      </p:childTnLst>
                                    </p:cTn>
                                  </p:par>
                                </p:childTnLst>
                              </p:cTn>
                            </p:par>
                            <p:par>
                              <p:cTn id="23" fill="hold">
                                <p:stCondLst>
                                  <p:cond delay="2000"/>
                                </p:stCondLst>
                                <p:childTnLst>
                                  <p:par>
                                    <p:cTn id="24" presetID="42" presetClass="path" presetSubtype="0" accel="25000" autoRev="1" fill="hold" grpId="2" nodeType="afterEffect">
                                      <p:stCondLst>
                                        <p:cond delay="0"/>
                                      </p:stCondLst>
                                      <p:childTnLst>
                                        <p:animMotion origin="layout" path="M 0.15451 0.04166 L -0.07049 0.08611 " pathEditMode="relative" rAng="0" ptsTypes="AA">
                                          <p:cBhvr>
                                            <p:cTn id="25" dur="2000" fill="hold"/>
                                            <p:tgtEl>
                                              <p:spTgt spid="5"/>
                                            </p:tgtEl>
                                            <p:attrNameLst>
                                              <p:attrName>ppt_x</p:attrName>
                                              <p:attrName>ppt_y</p:attrName>
                                            </p:attrNameLst>
                                          </p:cBhvr>
                                          <p:rCtr x="-11250" y="2222"/>
                                        </p:animMotion>
                                      </p:childTnLst>
                                    </p:cTn>
                                  </p:par>
                                  <p:par>
                                    <p:cTn id="26" presetID="42" presetClass="path" presetSubtype="0" accel="25000" autoRev="1" fill="hold" grpId="2" nodeType="withEffect">
                                      <p:stCondLst>
                                        <p:cond delay="0"/>
                                      </p:stCondLst>
                                      <p:childTnLst>
                                        <p:animMotion origin="layout" path="M 0.15868 0.04166 L -0.04965 0.08611 " pathEditMode="relative" rAng="0" ptsTypes="AA">
                                          <p:cBhvr>
                                            <p:cTn id="27" dur="2000" fill="hold"/>
                                            <p:tgtEl>
                                              <p:spTgt spid="14"/>
                                            </p:tgtEl>
                                            <p:attrNameLst>
                                              <p:attrName>ppt_x</p:attrName>
                                              <p:attrName>ppt_y</p:attrName>
                                            </p:attrNameLst>
                                          </p:cBhvr>
                                          <p:rCtr x="-10417" y="2222"/>
                                        </p:animMotion>
                                      </p:childTnLst>
                                    </p:cTn>
                                  </p:par>
                                  <p:par>
                                    <p:cTn id="28" presetID="42" presetClass="path" presetSubtype="0" accel="25000" autoRev="1" fill="hold" grpId="2" nodeType="withEffect">
                                      <p:stCondLst>
                                        <p:cond delay="0"/>
                                      </p:stCondLst>
                                      <p:childTnLst>
                                        <p:animMotion origin="layout" path="M 0.16285 0.04166 L 0.10451 0.08611 " pathEditMode="relative" rAng="0" ptsTypes="AA">
                                          <p:cBhvr>
                                            <p:cTn id="29" dur="2000" fill="hold"/>
                                            <p:tgtEl>
                                              <p:spTgt spid="15"/>
                                            </p:tgtEl>
                                            <p:attrNameLst>
                                              <p:attrName>ppt_x</p:attrName>
                                              <p:attrName>ppt_y</p:attrName>
                                            </p:attrNameLst>
                                          </p:cBhvr>
                                          <p:rCtr x="-2917" y="2222"/>
                                        </p:animMotion>
                                      </p:childTnLst>
                                    </p:cTn>
                                  </p:par>
                                  <p:par>
                                    <p:cTn id="30" presetID="42" presetClass="path" presetSubtype="0" accel="25000" autoRev="1" fill="hold" grpId="2" nodeType="withEffect">
                                      <p:stCondLst>
                                        <p:cond delay="0"/>
                                      </p:stCondLst>
                                      <p:childTnLst>
                                        <p:animMotion origin="layout" path="M 0.16614 0.04166 L 0.34948 0.08611 " pathEditMode="relative" rAng="0" ptsTypes="AA">
                                          <p:cBhvr>
                                            <p:cTn id="31" dur="2000" fill="hold"/>
                                            <p:tgtEl>
                                              <p:spTgt spid="16"/>
                                            </p:tgtEl>
                                            <p:attrNameLst>
                                              <p:attrName>ppt_x</p:attrName>
                                              <p:attrName>ppt_y</p:attrName>
                                            </p:attrNameLst>
                                          </p:cBhvr>
                                          <p:rCtr x="9167" y="2222"/>
                                        </p:animMotion>
                                      </p:childTnLst>
                                    </p:cTn>
                                  </p:par>
                                  <p:par>
                                    <p:cTn id="32" presetID="1" presetClass="emph" presetSubtype="2" fill="hold" nodeType="withEffect">
                                      <p:stCondLst>
                                        <p:cond delay="1500"/>
                                      </p:stCondLst>
                                      <p:childTnLst>
                                        <p:animClr clrSpc="rgb" dir="cw">
                                          <p:cBhvr>
                                            <p:cTn id="33" dur="1000" fill="hold"/>
                                            <p:tgtEl>
                                              <p:spTgt spid="5"/>
                                            </p:tgtEl>
                                            <p:attrNameLst>
                                              <p:attrName>fillcolor</p:attrName>
                                            </p:attrNameLst>
                                          </p:cBhvr>
                                          <p:to>
                                            <a:srgbClr val="17F537"/>
                                          </p:to>
                                        </p:animClr>
                                        <p:set>
                                          <p:cBhvr>
                                            <p:cTn id="34" dur="1000" fill="hold"/>
                                            <p:tgtEl>
                                              <p:spTgt spid="5"/>
                                            </p:tgtEl>
                                            <p:attrNameLst>
                                              <p:attrName>fill.type</p:attrName>
                                            </p:attrNameLst>
                                          </p:cBhvr>
                                          <p:to>
                                            <p:strVal val="solid"/>
                                          </p:to>
                                        </p:set>
                                        <p:set>
                                          <p:cBhvr>
                                            <p:cTn id="35" dur="1000" fill="hold"/>
                                            <p:tgtEl>
                                              <p:spTgt spid="5"/>
                                            </p:tgtEl>
                                            <p:attrNameLst>
                                              <p:attrName>fill.on</p:attrName>
                                            </p:attrNameLst>
                                          </p:cBhvr>
                                          <p:to>
                                            <p:strVal val="true"/>
                                          </p:to>
                                        </p:set>
                                      </p:childTnLst>
                                    </p:cTn>
                                  </p:par>
                                  <p:par>
                                    <p:cTn id="36" presetID="1" presetClass="emph" presetSubtype="2" fill="hold" nodeType="withEffect">
                                      <p:stCondLst>
                                        <p:cond delay="1500"/>
                                      </p:stCondLst>
                                      <p:childTnLst>
                                        <p:animClr clrSpc="rgb" dir="cw">
                                          <p:cBhvr>
                                            <p:cTn id="37" dur="1000" fill="hold"/>
                                            <p:tgtEl>
                                              <p:spTgt spid="14"/>
                                            </p:tgtEl>
                                            <p:attrNameLst>
                                              <p:attrName>fillcolor</p:attrName>
                                            </p:attrNameLst>
                                          </p:cBhvr>
                                          <p:to>
                                            <a:srgbClr val="17F537"/>
                                          </p:to>
                                        </p:animClr>
                                        <p:set>
                                          <p:cBhvr>
                                            <p:cTn id="38" dur="1000" fill="hold"/>
                                            <p:tgtEl>
                                              <p:spTgt spid="14"/>
                                            </p:tgtEl>
                                            <p:attrNameLst>
                                              <p:attrName>fill.type</p:attrName>
                                            </p:attrNameLst>
                                          </p:cBhvr>
                                          <p:to>
                                            <p:strVal val="solid"/>
                                          </p:to>
                                        </p:set>
                                        <p:set>
                                          <p:cBhvr>
                                            <p:cTn id="39" dur="1000" fill="hold"/>
                                            <p:tgtEl>
                                              <p:spTgt spid="14"/>
                                            </p:tgtEl>
                                            <p:attrNameLst>
                                              <p:attrName>fill.on</p:attrName>
                                            </p:attrNameLst>
                                          </p:cBhvr>
                                          <p:to>
                                            <p:strVal val="true"/>
                                          </p:to>
                                        </p:set>
                                      </p:childTnLst>
                                    </p:cTn>
                                  </p:par>
                                  <p:par>
                                    <p:cTn id="40" presetID="1" presetClass="emph" presetSubtype="2" fill="hold" nodeType="withEffect">
                                      <p:stCondLst>
                                        <p:cond delay="1500"/>
                                      </p:stCondLst>
                                      <p:childTnLst>
                                        <p:animClr clrSpc="rgb" dir="cw">
                                          <p:cBhvr>
                                            <p:cTn id="41" dur="1000" fill="hold"/>
                                            <p:tgtEl>
                                              <p:spTgt spid="15"/>
                                            </p:tgtEl>
                                            <p:attrNameLst>
                                              <p:attrName>fillcolor</p:attrName>
                                            </p:attrNameLst>
                                          </p:cBhvr>
                                          <p:to>
                                            <a:srgbClr val="17F537"/>
                                          </p:to>
                                        </p:animClr>
                                        <p:set>
                                          <p:cBhvr>
                                            <p:cTn id="42" dur="1000" fill="hold"/>
                                            <p:tgtEl>
                                              <p:spTgt spid="15"/>
                                            </p:tgtEl>
                                            <p:attrNameLst>
                                              <p:attrName>fill.type</p:attrName>
                                            </p:attrNameLst>
                                          </p:cBhvr>
                                          <p:to>
                                            <p:strVal val="solid"/>
                                          </p:to>
                                        </p:set>
                                        <p:set>
                                          <p:cBhvr>
                                            <p:cTn id="43" dur="1000" fill="hold"/>
                                            <p:tgtEl>
                                              <p:spTgt spid="15"/>
                                            </p:tgtEl>
                                            <p:attrNameLst>
                                              <p:attrName>fill.on</p:attrName>
                                            </p:attrNameLst>
                                          </p:cBhvr>
                                          <p:to>
                                            <p:strVal val="true"/>
                                          </p:to>
                                        </p:set>
                                      </p:childTnLst>
                                    </p:cTn>
                                  </p:par>
                                  <p:par>
                                    <p:cTn id="44" presetID="1" presetClass="emph" presetSubtype="2" fill="hold" nodeType="withEffect">
                                      <p:stCondLst>
                                        <p:cond delay="1500"/>
                                      </p:stCondLst>
                                      <p:childTnLst>
                                        <p:animClr clrSpc="rgb" dir="cw">
                                          <p:cBhvr>
                                            <p:cTn id="45" dur="1000" fill="hold"/>
                                            <p:tgtEl>
                                              <p:spTgt spid="16"/>
                                            </p:tgtEl>
                                            <p:attrNameLst>
                                              <p:attrName>fillcolor</p:attrName>
                                            </p:attrNameLst>
                                          </p:cBhvr>
                                          <p:to>
                                            <a:srgbClr val="17F537"/>
                                          </p:to>
                                        </p:animClr>
                                        <p:set>
                                          <p:cBhvr>
                                            <p:cTn id="46" dur="1000" fill="hold"/>
                                            <p:tgtEl>
                                              <p:spTgt spid="16"/>
                                            </p:tgtEl>
                                            <p:attrNameLst>
                                              <p:attrName>fill.type</p:attrName>
                                            </p:attrNameLst>
                                          </p:cBhvr>
                                          <p:to>
                                            <p:strVal val="solid"/>
                                          </p:to>
                                        </p:set>
                                        <p:set>
                                          <p:cBhvr>
                                            <p:cTn id="47" dur="1000" fill="hold"/>
                                            <p:tgtEl>
                                              <p:spTgt spid="16"/>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3" nodeType="clickEffect">
                                      <p:stCondLst>
                                        <p:cond delay="0"/>
                                      </p:stCondLst>
                                      <p:childTnLst>
                                        <p:animEffect transition="out" filter="fade">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par>
                                    <p:cTn id="53" presetID="10" presetClass="exit" presetSubtype="0" fill="hold" grpId="3"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par>
                                    <p:cTn id="56" presetID="10" presetClass="exit" presetSubtype="0" fill="hold" grpId="3"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grpId="3" nodeType="withEffect">
                                      <p:stCondLst>
                                        <p:cond delay="0"/>
                                      </p:stCondLst>
                                      <p:childTnLst>
                                        <p:animEffect transition="out" filter="fade">
                                          <p:cBhvr>
                                            <p:cTn id="60" dur="500"/>
                                            <p:tgtEl>
                                              <p:spTgt spid="16"/>
                                            </p:tgtEl>
                                          </p:cBhvr>
                                        </p:animEffect>
                                        <p:set>
                                          <p:cBhvr>
                                            <p:cTn id="61" dur="1" fill="hold">
                                              <p:stCondLst>
                                                <p:cond delay="499"/>
                                              </p:stCondLst>
                                            </p:cTn>
                                            <p:tgtEl>
                                              <p:spTgt spid="16"/>
                                            </p:tgtEl>
                                            <p:attrNameLst>
                                              <p:attrName>style.visibility</p:attrName>
                                            </p:attrNameLst>
                                          </p:cBhvr>
                                          <p:to>
                                            <p:strVal val="hidden"/>
                                          </p:to>
                                        </p:se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1" nodeType="clickEffect">
                                      <p:stCondLst>
                                        <p:cond delay="0"/>
                                      </p:stCondLst>
                                      <p:childTnLst>
                                        <p:animMotion origin="layout" path="M 4.44444E-6 3.33333E-6 L 0.16319 0.02777 " pathEditMode="relative" rAng="0" ptsTypes="AA">
                                          <p:cBhvr>
                                            <p:cTn id="73" dur="2000" fill="hold"/>
                                            <p:tgtEl>
                                              <p:spTgt spid="18"/>
                                            </p:tgtEl>
                                            <p:attrNameLst>
                                              <p:attrName>ppt_x</p:attrName>
                                              <p:attrName>ppt_y</p:attrName>
                                            </p:attrNameLst>
                                          </p:cBhvr>
                                          <p:rCtr x="8160" y="1389"/>
                                        </p:animMotion>
                                      </p:childTnLst>
                                    </p:cTn>
                                  </p:par>
                                  <p:par>
                                    <p:cTn id="74" presetID="42" presetClass="path" presetSubtype="0" accel="50000" decel="50000" fill="hold" grpId="1" nodeType="withEffect">
                                      <p:stCondLst>
                                        <p:cond delay="0"/>
                                      </p:stCondLst>
                                      <p:childTnLst>
                                        <p:animMotion origin="layout" path="M 1.11111E-6 3.33333E-6 L 0.12986 0.02777 " pathEditMode="relative" rAng="0" ptsTypes="AA">
                                          <p:cBhvr>
                                            <p:cTn id="75" dur="2000" fill="hold"/>
                                            <p:tgtEl>
                                              <p:spTgt spid="17"/>
                                            </p:tgtEl>
                                            <p:attrNameLst>
                                              <p:attrName>ppt_x</p:attrName>
                                              <p:attrName>ppt_y</p:attrName>
                                            </p:attrNameLst>
                                          </p:cBhvr>
                                          <p:rCtr x="6493" y="1389"/>
                                        </p:animMotion>
                                      </p:childTnLst>
                                    </p:cTn>
                                  </p:par>
                                </p:childTnLst>
                              </p:cTn>
                            </p:par>
                            <p:par>
                              <p:cTn id="76" fill="hold">
                                <p:stCondLst>
                                  <p:cond delay="2000"/>
                                </p:stCondLst>
                                <p:childTnLst>
                                  <p:par>
                                    <p:cTn id="77" presetID="42" presetClass="path" presetSubtype="0" accel="25000" autoRev="1" fill="hold" grpId="2" nodeType="afterEffect">
                                      <p:stCondLst>
                                        <p:cond delay="0"/>
                                      </p:stCondLst>
                                      <p:childTnLst>
                                        <p:animMotion origin="layout" path="M 0.12986 0.02777 L -0.05347 0.08333 " pathEditMode="relative" rAng="0" ptsTypes="AA">
                                          <p:cBhvr>
                                            <p:cTn id="78" dur="2000" fill="hold"/>
                                            <p:tgtEl>
                                              <p:spTgt spid="17"/>
                                            </p:tgtEl>
                                            <p:attrNameLst>
                                              <p:attrName>ppt_x</p:attrName>
                                              <p:attrName>ppt_y</p:attrName>
                                            </p:attrNameLst>
                                          </p:cBhvr>
                                          <p:rCtr x="-9167" y="2778"/>
                                        </p:animMotion>
                                      </p:childTnLst>
                                    </p:cTn>
                                  </p:par>
                                  <p:par>
                                    <p:cTn id="79" presetID="1" presetClass="emph" presetSubtype="2" fill="hold" nodeType="withEffect">
                                      <p:stCondLst>
                                        <p:cond delay="1500"/>
                                      </p:stCondLst>
                                      <p:childTnLst>
                                        <p:animClr clrSpc="rgb" dir="cw">
                                          <p:cBhvr>
                                            <p:cTn id="80" dur="1000" fill="hold"/>
                                            <p:tgtEl>
                                              <p:spTgt spid="17"/>
                                            </p:tgtEl>
                                            <p:attrNameLst>
                                              <p:attrName>fillcolor</p:attrName>
                                            </p:attrNameLst>
                                          </p:cBhvr>
                                          <p:to>
                                            <a:srgbClr val="17F537"/>
                                          </p:to>
                                        </p:animClr>
                                        <p:set>
                                          <p:cBhvr>
                                            <p:cTn id="81" dur="1000" fill="hold"/>
                                            <p:tgtEl>
                                              <p:spTgt spid="17"/>
                                            </p:tgtEl>
                                            <p:attrNameLst>
                                              <p:attrName>fill.type</p:attrName>
                                            </p:attrNameLst>
                                          </p:cBhvr>
                                          <p:to>
                                            <p:strVal val="solid"/>
                                          </p:to>
                                        </p:set>
                                        <p:set>
                                          <p:cBhvr>
                                            <p:cTn id="82" dur="1000" fill="hold"/>
                                            <p:tgtEl>
                                              <p:spTgt spid="17"/>
                                            </p:tgtEl>
                                            <p:attrNameLst>
                                              <p:attrName>fill.on</p:attrName>
                                            </p:attrNameLst>
                                          </p:cBhvr>
                                          <p:to>
                                            <p:strVal val="true"/>
                                          </p:to>
                                        </p:set>
                                      </p:childTnLst>
                                    </p:cTn>
                                  </p:par>
                                </p:childTnLst>
                              </p:cTn>
                            </p:par>
                            <p:par>
                              <p:cTn id="83" fill="hold">
                                <p:stCondLst>
                                  <p:cond delay="6000"/>
                                </p:stCondLst>
                                <p:childTnLst>
                                  <p:par>
                                    <p:cTn id="84" presetID="42" presetClass="path" presetSubtype="0" accel="25000" autoRev="1" fill="hold" grpId="2" nodeType="afterEffect">
                                      <p:stCondLst>
                                        <p:cond delay="0"/>
                                      </p:stCondLst>
                                      <p:childTnLst>
                                        <p:animMotion origin="layout" path="M 0.16319 0.02777 L 0.12152 0.07777 " pathEditMode="relative" rAng="0" ptsTypes="AA">
                                          <p:cBhvr>
                                            <p:cTn id="85" dur="2000" fill="hold"/>
                                            <p:tgtEl>
                                              <p:spTgt spid="18"/>
                                            </p:tgtEl>
                                            <p:attrNameLst>
                                              <p:attrName>ppt_x</p:attrName>
                                              <p:attrName>ppt_y</p:attrName>
                                            </p:attrNameLst>
                                          </p:cBhvr>
                                          <p:rCtr x="-2083" y="2500"/>
                                        </p:animMotion>
                                      </p:childTnLst>
                                    </p:cTn>
                                  </p:par>
                                  <p:par>
                                    <p:cTn id="86" presetID="1" presetClass="emph" presetSubtype="2" fill="hold" nodeType="withEffect">
                                      <p:stCondLst>
                                        <p:cond delay="1500"/>
                                      </p:stCondLst>
                                      <p:childTnLst>
                                        <p:animClr clrSpc="rgb" dir="cw">
                                          <p:cBhvr>
                                            <p:cTn id="87" dur="1000" fill="hold"/>
                                            <p:tgtEl>
                                              <p:spTgt spid="18"/>
                                            </p:tgtEl>
                                            <p:attrNameLst>
                                              <p:attrName>fillcolor</p:attrName>
                                            </p:attrNameLst>
                                          </p:cBhvr>
                                          <p:to>
                                            <a:srgbClr val="17F537"/>
                                          </p:to>
                                        </p:animClr>
                                        <p:set>
                                          <p:cBhvr>
                                            <p:cTn id="88" dur="1000" fill="hold"/>
                                            <p:tgtEl>
                                              <p:spTgt spid="18"/>
                                            </p:tgtEl>
                                            <p:attrNameLst>
                                              <p:attrName>fill.type</p:attrName>
                                            </p:attrNameLst>
                                          </p:cBhvr>
                                          <p:to>
                                            <p:strVal val="solid"/>
                                          </p:to>
                                        </p:set>
                                        <p:set>
                                          <p:cBhvr>
                                            <p:cTn id="89" dur="10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P spid="17" grpId="2" animBg="1"/>
          <p:bldP spid="18" grpId="0" animBg="1"/>
          <p:bldP spid="18" grpId="1" animBg="1"/>
          <p:bldP spid="18" grpId="2"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ea typeface="ＭＳ Ｐゴシック" pitchFamily="34" charset="-128"/>
              </a:rPr>
              <a:t>Task-Characterization: </a:t>
            </a:r>
            <a:r>
              <a:rPr lang="en-US"/>
              <a:t>#Flows</a:t>
            </a:r>
          </a:p>
        </p:txBody>
      </p:sp>
      <p:sp>
        <p:nvSpPr>
          <p:cNvPr id="9219" name="Content Placeholder 2"/>
          <p:cNvSpPr>
            <a:spLocks noGrp="1"/>
          </p:cNvSpPr>
          <p:nvPr>
            <p:ph idx="1"/>
          </p:nvPr>
        </p:nvSpPr>
        <p:spPr>
          <a:xfrm>
            <a:off x="762000" y="1828800"/>
            <a:ext cx="6705600" cy="1349375"/>
          </a:xfrm>
        </p:spPr>
        <p:txBody>
          <a:bodyPr/>
          <a:lstStyle/>
          <a:p>
            <a:r>
              <a:rPr lang="en-US" dirty="0"/>
              <a:t>From 10s, to 100s or 1000s</a:t>
            </a:r>
          </a:p>
        </p:txBody>
      </p:sp>
      <p:sp>
        <p:nvSpPr>
          <p:cNvPr id="4" name="Slide Number Placeholder 3"/>
          <p:cNvSpPr>
            <a:spLocks noGrp="1"/>
          </p:cNvSpPr>
          <p:nvPr>
            <p:ph type="sldNum" sz="quarter" idx="12"/>
          </p:nvPr>
        </p:nvSpPr>
        <p:spPr/>
        <p:txBody>
          <a:bodyPr/>
          <a:lstStyle/>
          <a:p>
            <a:pPr>
              <a:defRPr/>
            </a:pPr>
            <a:fld id="{3073C22C-D1AC-4D34-99B3-C36CE7296808}" type="slidenum">
              <a:rPr lang="en-US"/>
              <a:pPr>
                <a:defRPr/>
              </a:pPr>
              <a:t>40</a:t>
            </a:fld>
            <a:endParaRPr lang="en-US"/>
          </a:p>
        </p:txBody>
      </p:sp>
      <p:pic>
        <p:nvPicPr>
          <p:cNvPr id="92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2507"/>
          <a:stretch/>
        </p:blipFill>
        <p:spPr bwMode="auto">
          <a:xfrm>
            <a:off x="1066800" y="2743200"/>
            <a:ext cx="6798372" cy="368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90800" y="31242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378035"/>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23654" y="5334000"/>
            <a:ext cx="381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170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Flow-based Scheduling Policies</a:t>
            </a:r>
          </a:p>
        </p:txBody>
      </p:sp>
      <p:graphicFrame>
        <p:nvGraphicFramePr>
          <p:cNvPr id="9" name="Content Placeholder 8"/>
          <p:cNvGraphicFramePr>
            <a:graphicFrameLocks noGrp="1"/>
          </p:cNvGraphicFramePr>
          <p:nvPr>
            <p:ph idx="1"/>
          </p:nvPr>
        </p:nvGraphicFramePr>
        <p:xfrm>
          <a:off x="145142" y="1600200"/>
          <a:ext cx="8926285" cy="3857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9FA58610-6443-44C8-91BC-58D1E0595585}" type="slidenum">
              <a:rPr lang="en-US"/>
              <a:pPr>
                <a:defRPr/>
              </a:pPr>
              <a:t>41</a:t>
            </a:fld>
            <a:endParaRPr lang="en-US"/>
          </a:p>
        </p:txBody>
      </p:sp>
    </p:spTree>
    <p:extLst>
      <p:ext uri="{BB962C8B-B14F-4D97-AF65-F5344CB8AC3E}">
        <p14:creationId xmlns:p14="http://schemas.microsoft.com/office/powerpoint/2010/main" val="2713649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763839" y="2971372"/>
            <a:ext cx="2971800" cy="2743628"/>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defTabSz="914400" fontAlgn="auto">
              <a:spcBef>
                <a:spcPts val="0"/>
              </a:spcBef>
              <a:spcAft>
                <a:spcPts val="0"/>
              </a:spcAft>
            </a:pPr>
            <a:endParaRPr lang="en-US" sz="1800">
              <a:solidFill>
                <a:prstClr val="black"/>
              </a:solidFill>
            </a:endParaRPr>
          </a:p>
        </p:txBody>
      </p:sp>
      <p:sp>
        <p:nvSpPr>
          <p:cNvPr id="31" name="Rectangle 30"/>
          <p:cNvSpPr/>
          <p:nvPr/>
        </p:nvSpPr>
        <p:spPr>
          <a:xfrm>
            <a:off x="4913303" y="3881697"/>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3600" b="1" dirty="0">
              <a:solidFill>
                <a:prstClr val="white"/>
              </a:solidFill>
            </a:endParaRPr>
          </a:p>
        </p:txBody>
      </p:sp>
      <p:sp>
        <p:nvSpPr>
          <p:cNvPr id="32" name="Rectangle 31"/>
          <p:cNvSpPr/>
          <p:nvPr/>
        </p:nvSpPr>
        <p:spPr>
          <a:xfrm>
            <a:off x="3135253" y="3690088"/>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3600" b="1" dirty="0">
              <a:solidFill>
                <a:prstClr val="white"/>
              </a:solidFill>
            </a:endParaRPr>
          </a:p>
        </p:txBody>
      </p:sp>
      <p:sp>
        <p:nvSpPr>
          <p:cNvPr id="33" name="Rectangle 32"/>
          <p:cNvSpPr/>
          <p:nvPr/>
        </p:nvSpPr>
        <p:spPr>
          <a:xfrm>
            <a:off x="4402139" y="4723855"/>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3600" b="1" dirty="0">
              <a:solidFill>
                <a:prstClr val="white"/>
              </a:solidFill>
            </a:endParaRPr>
          </a:p>
        </p:txBody>
      </p:sp>
      <p:sp>
        <p:nvSpPr>
          <p:cNvPr id="34" name="Rectangle 33"/>
          <p:cNvSpPr/>
          <p:nvPr/>
        </p:nvSpPr>
        <p:spPr>
          <a:xfrm>
            <a:off x="3561784" y="4851329"/>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3600" b="1" dirty="0">
              <a:solidFill>
                <a:prstClr val="white"/>
              </a:solidFill>
            </a:endParaRPr>
          </a:p>
        </p:txBody>
      </p:sp>
      <p:sp>
        <p:nvSpPr>
          <p:cNvPr id="35" name="Rectangle 34"/>
          <p:cNvSpPr/>
          <p:nvPr/>
        </p:nvSpPr>
        <p:spPr>
          <a:xfrm>
            <a:off x="3868739" y="3992913"/>
            <a:ext cx="437584" cy="613372"/>
          </a:xfrm>
          <a:prstGeom prst="rect">
            <a:avLst/>
          </a:prstGeom>
          <a:ln/>
        </p:spPr>
        <p:style>
          <a:lnRef idx="1">
            <a:schemeClr val="dk1"/>
          </a:lnRef>
          <a:fillRef idx="2">
            <a:schemeClr val="dk1"/>
          </a:fillRef>
          <a:effectRef idx="1">
            <a:schemeClr val="dk1"/>
          </a:effectRef>
          <a:fontRef idx="minor">
            <a:schemeClr val="dk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3600" b="1" dirty="0">
              <a:solidFill>
                <a:prstClr val="white"/>
              </a:solidFill>
            </a:endParaRPr>
          </a:p>
        </p:txBody>
      </p:sp>
      <p:sp>
        <p:nvSpPr>
          <p:cNvPr id="2" name="Title 1"/>
          <p:cNvSpPr>
            <a:spLocks noGrp="1"/>
          </p:cNvSpPr>
          <p:nvPr>
            <p:ph type="title"/>
          </p:nvPr>
        </p:nvSpPr>
        <p:spPr>
          <a:xfrm>
            <a:off x="0" y="274638"/>
            <a:ext cx="9144000" cy="1143000"/>
          </a:xfrm>
        </p:spPr>
        <p:txBody>
          <a:bodyPr>
            <a:normAutofit/>
          </a:bodyPr>
          <a:lstStyle/>
          <a:p>
            <a:r>
              <a:rPr lang="en-US" dirty="0"/>
              <a:t>Flow-based scheduling is not efficient</a:t>
            </a:r>
            <a:endParaRPr lang="en-US" sz="5400" dirty="0"/>
          </a:p>
        </p:txBody>
      </p:sp>
      <p:sp>
        <p:nvSpPr>
          <p:cNvPr id="36" name="TextBox 35"/>
          <p:cNvSpPr txBox="1"/>
          <p:nvPr/>
        </p:nvSpPr>
        <p:spPr>
          <a:xfrm>
            <a:off x="5859548" y="3927688"/>
            <a:ext cx="1057568" cy="830997"/>
          </a:xfrm>
          <a:prstGeom prst="rect">
            <a:avLst/>
          </a:prstGeom>
          <a:noFill/>
        </p:spPr>
        <p:txBody>
          <a:bodyPr wrap="square" rtlCol="0">
            <a:spAutoFit/>
          </a:bodyPr>
          <a:lstStyle/>
          <a:p>
            <a:pPr defTabSz="914400" fontAlgn="auto">
              <a:spcBef>
                <a:spcPts val="0"/>
              </a:spcBef>
              <a:spcAft>
                <a:spcPts val="0"/>
              </a:spcAft>
            </a:pPr>
            <a:r>
              <a:rPr lang="en-US" b="1" dirty="0">
                <a:solidFill>
                  <a:prstClr val="black"/>
                </a:solidFill>
                <a:latin typeface="Calibri"/>
                <a:ea typeface="+mn-ea"/>
              </a:rPr>
              <a:t>Switch Port</a:t>
            </a:r>
          </a:p>
        </p:txBody>
      </p:sp>
      <p:grpSp>
        <p:nvGrpSpPr>
          <p:cNvPr id="41" name="Group 40"/>
          <p:cNvGrpSpPr/>
          <p:nvPr/>
        </p:nvGrpSpPr>
        <p:grpSpPr>
          <a:xfrm>
            <a:off x="5830323" y="4431872"/>
            <a:ext cx="705793" cy="762000"/>
            <a:chOff x="6897409" y="2819400"/>
            <a:chExt cx="705793" cy="762000"/>
          </a:xfrm>
        </p:grpSpPr>
        <p:cxnSp>
          <p:nvCxnSpPr>
            <p:cNvPr id="20"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2" name="Rectangle 21"/>
          <p:cNvSpPr/>
          <p:nvPr/>
        </p:nvSpPr>
        <p:spPr>
          <a:xfrm>
            <a:off x="3561784" y="4851329"/>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7</a:t>
            </a:r>
          </a:p>
        </p:txBody>
      </p:sp>
      <p:sp>
        <p:nvSpPr>
          <p:cNvPr id="23" name="Rectangle 22"/>
          <p:cNvSpPr/>
          <p:nvPr/>
        </p:nvSpPr>
        <p:spPr>
          <a:xfrm>
            <a:off x="4402139" y="4723855"/>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1</a:t>
            </a:r>
          </a:p>
        </p:txBody>
      </p:sp>
      <p:sp>
        <p:nvSpPr>
          <p:cNvPr id="25" name="Rectangle 24"/>
          <p:cNvSpPr/>
          <p:nvPr/>
        </p:nvSpPr>
        <p:spPr>
          <a:xfrm>
            <a:off x="3135253" y="3690088"/>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9</a:t>
            </a:r>
          </a:p>
        </p:txBody>
      </p:sp>
      <p:sp>
        <p:nvSpPr>
          <p:cNvPr id="26" name="Rectangle 25"/>
          <p:cNvSpPr/>
          <p:nvPr/>
        </p:nvSpPr>
        <p:spPr>
          <a:xfrm>
            <a:off x="4915923" y="3881697"/>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4</a:t>
            </a:r>
          </a:p>
        </p:txBody>
      </p:sp>
      <p:sp>
        <p:nvSpPr>
          <p:cNvPr id="27" name="Rectangle 26"/>
          <p:cNvSpPr/>
          <p:nvPr/>
        </p:nvSpPr>
        <p:spPr>
          <a:xfrm>
            <a:off x="3868739" y="3992913"/>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3</a:t>
            </a:r>
          </a:p>
        </p:txBody>
      </p:sp>
      <p:sp>
        <p:nvSpPr>
          <p:cNvPr id="45" name="TextBox 44"/>
          <p:cNvSpPr txBox="1"/>
          <p:nvPr/>
        </p:nvSpPr>
        <p:spPr>
          <a:xfrm>
            <a:off x="228600" y="1663005"/>
            <a:ext cx="4572000" cy="1384995"/>
          </a:xfrm>
          <a:prstGeom prst="rect">
            <a:avLst/>
          </a:prstGeom>
          <a:noFill/>
        </p:spPr>
        <p:txBody>
          <a:bodyPr wrap="square" rtlCol="0">
            <a:spAutoFit/>
          </a:bodyPr>
          <a:lstStyle/>
          <a:p>
            <a:pPr marL="342900" indent="-342900" defTabSz="914400" fontAlgn="auto">
              <a:spcBef>
                <a:spcPts val="0"/>
              </a:spcBef>
              <a:spcAft>
                <a:spcPts val="0"/>
              </a:spcAft>
              <a:buFont typeface="Wingdings" pitchFamily="2" charset="2"/>
              <a:buChar char="Ø"/>
            </a:pPr>
            <a:r>
              <a:rPr lang="en-US" sz="2800" b="1" dirty="0">
                <a:solidFill>
                  <a:srgbClr val="4F81BD"/>
                </a:solidFill>
                <a:latin typeface="Verdana" pitchFamily="34" charset="0"/>
                <a:ea typeface="Verdana" pitchFamily="34" charset="0"/>
                <a:cs typeface="Verdana" pitchFamily="34" charset="0"/>
              </a:rPr>
              <a:t>Priority Scheduling </a:t>
            </a:r>
            <a:r>
              <a:rPr lang="en-US" sz="2800" dirty="0">
                <a:solidFill>
                  <a:prstClr val="black"/>
                </a:solidFill>
                <a:latin typeface="Verdana" pitchFamily="34" charset="0"/>
                <a:ea typeface="Verdana" pitchFamily="34" charset="0"/>
                <a:cs typeface="Verdana" pitchFamily="34" charset="0"/>
              </a:rPr>
              <a:t>send highest priority flow first</a:t>
            </a:r>
            <a:endParaRPr lang="en-US" sz="2800" b="1" dirty="0">
              <a:solidFill>
                <a:srgbClr val="4F81BD"/>
              </a:solidFill>
              <a:latin typeface="Verdana" pitchFamily="34" charset="0"/>
              <a:ea typeface="Verdana" pitchFamily="34" charset="0"/>
              <a:cs typeface="Verdana" pitchFamily="34" charset="0"/>
            </a:endParaRPr>
          </a:p>
        </p:txBody>
      </p:sp>
      <p:sp>
        <p:nvSpPr>
          <p:cNvPr id="47" name="Rectangle 46"/>
          <p:cNvSpPr/>
          <p:nvPr/>
        </p:nvSpPr>
        <p:spPr>
          <a:xfrm>
            <a:off x="-570477" y="4482424"/>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6</a:t>
            </a:r>
          </a:p>
        </p:txBody>
      </p:sp>
      <p:sp>
        <p:nvSpPr>
          <p:cNvPr id="50" name="Rectangle 49"/>
          <p:cNvSpPr/>
          <p:nvPr/>
        </p:nvSpPr>
        <p:spPr>
          <a:xfrm>
            <a:off x="-1010216" y="4477759"/>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3</a:t>
            </a:r>
          </a:p>
        </p:txBody>
      </p:sp>
      <p:sp>
        <p:nvSpPr>
          <p:cNvPr id="51" name="Rectangle 50"/>
          <p:cNvSpPr/>
          <p:nvPr/>
        </p:nvSpPr>
        <p:spPr>
          <a:xfrm>
            <a:off x="-1447800" y="4482424"/>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2</a:t>
            </a:r>
          </a:p>
        </p:txBody>
      </p:sp>
      <p:sp>
        <p:nvSpPr>
          <p:cNvPr id="29" name="Rectangle 28"/>
          <p:cNvSpPr/>
          <p:nvPr/>
        </p:nvSpPr>
        <p:spPr>
          <a:xfrm>
            <a:off x="4249739" y="3234685"/>
            <a:ext cx="437584" cy="61337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sz="3600" b="1" dirty="0">
                <a:solidFill>
                  <a:prstClr val="white"/>
                </a:solidFill>
              </a:rPr>
              <a:t>5</a:t>
            </a:r>
          </a:p>
        </p:txBody>
      </p:sp>
      <p:sp>
        <p:nvSpPr>
          <p:cNvPr id="6" name="Slide Number Placeholder 5"/>
          <p:cNvSpPr>
            <a:spLocks noGrp="1"/>
          </p:cNvSpPr>
          <p:nvPr>
            <p:ph type="sldNum" sz="quarter" idx="12"/>
          </p:nvPr>
        </p:nvSpPr>
        <p:spPr/>
        <p:txBody>
          <a:bodyPr/>
          <a:lstStyle/>
          <a:p>
            <a:fld id="{3AC99A5B-5B03-425B-9284-2F10A88898BE}" type="slidenum">
              <a:rPr lang="en-US" smtClean="0">
                <a:solidFill>
                  <a:prstClr val="black">
                    <a:tint val="75000"/>
                  </a:prstClr>
                </a:solidFill>
              </a:rPr>
              <a:pPr/>
              <a:t>42</a:t>
            </a:fld>
            <a:endParaRPr lang="en-US">
              <a:solidFill>
                <a:prstClr val="black">
                  <a:tint val="75000"/>
                </a:prstClr>
              </a:solidFill>
            </a:endParaRPr>
          </a:p>
        </p:txBody>
      </p:sp>
      <p:sp>
        <p:nvSpPr>
          <p:cNvPr id="3" name="Freeform 2"/>
          <p:cNvSpPr/>
          <p:nvPr/>
        </p:nvSpPr>
        <p:spPr>
          <a:xfrm>
            <a:off x="3312364" y="4723855"/>
            <a:ext cx="936424" cy="857459"/>
          </a:xfrm>
          <a:custGeom>
            <a:avLst/>
            <a:gdLst>
              <a:gd name="connsiteX0" fmla="*/ 240631 w 1001027"/>
              <a:gd name="connsiteY0" fmla="*/ 808522 h 840246"/>
              <a:gd name="connsiteX1" fmla="*/ 173254 w 1001027"/>
              <a:gd name="connsiteY1" fmla="*/ 741145 h 840246"/>
              <a:gd name="connsiteX2" fmla="*/ 144379 w 1001027"/>
              <a:gd name="connsiteY2" fmla="*/ 664143 h 840246"/>
              <a:gd name="connsiteX3" fmla="*/ 115503 w 1001027"/>
              <a:gd name="connsiteY3" fmla="*/ 635267 h 840246"/>
              <a:gd name="connsiteX4" fmla="*/ 105878 w 1001027"/>
              <a:gd name="connsiteY4" fmla="*/ 596766 h 840246"/>
              <a:gd name="connsiteX5" fmla="*/ 86627 w 1001027"/>
              <a:gd name="connsiteY5" fmla="*/ 500513 h 840246"/>
              <a:gd name="connsiteX6" fmla="*/ 77002 w 1001027"/>
              <a:gd name="connsiteY6" fmla="*/ 462012 h 840246"/>
              <a:gd name="connsiteX7" fmla="*/ 67376 w 1001027"/>
              <a:gd name="connsiteY7" fmla="*/ 385010 h 840246"/>
              <a:gd name="connsiteX8" fmla="*/ 86627 w 1001027"/>
              <a:gd name="connsiteY8" fmla="*/ 221381 h 840246"/>
              <a:gd name="connsiteX9" fmla="*/ 154004 w 1001027"/>
              <a:gd name="connsiteY9" fmla="*/ 115503 h 840246"/>
              <a:gd name="connsiteX10" fmla="*/ 240631 w 1001027"/>
              <a:gd name="connsiteY10" fmla="*/ 67376 h 840246"/>
              <a:gd name="connsiteX11" fmla="*/ 375385 w 1001027"/>
              <a:gd name="connsiteY11" fmla="*/ 48126 h 840246"/>
              <a:gd name="connsiteX12" fmla="*/ 481263 w 1001027"/>
              <a:gd name="connsiteY12" fmla="*/ 28875 h 840246"/>
              <a:gd name="connsiteX13" fmla="*/ 519764 w 1001027"/>
              <a:gd name="connsiteY13" fmla="*/ 19250 h 840246"/>
              <a:gd name="connsiteX14" fmla="*/ 577515 w 1001027"/>
              <a:gd name="connsiteY14" fmla="*/ 9625 h 840246"/>
              <a:gd name="connsiteX15" fmla="*/ 625642 w 1001027"/>
              <a:gd name="connsiteY15" fmla="*/ 0 h 840246"/>
              <a:gd name="connsiteX16" fmla="*/ 750770 w 1001027"/>
              <a:gd name="connsiteY16" fmla="*/ 9625 h 840246"/>
              <a:gd name="connsiteX17" fmla="*/ 770021 w 1001027"/>
              <a:gd name="connsiteY17" fmla="*/ 38501 h 840246"/>
              <a:gd name="connsiteX18" fmla="*/ 798896 w 1001027"/>
              <a:gd name="connsiteY18" fmla="*/ 67376 h 840246"/>
              <a:gd name="connsiteX19" fmla="*/ 818147 w 1001027"/>
              <a:gd name="connsiteY19" fmla="*/ 125128 h 840246"/>
              <a:gd name="connsiteX20" fmla="*/ 914400 w 1001027"/>
              <a:gd name="connsiteY20" fmla="*/ 240631 h 840246"/>
              <a:gd name="connsiteX21" fmla="*/ 952901 w 1001027"/>
              <a:gd name="connsiteY21" fmla="*/ 317633 h 840246"/>
              <a:gd name="connsiteX22" fmla="*/ 972151 w 1001027"/>
              <a:gd name="connsiteY22" fmla="*/ 356134 h 840246"/>
              <a:gd name="connsiteX23" fmla="*/ 981776 w 1001027"/>
              <a:gd name="connsiteY23" fmla="*/ 413886 h 840246"/>
              <a:gd name="connsiteX24" fmla="*/ 1001027 w 1001027"/>
              <a:gd name="connsiteY24" fmla="*/ 471637 h 840246"/>
              <a:gd name="connsiteX25" fmla="*/ 991402 w 1001027"/>
              <a:gd name="connsiteY25" fmla="*/ 635267 h 840246"/>
              <a:gd name="connsiteX26" fmla="*/ 972151 w 1001027"/>
              <a:gd name="connsiteY26" fmla="*/ 664143 h 840246"/>
              <a:gd name="connsiteX27" fmla="*/ 943275 w 1001027"/>
              <a:gd name="connsiteY27" fmla="*/ 721894 h 840246"/>
              <a:gd name="connsiteX28" fmla="*/ 904774 w 1001027"/>
              <a:gd name="connsiteY28" fmla="*/ 741145 h 840246"/>
              <a:gd name="connsiteX29" fmla="*/ 875899 w 1001027"/>
              <a:gd name="connsiteY29" fmla="*/ 770021 h 840246"/>
              <a:gd name="connsiteX30" fmla="*/ 798896 w 1001027"/>
              <a:gd name="connsiteY30" fmla="*/ 798896 h 840246"/>
              <a:gd name="connsiteX31" fmla="*/ 702644 w 1001027"/>
              <a:gd name="connsiteY31" fmla="*/ 818147 h 840246"/>
              <a:gd name="connsiteX32" fmla="*/ 673768 w 1001027"/>
              <a:gd name="connsiteY32" fmla="*/ 827772 h 840246"/>
              <a:gd name="connsiteX33" fmla="*/ 231006 w 1001027"/>
              <a:gd name="connsiteY33" fmla="*/ 827772 h 840246"/>
              <a:gd name="connsiteX34" fmla="*/ 154004 w 1001027"/>
              <a:gd name="connsiteY34" fmla="*/ 789271 h 840246"/>
              <a:gd name="connsiteX35" fmla="*/ 57751 w 1001027"/>
              <a:gd name="connsiteY35" fmla="*/ 741145 h 840246"/>
              <a:gd name="connsiteX36" fmla="*/ 0 w 1001027"/>
              <a:gd name="connsiteY36" fmla="*/ 721894 h 84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01027" h="840246">
                <a:moveTo>
                  <a:pt x="240631" y="808522"/>
                </a:moveTo>
                <a:cubicBezTo>
                  <a:pt x="206150" y="780937"/>
                  <a:pt x="191131" y="776898"/>
                  <a:pt x="173254" y="741145"/>
                </a:cubicBezTo>
                <a:cubicBezTo>
                  <a:pt x="150854" y="696346"/>
                  <a:pt x="179847" y="720892"/>
                  <a:pt x="144379" y="664143"/>
                </a:cubicBezTo>
                <a:cubicBezTo>
                  <a:pt x="137165" y="652600"/>
                  <a:pt x="125128" y="644892"/>
                  <a:pt x="115503" y="635267"/>
                </a:cubicBezTo>
                <a:cubicBezTo>
                  <a:pt x="112295" y="622433"/>
                  <a:pt x="108650" y="609701"/>
                  <a:pt x="105878" y="596766"/>
                </a:cubicBezTo>
                <a:cubicBezTo>
                  <a:pt x="99022" y="564773"/>
                  <a:pt x="94563" y="532256"/>
                  <a:pt x="86627" y="500513"/>
                </a:cubicBezTo>
                <a:cubicBezTo>
                  <a:pt x="83419" y="487679"/>
                  <a:pt x="79177" y="475061"/>
                  <a:pt x="77002" y="462012"/>
                </a:cubicBezTo>
                <a:cubicBezTo>
                  <a:pt x="72749" y="436497"/>
                  <a:pt x="70585" y="410677"/>
                  <a:pt x="67376" y="385010"/>
                </a:cubicBezTo>
                <a:cubicBezTo>
                  <a:pt x="73793" y="330467"/>
                  <a:pt x="73810" y="274784"/>
                  <a:pt x="86627" y="221381"/>
                </a:cubicBezTo>
                <a:cubicBezTo>
                  <a:pt x="95911" y="182697"/>
                  <a:pt x="121583" y="140720"/>
                  <a:pt x="154004" y="115503"/>
                </a:cubicBezTo>
                <a:cubicBezTo>
                  <a:pt x="183775" y="92347"/>
                  <a:pt x="205779" y="75121"/>
                  <a:pt x="240631" y="67376"/>
                </a:cubicBezTo>
                <a:cubicBezTo>
                  <a:pt x="281964" y="58191"/>
                  <a:pt x="334598" y="53953"/>
                  <a:pt x="375385" y="48126"/>
                </a:cubicBezTo>
                <a:cubicBezTo>
                  <a:pt x="404652" y="43945"/>
                  <a:pt x="451405" y="35510"/>
                  <a:pt x="481263" y="28875"/>
                </a:cubicBezTo>
                <a:cubicBezTo>
                  <a:pt x="494177" y="26005"/>
                  <a:pt x="506792" y="21844"/>
                  <a:pt x="519764" y="19250"/>
                </a:cubicBezTo>
                <a:cubicBezTo>
                  <a:pt x="538901" y="15423"/>
                  <a:pt x="558314" y="13116"/>
                  <a:pt x="577515" y="9625"/>
                </a:cubicBezTo>
                <a:cubicBezTo>
                  <a:pt x="593611" y="6699"/>
                  <a:pt x="609600" y="3208"/>
                  <a:pt x="625642" y="0"/>
                </a:cubicBezTo>
                <a:cubicBezTo>
                  <a:pt x="667351" y="3208"/>
                  <a:pt x="710350" y="-1154"/>
                  <a:pt x="750770" y="9625"/>
                </a:cubicBezTo>
                <a:cubicBezTo>
                  <a:pt x="761948" y="12606"/>
                  <a:pt x="762615" y="29614"/>
                  <a:pt x="770021" y="38501"/>
                </a:cubicBezTo>
                <a:cubicBezTo>
                  <a:pt x="778735" y="48958"/>
                  <a:pt x="789271" y="57751"/>
                  <a:pt x="798896" y="67376"/>
                </a:cubicBezTo>
                <a:cubicBezTo>
                  <a:pt x="805313" y="86627"/>
                  <a:pt x="803798" y="110779"/>
                  <a:pt x="818147" y="125128"/>
                </a:cubicBezTo>
                <a:cubicBezTo>
                  <a:pt x="860720" y="167701"/>
                  <a:pt x="887599" y="187030"/>
                  <a:pt x="914400" y="240631"/>
                </a:cubicBezTo>
                <a:lnTo>
                  <a:pt x="952901" y="317633"/>
                </a:lnTo>
                <a:lnTo>
                  <a:pt x="972151" y="356134"/>
                </a:lnTo>
                <a:cubicBezTo>
                  <a:pt x="975359" y="375385"/>
                  <a:pt x="977043" y="394953"/>
                  <a:pt x="981776" y="413886"/>
                </a:cubicBezTo>
                <a:cubicBezTo>
                  <a:pt x="986698" y="433572"/>
                  <a:pt x="1001027" y="471637"/>
                  <a:pt x="1001027" y="471637"/>
                </a:cubicBezTo>
                <a:cubicBezTo>
                  <a:pt x="997819" y="526180"/>
                  <a:pt x="999507" y="581234"/>
                  <a:pt x="991402" y="635267"/>
                </a:cubicBezTo>
                <a:cubicBezTo>
                  <a:pt x="989686" y="646707"/>
                  <a:pt x="977324" y="653796"/>
                  <a:pt x="972151" y="664143"/>
                </a:cubicBezTo>
                <a:cubicBezTo>
                  <a:pt x="959949" y="688547"/>
                  <a:pt x="966921" y="702189"/>
                  <a:pt x="943275" y="721894"/>
                </a:cubicBezTo>
                <a:cubicBezTo>
                  <a:pt x="932252" y="731080"/>
                  <a:pt x="917608" y="734728"/>
                  <a:pt x="904774" y="741145"/>
                </a:cubicBezTo>
                <a:cubicBezTo>
                  <a:pt x="895149" y="750770"/>
                  <a:pt x="886976" y="762109"/>
                  <a:pt x="875899" y="770021"/>
                </a:cubicBezTo>
                <a:cubicBezTo>
                  <a:pt x="845994" y="791382"/>
                  <a:pt x="832484" y="789299"/>
                  <a:pt x="798896" y="798896"/>
                </a:cubicBezTo>
                <a:cubicBezTo>
                  <a:pt x="731691" y="818098"/>
                  <a:pt x="817649" y="801718"/>
                  <a:pt x="702644" y="818147"/>
                </a:cubicBezTo>
                <a:cubicBezTo>
                  <a:pt x="693019" y="821355"/>
                  <a:pt x="683750" y="825957"/>
                  <a:pt x="673768" y="827772"/>
                </a:cubicBezTo>
                <a:cubicBezTo>
                  <a:pt x="529803" y="853947"/>
                  <a:pt x="367745" y="831370"/>
                  <a:pt x="231006" y="827772"/>
                </a:cubicBezTo>
                <a:cubicBezTo>
                  <a:pt x="164102" y="783171"/>
                  <a:pt x="248197" y="836368"/>
                  <a:pt x="154004" y="789271"/>
                </a:cubicBezTo>
                <a:cubicBezTo>
                  <a:pt x="63812" y="744174"/>
                  <a:pt x="148416" y="774114"/>
                  <a:pt x="57751" y="741145"/>
                </a:cubicBezTo>
                <a:cubicBezTo>
                  <a:pt x="38681" y="734210"/>
                  <a:pt x="0" y="721894"/>
                  <a:pt x="0" y="721894"/>
                </a:cubicBezTo>
              </a:path>
            </a:pathLst>
          </a:cu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TextBox 155"/>
          <p:cNvSpPr txBox="1"/>
          <p:nvPr/>
        </p:nvSpPr>
        <p:spPr>
          <a:xfrm>
            <a:off x="5108477" y="5306435"/>
            <a:ext cx="4156580" cy="1569660"/>
          </a:xfrm>
          <a:prstGeom prst="rect">
            <a:avLst/>
          </a:prstGeom>
          <a:noFill/>
        </p:spPr>
        <p:txBody>
          <a:bodyPr wrap="square" rtlCol="0">
            <a:spAutoFit/>
          </a:bodyPr>
          <a:lstStyle/>
          <a:p>
            <a:pPr defTabSz="914400" fontAlgn="auto">
              <a:spcBef>
                <a:spcPts val="0"/>
              </a:spcBef>
              <a:spcAft>
                <a:spcPts val="0"/>
              </a:spcAft>
            </a:pPr>
            <a:r>
              <a:rPr lang="en-US" dirty="0">
                <a:solidFill>
                  <a:prstClr val="black"/>
                </a:solidFill>
                <a:latin typeface="Verdana" pitchFamily="34" charset="0"/>
                <a:ea typeface="Verdana" pitchFamily="34" charset="0"/>
                <a:cs typeface="Verdana" pitchFamily="34" charset="0"/>
              </a:rPr>
              <a:t>A single task may include several flows. Assume flows 1 &amp; 7 belong to the same task.</a:t>
            </a:r>
          </a:p>
        </p:txBody>
      </p:sp>
      <p:sp>
        <p:nvSpPr>
          <p:cNvPr id="157" name="TextBox 156"/>
          <p:cNvSpPr txBox="1"/>
          <p:nvPr/>
        </p:nvSpPr>
        <p:spPr>
          <a:xfrm>
            <a:off x="228600" y="4872900"/>
            <a:ext cx="2582412" cy="1938992"/>
          </a:xfrm>
          <a:prstGeom prst="rect">
            <a:avLst/>
          </a:prstGeom>
          <a:noFill/>
        </p:spPr>
        <p:txBody>
          <a:bodyPr wrap="square" rtlCol="0">
            <a:spAutoFit/>
          </a:bodyPr>
          <a:lstStyle/>
          <a:p>
            <a:pPr algn="ctr" defTabSz="914400" fontAlgn="auto">
              <a:spcBef>
                <a:spcPts val="0"/>
              </a:spcBef>
              <a:spcAft>
                <a:spcPts val="0"/>
              </a:spcAft>
            </a:pPr>
            <a:r>
              <a:rPr lang="en-US" b="1" dirty="0">
                <a:solidFill>
                  <a:srgbClr val="BD0A12"/>
                </a:solidFill>
                <a:latin typeface="Verdana" pitchFamily="34" charset="0"/>
                <a:ea typeface="Verdana" pitchFamily="34" charset="0"/>
                <a:cs typeface="Verdana" pitchFamily="34" charset="0"/>
              </a:rPr>
              <a:t>A task is not completed, unless all of its flows are finished </a:t>
            </a:r>
            <a:r>
              <a:rPr lang="en-US" dirty="0">
                <a:solidFill>
                  <a:prstClr val="black"/>
                </a:solidFill>
                <a:latin typeface="Verdana" pitchFamily="34" charset="0"/>
                <a:ea typeface="Verdana" pitchFamily="34" charset="0"/>
                <a:cs typeface="Verdana" pitchFamily="34" charset="0"/>
              </a:rPr>
              <a:t> </a:t>
            </a:r>
          </a:p>
        </p:txBody>
      </p:sp>
      <p:sp>
        <p:nvSpPr>
          <p:cNvPr id="5" name="Freeform 4"/>
          <p:cNvSpPr/>
          <p:nvPr/>
        </p:nvSpPr>
        <p:spPr>
          <a:xfrm>
            <a:off x="3354045" y="4606285"/>
            <a:ext cx="1799924" cy="1212783"/>
          </a:xfrm>
          <a:custGeom>
            <a:avLst/>
            <a:gdLst>
              <a:gd name="connsiteX0" fmla="*/ 1799924 w 1799924"/>
              <a:gd name="connsiteY0" fmla="*/ 1135781 h 1212783"/>
              <a:gd name="connsiteX1" fmla="*/ 1443790 w 1799924"/>
              <a:gd name="connsiteY1" fmla="*/ 1145406 h 1212783"/>
              <a:gd name="connsiteX2" fmla="*/ 1222408 w 1799924"/>
              <a:gd name="connsiteY2" fmla="*/ 1135781 h 1212783"/>
              <a:gd name="connsiteX3" fmla="*/ 1001027 w 1799924"/>
              <a:gd name="connsiteY3" fmla="*/ 1116531 h 1212783"/>
              <a:gd name="connsiteX4" fmla="*/ 914400 w 1799924"/>
              <a:gd name="connsiteY4" fmla="*/ 1097280 h 1212783"/>
              <a:gd name="connsiteX5" fmla="*/ 866274 w 1799924"/>
              <a:gd name="connsiteY5" fmla="*/ 1087655 h 1212783"/>
              <a:gd name="connsiteX6" fmla="*/ 731520 w 1799924"/>
              <a:gd name="connsiteY6" fmla="*/ 1068404 h 1212783"/>
              <a:gd name="connsiteX7" fmla="*/ 702644 w 1799924"/>
              <a:gd name="connsiteY7" fmla="*/ 1058779 h 1212783"/>
              <a:gd name="connsiteX8" fmla="*/ 654518 w 1799924"/>
              <a:gd name="connsiteY8" fmla="*/ 1039528 h 1212783"/>
              <a:gd name="connsiteX9" fmla="*/ 539015 w 1799924"/>
              <a:gd name="connsiteY9" fmla="*/ 1029903 h 1212783"/>
              <a:gd name="connsiteX10" fmla="*/ 481263 w 1799924"/>
              <a:gd name="connsiteY10" fmla="*/ 1010653 h 1212783"/>
              <a:gd name="connsiteX11" fmla="*/ 346510 w 1799924"/>
              <a:gd name="connsiteY11" fmla="*/ 981777 h 1212783"/>
              <a:gd name="connsiteX12" fmla="*/ 317634 w 1799924"/>
              <a:gd name="connsiteY12" fmla="*/ 962526 h 1212783"/>
              <a:gd name="connsiteX13" fmla="*/ 240632 w 1799924"/>
              <a:gd name="connsiteY13" fmla="*/ 943276 h 1212783"/>
              <a:gd name="connsiteX14" fmla="*/ 173255 w 1799924"/>
              <a:gd name="connsiteY14" fmla="*/ 895149 h 1212783"/>
              <a:gd name="connsiteX15" fmla="*/ 125128 w 1799924"/>
              <a:gd name="connsiteY15" fmla="*/ 856648 h 1212783"/>
              <a:gd name="connsiteX16" fmla="*/ 105878 w 1799924"/>
              <a:gd name="connsiteY16" fmla="*/ 827773 h 1212783"/>
              <a:gd name="connsiteX17" fmla="*/ 67377 w 1799924"/>
              <a:gd name="connsiteY17" fmla="*/ 808522 h 1212783"/>
              <a:gd name="connsiteX18" fmla="*/ 38501 w 1799924"/>
              <a:gd name="connsiteY18" fmla="*/ 770021 h 1212783"/>
              <a:gd name="connsiteX19" fmla="*/ 19251 w 1799924"/>
              <a:gd name="connsiteY19" fmla="*/ 721895 h 1212783"/>
              <a:gd name="connsiteX20" fmla="*/ 0 w 1799924"/>
              <a:gd name="connsiteY20" fmla="*/ 683394 h 1212783"/>
              <a:gd name="connsiteX21" fmla="*/ 9625 w 1799924"/>
              <a:gd name="connsiteY21" fmla="*/ 394636 h 1212783"/>
              <a:gd name="connsiteX22" fmla="*/ 19251 w 1799924"/>
              <a:gd name="connsiteY22" fmla="*/ 365760 h 1212783"/>
              <a:gd name="connsiteX23" fmla="*/ 38501 w 1799924"/>
              <a:gd name="connsiteY23" fmla="*/ 336884 h 1212783"/>
              <a:gd name="connsiteX24" fmla="*/ 115503 w 1799924"/>
              <a:gd name="connsiteY24" fmla="*/ 250257 h 1212783"/>
              <a:gd name="connsiteX25" fmla="*/ 144379 w 1799924"/>
              <a:gd name="connsiteY25" fmla="*/ 231006 h 1212783"/>
              <a:gd name="connsiteX26" fmla="*/ 269507 w 1799924"/>
              <a:gd name="connsiteY26" fmla="*/ 202131 h 1212783"/>
              <a:gd name="connsiteX27" fmla="*/ 317634 w 1799924"/>
              <a:gd name="connsiteY27" fmla="*/ 182880 h 1212783"/>
              <a:gd name="connsiteX28" fmla="*/ 346510 w 1799924"/>
              <a:gd name="connsiteY28" fmla="*/ 163629 h 1212783"/>
              <a:gd name="connsiteX29" fmla="*/ 385011 w 1799924"/>
              <a:gd name="connsiteY29" fmla="*/ 154004 h 1212783"/>
              <a:gd name="connsiteX30" fmla="*/ 442762 w 1799924"/>
              <a:gd name="connsiteY30" fmla="*/ 134754 h 1212783"/>
              <a:gd name="connsiteX31" fmla="*/ 558265 w 1799924"/>
              <a:gd name="connsiteY31" fmla="*/ 86627 h 1212783"/>
              <a:gd name="connsiteX32" fmla="*/ 587141 w 1799924"/>
              <a:gd name="connsiteY32" fmla="*/ 77002 h 1212783"/>
              <a:gd name="connsiteX33" fmla="*/ 683394 w 1799924"/>
              <a:gd name="connsiteY33" fmla="*/ 57752 h 1212783"/>
              <a:gd name="connsiteX34" fmla="*/ 837398 w 1799924"/>
              <a:gd name="connsiteY34" fmla="*/ 38501 h 1212783"/>
              <a:gd name="connsiteX35" fmla="*/ 924025 w 1799924"/>
              <a:gd name="connsiteY35" fmla="*/ 19251 h 1212783"/>
              <a:gd name="connsiteX36" fmla="*/ 1010653 w 1799924"/>
              <a:gd name="connsiteY36" fmla="*/ 0 h 1212783"/>
              <a:gd name="connsiteX37" fmla="*/ 1578543 w 1799924"/>
              <a:gd name="connsiteY37" fmla="*/ 9625 h 1212783"/>
              <a:gd name="connsiteX38" fmla="*/ 1607419 w 1799924"/>
              <a:gd name="connsiteY38" fmla="*/ 19251 h 1212783"/>
              <a:gd name="connsiteX39" fmla="*/ 1645920 w 1799924"/>
              <a:gd name="connsiteY39" fmla="*/ 28876 h 1212783"/>
              <a:gd name="connsiteX40" fmla="*/ 1694046 w 1799924"/>
              <a:gd name="connsiteY40" fmla="*/ 77002 h 1212783"/>
              <a:gd name="connsiteX41" fmla="*/ 1713297 w 1799924"/>
              <a:gd name="connsiteY41" fmla="*/ 105878 h 1212783"/>
              <a:gd name="connsiteX42" fmla="*/ 1751798 w 1799924"/>
              <a:gd name="connsiteY42" fmla="*/ 134754 h 1212783"/>
              <a:gd name="connsiteX43" fmla="*/ 1780674 w 1799924"/>
              <a:gd name="connsiteY43" fmla="*/ 231006 h 1212783"/>
              <a:gd name="connsiteX44" fmla="*/ 1790299 w 1799924"/>
              <a:gd name="connsiteY44" fmla="*/ 259882 h 1212783"/>
              <a:gd name="connsiteX45" fmla="*/ 1771048 w 1799924"/>
              <a:gd name="connsiteY45" fmla="*/ 481263 h 1212783"/>
              <a:gd name="connsiteX46" fmla="*/ 1751798 w 1799924"/>
              <a:gd name="connsiteY46" fmla="*/ 529389 h 1212783"/>
              <a:gd name="connsiteX47" fmla="*/ 1732547 w 1799924"/>
              <a:gd name="connsiteY47" fmla="*/ 558265 h 1212783"/>
              <a:gd name="connsiteX48" fmla="*/ 1694046 w 1799924"/>
              <a:gd name="connsiteY48" fmla="*/ 616017 h 1212783"/>
              <a:gd name="connsiteX49" fmla="*/ 1674796 w 1799924"/>
              <a:gd name="connsiteY49" fmla="*/ 644893 h 1212783"/>
              <a:gd name="connsiteX50" fmla="*/ 1617044 w 1799924"/>
              <a:gd name="connsiteY50" fmla="*/ 683394 h 1212783"/>
              <a:gd name="connsiteX51" fmla="*/ 1559293 w 1799924"/>
              <a:gd name="connsiteY51" fmla="*/ 731520 h 1212783"/>
              <a:gd name="connsiteX52" fmla="*/ 1530417 w 1799924"/>
              <a:gd name="connsiteY52" fmla="*/ 750771 h 1212783"/>
              <a:gd name="connsiteX53" fmla="*/ 1501541 w 1799924"/>
              <a:gd name="connsiteY53" fmla="*/ 779646 h 1212783"/>
              <a:gd name="connsiteX54" fmla="*/ 1472665 w 1799924"/>
              <a:gd name="connsiteY54" fmla="*/ 789272 h 1212783"/>
              <a:gd name="connsiteX55" fmla="*/ 1357162 w 1799924"/>
              <a:gd name="connsiteY55" fmla="*/ 856648 h 1212783"/>
              <a:gd name="connsiteX56" fmla="*/ 1241659 w 1799924"/>
              <a:gd name="connsiteY56" fmla="*/ 885524 h 1212783"/>
              <a:gd name="connsiteX57" fmla="*/ 1164657 w 1799924"/>
              <a:gd name="connsiteY57" fmla="*/ 914400 h 1212783"/>
              <a:gd name="connsiteX58" fmla="*/ 1116531 w 1799924"/>
              <a:gd name="connsiteY58" fmla="*/ 943276 h 1212783"/>
              <a:gd name="connsiteX59" fmla="*/ 1078030 w 1799924"/>
              <a:gd name="connsiteY59" fmla="*/ 952901 h 1212783"/>
              <a:gd name="connsiteX60" fmla="*/ 1029903 w 1799924"/>
              <a:gd name="connsiteY60" fmla="*/ 962526 h 1212783"/>
              <a:gd name="connsiteX61" fmla="*/ 991402 w 1799924"/>
              <a:gd name="connsiteY61" fmla="*/ 972152 h 1212783"/>
              <a:gd name="connsiteX62" fmla="*/ 943276 w 1799924"/>
              <a:gd name="connsiteY62" fmla="*/ 981777 h 1212783"/>
              <a:gd name="connsiteX63" fmla="*/ 885524 w 1799924"/>
              <a:gd name="connsiteY63" fmla="*/ 1001027 h 1212783"/>
              <a:gd name="connsiteX64" fmla="*/ 856648 w 1799924"/>
              <a:gd name="connsiteY64" fmla="*/ 1010653 h 1212783"/>
              <a:gd name="connsiteX65" fmla="*/ 760396 w 1799924"/>
              <a:gd name="connsiteY65" fmla="*/ 1049154 h 1212783"/>
              <a:gd name="connsiteX66" fmla="*/ 731520 w 1799924"/>
              <a:gd name="connsiteY66" fmla="*/ 1058779 h 1212783"/>
              <a:gd name="connsiteX67" fmla="*/ 702644 w 1799924"/>
              <a:gd name="connsiteY67" fmla="*/ 1078029 h 1212783"/>
              <a:gd name="connsiteX68" fmla="*/ 673768 w 1799924"/>
              <a:gd name="connsiteY68" fmla="*/ 1087655 h 1212783"/>
              <a:gd name="connsiteX69" fmla="*/ 606392 w 1799924"/>
              <a:gd name="connsiteY69" fmla="*/ 1106905 h 1212783"/>
              <a:gd name="connsiteX70" fmla="*/ 490888 w 1799924"/>
              <a:gd name="connsiteY70" fmla="*/ 1145406 h 1212783"/>
              <a:gd name="connsiteX71" fmla="*/ 433137 w 1799924"/>
              <a:gd name="connsiteY71" fmla="*/ 1155032 h 1212783"/>
              <a:gd name="connsiteX72" fmla="*/ 394636 w 1799924"/>
              <a:gd name="connsiteY72" fmla="*/ 1164657 h 1212783"/>
              <a:gd name="connsiteX73" fmla="*/ 308008 w 1799924"/>
              <a:gd name="connsiteY73" fmla="*/ 1174282 h 1212783"/>
              <a:gd name="connsiteX74" fmla="*/ 259882 w 1799924"/>
              <a:gd name="connsiteY74" fmla="*/ 1203158 h 1212783"/>
              <a:gd name="connsiteX75" fmla="*/ 231006 w 1799924"/>
              <a:gd name="connsiteY75" fmla="*/ 1212783 h 121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799924" h="1212783">
                <a:moveTo>
                  <a:pt x="1799924" y="1135781"/>
                </a:moveTo>
                <a:cubicBezTo>
                  <a:pt x="1681213" y="1138989"/>
                  <a:pt x="1562545" y="1145406"/>
                  <a:pt x="1443790" y="1145406"/>
                </a:cubicBezTo>
                <a:cubicBezTo>
                  <a:pt x="1369926" y="1145406"/>
                  <a:pt x="1296164" y="1139768"/>
                  <a:pt x="1222408" y="1135781"/>
                </a:cubicBezTo>
                <a:cubicBezTo>
                  <a:pt x="1108535" y="1129626"/>
                  <a:pt x="1100243" y="1127555"/>
                  <a:pt x="1001027" y="1116531"/>
                </a:cubicBezTo>
                <a:cubicBezTo>
                  <a:pt x="950116" y="1099559"/>
                  <a:pt x="988934" y="1110831"/>
                  <a:pt x="914400" y="1097280"/>
                </a:cubicBezTo>
                <a:cubicBezTo>
                  <a:pt x="898304" y="1094354"/>
                  <a:pt x="882443" y="1090143"/>
                  <a:pt x="866274" y="1087655"/>
                </a:cubicBezTo>
                <a:cubicBezTo>
                  <a:pt x="818935" y="1080372"/>
                  <a:pt x="777796" y="1078687"/>
                  <a:pt x="731520" y="1068404"/>
                </a:cubicBezTo>
                <a:cubicBezTo>
                  <a:pt x="721616" y="1066203"/>
                  <a:pt x="712144" y="1062342"/>
                  <a:pt x="702644" y="1058779"/>
                </a:cubicBezTo>
                <a:cubicBezTo>
                  <a:pt x="686466" y="1052712"/>
                  <a:pt x="671533" y="1042531"/>
                  <a:pt x="654518" y="1039528"/>
                </a:cubicBezTo>
                <a:cubicBezTo>
                  <a:pt x="616471" y="1032814"/>
                  <a:pt x="577516" y="1033111"/>
                  <a:pt x="539015" y="1029903"/>
                </a:cubicBezTo>
                <a:cubicBezTo>
                  <a:pt x="519764" y="1023486"/>
                  <a:pt x="501072" y="1015055"/>
                  <a:pt x="481263" y="1010653"/>
                </a:cubicBezTo>
                <a:cubicBezTo>
                  <a:pt x="378666" y="987853"/>
                  <a:pt x="423642" y="997203"/>
                  <a:pt x="346510" y="981777"/>
                </a:cubicBezTo>
                <a:cubicBezTo>
                  <a:pt x="336885" y="975360"/>
                  <a:pt x="327981" y="967699"/>
                  <a:pt x="317634" y="962526"/>
                </a:cubicBezTo>
                <a:cubicBezTo>
                  <a:pt x="297904" y="952661"/>
                  <a:pt x="258935" y="946936"/>
                  <a:pt x="240632" y="943276"/>
                </a:cubicBezTo>
                <a:cubicBezTo>
                  <a:pt x="130830" y="833474"/>
                  <a:pt x="255197" y="946363"/>
                  <a:pt x="173255" y="895149"/>
                </a:cubicBezTo>
                <a:cubicBezTo>
                  <a:pt x="155834" y="884261"/>
                  <a:pt x="139655" y="871175"/>
                  <a:pt x="125128" y="856648"/>
                </a:cubicBezTo>
                <a:cubicBezTo>
                  <a:pt x="116948" y="848468"/>
                  <a:pt x="114765" y="835179"/>
                  <a:pt x="105878" y="827773"/>
                </a:cubicBezTo>
                <a:cubicBezTo>
                  <a:pt x="94855" y="818587"/>
                  <a:pt x="80211" y="814939"/>
                  <a:pt x="67377" y="808522"/>
                </a:cubicBezTo>
                <a:cubicBezTo>
                  <a:pt x="57752" y="795688"/>
                  <a:pt x="46292" y="784044"/>
                  <a:pt x="38501" y="770021"/>
                </a:cubicBezTo>
                <a:cubicBezTo>
                  <a:pt x="30110" y="754918"/>
                  <a:pt x="26268" y="737684"/>
                  <a:pt x="19251" y="721895"/>
                </a:cubicBezTo>
                <a:cubicBezTo>
                  <a:pt x="13423" y="708783"/>
                  <a:pt x="6417" y="696228"/>
                  <a:pt x="0" y="683394"/>
                </a:cubicBezTo>
                <a:cubicBezTo>
                  <a:pt x="3208" y="587141"/>
                  <a:pt x="3799" y="490766"/>
                  <a:pt x="9625" y="394636"/>
                </a:cubicBezTo>
                <a:cubicBezTo>
                  <a:pt x="10239" y="384509"/>
                  <a:pt x="14714" y="374835"/>
                  <a:pt x="19251" y="365760"/>
                </a:cubicBezTo>
                <a:cubicBezTo>
                  <a:pt x="24424" y="355413"/>
                  <a:pt x="32962" y="347040"/>
                  <a:pt x="38501" y="336884"/>
                </a:cubicBezTo>
                <a:cubicBezTo>
                  <a:pt x="87593" y="246881"/>
                  <a:pt x="47007" y="267381"/>
                  <a:pt x="115503" y="250257"/>
                </a:cubicBezTo>
                <a:cubicBezTo>
                  <a:pt x="125128" y="243840"/>
                  <a:pt x="133808" y="235704"/>
                  <a:pt x="144379" y="231006"/>
                </a:cubicBezTo>
                <a:cubicBezTo>
                  <a:pt x="194445" y="208755"/>
                  <a:pt x="214699" y="209961"/>
                  <a:pt x="269507" y="202131"/>
                </a:cubicBezTo>
                <a:cubicBezTo>
                  <a:pt x="285549" y="195714"/>
                  <a:pt x="302180" y="190607"/>
                  <a:pt x="317634" y="182880"/>
                </a:cubicBezTo>
                <a:cubicBezTo>
                  <a:pt x="327981" y="177706"/>
                  <a:pt x="335877" y="168186"/>
                  <a:pt x="346510" y="163629"/>
                </a:cubicBezTo>
                <a:cubicBezTo>
                  <a:pt x="358669" y="158418"/>
                  <a:pt x="372340" y="157805"/>
                  <a:pt x="385011" y="154004"/>
                </a:cubicBezTo>
                <a:cubicBezTo>
                  <a:pt x="404447" y="148173"/>
                  <a:pt x="442762" y="134754"/>
                  <a:pt x="442762" y="134754"/>
                </a:cubicBezTo>
                <a:cubicBezTo>
                  <a:pt x="496963" y="98619"/>
                  <a:pt x="460665" y="119160"/>
                  <a:pt x="558265" y="86627"/>
                </a:cubicBezTo>
                <a:cubicBezTo>
                  <a:pt x="567890" y="83419"/>
                  <a:pt x="577192" y="78992"/>
                  <a:pt x="587141" y="77002"/>
                </a:cubicBezTo>
                <a:cubicBezTo>
                  <a:pt x="619225" y="70585"/>
                  <a:pt x="651003" y="62380"/>
                  <a:pt x="683394" y="57752"/>
                </a:cubicBezTo>
                <a:cubicBezTo>
                  <a:pt x="779532" y="44017"/>
                  <a:pt x="728223" y="50631"/>
                  <a:pt x="837398" y="38501"/>
                </a:cubicBezTo>
                <a:cubicBezTo>
                  <a:pt x="888313" y="21530"/>
                  <a:pt x="849486" y="32804"/>
                  <a:pt x="924025" y="19251"/>
                </a:cubicBezTo>
                <a:cubicBezTo>
                  <a:pt x="968821" y="11106"/>
                  <a:pt x="969463" y="10297"/>
                  <a:pt x="1010653" y="0"/>
                </a:cubicBezTo>
                <a:lnTo>
                  <a:pt x="1578543" y="9625"/>
                </a:lnTo>
                <a:cubicBezTo>
                  <a:pt x="1588684" y="9952"/>
                  <a:pt x="1597663" y="16464"/>
                  <a:pt x="1607419" y="19251"/>
                </a:cubicBezTo>
                <a:cubicBezTo>
                  <a:pt x="1620139" y="22885"/>
                  <a:pt x="1633086" y="25668"/>
                  <a:pt x="1645920" y="28876"/>
                </a:cubicBezTo>
                <a:cubicBezTo>
                  <a:pt x="1697257" y="105880"/>
                  <a:pt x="1629877" y="12833"/>
                  <a:pt x="1694046" y="77002"/>
                </a:cubicBezTo>
                <a:cubicBezTo>
                  <a:pt x="1702226" y="85182"/>
                  <a:pt x="1705117" y="97698"/>
                  <a:pt x="1713297" y="105878"/>
                </a:cubicBezTo>
                <a:cubicBezTo>
                  <a:pt x="1724641" y="117222"/>
                  <a:pt x="1738964" y="125129"/>
                  <a:pt x="1751798" y="134754"/>
                </a:cubicBezTo>
                <a:cubicBezTo>
                  <a:pt x="1766345" y="192945"/>
                  <a:pt x="1757238" y="160699"/>
                  <a:pt x="1780674" y="231006"/>
                </a:cubicBezTo>
                <a:lnTo>
                  <a:pt x="1790299" y="259882"/>
                </a:lnTo>
                <a:cubicBezTo>
                  <a:pt x="1788190" y="297853"/>
                  <a:pt x="1789636" y="419304"/>
                  <a:pt x="1771048" y="481263"/>
                </a:cubicBezTo>
                <a:cubicBezTo>
                  <a:pt x="1766083" y="497812"/>
                  <a:pt x="1759525" y="513935"/>
                  <a:pt x="1751798" y="529389"/>
                </a:cubicBezTo>
                <a:cubicBezTo>
                  <a:pt x="1746625" y="539736"/>
                  <a:pt x="1738964" y="548640"/>
                  <a:pt x="1732547" y="558265"/>
                </a:cubicBezTo>
                <a:cubicBezTo>
                  <a:pt x="1715632" y="609012"/>
                  <a:pt x="1734102" y="567949"/>
                  <a:pt x="1694046" y="616017"/>
                </a:cubicBezTo>
                <a:cubicBezTo>
                  <a:pt x="1686640" y="624904"/>
                  <a:pt x="1683502" y="637275"/>
                  <a:pt x="1674796" y="644893"/>
                </a:cubicBezTo>
                <a:cubicBezTo>
                  <a:pt x="1657384" y="660128"/>
                  <a:pt x="1630926" y="664885"/>
                  <a:pt x="1617044" y="683394"/>
                </a:cubicBezTo>
                <a:cubicBezTo>
                  <a:pt x="1582081" y="730011"/>
                  <a:pt x="1603387" y="716822"/>
                  <a:pt x="1559293" y="731520"/>
                </a:cubicBezTo>
                <a:cubicBezTo>
                  <a:pt x="1549668" y="737937"/>
                  <a:pt x="1539304" y="743365"/>
                  <a:pt x="1530417" y="750771"/>
                </a:cubicBezTo>
                <a:cubicBezTo>
                  <a:pt x="1519960" y="759485"/>
                  <a:pt x="1512867" y="772095"/>
                  <a:pt x="1501541" y="779646"/>
                </a:cubicBezTo>
                <a:cubicBezTo>
                  <a:pt x="1493099" y="785274"/>
                  <a:pt x="1482290" y="786063"/>
                  <a:pt x="1472665" y="789272"/>
                </a:cubicBezTo>
                <a:cubicBezTo>
                  <a:pt x="1436740" y="816215"/>
                  <a:pt x="1402836" y="845230"/>
                  <a:pt x="1357162" y="856648"/>
                </a:cubicBezTo>
                <a:cubicBezTo>
                  <a:pt x="1318661" y="866273"/>
                  <a:pt x="1279309" y="872975"/>
                  <a:pt x="1241659" y="885524"/>
                </a:cubicBezTo>
                <a:cubicBezTo>
                  <a:pt x="1216664" y="893855"/>
                  <a:pt x="1187681" y="902888"/>
                  <a:pt x="1164657" y="914400"/>
                </a:cubicBezTo>
                <a:cubicBezTo>
                  <a:pt x="1147924" y="922767"/>
                  <a:pt x="1133627" y="935678"/>
                  <a:pt x="1116531" y="943276"/>
                </a:cubicBezTo>
                <a:cubicBezTo>
                  <a:pt x="1104443" y="948649"/>
                  <a:pt x="1090944" y="950031"/>
                  <a:pt x="1078030" y="952901"/>
                </a:cubicBezTo>
                <a:cubicBezTo>
                  <a:pt x="1062060" y="956450"/>
                  <a:pt x="1045873" y="958977"/>
                  <a:pt x="1029903" y="962526"/>
                </a:cubicBezTo>
                <a:cubicBezTo>
                  <a:pt x="1016989" y="965396"/>
                  <a:pt x="1004316" y="969282"/>
                  <a:pt x="991402" y="972152"/>
                </a:cubicBezTo>
                <a:cubicBezTo>
                  <a:pt x="975432" y="975701"/>
                  <a:pt x="959059" y="977473"/>
                  <a:pt x="943276" y="981777"/>
                </a:cubicBezTo>
                <a:cubicBezTo>
                  <a:pt x="923699" y="987116"/>
                  <a:pt x="904775" y="994610"/>
                  <a:pt x="885524" y="1001027"/>
                </a:cubicBezTo>
                <a:cubicBezTo>
                  <a:pt x="875899" y="1004235"/>
                  <a:pt x="866068" y="1006885"/>
                  <a:pt x="856648" y="1010653"/>
                </a:cubicBezTo>
                <a:cubicBezTo>
                  <a:pt x="824564" y="1023487"/>
                  <a:pt x="793178" y="1038227"/>
                  <a:pt x="760396" y="1049154"/>
                </a:cubicBezTo>
                <a:cubicBezTo>
                  <a:pt x="750771" y="1052362"/>
                  <a:pt x="740595" y="1054242"/>
                  <a:pt x="731520" y="1058779"/>
                </a:cubicBezTo>
                <a:cubicBezTo>
                  <a:pt x="721173" y="1063952"/>
                  <a:pt x="712991" y="1072856"/>
                  <a:pt x="702644" y="1078029"/>
                </a:cubicBezTo>
                <a:cubicBezTo>
                  <a:pt x="693569" y="1082566"/>
                  <a:pt x="683486" y="1084740"/>
                  <a:pt x="673768" y="1087655"/>
                </a:cubicBezTo>
                <a:cubicBezTo>
                  <a:pt x="651396" y="1094367"/>
                  <a:pt x="628716" y="1100036"/>
                  <a:pt x="606392" y="1106905"/>
                </a:cubicBezTo>
                <a:lnTo>
                  <a:pt x="490888" y="1145406"/>
                </a:lnTo>
                <a:cubicBezTo>
                  <a:pt x="471638" y="1148615"/>
                  <a:pt x="452274" y="1151204"/>
                  <a:pt x="433137" y="1155032"/>
                </a:cubicBezTo>
                <a:cubicBezTo>
                  <a:pt x="420165" y="1157626"/>
                  <a:pt x="407711" y="1162646"/>
                  <a:pt x="394636" y="1164657"/>
                </a:cubicBezTo>
                <a:cubicBezTo>
                  <a:pt x="365920" y="1169075"/>
                  <a:pt x="336884" y="1171074"/>
                  <a:pt x="308008" y="1174282"/>
                </a:cubicBezTo>
                <a:cubicBezTo>
                  <a:pt x="291966" y="1183907"/>
                  <a:pt x="276615" y="1194791"/>
                  <a:pt x="259882" y="1203158"/>
                </a:cubicBezTo>
                <a:cubicBezTo>
                  <a:pt x="250807" y="1207695"/>
                  <a:pt x="231006" y="1212783"/>
                  <a:pt x="231006" y="1212783"/>
                </a:cubicBezTo>
              </a:path>
            </a:pathLst>
          </a:custGeom>
          <a:ln w="5715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itle 1"/>
          <p:cNvSpPr txBox="1">
            <a:spLocks/>
          </p:cNvSpPr>
          <p:nvPr/>
        </p:nvSpPr>
        <p:spPr bwMode="auto">
          <a:xfrm>
            <a:off x="476250" y="3316288"/>
            <a:ext cx="8229600" cy="100171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4800" b="1" dirty="0">
                <a:latin typeface="Calibri" pitchFamily="34" charset="0"/>
              </a:rPr>
              <a:t>Task-Aware Scheduling </a:t>
            </a:r>
          </a:p>
        </p:txBody>
      </p:sp>
      <p:sp>
        <p:nvSpPr>
          <p:cNvPr id="30" name="TextBox 29"/>
          <p:cNvSpPr txBox="1">
            <a:spLocks noChangeArrowheads="1"/>
          </p:cNvSpPr>
          <p:nvPr/>
        </p:nvSpPr>
        <p:spPr bwMode="auto">
          <a:xfrm>
            <a:off x="476251" y="4586288"/>
            <a:ext cx="8229600" cy="120015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dirty="0"/>
              <a:t>Allows applications to expose their semantics to the network, and the network to optimize for application-level metrics</a:t>
            </a:r>
          </a:p>
        </p:txBody>
      </p:sp>
    </p:spTree>
    <p:custDataLst>
      <p:tags r:id="rId1"/>
    </p:custDataLst>
    <p:extLst>
      <p:ext uri="{BB962C8B-B14F-4D97-AF65-F5344CB8AC3E}">
        <p14:creationId xmlns:p14="http://schemas.microsoft.com/office/powerpoint/2010/main" val="864172828"/>
      </p:ext>
    </p:extLst>
  </p:cSld>
  <p:clrMapOvr>
    <a:masterClrMapping/>
  </p:clrMapOvr>
  <mc:AlternateContent xmlns:mc="http://schemas.openxmlformats.org/markup-compatibility/2006" xmlns:p14="http://schemas.microsoft.com/office/powerpoint/2010/main">
    <mc:Choice Requires="p14">
      <p:transition spd="slow" p14:dur="2000" advTm="56542"/>
    </mc:Choice>
    <mc:Fallback xmlns="">
      <p:transition spd="slow" advTm="56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1.66667E-6 2.22222E-6 L -1.66667E-6 -0.02847 L 0.55677 -0.02847 " pathEditMode="relative" rAng="0" ptsTypes="AAA">
                                      <p:cBhvr>
                                        <p:cTn id="16" dur="1000" fill="hold"/>
                                        <p:tgtEl>
                                          <p:spTgt spid="23"/>
                                        </p:tgtEl>
                                        <p:attrNameLst>
                                          <p:attrName>ppt_x</p:attrName>
                                          <p:attrName>ppt_y</p:attrName>
                                        </p:attrNameLst>
                                      </p:cBhvr>
                                      <p:rCtr x="27830" y="-1435"/>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4.16667E-6 3.33333E-6 L 0.00086 0.08194 L 0.65677 0.08194 " pathEditMode="relative" rAng="0" ptsTypes="AAA">
                                      <p:cBhvr>
                                        <p:cTn id="20" dur="1000" fill="hold"/>
                                        <p:tgtEl>
                                          <p:spTgt spid="27"/>
                                        </p:tgtEl>
                                        <p:attrNameLst>
                                          <p:attrName>ppt_x</p:attrName>
                                          <p:attrName>ppt_y</p:attrName>
                                        </p:attrNameLst>
                                      </p:cBhvr>
                                      <p:rCtr x="32830" y="4097"/>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0104 0.00486 L 0.48542 0.00486 L 0.48542 -0.0169 L 0.48542 -0.07129 " pathEditMode="relative" rAng="0" ptsTypes="AAAA">
                                      <p:cBhvr>
                                        <p:cTn id="24" dur="1000" fill="hold"/>
                                        <p:tgtEl>
                                          <p:spTgt spid="47"/>
                                        </p:tgtEl>
                                        <p:attrNameLst>
                                          <p:attrName>ppt_x</p:attrName>
                                          <p:attrName>ppt_y</p:attrName>
                                        </p:attrNameLst>
                                      </p:cBhvr>
                                      <p:rCtr x="24219" y="-3819"/>
                                    </p:animMotion>
                                  </p:childTnLst>
                                </p:cTn>
                              </p:par>
                            </p:childTnLst>
                          </p:cTn>
                        </p:par>
                        <p:par>
                          <p:cTn id="25" fill="hold">
                            <p:stCondLst>
                              <p:cond delay="1000"/>
                            </p:stCondLst>
                            <p:childTnLst>
                              <p:par>
                                <p:cTn id="26" presetID="0" presetClass="path" presetSubtype="0" accel="50000" decel="50000" fill="hold" grpId="0" nodeType="afterEffect">
                                  <p:stCondLst>
                                    <p:cond delay="0"/>
                                  </p:stCondLst>
                                  <p:childTnLst>
                                    <p:animMotion origin="layout" path="M 0.00121 0.00625 L 0.59184 0.00625 L 0.59184 0.01458 L 0.59184 0.03588 " pathEditMode="relative" rAng="0" ptsTypes="AAAA">
                                      <p:cBhvr>
                                        <p:cTn id="27" dur="1000" fill="hold"/>
                                        <p:tgtEl>
                                          <p:spTgt spid="50"/>
                                        </p:tgtEl>
                                        <p:attrNameLst>
                                          <p:attrName>ppt_x</p:attrName>
                                          <p:attrName>ppt_y</p:attrName>
                                        </p:attrNameLst>
                                      </p:cBhvr>
                                      <p:rCtr x="29531" y="1481"/>
                                    </p:animMotion>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0" nodeType="clickEffect">
                                  <p:stCondLst>
                                    <p:cond delay="0"/>
                                  </p:stCondLst>
                                  <p:childTnLst>
                                    <p:animMotion origin="layout" path="M -4.72222E-6 -7.40741E-7 L 0.38872 -7.40741E-7 " pathEditMode="relative" rAng="0" ptsTypes="AA">
                                      <p:cBhvr>
                                        <p:cTn id="31" dur="1000" fill="hold"/>
                                        <p:tgtEl>
                                          <p:spTgt spid="51"/>
                                        </p:tgtEl>
                                        <p:attrNameLst>
                                          <p:attrName>ppt_x</p:attrName>
                                          <p:attrName>ppt_y</p:attrName>
                                        </p:attrNameLst>
                                      </p:cBhvr>
                                      <p:rCtr x="19427" y="532"/>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5.55556E-7 3.7037E-6 L 0.00035 0.53912 " pathEditMode="relative" rAng="0" ptsTypes="AA">
                                      <p:cBhvr>
                                        <p:cTn id="35" dur="1000" fill="hold"/>
                                        <p:tgtEl>
                                          <p:spTgt spid="25"/>
                                        </p:tgtEl>
                                        <p:attrNameLst>
                                          <p:attrName>ppt_x</p:attrName>
                                          <p:attrName>ppt_y</p:attrName>
                                        </p:attrNameLst>
                                      </p:cBhvr>
                                      <p:rCtr x="17" y="26944"/>
                                    </p:animMotion>
                                  </p:childTnLst>
                                </p:cTn>
                              </p:par>
                              <p:par>
                                <p:cTn id="36" presetID="8" presetClass="emph" presetSubtype="0" fill="hold" grpId="1" nodeType="withEffect">
                                  <p:stCondLst>
                                    <p:cond delay="0"/>
                                  </p:stCondLst>
                                  <p:childTnLst>
                                    <p:animRot by="86400000">
                                      <p:cBhvr>
                                        <p:cTn id="37" dur="1000" fill="hold"/>
                                        <p:tgtEl>
                                          <p:spTgt spid="25"/>
                                        </p:tgtEl>
                                        <p:attrNameLst>
                                          <p:attrName>r</p:attrName>
                                        </p:attrNameLst>
                                      </p:cBhvr>
                                    </p:animRot>
                                  </p:childTnLst>
                                </p:cTn>
                              </p:par>
                            </p:childTnLst>
                          </p:cTn>
                        </p:par>
                        <p:par>
                          <p:cTn id="38" fill="hold">
                            <p:stCondLst>
                              <p:cond delay="1000"/>
                            </p:stCondLst>
                            <p:childTnLst>
                              <p:par>
                                <p:cTn id="39" presetID="0" presetClass="path" presetSubtype="0" accel="50000" decel="50000" fill="hold" grpId="1" nodeType="afterEffect">
                                  <p:stCondLst>
                                    <p:cond delay="0"/>
                                  </p:stCondLst>
                                  <p:childTnLst>
                                    <p:animMotion origin="layout" path="M 0.38872 -2.59259E-6 L 0.50261 -2.59259E-6 L 0.50174 -0.11551 " pathEditMode="relative" rAng="0" ptsTypes="AAA">
                                      <p:cBhvr>
                                        <p:cTn id="40" dur="1000" fill="hold"/>
                                        <p:tgtEl>
                                          <p:spTgt spid="51"/>
                                        </p:tgtEl>
                                        <p:attrNameLst>
                                          <p:attrName>ppt_x</p:attrName>
                                          <p:attrName>ppt_y</p:attrName>
                                        </p:attrNameLst>
                                      </p:cBhvr>
                                      <p:rCtr x="5694" y="-5787"/>
                                    </p:animMotion>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arn(inVertical)">
                                      <p:cBhvr>
                                        <p:cTn id="45" dur="500"/>
                                        <p:tgtEl>
                                          <p:spTgt spid="3"/>
                                        </p:tgtEl>
                                      </p:cBhvr>
                                    </p:animEffect>
                                  </p:childTnLst>
                                </p:cTn>
                              </p:par>
                            </p:childTnLst>
                          </p:cTn>
                        </p:par>
                        <p:par>
                          <p:cTn id="46" fill="hold">
                            <p:stCondLst>
                              <p:cond delay="500"/>
                            </p:stCondLst>
                            <p:childTnLst>
                              <p:par>
                                <p:cTn id="47" presetID="16" presetClass="entr" presetSubtype="21" fill="hold" grpId="0" nodeType="afterEffect">
                                  <p:stCondLst>
                                    <p:cond delay="0"/>
                                  </p:stCondLst>
                                  <p:childTnLst>
                                    <p:set>
                                      <p:cBhvr>
                                        <p:cTn id="48" dur="1" fill="hold">
                                          <p:stCondLst>
                                            <p:cond delay="0"/>
                                          </p:stCondLst>
                                        </p:cTn>
                                        <p:tgtEl>
                                          <p:spTgt spid="157"/>
                                        </p:tgtEl>
                                        <p:attrNameLst>
                                          <p:attrName>style.visibility</p:attrName>
                                        </p:attrNameLst>
                                      </p:cBhvr>
                                      <p:to>
                                        <p:strVal val="visible"/>
                                      </p:to>
                                    </p:set>
                                    <p:animEffect transition="in" filter="barn(inVertical)">
                                      <p:cBhvr>
                                        <p:cTn id="49" dur="500"/>
                                        <p:tgtEl>
                                          <p:spTgt spid="15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22" presetClass="entr" presetSubtype="4"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down)">
                                      <p:cBhvr>
                                        <p:cTn id="56"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7" grpId="0" animBg="1"/>
      <p:bldP spid="45" grpId="0"/>
      <p:bldP spid="47" grpId="0" animBg="1"/>
      <p:bldP spid="50" grpId="0" animBg="1"/>
      <p:bldP spid="51" grpId="0" animBg="1"/>
      <p:bldP spid="51" grpId="1" animBg="1"/>
      <p:bldP spid="3" grpId="0" animBg="1"/>
      <p:bldP spid="157" grpId="0"/>
      <p:bldP spid="5" grpId="0" animBg="1"/>
      <p:bldP spid="28" grpId="0" animBg="1"/>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Task-aware </a:t>
            </a:r>
            <a:r>
              <a:rPr lang="en-US" dirty="0"/>
              <a:t>scheduling</a:t>
            </a:r>
          </a:p>
        </p:txBody>
      </p:sp>
      <p:sp>
        <p:nvSpPr>
          <p:cNvPr id="3" name="Content Placeholder 2"/>
          <p:cNvSpPr>
            <a:spLocks noGrp="1"/>
          </p:cNvSpPr>
          <p:nvPr>
            <p:ph idx="1"/>
          </p:nvPr>
        </p:nvSpPr>
        <p:spPr>
          <a:xfrm>
            <a:off x="457200" y="1600201"/>
            <a:ext cx="8229600" cy="1752600"/>
          </a:xfrm>
        </p:spPr>
        <p:txBody>
          <a:bodyPr>
            <a:normAutofit fontScale="92500" lnSpcReduction="10000"/>
          </a:bodyPr>
          <a:lstStyle/>
          <a:p>
            <a:r>
              <a:rPr lang="en-US" dirty="0"/>
              <a:t>Reduction in task completion time, Task-aware scheduling and Shortest Flow First (SFF) scheduling (similar to </a:t>
            </a:r>
            <a:r>
              <a:rPr lang="en-US" dirty="0" err="1"/>
              <a:t>pFabric</a:t>
            </a:r>
            <a:r>
              <a:rPr lang="en-US" dirty="0"/>
              <a:t>) compared to Fair Share (FS) scheduling.</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43</a:t>
            </a:fld>
            <a:endParaRPr lang="en-US">
              <a:solidFill>
                <a:prstClr val="black">
                  <a:tint val="75000"/>
                </a:prstClr>
              </a:solidFill>
            </a:endParaRPr>
          </a:p>
        </p:txBody>
      </p:sp>
      <p:pic>
        <p:nvPicPr>
          <p:cNvPr id="5"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8550" y="2800350"/>
            <a:ext cx="736282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5715000" y="2971800"/>
            <a:ext cx="3048000" cy="1630780"/>
          </a:xfrm>
          <a:prstGeom prst="wedgeRoundRectCallout">
            <a:avLst>
              <a:gd name="adj1" fmla="val -4412"/>
              <a:gd name="adj2" fmla="val 6227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Task-aware scheduling is more efficient when tasks have more flows.</a:t>
            </a:r>
          </a:p>
        </p:txBody>
      </p:sp>
    </p:spTree>
    <p:extLst>
      <p:ext uri="{BB962C8B-B14F-4D97-AF65-F5344CB8AC3E}">
        <p14:creationId xmlns:p14="http://schemas.microsoft.com/office/powerpoint/2010/main" val="327603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22425"/>
          </a:xfrm>
        </p:spPr>
        <p:txBody>
          <a:bodyPr rtlCol="0">
            <a:normAutofit fontScale="90000"/>
          </a:bodyPr>
          <a:lstStyle/>
          <a:p>
            <a:pPr fontAlgn="auto">
              <a:spcAft>
                <a:spcPts val="0"/>
              </a:spcAft>
              <a:defRPr/>
            </a:pPr>
            <a:r>
              <a:rPr lang="en-US" dirty="0"/>
              <a:t>Scheduling Policies: Task Serialization (TS) vs. Fair-Sharing (FS)</a:t>
            </a:r>
            <a:br>
              <a:rPr lang="en-US" dirty="0"/>
            </a:br>
            <a:endParaRPr lang="en-US" dirty="0"/>
          </a:p>
        </p:txBody>
      </p:sp>
      <p:sp>
        <p:nvSpPr>
          <p:cNvPr id="4" name="Slide Number Placeholder 3"/>
          <p:cNvSpPr>
            <a:spLocks noGrp="1"/>
          </p:cNvSpPr>
          <p:nvPr>
            <p:ph type="sldNum" sz="quarter" idx="12"/>
          </p:nvPr>
        </p:nvSpPr>
        <p:spPr/>
        <p:txBody>
          <a:bodyPr/>
          <a:lstStyle/>
          <a:p>
            <a:pPr>
              <a:defRPr/>
            </a:pPr>
            <a:fld id="{185A6DF5-798D-4D4C-B9FB-A90239E71EA9}" type="slidenum">
              <a:rPr lang="en-US"/>
              <a:pPr>
                <a:defRPr/>
              </a:pPr>
              <a:t>44</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828460"/>
            <a:ext cx="6248400" cy="300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8197" y="4854576"/>
            <a:ext cx="8305800" cy="1815882"/>
          </a:xfrm>
          <a:prstGeom prst="rect">
            <a:avLst/>
          </a:prstGeom>
          <a:noFill/>
        </p:spPr>
        <p:txBody>
          <a:bodyPr wrap="square" rtlCol="0">
            <a:spAutoFit/>
          </a:bodyPr>
          <a:lstStyle/>
          <a:p>
            <a:r>
              <a:rPr lang="zh-CN" altLang="en-US" sz="1600" dirty="0"/>
              <a:t>       </a:t>
            </a:r>
            <a:r>
              <a:rPr lang="en-US" altLang="zh-CN" sz="1600" dirty="0"/>
              <a:t>Each</a:t>
            </a:r>
            <a:r>
              <a:rPr lang="zh-CN" altLang="en-US" sz="1600" dirty="0"/>
              <a:t> </a:t>
            </a:r>
            <a:r>
              <a:rPr lang="en-US" altLang="zh-CN" sz="1600" dirty="0"/>
              <a:t>task</a:t>
            </a:r>
            <a:r>
              <a:rPr lang="zh-CN" altLang="en-US" sz="1600" dirty="0"/>
              <a:t> </a:t>
            </a:r>
            <a:r>
              <a:rPr lang="en-US" altLang="zh-CN" sz="1600" dirty="0"/>
              <a:t>has</a:t>
            </a:r>
            <a:r>
              <a:rPr lang="zh-CN" altLang="en-US" sz="1600" dirty="0"/>
              <a:t> </a:t>
            </a:r>
            <a:r>
              <a:rPr lang="en-US" altLang="zh-CN" sz="1600" dirty="0"/>
              <a:t>4</a:t>
            </a:r>
            <a:r>
              <a:rPr lang="zh-CN" altLang="en-US" sz="1600" dirty="0"/>
              <a:t> </a:t>
            </a:r>
            <a:r>
              <a:rPr lang="en-US" altLang="zh-CN" sz="1600" dirty="0"/>
              <a:t>units</a:t>
            </a:r>
            <a:r>
              <a:rPr lang="zh-CN" altLang="en-US" sz="1600" dirty="0"/>
              <a:t> </a:t>
            </a:r>
            <a:r>
              <a:rPr lang="en-US" altLang="zh-CN" sz="1600" dirty="0"/>
              <a:t>of</a:t>
            </a:r>
            <a:r>
              <a:rPr lang="zh-CN" altLang="en-US" sz="1600" dirty="0"/>
              <a:t> </a:t>
            </a:r>
            <a:r>
              <a:rPr lang="en-US" altLang="zh-CN" sz="1600" dirty="0"/>
              <a:t>data</a:t>
            </a:r>
            <a:endParaRPr lang="en-US" sz="1600" dirty="0"/>
          </a:p>
          <a:p>
            <a:pPr marL="342900" indent="-342900">
              <a:buAutoNum type="alphaLcParenR"/>
            </a:pPr>
            <a:r>
              <a:rPr lang="en-US" sz="1600" dirty="0"/>
              <a:t>Tasks A and B share the same link, Task serialization improves the average completion time.</a:t>
            </a:r>
          </a:p>
          <a:p>
            <a:pPr marL="342900" indent="-342900">
              <a:buFontTx/>
              <a:buAutoNum type="alphaLcParenR"/>
            </a:pPr>
            <a:r>
              <a:rPr lang="en-US" sz="1600" dirty="0"/>
              <a:t>Tasks A and B, each has two stages to finish the task and each stage has 4 units of data. </a:t>
            </a:r>
          </a:p>
          <a:p>
            <a:pPr marL="342900" indent="-342900">
              <a:buFontTx/>
              <a:buAutoNum type="alphaLcParenR"/>
            </a:pPr>
            <a:r>
              <a:rPr lang="en-US" sz="1600" dirty="0"/>
              <a:t>Each stage has a different network bottleneck, which is the case for an application like search, where down- link to the mid-level aggregator is the bottleneck in the first stage and downlink to the top-level aggregator is the bottle neck in the second stage. </a:t>
            </a:r>
          </a:p>
          <a:p>
            <a:pPr marL="342900" indent="-342900">
              <a:buFontTx/>
              <a:buAutoNum type="alphaLcParenR"/>
            </a:pPr>
            <a:r>
              <a:rPr lang="en-US" sz="1600" dirty="0"/>
              <a:t>So, skewing them will reduce the contention and reduces both of their completion times.</a:t>
            </a:r>
          </a:p>
        </p:txBody>
      </p:sp>
    </p:spTree>
    <p:extLst>
      <p:ext uri="{BB962C8B-B14F-4D97-AF65-F5344CB8AC3E}">
        <p14:creationId xmlns:p14="http://schemas.microsoft.com/office/powerpoint/2010/main" val="29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Task Serialization Policies</a:t>
            </a:r>
          </a:p>
        </p:txBody>
      </p:sp>
      <p:sp>
        <p:nvSpPr>
          <p:cNvPr id="3" name="Content Placeholder 2"/>
          <p:cNvSpPr>
            <a:spLocks noGrp="1"/>
          </p:cNvSpPr>
          <p:nvPr>
            <p:ph idx="1"/>
          </p:nvPr>
        </p:nvSpPr>
        <p:spPr>
          <a:xfrm>
            <a:off x="152400" y="4572000"/>
            <a:ext cx="8531225" cy="1862138"/>
          </a:xfrm>
        </p:spPr>
        <p:txBody>
          <a:bodyPr rtlCol="0">
            <a:noAutofit/>
          </a:bodyPr>
          <a:lstStyle/>
          <a:p>
            <a:pPr marL="788670" lvl="1">
              <a:lnSpc>
                <a:spcPct val="110000"/>
              </a:lnSpc>
              <a:spcBef>
                <a:spcPts val="432"/>
              </a:spcBef>
              <a:buFont typeface="Wingdings" pitchFamily="2" charset="2"/>
              <a:buChar char="q"/>
              <a:defRPr/>
            </a:pPr>
            <a:r>
              <a:rPr lang="en-US" sz="1800" dirty="0"/>
              <a:t>Advantages of TS:</a:t>
            </a:r>
          </a:p>
          <a:p>
            <a:pPr marL="1085850" lvl="2" indent="-182880">
              <a:lnSpc>
                <a:spcPct val="110000"/>
              </a:lnSpc>
              <a:spcBef>
                <a:spcPts val="432"/>
              </a:spcBef>
              <a:defRPr/>
            </a:pPr>
            <a:r>
              <a:rPr lang="en-US" sz="1800" dirty="0"/>
              <a:t>Task’s waiting time depends ONLY on the tasks that arrive </a:t>
            </a:r>
            <a:r>
              <a:rPr lang="en-US" sz="1800" i="1" dirty="0"/>
              <a:t>before </a:t>
            </a:r>
            <a:r>
              <a:rPr lang="en-US" sz="1800" dirty="0"/>
              <a:t>it</a:t>
            </a:r>
          </a:p>
          <a:p>
            <a:pPr marL="1085850" lvl="2" indent="-182880">
              <a:lnSpc>
                <a:spcPct val="110000"/>
              </a:lnSpc>
              <a:spcBef>
                <a:spcPts val="432"/>
              </a:spcBef>
              <a:defRPr/>
            </a:pPr>
            <a:r>
              <a:rPr lang="en-US" sz="1800" dirty="0"/>
              <a:t>Can reduce both the average and tail task completion times compared to FS. </a:t>
            </a:r>
          </a:p>
          <a:p>
            <a:pPr marL="788670" lvl="1">
              <a:lnSpc>
                <a:spcPct val="110000"/>
              </a:lnSpc>
              <a:spcBef>
                <a:spcPts val="432"/>
              </a:spcBef>
              <a:buFont typeface="Wingdings" pitchFamily="2" charset="2"/>
              <a:buChar char="q"/>
              <a:defRPr/>
            </a:pPr>
            <a:r>
              <a:rPr lang="en-US" sz="1800" dirty="0"/>
              <a:t>Disadvantages of TS:</a:t>
            </a:r>
          </a:p>
          <a:p>
            <a:pPr marL="1085850" lvl="2" indent="-182880">
              <a:lnSpc>
                <a:spcPct val="110000"/>
              </a:lnSpc>
              <a:spcBef>
                <a:spcPts val="432"/>
              </a:spcBef>
              <a:defRPr/>
            </a:pPr>
            <a:r>
              <a:rPr lang="en-US" sz="1800" b="1" dirty="0">
                <a:solidFill>
                  <a:srgbClr val="FF0000"/>
                </a:solidFill>
              </a:rPr>
              <a:t>Heavy tasks block the execution of short tasks.</a:t>
            </a:r>
          </a:p>
        </p:txBody>
      </p:sp>
      <p:sp>
        <p:nvSpPr>
          <p:cNvPr id="4" name="Slide Number Placeholder 3"/>
          <p:cNvSpPr>
            <a:spLocks noGrp="1"/>
          </p:cNvSpPr>
          <p:nvPr>
            <p:ph type="sldNum" sz="quarter" idx="12"/>
          </p:nvPr>
        </p:nvSpPr>
        <p:spPr/>
        <p:txBody>
          <a:bodyPr/>
          <a:lstStyle/>
          <a:p>
            <a:pPr>
              <a:defRPr/>
            </a:pPr>
            <a:fld id="{A830DB99-8393-4B6E-9898-EF916E765C0E}" type="slidenum">
              <a:rPr lang="en-US"/>
              <a:pPr>
                <a:defRPr/>
              </a:pPr>
              <a:t>45</a:t>
            </a:fld>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3" y="1524000"/>
            <a:ext cx="83724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4025" y="1550660"/>
            <a:ext cx="1967846" cy="646331"/>
          </a:xfrm>
          <a:prstGeom prst="rect">
            <a:avLst/>
          </a:prstGeom>
          <a:noFill/>
        </p:spPr>
        <p:txBody>
          <a:bodyPr wrap="none" rtlCol="0">
            <a:spAutoFit/>
          </a:bodyPr>
          <a:lstStyle/>
          <a:p>
            <a:r>
              <a:rPr lang="en-US" altLang="zh-CN" dirty="0"/>
              <a:t>Each</a:t>
            </a:r>
            <a:r>
              <a:rPr lang="zh-CN" altLang="en-US" dirty="0"/>
              <a:t> </a:t>
            </a:r>
            <a:r>
              <a:rPr lang="en-US" altLang="zh-CN" dirty="0"/>
              <a:t>segment</a:t>
            </a:r>
            <a:r>
              <a:rPr lang="zh-CN" altLang="en-US" dirty="0"/>
              <a:t> </a:t>
            </a:r>
            <a:r>
              <a:rPr lang="en-US" altLang="zh-CN" dirty="0"/>
              <a:t>has</a:t>
            </a:r>
            <a:r>
              <a:rPr lang="zh-CN" altLang="en-US" dirty="0"/>
              <a:t> </a:t>
            </a:r>
            <a:endParaRPr lang="en-US" altLang="zh-CN" dirty="0"/>
          </a:p>
          <a:p>
            <a:r>
              <a:rPr lang="en-US" altLang="zh-CN" dirty="0"/>
              <a:t>4</a:t>
            </a:r>
            <a:r>
              <a:rPr lang="zh-CN" altLang="en-US" dirty="0"/>
              <a:t> </a:t>
            </a:r>
            <a:r>
              <a:rPr lang="en-US" altLang="zh-CN" dirty="0"/>
              <a:t>units</a:t>
            </a:r>
            <a:r>
              <a:rPr lang="zh-CN" altLang="en-US" dirty="0"/>
              <a:t> </a:t>
            </a:r>
            <a:r>
              <a:rPr lang="en-US" altLang="zh-CN" dirty="0"/>
              <a:t>of</a:t>
            </a:r>
            <a:r>
              <a:rPr lang="zh-CN" altLang="en-US" dirty="0"/>
              <a:t> </a:t>
            </a:r>
            <a:r>
              <a:rPr lang="en-US" altLang="zh-CN" dirty="0"/>
              <a:t>data</a:t>
            </a:r>
            <a:endParaRPr lang="en-US" dirty="0"/>
          </a:p>
        </p:txBody>
      </p:sp>
    </p:spTree>
    <p:extLst>
      <p:ext uri="{BB962C8B-B14F-4D97-AF65-F5344CB8AC3E}">
        <p14:creationId xmlns:p14="http://schemas.microsoft.com/office/powerpoint/2010/main" val="3904537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FIFO with Limited Multiplexing</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1630" t="-1752" r="-1037"/>
            </a:stretch>
          </a:blipFill>
        </p:spPr>
        <p:txBody>
          <a:bodyPr/>
          <a:lstStyle/>
          <a:p>
            <a:r>
              <a:rPr lang="en-US">
                <a:noFill/>
              </a:rPr>
              <a:t> </a:t>
            </a:r>
          </a:p>
        </p:txBody>
      </p:sp>
      <p:sp>
        <p:nvSpPr>
          <p:cNvPr id="4" name="Slide Number Placeholder 3"/>
          <p:cNvSpPr>
            <a:spLocks noGrp="1"/>
          </p:cNvSpPr>
          <p:nvPr>
            <p:ph type="sldNum" sz="quarter" idx="12"/>
          </p:nvPr>
        </p:nvSpPr>
        <p:spPr/>
        <p:txBody>
          <a:bodyPr/>
          <a:lstStyle/>
          <a:p>
            <a:pPr>
              <a:defRPr/>
            </a:pPr>
            <a:fld id="{4678061F-DA1B-4921-98E0-FA658A8D1C52}" type="slidenum">
              <a:rPr lang="en-US"/>
              <a:pPr>
                <a:defRPr/>
              </a:pPr>
              <a:t>46</a:t>
            </a:fld>
            <a:endParaRPr lang="en-US"/>
          </a:p>
        </p:txBody>
      </p:sp>
      <p:grpSp>
        <p:nvGrpSpPr>
          <p:cNvPr id="15365" name="Group 5"/>
          <p:cNvGrpSpPr>
            <a:grpSpLocks/>
          </p:cNvGrpSpPr>
          <p:nvPr/>
        </p:nvGrpSpPr>
        <p:grpSpPr bwMode="auto">
          <a:xfrm>
            <a:off x="1722438" y="4432300"/>
            <a:ext cx="5470525" cy="1255713"/>
            <a:chOff x="1690901" y="2300754"/>
            <a:chExt cx="5471890" cy="1256228"/>
          </a:xfrm>
        </p:grpSpPr>
        <p:grpSp>
          <p:nvGrpSpPr>
            <p:cNvPr id="15368" name="Group 7"/>
            <p:cNvGrpSpPr>
              <a:grpSpLocks/>
            </p:cNvGrpSpPr>
            <p:nvPr/>
          </p:nvGrpSpPr>
          <p:grpSpPr bwMode="auto">
            <a:xfrm>
              <a:off x="1690901" y="2300754"/>
              <a:ext cx="5471890" cy="838200"/>
              <a:chOff x="1995708" y="4898797"/>
              <a:chExt cx="5471890" cy="838200"/>
            </a:xfrm>
          </p:grpSpPr>
          <p:cxnSp>
            <p:nvCxnSpPr>
              <p:cNvPr id="10" name="Straight Connector 9"/>
              <p:cNvCxnSpPr/>
              <p:nvPr/>
            </p:nvCxnSpPr>
            <p:spPr>
              <a:xfrm>
                <a:off x="5104809" y="4935325"/>
                <a:ext cx="152438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6248032" y="5318069"/>
                <a:ext cx="7623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5104809" y="5699225"/>
                <a:ext cx="1524380" cy="15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629189" y="4898797"/>
                <a:ext cx="838409" cy="8385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060" algn="l" rtl="0" fontAlgn="base">
                  <a:spcBef>
                    <a:spcPct val="0"/>
                  </a:spcBef>
                  <a:spcAft>
                    <a:spcPct val="0"/>
                  </a:spcAft>
                  <a:defRPr kern="1200">
                    <a:solidFill>
                      <a:schemeClr val="lt1"/>
                    </a:solidFill>
                    <a:latin typeface="+mn-lt"/>
                    <a:ea typeface="+mn-ea"/>
                    <a:cs typeface="+mn-cs"/>
                  </a:defRPr>
                </a:lvl2pPr>
                <a:lvl3pPr marL="914119" algn="l" rtl="0" fontAlgn="base">
                  <a:spcBef>
                    <a:spcPct val="0"/>
                  </a:spcBef>
                  <a:spcAft>
                    <a:spcPct val="0"/>
                  </a:spcAft>
                  <a:defRPr kern="1200">
                    <a:solidFill>
                      <a:schemeClr val="lt1"/>
                    </a:solidFill>
                    <a:latin typeface="+mn-lt"/>
                    <a:ea typeface="+mn-ea"/>
                    <a:cs typeface="+mn-cs"/>
                  </a:defRPr>
                </a:lvl3pPr>
                <a:lvl4pPr marL="1371178" algn="l" rtl="0" fontAlgn="base">
                  <a:spcBef>
                    <a:spcPct val="0"/>
                  </a:spcBef>
                  <a:spcAft>
                    <a:spcPct val="0"/>
                  </a:spcAft>
                  <a:defRPr kern="1200">
                    <a:solidFill>
                      <a:schemeClr val="lt1"/>
                    </a:solidFill>
                    <a:latin typeface="+mn-lt"/>
                    <a:ea typeface="+mn-ea"/>
                    <a:cs typeface="+mn-cs"/>
                  </a:defRPr>
                </a:lvl4pPr>
                <a:lvl5pPr marL="1828239" algn="l" rtl="0" fontAlgn="base">
                  <a:spcBef>
                    <a:spcPct val="0"/>
                  </a:spcBef>
                  <a:spcAft>
                    <a:spcPct val="0"/>
                  </a:spcAft>
                  <a:defRPr kern="1200">
                    <a:solidFill>
                      <a:schemeClr val="lt1"/>
                    </a:solidFill>
                    <a:latin typeface="+mn-lt"/>
                    <a:ea typeface="+mn-ea"/>
                    <a:cs typeface="+mn-cs"/>
                  </a:defRPr>
                </a:lvl5pPr>
                <a:lvl6pPr marL="2285298" algn="l" defTabSz="914119" rtl="0" eaLnBrk="1" latinLnBrk="0" hangingPunct="1">
                  <a:defRPr kern="1200">
                    <a:solidFill>
                      <a:schemeClr val="lt1"/>
                    </a:solidFill>
                    <a:latin typeface="+mn-lt"/>
                    <a:ea typeface="+mn-ea"/>
                    <a:cs typeface="+mn-cs"/>
                  </a:defRPr>
                </a:lvl6pPr>
                <a:lvl7pPr marL="2742357" algn="l" defTabSz="914119" rtl="0" eaLnBrk="1" latinLnBrk="0" hangingPunct="1">
                  <a:defRPr kern="1200">
                    <a:solidFill>
                      <a:schemeClr val="lt1"/>
                    </a:solidFill>
                    <a:latin typeface="+mn-lt"/>
                    <a:ea typeface="+mn-ea"/>
                    <a:cs typeface="+mn-cs"/>
                  </a:defRPr>
                </a:lvl7pPr>
                <a:lvl8pPr marL="3199418" algn="l" defTabSz="914119" rtl="0" eaLnBrk="1" latinLnBrk="0" hangingPunct="1">
                  <a:defRPr kern="1200">
                    <a:solidFill>
                      <a:schemeClr val="lt1"/>
                    </a:solidFill>
                    <a:latin typeface="+mn-lt"/>
                    <a:ea typeface="+mn-ea"/>
                    <a:cs typeface="+mn-cs"/>
                  </a:defRPr>
                </a:lvl8pPr>
                <a:lvl9pPr marL="3656476" algn="l" defTabSz="914119" rtl="0" eaLnBrk="1" latinLnBrk="0" hangingPunct="1">
                  <a:defRPr kern="1200">
                    <a:solidFill>
                      <a:schemeClr val="lt1"/>
                    </a:solidFill>
                    <a:latin typeface="+mn-lt"/>
                    <a:ea typeface="+mn-ea"/>
                    <a:cs typeface="+mn-cs"/>
                  </a:defRPr>
                </a:lvl9pPr>
              </a:lstStyle>
              <a:p>
                <a:pPr algn="ctr">
                  <a:defRPr/>
                </a:pPr>
                <a:endParaRPr lang="en-US"/>
              </a:p>
            </p:txBody>
          </p:sp>
          <p:sp>
            <p:nvSpPr>
              <p:cNvPr id="14" name="Rectangle 13"/>
              <p:cNvSpPr/>
              <p:nvPr/>
            </p:nvSpPr>
            <p:spPr>
              <a:xfrm>
                <a:off x="5630402" y="5103669"/>
                <a:ext cx="998787" cy="15246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060" algn="l" rtl="0" fontAlgn="base">
                  <a:spcBef>
                    <a:spcPct val="0"/>
                  </a:spcBef>
                  <a:spcAft>
                    <a:spcPct val="0"/>
                  </a:spcAft>
                  <a:defRPr kern="1200">
                    <a:solidFill>
                      <a:schemeClr val="lt1"/>
                    </a:solidFill>
                    <a:latin typeface="+mn-lt"/>
                    <a:ea typeface="+mn-ea"/>
                    <a:cs typeface="+mn-cs"/>
                  </a:defRPr>
                </a:lvl2pPr>
                <a:lvl3pPr marL="914119" algn="l" rtl="0" fontAlgn="base">
                  <a:spcBef>
                    <a:spcPct val="0"/>
                  </a:spcBef>
                  <a:spcAft>
                    <a:spcPct val="0"/>
                  </a:spcAft>
                  <a:defRPr kern="1200">
                    <a:solidFill>
                      <a:schemeClr val="lt1"/>
                    </a:solidFill>
                    <a:latin typeface="+mn-lt"/>
                    <a:ea typeface="+mn-ea"/>
                    <a:cs typeface="+mn-cs"/>
                  </a:defRPr>
                </a:lvl3pPr>
                <a:lvl4pPr marL="1371178" algn="l" rtl="0" fontAlgn="base">
                  <a:spcBef>
                    <a:spcPct val="0"/>
                  </a:spcBef>
                  <a:spcAft>
                    <a:spcPct val="0"/>
                  </a:spcAft>
                  <a:defRPr kern="1200">
                    <a:solidFill>
                      <a:schemeClr val="lt1"/>
                    </a:solidFill>
                    <a:latin typeface="+mn-lt"/>
                    <a:ea typeface="+mn-ea"/>
                    <a:cs typeface="+mn-cs"/>
                  </a:defRPr>
                </a:lvl4pPr>
                <a:lvl5pPr marL="1828239" algn="l" rtl="0" fontAlgn="base">
                  <a:spcBef>
                    <a:spcPct val="0"/>
                  </a:spcBef>
                  <a:spcAft>
                    <a:spcPct val="0"/>
                  </a:spcAft>
                  <a:defRPr kern="1200">
                    <a:solidFill>
                      <a:schemeClr val="lt1"/>
                    </a:solidFill>
                    <a:latin typeface="+mn-lt"/>
                    <a:ea typeface="+mn-ea"/>
                    <a:cs typeface="+mn-cs"/>
                  </a:defRPr>
                </a:lvl5pPr>
                <a:lvl6pPr marL="2285298" algn="l" defTabSz="914119" rtl="0" eaLnBrk="1" latinLnBrk="0" hangingPunct="1">
                  <a:defRPr kern="1200">
                    <a:solidFill>
                      <a:schemeClr val="lt1"/>
                    </a:solidFill>
                    <a:latin typeface="+mn-lt"/>
                    <a:ea typeface="+mn-ea"/>
                    <a:cs typeface="+mn-cs"/>
                  </a:defRPr>
                </a:lvl6pPr>
                <a:lvl7pPr marL="2742357" algn="l" defTabSz="914119" rtl="0" eaLnBrk="1" latinLnBrk="0" hangingPunct="1">
                  <a:defRPr kern="1200">
                    <a:solidFill>
                      <a:schemeClr val="lt1"/>
                    </a:solidFill>
                    <a:latin typeface="+mn-lt"/>
                    <a:ea typeface="+mn-ea"/>
                    <a:cs typeface="+mn-cs"/>
                  </a:defRPr>
                </a:lvl7pPr>
                <a:lvl8pPr marL="3199418" algn="l" defTabSz="914119" rtl="0" eaLnBrk="1" latinLnBrk="0" hangingPunct="1">
                  <a:defRPr kern="1200">
                    <a:solidFill>
                      <a:schemeClr val="lt1"/>
                    </a:solidFill>
                    <a:latin typeface="+mn-lt"/>
                    <a:ea typeface="+mn-ea"/>
                    <a:cs typeface="+mn-cs"/>
                  </a:defRPr>
                </a:lvl8pPr>
                <a:lvl9pPr marL="3656476" algn="l" defTabSz="914119" rtl="0" eaLnBrk="1" latinLnBrk="0" hangingPunct="1">
                  <a:defRPr kern="1200">
                    <a:solidFill>
                      <a:schemeClr val="lt1"/>
                    </a:solidFill>
                    <a:latin typeface="+mn-lt"/>
                    <a:ea typeface="+mn-ea"/>
                    <a:cs typeface="+mn-cs"/>
                  </a:defRPr>
                </a:lvl9pPr>
              </a:lstStyle>
              <a:p>
                <a:pPr algn="ctr">
                  <a:defRPr/>
                </a:pPr>
                <a:endParaRPr lang="en-US"/>
              </a:p>
            </p:txBody>
          </p:sp>
          <p:sp>
            <p:nvSpPr>
              <p:cNvPr id="15" name="Rectangle 14"/>
              <p:cNvSpPr/>
              <p:nvPr/>
            </p:nvSpPr>
            <p:spPr>
              <a:xfrm>
                <a:off x="5055583" y="5256132"/>
                <a:ext cx="1573606" cy="152463"/>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060" algn="l" rtl="0" fontAlgn="base">
                  <a:spcBef>
                    <a:spcPct val="0"/>
                  </a:spcBef>
                  <a:spcAft>
                    <a:spcPct val="0"/>
                  </a:spcAft>
                  <a:defRPr kern="1200">
                    <a:solidFill>
                      <a:schemeClr val="lt1"/>
                    </a:solidFill>
                    <a:latin typeface="+mn-lt"/>
                    <a:ea typeface="+mn-ea"/>
                    <a:cs typeface="+mn-cs"/>
                  </a:defRPr>
                </a:lvl2pPr>
                <a:lvl3pPr marL="914119" algn="l" rtl="0" fontAlgn="base">
                  <a:spcBef>
                    <a:spcPct val="0"/>
                  </a:spcBef>
                  <a:spcAft>
                    <a:spcPct val="0"/>
                  </a:spcAft>
                  <a:defRPr kern="1200">
                    <a:solidFill>
                      <a:schemeClr val="lt1"/>
                    </a:solidFill>
                    <a:latin typeface="+mn-lt"/>
                    <a:ea typeface="+mn-ea"/>
                    <a:cs typeface="+mn-cs"/>
                  </a:defRPr>
                </a:lvl3pPr>
                <a:lvl4pPr marL="1371178" algn="l" rtl="0" fontAlgn="base">
                  <a:spcBef>
                    <a:spcPct val="0"/>
                  </a:spcBef>
                  <a:spcAft>
                    <a:spcPct val="0"/>
                  </a:spcAft>
                  <a:defRPr kern="1200">
                    <a:solidFill>
                      <a:schemeClr val="lt1"/>
                    </a:solidFill>
                    <a:latin typeface="+mn-lt"/>
                    <a:ea typeface="+mn-ea"/>
                    <a:cs typeface="+mn-cs"/>
                  </a:defRPr>
                </a:lvl4pPr>
                <a:lvl5pPr marL="1828239" algn="l" rtl="0" fontAlgn="base">
                  <a:spcBef>
                    <a:spcPct val="0"/>
                  </a:spcBef>
                  <a:spcAft>
                    <a:spcPct val="0"/>
                  </a:spcAft>
                  <a:defRPr kern="1200">
                    <a:solidFill>
                      <a:schemeClr val="lt1"/>
                    </a:solidFill>
                    <a:latin typeface="+mn-lt"/>
                    <a:ea typeface="+mn-ea"/>
                    <a:cs typeface="+mn-cs"/>
                  </a:defRPr>
                </a:lvl5pPr>
                <a:lvl6pPr marL="2285298" algn="l" defTabSz="914119" rtl="0" eaLnBrk="1" latinLnBrk="0" hangingPunct="1">
                  <a:defRPr kern="1200">
                    <a:solidFill>
                      <a:schemeClr val="lt1"/>
                    </a:solidFill>
                    <a:latin typeface="+mn-lt"/>
                    <a:ea typeface="+mn-ea"/>
                    <a:cs typeface="+mn-cs"/>
                  </a:defRPr>
                </a:lvl6pPr>
                <a:lvl7pPr marL="2742357" algn="l" defTabSz="914119" rtl="0" eaLnBrk="1" latinLnBrk="0" hangingPunct="1">
                  <a:defRPr kern="1200">
                    <a:solidFill>
                      <a:schemeClr val="lt1"/>
                    </a:solidFill>
                    <a:latin typeface="+mn-lt"/>
                    <a:ea typeface="+mn-ea"/>
                    <a:cs typeface="+mn-cs"/>
                  </a:defRPr>
                </a:lvl7pPr>
                <a:lvl8pPr marL="3199418" algn="l" defTabSz="914119" rtl="0" eaLnBrk="1" latinLnBrk="0" hangingPunct="1">
                  <a:defRPr kern="1200">
                    <a:solidFill>
                      <a:schemeClr val="lt1"/>
                    </a:solidFill>
                    <a:latin typeface="+mn-lt"/>
                    <a:ea typeface="+mn-ea"/>
                    <a:cs typeface="+mn-cs"/>
                  </a:defRPr>
                </a:lvl8pPr>
                <a:lvl9pPr marL="3656476" algn="l" defTabSz="914119" rtl="0" eaLnBrk="1" latinLnBrk="0" hangingPunct="1">
                  <a:defRPr kern="1200">
                    <a:solidFill>
                      <a:schemeClr val="lt1"/>
                    </a:solidFill>
                    <a:latin typeface="+mn-lt"/>
                    <a:ea typeface="+mn-ea"/>
                    <a:cs typeface="+mn-cs"/>
                  </a:defRPr>
                </a:lvl9pPr>
              </a:lstStyle>
              <a:p>
                <a:pPr algn="ctr">
                  <a:defRPr/>
                </a:pPr>
                <a:endParaRPr lang="en-US"/>
              </a:p>
            </p:txBody>
          </p:sp>
          <p:sp>
            <p:nvSpPr>
              <p:cNvPr id="16" name="Rectangle 15"/>
              <p:cNvSpPr/>
              <p:nvPr/>
            </p:nvSpPr>
            <p:spPr>
              <a:xfrm>
                <a:off x="5866999" y="4951207"/>
                <a:ext cx="762190" cy="152463"/>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060" algn="l" rtl="0" fontAlgn="base">
                  <a:spcBef>
                    <a:spcPct val="0"/>
                  </a:spcBef>
                  <a:spcAft>
                    <a:spcPct val="0"/>
                  </a:spcAft>
                  <a:defRPr kern="1200">
                    <a:solidFill>
                      <a:schemeClr val="lt1"/>
                    </a:solidFill>
                    <a:latin typeface="+mn-lt"/>
                    <a:ea typeface="+mn-ea"/>
                    <a:cs typeface="+mn-cs"/>
                  </a:defRPr>
                </a:lvl2pPr>
                <a:lvl3pPr marL="914119" algn="l" rtl="0" fontAlgn="base">
                  <a:spcBef>
                    <a:spcPct val="0"/>
                  </a:spcBef>
                  <a:spcAft>
                    <a:spcPct val="0"/>
                  </a:spcAft>
                  <a:defRPr kern="1200">
                    <a:solidFill>
                      <a:schemeClr val="lt1"/>
                    </a:solidFill>
                    <a:latin typeface="+mn-lt"/>
                    <a:ea typeface="+mn-ea"/>
                    <a:cs typeface="+mn-cs"/>
                  </a:defRPr>
                </a:lvl3pPr>
                <a:lvl4pPr marL="1371178" algn="l" rtl="0" fontAlgn="base">
                  <a:spcBef>
                    <a:spcPct val="0"/>
                  </a:spcBef>
                  <a:spcAft>
                    <a:spcPct val="0"/>
                  </a:spcAft>
                  <a:defRPr kern="1200">
                    <a:solidFill>
                      <a:schemeClr val="lt1"/>
                    </a:solidFill>
                    <a:latin typeface="+mn-lt"/>
                    <a:ea typeface="+mn-ea"/>
                    <a:cs typeface="+mn-cs"/>
                  </a:defRPr>
                </a:lvl4pPr>
                <a:lvl5pPr marL="1828239" algn="l" rtl="0" fontAlgn="base">
                  <a:spcBef>
                    <a:spcPct val="0"/>
                  </a:spcBef>
                  <a:spcAft>
                    <a:spcPct val="0"/>
                  </a:spcAft>
                  <a:defRPr kern="1200">
                    <a:solidFill>
                      <a:schemeClr val="lt1"/>
                    </a:solidFill>
                    <a:latin typeface="+mn-lt"/>
                    <a:ea typeface="+mn-ea"/>
                    <a:cs typeface="+mn-cs"/>
                  </a:defRPr>
                </a:lvl5pPr>
                <a:lvl6pPr marL="2285298" algn="l" defTabSz="914119" rtl="0" eaLnBrk="1" latinLnBrk="0" hangingPunct="1">
                  <a:defRPr kern="1200">
                    <a:solidFill>
                      <a:schemeClr val="lt1"/>
                    </a:solidFill>
                    <a:latin typeface="+mn-lt"/>
                    <a:ea typeface="+mn-ea"/>
                    <a:cs typeface="+mn-cs"/>
                  </a:defRPr>
                </a:lvl6pPr>
                <a:lvl7pPr marL="2742357" algn="l" defTabSz="914119" rtl="0" eaLnBrk="1" latinLnBrk="0" hangingPunct="1">
                  <a:defRPr kern="1200">
                    <a:solidFill>
                      <a:schemeClr val="lt1"/>
                    </a:solidFill>
                    <a:latin typeface="+mn-lt"/>
                    <a:ea typeface="+mn-ea"/>
                    <a:cs typeface="+mn-cs"/>
                  </a:defRPr>
                </a:lvl7pPr>
                <a:lvl8pPr marL="3199418" algn="l" defTabSz="914119" rtl="0" eaLnBrk="1" latinLnBrk="0" hangingPunct="1">
                  <a:defRPr kern="1200">
                    <a:solidFill>
                      <a:schemeClr val="lt1"/>
                    </a:solidFill>
                    <a:latin typeface="+mn-lt"/>
                    <a:ea typeface="+mn-ea"/>
                    <a:cs typeface="+mn-cs"/>
                  </a:defRPr>
                </a:lvl8pPr>
                <a:lvl9pPr marL="3656476" algn="l" defTabSz="914119" rtl="0" eaLnBrk="1" latinLnBrk="0" hangingPunct="1">
                  <a:defRPr kern="1200">
                    <a:solidFill>
                      <a:schemeClr val="lt1"/>
                    </a:solidFill>
                    <a:latin typeface="+mn-lt"/>
                    <a:ea typeface="+mn-ea"/>
                    <a:cs typeface="+mn-cs"/>
                  </a:defRPr>
                </a:lvl9pPr>
              </a:lstStyle>
              <a:p>
                <a:pPr algn="ctr">
                  <a:defRPr/>
                </a:pPr>
                <a:endParaRPr lang="en-US"/>
              </a:p>
            </p:txBody>
          </p:sp>
          <p:sp>
            <p:nvSpPr>
              <p:cNvPr id="17" name="TextBox 11"/>
              <p:cNvSpPr txBox="1"/>
              <p:nvPr/>
            </p:nvSpPr>
            <p:spPr>
              <a:xfrm>
                <a:off x="6853082" y="5081435"/>
                <a:ext cx="355689" cy="462152"/>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060" algn="l" rtl="0" fontAlgn="base">
                  <a:spcBef>
                    <a:spcPct val="0"/>
                  </a:spcBef>
                  <a:spcAft>
                    <a:spcPct val="0"/>
                  </a:spcAft>
                  <a:defRPr kern="1200">
                    <a:solidFill>
                      <a:schemeClr val="tx1"/>
                    </a:solidFill>
                    <a:latin typeface="Arial" pitchFamily="34" charset="0"/>
                    <a:ea typeface="+mn-ea"/>
                    <a:cs typeface="+mn-cs"/>
                  </a:defRPr>
                </a:lvl2pPr>
                <a:lvl3pPr marL="914119" algn="l" rtl="0" fontAlgn="base">
                  <a:spcBef>
                    <a:spcPct val="0"/>
                  </a:spcBef>
                  <a:spcAft>
                    <a:spcPct val="0"/>
                  </a:spcAft>
                  <a:defRPr kern="1200">
                    <a:solidFill>
                      <a:schemeClr val="tx1"/>
                    </a:solidFill>
                    <a:latin typeface="Arial" pitchFamily="34" charset="0"/>
                    <a:ea typeface="+mn-ea"/>
                    <a:cs typeface="+mn-cs"/>
                  </a:defRPr>
                </a:lvl3pPr>
                <a:lvl4pPr marL="1371178" algn="l" rtl="0" fontAlgn="base">
                  <a:spcBef>
                    <a:spcPct val="0"/>
                  </a:spcBef>
                  <a:spcAft>
                    <a:spcPct val="0"/>
                  </a:spcAft>
                  <a:defRPr kern="1200">
                    <a:solidFill>
                      <a:schemeClr val="tx1"/>
                    </a:solidFill>
                    <a:latin typeface="Arial" pitchFamily="34" charset="0"/>
                    <a:ea typeface="+mn-ea"/>
                    <a:cs typeface="+mn-cs"/>
                  </a:defRPr>
                </a:lvl4pPr>
                <a:lvl5pPr marL="1828239" algn="l" rtl="0" fontAlgn="base">
                  <a:spcBef>
                    <a:spcPct val="0"/>
                  </a:spcBef>
                  <a:spcAft>
                    <a:spcPct val="0"/>
                  </a:spcAft>
                  <a:defRPr kern="1200">
                    <a:solidFill>
                      <a:schemeClr val="tx1"/>
                    </a:solidFill>
                    <a:latin typeface="Arial" pitchFamily="34" charset="0"/>
                    <a:ea typeface="+mn-ea"/>
                    <a:cs typeface="+mn-cs"/>
                  </a:defRPr>
                </a:lvl5pPr>
                <a:lvl6pPr marL="2285298" algn="l" defTabSz="914119" rtl="0" eaLnBrk="1" latinLnBrk="0" hangingPunct="1">
                  <a:defRPr kern="1200">
                    <a:solidFill>
                      <a:schemeClr val="tx1"/>
                    </a:solidFill>
                    <a:latin typeface="Arial" pitchFamily="34" charset="0"/>
                    <a:ea typeface="+mn-ea"/>
                    <a:cs typeface="+mn-cs"/>
                  </a:defRPr>
                </a:lvl6pPr>
                <a:lvl7pPr marL="2742357" algn="l" defTabSz="914119" rtl="0" eaLnBrk="1" latinLnBrk="0" hangingPunct="1">
                  <a:defRPr kern="1200">
                    <a:solidFill>
                      <a:schemeClr val="tx1"/>
                    </a:solidFill>
                    <a:latin typeface="Arial" pitchFamily="34" charset="0"/>
                    <a:ea typeface="+mn-ea"/>
                    <a:cs typeface="+mn-cs"/>
                  </a:defRPr>
                </a:lvl7pPr>
                <a:lvl8pPr marL="3199418" algn="l" defTabSz="914119" rtl="0" eaLnBrk="1" latinLnBrk="0" hangingPunct="1">
                  <a:defRPr kern="1200">
                    <a:solidFill>
                      <a:schemeClr val="tx1"/>
                    </a:solidFill>
                    <a:latin typeface="Arial" pitchFamily="34" charset="0"/>
                    <a:ea typeface="+mn-ea"/>
                    <a:cs typeface="+mn-cs"/>
                  </a:defRPr>
                </a:lvl8pPr>
                <a:lvl9pPr marL="3656476" algn="l" defTabSz="914119" rtl="0" eaLnBrk="1" latinLnBrk="0" hangingPunct="1">
                  <a:defRPr kern="1200">
                    <a:solidFill>
                      <a:schemeClr val="tx1"/>
                    </a:solidFill>
                    <a:latin typeface="Arial" pitchFamily="34" charset="0"/>
                    <a:ea typeface="+mn-ea"/>
                    <a:cs typeface="+mn-cs"/>
                  </a:defRPr>
                </a:lvl9pPr>
              </a:lstStyle>
              <a:p>
                <a:pPr algn="ctr">
                  <a:defRPr/>
                </a:pPr>
                <a:r>
                  <a:rPr lang="en-US" dirty="0">
                    <a:latin typeface="+mn-lt"/>
                  </a:rPr>
                  <a:t>S</a:t>
                </a:r>
              </a:p>
            </p:txBody>
          </p:sp>
          <p:cxnSp>
            <p:nvCxnSpPr>
              <p:cNvPr id="18" name="Straight Connector 17"/>
              <p:cNvCxnSpPr/>
              <p:nvPr/>
            </p:nvCxnSpPr>
            <p:spPr>
              <a:xfrm rot="5400000">
                <a:off x="5905090" y="5599172"/>
                <a:ext cx="22869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95708" y="5332363"/>
                <a:ext cx="838409"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43607" y="5103669"/>
                <a:ext cx="152438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4039293" y="5333951"/>
                <a:ext cx="4573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2743607" y="5562644"/>
                <a:ext cx="1524380" cy="15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039330" y="5105257"/>
                <a:ext cx="228657" cy="457388"/>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060" algn="l" rtl="0" fontAlgn="base">
                  <a:spcBef>
                    <a:spcPct val="0"/>
                  </a:spcBef>
                  <a:spcAft>
                    <a:spcPct val="0"/>
                  </a:spcAft>
                  <a:defRPr kern="1200">
                    <a:solidFill>
                      <a:schemeClr val="lt1"/>
                    </a:solidFill>
                    <a:latin typeface="+mn-lt"/>
                    <a:ea typeface="+mn-ea"/>
                    <a:cs typeface="+mn-cs"/>
                  </a:defRPr>
                </a:lvl2pPr>
                <a:lvl3pPr marL="914119" algn="l" rtl="0" fontAlgn="base">
                  <a:spcBef>
                    <a:spcPct val="0"/>
                  </a:spcBef>
                  <a:spcAft>
                    <a:spcPct val="0"/>
                  </a:spcAft>
                  <a:defRPr kern="1200">
                    <a:solidFill>
                      <a:schemeClr val="lt1"/>
                    </a:solidFill>
                    <a:latin typeface="+mn-lt"/>
                    <a:ea typeface="+mn-ea"/>
                    <a:cs typeface="+mn-cs"/>
                  </a:defRPr>
                </a:lvl3pPr>
                <a:lvl4pPr marL="1371178" algn="l" rtl="0" fontAlgn="base">
                  <a:spcBef>
                    <a:spcPct val="0"/>
                  </a:spcBef>
                  <a:spcAft>
                    <a:spcPct val="0"/>
                  </a:spcAft>
                  <a:defRPr kern="1200">
                    <a:solidFill>
                      <a:schemeClr val="lt1"/>
                    </a:solidFill>
                    <a:latin typeface="+mn-lt"/>
                    <a:ea typeface="+mn-ea"/>
                    <a:cs typeface="+mn-cs"/>
                  </a:defRPr>
                </a:lvl4pPr>
                <a:lvl5pPr marL="1828239" algn="l" rtl="0" fontAlgn="base">
                  <a:spcBef>
                    <a:spcPct val="0"/>
                  </a:spcBef>
                  <a:spcAft>
                    <a:spcPct val="0"/>
                  </a:spcAft>
                  <a:defRPr kern="1200">
                    <a:solidFill>
                      <a:schemeClr val="lt1"/>
                    </a:solidFill>
                    <a:latin typeface="+mn-lt"/>
                    <a:ea typeface="+mn-ea"/>
                    <a:cs typeface="+mn-cs"/>
                  </a:defRPr>
                </a:lvl5pPr>
                <a:lvl6pPr marL="2285298" algn="l" defTabSz="914119" rtl="0" eaLnBrk="1" latinLnBrk="0" hangingPunct="1">
                  <a:defRPr kern="1200">
                    <a:solidFill>
                      <a:schemeClr val="lt1"/>
                    </a:solidFill>
                    <a:latin typeface="+mn-lt"/>
                    <a:ea typeface="+mn-ea"/>
                    <a:cs typeface="+mn-cs"/>
                  </a:defRPr>
                </a:lvl6pPr>
                <a:lvl7pPr marL="2742357" algn="l" defTabSz="914119" rtl="0" eaLnBrk="1" latinLnBrk="0" hangingPunct="1">
                  <a:defRPr kern="1200">
                    <a:solidFill>
                      <a:schemeClr val="lt1"/>
                    </a:solidFill>
                    <a:latin typeface="+mn-lt"/>
                    <a:ea typeface="+mn-ea"/>
                    <a:cs typeface="+mn-cs"/>
                  </a:defRPr>
                </a:lvl7pPr>
                <a:lvl8pPr marL="3199418" algn="l" defTabSz="914119" rtl="0" eaLnBrk="1" latinLnBrk="0" hangingPunct="1">
                  <a:defRPr kern="1200">
                    <a:solidFill>
                      <a:schemeClr val="lt1"/>
                    </a:solidFill>
                    <a:latin typeface="+mn-lt"/>
                    <a:ea typeface="+mn-ea"/>
                    <a:cs typeface="+mn-cs"/>
                  </a:defRPr>
                </a:lvl8pPr>
                <a:lvl9pPr marL="3656476" algn="l" defTabSz="914119" rtl="0" eaLnBrk="1" latinLnBrk="0" hangingPunct="1">
                  <a:defRPr kern="1200">
                    <a:solidFill>
                      <a:schemeClr val="lt1"/>
                    </a:solidFill>
                    <a:latin typeface="+mn-lt"/>
                    <a:ea typeface="+mn-ea"/>
                    <a:cs typeface="+mn-cs"/>
                  </a:defRPr>
                </a:lvl9pPr>
              </a:lstStyle>
              <a:p>
                <a:pPr algn="ctr">
                  <a:defRPr/>
                </a:pPr>
                <a:endParaRPr lang="en-US"/>
              </a:p>
            </p:txBody>
          </p:sp>
          <p:sp>
            <p:nvSpPr>
              <p:cNvPr id="24" name="Rectangle 23"/>
              <p:cNvSpPr/>
              <p:nvPr/>
            </p:nvSpPr>
            <p:spPr>
              <a:xfrm>
                <a:off x="3734454" y="5105257"/>
                <a:ext cx="304876" cy="45738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060" algn="l" rtl="0" fontAlgn="base">
                  <a:spcBef>
                    <a:spcPct val="0"/>
                  </a:spcBef>
                  <a:spcAft>
                    <a:spcPct val="0"/>
                  </a:spcAft>
                  <a:defRPr kern="1200">
                    <a:solidFill>
                      <a:schemeClr val="lt1"/>
                    </a:solidFill>
                    <a:latin typeface="+mn-lt"/>
                    <a:ea typeface="+mn-ea"/>
                    <a:cs typeface="+mn-cs"/>
                  </a:defRPr>
                </a:lvl2pPr>
                <a:lvl3pPr marL="914119" algn="l" rtl="0" fontAlgn="base">
                  <a:spcBef>
                    <a:spcPct val="0"/>
                  </a:spcBef>
                  <a:spcAft>
                    <a:spcPct val="0"/>
                  </a:spcAft>
                  <a:defRPr kern="1200">
                    <a:solidFill>
                      <a:schemeClr val="lt1"/>
                    </a:solidFill>
                    <a:latin typeface="+mn-lt"/>
                    <a:ea typeface="+mn-ea"/>
                    <a:cs typeface="+mn-cs"/>
                  </a:defRPr>
                </a:lvl3pPr>
                <a:lvl4pPr marL="1371178" algn="l" rtl="0" fontAlgn="base">
                  <a:spcBef>
                    <a:spcPct val="0"/>
                  </a:spcBef>
                  <a:spcAft>
                    <a:spcPct val="0"/>
                  </a:spcAft>
                  <a:defRPr kern="1200">
                    <a:solidFill>
                      <a:schemeClr val="lt1"/>
                    </a:solidFill>
                    <a:latin typeface="+mn-lt"/>
                    <a:ea typeface="+mn-ea"/>
                    <a:cs typeface="+mn-cs"/>
                  </a:defRPr>
                </a:lvl4pPr>
                <a:lvl5pPr marL="1828239" algn="l" rtl="0" fontAlgn="base">
                  <a:spcBef>
                    <a:spcPct val="0"/>
                  </a:spcBef>
                  <a:spcAft>
                    <a:spcPct val="0"/>
                  </a:spcAft>
                  <a:defRPr kern="1200">
                    <a:solidFill>
                      <a:schemeClr val="lt1"/>
                    </a:solidFill>
                    <a:latin typeface="+mn-lt"/>
                    <a:ea typeface="+mn-ea"/>
                    <a:cs typeface="+mn-cs"/>
                  </a:defRPr>
                </a:lvl5pPr>
                <a:lvl6pPr marL="2285298" algn="l" defTabSz="914119" rtl="0" eaLnBrk="1" latinLnBrk="0" hangingPunct="1">
                  <a:defRPr kern="1200">
                    <a:solidFill>
                      <a:schemeClr val="lt1"/>
                    </a:solidFill>
                    <a:latin typeface="+mn-lt"/>
                    <a:ea typeface="+mn-ea"/>
                    <a:cs typeface="+mn-cs"/>
                  </a:defRPr>
                </a:lvl6pPr>
                <a:lvl7pPr marL="2742357" algn="l" defTabSz="914119" rtl="0" eaLnBrk="1" latinLnBrk="0" hangingPunct="1">
                  <a:defRPr kern="1200">
                    <a:solidFill>
                      <a:schemeClr val="lt1"/>
                    </a:solidFill>
                    <a:latin typeface="+mn-lt"/>
                    <a:ea typeface="+mn-ea"/>
                    <a:cs typeface="+mn-cs"/>
                  </a:defRPr>
                </a:lvl7pPr>
                <a:lvl8pPr marL="3199418" algn="l" defTabSz="914119" rtl="0" eaLnBrk="1" latinLnBrk="0" hangingPunct="1">
                  <a:defRPr kern="1200">
                    <a:solidFill>
                      <a:schemeClr val="lt1"/>
                    </a:solidFill>
                    <a:latin typeface="+mn-lt"/>
                    <a:ea typeface="+mn-ea"/>
                    <a:cs typeface="+mn-cs"/>
                  </a:defRPr>
                </a:lvl8pPr>
                <a:lvl9pPr marL="3656476" algn="l" defTabSz="914119" rtl="0" eaLnBrk="1" latinLnBrk="0" hangingPunct="1">
                  <a:defRPr kern="1200">
                    <a:solidFill>
                      <a:schemeClr val="lt1"/>
                    </a:solidFill>
                    <a:latin typeface="+mn-lt"/>
                    <a:ea typeface="+mn-ea"/>
                    <a:cs typeface="+mn-cs"/>
                  </a:defRPr>
                </a:lvl9pPr>
              </a:lstStyle>
              <a:p>
                <a:pPr algn="ctr">
                  <a:defRPr/>
                </a:pPr>
                <a:endParaRPr lang="en-US"/>
              </a:p>
            </p:txBody>
          </p:sp>
          <p:sp>
            <p:nvSpPr>
              <p:cNvPr id="25" name="Rectangle 24"/>
              <p:cNvSpPr/>
              <p:nvPr/>
            </p:nvSpPr>
            <p:spPr>
              <a:xfrm>
                <a:off x="3048483" y="5105257"/>
                <a:ext cx="685971" cy="45738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060" algn="l" rtl="0" fontAlgn="base">
                  <a:spcBef>
                    <a:spcPct val="0"/>
                  </a:spcBef>
                  <a:spcAft>
                    <a:spcPct val="0"/>
                  </a:spcAft>
                  <a:defRPr kern="1200">
                    <a:solidFill>
                      <a:schemeClr val="lt1"/>
                    </a:solidFill>
                    <a:latin typeface="+mn-lt"/>
                    <a:ea typeface="+mn-ea"/>
                    <a:cs typeface="+mn-cs"/>
                  </a:defRPr>
                </a:lvl2pPr>
                <a:lvl3pPr marL="914119" algn="l" rtl="0" fontAlgn="base">
                  <a:spcBef>
                    <a:spcPct val="0"/>
                  </a:spcBef>
                  <a:spcAft>
                    <a:spcPct val="0"/>
                  </a:spcAft>
                  <a:defRPr kern="1200">
                    <a:solidFill>
                      <a:schemeClr val="lt1"/>
                    </a:solidFill>
                    <a:latin typeface="+mn-lt"/>
                    <a:ea typeface="+mn-ea"/>
                    <a:cs typeface="+mn-cs"/>
                  </a:defRPr>
                </a:lvl3pPr>
                <a:lvl4pPr marL="1371178" algn="l" rtl="0" fontAlgn="base">
                  <a:spcBef>
                    <a:spcPct val="0"/>
                  </a:spcBef>
                  <a:spcAft>
                    <a:spcPct val="0"/>
                  </a:spcAft>
                  <a:defRPr kern="1200">
                    <a:solidFill>
                      <a:schemeClr val="lt1"/>
                    </a:solidFill>
                    <a:latin typeface="+mn-lt"/>
                    <a:ea typeface="+mn-ea"/>
                    <a:cs typeface="+mn-cs"/>
                  </a:defRPr>
                </a:lvl4pPr>
                <a:lvl5pPr marL="1828239" algn="l" rtl="0" fontAlgn="base">
                  <a:spcBef>
                    <a:spcPct val="0"/>
                  </a:spcBef>
                  <a:spcAft>
                    <a:spcPct val="0"/>
                  </a:spcAft>
                  <a:defRPr kern="1200">
                    <a:solidFill>
                      <a:schemeClr val="lt1"/>
                    </a:solidFill>
                    <a:latin typeface="+mn-lt"/>
                    <a:ea typeface="+mn-ea"/>
                    <a:cs typeface="+mn-cs"/>
                  </a:defRPr>
                </a:lvl5pPr>
                <a:lvl6pPr marL="2285298" algn="l" defTabSz="914119" rtl="0" eaLnBrk="1" latinLnBrk="0" hangingPunct="1">
                  <a:defRPr kern="1200">
                    <a:solidFill>
                      <a:schemeClr val="lt1"/>
                    </a:solidFill>
                    <a:latin typeface="+mn-lt"/>
                    <a:ea typeface="+mn-ea"/>
                    <a:cs typeface="+mn-cs"/>
                  </a:defRPr>
                </a:lvl6pPr>
                <a:lvl7pPr marL="2742357" algn="l" defTabSz="914119" rtl="0" eaLnBrk="1" latinLnBrk="0" hangingPunct="1">
                  <a:defRPr kern="1200">
                    <a:solidFill>
                      <a:schemeClr val="lt1"/>
                    </a:solidFill>
                    <a:latin typeface="+mn-lt"/>
                    <a:ea typeface="+mn-ea"/>
                    <a:cs typeface="+mn-cs"/>
                  </a:defRPr>
                </a:lvl7pPr>
                <a:lvl8pPr marL="3199418" algn="l" defTabSz="914119" rtl="0" eaLnBrk="1" latinLnBrk="0" hangingPunct="1">
                  <a:defRPr kern="1200">
                    <a:solidFill>
                      <a:schemeClr val="lt1"/>
                    </a:solidFill>
                    <a:latin typeface="+mn-lt"/>
                    <a:ea typeface="+mn-ea"/>
                    <a:cs typeface="+mn-cs"/>
                  </a:defRPr>
                </a:lvl8pPr>
                <a:lvl9pPr marL="3656476" algn="l" defTabSz="914119" rtl="0" eaLnBrk="1" latinLnBrk="0" hangingPunct="1">
                  <a:defRPr kern="1200">
                    <a:solidFill>
                      <a:schemeClr val="lt1"/>
                    </a:solidFill>
                    <a:latin typeface="+mn-lt"/>
                    <a:ea typeface="+mn-ea"/>
                    <a:cs typeface="+mn-cs"/>
                  </a:defRPr>
                </a:lvl9pPr>
              </a:lstStyle>
              <a:p>
                <a:pPr algn="ctr">
                  <a:defRPr/>
                </a:pPr>
                <a:endParaRPr lang="en-US"/>
              </a:p>
            </p:txBody>
          </p:sp>
          <p:cxnSp>
            <p:nvCxnSpPr>
              <p:cNvPr id="27" name="Straight Arrow Connector 26"/>
              <p:cNvCxnSpPr>
                <a:stCxn id="23" idx="3"/>
              </p:cNvCxnSpPr>
              <p:nvPr/>
            </p:nvCxnSpPr>
            <p:spPr>
              <a:xfrm>
                <a:off x="4267987" y="5333951"/>
                <a:ext cx="684384" cy="1589"/>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24"/>
            <p:cNvSpPr txBox="1"/>
            <p:nvPr/>
          </p:nvSpPr>
          <p:spPr>
            <a:xfrm>
              <a:off x="4658678" y="3156768"/>
              <a:ext cx="185784" cy="400214"/>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060" algn="l" rtl="0" fontAlgn="base">
                <a:spcBef>
                  <a:spcPct val="0"/>
                </a:spcBef>
                <a:spcAft>
                  <a:spcPct val="0"/>
                </a:spcAft>
                <a:defRPr kern="1200">
                  <a:solidFill>
                    <a:schemeClr val="tx1"/>
                  </a:solidFill>
                  <a:latin typeface="Arial" pitchFamily="34" charset="0"/>
                  <a:ea typeface="+mn-ea"/>
                  <a:cs typeface="+mn-cs"/>
                </a:defRPr>
              </a:lvl2pPr>
              <a:lvl3pPr marL="914119" algn="l" rtl="0" fontAlgn="base">
                <a:spcBef>
                  <a:spcPct val="0"/>
                </a:spcBef>
                <a:spcAft>
                  <a:spcPct val="0"/>
                </a:spcAft>
                <a:defRPr kern="1200">
                  <a:solidFill>
                    <a:schemeClr val="tx1"/>
                  </a:solidFill>
                  <a:latin typeface="Arial" pitchFamily="34" charset="0"/>
                  <a:ea typeface="+mn-ea"/>
                  <a:cs typeface="+mn-cs"/>
                </a:defRPr>
              </a:lvl3pPr>
              <a:lvl4pPr marL="1371178" algn="l" rtl="0" fontAlgn="base">
                <a:spcBef>
                  <a:spcPct val="0"/>
                </a:spcBef>
                <a:spcAft>
                  <a:spcPct val="0"/>
                </a:spcAft>
                <a:defRPr kern="1200">
                  <a:solidFill>
                    <a:schemeClr val="tx1"/>
                  </a:solidFill>
                  <a:latin typeface="Arial" pitchFamily="34" charset="0"/>
                  <a:ea typeface="+mn-ea"/>
                  <a:cs typeface="+mn-cs"/>
                </a:defRPr>
              </a:lvl4pPr>
              <a:lvl5pPr marL="1828239" algn="l" rtl="0" fontAlgn="base">
                <a:spcBef>
                  <a:spcPct val="0"/>
                </a:spcBef>
                <a:spcAft>
                  <a:spcPct val="0"/>
                </a:spcAft>
                <a:defRPr kern="1200">
                  <a:solidFill>
                    <a:schemeClr val="tx1"/>
                  </a:solidFill>
                  <a:latin typeface="Arial" pitchFamily="34" charset="0"/>
                  <a:ea typeface="+mn-ea"/>
                  <a:cs typeface="+mn-cs"/>
                </a:defRPr>
              </a:lvl5pPr>
              <a:lvl6pPr marL="2285298" algn="l" defTabSz="914119" rtl="0" eaLnBrk="1" latinLnBrk="0" hangingPunct="1">
                <a:defRPr kern="1200">
                  <a:solidFill>
                    <a:schemeClr val="tx1"/>
                  </a:solidFill>
                  <a:latin typeface="Arial" pitchFamily="34" charset="0"/>
                  <a:ea typeface="+mn-ea"/>
                  <a:cs typeface="+mn-cs"/>
                </a:defRPr>
              </a:lvl6pPr>
              <a:lvl7pPr marL="2742357" algn="l" defTabSz="914119" rtl="0" eaLnBrk="1" latinLnBrk="0" hangingPunct="1">
                <a:defRPr kern="1200">
                  <a:solidFill>
                    <a:schemeClr val="tx1"/>
                  </a:solidFill>
                  <a:latin typeface="Arial" pitchFamily="34" charset="0"/>
                  <a:ea typeface="+mn-ea"/>
                  <a:cs typeface="+mn-cs"/>
                </a:defRPr>
              </a:lvl7pPr>
              <a:lvl8pPr marL="3199418" algn="l" defTabSz="914119" rtl="0" eaLnBrk="1" latinLnBrk="0" hangingPunct="1">
                <a:defRPr kern="1200">
                  <a:solidFill>
                    <a:schemeClr val="tx1"/>
                  </a:solidFill>
                  <a:latin typeface="Arial" pitchFamily="34" charset="0"/>
                  <a:ea typeface="+mn-ea"/>
                  <a:cs typeface="+mn-cs"/>
                </a:defRPr>
              </a:lvl8pPr>
              <a:lvl9pPr marL="3656476" algn="l" defTabSz="914119" rtl="0" eaLnBrk="1" latinLnBrk="0" hangingPunct="1">
                <a:defRPr kern="1200">
                  <a:solidFill>
                    <a:schemeClr val="tx1"/>
                  </a:solidFill>
                  <a:latin typeface="Arial" pitchFamily="34" charset="0"/>
                  <a:ea typeface="+mn-ea"/>
                  <a:cs typeface="+mn-cs"/>
                </a:defRPr>
              </a:lvl9pPr>
            </a:lstStyle>
            <a:p>
              <a:pPr>
                <a:defRPr/>
              </a:pPr>
              <a:endParaRPr lang="en-US" sz="2000" dirty="0">
                <a:latin typeface="+mn-lt"/>
              </a:endParaRPr>
            </a:p>
          </p:txBody>
        </p:sp>
      </p:grpSp>
      <p:sp>
        <p:nvSpPr>
          <p:cNvPr id="28" name="Left Brace 27"/>
          <p:cNvSpPr/>
          <p:nvPr/>
        </p:nvSpPr>
        <p:spPr>
          <a:xfrm>
            <a:off x="5211763" y="4335463"/>
            <a:ext cx="533400" cy="1066800"/>
          </a:xfrm>
          <a:prstGeom prst="leftBrace">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9" name="TextBox 28"/>
          <p:cNvSpPr txBox="1"/>
          <p:nvPr/>
        </p:nvSpPr>
        <p:spPr>
          <a:xfrm>
            <a:off x="4995863" y="5416550"/>
            <a:ext cx="1325562" cy="461963"/>
          </a:xfrm>
          <a:prstGeom prst="rect">
            <a:avLst/>
          </a:prstGeom>
          <a:noFill/>
        </p:spPr>
        <p:txBody>
          <a:bodyPr>
            <a:spAutoFit/>
          </a:bodyPr>
          <a:lstStyle/>
          <a:p>
            <a:pPr>
              <a:defRPr/>
            </a:pPr>
            <a:r>
              <a:rPr lang="en-US" dirty="0">
                <a:latin typeface="+mn-lt"/>
              </a:rPr>
              <a:t>Degree</a:t>
            </a:r>
          </a:p>
        </p:txBody>
      </p:sp>
    </p:spTree>
    <p:extLst>
      <p:ext uri="{BB962C8B-B14F-4D97-AF65-F5344CB8AC3E}">
        <p14:creationId xmlns:p14="http://schemas.microsoft.com/office/powerpoint/2010/main" val="174635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a:t>Baraat</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1630" t="-2830" r="-2074"/>
            </a:stretch>
          </a:blipFill>
        </p:spPr>
        <p:txBody>
          <a:bodyPr/>
          <a:lstStyle/>
          <a:p>
            <a:r>
              <a:rPr lang="en-US" dirty="0">
                <a:noFill/>
              </a:rPr>
              <a:t> </a:t>
            </a:r>
          </a:p>
        </p:txBody>
      </p:sp>
      <p:sp>
        <p:nvSpPr>
          <p:cNvPr id="4" name="Slide Number Placeholder 3"/>
          <p:cNvSpPr>
            <a:spLocks noGrp="1"/>
          </p:cNvSpPr>
          <p:nvPr>
            <p:ph type="sldNum" sz="quarter" idx="12"/>
          </p:nvPr>
        </p:nvSpPr>
        <p:spPr/>
        <p:txBody>
          <a:bodyPr/>
          <a:lstStyle/>
          <a:p>
            <a:pPr>
              <a:defRPr/>
            </a:pPr>
            <a:fld id="{80281A15-90F6-41C4-B8B1-DC746AD1F570}" type="slidenum">
              <a:rPr lang="en-US"/>
              <a:pPr>
                <a:defRPr/>
              </a:pPr>
              <a:t>47</a:t>
            </a:fld>
            <a:endParaRPr lang="en-US"/>
          </a:p>
        </p:txBody>
      </p:sp>
      <p:sp>
        <p:nvSpPr>
          <p:cNvPr id="5" name="TextBox 4"/>
          <p:cNvSpPr txBox="1"/>
          <p:nvPr/>
        </p:nvSpPr>
        <p:spPr>
          <a:xfrm>
            <a:off x="4867482" y="3352800"/>
            <a:ext cx="3371436" cy="830997"/>
          </a:xfrm>
          <a:prstGeom prst="rect">
            <a:avLst/>
          </a:prstGeom>
          <a:noFill/>
        </p:spPr>
        <p:txBody>
          <a:bodyPr wrap="none" rtlCol="0">
            <a:spAutoFit/>
          </a:bodyPr>
          <a:lstStyle/>
          <a:p>
            <a:r>
              <a:rPr lang="en-US" altLang="zh-CN" sz="2400" dirty="0"/>
              <a:t>Smaller</a:t>
            </a:r>
            <a:r>
              <a:rPr lang="zh-CN" altLang="en-US" sz="2400" dirty="0"/>
              <a:t> </a:t>
            </a:r>
            <a:r>
              <a:rPr lang="en-US" altLang="zh-CN" sz="2400" dirty="0"/>
              <a:t>ID</a:t>
            </a:r>
            <a:r>
              <a:rPr lang="zh-CN" altLang="en-US" sz="2400" dirty="0"/>
              <a:t> </a:t>
            </a:r>
            <a:r>
              <a:rPr lang="en-US" altLang="zh-CN" sz="2400" dirty="0"/>
              <a:t>means</a:t>
            </a:r>
            <a:r>
              <a:rPr lang="zh-CN" altLang="en-US" sz="2400" dirty="0"/>
              <a:t> </a:t>
            </a:r>
            <a:r>
              <a:rPr lang="en-US" altLang="zh-CN" sz="2400" dirty="0"/>
              <a:t>arriving</a:t>
            </a:r>
          </a:p>
          <a:p>
            <a:r>
              <a:rPr lang="en-US" altLang="zh-CN" sz="2400" dirty="0"/>
              <a:t>at</a:t>
            </a:r>
            <a:r>
              <a:rPr lang="zh-CN" altLang="en-US" sz="2400" dirty="0"/>
              <a:t> </a:t>
            </a:r>
            <a:r>
              <a:rPr lang="en-US" altLang="zh-CN" sz="2400" dirty="0"/>
              <a:t>the</a:t>
            </a:r>
            <a:r>
              <a:rPr lang="zh-CN" altLang="en-US" sz="2400" dirty="0"/>
              <a:t> </a:t>
            </a:r>
            <a:r>
              <a:rPr lang="en-US" altLang="zh-CN" sz="2400" dirty="0"/>
              <a:t>switch</a:t>
            </a:r>
            <a:r>
              <a:rPr lang="zh-CN" altLang="en-US" sz="2400" dirty="0"/>
              <a:t> </a:t>
            </a:r>
            <a:r>
              <a:rPr lang="en-US" altLang="zh-CN" sz="2400" dirty="0"/>
              <a:t>earlier</a:t>
            </a:r>
            <a:endParaRPr lang="en-US" sz="2400" dirty="0"/>
          </a:p>
        </p:txBody>
      </p:sp>
    </p:spTree>
    <p:extLst>
      <p:ext uri="{BB962C8B-B14F-4D97-AF65-F5344CB8AC3E}">
        <p14:creationId xmlns:p14="http://schemas.microsoft.com/office/powerpoint/2010/main" val="2540808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4000"/>
              <a:t>Baraat: Generating Task Identifiers</a:t>
            </a:r>
          </a:p>
        </p:txBody>
      </p:sp>
      <p:sp>
        <p:nvSpPr>
          <p:cNvPr id="3" name="Content Placeholder 2"/>
          <p:cNvSpPr>
            <a:spLocks noGrp="1"/>
          </p:cNvSpPr>
          <p:nvPr>
            <p:ph idx="1"/>
          </p:nvPr>
        </p:nvSpPr>
        <p:spPr>
          <a:xfrm>
            <a:off x="457200" y="1600200"/>
            <a:ext cx="8229600" cy="4684713"/>
          </a:xfrm>
        </p:spPr>
        <p:txBody>
          <a:bodyPr rtlCol="0">
            <a:noAutofit/>
          </a:bodyPr>
          <a:lstStyle/>
          <a:p>
            <a:pPr fontAlgn="auto">
              <a:spcAft>
                <a:spcPts val="0"/>
              </a:spcAft>
              <a:buFont typeface="Arial" pitchFamily="34" charset="0"/>
              <a:buChar char="•"/>
              <a:defRPr/>
            </a:pPr>
            <a:r>
              <a:rPr lang="en-US" sz="2400" dirty="0"/>
              <a:t>Monotonically increasing counter(s) to keep track of incoming tasks (i.e., task’s </a:t>
            </a:r>
            <a:r>
              <a:rPr lang="en-US" sz="2400" i="1" dirty="0"/>
              <a:t>task-id</a:t>
            </a:r>
            <a:r>
              <a:rPr lang="en-US" sz="2400" dirty="0"/>
              <a:t>)</a:t>
            </a:r>
          </a:p>
          <a:p>
            <a:pPr fontAlgn="auto">
              <a:spcAft>
                <a:spcPts val="0"/>
              </a:spcAft>
              <a:buFont typeface="Arial" pitchFamily="34" charset="0"/>
              <a:buChar char="•"/>
              <a:defRPr/>
            </a:pPr>
            <a:r>
              <a:rPr lang="en-US" sz="2400" dirty="0"/>
              <a:t>Based on task’s arrival (or start) time. </a:t>
            </a:r>
          </a:p>
          <a:p>
            <a:pPr fontAlgn="auto">
              <a:spcAft>
                <a:spcPts val="0"/>
              </a:spcAft>
              <a:buFont typeface="Arial" pitchFamily="34" charset="0"/>
              <a:buChar char="•"/>
              <a:defRPr/>
            </a:pPr>
            <a:r>
              <a:rPr lang="en-US" sz="2400" dirty="0"/>
              <a:t>Some common points used to generate ids:</a:t>
            </a:r>
          </a:p>
          <a:p>
            <a:pPr lvl="1" fontAlgn="auto">
              <a:spcAft>
                <a:spcPts val="0"/>
              </a:spcAft>
              <a:buFont typeface="Arial" pitchFamily="34" charset="0"/>
              <a:buChar char="•"/>
              <a:defRPr/>
            </a:pPr>
            <a:r>
              <a:rPr lang="en-US" sz="2400" dirty="0"/>
              <a:t>The load balancer (for user-facing applications like web search)</a:t>
            </a:r>
          </a:p>
          <a:p>
            <a:pPr lvl="1" fontAlgn="auto">
              <a:spcAft>
                <a:spcPts val="0"/>
              </a:spcAft>
              <a:buFont typeface="Arial" pitchFamily="34" charset="0"/>
              <a:buChar char="•"/>
              <a:defRPr/>
            </a:pPr>
            <a:r>
              <a:rPr lang="en-US" sz="2400" dirty="0"/>
              <a:t>The job scheduler (for data parallel and HPC applications)</a:t>
            </a:r>
          </a:p>
          <a:p>
            <a:pPr lvl="1" fontAlgn="auto">
              <a:spcAft>
                <a:spcPts val="0"/>
              </a:spcAft>
              <a:buFont typeface="Arial" pitchFamily="34" charset="0"/>
              <a:buChar char="•"/>
              <a:defRPr/>
            </a:pPr>
            <a:r>
              <a:rPr lang="en-US" sz="2400" dirty="0"/>
              <a:t>The metadata manager (for storage applications), …</a:t>
            </a:r>
          </a:p>
          <a:p>
            <a:pPr fontAlgn="auto">
              <a:spcAft>
                <a:spcPts val="0"/>
              </a:spcAft>
              <a:buFont typeface="Arial" pitchFamily="34" charset="0"/>
              <a:buChar char="•"/>
              <a:defRPr/>
            </a:pPr>
            <a:r>
              <a:rPr lang="en-US" sz="2400" dirty="0"/>
              <a:t>Propagation of task identifiers by applications</a:t>
            </a:r>
          </a:p>
        </p:txBody>
      </p:sp>
      <p:sp>
        <p:nvSpPr>
          <p:cNvPr id="4" name="Slide Number Placeholder 3"/>
          <p:cNvSpPr>
            <a:spLocks noGrp="1"/>
          </p:cNvSpPr>
          <p:nvPr>
            <p:ph type="sldNum" sz="quarter" idx="12"/>
          </p:nvPr>
        </p:nvSpPr>
        <p:spPr/>
        <p:txBody>
          <a:bodyPr/>
          <a:lstStyle/>
          <a:p>
            <a:pPr>
              <a:defRPr/>
            </a:pPr>
            <a:fld id="{21E16CC7-C70B-4D5A-B70B-12B5336495AE}" type="slidenum">
              <a:rPr lang="en-US"/>
              <a:pPr>
                <a:defRPr/>
              </a:pPr>
              <a:t>48</a:t>
            </a:fld>
            <a:endParaRPr lang="en-US"/>
          </a:p>
        </p:txBody>
      </p:sp>
    </p:spTree>
    <p:extLst>
      <p:ext uri="{BB962C8B-B14F-4D97-AF65-F5344CB8AC3E}">
        <p14:creationId xmlns:p14="http://schemas.microsoft.com/office/powerpoint/2010/main" val="2096408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lstStyle/>
          <a:p>
            <a:r>
              <a:rPr lang="en-US" dirty="0"/>
              <a:t>Smart priority classes (SPC) Overview</a:t>
            </a:r>
          </a:p>
        </p:txBody>
      </p:sp>
      <p:sp>
        <p:nvSpPr>
          <p:cNvPr id="3" name="Content Placeholder 2"/>
          <p:cNvSpPr>
            <a:spLocks noGrp="1"/>
          </p:cNvSpPr>
          <p:nvPr>
            <p:ph idx="1"/>
          </p:nvPr>
        </p:nvSpPr>
        <p:spPr>
          <a:xfrm>
            <a:off x="457200" y="4714874"/>
            <a:ext cx="8229600" cy="1914525"/>
          </a:xfrm>
        </p:spPr>
        <p:txBody>
          <a:bodyPr numCol="2">
            <a:normAutofit fontScale="62500" lnSpcReduction="20000"/>
          </a:bodyPr>
          <a:lstStyle/>
          <a:p>
            <a:pPr marL="514350" indent="-514350">
              <a:buFont typeface="+mj-lt"/>
              <a:buAutoNum type="arabicPeriod"/>
            </a:pPr>
            <a:r>
              <a:rPr lang="en-US" dirty="0"/>
              <a:t>SPC Transport calculates the demand</a:t>
            </a:r>
          </a:p>
          <a:p>
            <a:pPr marL="514350" indent="-514350">
              <a:buFont typeface="+mj-lt"/>
              <a:buAutoNum type="arabicPeriod"/>
            </a:pPr>
            <a:r>
              <a:rPr lang="en-US" dirty="0"/>
              <a:t>SPC request is passed to the switch</a:t>
            </a:r>
          </a:p>
          <a:p>
            <a:pPr marL="514350" indent="-514350">
              <a:buFont typeface="+mj-lt"/>
              <a:buAutoNum type="arabicPeriod"/>
            </a:pPr>
            <a:r>
              <a:rPr lang="en-US" dirty="0"/>
              <a:t>Switch adds feedback and forwards the packet</a:t>
            </a:r>
          </a:p>
          <a:p>
            <a:pPr marL="514350" indent="-514350">
              <a:buFont typeface="+mj-lt"/>
              <a:buAutoNum type="arabicPeriod"/>
            </a:pPr>
            <a:r>
              <a:rPr lang="en-US" dirty="0"/>
              <a:t>Receiver piggybacks consolidated feedback and acknowledgment</a:t>
            </a:r>
          </a:p>
          <a:p>
            <a:pPr marL="514350" indent="-514350">
              <a:buFont typeface="+mj-lt"/>
              <a:buAutoNum type="arabicPeriod"/>
            </a:pPr>
            <a:r>
              <a:rPr lang="en-US" dirty="0"/>
              <a:t>Sender uses feedback to adjust the rate for this RTT</a:t>
            </a:r>
          </a:p>
          <a:p>
            <a:pPr marL="514350" indent="-514350">
              <a:buFont typeface="+mj-lt"/>
              <a:buAutoNum type="arabicPeriod"/>
            </a:pPr>
            <a:r>
              <a:rPr lang="en-US" dirty="0"/>
              <a:t>This process is repeated for every RTT</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49</a:t>
            </a:fld>
            <a:endParaRPr lang="en-US">
              <a:solidFill>
                <a:prstClr val="black">
                  <a:tint val="75000"/>
                </a:prstClr>
              </a:solidFill>
            </a:endParaRPr>
          </a:p>
        </p:txBody>
      </p:sp>
      <p:pic>
        <p:nvPicPr>
          <p:cNvPr id="5"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1600" y="1600200"/>
            <a:ext cx="67246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58CB94BF-F87D-0C4D-91B1-3EA4CE31339E}"/>
              </a:ext>
            </a:extLst>
          </p:cNvPr>
          <p:cNvSpPr/>
          <p:nvPr/>
        </p:nvSpPr>
        <p:spPr>
          <a:xfrm>
            <a:off x="4038600" y="4191000"/>
            <a:ext cx="3276600" cy="523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5334000" y="1615440"/>
            <a:ext cx="3581400" cy="2956560"/>
          </a:xfrm>
          <a:prstGeom prst="wedgeRoundRectCallout">
            <a:avLst>
              <a:gd name="adj1" fmla="val -70211"/>
              <a:gd name="adj2" fmla="val 29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Similar mechanism to D3 flow rate control, the difference is that D3 assumes that the flow size is available and calculates average desired rate, while </a:t>
            </a:r>
            <a:r>
              <a:rPr lang="en-US" dirty="0" err="1"/>
              <a:t>Baraat</a:t>
            </a:r>
            <a:r>
              <a:rPr lang="en-US" dirty="0"/>
              <a:t> uses current buffer size to create fine-grained demand. Priority classes are used to support task preemption and detecting heavy flows.</a:t>
            </a:r>
          </a:p>
        </p:txBody>
      </p:sp>
    </p:spTree>
    <p:extLst>
      <p:ext uri="{BB962C8B-B14F-4D97-AF65-F5344CB8AC3E}">
        <p14:creationId xmlns:p14="http://schemas.microsoft.com/office/powerpoint/2010/main" val="26030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pitchFamily="34" charset="-128"/>
              </a:rPr>
              <a:t>Types of Tasks in Data Centers</a:t>
            </a:r>
            <a:endParaRPr lang="en-US" dirty="0"/>
          </a:p>
        </p:txBody>
      </p:sp>
      <p:sp>
        <p:nvSpPr>
          <p:cNvPr id="3" name="Content Placeholder 2"/>
          <p:cNvSpPr>
            <a:spLocks noGrp="1"/>
          </p:cNvSpPr>
          <p:nvPr>
            <p:ph idx="1"/>
          </p:nvPr>
        </p:nvSpPr>
        <p:spPr/>
        <p:txBody>
          <a:bodyPr>
            <a:noAutofit/>
          </a:bodyPr>
          <a:lstStyle/>
          <a:p>
            <a:r>
              <a:rPr lang="en-US" dirty="0">
                <a:ea typeface="ＭＳ Ｐゴシック" pitchFamily="34" charset="-128"/>
              </a:rPr>
              <a:t>Example: Facebook news feed</a:t>
            </a:r>
          </a:p>
          <a:p>
            <a:pPr lvl="1"/>
            <a:r>
              <a:rPr lang="en-US" dirty="0">
                <a:ea typeface="ＭＳ Ｐゴシック" pitchFamily="34" charset="-128"/>
              </a:rPr>
              <a:t>In response to user query, each section of the page is generated as a smaller task</a:t>
            </a:r>
          </a:p>
          <a:p>
            <a:pPr lvl="8"/>
            <a:r>
              <a:rPr lang="en-US" sz="2800" dirty="0">
                <a:ea typeface="ＭＳ Ｐゴシック" pitchFamily="34" charset="-128"/>
              </a:rPr>
              <a:t>- Loading ads </a:t>
            </a:r>
            <a:r>
              <a:rPr lang="en-US" sz="2800" b="1" i="1" u="sng" dirty="0">
                <a:ea typeface="ＭＳ Ｐゴシック" pitchFamily="34" charset="-128"/>
              </a:rPr>
              <a:t>depends</a:t>
            </a:r>
            <a:r>
              <a:rPr lang="en-US" sz="2800" dirty="0">
                <a:ea typeface="ＭＳ Ｐゴシック" pitchFamily="34" charset="-128"/>
              </a:rPr>
              <a:t> on the results of previous task.</a:t>
            </a:r>
          </a:p>
          <a:p>
            <a:pPr lvl="8"/>
            <a:r>
              <a:rPr lang="en-US" sz="2800" dirty="0">
                <a:ea typeface="ＭＳ Ｐゴシック" pitchFamily="34" charset="-128"/>
              </a:rPr>
              <a:t>- </a:t>
            </a:r>
            <a:r>
              <a:rPr lang="en-US" sz="2800" b="1" i="1" u="sng" dirty="0">
                <a:ea typeface="ＭＳ Ｐゴシック" pitchFamily="34" charset="-128"/>
              </a:rPr>
              <a:t>Revenue</a:t>
            </a:r>
            <a:r>
              <a:rPr lang="en-US" sz="2800" dirty="0">
                <a:ea typeface="ＭＳ Ｐゴシック" pitchFamily="34" charset="-128"/>
              </a:rPr>
              <a:t> is generated when users click on ads </a:t>
            </a: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pPr marL="0" indent="0">
              <a:buNone/>
            </a:pPr>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5</a:t>
            </a:fld>
            <a:endParaRPr lang="en-US">
              <a:solidFill>
                <a:prstClr val="black">
                  <a:tint val="75000"/>
                </a:prstClr>
              </a:solidFill>
            </a:endParaRP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457200" fontAlgn="base">
              <a:spcBef>
                <a:spcPct val="0"/>
              </a:spcBef>
              <a:spcAft>
                <a:spcPct val="0"/>
              </a:spcAft>
            </a:pPr>
            <a:endParaRPr lang="en-US" sz="2400">
              <a:solidFill>
                <a:prstClr val="black"/>
              </a:solidFill>
              <a:latin typeface="Arial" charset="0"/>
              <a:ea typeface="ＭＳ Ｐゴシック" pitchFamily="34" charset="-128"/>
            </a:endParaRPr>
          </a:p>
        </p:txBody>
      </p:sp>
      <p:pic>
        <p:nvPicPr>
          <p:cNvPr id="7190"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3048000"/>
            <a:ext cx="6805328" cy="371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271914" y="1828800"/>
            <a:ext cx="3233286" cy="1981200"/>
          </a:xfrm>
          <a:prstGeom prst="wedgeRoundRect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Targeted Ads can only be loaded when user’s data and history is ready. In other words, loading Ads depends on loading other parts of the page. </a:t>
            </a:r>
          </a:p>
        </p:txBody>
      </p:sp>
      <p:sp>
        <p:nvSpPr>
          <p:cNvPr id="8" name="Rounded Rectangular Callout 7"/>
          <p:cNvSpPr/>
          <p:nvPr/>
        </p:nvSpPr>
        <p:spPr>
          <a:xfrm>
            <a:off x="3124200" y="3505200"/>
            <a:ext cx="3200400" cy="1981200"/>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Facebook generates revenue when users click on the Ads. Therefore, revenue is generated when both the content and the ad are shown to the user.</a:t>
            </a:r>
          </a:p>
        </p:txBody>
      </p:sp>
    </p:spTree>
    <p:extLst>
      <p:ext uri="{BB962C8B-B14F-4D97-AF65-F5344CB8AC3E}">
        <p14:creationId xmlns:p14="http://schemas.microsoft.com/office/powerpoint/2010/main" val="5232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4300" dirty="0" err="1"/>
              <a:t>Baraat</a:t>
            </a:r>
            <a:r>
              <a:rPr lang="en-US" dirty="0"/>
              <a:t>: </a:t>
            </a:r>
            <a:r>
              <a:rPr lang="en-US" sz="4300" dirty="0"/>
              <a:t>Overview</a:t>
            </a:r>
          </a:p>
        </p:txBody>
      </p:sp>
      <p:sp>
        <p:nvSpPr>
          <p:cNvPr id="17411" name="Content Placeholder 2"/>
          <p:cNvSpPr>
            <a:spLocks noGrp="1"/>
          </p:cNvSpPr>
          <p:nvPr>
            <p:ph idx="1"/>
          </p:nvPr>
        </p:nvSpPr>
        <p:spPr/>
        <p:txBody>
          <a:bodyPr>
            <a:normAutofit fontScale="92500" lnSpcReduction="10000"/>
          </a:bodyPr>
          <a:lstStyle/>
          <a:p>
            <a:pPr marL="0" indent="0">
              <a:buNone/>
            </a:pPr>
            <a:r>
              <a:rPr lang="en-US" dirty="0"/>
              <a:t>Smart Priority Class: </a:t>
            </a:r>
            <a:r>
              <a:rPr lang="en-US" sz="2000" dirty="0"/>
              <a:t>A proposed prioritization mechanism</a:t>
            </a:r>
            <a:endParaRPr lang="en-US" sz="2000" b="1" dirty="0"/>
          </a:p>
          <a:p>
            <a:pPr marL="685800" lvl="1" indent="-457200">
              <a:buFont typeface="Calibri" pitchFamily="34" charset="0"/>
              <a:buAutoNum type="arabicPeriod"/>
            </a:pPr>
            <a:r>
              <a:rPr lang="en-US" dirty="0"/>
              <a:t>SPC employs an </a:t>
            </a:r>
            <a:r>
              <a:rPr lang="en-US" i="1" dirty="0"/>
              <a:t>explicit rate based protocol</a:t>
            </a:r>
            <a:r>
              <a:rPr lang="en-US" dirty="0"/>
              <a:t>:</a:t>
            </a:r>
          </a:p>
          <a:p>
            <a:pPr marL="1085850" lvl="2" indent="-457200"/>
            <a:r>
              <a:rPr lang="en-US" dirty="0"/>
              <a:t>Switches assign rates to each flow (of a task) </a:t>
            </a:r>
          </a:p>
          <a:p>
            <a:pPr marL="1085850" lvl="2" indent="-457200"/>
            <a:r>
              <a:rPr lang="en-US" dirty="0"/>
              <a:t>End-hosts send at the assigned rate</a:t>
            </a:r>
          </a:p>
          <a:p>
            <a:pPr marL="685800" lvl="1" indent="-457200">
              <a:buFont typeface="Calibri" pitchFamily="34" charset="0"/>
              <a:buAutoNum type="arabicPeriod"/>
            </a:pPr>
            <a:r>
              <a:rPr lang="en-US" dirty="0"/>
              <a:t>Each switch has a classifier that maps flows to classes and is responsible for handling heavy tasks (heavy-tailed support)</a:t>
            </a:r>
            <a:endParaRPr lang="en-US" b="1" dirty="0"/>
          </a:p>
          <a:p>
            <a:pPr marL="685800" lvl="1" indent="-457200">
              <a:buFont typeface="Calibri" pitchFamily="34" charset="0"/>
              <a:buAutoNum type="arabicPeriod"/>
            </a:pPr>
            <a:r>
              <a:rPr lang="en-US" dirty="0"/>
              <a:t>Flows mapped to a higher priority class get preference over those mapped to a lower priority class.</a:t>
            </a:r>
          </a:p>
          <a:p>
            <a:pPr marL="685800" lvl="1" indent="-457200">
              <a:buFont typeface="Calibri" pitchFamily="34" charset="0"/>
              <a:buAutoNum type="arabicPeriod"/>
            </a:pPr>
            <a:r>
              <a:rPr lang="en-US" dirty="0"/>
              <a:t>Flows mapped to the same priority class fair share the resources.</a:t>
            </a:r>
          </a:p>
        </p:txBody>
      </p:sp>
      <p:sp>
        <p:nvSpPr>
          <p:cNvPr id="4" name="Slide Number Placeholder 3"/>
          <p:cNvSpPr>
            <a:spLocks noGrp="1"/>
          </p:cNvSpPr>
          <p:nvPr>
            <p:ph type="sldNum" sz="quarter" idx="12"/>
          </p:nvPr>
        </p:nvSpPr>
        <p:spPr/>
        <p:txBody>
          <a:bodyPr/>
          <a:lstStyle/>
          <a:p>
            <a:pPr>
              <a:defRPr/>
            </a:pPr>
            <a:fld id="{4FC43FEB-3BFC-4895-9BE9-1E9DA28B753B}" type="slidenum">
              <a:rPr lang="en-US"/>
              <a:pPr>
                <a:defRPr/>
              </a:pPr>
              <a:t>50</a:t>
            </a:fld>
            <a:endParaRPr lang="en-US"/>
          </a:p>
        </p:txBody>
      </p:sp>
    </p:spTree>
    <p:extLst>
      <p:ext uri="{BB962C8B-B14F-4D97-AF65-F5344CB8AC3E}">
        <p14:creationId xmlns:p14="http://schemas.microsoft.com/office/powerpoint/2010/main" val="303667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Smart Priority Class</a:t>
            </a:r>
          </a:p>
        </p:txBody>
      </p:sp>
      <p:sp>
        <p:nvSpPr>
          <p:cNvPr id="21507" name="Content Placeholder 2"/>
          <p:cNvSpPr>
            <a:spLocks noGrp="1"/>
          </p:cNvSpPr>
          <p:nvPr>
            <p:ph idx="1"/>
          </p:nvPr>
        </p:nvSpPr>
        <p:spPr>
          <a:xfrm>
            <a:off x="165235" y="1600200"/>
            <a:ext cx="5543148" cy="4525963"/>
          </a:xfrm>
        </p:spPr>
        <p:txBody>
          <a:bodyPr>
            <a:noAutofit/>
          </a:bodyPr>
          <a:lstStyle/>
          <a:p>
            <a:pPr>
              <a:lnSpc>
                <a:spcPct val="120000"/>
              </a:lnSpc>
              <a:spcBef>
                <a:spcPts val="600"/>
              </a:spcBef>
            </a:pPr>
            <a:r>
              <a:rPr lang="en-US" sz="1600" dirty="0"/>
              <a:t>One-to-one mapping between task IDs and priority classes (highest priority task is mapped to the highest priority class and so on.)</a:t>
            </a:r>
          </a:p>
          <a:p>
            <a:pPr>
              <a:lnSpc>
                <a:spcPct val="120000"/>
              </a:lnSpc>
              <a:spcBef>
                <a:spcPts val="600"/>
              </a:spcBef>
            </a:pPr>
            <a:r>
              <a:rPr lang="en-US" sz="1600" dirty="0"/>
              <a:t>FIFO scheduling: tasks are scheduled by their priority (i.e. the task ID, monotonically increasing)</a:t>
            </a:r>
          </a:p>
          <a:p>
            <a:pPr>
              <a:lnSpc>
                <a:spcPct val="120000"/>
              </a:lnSpc>
              <a:spcBef>
                <a:spcPts val="600"/>
              </a:spcBef>
            </a:pPr>
            <a:r>
              <a:rPr lang="en-US" sz="1600" dirty="0"/>
              <a:t>To implement FIFO-LM classifier identifies heavy tasks on the fly.</a:t>
            </a:r>
          </a:p>
          <a:p>
            <a:pPr lvl="1">
              <a:lnSpc>
                <a:spcPct val="120000"/>
              </a:lnSpc>
              <a:spcBef>
                <a:spcPts val="600"/>
              </a:spcBef>
            </a:pPr>
            <a:r>
              <a:rPr lang="en-US" sz="1600" dirty="0"/>
              <a:t>Each switch counts the total number of bytes served for each task, upon exceeding a pre-determined threshold, the task is identified as heavy. </a:t>
            </a:r>
          </a:p>
          <a:p>
            <a:pPr lvl="1">
              <a:lnSpc>
                <a:spcPct val="120000"/>
              </a:lnSpc>
              <a:spcBef>
                <a:spcPts val="600"/>
              </a:spcBef>
            </a:pPr>
            <a:r>
              <a:rPr lang="en-US" sz="1600" dirty="0"/>
              <a:t>Subsequently the heavy task and the task immediately next in priority share the same priority class. Flows of the two tasks are served in round-robin.</a:t>
            </a:r>
          </a:p>
          <a:p>
            <a:pPr lvl="1">
              <a:lnSpc>
                <a:spcPct val="120000"/>
              </a:lnSpc>
              <a:spcBef>
                <a:spcPts val="600"/>
              </a:spcBef>
            </a:pPr>
            <a:r>
              <a:rPr lang="en-US" sz="1600" dirty="0"/>
              <a:t>If Task2 is finished, Task3 is prompted and served together with Task1.</a:t>
            </a:r>
          </a:p>
        </p:txBody>
      </p:sp>
      <p:sp>
        <p:nvSpPr>
          <p:cNvPr id="4" name="Slide Number Placeholder 3"/>
          <p:cNvSpPr>
            <a:spLocks noGrp="1"/>
          </p:cNvSpPr>
          <p:nvPr>
            <p:ph type="sldNum" sz="quarter" idx="12"/>
          </p:nvPr>
        </p:nvSpPr>
        <p:spPr/>
        <p:txBody>
          <a:bodyPr/>
          <a:lstStyle/>
          <a:p>
            <a:pPr>
              <a:defRPr/>
            </a:pPr>
            <a:fld id="{907A0BCD-5B0E-479D-8599-81A9C4F7090A}" type="slidenum">
              <a:rPr lang="en-US"/>
              <a:pPr>
                <a:defRPr/>
              </a:pPr>
              <a:t>51</a:t>
            </a:fld>
            <a:endParaRPr lang="en-US"/>
          </a:p>
        </p:txBody>
      </p:sp>
      <p:sp>
        <p:nvSpPr>
          <p:cNvPr id="2" name="Rounded Rectangle 1"/>
          <p:cNvSpPr/>
          <p:nvPr/>
        </p:nvSpPr>
        <p:spPr>
          <a:xfrm>
            <a:off x="5867400" y="1600200"/>
            <a:ext cx="3048000" cy="441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Switch</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19395413"/>
              </p:ext>
            </p:extLst>
          </p:nvPr>
        </p:nvGraphicFramePr>
        <p:xfrm>
          <a:off x="6343650" y="1981200"/>
          <a:ext cx="2095500" cy="1659468"/>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414867">
                <a:tc gridSpan="2">
                  <a:txBody>
                    <a:bodyPr/>
                    <a:lstStyle/>
                    <a:p>
                      <a:r>
                        <a:rPr lang="en-US" dirty="0"/>
                        <a:t>Mappings</a:t>
                      </a:r>
                    </a:p>
                  </a:txBody>
                  <a:tcPr/>
                </a:tc>
                <a:tc hMerge="1">
                  <a:txBody>
                    <a:bodyPr/>
                    <a:lstStyle/>
                    <a:p>
                      <a:endParaRPr lang="en-US" dirty="0"/>
                    </a:p>
                  </a:txBody>
                  <a:tcPr/>
                </a:tc>
                <a:extLst>
                  <a:ext uri="{0D108BD9-81ED-4DB2-BD59-A6C34878D82A}">
                    <a16:rowId xmlns:a16="http://schemas.microsoft.com/office/drawing/2014/main" val="10000"/>
                  </a:ext>
                </a:extLst>
              </a:tr>
              <a:tr h="414867">
                <a:tc>
                  <a:txBody>
                    <a:bodyPr/>
                    <a:lstStyle/>
                    <a:p>
                      <a:r>
                        <a:rPr lang="en-US" dirty="0"/>
                        <a:t>SPC1</a:t>
                      </a:r>
                    </a:p>
                  </a:txBody>
                  <a:tcPr/>
                </a:tc>
                <a:tc>
                  <a:txBody>
                    <a:bodyPr/>
                    <a:lstStyle/>
                    <a:p>
                      <a:r>
                        <a:rPr lang="en-US" dirty="0"/>
                        <a:t>Task1</a:t>
                      </a:r>
                    </a:p>
                  </a:txBody>
                  <a:tcPr/>
                </a:tc>
                <a:extLst>
                  <a:ext uri="{0D108BD9-81ED-4DB2-BD59-A6C34878D82A}">
                    <a16:rowId xmlns:a16="http://schemas.microsoft.com/office/drawing/2014/main" val="10001"/>
                  </a:ext>
                </a:extLst>
              </a:tr>
              <a:tr h="414867">
                <a:tc>
                  <a:txBody>
                    <a:bodyPr/>
                    <a:lstStyle/>
                    <a:p>
                      <a:r>
                        <a:rPr lang="en-US" dirty="0"/>
                        <a:t>SPC2</a:t>
                      </a:r>
                    </a:p>
                  </a:txBody>
                  <a:tcPr/>
                </a:tc>
                <a:tc>
                  <a:txBody>
                    <a:bodyPr/>
                    <a:lstStyle/>
                    <a:p>
                      <a:r>
                        <a:rPr lang="en-US" dirty="0"/>
                        <a:t>Task2</a:t>
                      </a:r>
                    </a:p>
                  </a:txBody>
                  <a:tcPr/>
                </a:tc>
                <a:extLst>
                  <a:ext uri="{0D108BD9-81ED-4DB2-BD59-A6C34878D82A}">
                    <a16:rowId xmlns:a16="http://schemas.microsoft.com/office/drawing/2014/main" val="10002"/>
                  </a:ext>
                </a:extLst>
              </a:tr>
              <a:tr h="414867">
                <a:tc>
                  <a:txBody>
                    <a:bodyPr/>
                    <a:lstStyle/>
                    <a:p>
                      <a:r>
                        <a:rPr lang="en-US" dirty="0"/>
                        <a:t>SPC3</a:t>
                      </a:r>
                    </a:p>
                  </a:txBody>
                  <a:tcPr/>
                </a:tc>
                <a:tc>
                  <a:txBody>
                    <a:bodyPr/>
                    <a:lstStyle/>
                    <a:p>
                      <a:r>
                        <a:rPr lang="en-US" dirty="0"/>
                        <a:t>Task3</a:t>
                      </a:r>
                    </a:p>
                  </a:txBody>
                  <a:tcPr/>
                </a:tc>
                <a:extLst>
                  <a:ext uri="{0D108BD9-81ED-4DB2-BD59-A6C34878D82A}">
                    <a16:rowId xmlns:a16="http://schemas.microsoft.com/office/drawing/2014/main" val="10003"/>
                  </a:ext>
                </a:extLst>
              </a:tr>
            </a:tbl>
          </a:graphicData>
        </a:graphic>
      </p:graphicFrame>
      <p:sp>
        <p:nvSpPr>
          <p:cNvPr id="13" name="Rounded Rectangle 12"/>
          <p:cNvSpPr/>
          <p:nvPr/>
        </p:nvSpPr>
        <p:spPr>
          <a:xfrm>
            <a:off x="7848600" y="4680102"/>
            <a:ext cx="457200"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ounded Rectangle 13"/>
          <p:cNvSpPr/>
          <p:nvPr/>
        </p:nvSpPr>
        <p:spPr>
          <a:xfrm>
            <a:off x="8077200" y="5334000"/>
            <a:ext cx="228600" cy="457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p:cNvSpPr txBox="1"/>
          <p:nvPr/>
        </p:nvSpPr>
        <p:spPr>
          <a:xfrm>
            <a:off x="8305800" y="4038600"/>
            <a:ext cx="685800" cy="369332"/>
          </a:xfrm>
          <a:prstGeom prst="rect">
            <a:avLst/>
          </a:prstGeom>
          <a:noFill/>
        </p:spPr>
        <p:txBody>
          <a:bodyPr wrap="square" rtlCol="0">
            <a:spAutoFit/>
          </a:bodyPr>
          <a:lstStyle/>
          <a:p>
            <a:r>
              <a:rPr lang="en-US" dirty="0"/>
              <a:t>SPC1</a:t>
            </a:r>
          </a:p>
        </p:txBody>
      </p:sp>
      <p:sp>
        <p:nvSpPr>
          <p:cNvPr id="16" name="TextBox 15"/>
          <p:cNvSpPr txBox="1"/>
          <p:nvPr/>
        </p:nvSpPr>
        <p:spPr>
          <a:xfrm>
            <a:off x="8292966" y="4724036"/>
            <a:ext cx="685800" cy="369332"/>
          </a:xfrm>
          <a:prstGeom prst="rect">
            <a:avLst/>
          </a:prstGeom>
          <a:noFill/>
        </p:spPr>
        <p:txBody>
          <a:bodyPr wrap="square" rtlCol="0">
            <a:spAutoFit/>
          </a:bodyPr>
          <a:lstStyle/>
          <a:p>
            <a:r>
              <a:rPr lang="en-US" dirty="0"/>
              <a:t>SPC2</a:t>
            </a:r>
          </a:p>
        </p:txBody>
      </p:sp>
      <p:sp>
        <p:nvSpPr>
          <p:cNvPr id="17" name="TextBox 16"/>
          <p:cNvSpPr txBox="1"/>
          <p:nvPr/>
        </p:nvSpPr>
        <p:spPr>
          <a:xfrm>
            <a:off x="8305800" y="5377934"/>
            <a:ext cx="685800" cy="369332"/>
          </a:xfrm>
          <a:prstGeom prst="rect">
            <a:avLst/>
          </a:prstGeom>
          <a:noFill/>
        </p:spPr>
        <p:txBody>
          <a:bodyPr wrap="square" rtlCol="0">
            <a:spAutoFit/>
          </a:bodyPr>
          <a:lstStyle/>
          <a:p>
            <a:r>
              <a:rPr lang="en-US" dirty="0"/>
              <a:t>SPC3</a:t>
            </a:r>
          </a:p>
        </p:txBody>
      </p:sp>
      <p:sp>
        <p:nvSpPr>
          <p:cNvPr id="19" name="Rounded Rectangle 18"/>
          <p:cNvSpPr/>
          <p:nvPr/>
        </p:nvSpPr>
        <p:spPr>
          <a:xfrm>
            <a:off x="7378566" y="40386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835766" y="40386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921366" y="40386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434399" y="40386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977199" y="40386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p:cNvGraphicFramePr>
            <a:graphicFrameLocks noGrp="1"/>
          </p:cNvGraphicFramePr>
          <p:nvPr>
            <p:extLst>
              <p:ext uri="{D42A27DB-BD31-4B8C-83A1-F6EECF244321}">
                <p14:modId xmlns:p14="http://schemas.microsoft.com/office/powerpoint/2010/main" val="1281657393"/>
              </p:ext>
            </p:extLst>
          </p:nvPr>
        </p:nvGraphicFramePr>
        <p:xfrm>
          <a:off x="6330816" y="1981200"/>
          <a:ext cx="2095500" cy="1659468"/>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414867">
                <a:tc gridSpan="2">
                  <a:txBody>
                    <a:bodyPr/>
                    <a:lstStyle/>
                    <a:p>
                      <a:r>
                        <a:rPr lang="en-US" dirty="0"/>
                        <a:t>Mappings</a:t>
                      </a:r>
                    </a:p>
                  </a:txBody>
                  <a:tcPr/>
                </a:tc>
                <a:tc hMerge="1">
                  <a:txBody>
                    <a:bodyPr/>
                    <a:lstStyle/>
                    <a:p>
                      <a:endParaRPr lang="en-US" dirty="0"/>
                    </a:p>
                  </a:txBody>
                  <a:tcPr/>
                </a:tc>
                <a:extLst>
                  <a:ext uri="{0D108BD9-81ED-4DB2-BD59-A6C34878D82A}">
                    <a16:rowId xmlns:a16="http://schemas.microsoft.com/office/drawing/2014/main" val="10000"/>
                  </a:ext>
                </a:extLst>
              </a:tr>
              <a:tr h="829734">
                <a:tc>
                  <a:txBody>
                    <a:bodyPr/>
                    <a:lstStyle/>
                    <a:p>
                      <a:r>
                        <a:rPr lang="en-US" dirty="0"/>
                        <a:t>SPC1</a:t>
                      </a:r>
                    </a:p>
                  </a:txBody>
                  <a:tcPr/>
                </a:tc>
                <a:tc>
                  <a:txBody>
                    <a:bodyPr/>
                    <a:lstStyle/>
                    <a:p>
                      <a:r>
                        <a:rPr lang="en-US" dirty="0"/>
                        <a:t>Task1</a:t>
                      </a:r>
                    </a:p>
                    <a:p>
                      <a:r>
                        <a:rPr lang="en-US" dirty="0"/>
                        <a:t>Task2</a:t>
                      </a:r>
                    </a:p>
                  </a:txBody>
                  <a:tcPr/>
                </a:tc>
                <a:extLst>
                  <a:ext uri="{0D108BD9-81ED-4DB2-BD59-A6C34878D82A}">
                    <a16:rowId xmlns:a16="http://schemas.microsoft.com/office/drawing/2014/main" val="10001"/>
                  </a:ext>
                </a:extLst>
              </a:tr>
              <a:tr h="414867">
                <a:tc>
                  <a:txBody>
                    <a:bodyPr/>
                    <a:lstStyle/>
                    <a:p>
                      <a:r>
                        <a:rPr lang="en-US" dirty="0"/>
                        <a:t>SPC3</a:t>
                      </a:r>
                    </a:p>
                  </a:txBody>
                  <a:tcPr/>
                </a:tc>
                <a:tc>
                  <a:txBody>
                    <a:bodyPr/>
                    <a:lstStyle/>
                    <a:p>
                      <a:r>
                        <a:rPr lang="en-US" dirty="0"/>
                        <a:t>Task3</a:t>
                      </a:r>
                    </a:p>
                  </a:txBody>
                  <a:tcPr/>
                </a:tc>
                <a:extLst>
                  <a:ext uri="{0D108BD9-81ED-4DB2-BD59-A6C34878D82A}">
                    <a16:rowId xmlns:a16="http://schemas.microsoft.com/office/drawing/2014/main" val="10002"/>
                  </a:ext>
                </a:extLst>
              </a:tr>
            </a:tbl>
          </a:graphicData>
        </a:graphic>
      </p:graphicFrame>
      <p:sp>
        <p:nvSpPr>
          <p:cNvPr id="7" name="Rounded Rectangular Callout 6"/>
          <p:cNvSpPr/>
          <p:nvPr/>
        </p:nvSpPr>
        <p:spPr>
          <a:xfrm>
            <a:off x="8047566" y="2743200"/>
            <a:ext cx="931199" cy="653898"/>
          </a:xfrm>
          <a:prstGeom prst="wedgeRoundRectCallout">
            <a:avLst>
              <a:gd name="adj1" fmla="val 11899"/>
              <a:gd name="adj2" fmla="val 157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Heavy-</a:t>
            </a:r>
            <a:br>
              <a:rPr lang="en-US" dirty="0"/>
            </a:br>
            <a:r>
              <a:rPr lang="en-US" dirty="0"/>
              <a:t>tailed</a:t>
            </a:r>
          </a:p>
        </p:txBody>
      </p:sp>
    </p:spTree>
    <p:extLst>
      <p:ext uri="{BB962C8B-B14F-4D97-AF65-F5344CB8AC3E}">
        <p14:creationId xmlns:p14="http://schemas.microsoft.com/office/powerpoint/2010/main" val="401559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20"/>
                                        </p:tgtEl>
                                        <p:attrNameLst>
                                          <p:attrName>ppt_x</p:attrName>
                                        </p:attrNameLst>
                                      </p:cBhvr>
                                      <p:tavLst>
                                        <p:tav tm="0">
                                          <p:val>
                                            <p:strVal val="ppt_x"/>
                                          </p:val>
                                        </p:tav>
                                        <p:tav tm="100000">
                                          <p:val>
                                            <p:strVal val="1+ppt_w/2"/>
                                          </p:val>
                                        </p:tav>
                                      </p:tavLst>
                                    </p:anim>
                                    <p:anim calcmode="lin" valueType="num">
                                      <p:cBhvr additive="base">
                                        <p:cTn id="7" dur="500"/>
                                        <p:tgtEl>
                                          <p:spTgt spid="20"/>
                                        </p:tgtEl>
                                        <p:attrNameLst>
                                          <p:attrName>ppt_y</p:attrName>
                                        </p:attrNameLst>
                                      </p:cBhvr>
                                      <p:tavLst>
                                        <p:tav tm="0">
                                          <p:val>
                                            <p:strVal val="ppt_y"/>
                                          </p:val>
                                        </p:tav>
                                        <p:tav tm="100000">
                                          <p:val>
                                            <p:strVal val="ppt_y"/>
                                          </p:val>
                                        </p:tav>
                                      </p:tavLst>
                                    </p:anim>
                                    <p:set>
                                      <p:cBhvr>
                                        <p:cTn id="8" dur="1" fill="hold">
                                          <p:stCondLst>
                                            <p:cond delay="499"/>
                                          </p:stCondLst>
                                        </p:cTn>
                                        <p:tgtEl>
                                          <p:spTgt spid="20"/>
                                        </p:tgtEl>
                                        <p:attrNameLst>
                                          <p:attrName>style.visibility</p:attrName>
                                        </p:attrNameLst>
                                      </p:cBhvr>
                                      <p:to>
                                        <p:strVal val="hidden"/>
                                      </p:to>
                                    </p:set>
                                  </p:childTnLst>
                                </p:cTn>
                              </p:par>
                              <p:par>
                                <p:cTn id="9" presetID="42" presetClass="path" presetSubtype="0" accel="50000" decel="50000" fill="hold" grpId="0" nodeType="withEffect">
                                  <p:stCondLst>
                                    <p:cond delay="0"/>
                                  </p:stCondLst>
                                  <p:childTnLst>
                                    <p:animMotion origin="layout" path="M -4.44444E-6 -2.22222E-6 L 0.05973 -2.22222E-6 " pathEditMode="relative" rAng="0" ptsTypes="AA">
                                      <p:cBhvr>
                                        <p:cTn id="10" dur="2000" fill="hold"/>
                                        <p:tgtEl>
                                          <p:spTgt spid="19"/>
                                        </p:tgtEl>
                                        <p:attrNameLst>
                                          <p:attrName>ppt_x</p:attrName>
                                          <p:attrName>ppt_y</p:attrName>
                                        </p:attrNameLst>
                                      </p:cBhvr>
                                      <p:rCtr x="2986" y="0"/>
                                    </p:animMotion>
                                  </p:childTnLst>
                                </p:cTn>
                              </p:par>
                              <p:par>
                                <p:cTn id="11" presetID="42" presetClass="path" presetSubtype="0" accel="50000" decel="50000" fill="hold" grpId="0" nodeType="withEffect">
                                  <p:stCondLst>
                                    <p:cond delay="0"/>
                                  </p:stCondLst>
                                  <p:childTnLst>
                                    <p:animMotion origin="layout" path="M -4.44444E-6 -2.22222E-6 L 0.05973 -2.22222E-6 " pathEditMode="relative" rAng="0" ptsTypes="AA">
                                      <p:cBhvr>
                                        <p:cTn id="12" dur="2000" fill="hold"/>
                                        <p:tgtEl>
                                          <p:spTgt spid="23"/>
                                        </p:tgtEl>
                                        <p:attrNameLst>
                                          <p:attrName>ppt_x</p:attrName>
                                          <p:attrName>ppt_y</p:attrName>
                                        </p:attrNameLst>
                                      </p:cBhvr>
                                      <p:rCtr x="2986" y="0"/>
                                    </p:animMotion>
                                  </p:childTnLst>
                                </p:cTn>
                              </p:par>
                              <p:par>
                                <p:cTn id="13" presetID="42" presetClass="path" presetSubtype="0" accel="50000" decel="50000" fill="hold" grpId="0" nodeType="withEffect">
                                  <p:stCondLst>
                                    <p:cond delay="0"/>
                                  </p:stCondLst>
                                  <p:childTnLst>
                                    <p:animMotion origin="layout" path="M -4.44444E-6 -2.22222E-6 L 0.05973 -2.22222E-6 " pathEditMode="relative" rAng="0" ptsTypes="AA">
                                      <p:cBhvr>
                                        <p:cTn id="14" dur="2000" fill="hold"/>
                                        <p:tgtEl>
                                          <p:spTgt spid="24"/>
                                        </p:tgtEl>
                                        <p:attrNameLst>
                                          <p:attrName>ppt_x</p:attrName>
                                          <p:attrName>ppt_y</p:attrName>
                                        </p:attrNameLst>
                                      </p:cBhvr>
                                      <p:rCtr x="2986" y="0"/>
                                    </p:animMotion>
                                  </p:childTnLst>
                                </p:cTn>
                              </p:par>
                              <p:par>
                                <p:cTn id="15" presetID="42" presetClass="path" presetSubtype="0" accel="50000" decel="50000" fill="hold" grpId="0" nodeType="withEffect">
                                  <p:stCondLst>
                                    <p:cond delay="0"/>
                                  </p:stCondLst>
                                  <p:childTnLst>
                                    <p:animMotion origin="layout" path="M -4.44444E-6 -2.22222E-6 L 0.05973 -2.22222E-6 " pathEditMode="relative" rAng="0" ptsTypes="AA">
                                      <p:cBhvr>
                                        <p:cTn id="16" dur="2000" fill="hold"/>
                                        <p:tgtEl>
                                          <p:spTgt spid="25"/>
                                        </p:tgtEl>
                                        <p:attrNameLst>
                                          <p:attrName>ppt_x</p:attrName>
                                          <p:attrName>ppt_y</p:attrName>
                                        </p:attrNameLst>
                                      </p:cBhvr>
                                      <p:rCtr x="2986" y="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42" presetClass="path" presetSubtype="0" accel="50000" decel="50000" fill="hold" grpId="0" nodeType="withEffect">
                                  <p:stCondLst>
                                    <p:cond delay="0"/>
                                  </p:stCondLst>
                                  <p:childTnLst>
                                    <p:animMotion origin="layout" path="M -3.33333E-6 3.7037E-7 L 0.00834 -0.02685 " pathEditMode="relative" rAng="0" ptsTypes="AA">
                                      <p:cBhvr>
                                        <p:cTn id="34" dur="2000" fill="hold"/>
                                        <p:tgtEl>
                                          <p:spTgt spid="13"/>
                                        </p:tgtEl>
                                        <p:attrNameLst>
                                          <p:attrName>ppt_x</p:attrName>
                                          <p:attrName>ppt_y</p:attrName>
                                        </p:attrNameLst>
                                      </p:cBhvr>
                                      <p:rCtr x="417"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9" grpId="0" animBg="1"/>
      <p:bldP spid="20" grpId="0" animBg="1"/>
      <p:bldP spid="23" grpId="0" animBg="1"/>
      <p:bldP spid="24" grpId="0" animBg="1"/>
      <p:bldP spid="25"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Smart Priority Class: at the switch</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sz="2800" dirty="0"/>
              <a:t>Each switch keeps 3 counters for each task k:</a:t>
            </a:r>
          </a:p>
          <a:p>
            <a:pPr marL="1085850" lvl="2" indent="-457200">
              <a:buFont typeface="+mj-lt"/>
              <a:buAutoNum type="arabicPeriod"/>
              <a:defRPr/>
            </a:pPr>
            <a:r>
              <a:rPr lang="en-US" dirty="0"/>
              <a:t>A total allocated rate across all flows (A)</a:t>
            </a:r>
          </a:p>
          <a:p>
            <a:pPr marL="1085850" lvl="2" indent="-457200">
              <a:buFont typeface="+mj-lt"/>
              <a:buAutoNum type="arabicPeriod"/>
              <a:defRPr/>
            </a:pPr>
            <a:r>
              <a:rPr lang="en-US" dirty="0"/>
              <a:t>The sum of flow demands belonging to class k (D</a:t>
            </a:r>
            <a:r>
              <a:rPr lang="en-US" baseline="-25000" dirty="0"/>
              <a:t>k</a:t>
            </a:r>
            <a:r>
              <a:rPr lang="en-US" dirty="0"/>
              <a:t>)</a:t>
            </a:r>
          </a:p>
          <a:p>
            <a:pPr marL="1085850" lvl="2" indent="-457200">
              <a:buFont typeface="+mj-lt"/>
              <a:buAutoNum type="arabicPeriod"/>
              <a:defRPr/>
            </a:pPr>
            <a:r>
              <a:rPr lang="en-US" dirty="0"/>
              <a:t>The number of flows belonging to class k (</a:t>
            </a:r>
            <a:r>
              <a:rPr lang="en-US" sz="2800" dirty="0" err="1"/>
              <a:t>F</a:t>
            </a:r>
            <a:r>
              <a:rPr lang="en-US" sz="2800" baseline="-25000" dirty="0" err="1"/>
              <a:t>k</a:t>
            </a:r>
            <a:r>
              <a:rPr lang="en-US" sz="2800" dirty="0"/>
              <a:t>)</a:t>
            </a:r>
          </a:p>
          <a:p>
            <a:pPr>
              <a:defRPr/>
            </a:pPr>
            <a:r>
              <a:rPr lang="en-US" sz="2800" dirty="0"/>
              <a:t>Also, a single aggregate counter for each link keeps track of the bandwidth allocations that have already been made.</a:t>
            </a:r>
          </a:p>
        </p:txBody>
      </p:sp>
      <p:sp>
        <p:nvSpPr>
          <p:cNvPr id="4" name="Slide Number Placeholder 3"/>
          <p:cNvSpPr>
            <a:spLocks noGrp="1"/>
          </p:cNvSpPr>
          <p:nvPr>
            <p:ph type="sldNum" sz="quarter" idx="12"/>
          </p:nvPr>
        </p:nvSpPr>
        <p:spPr/>
        <p:txBody>
          <a:bodyPr/>
          <a:lstStyle/>
          <a:p>
            <a:pPr>
              <a:defRPr/>
            </a:pPr>
            <a:fld id="{411D55AA-A933-4CF9-AAE9-6CAAA07A2258}" type="slidenum">
              <a:rPr lang="en-US"/>
              <a:pPr>
                <a:defRPr/>
              </a:pPr>
              <a:t>52</a:t>
            </a:fld>
            <a:endParaRPr lang="en-US"/>
          </a:p>
        </p:txBody>
      </p:sp>
    </p:spTree>
    <p:extLst>
      <p:ext uri="{BB962C8B-B14F-4D97-AF65-F5344CB8AC3E}">
        <p14:creationId xmlns:p14="http://schemas.microsoft.com/office/powerpoint/2010/main" val="3479587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333C1-F9EF-F146-A7A1-8FC378416C96}"/>
              </a:ext>
            </a:extLst>
          </p:cNvPr>
          <p:cNvSpPr>
            <a:spLocks noGrp="1"/>
          </p:cNvSpPr>
          <p:nvPr>
            <p:ph type="sldNum" sz="quarter" idx="12"/>
          </p:nvPr>
        </p:nvSpPr>
        <p:spPr/>
        <p:txBody>
          <a:bodyPr/>
          <a:lstStyle/>
          <a:p>
            <a:fld id="{3AC99A5B-5B03-425B-9284-2F10A88898BE}" type="slidenum">
              <a:rPr lang="en-US" smtClean="0">
                <a:solidFill>
                  <a:prstClr val="black">
                    <a:tint val="75000"/>
                  </a:prstClr>
                </a:solidFill>
              </a:rPr>
              <a:pPr/>
              <a:t>53</a:t>
            </a:fld>
            <a:endParaRPr lang="en-US">
              <a:solidFill>
                <a:prstClr val="black">
                  <a:tint val="75000"/>
                </a:prstClr>
              </a:solidFill>
            </a:endParaRPr>
          </a:p>
        </p:txBody>
      </p:sp>
      <p:pic>
        <p:nvPicPr>
          <p:cNvPr id="3" name="Picture 2" descr="Text&#10;&#10;Description automatically generated">
            <a:extLst>
              <a:ext uri="{FF2B5EF4-FFF2-40B4-BE49-F238E27FC236}">
                <a16:creationId xmlns:a16="http://schemas.microsoft.com/office/drawing/2014/main" id="{D5106583-F77C-DF47-A334-0FC63D29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33400"/>
            <a:ext cx="5181600" cy="5822950"/>
          </a:xfrm>
          <a:prstGeom prst="rect">
            <a:avLst/>
          </a:prstGeom>
        </p:spPr>
      </p:pic>
      <p:sp>
        <p:nvSpPr>
          <p:cNvPr id="4" name="Content Placeholder 2">
            <a:extLst>
              <a:ext uri="{FF2B5EF4-FFF2-40B4-BE49-F238E27FC236}">
                <a16:creationId xmlns:a16="http://schemas.microsoft.com/office/drawing/2014/main" id="{EC250434-7CD6-944A-B608-C7C455431D09}"/>
              </a:ext>
            </a:extLst>
          </p:cNvPr>
          <p:cNvSpPr txBox="1">
            <a:spLocks/>
          </p:cNvSpPr>
          <p:nvPr/>
        </p:nvSpPr>
        <p:spPr>
          <a:xfrm>
            <a:off x="5562600" y="609599"/>
            <a:ext cx="3505200" cy="61118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An actual rate (AR) is the rate a sender should send data in the next RTT.</a:t>
            </a:r>
          </a:p>
          <a:p>
            <a:r>
              <a:rPr lang="en-US" sz="1800" dirty="0"/>
              <a:t> A nominal rate (NR) is the maximum share of the flow based on its priority.  </a:t>
            </a:r>
          </a:p>
          <a:p>
            <a:r>
              <a:rPr lang="en-US" sz="1800" dirty="0"/>
              <a:t>NR might be greater than AR because the  switch might have already assigned bandwidth to a lower priority flow which needs to be preempted before NR is available. </a:t>
            </a:r>
          </a:p>
          <a:p>
            <a:r>
              <a:rPr lang="en-US" sz="1800" dirty="0"/>
              <a:t>NR essentially allows senders to identify their current nominal bottleneck share, which they use to adjust their demand, thus allowing other switches along the path to free up unused bandwidth and allocate it to lower- priority flows (i.e., work conservation). </a:t>
            </a:r>
          </a:p>
          <a:p>
            <a:endParaRPr lang="en-US" sz="1800" dirty="0"/>
          </a:p>
        </p:txBody>
      </p:sp>
    </p:spTree>
    <p:extLst>
      <p:ext uri="{BB962C8B-B14F-4D97-AF65-F5344CB8AC3E}">
        <p14:creationId xmlns:p14="http://schemas.microsoft.com/office/powerpoint/2010/main" val="3065850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333C1-F9EF-F146-A7A1-8FC378416C96}"/>
              </a:ext>
            </a:extLst>
          </p:cNvPr>
          <p:cNvSpPr>
            <a:spLocks noGrp="1"/>
          </p:cNvSpPr>
          <p:nvPr>
            <p:ph type="sldNum" sz="quarter" idx="12"/>
          </p:nvPr>
        </p:nvSpPr>
        <p:spPr/>
        <p:txBody>
          <a:bodyPr/>
          <a:lstStyle/>
          <a:p>
            <a:fld id="{3AC99A5B-5B03-425B-9284-2F10A88898BE}" type="slidenum">
              <a:rPr lang="en-US" smtClean="0">
                <a:solidFill>
                  <a:prstClr val="black">
                    <a:tint val="75000"/>
                  </a:prstClr>
                </a:solidFill>
              </a:rPr>
              <a:pPr/>
              <a:t>54</a:t>
            </a:fld>
            <a:endParaRPr lang="en-US">
              <a:solidFill>
                <a:prstClr val="black">
                  <a:tint val="75000"/>
                </a:prstClr>
              </a:solidFill>
            </a:endParaRPr>
          </a:p>
        </p:txBody>
      </p:sp>
      <p:sp>
        <p:nvSpPr>
          <p:cNvPr id="4" name="Content Placeholder 2">
            <a:extLst>
              <a:ext uri="{FF2B5EF4-FFF2-40B4-BE49-F238E27FC236}">
                <a16:creationId xmlns:a16="http://schemas.microsoft.com/office/drawing/2014/main" id="{EC250434-7CD6-944A-B608-C7C455431D09}"/>
              </a:ext>
            </a:extLst>
          </p:cNvPr>
          <p:cNvSpPr txBox="1">
            <a:spLocks/>
          </p:cNvSpPr>
          <p:nvPr/>
        </p:nvSpPr>
        <p:spPr>
          <a:xfrm>
            <a:off x="609600" y="2743200"/>
            <a:ext cx="8077200" cy="37957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Demand calculation is more accurate and reflects not only how much data the sender can send, but also how much data the bottleneck link on the path can support. </a:t>
            </a:r>
          </a:p>
          <a:p>
            <a:r>
              <a:rPr lang="en-US" sz="1600" dirty="0"/>
              <a:t>A more accurate demand ensures that non-bottleneck switches only reserve what is required by the flow, which leads to work conservation in multi-hop settings.</a:t>
            </a:r>
          </a:p>
          <a:p>
            <a:r>
              <a:rPr lang="en-US" sz="1600" dirty="0"/>
              <a:t>Based on the earlier feedback from switches (the NR and AR vectors), the sender identifies the bottleneck rates: it transmits data at the minimum of the rates specified in the AR vector and uses the NR vector to determine how much it should demand in the next RTT. </a:t>
            </a:r>
          </a:p>
          <a:p>
            <a:r>
              <a:rPr lang="en-US" sz="1600" dirty="0"/>
              <a:t>If the flow is bottlenecked on a network link (i.e., the minimum of the NR vector is less than the previously requested demand), the sender lowers its demand for the next RTT and sets it equal to NR + </a:t>
            </a:r>
            <a:r>
              <a:rPr lang="el-GR" sz="1600" dirty="0"/>
              <a:t>δ. </a:t>
            </a:r>
            <a:endParaRPr lang="en-US" sz="1600" dirty="0"/>
          </a:p>
          <a:p>
            <a:r>
              <a:rPr lang="en-US" sz="1600" dirty="0"/>
              <a:t>Lowering the demand allows other links to only allocate the necessary bandwidth that will actually be used by the flow, using the rest for lower priority flows (i.e., work conservation). </a:t>
            </a:r>
          </a:p>
          <a:p>
            <a:r>
              <a:rPr lang="en-US" sz="1600" dirty="0"/>
              <a:t>Adding a small value (</a:t>
            </a:r>
            <a:r>
              <a:rPr lang="el-GR" sz="1600" dirty="0"/>
              <a:t>δ) </a:t>
            </a:r>
            <a:r>
              <a:rPr lang="en-US" sz="1600" dirty="0"/>
              <a:t>ensures that whenever the bottleneck link frees up, the sender recognizes this and is able to again increase its demand to the maximum level. </a:t>
            </a:r>
          </a:p>
          <a:p>
            <a:endParaRPr lang="en-US" sz="1600" dirty="0"/>
          </a:p>
          <a:p>
            <a:endParaRPr lang="en-US" sz="1600" dirty="0"/>
          </a:p>
        </p:txBody>
      </p:sp>
      <p:pic>
        <p:nvPicPr>
          <p:cNvPr id="5" name="Picture 4" descr="A picture containing table&#10;&#10;Description automatically generated">
            <a:extLst>
              <a:ext uri="{FF2B5EF4-FFF2-40B4-BE49-F238E27FC236}">
                <a16:creationId xmlns:a16="http://schemas.microsoft.com/office/drawing/2014/main" id="{16AA00D2-E4E7-F14A-8659-214AA7ECB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34922"/>
            <a:ext cx="6096000" cy="2201977"/>
          </a:xfrm>
          <a:prstGeom prst="rect">
            <a:avLst/>
          </a:prstGeom>
        </p:spPr>
      </p:pic>
    </p:spTree>
    <p:extLst>
      <p:ext uri="{BB962C8B-B14F-4D97-AF65-F5344CB8AC3E}">
        <p14:creationId xmlns:p14="http://schemas.microsoft.com/office/powerpoint/2010/main" val="3488206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Evaluation</a:t>
            </a:r>
          </a:p>
        </p:txBody>
      </p:sp>
      <p:sp>
        <p:nvSpPr>
          <p:cNvPr id="26627" name="Content Placeholder 2"/>
          <p:cNvSpPr>
            <a:spLocks noGrp="1"/>
          </p:cNvSpPr>
          <p:nvPr>
            <p:ph idx="1"/>
          </p:nvPr>
        </p:nvSpPr>
        <p:spPr/>
        <p:txBody>
          <a:bodyPr>
            <a:noAutofit/>
          </a:bodyPr>
          <a:lstStyle/>
          <a:p>
            <a:r>
              <a:rPr lang="en-US" sz="2400" dirty="0"/>
              <a:t>Reduction in task completion time for partition-aggregate workflow compared to fair sharing.</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For uniform workloads, compared to </a:t>
            </a:r>
            <a:r>
              <a:rPr lang="en-US" sz="2400" dirty="0" err="1"/>
              <a:t>pFabric</a:t>
            </a:r>
            <a:r>
              <a:rPr lang="en-US" sz="2400" dirty="0"/>
              <a:t>, Baraat provides reduction of 66% and 75% at the 95th and 99th percentiles. </a:t>
            </a:r>
          </a:p>
          <a:p>
            <a:endParaRPr lang="en-US" sz="2400" dirty="0"/>
          </a:p>
        </p:txBody>
      </p:sp>
      <p:sp>
        <p:nvSpPr>
          <p:cNvPr id="4" name="Slide Number Placeholder 3"/>
          <p:cNvSpPr>
            <a:spLocks noGrp="1"/>
          </p:cNvSpPr>
          <p:nvPr>
            <p:ph type="sldNum" sz="quarter" idx="12"/>
          </p:nvPr>
        </p:nvSpPr>
        <p:spPr/>
        <p:txBody>
          <a:bodyPr/>
          <a:lstStyle/>
          <a:p>
            <a:pPr>
              <a:defRPr/>
            </a:pPr>
            <a:fld id="{9FD4606B-CDFD-43CC-9535-FFB4A531F2C2}" type="slidenum">
              <a:rPr lang="en-US"/>
              <a:pPr>
                <a:defRPr/>
              </a:pPr>
              <a:t>55</a:t>
            </a:fld>
            <a:endParaRPr lang="en-US"/>
          </a:p>
        </p:txBody>
      </p:sp>
      <p:pic>
        <p:nvPicPr>
          <p:cNvPr id="26629" name="Picture 2"/>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20279"/>
          <a:stretch/>
        </p:blipFill>
        <p:spPr bwMode="auto">
          <a:xfrm>
            <a:off x="228600" y="2590800"/>
            <a:ext cx="7517096" cy="272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4966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Baraat</a:t>
            </a:r>
            <a:r>
              <a:rPr lang="en-US" dirty="0"/>
              <a:t> Features</a:t>
            </a:r>
          </a:p>
        </p:txBody>
      </p:sp>
      <p:sp>
        <p:nvSpPr>
          <p:cNvPr id="3" name="Content Placeholder 2"/>
          <p:cNvSpPr>
            <a:spLocks noGrp="1"/>
          </p:cNvSpPr>
          <p:nvPr>
            <p:ph idx="1"/>
          </p:nvPr>
        </p:nvSpPr>
        <p:spPr>
          <a:xfrm>
            <a:off x="457200" y="1752600"/>
            <a:ext cx="8229600" cy="4373563"/>
          </a:xfrm>
        </p:spPr>
        <p:txBody>
          <a:bodyPr>
            <a:normAutofit/>
          </a:bodyPr>
          <a:lstStyle/>
          <a:p>
            <a:r>
              <a:rPr lang="en-US" sz="2800" dirty="0"/>
              <a:t>Schedules tasks rather than flows</a:t>
            </a:r>
          </a:p>
          <a:p>
            <a:r>
              <a:rPr lang="en-US" sz="2800" dirty="0"/>
              <a:t>Uses FIFO-LM (limited multiplexing) as the scheduling algorithm</a:t>
            </a:r>
          </a:p>
          <a:p>
            <a:r>
              <a:rPr lang="en-US" sz="2800" dirty="0"/>
              <a:t>Does not need to know flow sizes</a:t>
            </a:r>
          </a:p>
          <a:p>
            <a:r>
              <a:rPr lang="en-US" sz="2800" dirty="0"/>
              <a:t>Implements a new transport protocol</a:t>
            </a:r>
          </a:p>
          <a:p>
            <a:r>
              <a:rPr lang="en-US" sz="2800" dirty="0"/>
              <a:t>Modifies switches as well as hosts</a:t>
            </a:r>
          </a:p>
          <a:p>
            <a:r>
              <a:rPr lang="en-US" sz="2800" dirty="0"/>
              <a:t>Does not meet the deadlines</a:t>
            </a:r>
          </a:p>
          <a:p>
            <a:r>
              <a:rPr lang="en-US" sz="2800" dirty="0"/>
              <a:t>Inherit the disadvantages of D3</a:t>
            </a:r>
          </a:p>
          <a:p>
            <a:endParaRPr lang="en-US" sz="2800" dirty="0"/>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27566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pitchFamily="34" charset="-128"/>
              </a:rPr>
              <a:t>Types of Tasks in Data Centers</a:t>
            </a:r>
            <a:endParaRPr lang="en-US" dirty="0"/>
          </a:p>
        </p:txBody>
      </p:sp>
      <p:sp>
        <p:nvSpPr>
          <p:cNvPr id="3" name="Content Placeholder 2"/>
          <p:cNvSpPr>
            <a:spLocks noGrp="1"/>
          </p:cNvSpPr>
          <p:nvPr>
            <p:ph idx="1"/>
          </p:nvPr>
        </p:nvSpPr>
        <p:spPr/>
        <p:txBody>
          <a:bodyPr>
            <a:noAutofit/>
          </a:bodyPr>
          <a:lstStyle/>
          <a:p>
            <a:r>
              <a:rPr lang="en-US" dirty="0">
                <a:ea typeface="ＭＳ Ｐゴシック" pitchFamily="34" charset="-128"/>
              </a:rPr>
              <a:t>Example: Gmail </a:t>
            </a:r>
          </a:p>
          <a:p>
            <a:pPr lvl="1"/>
            <a:r>
              <a:rPr lang="en-US" sz="2400" dirty="0">
                <a:ea typeface="ＭＳ Ｐゴシック" pitchFamily="34" charset="-128"/>
              </a:rPr>
              <a:t>Ads and suggestions are loaded based on the content of emails </a:t>
            </a:r>
            <a:r>
              <a:rPr lang="en-US" sz="2400" i="1" dirty="0">
                <a:ea typeface="ＭＳ Ｐゴシック" pitchFamily="34" charset="-128"/>
              </a:rPr>
              <a:t>(Dependency of tasks)</a:t>
            </a:r>
          </a:p>
          <a:p>
            <a:pPr lvl="1"/>
            <a:r>
              <a:rPr lang="en-US" sz="2400" dirty="0">
                <a:ea typeface="ＭＳ Ｐゴシック" pitchFamily="34" charset="-128"/>
              </a:rPr>
              <a:t>Page is not loaded properly (Workers missing deadline)</a:t>
            </a: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pPr marL="0" indent="0">
              <a:buNone/>
            </a:pPr>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a:p>
            <a:endParaRPr lang="en-US" sz="1100" dirty="0">
              <a:ea typeface="ＭＳ Ｐゴシック" pitchFamily="34" charset="-128"/>
            </a:endParaRP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6</a:t>
            </a:fld>
            <a:endParaRPr lang="en-US">
              <a:solidFill>
                <a:prstClr val="black">
                  <a:tint val="75000"/>
                </a:prstClr>
              </a:solidFill>
            </a:endParaRP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457200" fontAlgn="base">
              <a:spcBef>
                <a:spcPct val="0"/>
              </a:spcBef>
              <a:spcAft>
                <a:spcPct val="0"/>
              </a:spcAft>
            </a:pPr>
            <a:endParaRPr lang="en-US" sz="2400">
              <a:solidFill>
                <a:prstClr val="black"/>
              </a:solidFill>
              <a:latin typeface="Arial" charset="0"/>
              <a:ea typeface="ＭＳ Ｐゴシック" pitchFamily="34" charset="-128"/>
            </a:endParaRPr>
          </a:p>
        </p:txBody>
      </p:sp>
      <p:pic>
        <p:nvPicPr>
          <p:cNvPr id="1331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 y="3350283"/>
            <a:ext cx="7848600" cy="340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457200" y="3733801"/>
            <a:ext cx="2743200" cy="1579234"/>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Page is not loaded properly. It degrades the user experience, and potentially decreases Google’s revenue.</a:t>
            </a:r>
          </a:p>
        </p:txBody>
      </p:sp>
      <p:sp>
        <p:nvSpPr>
          <p:cNvPr id="9" name="Rounded Rectangular Callout 8"/>
          <p:cNvSpPr/>
          <p:nvPr/>
        </p:nvSpPr>
        <p:spPr>
          <a:xfrm>
            <a:off x="1981200" y="2590800"/>
            <a:ext cx="2514600" cy="1676400"/>
          </a:xfrm>
          <a:prstGeom prst="wedgeRoundRect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Failure in loading ads does not affect user’s experience. However, it decreases potential revenue for Google.</a:t>
            </a:r>
          </a:p>
        </p:txBody>
      </p:sp>
    </p:spTree>
    <p:extLst>
      <p:ext uri="{BB962C8B-B14F-4D97-AF65-F5344CB8AC3E}">
        <p14:creationId xmlns:p14="http://schemas.microsoft.com/office/powerpoint/2010/main" val="174569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8"/>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ea typeface="ＭＳ Ｐゴシック" pitchFamily="34" charset="-128"/>
              </a:rPr>
              <a:t>Measurement at Bing data centers</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endParaRPr lang="en-US" dirty="0">
              <a:ea typeface="ＭＳ Ｐゴシック" pitchFamily="34" charset="-128"/>
            </a:endParaRPr>
          </a:p>
          <a:p>
            <a:endParaRPr lang="en-US" dirty="0">
              <a:ea typeface="ＭＳ Ｐゴシック" pitchFamily="34" charset="-128"/>
            </a:endParaRPr>
          </a:p>
          <a:p>
            <a:endParaRPr lang="en-US" dirty="0">
              <a:ea typeface="ＭＳ Ｐゴシック" pitchFamily="34" charset="-128"/>
            </a:endParaRPr>
          </a:p>
          <a:p>
            <a:endParaRPr lang="en-US" dirty="0">
              <a:ea typeface="ＭＳ Ｐゴシック" pitchFamily="34" charset="-128"/>
            </a:endParaRPr>
          </a:p>
          <a:p>
            <a:endParaRPr lang="en-US" dirty="0">
              <a:ea typeface="ＭＳ Ｐゴシック" pitchFamily="34" charset="-128"/>
            </a:endParaRPr>
          </a:p>
          <a:p>
            <a:pPr marL="0" indent="0">
              <a:buNone/>
            </a:pPr>
            <a:endParaRPr lang="en-US" sz="1100" dirty="0">
              <a:solidFill>
                <a:prstClr val="black"/>
              </a:solidFill>
              <a:ea typeface="ＭＳ Ｐゴシック" pitchFamily="34" charset="-128"/>
            </a:endParaRPr>
          </a:p>
          <a:p>
            <a:pPr marL="0" indent="0">
              <a:buNone/>
            </a:pPr>
            <a:endParaRPr lang="en-US" sz="1100" dirty="0">
              <a:solidFill>
                <a:prstClr val="black"/>
              </a:solidFill>
              <a:ea typeface="ＭＳ Ｐゴシック" pitchFamily="34" charset="-128"/>
            </a:endParaRPr>
          </a:p>
          <a:p>
            <a:pPr marL="0" indent="0">
              <a:buNone/>
            </a:pPr>
            <a:r>
              <a:rPr lang="en-US" sz="1100" dirty="0">
                <a:solidFill>
                  <a:prstClr val="black"/>
                </a:solidFill>
                <a:ea typeface="ＭＳ Ｐゴシック" pitchFamily="34" charset="-128"/>
              </a:rPr>
              <a:t>Adapted from </a:t>
            </a:r>
            <a:r>
              <a:rPr lang="en-US" sz="1100" dirty="0" err="1">
                <a:solidFill>
                  <a:prstClr val="black"/>
                </a:solidFill>
                <a:ea typeface="ＭＳ Ｐゴシック" pitchFamily="34" charset="-128"/>
              </a:rPr>
              <a:t>DeTail</a:t>
            </a:r>
            <a:r>
              <a:rPr lang="en-US" sz="1100" dirty="0">
                <a:solidFill>
                  <a:prstClr val="black"/>
                </a:solidFill>
                <a:ea typeface="ＭＳ Ｐゴシック" pitchFamily="34" charset="-128"/>
              </a:rPr>
              <a:t> (ACM CCR 2012)</a:t>
            </a:r>
            <a:endParaRPr lang="en-US" dirty="0">
              <a:ea typeface="ＭＳ Ｐゴシック" pitchFamily="34" charset="-128"/>
            </a:endParaRPr>
          </a:p>
          <a:p>
            <a:r>
              <a:rPr lang="en-US" sz="2400" dirty="0">
                <a:ea typeface="ＭＳ Ｐゴシック" pitchFamily="34" charset="-128"/>
              </a:rPr>
              <a:t>In practice deadlines are missed quite often, when</a:t>
            </a:r>
          </a:p>
          <a:p>
            <a:pPr lvl="1"/>
            <a:r>
              <a:rPr lang="en-US" sz="2000" dirty="0">
                <a:ea typeface="ＭＳ Ｐゴシック" pitchFamily="34" charset="-128"/>
              </a:rPr>
              <a:t>Performing a web search (e.g., 40 workers)</a:t>
            </a:r>
          </a:p>
          <a:p>
            <a:pPr lvl="1"/>
            <a:r>
              <a:rPr lang="en-US" sz="2000" dirty="0">
                <a:ea typeface="ＭＳ Ｐゴシック" pitchFamily="34" charset="-128"/>
              </a:rPr>
              <a:t>Doing lengthy background tasks (e.g., 400 workers) </a:t>
            </a:r>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7</a:t>
            </a:fld>
            <a:endParaRPr lang="en-US">
              <a:solidFill>
                <a:prstClr val="black">
                  <a:tint val="75000"/>
                </a:prstClr>
              </a:solidFill>
            </a:endParaRP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457200" fontAlgn="base">
              <a:spcBef>
                <a:spcPct val="0"/>
              </a:spcBef>
              <a:spcAft>
                <a:spcPct val="0"/>
              </a:spcAft>
            </a:pPr>
            <a:endParaRPr lang="en-US" sz="2400">
              <a:solidFill>
                <a:prstClr val="black"/>
              </a:solidFill>
              <a:latin typeface="Arial" charset="0"/>
              <a:ea typeface="ＭＳ Ｐゴシック" pitchFamily="34" charset="-128"/>
            </a:endParaRPr>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264603"/>
            <a:ext cx="9144000" cy="334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2362200" y="2286000"/>
            <a:ext cx="1905000" cy="653467"/>
          </a:xfrm>
          <a:prstGeom prst="wedgeRectCallout">
            <a:avLst>
              <a:gd name="adj1" fmla="val -71865"/>
              <a:gd name="adj2" fmla="val -117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 missed at least 2 deadlines</a:t>
            </a:r>
          </a:p>
        </p:txBody>
      </p:sp>
      <p:sp>
        <p:nvSpPr>
          <p:cNvPr id="8" name="Rectangular Callout 7"/>
          <p:cNvSpPr/>
          <p:nvPr/>
        </p:nvSpPr>
        <p:spPr>
          <a:xfrm>
            <a:off x="6705600" y="2285999"/>
            <a:ext cx="1905000" cy="653467"/>
          </a:xfrm>
          <a:prstGeom prst="wedgeRectCallout">
            <a:avLst>
              <a:gd name="adj1" fmla="val -87023"/>
              <a:gd name="adj2" fmla="val 11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 missed at least 6 deadlines</a:t>
            </a:r>
          </a:p>
        </p:txBody>
      </p:sp>
    </p:spTree>
    <p:extLst>
      <p:ext uri="{BB962C8B-B14F-4D97-AF65-F5344CB8AC3E}">
        <p14:creationId xmlns:p14="http://schemas.microsoft.com/office/powerpoint/2010/main" val="171436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Data Centers</a:t>
            </a:r>
          </a:p>
        </p:txBody>
      </p:sp>
      <p:sp>
        <p:nvSpPr>
          <p:cNvPr id="3" name="Content Placeholder 2"/>
          <p:cNvSpPr>
            <a:spLocks noGrp="1"/>
          </p:cNvSpPr>
          <p:nvPr>
            <p:ph idx="1"/>
          </p:nvPr>
        </p:nvSpPr>
        <p:spPr/>
        <p:txBody>
          <a:bodyPr>
            <a:normAutofit lnSpcReduction="10000"/>
          </a:bodyPr>
          <a:lstStyle/>
          <a:p>
            <a:r>
              <a:rPr lang="en-US" dirty="0"/>
              <a:t>A topic of attention during the recent years, both in industry and academia</a:t>
            </a:r>
          </a:p>
          <a:p>
            <a:pPr lvl="1"/>
            <a:r>
              <a:rPr lang="en-US" dirty="0"/>
              <a:t>D3: “Better Never than Late: Meeting Deadlines in Datacenter Networks” [Sigcomm’11]</a:t>
            </a:r>
          </a:p>
          <a:p>
            <a:pPr lvl="1"/>
            <a:r>
              <a:rPr lang="en-US" dirty="0" err="1"/>
              <a:t>pFabric</a:t>
            </a:r>
            <a:r>
              <a:rPr lang="en-US" dirty="0"/>
              <a:t>: “Minimal Near-Optimal Datacenter Transport” [Sigcomm’13]</a:t>
            </a:r>
          </a:p>
          <a:p>
            <a:pPr lvl="1"/>
            <a:r>
              <a:rPr lang="en-US" dirty="0"/>
              <a:t>Baraat: </a:t>
            </a:r>
            <a:r>
              <a:rPr lang="en-US" sz="2800" dirty="0"/>
              <a:t>“Decentralized Task-Aware Scheduling for Data Center Networks” [Sigcomm’14]</a:t>
            </a:r>
          </a:p>
          <a:p>
            <a:pPr lvl="1"/>
            <a:r>
              <a:rPr lang="en-US" altLang="zh-CN" dirty="0" err="1"/>
              <a:t>QJump</a:t>
            </a:r>
            <a:r>
              <a:rPr lang="en-US" altLang="zh-CN" dirty="0"/>
              <a:t>:</a:t>
            </a:r>
            <a:r>
              <a:rPr lang="zh-CN" altLang="en-US" dirty="0"/>
              <a:t> </a:t>
            </a:r>
            <a:r>
              <a:rPr lang="en-US" altLang="zh-CN" dirty="0"/>
              <a:t>“</a:t>
            </a:r>
            <a:r>
              <a:rPr lang="en-US" dirty="0"/>
              <a:t>Queues Don’t Matter When You Can JUMP Them!</a:t>
            </a:r>
            <a:r>
              <a:rPr lang="en-US" altLang="zh-CN" dirty="0"/>
              <a:t>”</a:t>
            </a:r>
            <a:r>
              <a:rPr lang="zh-CN" altLang="en-US" dirty="0"/>
              <a:t> </a:t>
            </a:r>
            <a:r>
              <a:rPr lang="en-US" altLang="zh-CN" dirty="0"/>
              <a:t>[NSDI’15]</a:t>
            </a:r>
            <a:endParaRPr lang="en-US" dirty="0"/>
          </a:p>
          <a:p>
            <a:pPr lvl="1"/>
            <a:endParaRPr lang="en-US" sz="2800" dirty="0"/>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9178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D3: Deadline-Driven Delivery control protocol</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3AC99A5B-5B03-425B-9284-2F10A88898BE}"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816264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1.9|0.6|1.4|0.4|0.4|0.4|0.5|1.1|0.5|0.6|0.8|0.6|0.7"/>
</p:tagLst>
</file>

<file path=ppt/tags/tag10.xml><?xml version="1.0" encoding="utf-8"?>
<p:tagLst xmlns:a="http://schemas.openxmlformats.org/drawingml/2006/main" xmlns:r="http://schemas.openxmlformats.org/officeDocument/2006/relationships" xmlns:p="http://schemas.openxmlformats.org/presentationml/2006/main">
  <p:tag name="TIMING" val="|13.9|11.1|2.6|3.5|0.9|2.2|6.9"/>
</p:tagLst>
</file>

<file path=ppt/tags/tag11.xml><?xml version="1.0" encoding="utf-8"?>
<p:tagLst xmlns:a="http://schemas.openxmlformats.org/drawingml/2006/main" xmlns:r="http://schemas.openxmlformats.org/officeDocument/2006/relationships" xmlns:p="http://schemas.openxmlformats.org/presentationml/2006/main">
  <p:tag name="TIMING" val="|45.6"/>
</p:tagLst>
</file>

<file path=ppt/tags/tag12.xml><?xml version="1.0" encoding="utf-8"?>
<p:tagLst xmlns:a="http://schemas.openxmlformats.org/drawingml/2006/main" xmlns:r="http://schemas.openxmlformats.org/officeDocument/2006/relationships" xmlns:p="http://schemas.openxmlformats.org/presentationml/2006/main">
  <p:tag name="TIMING" val="|24.3|9.1|1.4"/>
</p:tagLst>
</file>

<file path=ppt/tags/tag13.xml><?xml version="1.0" encoding="utf-8"?>
<p:tagLst xmlns:a="http://schemas.openxmlformats.org/drawingml/2006/main" xmlns:r="http://schemas.openxmlformats.org/officeDocument/2006/relationships" xmlns:p="http://schemas.openxmlformats.org/presentationml/2006/main">
  <p:tag name="TIMING" val="|65.1"/>
</p:tagLst>
</file>

<file path=ppt/tags/tag14.xml><?xml version="1.0" encoding="utf-8"?>
<p:tagLst xmlns:a="http://schemas.openxmlformats.org/drawingml/2006/main" xmlns:r="http://schemas.openxmlformats.org/officeDocument/2006/relationships" xmlns:p="http://schemas.openxmlformats.org/presentationml/2006/main">
  <p:tag name="TIMING" val="|35.9|13.4"/>
</p:tagLst>
</file>

<file path=ppt/tags/tag15.xml><?xml version="1.0" encoding="utf-8"?>
<p:tagLst xmlns:a="http://schemas.openxmlformats.org/drawingml/2006/main" xmlns:r="http://schemas.openxmlformats.org/officeDocument/2006/relationships" xmlns:p="http://schemas.openxmlformats.org/presentationml/2006/main">
  <p:tag name="TIMING" val="|32.5|20.8|4.3|1.6|14.2|12.7"/>
</p:tagLst>
</file>

<file path=ppt/tags/tag16.xml><?xml version="1.0" encoding="utf-8"?>
<p:tagLst xmlns:a="http://schemas.openxmlformats.org/drawingml/2006/main" xmlns:r="http://schemas.openxmlformats.org/officeDocument/2006/relationships" xmlns:p="http://schemas.openxmlformats.org/presentationml/2006/main">
  <p:tag name="TIMING" val="|18"/>
</p:tagLst>
</file>

<file path=ppt/tags/tag17.xml><?xml version="1.0" encoding="utf-8"?>
<p:tagLst xmlns:a="http://schemas.openxmlformats.org/drawingml/2006/main" xmlns:r="http://schemas.openxmlformats.org/officeDocument/2006/relationships" xmlns:p="http://schemas.openxmlformats.org/presentationml/2006/main">
  <p:tag name="TIMING" val="|13.9|11.1|2.6|3.5|0.9|2.2|6.9"/>
</p:tagLst>
</file>

<file path=ppt/tags/tag2.xml><?xml version="1.0" encoding="utf-8"?>
<p:tagLst xmlns:a="http://schemas.openxmlformats.org/drawingml/2006/main" xmlns:r="http://schemas.openxmlformats.org/officeDocument/2006/relationships" xmlns:p="http://schemas.openxmlformats.org/presentationml/2006/main">
  <p:tag name="TIMING" val="|31.7|30"/>
</p:tagLst>
</file>

<file path=ppt/tags/tag3.xml><?xml version="1.0" encoding="utf-8"?>
<p:tagLst xmlns:a="http://schemas.openxmlformats.org/drawingml/2006/main" xmlns:r="http://schemas.openxmlformats.org/officeDocument/2006/relationships" xmlns:p="http://schemas.openxmlformats.org/presentationml/2006/main">
  <p:tag name="TIMING" val="|9.6|16.7|34.2"/>
</p:tagLst>
</file>

<file path=ppt/tags/tag4.xml><?xml version="1.0" encoding="utf-8"?>
<p:tagLst xmlns:a="http://schemas.openxmlformats.org/drawingml/2006/main" xmlns:r="http://schemas.openxmlformats.org/officeDocument/2006/relationships" xmlns:p="http://schemas.openxmlformats.org/presentationml/2006/main">
  <p:tag name="TIMING" val="|12.2"/>
</p:tagLst>
</file>

<file path=ppt/tags/tag5.xml><?xml version="1.0" encoding="utf-8"?>
<p:tagLst xmlns:a="http://schemas.openxmlformats.org/drawingml/2006/main" xmlns:r="http://schemas.openxmlformats.org/officeDocument/2006/relationships" xmlns:p="http://schemas.openxmlformats.org/presentationml/2006/main">
  <p:tag name="TIMING" val="|0.1"/>
</p:tagLst>
</file>

<file path=ppt/tags/tag6.xml><?xml version="1.0" encoding="utf-8"?>
<p:tagLst xmlns:a="http://schemas.openxmlformats.org/drawingml/2006/main" xmlns:r="http://schemas.openxmlformats.org/officeDocument/2006/relationships" xmlns:p="http://schemas.openxmlformats.org/presentationml/2006/main">
  <p:tag name="TIMING" val="|5.9|7.3"/>
</p:tagLst>
</file>

<file path=ppt/tags/tag7.xml><?xml version="1.0" encoding="utf-8"?>
<p:tagLst xmlns:a="http://schemas.openxmlformats.org/drawingml/2006/main" xmlns:r="http://schemas.openxmlformats.org/officeDocument/2006/relationships" xmlns:p="http://schemas.openxmlformats.org/presentationml/2006/main">
  <p:tag name="TIMING" val="|14.1|10.2"/>
</p:tagLst>
</file>

<file path=ppt/tags/tag8.xml><?xml version="1.0" encoding="utf-8"?>
<p:tagLst xmlns:a="http://schemas.openxmlformats.org/drawingml/2006/main" xmlns:r="http://schemas.openxmlformats.org/officeDocument/2006/relationships" xmlns:p="http://schemas.openxmlformats.org/presentationml/2006/main">
  <p:tag name="TIMING" val="|5.6|29|6.9|2.8|2.1|0.3|1.7|0.6|1.3|1|8.4|3.1"/>
</p:tagLst>
</file>

<file path=ppt/tags/tag9.xml><?xml version="1.0" encoding="utf-8"?>
<p:tagLst xmlns:a="http://schemas.openxmlformats.org/drawingml/2006/main" xmlns:r="http://schemas.openxmlformats.org/officeDocument/2006/relationships" xmlns:p="http://schemas.openxmlformats.org/presentationml/2006/main">
  <p:tag name="TIMING" val="|21.4|1.7|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6722</TotalTime>
  <Words>3533</Words>
  <Application>Microsoft Macintosh PowerPoint</Application>
  <PresentationFormat>On-screen Show (4:3)</PresentationFormat>
  <Paragraphs>700</Paragraphs>
  <Slides>56</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4" baseType="lpstr">
      <vt:lpstr>Arial</vt:lpstr>
      <vt:lpstr>Calibri</vt:lpstr>
      <vt:lpstr>Cambria</vt:lpstr>
      <vt:lpstr>Lucida Sans Unicode</vt:lpstr>
      <vt:lpstr>Verdana</vt:lpstr>
      <vt:lpstr>Wingdings</vt:lpstr>
      <vt:lpstr>Office Theme</vt:lpstr>
      <vt:lpstr>Visio</vt:lpstr>
      <vt:lpstr>PowerPoint Presentation</vt:lpstr>
      <vt:lpstr>Outline</vt:lpstr>
      <vt:lpstr>Hierarchical Task Processing</vt:lpstr>
      <vt:lpstr>Types of Tasks in Data Centers</vt:lpstr>
      <vt:lpstr>Types of Tasks in Data Centers</vt:lpstr>
      <vt:lpstr>Types of Tasks in Data Centers</vt:lpstr>
      <vt:lpstr>Measurement at Bing data centers</vt:lpstr>
      <vt:lpstr>Scheduling in Data Centers</vt:lpstr>
      <vt:lpstr>D3: Deadline-Driven Delivery control protocol</vt:lpstr>
      <vt:lpstr>D3: Limitations of fair sharing</vt:lpstr>
      <vt:lpstr>D3: Limitations of fair sharing</vt:lpstr>
      <vt:lpstr>D3 Overview</vt:lpstr>
      <vt:lpstr>D3: Rate Allocation</vt:lpstr>
      <vt:lpstr>D3: Rate Allocation</vt:lpstr>
      <vt:lpstr>D3 in action</vt:lpstr>
      <vt:lpstr>D3: Summary</vt:lpstr>
      <vt:lpstr>D3: Summary - Disadvantages</vt:lpstr>
      <vt:lpstr>pFabric: Minimal Near-Optimal Datacenter Transport</vt:lpstr>
      <vt:lpstr>Transport in Datacenters</vt:lpstr>
      <vt:lpstr>pFabric in 1 Slide</vt:lpstr>
      <vt:lpstr>Conceptual model</vt:lpstr>
      <vt:lpstr>DC Fabric: Just a Giant Switch</vt:lpstr>
      <vt:lpstr>DC Fabric: Just a Giant Switch</vt:lpstr>
      <vt:lpstr>DC Fabric: Just a Giant Switch</vt:lpstr>
      <vt:lpstr>PowerPoint Presentation</vt:lpstr>
      <vt:lpstr>“Ideal” Flow Scheduling</vt:lpstr>
      <vt:lpstr>pfabric design</vt:lpstr>
      <vt:lpstr>Key Insight</vt:lpstr>
      <vt:lpstr>pFabric Switch</vt:lpstr>
      <vt:lpstr>pFabric Switch Complexity</vt:lpstr>
      <vt:lpstr>pFabric Rate Control</vt:lpstr>
      <vt:lpstr>  pFabric Rate Control</vt:lpstr>
      <vt:lpstr>Why does this work?</vt:lpstr>
      <vt:lpstr>Overall Average FCT</vt:lpstr>
      <vt:lpstr>Mice FCT (&lt;100KB)</vt:lpstr>
      <vt:lpstr>Conclusion</vt:lpstr>
      <vt:lpstr>Baraat: Decentralized Task-Aware Scheduling for Data Center Networks </vt:lpstr>
      <vt:lpstr>Common Workflows</vt:lpstr>
      <vt:lpstr>Task-Characterization: Size</vt:lpstr>
      <vt:lpstr>Task-Characterization: #Flows</vt:lpstr>
      <vt:lpstr>Flow-based Scheduling Policies</vt:lpstr>
      <vt:lpstr>Flow-based scheduling is not efficient</vt:lpstr>
      <vt:lpstr>Task-aware scheduling</vt:lpstr>
      <vt:lpstr>Scheduling Policies: Task Serialization (TS) vs. Fair-Sharing (FS) </vt:lpstr>
      <vt:lpstr>Task Serialization Policies</vt:lpstr>
      <vt:lpstr>FIFO with Limited Multiplexing</vt:lpstr>
      <vt:lpstr>Baraat</vt:lpstr>
      <vt:lpstr>Baraat: Generating Task Identifiers</vt:lpstr>
      <vt:lpstr>Smart priority classes (SPC) Overview</vt:lpstr>
      <vt:lpstr>Baraat: Overview</vt:lpstr>
      <vt:lpstr>Smart Priority Class</vt:lpstr>
      <vt:lpstr>Smart Priority Class: at the switch</vt:lpstr>
      <vt:lpstr>PowerPoint Presentation</vt:lpstr>
      <vt:lpstr>PowerPoint Presentation</vt:lpstr>
      <vt:lpstr>Evaluation</vt:lpstr>
      <vt:lpstr>Baraat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Sohail</dc:creator>
  <cp:lastModifiedBy>H. Jonathan  Chao</cp:lastModifiedBy>
  <cp:revision>162</cp:revision>
  <cp:lastPrinted>2018-12-03T17:27:14Z</cp:lastPrinted>
  <dcterms:created xsi:type="dcterms:W3CDTF">2006-08-16T00:00:00Z</dcterms:created>
  <dcterms:modified xsi:type="dcterms:W3CDTF">2020-12-02T09:08:30Z</dcterms:modified>
</cp:coreProperties>
</file>