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16" r:id="rId2"/>
    <p:sldId id="257" r:id="rId3"/>
    <p:sldId id="261" r:id="rId4"/>
    <p:sldId id="263" r:id="rId5"/>
    <p:sldId id="264" r:id="rId6"/>
    <p:sldId id="266" r:id="rId7"/>
    <p:sldId id="268" r:id="rId8"/>
    <p:sldId id="271" r:id="rId9"/>
    <p:sldId id="295" r:id="rId10"/>
    <p:sldId id="296" r:id="rId11"/>
    <p:sldId id="272" r:id="rId12"/>
    <p:sldId id="277" r:id="rId13"/>
    <p:sldId id="278" r:id="rId14"/>
    <p:sldId id="279" r:id="rId15"/>
    <p:sldId id="280" r:id="rId16"/>
    <p:sldId id="281" r:id="rId17"/>
    <p:sldId id="28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autoAdjust="0"/>
    <p:restoredTop sz="94286" autoAdjust="0"/>
  </p:normalViewPr>
  <p:slideViewPr>
    <p:cSldViewPr>
      <p:cViewPr varScale="1">
        <p:scale>
          <a:sx n="120" d="100"/>
          <a:sy n="120" d="100"/>
        </p:scale>
        <p:origin x="226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6722F-4DD9-4FE1-AC24-3F67A9417CC2}" type="datetimeFigureOut">
              <a:rPr lang="zh-CN" altLang="en-US" smtClean="0"/>
              <a:pPr/>
              <a:t>2020/12/9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EA1C-3A05-4A7E-903C-00C463C4319C}" type="slidenum">
              <a:rPr lang="zh-CN" altLang="en-US" smtClean="0"/>
              <a:pPr/>
              <a:t>‹#›</a:t>
            </a:fld>
            <a:endParaRPr lang="zh-CN" altLang="en-US"/>
          </a:p>
        </p:txBody>
      </p:sp>
    </p:spTree>
    <p:extLst>
      <p:ext uri="{BB962C8B-B14F-4D97-AF65-F5344CB8AC3E}">
        <p14:creationId xmlns:p14="http://schemas.microsoft.com/office/powerpoint/2010/main" val="75773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animation,</a:t>
            </a:r>
            <a:r>
              <a:rPr lang="en-US" baseline="0" dirty="0"/>
              <a:t> say “this follows what we call the partition/aggregate application structure. It’s actually quite general any time you have to do distributed lookups of large data structures to resolve queries.”</a:t>
            </a:r>
          </a:p>
          <a:p>
            <a:endParaRPr lang="en-US" baseline="0" dirty="0"/>
          </a:p>
          <a:p>
            <a:r>
              <a:rPr lang="en-US" altLang="zh-CN" sz="1200" b="0" i="0" kern="1200" dirty="0">
                <a:solidFill>
                  <a:schemeClr val="tx1"/>
                </a:solidFill>
                <a:latin typeface="+mn-lt"/>
                <a:ea typeface="+mn-ea"/>
                <a:cs typeface="+mn-cs"/>
              </a:rPr>
              <a:t>TLA: Top-level aggregators</a:t>
            </a:r>
          </a:p>
          <a:p>
            <a:r>
              <a:rPr lang="en-US" sz="1200" b="0" i="0" kern="1200" dirty="0">
                <a:solidFill>
                  <a:schemeClr val="tx1"/>
                </a:solidFill>
                <a:latin typeface="+mn-lt"/>
                <a:ea typeface="+mn-ea"/>
                <a:cs typeface="+mn-cs"/>
              </a:rPr>
              <a:t>MLA:</a:t>
            </a:r>
            <a:r>
              <a:rPr lang="en-US" sz="1200" b="0" i="0" kern="1200" baseline="0" dirty="0">
                <a:solidFill>
                  <a:schemeClr val="tx1"/>
                </a:solidFill>
                <a:latin typeface="+mn-lt"/>
                <a:ea typeface="+mn-ea"/>
                <a:cs typeface="+mn-cs"/>
              </a:rPr>
              <a:t> Mid-level aggregator</a:t>
            </a:r>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pPr/>
              <a:t>3</a:t>
            </a:fld>
            <a:endParaRPr lang="en-US"/>
          </a:p>
        </p:txBody>
      </p:sp>
    </p:spTree>
    <p:extLst>
      <p:ext uri="{BB962C8B-B14F-4D97-AF65-F5344CB8AC3E}">
        <p14:creationId xmlns:p14="http://schemas.microsoft.com/office/powerpoint/2010/main" val="259664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Replace PDF</a:t>
            </a:r>
          </a:p>
        </p:txBody>
      </p:sp>
      <p:sp>
        <p:nvSpPr>
          <p:cNvPr id="4" name="Slide Number Placeholder 3"/>
          <p:cNvSpPr>
            <a:spLocks noGrp="1"/>
          </p:cNvSpPr>
          <p:nvPr>
            <p:ph type="sldNum" sz="quarter" idx="10"/>
          </p:nvPr>
        </p:nvSpPr>
        <p:spPr/>
        <p:txBody>
          <a:bodyPr/>
          <a:lstStyle/>
          <a:p>
            <a:fld id="{A770630E-C6A9-444B-A16B-2B64151D1DEE}" type="slidenum">
              <a:rPr lang="en-US" smtClean="0"/>
              <a:pPr/>
              <a:t>4</a:t>
            </a:fld>
            <a:endParaRPr lang="en-US"/>
          </a:p>
        </p:txBody>
      </p:sp>
    </p:spTree>
    <p:extLst>
      <p:ext uri="{BB962C8B-B14F-4D97-AF65-F5344CB8AC3E}">
        <p14:creationId xmlns:p14="http://schemas.microsoft.com/office/powerpoint/2010/main" val="39825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DCTCP is based on the existing Explicit Congestion Notification framework in TCP.</a:t>
            </a:r>
          </a:p>
        </p:txBody>
      </p:sp>
      <p:sp>
        <p:nvSpPr>
          <p:cNvPr id="4" name="Slide Number Placeholder 3"/>
          <p:cNvSpPr>
            <a:spLocks noGrp="1"/>
          </p:cNvSpPr>
          <p:nvPr>
            <p:ph type="sldNum" sz="quarter" idx="10"/>
          </p:nvPr>
        </p:nvSpPr>
        <p:spPr/>
        <p:txBody>
          <a:bodyPr/>
          <a:lstStyle/>
          <a:p>
            <a:fld id="{9026EA2B-EFC1-4DB2-A297-B21C4C7A67B1}" type="slidenum">
              <a:rPr lang="en-US" smtClean="0"/>
              <a:pPr/>
              <a:t>9</a:t>
            </a:fld>
            <a:endParaRPr lang="en-US"/>
          </a:p>
        </p:txBody>
      </p:sp>
    </p:spTree>
    <p:extLst>
      <p:ext uri="{BB962C8B-B14F-4D97-AF65-F5344CB8AC3E}">
        <p14:creationId xmlns:p14="http://schemas.microsoft.com/office/powerpoint/2010/main" val="368227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times larger and 10 times faster?</a:t>
            </a:r>
          </a:p>
        </p:txBody>
      </p:sp>
      <p:sp>
        <p:nvSpPr>
          <p:cNvPr id="4" name="Slide Number Placeholder 3"/>
          <p:cNvSpPr>
            <a:spLocks noGrp="1"/>
          </p:cNvSpPr>
          <p:nvPr>
            <p:ph type="sldNum" sz="quarter" idx="5"/>
          </p:nvPr>
        </p:nvSpPr>
        <p:spPr/>
        <p:txBody>
          <a:bodyPr/>
          <a:lstStyle/>
          <a:p>
            <a:fld id="{BDCCEA1C-3A05-4A7E-903C-00C463C4319C}" type="slidenum">
              <a:rPr lang="zh-CN" altLang="en-US" smtClean="0"/>
              <a:pPr/>
              <a:t>10</a:t>
            </a:fld>
            <a:endParaRPr lang="zh-CN" altLang="en-US"/>
          </a:p>
        </p:txBody>
      </p:sp>
    </p:spTree>
    <p:extLst>
      <p:ext uri="{BB962C8B-B14F-4D97-AF65-F5344CB8AC3E}">
        <p14:creationId xmlns:p14="http://schemas.microsoft.com/office/powerpoint/2010/main" val="147891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Start with: “</a:t>
            </a:r>
            <a:r>
              <a:rPr lang="en-US" sz="1200" dirty="0"/>
              <a:t>How can we extract multi-bit information from single-bit stream of ECN marks?”</a:t>
            </a:r>
          </a:p>
        </p:txBody>
      </p:sp>
      <p:sp>
        <p:nvSpPr>
          <p:cNvPr id="4" name="Slide Number Placeholder 3"/>
          <p:cNvSpPr>
            <a:spLocks noGrp="1"/>
          </p:cNvSpPr>
          <p:nvPr>
            <p:ph type="sldNum" sz="quarter" idx="10"/>
          </p:nvPr>
        </p:nvSpPr>
        <p:spPr/>
        <p:txBody>
          <a:bodyPr/>
          <a:lstStyle/>
          <a:p>
            <a:fld id="{A770630E-C6A9-444B-A16B-2B64151D1DEE}" type="slidenum">
              <a:rPr lang="en-US" smtClean="0"/>
              <a:pPr/>
              <a:t>12</a:t>
            </a:fld>
            <a:endParaRPr lang="en-US"/>
          </a:p>
        </p:txBody>
      </p:sp>
    </p:spTree>
    <p:extLst>
      <p:ext uri="{BB962C8B-B14F-4D97-AF65-F5344CB8AC3E}">
        <p14:creationId xmlns:p14="http://schemas.microsoft.com/office/powerpoint/2010/main" val="420506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trying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latin typeface="Calibri" charset="0"/>
                <a:ea typeface="Arial" charset="0"/>
                <a:cs typeface="Arial" charset="0"/>
              </a:rPr>
              <a:pPr/>
              <a:t>13</a:t>
            </a:fld>
            <a:endParaRPr lang="en-US">
              <a:latin typeface="Calibri" charset="0"/>
              <a:ea typeface="Arial" charset="0"/>
              <a:cs typeface="Arial" charset="0"/>
            </a:endParaRPr>
          </a:p>
        </p:txBody>
      </p:sp>
    </p:spTree>
    <p:extLst>
      <p:ext uri="{BB962C8B-B14F-4D97-AF65-F5344CB8AC3E}">
        <p14:creationId xmlns:p14="http://schemas.microsoft.com/office/powerpoint/2010/main" val="70956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ns2.</a:t>
            </a:r>
          </a:p>
        </p:txBody>
      </p:sp>
      <p:sp>
        <p:nvSpPr>
          <p:cNvPr id="4" name="Slide Number Placeholder 3"/>
          <p:cNvSpPr>
            <a:spLocks noGrp="1"/>
          </p:cNvSpPr>
          <p:nvPr>
            <p:ph type="sldNum" sz="quarter" idx="10"/>
          </p:nvPr>
        </p:nvSpPr>
        <p:spPr/>
        <p:txBody>
          <a:bodyPr/>
          <a:lstStyle/>
          <a:p>
            <a:fld id="{9026EA2B-EFC1-4DB2-A297-B21C4C7A67B1}" type="slidenum">
              <a:rPr lang="en-US" smtClean="0"/>
              <a:pPr/>
              <a:t>14</a:t>
            </a:fld>
            <a:endParaRPr lang="en-US"/>
          </a:p>
        </p:txBody>
      </p:sp>
    </p:spTree>
    <p:extLst>
      <p:ext uri="{BB962C8B-B14F-4D97-AF65-F5344CB8AC3E}">
        <p14:creationId xmlns:p14="http://schemas.microsoft.com/office/powerpoint/2010/main" val="33688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16</a:t>
            </a:fld>
            <a:endParaRPr lang="en-US"/>
          </a:p>
        </p:txBody>
      </p:sp>
    </p:spTree>
    <p:extLst>
      <p:ext uri="{BB962C8B-B14F-4D97-AF65-F5344CB8AC3E}">
        <p14:creationId xmlns:p14="http://schemas.microsoft.com/office/powerpoint/2010/main" val="238720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a:t>In the first part of the talk, we established that what we need from DCTCP is to maintain small queues, without loss of throughput</a:t>
            </a:r>
          </a:p>
          <a:p>
            <a:pPr>
              <a:buFontTx/>
              <a:buChar char="-"/>
            </a:pPr>
            <a:endParaRPr lang="en-US" baseline="0" dirty="0"/>
          </a:p>
          <a:p>
            <a:pPr>
              <a:buFontTx/>
              <a:buChar char="-"/>
            </a:pPr>
            <a:r>
              <a:rPr lang="en-US" baseline="0" dirty="0"/>
              <a:t>Now in the case of TCP, the question of how much buffering is needed for high throughput has been studied and is known in the literature as the buffer sizing problem.</a:t>
            </a:r>
          </a:p>
          <a:p>
            <a:pPr>
              <a:buFontTx/>
              <a:buNone/>
            </a:pPr>
            <a:r>
              <a:rPr lang="en-US" baseline="0" dirty="0"/>
              <a:t> </a:t>
            </a:r>
            <a:endParaRPr lang="en-US" dirty="0"/>
          </a:p>
          <a:p>
            <a:pPr>
              <a:buFontTx/>
              <a:buChar char="-"/>
            </a:pPr>
            <a:r>
              <a:rPr lang="en-US" dirty="0"/>
              <a:t>… and</a:t>
            </a:r>
            <a:r>
              <a:rPr lang="en-US" baseline="0" dirty="0"/>
              <a:t> I’ll show you how to get low </a:t>
            </a:r>
            <a:r>
              <a:rPr lang="en-US" baseline="0" dirty="0" err="1"/>
              <a:t>var</a:t>
            </a:r>
            <a:r>
              <a:rPr lang="en-US" baseline="0" dirty="0"/>
              <a:t>…</a:t>
            </a:r>
          </a:p>
          <a:p>
            <a:pPr>
              <a:buFontTx/>
              <a:buChar char="-"/>
            </a:pPr>
            <a:endParaRPr lang="en-US" baseline="0" dirty="0"/>
          </a:p>
          <a:p>
            <a:r>
              <a:rPr lang="en-US" altLang="zh-CN" sz="1200" kern="1200" baseline="0" dirty="0">
                <a:solidFill>
                  <a:schemeClr val="tx1"/>
                </a:solidFill>
                <a:latin typeface="+mn-lt"/>
                <a:ea typeface="+mn-ea"/>
                <a:cs typeface="+mn-cs"/>
              </a:rPr>
              <a:t>convergence time; the time required for a new flow to</a:t>
            </a:r>
          </a:p>
          <a:p>
            <a:r>
              <a:rPr lang="en-US" altLang="zh-CN" sz="1200" kern="1200" baseline="0" dirty="0">
                <a:solidFill>
                  <a:schemeClr val="tx1"/>
                </a:solidFill>
                <a:latin typeface="+mn-lt"/>
                <a:ea typeface="+mn-ea"/>
                <a:cs typeface="+mn-cs"/>
              </a:rPr>
              <a:t>grab its share of the bandwidth from an existing flow with a</a:t>
            </a:r>
          </a:p>
          <a:p>
            <a:r>
              <a:rPr lang="en-US" altLang="zh-CN" sz="1200" kern="1200" baseline="0" dirty="0">
                <a:solidFill>
                  <a:schemeClr val="tx1"/>
                </a:solidFill>
                <a:latin typeface="+mn-lt"/>
                <a:ea typeface="+mn-ea"/>
                <a:cs typeface="+mn-cs"/>
              </a:rPr>
              <a:t>large window size.</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17</a:t>
            </a:fld>
            <a:endParaRPr lang="en-US"/>
          </a:p>
        </p:txBody>
      </p:sp>
    </p:spTree>
    <p:extLst>
      <p:ext uri="{BB962C8B-B14F-4D97-AF65-F5344CB8AC3E}">
        <p14:creationId xmlns:p14="http://schemas.microsoft.com/office/powerpoint/2010/main" val="293304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6858000"/>
          </a:xfrm>
          <a:prstGeom prst="rect">
            <a:avLst/>
          </a:prstGeom>
        </p:spPr>
        <p:txBody>
          <a:bodyPr/>
          <a:lstStyle/>
          <a:p>
            <a:pPr lvl="0"/>
            <a:r>
              <a:rPr lang="en-US" noProof="0" dirty="0"/>
              <a:t>Drag picture to placeholder or click icon to add</a:t>
            </a:r>
          </a:p>
        </p:txBody>
      </p:sp>
      <p:sp>
        <p:nvSpPr>
          <p:cNvPr id="19" name="Text Placeholder 18"/>
          <p:cNvSpPr>
            <a:spLocks noGrp="1"/>
          </p:cNvSpPr>
          <p:nvPr>
            <p:ph type="body" sz="quarter" idx="11"/>
          </p:nvPr>
        </p:nvSpPr>
        <p:spPr>
          <a:xfrm>
            <a:off x="227753" y="2043258"/>
            <a:ext cx="3637261" cy="2415052"/>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227013" y="4958531"/>
            <a:ext cx="1783159" cy="48260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a:t>Click to edit Master text styles</a:t>
            </a:r>
          </a:p>
        </p:txBody>
      </p:sp>
    </p:spTree>
    <p:extLst>
      <p:ext uri="{BB962C8B-B14F-4D97-AF65-F5344CB8AC3E}">
        <p14:creationId xmlns:p14="http://schemas.microsoft.com/office/powerpoint/2010/main" val="28438251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image" Target="../media/image33.wmf"/><Relationship Id="rId5" Type="http://schemas.openxmlformats.org/officeDocument/2006/relationships/oleObject" Target="../embeddings/oleObject1.bin"/><Relationship Id="rId10" Type="http://schemas.openxmlformats.org/officeDocument/2006/relationships/image" Target="../media/image35.wmf"/><Relationship Id="rId4" Type="http://schemas.openxmlformats.org/officeDocument/2006/relationships/notesSlide" Target="../notesSlides/notesSlide6.xml"/><Relationship Id="rId9"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notesSlide" Target="../notesSlides/notesSlide1.xml"/><Relationship Id="rId21" Type="http://schemas.openxmlformats.org/officeDocument/2006/relationships/image" Target="../media/image20.jpeg"/><Relationship Id="rId7" Type="http://schemas.openxmlformats.org/officeDocument/2006/relationships/image" Target="../media/image6.gif"/><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slideLayout" Target="../slideLayouts/slideLayout2.xml"/><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gif"/><Relationship Id="rId24" Type="http://schemas.openxmlformats.org/officeDocument/2006/relationships/image" Target="../media/image23.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gif"/><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gif"/></Relationships>
</file>

<file path=ppt/slides/_rels/slide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gi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9.gif"/><Relationship Id="rId5" Type="http://schemas.openxmlformats.org/officeDocument/2006/relationships/image" Target="../media/image4.jpe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jpe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Placeholder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857251"/>
            <a:ext cx="9148763"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p:cNvSpPr>
            <a:spLocks noChangeArrowheads="1"/>
          </p:cNvSpPr>
          <p:nvPr/>
        </p:nvSpPr>
        <p:spPr bwMode="auto">
          <a:xfrm>
            <a:off x="-12700" y="1898650"/>
            <a:ext cx="5184775" cy="3200400"/>
          </a:xfrm>
          <a:prstGeom prst="rect">
            <a:avLst/>
          </a:prstGeom>
          <a:solidFill>
            <a:srgbClr val="57068C"/>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5124" name="Text Placeholder 2"/>
          <p:cNvSpPr>
            <a:spLocks noGrp="1"/>
          </p:cNvSpPr>
          <p:nvPr>
            <p:ph type="body" sz="quarter" idx="11"/>
          </p:nvPr>
        </p:nvSpPr>
        <p:spPr bwMode="auto">
          <a:xfrm>
            <a:off x="104776" y="2778126"/>
            <a:ext cx="4945063" cy="2320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indent="0" algn="ctr">
              <a:spcBef>
                <a:spcPct val="0"/>
              </a:spcBef>
              <a:buNone/>
            </a:pPr>
            <a:r>
              <a:rPr lang="en-US" altLang="zh-CN" sz="2400" dirty="0"/>
              <a:t>Congestion Control</a:t>
            </a:r>
          </a:p>
          <a:p>
            <a:pPr indent="0" algn="ctr">
              <a:spcBef>
                <a:spcPct val="0"/>
              </a:spcBef>
              <a:buNone/>
            </a:pPr>
            <a:r>
              <a:rPr lang="en-US" altLang="zh-CN" sz="2400" dirty="0"/>
              <a:t> in </a:t>
            </a:r>
            <a:r>
              <a:rPr lang="en-US" altLang="zh-CN" sz="2400"/>
              <a:t>Data Centers (I)</a:t>
            </a:r>
            <a:endParaRPr lang="en-US" altLang="zh-CN" sz="2400" dirty="0"/>
          </a:p>
          <a:p>
            <a:pPr indent="0" algn="ctr">
              <a:spcBef>
                <a:spcPct val="0"/>
              </a:spcBef>
              <a:buNone/>
            </a:pPr>
            <a:endParaRPr lang="en-US" sz="2400" dirty="0"/>
          </a:p>
          <a:p>
            <a:pPr indent="0" algn="ctr">
              <a:spcBef>
                <a:spcPct val="0"/>
              </a:spcBef>
              <a:buNone/>
            </a:pPr>
            <a:endParaRPr lang="en-US" altLang="zh-CN" sz="1700" dirty="0">
              <a:latin typeface="Calibri" panose="020F0502020204030204" pitchFamily="34" charset="0"/>
              <a:ea typeface="ＭＳ Ｐゴシック" panose="020B0600070205080204" pitchFamily="34" charset="-128"/>
            </a:endParaRP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H. Jonathan Chao</a:t>
            </a: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ECE Department</a:t>
            </a:r>
          </a:p>
          <a:p>
            <a:pPr indent="0" algn="ctr" eaLnBrk="1" hangingPunct="1">
              <a:spcBef>
                <a:spcPct val="0"/>
              </a:spcBef>
              <a:buNone/>
            </a:pPr>
            <a:r>
              <a:rPr lang="en-US" altLang="zh-CN" sz="1700" dirty="0">
                <a:latin typeface="Calibri" panose="020F0502020204030204" pitchFamily="34" charset="0"/>
                <a:ea typeface="ＭＳ Ｐゴシック" panose="020B0600070205080204" pitchFamily="34" charset="-128"/>
              </a:rPr>
              <a:t>chao@nyu.edu</a:t>
            </a:r>
          </a:p>
        </p:txBody>
      </p:sp>
      <p:sp>
        <p:nvSpPr>
          <p:cNvPr id="5125" name="Text Placeholder 3"/>
          <p:cNvSpPr>
            <a:spLocks noGrp="1"/>
          </p:cNvSpPr>
          <p:nvPr>
            <p:ph type="body" sz="quarter" idx="13"/>
          </p:nvPr>
        </p:nvSpPr>
        <p:spPr bwMode="auto">
          <a:xfrm>
            <a:off x="227013" y="4576763"/>
            <a:ext cx="1782762" cy="36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spcBef>
                <a:spcPct val="0"/>
              </a:spcBef>
            </a:pPr>
            <a:endParaRPr lang="en-US" altLang="zh-CN">
              <a:ea typeface="ＭＳ Ｐゴシック" panose="020B0600070205080204" pitchFamily="34" charset="-128"/>
            </a:endParaRPr>
          </a:p>
          <a:p>
            <a:pPr marL="0" indent="0">
              <a:spcBef>
                <a:spcPct val="0"/>
              </a:spcBef>
            </a:pPr>
            <a:endParaRPr lang="en-US" altLang="zh-CN">
              <a:ea typeface="ＭＳ Ｐゴシック" panose="020B0600070205080204" pitchFamily="34" charset="-128"/>
            </a:endParaRPr>
          </a:p>
        </p:txBody>
      </p:sp>
      <p:pic>
        <p:nvPicPr>
          <p:cNvPr id="5126"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013" y="2195513"/>
            <a:ext cx="168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54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152"/>
          <p:cNvSpPr>
            <a:spLocks/>
          </p:cNvSpPr>
          <p:nvPr/>
        </p:nvSpPr>
        <p:spPr bwMode="auto">
          <a:xfrm rot="5400000">
            <a:off x="5993350" y="4393153"/>
            <a:ext cx="2643699" cy="609600"/>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a:gsLst>
              <a:gs pos="0">
                <a:schemeClr val="bg1"/>
              </a:gs>
              <a:gs pos="100000">
                <a:schemeClr val="accent3">
                  <a:lumMod val="60000"/>
                  <a:lumOff val="40000"/>
                </a:schemeClr>
              </a:gs>
            </a:gsLst>
            <a:lin ang="0" scaled="1"/>
          </a:gradFill>
          <a:ln w="28575">
            <a:solidFill>
              <a:schemeClr val="tx1"/>
            </a:solidFill>
            <a:round/>
            <a:headEnd/>
            <a:tailEnd/>
          </a:ln>
        </p:spPr>
        <p:txBody>
          <a:bodyPr/>
          <a:lstStyle/>
          <a:p>
            <a:endParaRPr lang="en-US">
              <a:solidFill>
                <a:srgbClr val="333399"/>
              </a:solidFill>
            </a:endParaRPr>
          </a:p>
        </p:txBody>
      </p:sp>
      <p:sp>
        <p:nvSpPr>
          <p:cNvPr id="31" name="Text Box 19"/>
          <p:cNvSpPr txBox="1">
            <a:spLocks noChangeArrowheads="1"/>
          </p:cNvSpPr>
          <p:nvPr/>
        </p:nvSpPr>
        <p:spPr bwMode="auto">
          <a:xfrm>
            <a:off x="3388415" y="3105089"/>
            <a:ext cx="1869384" cy="400111"/>
          </a:xfrm>
          <a:prstGeom prst="rect">
            <a:avLst/>
          </a:prstGeom>
          <a:noFill/>
          <a:ln w="9525">
            <a:noFill/>
            <a:miter lim="800000"/>
            <a:headEnd/>
            <a:tailEnd/>
          </a:ln>
          <a:effectLst/>
        </p:spPr>
        <p:txBody>
          <a:bodyPr wrap="square">
            <a:spAutoFit/>
          </a:bodyPr>
          <a:lstStyle/>
          <a:p>
            <a:pPr algn="ctr"/>
            <a:r>
              <a:rPr lang="en-US" sz="2000" b="1" dirty="0">
                <a:solidFill>
                  <a:srgbClr val="FF0000"/>
                </a:solidFill>
              </a:rPr>
              <a:t>10G x RTT</a:t>
            </a:r>
          </a:p>
        </p:txBody>
      </p:sp>
      <p:sp>
        <p:nvSpPr>
          <p:cNvPr id="2" name="Title 1"/>
          <p:cNvSpPr>
            <a:spLocks noGrp="1"/>
          </p:cNvSpPr>
          <p:nvPr>
            <p:ph type="title"/>
          </p:nvPr>
        </p:nvSpPr>
        <p:spPr>
          <a:xfrm>
            <a:off x="0" y="0"/>
            <a:ext cx="9144000" cy="838200"/>
          </a:xfrm>
        </p:spPr>
        <p:txBody>
          <a:bodyPr>
            <a:normAutofit/>
          </a:bodyPr>
          <a:lstStyle/>
          <a:p>
            <a:r>
              <a:rPr lang="en-US" dirty="0"/>
              <a:t>TCP Buffer Sizing &amp; Latency</a:t>
            </a:r>
          </a:p>
        </p:txBody>
      </p:sp>
      <p:sp>
        <p:nvSpPr>
          <p:cNvPr id="7" name="Text Box 19"/>
          <p:cNvSpPr txBox="1">
            <a:spLocks noChangeArrowheads="1"/>
          </p:cNvSpPr>
          <p:nvPr/>
        </p:nvSpPr>
        <p:spPr bwMode="auto">
          <a:xfrm>
            <a:off x="3388415" y="3926622"/>
            <a:ext cx="1869384" cy="400111"/>
          </a:xfrm>
          <a:prstGeom prst="rect">
            <a:avLst/>
          </a:prstGeom>
          <a:noFill/>
          <a:ln w="9525">
            <a:noFill/>
            <a:miter lim="800000"/>
            <a:headEnd/>
            <a:tailEnd/>
          </a:ln>
          <a:effectLst/>
        </p:spPr>
        <p:txBody>
          <a:bodyPr wrap="square">
            <a:spAutoFit/>
          </a:bodyPr>
          <a:lstStyle/>
          <a:p>
            <a:pPr algn="ctr"/>
            <a:r>
              <a:rPr lang="en-US" sz="2000" b="1" dirty="0"/>
              <a:t>1G x RTT</a:t>
            </a:r>
          </a:p>
        </p:txBody>
      </p:sp>
      <p:grpSp>
        <p:nvGrpSpPr>
          <p:cNvPr id="3" name="Group 4"/>
          <p:cNvGrpSpPr/>
          <p:nvPr/>
        </p:nvGrpSpPr>
        <p:grpSpPr>
          <a:xfrm>
            <a:off x="2056558" y="4456258"/>
            <a:ext cx="4226162" cy="1512532"/>
            <a:chOff x="1980358" y="4070793"/>
            <a:chExt cx="4226162" cy="1512532"/>
          </a:xfrm>
        </p:grpSpPr>
        <p:cxnSp>
          <p:nvCxnSpPr>
            <p:cNvPr id="8" name="Straight Connector 7"/>
            <p:cNvCxnSpPr/>
            <p:nvPr/>
          </p:nvCxnSpPr>
          <p:spPr>
            <a:xfrm>
              <a:off x="1980358" y="4070793"/>
              <a:ext cx="42261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094527" y="4070793"/>
              <a:ext cx="3758082" cy="1512532"/>
              <a:chOff x="2094527" y="3298381"/>
              <a:chExt cx="3758082" cy="2284944"/>
            </a:xfrm>
          </p:grpSpPr>
          <p:grpSp>
            <p:nvGrpSpPr>
              <p:cNvPr id="5" name="Group 21"/>
              <p:cNvGrpSpPr>
                <a:grpSpLocks/>
              </p:cNvGrpSpPr>
              <p:nvPr/>
            </p:nvGrpSpPr>
            <p:grpSpPr bwMode="auto">
              <a:xfrm>
                <a:off x="2094527" y="3298381"/>
                <a:ext cx="1874101" cy="2283143"/>
                <a:chOff x="1632" y="2660"/>
                <a:chExt cx="720" cy="432"/>
              </a:xfrm>
            </p:grpSpPr>
            <p:sp>
              <p:nvSpPr>
                <p:cNvPr id="20"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63500" cap="rnd" cmpd="sng">
                  <a:solidFill>
                    <a:srgbClr val="FF0000"/>
                  </a:solidFill>
                  <a:round/>
                  <a:headEnd/>
                  <a:tailEnd/>
                </a:ln>
                <a:effectLst/>
              </p:spPr>
              <p:txBody>
                <a:bodyPr/>
                <a:lstStyle/>
                <a:p>
                  <a:endParaRPr lang="en-US"/>
                </a:p>
              </p:txBody>
            </p:sp>
            <p:sp>
              <p:nvSpPr>
                <p:cNvPr id="21" name="Line 23"/>
                <p:cNvSpPr>
                  <a:spLocks noChangeShapeType="1"/>
                </p:cNvSpPr>
                <p:nvPr/>
              </p:nvSpPr>
              <p:spPr bwMode="auto">
                <a:xfrm>
                  <a:off x="2304" y="2660"/>
                  <a:ext cx="48" cy="432"/>
                </a:xfrm>
                <a:prstGeom prst="line">
                  <a:avLst/>
                </a:prstGeom>
                <a:noFill/>
                <a:ln w="63500" cap="rnd">
                  <a:solidFill>
                    <a:srgbClr val="FF0000"/>
                  </a:solidFill>
                  <a:round/>
                  <a:headEnd/>
                  <a:tailEnd/>
                </a:ln>
                <a:effectLst/>
              </p:spPr>
              <p:txBody>
                <a:bodyPr/>
                <a:lstStyle/>
                <a:p>
                  <a:endParaRPr lang="en-US"/>
                </a:p>
              </p:txBody>
            </p:sp>
          </p:grpSp>
          <p:sp>
            <p:nvSpPr>
              <p:cNvPr id="18" name="Freeform 22"/>
              <p:cNvSpPr>
                <a:spLocks/>
              </p:cNvSpPr>
              <p:nvPr/>
            </p:nvSpPr>
            <p:spPr bwMode="auto">
              <a:xfrm>
                <a:off x="3981208" y="3300186"/>
                <a:ext cx="1749161" cy="2283139"/>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63500" cap="rnd" cmpd="sng">
                <a:solidFill>
                  <a:srgbClr val="FF0000"/>
                </a:solidFill>
                <a:round/>
                <a:headEnd/>
                <a:tailEnd/>
              </a:ln>
              <a:effectLst/>
            </p:spPr>
            <p:txBody>
              <a:bodyPr/>
              <a:lstStyle/>
              <a:p>
                <a:endParaRPr lang="en-US"/>
              </a:p>
            </p:txBody>
          </p:sp>
          <p:sp>
            <p:nvSpPr>
              <p:cNvPr id="19" name="Line 23"/>
              <p:cNvSpPr>
                <a:spLocks noChangeShapeType="1"/>
              </p:cNvSpPr>
              <p:nvPr/>
            </p:nvSpPr>
            <p:spPr bwMode="auto">
              <a:xfrm>
                <a:off x="5730369" y="3300186"/>
                <a:ext cx="122240" cy="2281337"/>
              </a:xfrm>
              <a:prstGeom prst="line">
                <a:avLst/>
              </a:prstGeom>
              <a:noFill/>
              <a:ln w="63500" cap="rnd">
                <a:solidFill>
                  <a:srgbClr val="FF0000"/>
                </a:solidFill>
                <a:round/>
                <a:headEnd/>
                <a:tailEnd/>
              </a:ln>
              <a:effectLst/>
            </p:spPr>
            <p:txBody>
              <a:bodyPr/>
              <a:lstStyle/>
              <a:p>
                <a:endParaRPr lang="en-US"/>
              </a:p>
            </p:txBody>
          </p:sp>
        </p:grpSp>
      </p:grpSp>
      <p:sp>
        <p:nvSpPr>
          <p:cNvPr id="15" name="Freeform 5"/>
          <p:cNvSpPr>
            <a:spLocks/>
          </p:cNvSpPr>
          <p:nvPr/>
        </p:nvSpPr>
        <p:spPr bwMode="auto">
          <a:xfrm>
            <a:off x="2056558" y="2971800"/>
            <a:ext cx="4297881" cy="3048002"/>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38100" cmpd="sng">
            <a:solidFill>
              <a:schemeClr val="tx1"/>
            </a:solidFill>
            <a:round/>
            <a:headEnd type="triangle" w="med" len="med"/>
            <a:tailEnd type="triangle" w="med" len="med"/>
          </a:ln>
          <a:effectLst/>
        </p:spPr>
        <p:txBody>
          <a:bodyPr/>
          <a:lstStyle/>
          <a:p>
            <a:endParaRPr lang="en-US"/>
          </a:p>
        </p:txBody>
      </p:sp>
      <p:sp>
        <p:nvSpPr>
          <p:cNvPr id="22" name="Text Box 19"/>
          <p:cNvSpPr txBox="1">
            <a:spLocks noChangeArrowheads="1"/>
          </p:cNvSpPr>
          <p:nvPr/>
        </p:nvSpPr>
        <p:spPr bwMode="auto">
          <a:xfrm rot="16200000">
            <a:off x="828555" y="3895846"/>
            <a:ext cx="1852556" cy="461665"/>
          </a:xfrm>
          <a:prstGeom prst="rect">
            <a:avLst/>
          </a:prstGeom>
          <a:noFill/>
          <a:ln w="9525">
            <a:noFill/>
            <a:miter lim="800000"/>
            <a:headEnd/>
            <a:tailEnd/>
          </a:ln>
          <a:effectLst/>
        </p:spPr>
        <p:txBody>
          <a:bodyPr wrap="square">
            <a:spAutoFit/>
          </a:bodyPr>
          <a:lstStyle/>
          <a:p>
            <a:pPr algn="r"/>
            <a:r>
              <a:rPr lang="en-US" sz="2400" b="1" dirty="0"/>
              <a:t>Buffer Size</a:t>
            </a:r>
          </a:p>
        </p:txBody>
      </p:sp>
      <p:sp>
        <p:nvSpPr>
          <p:cNvPr id="23" name="Text Box 19"/>
          <p:cNvSpPr txBox="1">
            <a:spLocks noChangeArrowheads="1"/>
          </p:cNvSpPr>
          <p:nvPr/>
        </p:nvSpPr>
        <p:spPr bwMode="auto">
          <a:xfrm>
            <a:off x="5257799" y="6172200"/>
            <a:ext cx="935840" cy="461665"/>
          </a:xfrm>
          <a:prstGeom prst="rect">
            <a:avLst/>
          </a:prstGeom>
          <a:noFill/>
          <a:ln w="9525">
            <a:noFill/>
            <a:miter lim="800000"/>
            <a:headEnd/>
            <a:tailEnd/>
          </a:ln>
          <a:effectLst/>
        </p:spPr>
        <p:txBody>
          <a:bodyPr wrap="square">
            <a:spAutoFit/>
          </a:bodyPr>
          <a:lstStyle/>
          <a:p>
            <a:pPr algn="r"/>
            <a:r>
              <a:rPr lang="en-US" sz="2400" b="1" dirty="0"/>
              <a:t>Time</a:t>
            </a:r>
          </a:p>
        </p:txBody>
      </p:sp>
      <p:sp>
        <p:nvSpPr>
          <p:cNvPr id="44" name="Freeform 152"/>
          <p:cNvSpPr>
            <a:spLocks/>
          </p:cNvSpPr>
          <p:nvPr/>
        </p:nvSpPr>
        <p:spPr bwMode="auto">
          <a:xfrm rot="5400000">
            <a:off x="6422967" y="4822769"/>
            <a:ext cx="1784465" cy="609600"/>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a:gsLst>
              <a:gs pos="0">
                <a:schemeClr val="bg1"/>
              </a:gs>
              <a:gs pos="100000">
                <a:schemeClr val="accent3">
                  <a:lumMod val="60000"/>
                  <a:lumOff val="40000"/>
                </a:schemeClr>
              </a:gs>
            </a:gsLst>
            <a:lin ang="0" scaled="1"/>
          </a:gradFill>
          <a:ln w="28575">
            <a:solidFill>
              <a:schemeClr val="tx1"/>
            </a:solidFill>
            <a:round/>
            <a:headEnd/>
            <a:tailEnd/>
          </a:ln>
        </p:spPr>
        <p:txBody>
          <a:bodyPr/>
          <a:lstStyle/>
          <a:p>
            <a:endParaRPr lang="en-US">
              <a:solidFill>
                <a:srgbClr val="333399"/>
              </a:solidFill>
            </a:endParaRPr>
          </a:p>
        </p:txBody>
      </p:sp>
      <p:sp>
        <p:nvSpPr>
          <p:cNvPr id="46" name="Rectangle 45"/>
          <p:cNvSpPr/>
          <p:nvPr/>
        </p:nvSpPr>
        <p:spPr>
          <a:xfrm>
            <a:off x="7048500" y="5767752"/>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Rectangle 47"/>
          <p:cNvSpPr/>
          <p:nvPr/>
        </p:nvSpPr>
        <p:spPr>
          <a:xfrm>
            <a:off x="7048500" y="5546831"/>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a:xfrm>
            <a:off x="2286000" y="5394431"/>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0" name="Rectangle 49"/>
          <p:cNvSpPr/>
          <p:nvPr/>
        </p:nvSpPr>
        <p:spPr>
          <a:xfrm>
            <a:off x="7048500" y="5325910"/>
            <a:ext cx="533400" cy="22092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3" name="Rectangle 52"/>
          <p:cNvSpPr/>
          <p:nvPr/>
        </p:nvSpPr>
        <p:spPr>
          <a:xfrm>
            <a:off x="7048500" y="5767752"/>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Rectangle 53"/>
          <p:cNvSpPr/>
          <p:nvPr/>
        </p:nvSpPr>
        <p:spPr>
          <a:xfrm>
            <a:off x="7048500" y="5546831"/>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Rectangle 54"/>
          <p:cNvSpPr/>
          <p:nvPr/>
        </p:nvSpPr>
        <p:spPr>
          <a:xfrm>
            <a:off x="7045411" y="4235337"/>
            <a:ext cx="533400" cy="22092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6" name="Rectangle 55"/>
          <p:cNvSpPr/>
          <p:nvPr/>
        </p:nvSpPr>
        <p:spPr>
          <a:xfrm>
            <a:off x="7048500" y="5325910"/>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7048500" y="5104989"/>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Rectangle 57"/>
          <p:cNvSpPr/>
          <p:nvPr/>
        </p:nvSpPr>
        <p:spPr>
          <a:xfrm>
            <a:off x="7048500" y="4897194"/>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Rectangle 58"/>
          <p:cNvSpPr/>
          <p:nvPr/>
        </p:nvSpPr>
        <p:spPr>
          <a:xfrm>
            <a:off x="7048500" y="4676273"/>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Rectangle 59"/>
          <p:cNvSpPr/>
          <p:nvPr/>
        </p:nvSpPr>
        <p:spPr>
          <a:xfrm>
            <a:off x="7048500" y="4456258"/>
            <a:ext cx="533400" cy="22092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Oval 63"/>
          <p:cNvSpPr/>
          <p:nvPr/>
        </p:nvSpPr>
        <p:spPr>
          <a:xfrm>
            <a:off x="3740028" y="4305053"/>
            <a:ext cx="304800"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5" name="Content Placeholder 12"/>
          <p:cNvSpPr>
            <a:spLocks noGrp="1"/>
          </p:cNvSpPr>
          <p:nvPr>
            <p:ph idx="1"/>
          </p:nvPr>
        </p:nvSpPr>
        <p:spPr>
          <a:xfrm>
            <a:off x="304800" y="1066800"/>
            <a:ext cx="8839200" cy="1752600"/>
          </a:xfrm>
        </p:spPr>
        <p:txBody>
          <a:bodyPr>
            <a:normAutofit/>
          </a:bodyPr>
          <a:lstStyle/>
          <a:p>
            <a:r>
              <a:rPr lang="en-US" sz="2200" dirty="0"/>
              <a:t>Widespread conception: increase link speed </a:t>
            </a:r>
            <a:r>
              <a:rPr lang="en-US" sz="2200" dirty="0">
                <a:sym typeface="Wingdings" pitchFamily="2" charset="2"/>
              </a:rPr>
              <a:t>to </a:t>
            </a:r>
            <a:r>
              <a:rPr lang="en-US" sz="2200" dirty="0"/>
              <a:t>reduce latency</a:t>
            </a:r>
          </a:p>
          <a:p>
            <a:pPr lvl="1"/>
            <a:r>
              <a:rPr lang="en-US" sz="2200" dirty="0" err="1"/>
              <a:t>Eg</a:t>
            </a:r>
            <a:r>
              <a:rPr lang="en-US" sz="2200" dirty="0"/>
              <a:t>. upgrade from </a:t>
            </a:r>
            <a:r>
              <a:rPr lang="en-US" sz="2200" b="1" dirty="0"/>
              <a:t>1Gbps</a:t>
            </a:r>
            <a:r>
              <a:rPr lang="en-US" sz="2200" dirty="0"/>
              <a:t> to </a:t>
            </a:r>
            <a:r>
              <a:rPr lang="en-US" sz="2200" b="1" dirty="0">
                <a:solidFill>
                  <a:srgbClr val="FF0000"/>
                </a:solidFill>
              </a:rPr>
              <a:t>10Gbps</a:t>
            </a:r>
            <a:r>
              <a:rPr lang="en-US" sz="2200" dirty="0"/>
              <a:t> network.</a:t>
            </a:r>
          </a:p>
          <a:p>
            <a:r>
              <a:rPr lang="en-US" sz="2200" dirty="0"/>
              <a:t>However, </a:t>
            </a:r>
            <a:r>
              <a:rPr lang="en-US" sz="2200" dirty="0">
                <a:solidFill>
                  <a:srgbClr val="FF0000"/>
                </a:solidFill>
              </a:rPr>
              <a:t>increasing link speed doesn’t lower queuing delay</a:t>
            </a:r>
            <a:r>
              <a:rPr lang="en-US" sz="2200" dirty="0"/>
              <a:t>, because:</a:t>
            </a:r>
          </a:p>
          <a:p>
            <a:pPr lvl="1"/>
            <a:r>
              <a:rPr lang="en-US" sz="2000" dirty="0"/>
              <a:t>Switch buffers also need to be </a:t>
            </a:r>
            <a:r>
              <a:rPr lang="en-US" sz="2000" b="1" dirty="0"/>
              <a:t>10 times larger and 10 times faster</a:t>
            </a:r>
            <a:r>
              <a:rPr lang="en-US" sz="2000" dirty="0"/>
              <a:t>.</a:t>
            </a:r>
          </a:p>
        </p:txBody>
      </p:sp>
      <p:sp>
        <p:nvSpPr>
          <p:cNvPr id="34" name="Slide Number Placeholder 33"/>
          <p:cNvSpPr>
            <a:spLocks noGrp="1"/>
          </p:cNvSpPr>
          <p:nvPr>
            <p:ph type="sldNum" sz="quarter" idx="12"/>
          </p:nvPr>
        </p:nvSpPr>
        <p:spPr/>
        <p:txBody>
          <a:bodyPr/>
          <a:lstStyle/>
          <a:p>
            <a:fld id="{A303CD73-591A-42F9-B2E2-6A603CD60845}" type="slidenum">
              <a:rPr lang="en-US" smtClean="0"/>
              <a:pPr/>
              <a:t>10</a:t>
            </a:fld>
            <a:endParaRPr lang="en-US"/>
          </a:p>
        </p:txBody>
      </p:sp>
      <p:grpSp>
        <p:nvGrpSpPr>
          <p:cNvPr id="6" name="Group 34"/>
          <p:cNvGrpSpPr/>
          <p:nvPr/>
        </p:nvGrpSpPr>
        <p:grpSpPr>
          <a:xfrm>
            <a:off x="2055924" y="3509665"/>
            <a:ext cx="4226162" cy="2457932"/>
            <a:chOff x="1980358" y="4070793"/>
            <a:chExt cx="4226162" cy="1512532"/>
          </a:xfrm>
        </p:grpSpPr>
        <p:cxnSp>
          <p:nvCxnSpPr>
            <p:cNvPr id="36" name="Straight Connector 35"/>
            <p:cNvCxnSpPr/>
            <p:nvPr/>
          </p:nvCxnSpPr>
          <p:spPr>
            <a:xfrm>
              <a:off x="1980358" y="4070793"/>
              <a:ext cx="422616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36"/>
            <p:cNvGrpSpPr/>
            <p:nvPr/>
          </p:nvGrpSpPr>
          <p:grpSpPr>
            <a:xfrm>
              <a:off x="2094527" y="4070793"/>
              <a:ext cx="3758082" cy="1512532"/>
              <a:chOff x="2094527" y="3298381"/>
              <a:chExt cx="3758082" cy="2284944"/>
            </a:xfrm>
          </p:grpSpPr>
          <p:grpSp>
            <p:nvGrpSpPr>
              <p:cNvPr id="10" name="Group 21"/>
              <p:cNvGrpSpPr>
                <a:grpSpLocks/>
              </p:cNvGrpSpPr>
              <p:nvPr/>
            </p:nvGrpSpPr>
            <p:grpSpPr bwMode="auto">
              <a:xfrm>
                <a:off x="2094527" y="3298381"/>
                <a:ext cx="1874101" cy="2283143"/>
                <a:chOff x="1632" y="2660"/>
                <a:chExt cx="720" cy="432"/>
              </a:xfrm>
            </p:grpSpPr>
            <p:sp>
              <p:nvSpPr>
                <p:cNvPr id="41"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63500" cap="rnd" cmpd="sng">
                  <a:solidFill>
                    <a:srgbClr val="FF0000"/>
                  </a:solidFill>
                  <a:round/>
                  <a:headEnd/>
                  <a:tailEnd/>
                </a:ln>
                <a:effectLst/>
              </p:spPr>
              <p:txBody>
                <a:bodyPr/>
                <a:lstStyle/>
                <a:p>
                  <a:endParaRPr lang="en-US"/>
                </a:p>
              </p:txBody>
            </p:sp>
            <p:sp>
              <p:nvSpPr>
                <p:cNvPr id="42" name="Line 23"/>
                <p:cNvSpPr>
                  <a:spLocks noChangeShapeType="1"/>
                </p:cNvSpPr>
                <p:nvPr/>
              </p:nvSpPr>
              <p:spPr bwMode="auto">
                <a:xfrm>
                  <a:off x="2304" y="2660"/>
                  <a:ext cx="48" cy="432"/>
                </a:xfrm>
                <a:prstGeom prst="line">
                  <a:avLst/>
                </a:prstGeom>
                <a:noFill/>
                <a:ln w="63500" cap="rnd">
                  <a:solidFill>
                    <a:srgbClr val="FF0000"/>
                  </a:solidFill>
                  <a:round/>
                  <a:headEnd/>
                  <a:tailEnd/>
                </a:ln>
                <a:effectLst/>
              </p:spPr>
              <p:txBody>
                <a:bodyPr/>
                <a:lstStyle/>
                <a:p>
                  <a:endParaRPr lang="en-US"/>
                </a:p>
              </p:txBody>
            </p:sp>
          </p:grpSp>
          <p:sp>
            <p:nvSpPr>
              <p:cNvPr id="39" name="Freeform 22"/>
              <p:cNvSpPr>
                <a:spLocks/>
              </p:cNvSpPr>
              <p:nvPr/>
            </p:nvSpPr>
            <p:spPr bwMode="auto">
              <a:xfrm>
                <a:off x="3981208" y="3300186"/>
                <a:ext cx="1749161" cy="2283139"/>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63500" cap="rnd" cmpd="sng">
                <a:solidFill>
                  <a:srgbClr val="FF0000"/>
                </a:solidFill>
                <a:round/>
                <a:headEnd/>
                <a:tailEnd/>
              </a:ln>
              <a:effectLst/>
            </p:spPr>
            <p:txBody>
              <a:bodyPr/>
              <a:lstStyle/>
              <a:p>
                <a:endParaRPr lang="en-US"/>
              </a:p>
            </p:txBody>
          </p:sp>
          <p:sp>
            <p:nvSpPr>
              <p:cNvPr id="40" name="Line 23"/>
              <p:cNvSpPr>
                <a:spLocks noChangeShapeType="1"/>
              </p:cNvSpPr>
              <p:nvPr/>
            </p:nvSpPr>
            <p:spPr bwMode="auto">
              <a:xfrm>
                <a:off x="5730369" y="3300186"/>
                <a:ext cx="122240" cy="2281337"/>
              </a:xfrm>
              <a:prstGeom prst="line">
                <a:avLst/>
              </a:prstGeom>
              <a:noFill/>
              <a:ln w="63500" cap="rnd">
                <a:solidFill>
                  <a:srgbClr val="FF0000"/>
                </a:solidFill>
                <a:round/>
                <a:headEnd/>
                <a:tailEnd/>
              </a:ln>
              <a:effectLst/>
            </p:spPr>
            <p:txBody>
              <a:bodyPr/>
              <a:lstStyle/>
              <a:p>
                <a:endParaRPr lang="en-US"/>
              </a:p>
            </p:txBody>
          </p:sp>
        </p:grpSp>
      </p:grpSp>
      <p:cxnSp>
        <p:nvCxnSpPr>
          <p:cNvPr id="47" name="Straight Arrow Connector 46"/>
          <p:cNvCxnSpPr/>
          <p:nvPr/>
        </p:nvCxnSpPr>
        <p:spPr>
          <a:xfrm rot="5400000">
            <a:off x="7124700" y="6209506"/>
            <a:ext cx="381000" cy="158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1" name="Text Box 19"/>
          <p:cNvSpPr txBox="1">
            <a:spLocks noChangeArrowheads="1"/>
          </p:cNvSpPr>
          <p:nvPr/>
        </p:nvSpPr>
        <p:spPr bwMode="auto">
          <a:xfrm>
            <a:off x="6705600" y="6096000"/>
            <a:ext cx="1869384" cy="400111"/>
          </a:xfrm>
          <a:prstGeom prst="rect">
            <a:avLst/>
          </a:prstGeom>
          <a:noFill/>
          <a:ln w="9525">
            <a:noFill/>
            <a:miter lim="800000"/>
            <a:headEnd/>
            <a:tailEnd/>
          </a:ln>
          <a:effectLst/>
        </p:spPr>
        <p:txBody>
          <a:bodyPr wrap="square">
            <a:spAutoFit/>
          </a:bodyPr>
          <a:lstStyle/>
          <a:p>
            <a:pPr algn="ctr"/>
            <a:r>
              <a:rPr lang="en-US" sz="2000" b="1" dirty="0"/>
              <a:t>1G </a:t>
            </a:r>
          </a:p>
        </p:txBody>
      </p:sp>
      <p:sp>
        <p:nvSpPr>
          <p:cNvPr id="52" name="Text Box 19"/>
          <p:cNvSpPr txBox="1">
            <a:spLocks noChangeArrowheads="1"/>
          </p:cNvSpPr>
          <p:nvPr/>
        </p:nvSpPr>
        <p:spPr bwMode="auto">
          <a:xfrm>
            <a:off x="6817416" y="6096000"/>
            <a:ext cx="1869384" cy="400111"/>
          </a:xfrm>
          <a:prstGeom prst="rect">
            <a:avLst/>
          </a:prstGeom>
          <a:noFill/>
          <a:ln w="9525">
            <a:noFill/>
            <a:miter lim="800000"/>
            <a:headEnd/>
            <a:tailEnd/>
          </a:ln>
          <a:effectLst/>
        </p:spPr>
        <p:txBody>
          <a:bodyPr wrap="square">
            <a:spAutoFit/>
          </a:bodyPr>
          <a:lstStyle/>
          <a:p>
            <a:pPr algn="ctr"/>
            <a:r>
              <a:rPr lang="en-US" sz="2000" b="1" dirty="0">
                <a:solidFill>
                  <a:srgbClr val="FF0000"/>
                </a:solidFill>
              </a:rPr>
              <a:t>10G </a:t>
            </a:r>
          </a:p>
        </p:txBody>
      </p:sp>
      <p:cxnSp>
        <p:nvCxnSpPr>
          <p:cNvPr id="61" name="Straight Arrow Connector 60"/>
          <p:cNvCxnSpPr/>
          <p:nvPr/>
        </p:nvCxnSpPr>
        <p:spPr>
          <a:xfrm rot="5400000">
            <a:off x="7049294" y="6285706"/>
            <a:ext cx="533400" cy="158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2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
                                        <p:tgtEl>
                                          <p:spTgt spid="49"/>
                                        </p:tgtEl>
                                      </p:cBhvr>
                                    </p:animEffect>
                                  </p:childTnLst>
                                </p:cTn>
                              </p:par>
                            </p:childTnLst>
                          </p:cTn>
                        </p:par>
                        <p:par>
                          <p:cTn id="8" fill="hold">
                            <p:stCondLst>
                              <p:cond delay="200"/>
                            </p:stCondLst>
                            <p:childTnLst>
                              <p:par>
                                <p:cTn id="9" presetID="10" presetClass="entr" presetSubtype="0" fill="hold" grpId="1"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
                                        <p:tgtEl>
                                          <p:spTgt spid="46"/>
                                        </p:tgtEl>
                                      </p:cBhvr>
                                    </p:animEffect>
                                  </p:childTnLst>
                                </p:cTn>
                              </p:par>
                            </p:childTnLst>
                          </p:cTn>
                        </p:par>
                        <p:par>
                          <p:cTn id="12" fill="hold">
                            <p:stCondLst>
                              <p:cond delay="250"/>
                            </p:stCondLst>
                            <p:childTnLst>
                              <p:par>
                                <p:cTn id="13" presetID="10" presetClass="entr" presetSubtype="0" fill="hold" grpId="1"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
                                        <p:tgtEl>
                                          <p:spTgt spid="48"/>
                                        </p:tgtEl>
                                      </p:cBhvr>
                                    </p:animEffect>
                                  </p:childTnLst>
                                </p:cTn>
                              </p:par>
                            </p:childTnLst>
                          </p:cTn>
                        </p:par>
                        <p:par>
                          <p:cTn id="16" fill="hold">
                            <p:stCondLst>
                              <p:cond delay="300"/>
                            </p:stCondLst>
                            <p:childTnLst>
                              <p:par>
                                <p:cTn id="17" presetID="10" presetClass="entr" presetSubtype="0" fill="hold" grpId="1"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0" nodeType="clickEffect">
                                  <p:stCondLst>
                                    <p:cond delay="0"/>
                                  </p:stCondLst>
                                  <p:childTnLst>
                                    <p:anim calcmode="lin" valueType="num">
                                      <p:cBhvr additive="base">
                                        <p:cTn id="23" dur="100"/>
                                        <p:tgtEl>
                                          <p:spTgt spid="46"/>
                                        </p:tgtEl>
                                        <p:attrNameLst>
                                          <p:attrName>ppt_x</p:attrName>
                                        </p:attrNameLst>
                                      </p:cBhvr>
                                      <p:tavLst>
                                        <p:tav tm="0">
                                          <p:val>
                                            <p:strVal val="ppt_x"/>
                                          </p:val>
                                        </p:tav>
                                        <p:tav tm="100000">
                                          <p:val>
                                            <p:strVal val="ppt_x"/>
                                          </p:val>
                                        </p:tav>
                                      </p:tavLst>
                                    </p:anim>
                                    <p:anim calcmode="lin" valueType="num">
                                      <p:cBhvr additive="base">
                                        <p:cTn id="24" dur="100"/>
                                        <p:tgtEl>
                                          <p:spTgt spid="46"/>
                                        </p:tgtEl>
                                        <p:attrNameLst>
                                          <p:attrName>ppt_y</p:attrName>
                                        </p:attrNameLst>
                                      </p:cBhvr>
                                      <p:tavLst>
                                        <p:tav tm="0">
                                          <p:val>
                                            <p:strVal val="ppt_y"/>
                                          </p:val>
                                        </p:tav>
                                        <p:tav tm="100000">
                                          <p:val>
                                            <p:strVal val="1+ppt_h/2"/>
                                          </p:val>
                                        </p:tav>
                                      </p:tavLst>
                                    </p:anim>
                                    <p:set>
                                      <p:cBhvr>
                                        <p:cTn id="25" dur="1" fill="hold">
                                          <p:stCondLst>
                                            <p:cond delay="99"/>
                                          </p:stCondLst>
                                        </p:cTn>
                                        <p:tgtEl>
                                          <p:spTgt spid="46"/>
                                        </p:tgtEl>
                                        <p:attrNameLst>
                                          <p:attrName>style.visibility</p:attrName>
                                        </p:attrNameLst>
                                      </p:cBhvr>
                                      <p:to>
                                        <p:strVal val="hidden"/>
                                      </p:to>
                                    </p:set>
                                  </p:childTnLst>
                                </p:cTn>
                              </p:par>
                            </p:childTnLst>
                          </p:cTn>
                        </p:par>
                        <p:par>
                          <p:cTn id="26" fill="hold">
                            <p:stCondLst>
                              <p:cond delay="100"/>
                            </p:stCondLst>
                            <p:childTnLst>
                              <p:par>
                                <p:cTn id="27" presetID="2" presetClass="exit" presetSubtype="4" fill="hold" grpId="0" nodeType="afterEffect">
                                  <p:stCondLst>
                                    <p:cond delay="0"/>
                                  </p:stCondLst>
                                  <p:childTnLst>
                                    <p:anim calcmode="lin" valueType="num">
                                      <p:cBhvr additive="base">
                                        <p:cTn id="28" dur="100"/>
                                        <p:tgtEl>
                                          <p:spTgt spid="48"/>
                                        </p:tgtEl>
                                        <p:attrNameLst>
                                          <p:attrName>ppt_x</p:attrName>
                                        </p:attrNameLst>
                                      </p:cBhvr>
                                      <p:tavLst>
                                        <p:tav tm="0">
                                          <p:val>
                                            <p:strVal val="ppt_x"/>
                                          </p:val>
                                        </p:tav>
                                        <p:tav tm="100000">
                                          <p:val>
                                            <p:strVal val="ppt_x"/>
                                          </p:val>
                                        </p:tav>
                                      </p:tavLst>
                                    </p:anim>
                                    <p:anim calcmode="lin" valueType="num">
                                      <p:cBhvr additive="base">
                                        <p:cTn id="29" dur="100"/>
                                        <p:tgtEl>
                                          <p:spTgt spid="48"/>
                                        </p:tgtEl>
                                        <p:attrNameLst>
                                          <p:attrName>ppt_y</p:attrName>
                                        </p:attrNameLst>
                                      </p:cBhvr>
                                      <p:tavLst>
                                        <p:tav tm="0">
                                          <p:val>
                                            <p:strVal val="ppt_y"/>
                                          </p:val>
                                        </p:tav>
                                        <p:tav tm="100000">
                                          <p:val>
                                            <p:strVal val="1+ppt_h/2"/>
                                          </p:val>
                                        </p:tav>
                                      </p:tavLst>
                                    </p:anim>
                                    <p:set>
                                      <p:cBhvr>
                                        <p:cTn id="30" dur="1" fill="hold">
                                          <p:stCondLst>
                                            <p:cond delay="99"/>
                                          </p:stCondLst>
                                        </p:cTn>
                                        <p:tgtEl>
                                          <p:spTgt spid="48"/>
                                        </p:tgtEl>
                                        <p:attrNameLst>
                                          <p:attrName>style.visibility</p:attrName>
                                        </p:attrNameLst>
                                      </p:cBhvr>
                                      <p:to>
                                        <p:strVal val="hidden"/>
                                      </p:to>
                                    </p:set>
                                  </p:childTnLst>
                                </p:cTn>
                              </p:par>
                            </p:childTnLst>
                          </p:cTn>
                        </p:par>
                        <p:par>
                          <p:cTn id="31" fill="hold">
                            <p:stCondLst>
                              <p:cond delay="200"/>
                            </p:stCondLst>
                            <p:childTnLst>
                              <p:par>
                                <p:cTn id="32" presetID="2" presetClass="exit" presetSubtype="4" fill="hold" grpId="0" nodeType="afterEffect">
                                  <p:stCondLst>
                                    <p:cond delay="0"/>
                                  </p:stCondLst>
                                  <p:childTnLst>
                                    <p:anim calcmode="lin" valueType="num">
                                      <p:cBhvr additive="base">
                                        <p:cTn id="33" dur="100"/>
                                        <p:tgtEl>
                                          <p:spTgt spid="50"/>
                                        </p:tgtEl>
                                        <p:attrNameLst>
                                          <p:attrName>ppt_x</p:attrName>
                                        </p:attrNameLst>
                                      </p:cBhvr>
                                      <p:tavLst>
                                        <p:tav tm="0">
                                          <p:val>
                                            <p:strVal val="ppt_x"/>
                                          </p:val>
                                        </p:tav>
                                        <p:tav tm="100000">
                                          <p:val>
                                            <p:strVal val="ppt_x"/>
                                          </p:val>
                                        </p:tav>
                                      </p:tavLst>
                                    </p:anim>
                                    <p:anim calcmode="lin" valueType="num">
                                      <p:cBhvr additive="base">
                                        <p:cTn id="34" dur="100"/>
                                        <p:tgtEl>
                                          <p:spTgt spid="50"/>
                                        </p:tgtEl>
                                        <p:attrNameLst>
                                          <p:attrName>ppt_y</p:attrName>
                                        </p:attrNameLst>
                                      </p:cBhvr>
                                      <p:tavLst>
                                        <p:tav tm="0">
                                          <p:val>
                                            <p:strVal val="ppt_y"/>
                                          </p:val>
                                        </p:tav>
                                        <p:tav tm="100000">
                                          <p:val>
                                            <p:strVal val="1+ppt_h/2"/>
                                          </p:val>
                                        </p:tav>
                                      </p:tavLst>
                                    </p:anim>
                                    <p:set>
                                      <p:cBhvr>
                                        <p:cTn id="35" dur="1" fill="hold">
                                          <p:stCondLst>
                                            <p:cond delay="99"/>
                                          </p:stCondLst>
                                        </p:cTn>
                                        <p:tgtEl>
                                          <p:spTgt spid="5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00"/>
                                        <p:tgtEl>
                                          <p:spTgt spid="49"/>
                                        </p:tgtEl>
                                      </p:cBhvr>
                                    </p:animEffect>
                                    <p:set>
                                      <p:cBhvr>
                                        <p:cTn id="40" dur="1" fill="hold">
                                          <p:stCondLst>
                                            <p:cond delay="199"/>
                                          </p:stCondLst>
                                        </p:cTn>
                                        <p:tgtEl>
                                          <p:spTgt spid="49"/>
                                        </p:tgtEl>
                                        <p:attrNameLst>
                                          <p:attrName>style.visibility</p:attrName>
                                        </p:attrNameLst>
                                      </p:cBhvr>
                                      <p:to>
                                        <p:strVal val="hidden"/>
                                      </p:to>
                                    </p:set>
                                  </p:childTnLst>
                                </p:cTn>
                              </p:par>
                            </p:childTnLst>
                          </p:cTn>
                        </p:par>
                        <p:par>
                          <p:cTn id="41" fill="hold">
                            <p:stCondLst>
                              <p:cond delay="2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200"/>
                                        <p:tgtEl>
                                          <p:spTgt spid="64"/>
                                        </p:tgtEl>
                                      </p:cBhvr>
                                    </p:animEffect>
                                  </p:childTnLst>
                                </p:cTn>
                              </p:par>
                            </p:childTnLst>
                          </p:cTn>
                        </p:par>
                        <p:par>
                          <p:cTn id="45" fill="hold">
                            <p:stCondLst>
                              <p:cond delay="400"/>
                            </p:stCondLst>
                            <p:childTnLst>
                              <p:par>
                                <p:cTn id="46" presetID="10" presetClass="entr" presetSubtype="0" fill="hold" grpId="1" nodeType="after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
                                        <p:tgtEl>
                                          <p:spTgt spid="53"/>
                                        </p:tgtEl>
                                      </p:cBhvr>
                                    </p:animEffect>
                                  </p:childTnLst>
                                </p:cTn>
                              </p:par>
                            </p:childTnLst>
                          </p:cTn>
                        </p:par>
                        <p:par>
                          <p:cTn id="49" fill="hold">
                            <p:stCondLst>
                              <p:cond delay="450"/>
                            </p:stCondLst>
                            <p:childTnLst>
                              <p:par>
                                <p:cTn id="50" presetID="10" presetClass="entr" presetSubtype="0" fill="hold" grpId="1"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
                                        <p:tgtEl>
                                          <p:spTgt spid="54"/>
                                        </p:tgtEl>
                                      </p:cBhvr>
                                    </p:animEffect>
                                  </p:childTnLst>
                                </p:cTn>
                              </p:par>
                            </p:childTnLst>
                          </p:cTn>
                        </p:par>
                        <p:par>
                          <p:cTn id="53" fill="hold">
                            <p:stCondLst>
                              <p:cond delay="500"/>
                            </p:stCondLst>
                            <p:childTnLst>
                              <p:par>
                                <p:cTn id="54" presetID="10" presetClass="entr" presetSubtype="0" fill="hold" grpId="1"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
                                        <p:tgtEl>
                                          <p:spTgt spid="56"/>
                                        </p:tgtEl>
                                      </p:cBhvr>
                                    </p:animEffect>
                                  </p:childTnLst>
                                </p:cTn>
                              </p:par>
                            </p:childTnLst>
                          </p:cTn>
                        </p:par>
                        <p:par>
                          <p:cTn id="57" fill="hold">
                            <p:stCondLst>
                              <p:cond delay="550"/>
                            </p:stCondLst>
                            <p:childTnLst>
                              <p:par>
                                <p:cTn id="58" presetID="10" presetClass="entr" presetSubtype="0" fill="hold" grpId="1"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
                                        <p:tgtEl>
                                          <p:spTgt spid="57"/>
                                        </p:tgtEl>
                                      </p:cBhvr>
                                    </p:animEffect>
                                  </p:childTnLst>
                                </p:cTn>
                              </p:par>
                            </p:childTnLst>
                          </p:cTn>
                        </p:par>
                        <p:par>
                          <p:cTn id="61" fill="hold">
                            <p:stCondLst>
                              <p:cond delay="600"/>
                            </p:stCondLst>
                            <p:childTnLst>
                              <p:par>
                                <p:cTn id="62" presetID="10" presetClass="entr" presetSubtype="0" fill="hold" grpId="1"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
                                        <p:tgtEl>
                                          <p:spTgt spid="58"/>
                                        </p:tgtEl>
                                      </p:cBhvr>
                                    </p:animEffect>
                                  </p:childTnLst>
                                </p:cTn>
                              </p:par>
                            </p:childTnLst>
                          </p:cTn>
                        </p:par>
                        <p:par>
                          <p:cTn id="65" fill="hold">
                            <p:stCondLst>
                              <p:cond delay="650"/>
                            </p:stCondLst>
                            <p:childTnLst>
                              <p:par>
                                <p:cTn id="66" presetID="10" presetClass="entr" presetSubtype="0" fill="hold" grpId="1"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
                                        <p:tgtEl>
                                          <p:spTgt spid="59"/>
                                        </p:tgtEl>
                                      </p:cBhvr>
                                    </p:animEffect>
                                  </p:childTnLst>
                                </p:cTn>
                              </p:par>
                            </p:childTnLst>
                          </p:cTn>
                        </p:par>
                        <p:par>
                          <p:cTn id="69" fill="hold">
                            <p:stCondLst>
                              <p:cond delay="700"/>
                            </p:stCondLst>
                            <p:childTnLst>
                              <p:par>
                                <p:cTn id="70" presetID="10" presetClass="entr" presetSubtype="0" fill="hold" grpId="1" nodeType="after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50"/>
                                        <p:tgtEl>
                                          <p:spTgt spid="60"/>
                                        </p:tgtEl>
                                      </p:cBhvr>
                                    </p:animEffect>
                                  </p:childTnLst>
                                </p:cTn>
                              </p:par>
                            </p:childTnLst>
                          </p:cTn>
                        </p:par>
                        <p:par>
                          <p:cTn id="73" fill="hold">
                            <p:stCondLst>
                              <p:cond delay="750"/>
                            </p:stCondLst>
                            <p:childTnLst>
                              <p:par>
                                <p:cTn id="74" presetID="10" presetClass="entr" presetSubtype="0" fill="hold" grpId="1" nodeType="after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grpId="0" nodeType="clickEffect">
                                  <p:stCondLst>
                                    <p:cond delay="0"/>
                                  </p:stCondLst>
                                  <p:childTnLst>
                                    <p:anim calcmode="lin" valueType="num">
                                      <p:cBhvr additive="base">
                                        <p:cTn id="80" dur="100"/>
                                        <p:tgtEl>
                                          <p:spTgt spid="53"/>
                                        </p:tgtEl>
                                        <p:attrNameLst>
                                          <p:attrName>ppt_x</p:attrName>
                                        </p:attrNameLst>
                                      </p:cBhvr>
                                      <p:tavLst>
                                        <p:tav tm="0">
                                          <p:val>
                                            <p:strVal val="ppt_x"/>
                                          </p:val>
                                        </p:tav>
                                        <p:tav tm="100000">
                                          <p:val>
                                            <p:strVal val="ppt_x"/>
                                          </p:val>
                                        </p:tav>
                                      </p:tavLst>
                                    </p:anim>
                                    <p:anim calcmode="lin" valueType="num">
                                      <p:cBhvr additive="base">
                                        <p:cTn id="81" dur="100"/>
                                        <p:tgtEl>
                                          <p:spTgt spid="53"/>
                                        </p:tgtEl>
                                        <p:attrNameLst>
                                          <p:attrName>ppt_y</p:attrName>
                                        </p:attrNameLst>
                                      </p:cBhvr>
                                      <p:tavLst>
                                        <p:tav tm="0">
                                          <p:val>
                                            <p:strVal val="ppt_y"/>
                                          </p:val>
                                        </p:tav>
                                        <p:tav tm="100000">
                                          <p:val>
                                            <p:strVal val="1+ppt_h/2"/>
                                          </p:val>
                                        </p:tav>
                                      </p:tavLst>
                                    </p:anim>
                                    <p:set>
                                      <p:cBhvr>
                                        <p:cTn id="82" dur="1" fill="hold">
                                          <p:stCondLst>
                                            <p:cond delay="99"/>
                                          </p:stCondLst>
                                        </p:cTn>
                                        <p:tgtEl>
                                          <p:spTgt spid="53"/>
                                        </p:tgtEl>
                                        <p:attrNameLst>
                                          <p:attrName>style.visibility</p:attrName>
                                        </p:attrNameLst>
                                      </p:cBhvr>
                                      <p:to>
                                        <p:strVal val="hidden"/>
                                      </p:to>
                                    </p:set>
                                  </p:childTnLst>
                                </p:cTn>
                              </p:par>
                            </p:childTnLst>
                          </p:cTn>
                        </p:par>
                        <p:par>
                          <p:cTn id="83" fill="hold">
                            <p:stCondLst>
                              <p:cond delay="100"/>
                            </p:stCondLst>
                            <p:childTnLst>
                              <p:par>
                                <p:cTn id="84" presetID="2" presetClass="exit" presetSubtype="4" fill="hold" grpId="0" nodeType="afterEffect">
                                  <p:stCondLst>
                                    <p:cond delay="0"/>
                                  </p:stCondLst>
                                  <p:childTnLst>
                                    <p:anim calcmode="lin" valueType="num">
                                      <p:cBhvr additive="base">
                                        <p:cTn id="85" dur="100"/>
                                        <p:tgtEl>
                                          <p:spTgt spid="54"/>
                                        </p:tgtEl>
                                        <p:attrNameLst>
                                          <p:attrName>ppt_x</p:attrName>
                                        </p:attrNameLst>
                                      </p:cBhvr>
                                      <p:tavLst>
                                        <p:tav tm="0">
                                          <p:val>
                                            <p:strVal val="ppt_x"/>
                                          </p:val>
                                        </p:tav>
                                        <p:tav tm="100000">
                                          <p:val>
                                            <p:strVal val="ppt_x"/>
                                          </p:val>
                                        </p:tav>
                                      </p:tavLst>
                                    </p:anim>
                                    <p:anim calcmode="lin" valueType="num">
                                      <p:cBhvr additive="base">
                                        <p:cTn id="86" dur="100"/>
                                        <p:tgtEl>
                                          <p:spTgt spid="54"/>
                                        </p:tgtEl>
                                        <p:attrNameLst>
                                          <p:attrName>ppt_y</p:attrName>
                                        </p:attrNameLst>
                                      </p:cBhvr>
                                      <p:tavLst>
                                        <p:tav tm="0">
                                          <p:val>
                                            <p:strVal val="ppt_y"/>
                                          </p:val>
                                        </p:tav>
                                        <p:tav tm="100000">
                                          <p:val>
                                            <p:strVal val="1+ppt_h/2"/>
                                          </p:val>
                                        </p:tav>
                                      </p:tavLst>
                                    </p:anim>
                                    <p:set>
                                      <p:cBhvr>
                                        <p:cTn id="87" dur="1" fill="hold">
                                          <p:stCondLst>
                                            <p:cond delay="99"/>
                                          </p:stCondLst>
                                        </p:cTn>
                                        <p:tgtEl>
                                          <p:spTgt spid="54"/>
                                        </p:tgtEl>
                                        <p:attrNameLst>
                                          <p:attrName>style.visibility</p:attrName>
                                        </p:attrNameLst>
                                      </p:cBhvr>
                                      <p:to>
                                        <p:strVal val="hidden"/>
                                      </p:to>
                                    </p:set>
                                  </p:childTnLst>
                                </p:cTn>
                              </p:par>
                            </p:childTnLst>
                          </p:cTn>
                        </p:par>
                        <p:par>
                          <p:cTn id="88" fill="hold">
                            <p:stCondLst>
                              <p:cond delay="200"/>
                            </p:stCondLst>
                            <p:childTnLst>
                              <p:par>
                                <p:cTn id="89" presetID="2" presetClass="exit" presetSubtype="4" fill="hold" grpId="0" nodeType="afterEffect">
                                  <p:stCondLst>
                                    <p:cond delay="0"/>
                                  </p:stCondLst>
                                  <p:childTnLst>
                                    <p:anim calcmode="lin" valueType="num">
                                      <p:cBhvr additive="base">
                                        <p:cTn id="90" dur="100"/>
                                        <p:tgtEl>
                                          <p:spTgt spid="56"/>
                                        </p:tgtEl>
                                        <p:attrNameLst>
                                          <p:attrName>ppt_x</p:attrName>
                                        </p:attrNameLst>
                                      </p:cBhvr>
                                      <p:tavLst>
                                        <p:tav tm="0">
                                          <p:val>
                                            <p:strVal val="ppt_x"/>
                                          </p:val>
                                        </p:tav>
                                        <p:tav tm="100000">
                                          <p:val>
                                            <p:strVal val="ppt_x"/>
                                          </p:val>
                                        </p:tav>
                                      </p:tavLst>
                                    </p:anim>
                                    <p:anim calcmode="lin" valueType="num">
                                      <p:cBhvr additive="base">
                                        <p:cTn id="91" dur="100"/>
                                        <p:tgtEl>
                                          <p:spTgt spid="56"/>
                                        </p:tgtEl>
                                        <p:attrNameLst>
                                          <p:attrName>ppt_y</p:attrName>
                                        </p:attrNameLst>
                                      </p:cBhvr>
                                      <p:tavLst>
                                        <p:tav tm="0">
                                          <p:val>
                                            <p:strVal val="ppt_y"/>
                                          </p:val>
                                        </p:tav>
                                        <p:tav tm="100000">
                                          <p:val>
                                            <p:strVal val="1+ppt_h/2"/>
                                          </p:val>
                                        </p:tav>
                                      </p:tavLst>
                                    </p:anim>
                                    <p:set>
                                      <p:cBhvr>
                                        <p:cTn id="92" dur="1" fill="hold">
                                          <p:stCondLst>
                                            <p:cond delay="99"/>
                                          </p:stCondLst>
                                        </p:cTn>
                                        <p:tgtEl>
                                          <p:spTgt spid="56"/>
                                        </p:tgtEl>
                                        <p:attrNameLst>
                                          <p:attrName>style.visibility</p:attrName>
                                        </p:attrNameLst>
                                      </p:cBhvr>
                                      <p:to>
                                        <p:strVal val="hidden"/>
                                      </p:to>
                                    </p:set>
                                  </p:childTnLst>
                                </p:cTn>
                              </p:par>
                            </p:childTnLst>
                          </p:cTn>
                        </p:par>
                        <p:par>
                          <p:cTn id="93" fill="hold">
                            <p:stCondLst>
                              <p:cond delay="300"/>
                            </p:stCondLst>
                            <p:childTnLst>
                              <p:par>
                                <p:cTn id="94" presetID="2" presetClass="exit" presetSubtype="4" fill="hold" grpId="0" nodeType="afterEffect">
                                  <p:stCondLst>
                                    <p:cond delay="0"/>
                                  </p:stCondLst>
                                  <p:childTnLst>
                                    <p:anim calcmode="lin" valueType="num">
                                      <p:cBhvr additive="base">
                                        <p:cTn id="95" dur="100"/>
                                        <p:tgtEl>
                                          <p:spTgt spid="57"/>
                                        </p:tgtEl>
                                        <p:attrNameLst>
                                          <p:attrName>ppt_x</p:attrName>
                                        </p:attrNameLst>
                                      </p:cBhvr>
                                      <p:tavLst>
                                        <p:tav tm="0">
                                          <p:val>
                                            <p:strVal val="ppt_x"/>
                                          </p:val>
                                        </p:tav>
                                        <p:tav tm="100000">
                                          <p:val>
                                            <p:strVal val="ppt_x"/>
                                          </p:val>
                                        </p:tav>
                                      </p:tavLst>
                                    </p:anim>
                                    <p:anim calcmode="lin" valueType="num">
                                      <p:cBhvr additive="base">
                                        <p:cTn id="96" dur="100"/>
                                        <p:tgtEl>
                                          <p:spTgt spid="57"/>
                                        </p:tgtEl>
                                        <p:attrNameLst>
                                          <p:attrName>ppt_y</p:attrName>
                                        </p:attrNameLst>
                                      </p:cBhvr>
                                      <p:tavLst>
                                        <p:tav tm="0">
                                          <p:val>
                                            <p:strVal val="ppt_y"/>
                                          </p:val>
                                        </p:tav>
                                        <p:tav tm="100000">
                                          <p:val>
                                            <p:strVal val="1+ppt_h/2"/>
                                          </p:val>
                                        </p:tav>
                                      </p:tavLst>
                                    </p:anim>
                                    <p:set>
                                      <p:cBhvr>
                                        <p:cTn id="97" dur="1" fill="hold">
                                          <p:stCondLst>
                                            <p:cond delay="99"/>
                                          </p:stCondLst>
                                        </p:cTn>
                                        <p:tgtEl>
                                          <p:spTgt spid="57"/>
                                        </p:tgtEl>
                                        <p:attrNameLst>
                                          <p:attrName>style.visibility</p:attrName>
                                        </p:attrNameLst>
                                      </p:cBhvr>
                                      <p:to>
                                        <p:strVal val="hidden"/>
                                      </p:to>
                                    </p:set>
                                  </p:childTnLst>
                                </p:cTn>
                              </p:par>
                            </p:childTnLst>
                          </p:cTn>
                        </p:par>
                        <p:par>
                          <p:cTn id="98" fill="hold">
                            <p:stCondLst>
                              <p:cond delay="400"/>
                            </p:stCondLst>
                            <p:childTnLst>
                              <p:par>
                                <p:cTn id="99" presetID="2" presetClass="exit" presetSubtype="4" fill="hold" grpId="0" nodeType="afterEffect">
                                  <p:stCondLst>
                                    <p:cond delay="0"/>
                                  </p:stCondLst>
                                  <p:childTnLst>
                                    <p:anim calcmode="lin" valueType="num">
                                      <p:cBhvr additive="base">
                                        <p:cTn id="100" dur="100"/>
                                        <p:tgtEl>
                                          <p:spTgt spid="58"/>
                                        </p:tgtEl>
                                        <p:attrNameLst>
                                          <p:attrName>ppt_x</p:attrName>
                                        </p:attrNameLst>
                                      </p:cBhvr>
                                      <p:tavLst>
                                        <p:tav tm="0">
                                          <p:val>
                                            <p:strVal val="ppt_x"/>
                                          </p:val>
                                        </p:tav>
                                        <p:tav tm="100000">
                                          <p:val>
                                            <p:strVal val="ppt_x"/>
                                          </p:val>
                                        </p:tav>
                                      </p:tavLst>
                                    </p:anim>
                                    <p:anim calcmode="lin" valueType="num">
                                      <p:cBhvr additive="base">
                                        <p:cTn id="101" dur="100"/>
                                        <p:tgtEl>
                                          <p:spTgt spid="58"/>
                                        </p:tgtEl>
                                        <p:attrNameLst>
                                          <p:attrName>ppt_y</p:attrName>
                                        </p:attrNameLst>
                                      </p:cBhvr>
                                      <p:tavLst>
                                        <p:tav tm="0">
                                          <p:val>
                                            <p:strVal val="ppt_y"/>
                                          </p:val>
                                        </p:tav>
                                        <p:tav tm="100000">
                                          <p:val>
                                            <p:strVal val="1+ppt_h/2"/>
                                          </p:val>
                                        </p:tav>
                                      </p:tavLst>
                                    </p:anim>
                                    <p:set>
                                      <p:cBhvr>
                                        <p:cTn id="102" dur="1" fill="hold">
                                          <p:stCondLst>
                                            <p:cond delay="99"/>
                                          </p:stCondLst>
                                        </p:cTn>
                                        <p:tgtEl>
                                          <p:spTgt spid="58"/>
                                        </p:tgtEl>
                                        <p:attrNameLst>
                                          <p:attrName>style.visibility</p:attrName>
                                        </p:attrNameLst>
                                      </p:cBhvr>
                                      <p:to>
                                        <p:strVal val="hidden"/>
                                      </p:to>
                                    </p:set>
                                  </p:childTnLst>
                                </p:cTn>
                              </p:par>
                            </p:childTnLst>
                          </p:cTn>
                        </p:par>
                        <p:par>
                          <p:cTn id="103" fill="hold">
                            <p:stCondLst>
                              <p:cond delay="500"/>
                            </p:stCondLst>
                            <p:childTnLst>
                              <p:par>
                                <p:cTn id="104" presetID="2" presetClass="exit" presetSubtype="4" fill="hold" grpId="0" nodeType="afterEffect">
                                  <p:stCondLst>
                                    <p:cond delay="0"/>
                                  </p:stCondLst>
                                  <p:childTnLst>
                                    <p:anim calcmode="lin" valueType="num">
                                      <p:cBhvr additive="base">
                                        <p:cTn id="105" dur="100"/>
                                        <p:tgtEl>
                                          <p:spTgt spid="59"/>
                                        </p:tgtEl>
                                        <p:attrNameLst>
                                          <p:attrName>ppt_x</p:attrName>
                                        </p:attrNameLst>
                                      </p:cBhvr>
                                      <p:tavLst>
                                        <p:tav tm="0">
                                          <p:val>
                                            <p:strVal val="ppt_x"/>
                                          </p:val>
                                        </p:tav>
                                        <p:tav tm="100000">
                                          <p:val>
                                            <p:strVal val="ppt_x"/>
                                          </p:val>
                                        </p:tav>
                                      </p:tavLst>
                                    </p:anim>
                                    <p:anim calcmode="lin" valueType="num">
                                      <p:cBhvr additive="base">
                                        <p:cTn id="106" dur="100"/>
                                        <p:tgtEl>
                                          <p:spTgt spid="59"/>
                                        </p:tgtEl>
                                        <p:attrNameLst>
                                          <p:attrName>ppt_y</p:attrName>
                                        </p:attrNameLst>
                                      </p:cBhvr>
                                      <p:tavLst>
                                        <p:tav tm="0">
                                          <p:val>
                                            <p:strVal val="ppt_y"/>
                                          </p:val>
                                        </p:tav>
                                        <p:tav tm="100000">
                                          <p:val>
                                            <p:strVal val="1+ppt_h/2"/>
                                          </p:val>
                                        </p:tav>
                                      </p:tavLst>
                                    </p:anim>
                                    <p:set>
                                      <p:cBhvr>
                                        <p:cTn id="107" dur="1" fill="hold">
                                          <p:stCondLst>
                                            <p:cond delay="99"/>
                                          </p:stCondLst>
                                        </p:cTn>
                                        <p:tgtEl>
                                          <p:spTgt spid="59"/>
                                        </p:tgtEl>
                                        <p:attrNameLst>
                                          <p:attrName>style.visibility</p:attrName>
                                        </p:attrNameLst>
                                      </p:cBhvr>
                                      <p:to>
                                        <p:strVal val="hidden"/>
                                      </p:to>
                                    </p:set>
                                  </p:childTnLst>
                                </p:cTn>
                              </p:par>
                            </p:childTnLst>
                          </p:cTn>
                        </p:par>
                        <p:par>
                          <p:cTn id="108" fill="hold">
                            <p:stCondLst>
                              <p:cond delay="600"/>
                            </p:stCondLst>
                            <p:childTnLst>
                              <p:par>
                                <p:cTn id="109" presetID="2" presetClass="exit" presetSubtype="4" fill="hold" grpId="0" nodeType="afterEffect">
                                  <p:stCondLst>
                                    <p:cond delay="0"/>
                                  </p:stCondLst>
                                  <p:childTnLst>
                                    <p:anim calcmode="lin" valueType="num">
                                      <p:cBhvr additive="base">
                                        <p:cTn id="110" dur="100"/>
                                        <p:tgtEl>
                                          <p:spTgt spid="60"/>
                                        </p:tgtEl>
                                        <p:attrNameLst>
                                          <p:attrName>ppt_x</p:attrName>
                                        </p:attrNameLst>
                                      </p:cBhvr>
                                      <p:tavLst>
                                        <p:tav tm="0">
                                          <p:val>
                                            <p:strVal val="ppt_x"/>
                                          </p:val>
                                        </p:tav>
                                        <p:tav tm="100000">
                                          <p:val>
                                            <p:strVal val="ppt_x"/>
                                          </p:val>
                                        </p:tav>
                                      </p:tavLst>
                                    </p:anim>
                                    <p:anim calcmode="lin" valueType="num">
                                      <p:cBhvr additive="base">
                                        <p:cTn id="111" dur="100"/>
                                        <p:tgtEl>
                                          <p:spTgt spid="60"/>
                                        </p:tgtEl>
                                        <p:attrNameLst>
                                          <p:attrName>ppt_y</p:attrName>
                                        </p:attrNameLst>
                                      </p:cBhvr>
                                      <p:tavLst>
                                        <p:tav tm="0">
                                          <p:val>
                                            <p:strVal val="ppt_y"/>
                                          </p:val>
                                        </p:tav>
                                        <p:tav tm="100000">
                                          <p:val>
                                            <p:strVal val="1+ppt_h/2"/>
                                          </p:val>
                                        </p:tav>
                                      </p:tavLst>
                                    </p:anim>
                                    <p:set>
                                      <p:cBhvr>
                                        <p:cTn id="112" dur="1" fill="hold">
                                          <p:stCondLst>
                                            <p:cond delay="99"/>
                                          </p:stCondLst>
                                        </p:cTn>
                                        <p:tgtEl>
                                          <p:spTgt spid="60"/>
                                        </p:tgtEl>
                                        <p:attrNameLst>
                                          <p:attrName>style.visibility</p:attrName>
                                        </p:attrNameLst>
                                      </p:cBhvr>
                                      <p:to>
                                        <p:strVal val="hidden"/>
                                      </p:to>
                                    </p:set>
                                  </p:childTnLst>
                                </p:cTn>
                              </p:par>
                            </p:childTnLst>
                          </p:cTn>
                        </p:par>
                        <p:par>
                          <p:cTn id="113" fill="hold">
                            <p:stCondLst>
                              <p:cond delay="700"/>
                            </p:stCondLst>
                            <p:childTnLst>
                              <p:par>
                                <p:cTn id="114" presetID="2" presetClass="exit" presetSubtype="4" fill="hold" grpId="0" nodeType="afterEffect">
                                  <p:stCondLst>
                                    <p:cond delay="0"/>
                                  </p:stCondLst>
                                  <p:childTnLst>
                                    <p:anim calcmode="lin" valueType="num">
                                      <p:cBhvr additive="base">
                                        <p:cTn id="115" dur="100"/>
                                        <p:tgtEl>
                                          <p:spTgt spid="55"/>
                                        </p:tgtEl>
                                        <p:attrNameLst>
                                          <p:attrName>ppt_x</p:attrName>
                                        </p:attrNameLst>
                                      </p:cBhvr>
                                      <p:tavLst>
                                        <p:tav tm="0">
                                          <p:val>
                                            <p:strVal val="ppt_x"/>
                                          </p:val>
                                        </p:tav>
                                        <p:tav tm="100000">
                                          <p:val>
                                            <p:strVal val="ppt_x"/>
                                          </p:val>
                                        </p:tav>
                                      </p:tavLst>
                                    </p:anim>
                                    <p:anim calcmode="lin" valueType="num">
                                      <p:cBhvr additive="base">
                                        <p:cTn id="116" dur="100"/>
                                        <p:tgtEl>
                                          <p:spTgt spid="55"/>
                                        </p:tgtEl>
                                        <p:attrNameLst>
                                          <p:attrName>ppt_y</p:attrName>
                                        </p:attrNameLst>
                                      </p:cBhvr>
                                      <p:tavLst>
                                        <p:tav tm="0">
                                          <p:val>
                                            <p:strVal val="ppt_y"/>
                                          </p:val>
                                        </p:tav>
                                        <p:tav tm="100000">
                                          <p:val>
                                            <p:strVal val="1+ppt_h/2"/>
                                          </p:val>
                                        </p:tav>
                                      </p:tavLst>
                                    </p:anim>
                                    <p:set>
                                      <p:cBhvr>
                                        <p:cTn id="117" dur="1" fill="hold">
                                          <p:stCondLst>
                                            <p:cond delay="99"/>
                                          </p:stCondLst>
                                        </p:cTn>
                                        <p:tgtEl>
                                          <p:spTgt spid="5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xit" presetSubtype="2" fill="hold" grpId="1" nodeType="clickEffect">
                                  <p:stCondLst>
                                    <p:cond delay="0"/>
                                  </p:stCondLst>
                                  <p:childTnLst>
                                    <p:anim calcmode="lin" valueType="num">
                                      <p:cBhvr additive="base">
                                        <p:cTn id="127" dur="500"/>
                                        <p:tgtEl>
                                          <p:spTgt spid="51"/>
                                        </p:tgtEl>
                                        <p:attrNameLst>
                                          <p:attrName>ppt_x</p:attrName>
                                        </p:attrNameLst>
                                      </p:cBhvr>
                                      <p:tavLst>
                                        <p:tav tm="0">
                                          <p:val>
                                            <p:strVal val="ppt_x"/>
                                          </p:val>
                                        </p:tav>
                                        <p:tav tm="100000">
                                          <p:val>
                                            <p:strVal val="1+ppt_w/2"/>
                                          </p:val>
                                        </p:tav>
                                      </p:tavLst>
                                    </p:anim>
                                    <p:anim calcmode="lin" valueType="num">
                                      <p:cBhvr additive="base">
                                        <p:cTn id="128" dur="500"/>
                                        <p:tgtEl>
                                          <p:spTgt spid="51"/>
                                        </p:tgtEl>
                                        <p:attrNameLst>
                                          <p:attrName>ppt_y</p:attrName>
                                        </p:attrNameLst>
                                      </p:cBhvr>
                                      <p:tavLst>
                                        <p:tav tm="0">
                                          <p:val>
                                            <p:strVal val="ppt_y"/>
                                          </p:val>
                                        </p:tav>
                                        <p:tav tm="100000">
                                          <p:val>
                                            <p:strVal val="ppt_y"/>
                                          </p:val>
                                        </p:tav>
                                      </p:tavLst>
                                    </p:anim>
                                    <p:set>
                                      <p:cBhvr>
                                        <p:cTn id="129" dur="1" fill="hold">
                                          <p:stCondLst>
                                            <p:cond delay="499"/>
                                          </p:stCondLst>
                                        </p:cTn>
                                        <p:tgtEl>
                                          <p:spTgt spid="51"/>
                                        </p:tgtEl>
                                        <p:attrNameLst>
                                          <p:attrName>style.visibility</p:attrName>
                                        </p:attrNameLst>
                                      </p:cBhvr>
                                      <p:to>
                                        <p:strVal val="hidden"/>
                                      </p:to>
                                    </p:set>
                                  </p:childTnLst>
                                </p:cTn>
                              </p:par>
                              <p:par>
                                <p:cTn id="130" presetID="2" presetClass="entr" presetSubtype="2"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 calcmode="lin" valueType="num">
                                      <p:cBhvr additive="base">
                                        <p:cTn id="132" dur="500" fill="hold"/>
                                        <p:tgtEl>
                                          <p:spTgt spid="52"/>
                                        </p:tgtEl>
                                        <p:attrNameLst>
                                          <p:attrName>ppt_x</p:attrName>
                                        </p:attrNameLst>
                                      </p:cBhvr>
                                      <p:tavLst>
                                        <p:tav tm="0">
                                          <p:val>
                                            <p:strVal val="1+#ppt_w/2"/>
                                          </p:val>
                                        </p:tav>
                                        <p:tav tm="100000">
                                          <p:val>
                                            <p:strVal val="#ppt_x"/>
                                          </p:val>
                                        </p:tav>
                                      </p:tavLst>
                                    </p:anim>
                                    <p:anim calcmode="lin" valueType="num">
                                      <p:cBhvr additive="base">
                                        <p:cTn id="133" dur="500" fill="hold"/>
                                        <p:tgtEl>
                                          <p:spTgt spid="52"/>
                                        </p:tgtEl>
                                        <p:attrNameLst>
                                          <p:attrName>ppt_y</p:attrName>
                                        </p:attrNameLst>
                                      </p:cBhvr>
                                      <p:tavLst>
                                        <p:tav tm="0">
                                          <p:val>
                                            <p:strVal val="#ppt_y"/>
                                          </p:val>
                                        </p:tav>
                                        <p:tav tm="100000">
                                          <p:val>
                                            <p:strVal val="#ppt_y"/>
                                          </p:val>
                                        </p:tav>
                                      </p:tavLst>
                                    </p:anim>
                                  </p:childTnLst>
                                </p:cTn>
                              </p:par>
                              <p:par>
                                <p:cTn id="134" presetID="1" presetClass="exit" presetSubtype="0" fill="hold" nodeType="withEffect">
                                  <p:stCondLst>
                                    <p:cond delay="0"/>
                                  </p:stCondLst>
                                  <p:childTnLst>
                                    <p:set>
                                      <p:cBhvr>
                                        <p:cTn id="135" dur="1" fill="hold">
                                          <p:stCondLst>
                                            <p:cond delay="0"/>
                                          </p:stCondLst>
                                        </p:cTn>
                                        <p:tgtEl>
                                          <p:spTgt spid="47"/>
                                        </p:tgtEl>
                                        <p:attrNameLst>
                                          <p:attrName>style.visibility</p:attrName>
                                        </p:attrNameLst>
                                      </p:cBhvr>
                                      <p:to>
                                        <p:strVal val="hidden"/>
                                      </p:to>
                                    </p:set>
                                  </p:childTnLst>
                                </p:cTn>
                              </p:par>
                              <p:par>
                                <p:cTn id="136" presetID="1" presetClass="entr" presetSubtype="0" fill="hold" nodeType="withEffect">
                                  <p:stCondLst>
                                    <p:cond delay="0"/>
                                  </p:stCondLst>
                                  <p:childTnLst>
                                    <p:set>
                                      <p:cBhvr>
                                        <p:cTn id="137" dur="1" fill="hold">
                                          <p:stCondLst>
                                            <p:cond delay="0"/>
                                          </p:stCondLst>
                                        </p:cTn>
                                        <p:tgtEl>
                                          <p:spTgt spid="6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65">
                                            <p:txEl>
                                              <p:pRg st="2" end="2"/>
                                            </p:txEl>
                                          </p:spTgt>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64"/>
                                        </p:tgtEl>
                                      </p:cBhvr>
                                    </p:animEffect>
                                    <p:set>
                                      <p:cBhvr>
                                        <p:cTn id="148" dur="1" fill="hold">
                                          <p:stCondLst>
                                            <p:cond delay="499"/>
                                          </p:stCondLst>
                                        </p:cTn>
                                        <p:tgtEl>
                                          <p:spTgt spid="64"/>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3"/>
                                        </p:tgtEl>
                                      </p:cBhvr>
                                    </p:animEffect>
                                    <p:set>
                                      <p:cBhvr>
                                        <p:cTn id="151" dur="1" fill="hold">
                                          <p:stCondLst>
                                            <p:cond delay="499"/>
                                          </p:stCondLst>
                                        </p:cTn>
                                        <p:tgtEl>
                                          <p:spTgt spid="3"/>
                                        </p:tgtEl>
                                        <p:attrNameLst>
                                          <p:attrName>style.visibility</p:attrName>
                                        </p:attrNameLst>
                                      </p:cBhvr>
                                      <p:to>
                                        <p:strVal val="hidden"/>
                                      </p:to>
                                    </p:set>
                                  </p:childTnLst>
                                </p:cTn>
                              </p:par>
                              <p:par>
                                <p:cTn id="152" presetID="10" presetClass="exit" presetSubtype="0" fill="hold" grpId="0" nodeType="withEffect">
                                  <p:stCondLst>
                                    <p:cond delay="0"/>
                                  </p:stCondLst>
                                  <p:childTnLst>
                                    <p:animEffect transition="out" filter="fade">
                                      <p:cBhvr>
                                        <p:cTn id="153" dur="500"/>
                                        <p:tgtEl>
                                          <p:spTgt spid="44"/>
                                        </p:tgtEl>
                                      </p:cBhvr>
                                    </p:animEffect>
                                    <p:set>
                                      <p:cBhvr>
                                        <p:cTn id="154" dur="1" fill="hold">
                                          <p:stCondLst>
                                            <p:cond delay="499"/>
                                          </p:stCondLst>
                                        </p:cTn>
                                        <p:tgtEl>
                                          <p:spTgt spid="44"/>
                                        </p:tgtEl>
                                        <p:attrNameLst>
                                          <p:attrName>style.visibility</p:attrName>
                                        </p:attrNameLst>
                                      </p:cBhvr>
                                      <p:to>
                                        <p:strVal val="hidden"/>
                                      </p:to>
                                    </p:set>
                                  </p:childTnLst>
                                </p:cTn>
                              </p:par>
                              <p:par>
                                <p:cTn id="155" presetID="10" presetClass="entr" presetSubtype="0" fill="hold" grpId="0" nodeType="with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500"/>
                                        <p:tgtEl>
                                          <p:spTgt spid="43"/>
                                        </p:tgtEl>
                                      </p:cBhvr>
                                    </p:animEffect>
                                  </p:childTnLst>
                                </p:cTn>
                              </p:par>
                              <p:par>
                                <p:cTn id="158" presetID="10" presetClass="entr" presetSubtype="0" fill="hold" nodeType="with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fade">
                                      <p:cBhvr>
                                        <p:cTn id="160" dur="500"/>
                                        <p:tgtEl>
                                          <p:spTgt spid="6"/>
                                        </p:tgtEl>
                                      </p:cBhvr>
                                    </p:animEffect>
                                  </p:childTnLst>
                                </p:cTn>
                              </p:par>
                              <p:par>
                                <p:cTn id="161" presetID="1" presetClass="exit" presetSubtype="0" fill="hold" grpId="0" nodeType="withEffect">
                                  <p:stCondLst>
                                    <p:cond delay="0"/>
                                  </p:stCondLst>
                                  <p:childTnLst>
                                    <p:set>
                                      <p:cBhvr>
                                        <p:cTn id="162" dur="1" fill="hold">
                                          <p:stCondLst>
                                            <p:cond delay="0"/>
                                          </p:stCondLst>
                                        </p:cTn>
                                        <p:tgtEl>
                                          <p:spTgt spid="7"/>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1"/>
                                        </p:tgtEl>
                                        <p:attrNameLst>
                                          <p:attrName>style.visibility</p:attrName>
                                        </p:attrNameLst>
                                      </p:cBhvr>
                                      <p:to>
                                        <p:strVal val="visible"/>
                                      </p:to>
                                    </p:set>
                                  </p:childTnLst>
                                </p:cTn>
                              </p:par>
                              <p:par>
                                <p:cTn id="165" presetID="1" presetClass="exit"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1" grpId="0"/>
      <p:bldP spid="7" grpId="0"/>
      <p:bldP spid="44" grpId="0" animBg="1"/>
      <p:bldP spid="46" grpId="0" animBg="1"/>
      <p:bldP spid="46" grpId="1" animBg="1"/>
      <p:bldP spid="48" grpId="0" animBg="1"/>
      <p:bldP spid="48" grpId="1" animBg="1"/>
      <p:bldP spid="49" grpId="0" animBg="1"/>
      <p:bldP spid="49" grpId="1" animBg="1"/>
      <p:bldP spid="50" grpId="0" animBg="1"/>
      <p:bldP spid="50"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4" grpId="0" animBg="1"/>
      <p:bldP spid="64" grpId="1" animBg="1"/>
      <p:bldP spid="65" grpId="0" build="p"/>
      <p:bldP spid="51" grpId="0"/>
      <p:bldP spid="51" grpId="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DCTCP (Data Center TCP)</a:t>
            </a:r>
            <a:br>
              <a:rPr lang="en-US" dirty="0"/>
            </a:br>
            <a:endParaRPr lang="en-US" dirty="0"/>
          </a:p>
        </p:txBody>
      </p:sp>
      <p:sp>
        <p:nvSpPr>
          <p:cNvPr id="4" name="Slide Number Placeholder 3"/>
          <p:cNvSpPr>
            <a:spLocks noGrp="1"/>
          </p:cNvSpPr>
          <p:nvPr>
            <p:ph type="sldNum" sz="quarter" idx="12"/>
          </p:nvPr>
        </p:nvSpPr>
        <p:spPr/>
        <p:txBody>
          <a:bodyPr/>
          <a:lstStyle/>
          <a:p>
            <a:fld id="{A303CD73-591A-42F9-B2E2-6A603CD60845}" type="slidenum">
              <a:rPr lang="en-US" smtClean="0"/>
              <a:pPr/>
              <a:t>11</a:t>
            </a:fld>
            <a:endParaRPr lang="en-US"/>
          </a:p>
        </p:txBody>
      </p:sp>
    </p:spTree>
    <p:extLst>
      <p:ext uri="{BB962C8B-B14F-4D97-AF65-F5344CB8AC3E}">
        <p14:creationId xmlns:p14="http://schemas.microsoft.com/office/powerpoint/2010/main" val="50389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684601"/>
            <a:ext cx="8991600" cy="3505200"/>
          </a:xfrm>
        </p:spPr>
        <p:txBody>
          <a:bodyPr>
            <a:noAutofit/>
          </a:bodyPr>
          <a:lstStyle/>
          <a:p>
            <a:pPr marL="0" indent="0">
              <a:buNone/>
            </a:pPr>
            <a:endParaRPr lang="en-US" sz="1800" dirty="0"/>
          </a:p>
          <a:p>
            <a:r>
              <a:rPr lang="en-US" sz="2800" dirty="0"/>
              <a:t>React in proportion to the </a:t>
            </a:r>
            <a:r>
              <a:rPr lang="en-US" sz="2800" b="1" dirty="0">
                <a:solidFill>
                  <a:srgbClr val="FF0000"/>
                </a:solidFill>
              </a:rPr>
              <a:t>extent</a:t>
            </a:r>
            <a:r>
              <a:rPr lang="en-US" sz="2800" dirty="0"/>
              <a:t> of congestion.</a:t>
            </a:r>
          </a:p>
          <a:p>
            <a:pPr lvl="1">
              <a:buFont typeface="Wingdings" charset="2"/>
              <a:buChar char="Ø"/>
              <a:defRPr/>
            </a:pPr>
            <a:r>
              <a:rPr lang="en-US" sz="2400" dirty="0"/>
              <a:t>Reduce window size based on </a:t>
            </a:r>
            <a:r>
              <a:rPr lang="en-US" sz="2400" b="1" dirty="0">
                <a:solidFill>
                  <a:srgbClr val="FF0000"/>
                </a:solidFill>
              </a:rPr>
              <a:t>fraction</a:t>
            </a:r>
            <a:r>
              <a:rPr lang="en-US" sz="2400" b="1" dirty="0">
                <a:solidFill>
                  <a:srgbClr val="0000CC"/>
                </a:solidFill>
              </a:rPr>
              <a:t> </a:t>
            </a:r>
            <a:r>
              <a:rPr lang="en-US" sz="2400" dirty="0"/>
              <a:t>of marked packets.</a:t>
            </a:r>
          </a:p>
          <a:p>
            <a:pPr lvl="1">
              <a:buNone/>
            </a:pPr>
            <a:endParaRPr lang="en-US" sz="1800" dirty="0">
              <a:solidFill>
                <a:srgbClr val="0000CC"/>
              </a:solidFill>
            </a:endParaRPr>
          </a:p>
          <a:p>
            <a:pPr lvl="1"/>
            <a:endParaRPr lang="en-US" sz="1800" dirty="0">
              <a:solidFill>
                <a:srgbClr val="0000CC"/>
              </a:solidFill>
            </a:endParaRPr>
          </a:p>
          <a:p>
            <a:pPr lvl="1"/>
            <a:endParaRPr lang="en-US" sz="1800" dirty="0">
              <a:solidFill>
                <a:srgbClr val="0000CC"/>
              </a:solidFill>
            </a:endParaRPr>
          </a:p>
          <a:p>
            <a:pPr lvl="1">
              <a:buNone/>
            </a:pPr>
            <a:endParaRPr lang="en-US" sz="1800" dirty="0">
              <a:solidFill>
                <a:srgbClr val="0000CC"/>
              </a:solidFill>
            </a:endParaRPr>
          </a:p>
          <a:p>
            <a:pPr>
              <a:buNone/>
            </a:pPr>
            <a:endParaRPr lang="en-US" sz="2000" dirty="0"/>
          </a:p>
          <a:p>
            <a:endParaRPr lang="en-US" sz="2000" dirty="0"/>
          </a:p>
          <a:p>
            <a:pPr>
              <a:buNone/>
            </a:pPr>
            <a:endParaRPr lang="en-US" sz="2000" dirty="0"/>
          </a:p>
          <a:p>
            <a:pPr>
              <a:buNone/>
            </a:pPr>
            <a:endParaRPr lang="en-US" sz="1800" dirty="0"/>
          </a:p>
        </p:txBody>
      </p:sp>
      <p:sp>
        <p:nvSpPr>
          <p:cNvPr id="9" name="Slide Number Placeholder 8"/>
          <p:cNvSpPr>
            <a:spLocks noGrp="1"/>
          </p:cNvSpPr>
          <p:nvPr>
            <p:ph type="sldNum" sz="quarter" idx="12"/>
          </p:nvPr>
        </p:nvSpPr>
        <p:spPr/>
        <p:txBody>
          <a:bodyPr/>
          <a:lstStyle/>
          <a:p>
            <a:fld id="{D6860B3D-D4F8-4840-B91D-0EEC232E35FC}"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04667235"/>
              </p:ext>
            </p:extLst>
          </p:nvPr>
        </p:nvGraphicFramePr>
        <p:xfrm>
          <a:off x="609600" y="2227248"/>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FF0000"/>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3" name="Title 2"/>
          <p:cNvSpPr>
            <a:spLocks noGrp="1"/>
          </p:cNvSpPr>
          <p:nvPr>
            <p:ph type="title"/>
          </p:nvPr>
        </p:nvSpPr>
        <p:spPr>
          <a:xfrm>
            <a:off x="457200" y="274638"/>
            <a:ext cx="8229600" cy="706090"/>
          </a:xfrm>
        </p:spPr>
        <p:txBody>
          <a:bodyPr>
            <a:normAutofit fontScale="90000"/>
          </a:bodyPr>
          <a:lstStyle/>
          <a:p>
            <a:r>
              <a:rPr lang="en-US" dirty="0"/>
              <a:t>DCTCP: Main Idea</a:t>
            </a:r>
          </a:p>
        </p:txBody>
      </p:sp>
      <p:sp>
        <p:nvSpPr>
          <p:cNvPr id="10" name="TextBox 9"/>
          <p:cNvSpPr txBox="1"/>
          <p:nvPr/>
        </p:nvSpPr>
        <p:spPr>
          <a:xfrm>
            <a:off x="151854" y="4914842"/>
            <a:ext cx="184666" cy="369332"/>
          </a:xfrm>
          <a:prstGeom prst="rect">
            <a:avLst/>
          </a:prstGeom>
          <a:noFill/>
        </p:spPr>
        <p:txBody>
          <a:bodyPr wrap="none" rtlCol="0">
            <a:spAutoFit/>
          </a:bodyPr>
          <a:lstStyle/>
          <a:p>
            <a:endParaRPr lang="en-US" dirty="0"/>
          </a:p>
        </p:txBody>
      </p:sp>
      <p:sp>
        <p:nvSpPr>
          <p:cNvPr id="11" name="TextBox 10"/>
          <p:cNvSpPr txBox="1"/>
          <p:nvPr/>
        </p:nvSpPr>
        <p:spPr>
          <a:xfrm>
            <a:off x="-1380487" y="6088330"/>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26584067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7467600" y="1094412"/>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29" name="Oval 28"/>
          <p:cNvSpPr/>
          <p:nvPr/>
        </p:nvSpPr>
        <p:spPr>
          <a:xfrm>
            <a:off x="7772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31748" name="Title 1"/>
          <p:cNvSpPr>
            <a:spLocks noGrp="1"/>
          </p:cNvSpPr>
          <p:nvPr>
            <p:ph type="title"/>
          </p:nvPr>
        </p:nvSpPr>
        <p:spPr>
          <a:xfrm>
            <a:off x="0" y="0"/>
            <a:ext cx="9144000" cy="838200"/>
          </a:xfrm>
        </p:spPr>
        <p:txBody>
          <a:bodyPr/>
          <a:lstStyle/>
          <a:p>
            <a:pPr eaLnBrk="1" hangingPunct="1"/>
            <a:r>
              <a:rPr lang="en-US" dirty="0">
                <a:ea typeface="ＭＳ Ｐゴシック" charset="-128"/>
                <a:cs typeface="ＭＳ Ｐゴシック" charset="-128"/>
              </a:rPr>
              <a:t>DCTCP: Algorithm</a:t>
            </a:r>
          </a:p>
        </p:txBody>
      </p:sp>
      <p:sp>
        <p:nvSpPr>
          <p:cNvPr id="31749" name="Content Placeholder 2"/>
          <p:cNvSpPr>
            <a:spLocks noGrp="1"/>
          </p:cNvSpPr>
          <p:nvPr>
            <p:ph idx="1"/>
          </p:nvPr>
        </p:nvSpPr>
        <p:spPr>
          <a:xfrm>
            <a:off x="228600" y="1219200"/>
            <a:ext cx="6324600" cy="1600200"/>
          </a:xfrm>
        </p:spPr>
        <p:txBody>
          <a:bodyPr/>
          <a:lstStyle/>
          <a:p>
            <a:pPr eaLnBrk="1" hangingPunct="1">
              <a:buFont typeface="Arial" charset="0"/>
              <a:buNone/>
            </a:pPr>
            <a:r>
              <a:rPr lang="en-US" sz="2800" b="1" dirty="0">
                <a:solidFill>
                  <a:srgbClr val="0000CC"/>
                </a:solidFill>
                <a:ea typeface="ＭＳ Ｐゴシック" charset="-128"/>
                <a:cs typeface="ＭＳ Ｐゴシック" charset="-128"/>
              </a:rPr>
              <a:t>Switch side:</a:t>
            </a:r>
          </a:p>
          <a:p>
            <a:pPr lvl="1" eaLnBrk="1" hangingPunct="1"/>
            <a:r>
              <a:rPr lang="en-US" sz="2400" dirty="0"/>
              <a:t> Mark packets when </a:t>
            </a:r>
            <a:r>
              <a:rPr lang="en-US" sz="2400" b="1" dirty="0"/>
              <a:t>Queue Length &gt; K.</a:t>
            </a:r>
          </a:p>
        </p:txBody>
      </p:sp>
      <p:sp>
        <p:nvSpPr>
          <p:cNvPr id="31757" name="Rectangle 18"/>
          <p:cNvSpPr>
            <a:spLocks noChangeArrowheads="1"/>
          </p:cNvSpPr>
          <p:nvPr/>
        </p:nvSpPr>
        <p:spPr bwMode="auto">
          <a:xfrm>
            <a:off x="228600" y="2895600"/>
            <a:ext cx="8382000" cy="4789003"/>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00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latin typeface="Calibri" charset="0"/>
                <a:ea typeface="ＭＳ Ｐゴシック" charset="-128"/>
                <a:cs typeface="ＭＳ Ｐゴシック" charset="-128"/>
              </a:rPr>
              <a:t>marked </a:t>
            </a:r>
            <a:r>
              <a:rPr lang="en-US" sz="2400" b="1" dirty="0">
                <a:latin typeface="Calibri" charset="0"/>
                <a:ea typeface="ＭＳ Ｐゴシック" charset="-128"/>
                <a:cs typeface="ＭＳ Ｐゴシック" charset="-128"/>
              </a:rPr>
              <a:t>(</a:t>
            </a:r>
            <a:r>
              <a:rPr lang="el-GR" sz="2400" b="1" i="1" dirty="0">
                <a:latin typeface="Calibri" charset="0"/>
                <a:ea typeface="ＭＳ Ｐゴシック" charset="-128"/>
                <a:cs typeface="ＭＳ Ｐゴシック" charset="-128"/>
              </a:rPr>
              <a:t>α</a:t>
            </a:r>
            <a:r>
              <a:rPr lang="en-US" sz="2400" b="1" dirty="0">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endParaRPr lang="en-US" sz="2400" b="1" dirty="0">
              <a:latin typeface="Calibri" charset="0"/>
              <a:ea typeface="ＭＳ Ｐゴシック" charset="-128"/>
              <a:cs typeface="ＭＳ Ｐゴシック" charset="-128"/>
            </a:endParaRPr>
          </a:p>
          <a:p>
            <a:pPr marL="742950" lvl="1" indent="-285750" eaLnBrk="0" hangingPunct="0">
              <a:spcBef>
                <a:spcPct val="20000"/>
              </a:spcBef>
            </a:pPr>
            <a:endParaRPr lang="en-US" b="1"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r>
              <a:rPr lang="en-US" b="1" dirty="0">
                <a:solidFill>
                  <a:srgbClr val="000000"/>
                </a:solidFill>
                <a:latin typeface="Calibri" charset="0"/>
                <a:ea typeface="ＭＳ Ｐゴシック" charset="-128"/>
                <a:cs typeface="ＭＳ Ｐゴシック" charset="-128"/>
              </a:rPr>
              <a:t>                                                          </a:t>
            </a:r>
          </a:p>
          <a:p>
            <a:pPr marL="742950" lvl="1" indent="-285750" eaLnBrk="0" hangingPunct="0">
              <a:spcBef>
                <a:spcPct val="20000"/>
              </a:spcBef>
            </a:pPr>
            <a:endParaRPr lang="en-US" sz="11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r>
              <a:rPr lang="en-US" sz="1100" dirty="0">
                <a:solidFill>
                  <a:srgbClr val="000000"/>
                </a:solidFill>
                <a:latin typeface="Calibri" charset="0"/>
                <a:ea typeface="ＭＳ Ｐゴシック" charset="-128"/>
                <a:cs typeface="ＭＳ Ｐゴシック" charset="-128"/>
              </a:rPr>
              <a:t>                                                                                        </a:t>
            </a:r>
            <a:r>
              <a:rPr lang="en-US" b="1" dirty="0">
                <a:solidFill>
                  <a:srgbClr val="000000"/>
                </a:solidFill>
                <a:latin typeface="Calibri" charset="0"/>
                <a:ea typeface="ＭＳ Ｐゴシック" charset="-128"/>
                <a:cs typeface="ＭＳ Ｐゴシック" charset="-128"/>
              </a:rPr>
              <a:t> </a:t>
            </a:r>
            <a:endParaRPr lang="en-US" sz="7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000000"/>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a:solidFill>
                  <a:srgbClr val="FF0000"/>
                </a:solidFill>
                <a:latin typeface="Calibri" charset="0"/>
                <a:ea typeface="ＭＳ Ｐゴシック" charset="-128"/>
                <a:cs typeface="ＭＳ Ｐゴシック" charset="-128"/>
              </a:rPr>
              <a:t>Adaptive window decreases:</a:t>
            </a:r>
          </a:p>
          <a:p>
            <a:pPr marL="342900" indent="-342900" eaLnBrk="0" hangingPunct="0">
              <a:spcBef>
                <a:spcPct val="20000"/>
              </a:spcBef>
              <a:buFont typeface="Wingdings" charset="2"/>
              <a:buChar char="Ø"/>
            </a:pPr>
            <a:endParaRPr lang="en-US" sz="1100" b="1" dirty="0">
              <a:solidFill>
                <a:srgbClr val="FF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000" dirty="0">
                <a:solidFill>
                  <a:srgbClr val="000000"/>
                </a:solidFill>
                <a:latin typeface="Calibri" charset="0"/>
                <a:ea typeface="ＭＳ Ｐゴシック" charset="-128"/>
                <a:cs typeface="ＭＳ Ｐゴシック" charset="-128"/>
              </a:rPr>
              <a:t>Note:            between 0 and 1</a:t>
            </a:r>
            <a:endParaRPr lang="en-US" sz="2000" dirty="0">
              <a:solidFill>
                <a:srgbClr val="FF0000"/>
              </a:solidFill>
              <a:latin typeface="Calibri" charset="0"/>
              <a:ea typeface="ＭＳ Ｐゴシック" charset="-128"/>
              <a:cs typeface="ＭＳ Ｐゴシック" charset="-128"/>
            </a:endParaRP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p:txBody>
      </p:sp>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B</a:t>
            </a:r>
          </a:p>
        </p:txBody>
      </p:sp>
      <p:sp>
        <p:nvSpPr>
          <p:cNvPr id="31755" name="TextBox 15"/>
          <p:cNvSpPr txBox="1">
            <a:spLocks noChangeArrowheads="1"/>
          </p:cNvSpPr>
          <p:nvPr/>
        </p:nvSpPr>
        <p:spPr bwMode="auto">
          <a:xfrm>
            <a:off x="7615989" y="1147465"/>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b="1" dirty="0">
                <a:latin typeface="Calibri" charset="0"/>
              </a:rPr>
              <a:t>Mark</a:t>
            </a:r>
            <a:endParaRPr lang="en-US" sz="2800" b="1" dirty="0">
              <a:latin typeface="Calibri"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b="1" dirty="0">
                <a:latin typeface="Calibri" charset="0"/>
              </a:rPr>
              <a:t>Don’t </a:t>
            </a:r>
          </a:p>
          <a:p>
            <a:r>
              <a:rPr lang="en-US" sz="2000" b="1" dirty="0">
                <a:latin typeface="Calibri" charset="0"/>
              </a:rPr>
              <a:t>Mark</a:t>
            </a:r>
          </a:p>
        </p:txBody>
      </p:sp>
      <p:grpSp>
        <p:nvGrpSpPr>
          <p:cNvPr id="3"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nvGraphicFramePr>
        <p:xfrm>
          <a:off x="1227959" y="4173864"/>
          <a:ext cx="7077841" cy="702936"/>
        </p:xfrm>
        <a:graphic>
          <a:graphicData uri="http://schemas.openxmlformats.org/presentationml/2006/ole">
            <mc:AlternateContent xmlns:mc="http://schemas.openxmlformats.org/markup-compatibility/2006">
              <mc:Choice xmlns:v="urn:schemas-microsoft-com:vml" Requires="v">
                <p:oleObj spid="_x0000_s1134" name="Equation" r:id="rId5" imgW="3708400" imgH="368300" progId="Equation.3">
                  <p:embed/>
                </p:oleObj>
              </mc:Choice>
              <mc:Fallback>
                <p:oleObj name="Equation" r:id="rId5" imgW="3708400" imgH="3683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959" y="4173864"/>
                        <a:ext cx="7077841" cy="70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nvGraphicFramePr>
        <p:xfrm>
          <a:off x="4559300" y="5168900"/>
          <a:ext cx="1930400" cy="787400"/>
        </p:xfrm>
        <a:graphic>
          <a:graphicData uri="http://schemas.openxmlformats.org/presentationml/2006/ole">
            <mc:AlternateContent xmlns:mc="http://schemas.openxmlformats.org/markup-compatibility/2006">
              <mc:Choice xmlns:v="urn:schemas-microsoft-com:vml" Requires="v">
                <p:oleObj spid="_x0000_s1135" name="公式" r:id="rId7" imgW="965200" imgH="393700" progId="Equation.3">
                  <p:embed/>
                </p:oleObj>
              </mc:Choice>
              <mc:Fallback>
                <p:oleObj name="公式" r:id="rId7" imgW="965200" imgH="393700" progId="Equation.3">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300" y="5168900"/>
                        <a:ext cx="1930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Slide Number Placeholder 32"/>
          <p:cNvSpPr>
            <a:spLocks noGrp="1"/>
          </p:cNvSpPr>
          <p:nvPr>
            <p:ph type="sldNum" sz="quarter" idx="12"/>
          </p:nvPr>
        </p:nvSpPr>
        <p:spPr/>
        <p:txBody>
          <a:bodyPr/>
          <a:lstStyle/>
          <a:p>
            <a:fld id="{D6860B3D-D4F8-4840-B91D-0EEC232E35FC}" type="slidenum">
              <a:rPr lang="en-US" smtClean="0"/>
              <a:pPr/>
              <a:t>13</a:t>
            </a:fld>
            <a:endParaRPr lang="en-US"/>
          </a:p>
        </p:txBody>
      </p:sp>
      <p:graphicFrame>
        <p:nvGraphicFramePr>
          <p:cNvPr id="1028" name="Object 4"/>
          <p:cNvGraphicFramePr>
            <a:graphicFrameLocks noChangeAspect="1"/>
          </p:cNvGraphicFramePr>
          <p:nvPr/>
        </p:nvGraphicFramePr>
        <p:xfrm>
          <a:off x="1835696" y="6093296"/>
          <a:ext cx="347316" cy="318373"/>
        </p:xfrm>
        <a:graphic>
          <a:graphicData uri="http://schemas.openxmlformats.org/presentationml/2006/ole">
            <mc:AlternateContent xmlns:mc="http://schemas.openxmlformats.org/markup-compatibility/2006">
              <mc:Choice xmlns:v="urn:schemas-microsoft-com:vml" Requires="v">
                <p:oleObj spid="_x0000_s1136" name="公式" r:id="rId9" imgW="152334" imgH="139639" progId="Equation.3">
                  <p:embed/>
                </p:oleObj>
              </mc:Choice>
              <mc:Fallback>
                <p:oleObj name="公式" r:id="rId9" imgW="152334" imgH="139639" progId="Equation.3">
                  <p:embed/>
                  <p:pic>
                    <p:nvPicPr>
                      <p:cNvPr id="0"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6093296"/>
                        <a:ext cx="347316" cy="31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890608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D6860B3D-D4F8-4840-B91D-0EEC232E35FC}" type="slidenum">
              <a:rPr lang="en-US" smtClean="0"/>
              <a:pPr/>
              <a:t>14</a:t>
            </a:fld>
            <a:endParaRPr lang="en-US"/>
          </a:p>
        </p:txBody>
      </p:sp>
      <p:sp>
        <p:nvSpPr>
          <p:cNvPr id="8" name="TextBox 7"/>
          <p:cNvSpPr txBox="1"/>
          <p:nvPr/>
        </p:nvSpPr>
        <p:spPr>
          <a:xfrm>
            <a:off x="4722263" y="4315147"/>
            <a:ext cx="4224457" cy="707886"/>
          </a:xfrm>
          <a:prstGeom prst="rect">
            <a:avLst/>
          </a:prstGeom>
          <a:noFill/>
        </p:spPr>
        <p:txBody>
          <a:bodyPr wrap="square" rtlCol="0">
            <a:spAutoFit/>
          </a:bodyPr>
          <a:lstStyle/>
          <a:p>
            <a:r>
              <a:rPr lang="en-US" sz="2000" b="1" dirty="0">
                <a:solidFill>
                  <a:srgbClr val="000000"/>
                </a:solidFill>
              </a:rPr>
              <a:t>Setup: Win 7, Broadcom 1Gbps Switch</a:t>
            </a:r>
          </a:p>
          <a:p>
            <a:r>
              <a:rPr lang="en-US" sz="2000" b="1" dirty="0">
                <a:solidFill>
                  <a:srgbClr val="000000"/>
                </a:solidFill>
              </a:rPr>
              <a:t>Scenario: 2 long-lived flows, </a:t>
            </a:r>
          </a:p>
        </p:txBody>
      </p:sp>
      <p:grpSp>
        <p:nvGrpSpPr>
          <p:cNvPr id="4" name="Group 10"/>
          <p:cNvGrpSpPr/>
          <p:nvPr/>
        </p:nvGrpSpPr>
        <p:grpSpPr>
          <a:xfrm>
            <a:off x="533400" y="1116116"/>
            <a:ext cx="7728023" cy="5410200"/>
            <a:chOff x="533400" y="1219200"/>
            <a:chExt cx="7728023" cy="5410200"/>
          </a:xfrm>
        </p:grpSpPr>
        <p:pic>
          <p:nvPicPr>
            <p:cNvPr id="6" name="Picture 370" descr="dctcp-vs-tcp.pdf"/>
            <p:cNvPicPr>
              <a:picLocks noChangeAspect="1"/>
            </p:cNvPicPr>
            <p:nvPr/>
          </p:nvPicPr>
          <p:blipFill>
            <a:blip r:embed="rId4" cstate="print"/>
            <a:srcRect/>
            <a:stretch>
              <a:fillRect/>
            </a:stretch>
          </p:blipFill>
          <p:spPr bwMode="auto">
            <a:xfrm>
              <a:off x="533400" y="1219200"/>
              <a:ext cx="7728023" cy="5410200"/>
            </a:xfrm>
            <a:prstGeom prst="rect">
              <a:avLst/>
            </a:prstGeom>
            <a:noFill/>
            <a:ln w="9525">
              <a:noFill/>
              <a:miter lim="800000"/>
              <a:headEnd/>
              <a:tailEnd/>
            </a:ln>
          </p:spPr>
        </p:pic>
        <p:sp>
          <p:nvSpPr>
            <p:cNvPr id="10" name="TextBox 9"/>
            <p:cNvSpPr txBox="1"/>
            <p:nvPr/>
          </p:nvSpPr>
          <p:spPr>
            <a:xfrm rot="16200000">
              <a:off x="-157491" y="2062488"/>
              <a:ext cx="2057403" cy="523220"/>
            </a:xfrm>
            <a:prstGeom prst="rect">
              <a:avLst/>
            </a:prstGeom>
            <a:solidFill>
              <a:schemeClr val="bg1"/>
            </a:solidFill>
          </p:spPr>
          <p:txBody>
            <a:bodyPr wrap="square" rtlCol="0">
              <a:spAutoFit/>
            </a:bodyPr>
            <a:lstStyle/>
            <a:p>
              <a:r>
                <a:rPr lang="en-US" sz="2800" dirty="0"/>
                <a:t>(Kbytes)</a:t>
              </a:r>
            </a:p>
          </p:txBody>
        </p:sp>
      </p:grpSp>
      <p:cxnSp>
        <p:nvCxnSpPr>
          <p:cNvPr id="3" name="Straight Connector 2"/>
          <p:cNvCxnSpPr/>
          <p:nvPr/>
        </p:nvCxnSpPr>
        <p:spPr>
          <a:xfrm flipH="1">
            <a:off x="1368595" y="5350781"/>
            <a:ext cx="2046728" cy="36987"/>
          </a:xfrm>
          <a:prstGeom prst="line">
            <a:avLst/>
          </a:prstGeom>
          <a:ln w="50800">
            <a:solidFill>
              <a:srgbClr val="0000CC"/>
            </a:solidFill>
            <a:prstDash val="dash"/>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34540" y="6163296"/>
            <a:ext cx="4221436" cy="707886"/>
          </a:xfrm>
          <a:prstGeom prst="rect">
            <a:avLst/>
          </a:prstGeom>
          <a:noFill/>
        </p:spPr>
        <p:txBody>
          <a:bodyPr wrap="square" rtlCol="0">
            <a:spAutoFit/>
          </a:bodyPr>
          <a:lstStyle/>
          <a:p>
            <a:r>
              <a:rPr lang="en-US" sz="2000" b="1" dirty="0">
                <a:solidFill>
                  <a:srgbClr val="0000CC"/>
                </a:solidFill>
              </a:rPr>
              <a:t>ECN Marking Thresh = 30KB </a:t>
            </a:r>
          </a:p>
          <a:p>
            <a:r>
              <a:rPr lang="en-US" sz="2000" b="1" dirty="0">
                <a:solidFill>
                  <a:srgbClr val="0000CC"/>
                </a:solidFill>
              </a:rPr>
              <a:t>                    (i.e., 20 * 1.5KB packets)</a:t>
            </a:r>
          </a:p>
        </p:txBody>
      </p:sp>
      <p:cxnSp>
        <p:nvCxnSpPr>
          <p:cNvPr id="38" name="Straight Arrow Connector 37"/>
          <p:cNvCxnSpPr>
            <a:stCxn id="34" idx="0"/>
          </p:cNvCxnSpPr>
          <p:nvPr/>
        </p:nvCxnSpPr>
        <p:spPr>
          <a:xfrm flipH="1" flipV="1">
            <a:off x="1738486" y="5412426"/>
            <a:ext cx="506772" cy="750870"/>
          </a:xfrm>
          <a:prstGeom prst="straightConnector1">
            <a:avLst/>
          </a:prstGeom>
          <a:ln w="50800">
            <a:solidFill>
              <a:srgbClr val="0000CC"/>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DCTCP </a:t>
            </a:r>
            <a:r>
              <a:rPr lang="en-US" dirty="0" err="1"/>
              <a:t>vs</a:t>
            </a:r>
            <a:r>
              <a:rPr lang="en-US" dirty="0"/>
              <a:t> TCP</a:t>
            </a:r>
          </a:p>
        </p:txBody>
      </p:sp>
      <p:grpSp>
        <p:nvGrpSpPr>
          <p:cNvPr id="7" name="Group 17"/>
          <p:cNvGrpSpPr/>
          <p:nvPr/>
        </p:nvGrpSpPr>
        <p:grpSpPr>
          <a:xfrm>
            <a:off x="0" y="0"/>
            <a:ext cx="1946488" cy="838200"/>
            <a:chOff x="110912" y="914400"/>
            <a:chExt cx="1946488" cy="838200"/>
          </a:xfrm>
        </p:grpSpPr>
        <p:grpSp>
          <p:nvGrpSpPr>
            <p:cNvPr id="9" name="Group 6"/>
            <p:cNvGrpSpPr/>
            <p:nvPr/>
          </p:nvGrpSpPr>
          <p:grpSpPr>
            <a:xfrm>
              <a:off x="110912" y="914400"/>
              <a:ext cx="1946488" cy="838200"/>
              <a:chOff x="0" y="0"/>
              <a:chExt cx="1946488" cy="838200"/>
            </a:xfrm>
          </p:grpSpPr>
          <p:sp>
            <p:nvSpPr>
              <p:cNvPr id="5" name="Rectangle 4"/>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11" name="Group 8"/>
              <p:cNvGrpSpPr/>
              <p:nvPr/>
            </p:nvGrpSpPr>
            <p:grpSpPr>
              <a:xfrm>
                <a:off x="228600" y="76200"/>
                <a:ext cx="1524000" cy="640080"/>
                <a:chOff x="2362200" y="2362200"/>
                <a:chExt cx="3810000" cy="1600200"/>
              </a:xfrm>
            </p:grpSpPr>
            <p:sp>
              <p:nvSpPr>
                <p:cNvPr id="14" name="Oval 13"/>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Oval 16"/>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Freeform 1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3" name="Rectangle 22"/>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2" name="Group 32"/>
            <p:cNvGrpSpPr/>
            <p:nvPr/>
          </p:nvGrpSpPr>
          <p:grpSpPr>
            <a:xfrm flipV="1">
              <a:off x="860820" y="1238085"/>
              <a:ext cx="246605" cy="145827"/>
              <a:chOff x="1040728" y="3511051"/>
              <a:chExt cx="2777155" cy="1642242"/>
            </a:xfrm>
          </p:grpSpPr>
          <p:sp>
            <p:nvSpPr>
              <p:cNvPr id="25" name="Freeform 24"/>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237901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9372600" cy="5181600"/>
          </a:xfrm>
        </p:spPr>
        <p:txBody>
          <a:bodyPr>
            <a:noAutofit/>
          </a:bodyPr>
          <a:lstStyle/>
          <a:p>
            <a:r>
              <a:rPr lang="en-US" sz="2400" dirty="0"/>
              <a:t>Implemented in Windows stack. </a:t>
            </a:r>
          </a:p>
          <a:p>
            <a:r>
              <a:rPr lang="en-US" sz="2400" dirty="0"/>
              <a:t>Real hardware, </a:t>
            </a:r>
            <a:r>
              <a:rPr lang="en-US" sz="2400" b="1" dirty="0">
                <a:solidFill>
                  <a:srgbClr val="FF0000"/>
                </a:solidFill>
              </a:rPr>
              <a:t>1Gbps and 10Gbps</a:t>
            </a:r>
            <a:r>
              <a:rPr lang="en-US" sz="2400" dirty="0"/>
              <a:t> experiments</a:t>
            </a:r>
          </a:p>
          <a:p>
            <a:pPr lvl="1"/>
            <a:r>
              <a:rPr lang="en-US" sz="2000" b="1" dirty="0">
                <a:solidFill>
                  <a:srgbClr val="0000CC"/>
                </a:solidFill>
              </a:rPr>
              <a:t>90 server </a:t>
            </a:r>
            <a:r>
              <a:rPr lang="en-US" sz="2000" b="1" dirty="0" err="1">
                <a:solidFill>
                  <a:srgbClr val="0000CC"/>
                </a:solidFill>
              </a:rPr>
              <a:t>testbed</a:t>
            </a:r>
            <a:endParaRPr lang="en-US" sz="2000" b="1" dirty="0">
              <a:solidFill>
                <a:srgbClr val="0000CC"/>
              </a:solidFill>
            </a:endParaRPr>
          </a:p>
          <a:p>
            <a:pPr lvl="1"/>
            <a:r>
              <a:rPr lang="en-US" sz="2000" b="1" dirty="0">
                <a:solidFill>
                  <a:srgbClr val="0000CC"/>
                </a:solidFill>
              </a:rPr>
              <a:t>Broadcom Triumph      </a:t>
            </a:r>
            <a:r>
              <a:rPr lang="en-US" sz="2000" b="1" dirty="0"/>
              <a:t>48    1G ports  –   4MB shared memory</a:t>
            </a:r>
          </a:p>
          <a:p>
            <a:pPr lvl="1"/>
            <a:r>
              <a:rPr lang="en-US" sz="2000" b="1" dirty="0">
                <a:solidFill>
                  <a:srgbClr val="0000CC"/>
                </a:solidFill>
              </a:rPr>
              <a:t>Cisco Cat4948                </a:t>
            </a:r>
            <a:r>
              <a:rPr lang="en-US" sz="2000" b="1" dirty="0"/>
              <a:t>48    1G ports  – 16MB shared memory</a:t>
            </a:r>
          </a:p>
          <a:p>
            <a:pPr lvl="1"/>
            <a:r>
              <a:rPr lang="en-US" sz="2000" b="1" dirty="0">
                <a:solidFill>
                  <a:srgbClr val="0000CC"/>
                </a:solidFill>
              </a:rPr>
              <a:t>Broadcom Scorpion     </a:t>
            </a:r>
            <a:r>
              <a:rPr lang="en-US" sz="2000" b="1" dirty="0"/>
              <a:t>24  10G ports  –   4MB shared memory</a:t>
            </a:r>
          </a:p>
          <a:p>
            <a:pPr>
              <a:buNone/>
            </a:pPr>
            <a:endParaRPr lang="en-US" sz="1100" dirty="0"/>
          </a:p>
          <a:p>
            <a:r>
              <a:rPr lang="en-US" sz="2400" dirty="0"/>
              <a:t>Numerous micro-benchmarks</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Throughput and Queue Length</a:t>
            </a:r>
            <a:endParaRPr lang="en-US" sz="2000" b="1" dirty="0">
              <a:solidFill>
                <a:srgbClr val="0000CC"/>
              </a:solidFill>
              <a:cs typeface="Calibri"/>
            </a:endParaRP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Multi-hop</a:t>
            </a:r>
          </a:p>
          <a:p>
            <a:pPr lvl="1">
              <a:buNone/>
            </a:pPr>
            <a:r>
              <a:rPr lang="en-US" sz="2000" b="1" dirty="0">
                <a:solidFill>
                  <a:srgbClr val="0000CC"/>
                </a:solidFill>
              </a:rPr>
              <a:t>– Queue Buildup</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Buffer Pressure                                  </a:t>
            </a:r>
          </a:p>
          <a:p>
            <a:pPr lvl="1"/>
            <a:endParaRPr lang="en-US" sz="2000" dirty="0">
              <a:solidFill>
                <a:srgbClr val="0000CC"/>
              </a:solidFill>
            </a:endParaRPr>
          </a:p>
          <a:p>
            <a:r>
              <a:rPr lang="en-US" sz="2400" b="1" dirty="0">
                <a:solidFill>
                  <a:srgbClr val="FF0000"/>
                </a:solidFill>
              </a:rPr>
              <a:t>Bing cluster benchmark</a:t>
            </a:r>
          </a:p>
        </p:txBody>
      </p:sp>
      <p:sp>
        <p:nvSpPr>
          <p:cNvPr id="8" name="TextBox 7"/>
          <p:cNvSpPr txBox="1"/>
          <p:nvPr/>
        </p:nvSpPr>
        <p:spPr>
          <a:xfrm>
            <a:off x="4724400" y="3962400"/>
            <a:ext cx="3962400" cy="1131079"/>
          </a:xfrm>
          <a:prstGeom prst="rect">
            <a:avLst/>
          </a:prstGeom>
          <a:noFill/>
        </p:spPr>
        <p:txBody>
          <a:bodyPr wrap="square" rtlCol="0">
            <a:spAutoFit/>
          </a:bodyPr>
          <a:lstStyle/>
          <a:p>
            <a:pPr>
              <a:lnSpc>
                <a:spcPts val="2650"/>
              </a:lnSpc>
            </a:pPr>
            <a:r>
              <a:rPr lang="en-US" sz="2000" b="1" dirty="0">
                <a:solidFill>
                  <a:srgbClr val="0000CC"/>
                </a:solidFill>
              </a:rPr>
              <a:t>–</a:t>
            </a:r>
            <a:r>
              <a:rPr lang="en-US" sz="2000" b="1" dirty="0">
                <a:solidFill>
                  <a:srgbClr val="0000CC"/>
                </a:solidFill>
                <a:cs typeface="Calibri"/>
              </a:rPr>
              <a:t> Fairness and Convergence</a:t>
            </a:r>
          </a:p>
          <a:p>
            <a:pPr>
              <a:lnSpc>
                <a:spcPts val="2650"/>
              </a:lnSpc>
            </a:pPr>
            <a:r>
              <a:rPr lang="en-US" sz="2000" b="1" dirty="0">
                <a:solidFill>
                  <a:srgbClr val="0000CC"/>
                </a:solidFill>
              </a:rPr>
              <a:t>–</a:t>
            </a:r>
            <a:r>
              <a:rPr lang="en-US" sz="2000" b="1" dirty="0">
                <a:solidFill>
                  <a:srgbClr val="FF0000"/>
                </a:solidFill>
              </a:rPr>
              <a:t> </a:t>
            </a:r>
            <a:r>
              <a:rPr lang="en-US" sz="2000" b="1" dirty="0" err="1">
                <a:solidFill>
                  <a:srgbClr val="0000CC"/>
                </a:solidFill>
              </a:rPr>
              <a:t>Incast</a:t>
            </a:r>
            <a:endParaRPr lang="en-US" sz="2000" b="1" dirty="0">
              <a:solidFill>
                <a:srgbClr val="0000CC"/>
              </a:solidFill>
            </a:endParaRPr>
          </a:p>
          <a:p>
            <a:pPr>
              <a:lnSpc>
                <a:spcPts val="2650"/>
              </a:lnSpc>
            </a:pPr>
            <a:r>
              <a:rPr lang="en-US" sz="2000" b="1" dirty="0">
                <a:solidFill>
                  <a:srgbClr val="0000CC"/>
                </a:solidFill>
              </a:rPr>
              <a:t>–</a:t>
            </a:r>
            <a:r>
              <a:rPr lang="en-US" sz="2000" b="1" dirty="0">
                <a:solidFill>
                  <a:srgbClr val="FF0000"/>
                </a:solidFill>
              </a:rPr>
              <a:t> </a:t>
            </a:r>
            <a:r>
              <a:rPr lang="en-US" sz="2000" b="1" dirty="0">
                <a:solidFill>
                  <a:srgbClr val="0000CC"/>
                </a:solidFill>
              </a:rPr>
              <a:t>Static </a:t>
            </a:r>
            <a:r>
              <a:rPr lang="en-US" sz="2000" b="1" dirty="0" err="1">
                <a:solidFill>
                  <a:srgbClr val="0000CC"/>
                </a:solidFill>
              </a:rPr>
              <a:t>vs</a:t>
            </a:r>
            <a:r>
              <a:rPr lang="en-US" sz="2000" b="1" dirty="0">
                <a:solidFill>
                  <a:srgbClr val="0000CC"/>
                </a:solidFill>
              </a:rPr>
              <a:t> Dynamic Buffer Mgmt</a:t>
            </a:r>
            <a:endParaRPr lang="en-US" sz="2000" b="1" dirty="0"/>
          </a:p>
        </p:txBody>
      </p:sp>
      <p:sp>
        <p:nvSpPr>
          <p:cNvPr id="9" name="Slide Number Placeholder 8"/>
          <p:cNvSpPr>
            <a:spLocks noGrp="1"/>
          </p:cNvSpPr>
          <p:nvPr>
            <p:ph type="sldNum" sz="quarter" idx="12"/>
          </p:nvPr>
        </p:nvSpPr>
        <p:spPr/>
        <p:txBody>
          <a:bodyPr/>
          <a:lstStyle/>
          <a:p>
            <a:fld id="{D6860B3D-D4F8-4840-B91D-0EEC232E35FC}" type="slidenum">
              <a:rPr lang="en-US" smtClean="0"/>
              <a:pPr/>
              <a:t>15</a:t>
            </a:fld>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a:t>Evaluation</a:t>
            </a:r>
          </a:p>
        </p:txBody>
      </p:sp>
    </p:spTree>
    <p:extLst>
      <p:ext uri="{BB962C8B-B14F-4D97-AF65-F5344CB8AC3E}">
        <p14:creationId xmlns:p14="http://schemas.microsoft.com/office/powerpoint/2010/main" val="94819659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Bing Benchmark (Scaled 10x)</a:t>
            </a:r>
          </a:p>
        </p:txBody>
      </p:sp>
      <p:sp>
        <p:nvSpPr>
          <p:cNvPr id="6" name="Slide Number Placeholder 5"/>
          <p:cNvSpPr>
            <a:spLocks noGrp="1"/>
          </p:cNvSpPr>
          <p:nvPr>
            <p:ph type="sldNum" sz="quarter" idx="12"/>
          </p:nvPr>
        </p:nvSpPr>
        <p:spPr/>
        <p:txBody>
          <a:bodyPr/>
          <a:lstStyle/>
          <a:p>
            <a:fld id="{A303CD73-591A-42F9-B2E2-6A603CD60845}" type="slidenum">
              <a:rPr lang="en-US" smtClean="0"/>
              <a:pPr/>
              <a:t>16</a:t>
            </a:fld>
            <a:endParaRPr lang="en-US"/>
          </a:p>
        </p:txBody>
      </p:sp>
      <p:grpSp>
        <p:nvGrpSpPr>
          <p:cNvPr id="9" name="Group 17"/>
          <p:cNvGrpSpPr/>
          <p:nvPr/>
        </p:nvGrpSpPr>
        <p:grpSpPr>
          <a:xfrm>
            <a:off x="533400" y="1295400"/>
            <a:ext cx="7400925" cy="5543550"/>
            <a:chOff x="533400" y="1295400"/>
            <a:chExt cx="7400925" cy="5543550"/>
          </a:xfrm>
        </p:grpSpPr>
        <p:grpSp>
          <p:nvGrpSpPr>
            <p:cNvPr id="11" name="Group 10"/>
            <p:cNvGrpSpPr/>
            <p:nvPr/>
          </p:nvGrpSpPr>
          <p:grpSpPr>
            <a:xfrm>
              <a:off x="533400" y="1295400"/>
              <a:ext cx="7400925" cy="5543550"/>
              <a:chOff x="685800" y="1390650"/>
              <a:chExt cx="7400925" cy="5543550"/>
            </a:xfrm>
          </p:grpSpPr>
          <p:pic>
            <p:nvPicPr>
              <p:cNvPr id="7" name="Picture 6" descr="bm.pdf"/>
              <p:cNvPicPr>
                <a:picLocks noChangeAspect="1"/>
              </p:cNvPicPr>
              <p:nvPr/>
            </p:nvPicPr>
            <p:blipFill>
              <a:blip r:embed="rId3" cstate="print"/>
              <a:stretch>
                <a:fillRect/>
              </a:stretch>
            </p:blipFill>
            <p:spPr>
              <a:xfrm>
                <a:off x="695325" y="1390650"/>
                <a:ext cx="7391400" cy="5543550"/>
              </a:xfrm>
              <a:prstGeom prst="rect">
                <a:avLst/>
              </a:prstGeom>
            </p:spPr>
          </p:pic>
          <p:sp>
            <p:nvSpPr>
              <p:cNvPr id="2" name="TextBox 1"/>
              <p:cNvSpPr txBox="1"/>
              <p:nvPr/>
            </p:nvSpPr>
            <p:spPr>
              <a:xfrm>
                <a:off x="2667000" y="5867400"/>
                <a:ext cx="1917569" cy="830997"/>
              </a:xfrm>
              <a:prstGeom prst="rect">
                <a:avLst/>
              </a:prstGeom>
              <a:solidFill>
                <a:schemeClr val="lt1"/>
              </a:solidFill>
            </p:spPr>
            <p:txBody>
              <a:bodyPr wrap="square" rtlCol="0">
                <a:spAutoFit/>
              </a:bodyPr>
              <a:lstStyle/>
              <a:p>
                <a:pPr algn="ctr"/>
                <a:r>
                  <a:rPr lang="en-US" sz="2400" dirty="0"/>
                  <a:t>Query Traffic</a:t>
                </a:r>
              </a:p>
              <a:p>
                <a:pPr algn="ctr"/>
                <a:r>
                  <a:rPr lang="en-US" sz="2400" dirty="0"/>
                  <a:t>(</a:t>
                </a:r>
                <a:r>
                  <a:rPr lang="en-US" sz="2400" dirty="0" err="1"/>
                  <a:t>Bursty</a:t>
                </a:r>
                <a:r>
                  <a:rPr lang="en-US" sz="2400" dirty="0"/>
                  <a:t>) </a:t>
                </a:r>
              </a:p>
            </p:txBody>
          </p:sp>
          <p:sp>
            <p:nvSpPr>
              <p:cNvPr id="8" name="TextBox 7"/>
              <p:cNvSpPr txBox="1"/>
              <p:nvPr/>
            </p:nvSpPr>
            <p:spPr>
              <a:xfrm>
                <a:off x="5402225" y="5867400"/>
                <a:ext cx="2314907" cy="830997"/>
              </a:xfrm>
              <a:prstGeom prst="rect">
                <a:avLst/>
              </a:prstGeom>
              <a:solidFill>
                <a:schemeClr val="lt1"/>
              </a:solidFill>
            </p:spPr>
            <p:txBody>
              <a:bodyPr wrap="none" rtlCol="0">
                <a:spAutoFit/>
              </a:bodyPr>
              <a:lstStyle/>
              <a:p>
                <a:pPr algn="ctr"/>
                <a:r>
                  <a:rPr lang="en-US" sz="2400" dirty="0"/>
                  <a:t>Short messages</a:t>
                </a:r>
              </a:p>
              <a:p>
                <a:pPr algn="ctr"/>
                <a:r>
                  <a:rPr lang="en-US" sz="2400" dirty="0"/>
                  <a:t>(Delay-sensitive)</a:t>
                </a:r>
              </a:p>
            </p:txBody>
          </p:sp>
          <p:sp>
            <p:nvSpPr>
              <p:cNvPr id="3" name="TextBox 2"/>
              <p:cNvSpPr txBox="1"/>
              <p:nvPr/>
            </p:nvSpPr>
            <p:spPr>
              <a:xfrm rot="16200000">
                <a:off x="-797867" y="3388668"/>
                <a:ext cx="3429000" cy="461665"/>
              </a:xfrm>
              <a:prstGeom prst="rect">
                <a:avLst/>
              </a:prstGeom>
              <a:solidFill>
                <a:schemeClr val="bg1"/>
              </a:solidFill>
            </p:spPr>
            <p:txBody>
              <a:bodyPr wrap="square" rtlCol="0">
                <a:spAutoFit/>
              </a:bodyPr>
              <a:lstStyle/>
              <a:p>
                <a:pPr algn="ctr"/>
                <a:r>
                  <a:rPr lang="en-US" sz="2400" dirty="0"/>
                  <a:t>Completion Time (</a:t>
                </a:r>
                <a:r>
                  <a:rPr lang="en-US" sz="2400" dirty="0" err="1"/>
                  <a:t>ms</a:t>
                </a:r>
                <a:r>
                  <a:rPr lang="en-US" sz="2400" dirty="0"/>
                  <a:t>)</a:t>
                </a:r>
              </a:p>
            </p:txBody>
          </p:sp>
        </p:grpSp>
        <p:sp>
          <p:nvSpPr>
            <p:cNvPr id="17" name="Rectangle 16"/>
            <p:cNvSpPr/>
            <p:nvPr/>
          </p:nvSpPr>
          <p:spPr>
            <a:xfrm>
              <a:off x="4419600" y="1600200"/>
              <a:ext cx="304800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25"/>
          <p:cNvGrpSpPr/>
          <p:nvPr/>
        </p:nvGrpSpPr>
        <p:grpSpPr>
          <a:xfrm>
            <a:off x="2499553" y="1367135"/>
            <a:ext cx="2148647" cy="735310"/>
            <a:chOff x="2499553" y="1367135"/>
            <a:chExt cx="2148647" cy="735310"/>
          </a:xfrm>
        </p:grpSpPr>
        <p:sp>
          <p:nvSpPr>
            <p:cNvPr id="5" name="Right Arrow 4"/>
            <p:cNvSpPr/>
            <p:nvPr/>
          </p:nvSpPr>
          <p:spPr>
            <a:xfrm rot="8178759">
              <a:off x="2499553" y="1529137"/>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TextBox 9"/>
            <p:cNvSpPr txBox="1"/>
            <p:nvPr/>
          </p:nvSpPr>
          <p:spPr>
            <a:xfrm>
              <a:off x="3657600" y="1367135"/>
              <a:ext cx="990600"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err="1">
                  <a:solidFill>
                    <a:schemeClr val="tx1"/>
                  </a:solidFill>
                </a:rPr>
                <a:t>incast</a:t>
              </a:r>
              <a:r>
                <a:rPr lang="en-US" sz="2200" b="1" dirty="0">
                  <a:solidFill>
                    <a:schemeClr val="tx1"/>
                  </a:solidFill>
                </a:rPr>
                <a:t> </a:t>
              </a:r>
            </a:p>
          </p:txBody>
        </p:sp>
      </p:grpSp>
      <p:pic>
        <p:nvPicPr>
          <p:cNvPr id="13" name="Picture 12" descr="bm.pdf"/>
          <p:cNvPicPr>
            <a:picLocks noChangeAspect="1"/>
          </p:cNvPicPr>
          <p:nvPr/>
        </p:nvPicPr>
        <p:blipFill rotWithShape="1">
          <a:blip r:embed="rId3" cstate="print"/>
          <a:srcRect l="53424" t="5676" r="6421" b="67178"/>
          <a:stretch/>
        </p:blipFill>
        <p:spPr>
          <a:xfrm>
            <a:off x="6324139" y="1162175"/>
            <a:ext cx="2667461" cy="1352425"/>
          </a:xfrm>
          <a:prstGeom prst="rect">
            <a:avLst/>
          </a:prstGeom>
        </p:spPr>
      </p:pic>
      <p:grpSp>
        <p:nvGrpSpPr>
          <p:cNvPr id="14" name="Group 26"/>
          <p:cNvGrpSpPr/>
          <p:nvPr/>
        </p:nvGrpSpPr>
        <p:grpSpPr>
          <a:xfrm>
            <a:off x="3185353" y="1828800"/>
            <a:ext cx="4221094" cy="3352127"/>
            <a:chOff x="3185353" y="1828800"/>
            <a:chExt cx="4221094" cy="3352127"/>
          </a:xfrm>
        </p:grpSpPr>
        <p:sp>
          <p:nvSpPr>
            <p:cNvPr id="20" name="Right Arrow 19"/>
            <p:cNvSpPr/>
            <p:nvPr/>
          </p:nvSpPr>
          <p:spPr>
            <a:xfrm rot="8178759">
              <a:off x="3185353" y="46076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21" name="Right Arrow 20"/>
            <p:cNvSpPr/>
            <p:nvPr/>
          </p:nvSpPr>
          <p:spPr>
            <a:xfrm rot="8178759">
              <a:off x="6292133" y="32010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22" name="TextBox 21"/>
            <p:cNvSpPr txBox="1"/>
            <p:nvPr/>
          </p:nvSpPr>
          <p:spPr>
            <a:xfrm>
              <a:off x="3657600" y="1828800"/>
              <a:ext cx="2286000"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rPr>
                <a:t>Deep buffers fixes </a:t>
              </a:r>
              <a:r>
                <a:rPr lang="en-US" sz="2200" b="1" dirty="0" err="1">
                  <a:solidFill>
                    <a:srgbClr val="000000"/>
                  </a:solidFill>
                </a:rPr>
                <a:t>incast</a:t>
              </a:r>
              <a:r>
                <a:rPr lang="en-US" sz="2200" b="1" dirty="0">
                  <a:solidFill>
                    <a:srgbClr val="000000"/>
                  </a:solidFill>
                </a:rPr>
                <a:t>, but makes latency worse</a:t>
              </a:r>
            </a:p>
          </p:txBody>
        </p:sp>
      </p:grpSp>
      <p:grpSp>
        <p:nvGrpSpPr>
          <p:cNvPr id="15" name="Group 27"/>
          <p:cNvGrpSpPr/>
          <p:nvPr/>
        </p:nvGrpSpPr>
        <p:grpSpPr>
          <a:xfrm>
            <a:off x="3657600" y="2971800"/>
            <a:ext cx="4375867" cy="2361527"/>
            <a:chOff x="3657600" y="2971800"/>
            <a:chExt cx="4375867" cy="2361527"/>
          </a:xfrm>
        </p:grpSpPr>
        <p:sp>
          <p:nvSpPr>
            <p:cNvPr id="23" name="TextBox 22"/>
            <p:cNvSpPr txBox="1"/>
            <p:nvPr/>
          </p:nvSpPr>
          <p:spPr>
            <a:xfrm>
              <a:off x="3657600" y="2971800"/>
              <a:ext cx="2609810"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rPr>
                <a:t>DCTCP good for both </a:t>
              </a:r>
              <a:r>
                <a:rPr lang="en-US" sz="2200" b="1" dirty="0" err="1">
                  <a:solidFill>
                    <a:srgbClr val="000000"/>
                  </a:solidFill>
                </a:rPr>
                <a:t>incast</a:t>
              </a:r>
              <a:r>
                <a:rPr lang="en-US" sz="2200" b="1" dirty="0">
                  <a:solidFill>
                    <a:srgbClr val="000000"/>
                  </a:solidFill>
                </a:rPr>
                <a:t> &amp; latency</a:t>
              </a:r>
            </a:p>
          </p:txBody>
        </p:sp>
        <p:sp>
          <p:nvSpPr>
            <p:cNvPr id="24" name="Right Arrow 23"/>
            <p:cNvSpPr/>
            <p:nvPr/>
          </p:nvSpPr>
          <p:spPr>
            <a:xfrm rot="8178759">
              <a:off x="3929933" y="46488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sp>
          <p:nvSpPr>
            <p:cNvPr id="25" name="Right Arrow 24"/>
            <p:cNvSpPr/>
            <p:nvPr/>
          </p:nvSpPr>
          <p:spPr>
            <a:xfrm rot="8178759">
              <a:off x="6919153" y="47600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9596939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Content Placeholder 12"/>
          <p:cNvSpPr>
            <a:spLocks noGrp="1"/>
          </p:cNvSpPr>
          <p:nvPr>
            <p:ph idx="1"/>
          </p:nvPr>
        </p:nvSpPr>
        <p:spPr>
          <a:xfrm>
            <a:off x="228600" y="971600"/>
            <a:ext cx="8839200" cy="5067672"/>
          </a:xfrm>
        </p:spPr>
        <p:txBody>
          <a:bodyPr>
            <a:normAutofit/>
          </a:bodyPr>
          <a:lstStyle/>
          <a:p>
            <a:pPr lvl="1">
              <a:buNone/>
            </a:pPr>
            <a:endParaRPr lang="en-US" sz="1800" b="1" dirty="0">
              <a:solidFill>
                <a:srgbClr val="FF0000"/>
              </a:solidFill>
            </a:endParaRPr>
          </a:p>
          <a:p>
            <a:r>
              <a:rPr lang="en-US" sz="1800" dirty="0"/>
              <a:t>Convergence time: the time required for a new flow to grab its share of the bandwidth from an existing flow with a large window size.</a:t>
            </a:r>
          </a:p>
          <a:p>
            <a:r>
              <a:rPr lang="en-US" sz="1800" dirty="0"/>
              <a:t>DCTCP trades off convergence time because it makes more fine-grained adjustments to the window than TCP</a:t>
            </a:r>
          </a:p>
          <a:p>
            <a:r>
              <a:rPr lang="en-US" sz="1800" dirty="0"/>
              <a:t>At most ~40% more </a:t>
            </a:r>
            <a:r>
              <a:rPr lang="en-US" sz="1800" b="1" dirty="0">
                <a:solidFill>
                  <a:srgbClr val="FF0000"/>
                </a:solidFill>
              </a:rPr>
              <a:t>RTTs </a:t>
            </a:r>
            <a:r>
              <a:rPr lang="en-US" sz="1800" dirty="0">
                <a:solidFill>
                  <a:srgbClr val="000000"/>
                </a:solidFill>
              </a:rPr>
              <a:t>than TCP</a:t>
            </a:r>
          </a:p>
          <a:p>
            <a:pPr lvl="1"/>
            <a:r>
              <a:rPr lang="en-US" sz="1800" dirty="0">
                <a:solidFill>
                  <a:srgbClr val="000000"/>
                </a:solidFill>
              </a:rPr>
              <a:t>Alizadeh </a:t>
            </a:r>
            <a:r>
              <a:rPr lang="en-US" sz="1800" i="1" dirty="0">
                <a:solidFill>
                  <a:srgbClr val="000000"/>
                </a:solidFill>
              </a:rPr>
              <a:t>et al. </a:t>
            </a:r>
            <a:r>
              <a:rPr lang="en-US" sz="1800" dirty="0">
                <a:solidFill>
                  <a:srgbClr val="000000"/>
                </a:solidFill>
              </a:rPr>
              <a:t>“Analysis of DCTCP: Stability, Convergence, and Fairness,” SIGMETRICS 2011. </a:t>
            </a:r>
          </a:p>
          <a:p>
            <a:pPr lvl="1"/>
            <a:r>
              <a:rPr lang="en-US" sz="1800" dirty="0">
                <a:solidFill>
                  <a:srgbClr val="000000"/>
                </a:solidFill>
              </a:rPr>
              <a:t>Fortunately, RTT in data center is very small (e.g., hundreds of microseconds)</a:t>
            </a:r>
            <a:endParaRPr lang="en-US" sz="1800" b="1" dirty="0">
              <a:solidFill>
                <a:srgbClr val="FF0000"/>
              </a:solidFill>
            </a:endParaRPr>
          </a:p>
          <a:p>
            <a:r>
              <a:rPr lang="en-US" sz="1800" b="1" dirty="0">
                <a:solidFill>
                  <a:srgbClr val="1429F8"/>
                </a:solidFill>
              </a:rPr>
              <a:t>Intuition: </a:t>
            </a:r>
            <a:r>
              <a:rPr lang="en-US" sz="1800" dirty="0"/>
              <a:t>DCTCP makes small multiplicative decreases, but makes them much more frequently than TCP</a:t>
            </a: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D6860B3D-D4F8-4840-B91D-0EEC232E35FC}" type="slidenum">
              <a:rPr lang="en-US" smtClean="0"/>
              <a:pPr/>
              <a:t>17</a:t>
            </a:fld>
            <a:endParaRPr lang="en-US"/>
          </a:p>
        </p:txBody>
      </p:sp>
      <p:sp>
        <p:nvSpPr>
          <p:cNvPr id="3" name="Title 2"/>
          <p:cNvSpPr>
            <a:spLocks noGrp="1"/>
          </p:cNvSpPr>
          <p:nvPr>
            <p:ph type="title"/>
          </p:nvPr>
        </p:nvSpPr>
        <p:spPr>
          <a:xfrm>
            <a:off x="486735" y="83022"/>
            <a:ext cx="8229600" cy="1143000"/>
          </a:xfrm>
        </p:spPr>
        <p:txBody>
          <a:bodyPr/>
          <a:lstStyle/>
          <a:p>
            <a:r>
              <a:rPr lang="en-US" dirty="0"/>
              <a:t>Convergence Time</a:t>
            </a:r>
          </a:p>
        </p:txBody>
      </p:sp>
      <p:grpSp>
        <p:nvGrpSpPr>
          <p:cNvPr id="2" name="Group 24"/>
          <p:cNvGrpSpPr/>
          <p:nvPr/>
        </p:nvGrpSpPr>
        <p:grpSpPr>
          <a:xfrm>
            <a:off x="1067887" y="4437107"/>
            <a:ext cx="7008225" cy="2224625"/>
            <a:chOff x="283589" y="4117882"/>
            <a:chExt cx="8248636" cy="2618369"/>
          </a:xfrm>
        </p:grpSpPr>
        <p:pic>
          <p:nvPicPr>
            <p:cNvPr id="26" name="Picture 2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27" name="Picture 26" descr="Picture2.png"/>
            <p:cNvPicPr>
              <a:picLocks noChangeAspect="1"/>
            </p:cNvPicPr>
            <p:nvPr/>
          </p:nvPicPr>
          <p:blipFill>
            <a:blip r:embed="rId5" cstate="print"/>
            <a:stretch>
              <a:fillRect/>
            </a:stretch>
          </p:blipFill>
          <p:spPr>
            <a:xfrm>
              <a:off x="4442670" y="4117882"/>
              <a:ext cx="4089555" cy="2606040"/>
            </a:xfrm>
            <a:prstGeom prst="rect">
              <a:avLst/>
            </a:prstGeom>
          </p:spPr>
        </p:pic>
      </p:grpSp>
    </p:spTree>
    <p:custDataLst>
      <p:tags r:id="rId1"/>
    </p:custDataLst>
    <p:extLst>
      <p:ext uri="{BB962C8B-B14F-4D97-AF65-F5344CB8AC3E}">
        <p14:creationId xmlns:p14="http://schemas.microsoft.com/office/powerpoint/2010/main" val="33957146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a:t>TCP in the Data Center (DC)</a:t>
            </a:r>
          </a:p>
        </p:txBody>
      </p:sp>
      <p:sp>
        <p:nvSpPr>
          <p:cNvPr id="3" name="Content Placeholder 2"/>
          <p:cNvSpPr>
            <a:spLocks noGrp="1"/>
          </p:cNvSpPr>
          <p:nvPr>
            <p:ph idx="1"/>
          </p:nvPr>
        </p:nvSpPr>
        <p:spPr>
          <a:xfrm>
            <a:off x="457200" y="1676399"/>
            <a:ext cx="8534400" cy="4953001"/>
          </a:xfrm>
        </p:spPr>
        <p:txBody>
          <a:bodyPr>
            <a:normAutofit/>
          </a:bodyPr>
          <a:lstStyle/>
          <a:p>
            <a:r>
              <a:rPr lang="en-US" sz="2800" dirty="0"/>
              <a:t>TCP does not meet demands of DC applications.</a:t>
            </a:r>
          </a:p>
          <a:p>
            <a:pPr lvl="1"/>
            <a:r>
              <a:rPr lang="en-US" sz="2400" dirty="0"/>
              <a:t>TCP requires large queues for high throughput. However, it</a:t>
            </a:r>
          </a:p>
          <a:p>
            <a:pPr lvl="2">
              <a:buFont typeface="Wingdings" pitchFamily="2" charset="2"/>
              <a:buChar char="Ø"/>
            </a:pPr>
            <a:r>
              <a:rPr lang="en-US" sz="2000" dirty="0">
                <a:solidFill>
                  <a:srgbClr val="FF0000"/>
                </a:solidFill>
              </a:rPr>
              <a:t>adds significant latency</a:t>
            </a:r>
          </a:p>
          <a:p>
            <a:pPr lvl="2">
              <a:buFont typeface="Wingdings" pitchFamily="2" charset="2"/>
              <a:buChar char="Ø"/>
            </a:pPr>
            <a:r>
              <a:rPr lang="en-US" sz="2000" dirty="0">
                <a:solidFill>
                  <a:srgbClr val="FF0000"/>
                </a:solidFill>
              </a:rPr>
              <a:t>wastes buffer space</a:t>
            </a:r>
          </a:p>
          <a:p>
            <a:pPr lvl="2">
              <a:buFont typeface="Wingdings" pitchFamily="2" charset="2"/>
              <a:buChar char="Ø"/>
            </a:pPr>
            <a:r>
              <a:rPr lang="en-US" sz="2000" dirty="0">
                <a:solidFill>
                  <a:srgbClr val="FF0000"/>
                </a:solidFill>
              </a:rPr>
              <a:t>performs bad with shallow-buffered switches</a:t>
            </a:r>
          </a:p>
          <a:p>
            <a:pPr eaLnBrk="0" fontAlgn="base" hangingPunct="0">
              <a:spcBef>
                <a:spcPts val="600"/>
              </a:spcBef>
              <a:spcAft>
                <a:spcPct val="0"/>
              </a:spcAft>
              <a:buFont typeface="Arial" charset="0"/>
              <a:buChar char="•"/>
              <a:defRPr/>
            </a:pPr>
            <a:r>
              <a:rPr lang="en-US" sz="2800" dirty="0">
                <a:ea typeface="ＭＳ Ｐゴシック" charset="-128"/>
                <a:cs typeface="ＭＳ Ｐゴシック" charset="-128"/>
              </a:rPr>
              <a:t>DC operators work around the TCP problems, by</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Using Ad-hoc, inefficient, often expensive solutions, e.g., reducing </a:t>
            </a:r>
            <a:r>
              <a:rPr lang="en-US" altLang="zh-CN" sz="2400" dirty="0">
                <a:ea typeface="宋体" pitchFamily="2" charset="-122"/>
              </a:rPr>
              <a:t>Retransmission </a:t>
            </a:r>
            <a:r>
              <a:rPr lang="en-US" sz="2400" dirty="0" err="1">
                <a:ea typeface="ＭＳ Ｐゴシック" charset="-128"/>
                <a:cs typeface="ＭＳ Ｐゴシック" charset="-128"/>
              </a:rPr>
              <a:t>TimeOut</a:t>
            </a:r>
            <a:r>
              <a:rPr lang="en-US" sz="2400" dirty="0">
                <a:ea typeface="ＭＳ Ｐゴシック" charset="-128"/>
                <a:cs typeface="ＭＳ Ｐゴシック" charset="-128"/>
              </a:rPr>
              <a:t> (RTO) timer’s value, without fully understanding of consequences, tradeoffs.</a:t>
            </a:r>
          </a:p>
        </p:txBody>
      </p:sp>
      <p:sp>
        <p:nvSpPr>
          <p:cNvPr id="5" name="Slide Number Placeholder 4"/>
          <p:cNvSpPr>
            <a:spLocks noGrp="1"/>
          </p:cNvSpPr>
          <p:nvPr>
            <p:ph type="sldNum" sz="quarter" idx="12"/>
          </p:nvPr>
        </p:nvSpPr>
        <p:spPr/>
        <p:txBody>
          <a:bodyPr/>
          <a:lstStyle/>
          <a:p>
            <a:fld id="{A303CD73-591A-42F9-B2E2-6A603CD60845}" type="slidenum">
              <a:rPr lang="en-US" smtClean="0"/>
              <a:pPr/>
              <a:t>2</a:t>
            </a:fld>
            <a:endParaRPr lang="en-US"/>
          </a:p>
        </p:txBody>
      </p:sp>
    </p:spTree>
    <p:extLst>
      <p:ext uri="{BB962C8B-B14F-4D97-AF65-F5344CB8AC3E}">
        <p14:creationId xmlns:p14="http://schemas.microsoft.com/office/powerpoint/2010/main" val="119598163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p:cNvGrpSpPr/>
          <p:nvPr/>
        </p:nvGrpSpPr>
        <p:grpSpPr>
          <a:xfrm>
            <a:off x="2895600" y="2286000"/>
            <a:ext cx="6324600" cy="5410200"/>
            <a:chOff x="152400" y="1676400"/>
            <a:chExt cx="5181600" cy="4114800"/>
          </a:xfrm>
        </p:grpSpPr>
        <p:pic>
          <p:nvPicPr>
            <p:cNvPr id="118" name="Picture 117" descr="04-02QuincyWADC_lg.jpg"/>
            <p:cNvPicPr>
              <a:picLocks noChangeAspect="1"/>
            </p:cNvPicPr>
            <p:nvPr/>
          </p:nvPicPr>
          <p:blipFill>
            <a:blip r:embed="rId4" cstate="print"/>
            <a:stretch>
              <a:fillRect/>
            </a:stretch>
          </p:blipFill>
          <p:spPr>
            <a:xfrm>
              <a:off x="152400" y="1676400"/>
              <a:ext cx="5151805" cy="3982072"/>
            </a:xfrm>
            <a:prstGeom prst="rect">
              <a:avLst/>
            </a:prstGeom>
          </p:spPr>
        </p:pic>
        <p:sp>
          <p:nvSpPr>
            <p:cNvPr id="119" name="Rectangle 118"/>
            <p:cNvSpPr/>
            <p:nvPr/>
          </p:nvSpPr>
          <p:spPr>
            <a:xfrm>
              <a:off x="152400" y="5181600"/>
              <a:ext cx="5181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126"/>
          <p:cNvGrpSpPr/>
          <p:nvPr/>
        </p:nvGrpSpPr>
        <p:grpSpPr>
          <a:xfrm>
            <a:off x="3046244" y="836713"/>
            <a:ext cx="6422300" cy="5811797"/>
            <a:chOff x="3122444" y="836713"/>
            <a:chExt cx="6422300" cy="5811797"/>
          </a:xfrm>
        </p:grpSpPr>
        <p:grpSp>
          <p:nvGrpSpPr>
            <p:cNvPr id="6" name="Group 121"/>
            <p:cNvGrpSpPr/>
            <p:nvPr/>
          </p:nvGrpSpPr>
          <p:grpSpPr>
            <a:xfrm>
              <a:off x="3122444" y="836713"/>
              <a:ext cx="6422300" cy="5371533"/>
              <a:chOff x="3123322" y="836713"/>
              <a:chExt cx="6422300" cy="5371533"/>
            </a:xfrm>
          </p:grpSpPr>
          <p:grpSp>
            <p:nvGrpSpPr>
              <p:cNvPr id="7" name="Group 120"/>
              <p:cNvGrpSpPr/>
              <p:nvPr/>
            </p:nvGrpSpPr>
            <p:grpSpPr>
              <a:xfrm>
                <a:off x="3123322" y="836713"/>
                <a:ext cx="6422300" cy="5371533"/>
                <a:chOff x="3123322" y="836713"/>
                <a:chExt cx="6422300" cy="5371533"/>
              </a:xfrm>
            </p:grpSpPr>
            <p:grpSp>
              <p:nvGrpSpPr>
                <p:cNvPr id="8" name="Group 119"/>
                <p:cNvGrpSpPr/>
                <p:nvPr/>
              </p:nvGrpSpPr>
              <p:grpSpPr>
                <a:xfrm>
                  <a:off x="3123322" y="836713"/>
                  <a:ext cx="6422300" cy="5371533"/>
                  <a:chOff x="3123322" y="836713"/>
                  <a:chExt cx="6422300" cy="5371533"/>
                </a:xfrm>
              </p:grpSpPr>
              <p:grpSp>
                <p:nvGrpSpPr>
                  <p:cNvPr id="9" name="Group 19"/>
                  <p:cNvGrpSpPr/>
                  <p:nvPr/>
                </p:nvGrpSpPr>
                <p:grpSpPr>
                  <a:xfrm>
                    <a:off x="5360341" y="836713"/>
                    <a:ext cx="3609217" cy="1220687"/>
                    <a:chOff x="3733801" y="1265525"/>
                    <a:chExt cx="4369046" cy="1477675"/>
                  </a:xfrm>
                </p:grpSpPr>
                <p:pic>
                  <p:nvPicPr>
                    <p:cNvPr id="17" name="Picture 16" descr="server2.jpg"/>
                    <p:cNvPicPr>
                      <a:picLocks noChangeAspect="1"/>
                    </p:cNvPicPr>
                    <p:nvPr/>
                  </p:nvPicPr>
                  <p:blipFill>
                    <a:blip r:embed="rId5" cstate="print"/>
                    <a:stretch>
                      <a:fillRect/>
                    </a:stretch>
                  </p:blipFill>
                  <p:spPr>
                    <a:xfrm>
                      <a:off x="3733801" y="1408176"/>
                      <a:ext cx="1390650" cy="1335024"/>
                    </a:xfrm>
                    <a:prstGeom prst="rect">
                      <a:avLst/>
                    </a:prstGeom>
                  </p:spPr>
                </p:pic>
                <p:sp>
                  <p:nvSpPr>
                    <p:cNvPr id="18" name="TextBox 17"/>
                    <p:cNvSpPr txBox="1"/>
                    <p:nvPr/>
                  </p:nvSpPr>
                  <p:spPr>
                    <a:xfrm>
                      <a:off x="4939957" y="1265525"/>
                      <a:ext cx="3162890" cy="745144"/>
                    </a:xfrm>
                    <a:prstGeom prst="rect">
                      <a:avLst/>
                    </a:prstGeom>
                    <a:noFill/>
                  </p:spPr>
                  <p:txBody>
                    <a:bodyPr wrap="square" rtlCol="0">
                      <a:spAutoFit/>
                    </a:bodyPr>
                    <a:lstStyle/>
                    <a:p>
                      <a:r>
                        <a:rPr lang="en-US" sz="2000" b="1" dirty="0">
                          <a:solidFill>
                            <a:srgbClr val="FF0000"/>
                          </a:solidFill>
                        </a:rPr>
                        <a:t>TLA </a:t>
                      </a:r>
                    </a:p>
                    <a:p>
                      <a:r>
                        <a:rPr lang="en-US" sz="1400" b="1" dirty="0">
                          <a:solidFill>
                            <a:srgbClr val="FF0000"/>
                          </a:solidFill>
                        </a:rPr>
                        <a:t>(Top-level Aggregator)</a:t>
                      </a:r>
                    </a:p>
                  </p:txBody>
                </p:sp>
              </p:grpSp>
              <p:grpSp>
                <p:nvGrpSpPr>
                  <p:cNvPr id="10" name="Group 38"/>
                  <p:cNvGrpSpPr/>
                  <p:nvPr/>
                </p:nvGrpSpPr>
                <p:grpSpPr>
                  <a:xfrm>
                    <a:off x="6172199" y="2971800"/>
                    <a:ext cx="3373423" cy="1143001"/>
                    <a:chOff x="2910638" y="1359567"/>
                    <a:chExt cx="4083616" cy="1383633"/>
                  </a:xfrm>
                </p:grpSpPr>
                <p:pic>
                  <p:nvPicPr>
                    <p:cNvPr id="40" name="Picture 39" descr="server2.jpg"/>
                    <p:cNvPicPr>
                      <a:picLocks noChangeAspect="1"/>
                    </p:cNvPicPr>
                    <p:nvPr/>
                  </p:nvPicPr>
                  <p:blipFill>
                    <a:blip r:embed="rId5" cstate="print"/>
                    <a:stretch>
                      <a:fillRect/>
                    </a:stretch>
                  </p:blipFill>
                  <p:spPr>
                    <a:xfrm>
                      <a:off x="3733800" y="1408176"/>
                      <a:ext cx="1390650" cy="1335024"/>
                    </a:xfrm>
                    <a:prstGeom prst="rect">
                      <a:avLst/>
                    </a:prstGeom>
                  </p:spPr>
                </p:pic>
                <p:sp>
                  <p:nvSpPr>
                    <p:cNvPr id="41" name="TextBox 40"/>
                    <p:cNvSpPr txBox="1"/>
                    <p:nvPr/>
                  </p:nvSpPr>
                  <p:spPr>
                    <a:xfrm>
                      <a:off x="2910638" y="1359567"/>
                      <a:ext cx="4083616" cy="745143"/>
                    </a:xfrm>
                    <a:prstGeom prst="rect">
                      <a:avLst/>
                    </a:prstGeom>
                    <a:noFill/>
                  </p:spPr>
                  <p:txBody>
                    <a:bodyPr wrap="square" rtlCol="0">
                      <a:spAutoFit/>
                    </a:bodyPr>
                    <a:lstStyle/>
                    <a:p>
                      <a:r>
                        <a:rPr lang="en-US" sz="2000" b="1" dirty="0">
                          <a:solidFill>
                            <a:srgbClr val="FF0000"/>
                          </a:solidFill>
                        </a:rPr>
                        <a:t>MLA</a:t>
                      </a:r>
                    </a:p>
                    <a:p>
                      <a:r>
                        <a:rPr lang="en-US" sz="1400" b="1" dirty="0">
                          <a:solidFill>
                            <a:srgbClr val="FF0000"/>
                          </a:solidFill>
                        </a:rPr>
                        <a:t>(Mid-level Aggregator)</a:t>
                      </a:r>
                    </a:p>
                  </p:txBody>
                </p:sp>
              </p:grpSp>
              <p:pic>
                <p:nvPicPr>
                  <p:cNvPr id="48" name="Picture 47" descr="server-gray.png"/>
                  <p:cNvPicPr>
                    <a:picLocks noChangeAspect="1"/>
                  </p:cNvPicPr>
                  <p:nvPr/>
                </p:nvPicPr>
                <p:blipFill>
                  <a:blip r:embed="rId6" cstate="print"/>
                  <a:stretch>
                    <a:fillRect/>
                  </a:stretch>
                </p:blipFill>
                <p:spPr>
                  <a:xfrm>
                    <a:off x="3123322" y="5217646"/>
                    <a:ext cx="915278" cy="974328"/>
                  </a:xfrm>
                  <a:prstGeom prst="rect">
                    <a:avLst/>
                  </a:prstGeom>
                </p:spPr>
              </p:pic>
              <p:pic>
                <p:nvPicPr>
                  <p:cNvPr id="49" name="Picture 48" descr="server-gray.png"/>
                  <p:cNvPicPr>
                    <a:picLocks noChangeAspect="1"/>
                  </p:cNvPicPr>
                  <p:nvPr/>
                </p:nvPicPr>
                <p:blipFill>
                  <a:blip r:embed="rId6" cstate="print"/>
                  <a:stretch>
                    <a:fillRect/>
                  </a:stretch>
                </p:blipFill>
                <p:spPr>
                  <a:xfrm>
                    <a:off x="4114800" y="5217646"/>
                    <a:ext cx="915278" cy="974328"/>
                  </a:xfrm>
                  <a:prstGeom prst="rect">
                    <a:avLst/>
                  </a:prstGeom>
                </p:spPr>
              </p:pic>
              <p:pic>
                <p:nvPicPr>
                  <p:cNvPr id="50" name="Picture 49" descr="server-gray.png"/>
                  <p:cNvPicPr>
                    <a:picLocks noChangeAspect="1"/>
                  </p:cNvPicPr>
                  <p:nvPr/>
                </p:nvPicPr>
                <p:blipFill>
                  <a:blip r:embed="rId6" cstate="print"/>
                  <a:stretch>
                    <a:fillRect/>
                  </a:stretch>
                </p:blipFill>
                <p:spPr>
                  <a:xfrm>
                    <a:off x="5104522" y="5217646"/>
                    <a:ext cx="915278" cy="974328"/>
                  </a:xfrm>
                  <a:prstGeom prst="rect">
                    <a:avLst/>
                  </a:prstGeom>
                </p:spPr>
              </p:pic>
              <p:pic>
                <p:nvPicPr>
                  <p:cNvPr id="51" name="Picture 50" descr="server-gray.png"/>
                  <p:cNvPicPr>
                    <a:picLocks noChangeAspect="1"/>
                  </p:cNvPicPr>
                  <p:nvPr/>
                </p:nvPicPr>
                <p:blipFill>
                  <a:blip r:embed="rId6" cstate="print"/>
                  <a:stretch>
                    <a:fillRect/>
                  </a:stretch>
                </p:blipFill>
                <p:spPr>
                  <a:xfrm>
                    <a:off x="6095122" y="5233918"/>
                    <a:ext cx="915278" cy="974328"/>
                  </a:xfrm>
                  <a:prstGeom prst="rect">
                    <a:avLst/>
                  </a:prstGeom>
                </p:spPr>
              </p:pic>
              <p:pic>
                <p:nvPicPr>
                  <p:cNvPr id="52" name="Picture 51" descr="server-gray.png"/>
                  <p:cNvPicPr>
                    <a:picLocks noChangeAspect="1"/>
                  </p:cNvPicPr>
                  <p:nvPr/>
                </p:nvPicPr>
                <p:blipFill>
                  <a:blip r:embed="rId6" cstate="print"/>
                  <a:stretch>
                    <a:fillRect/>
                  </a:stretch>
                </p:blipFill>
                <p:spPr>
                  <a:xfrm>
                    <a:off x="7085722" y="5217646"/>
                    <a:ext cx="915278" cy="974328"/>
                  </a:xfrm>
                  <a:prstGeom prst="rect">
                    <a:avLst/>
                  </a:prstGeom>
                </p:spPr>
              </p:pic>
              <p:pic>
                <p:nvPicPr>
                  <p:cNvPr id="53" name="Picture 52" descr="server-gray.png"/>
                  <p:cNvPicPr>
                    <a:picLocks noChangeAspect="1"/>
                  </p:cNvPicPr>
                  <p:nvPr/>
                </p:nvPicPr>
                <p:blipFill>
                  <a:blip r:embed="rId6" cstate="print"/>
                  <a:stretch>
                    <a:fillRect/>
                  </a:stretch>
                </p:blipFill>
                <p:spPr>
                  <a:xfrm>
                    <a:off x="8077200" y="5217646"/>
                    <a:ext cx="915278" cy="974328"/>
                  </a:xfrm>
                  <a:prstGeom prst="rect">
                    <a:avLst/>
                  </a:prstGeom>
                </p:spPr>
              </p:pic>
              <p:grpSp>
                <p:nvGrpSpPr>
                  <p:cNvPr id="11" name="Group 68"/>
                  <p:cNvGrpSpPr/>
                  <p:nvPr/>
                </p:nvGrpSpPr>
                <p:grpSpPr>
                  <a:xfrm>
                    <a:off x="3962401" y="2971800"/>
                    <a:ext cx="1683036" cy="1138891"/>
                    <a:chOff x="3733800" y="1364542"/>
                    <a:chExt cx="2037358" cy="1378659"/>
                  </a:xfrm>
                </p:grpSpPr>
                <p:pic>
                  <p:nvPicPr>
                    <p:cNvPr id="70" name="Picture 69" descr="server2.jpg"/>
                    <p:cNvPicPr>
                      <a:picLocks noChangeAspect="1"/>
                    </p:cNvPicPr>
                    <p:nvPr/>
                  </p:nvPicPr>
                  <p:blipFill>
                    <a:blip r:embed="rId5" cstate="print"/>
                    <a:stretch>
                      <a:fillRect/>
                    </a:stretch>
                  </p:blipFill>
                  <p:spPr>
                    <a:xfrm>
                      <a:off x="3733800" y="1408177"/>
                      <a:ext cx="1390650" cy="1335024"/>
                    </a:xfrm>
                    <a:prstGeom prst="rect">
                      <a:avLst/>
                    </a:prstGeom>
                  </p:spPr>
                </p:pic>
                <p:sp>
                  <p:nvSpPr>
                    <p:cNvPr id="71" name="TextBox 70"/>
                    <p:cNvSpPr txBox="1"/>
                    <p:nvPr/>
                  </p:nvSpPr>
                  <p:spPr>
                    <a:xfrm>
                      <a:off x="4934008" y="1364542"/>
                      <a:ext cx="837150" cy="484344"/>
                    </a:xfrm>
                    <a:prstGeom prst="rect">
                      <a:avLst/>
                    </a:prstGeom>
                    <a:noFill/>
                  </p:spPr>
                  <p:txBody>
                    <a:bodyPr wrap="square" rtlCol="0">
                      <a:spAutoFit/>
                    </a:bodyPr>
                    <a:lstStyle/>
                    <a:p>
                      <a:r>
                        <a:rPr lang="en-US" sz="2000" b="1" dirty="0">
                          <a:solidFill>
                            <a:srgbClr val="FF0000"/>
                          </a:solidFill>
                        </a:rPr>
                        <a:t>MLA</a:t>
                      </a:r>
                    </a:p>
                  </p:txBody>
                </p:sp>
              </p:grpSp>
            </p:grpSp>
            <p:grpSp>
              <p:nvGrpSpPr>
                <p:cNvPr id="12" name="Group 93"/>
                <p:cNvGrpSpPr/>
                <p:nvPr/>
              </p:nvGrpSpPr>
              <p:grpSpPr>
                <a:xfrm>
                  <a:off x="3669537" y="3998446"/>
                  <a:ext cx="1740663" cy="1294485"/>
                  <a:chOff x="838200" y="4169885"/>
                  <a:chExt cx="1740663" cy="1294485"/>
                </a:xfrm>
              </p:grpSpPr>
              <p:cxnSp>
                <p:nvCxnSpPr>
                  <p:cNvPr id="95" name="Straight Connector 94"/>
                  <p:cNvCxnSpPr/>
                  <p:nvPr/>
                </p:nvCxnSpPr>
                <p:spPr>
                  <a:xfrm rot="5400000">
                    <a:off x="590319" y="4423275"/>
                    <a:ext cx="1288976" cy="7932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1096415" y="4805871"/>
                    <a:ext cx="1273365" cy="13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flipH="1">
                    <a:off x="1559806" y="4434291"/>
                    <a:ext cx="1277953" cy="76016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97"/>
                <p:cNvGrpSpPr/>
                <p:nvPr/>
              </p:nvGrpSpPr>
              <p:grpSpPr>
                <a:xfrm>
                  <a:off x="6565137" y="3998446"/>
                  <a:ext cx="1740663" cy="1294485"/>
                  <a:chOff x="838200" y="4169885"/>
                  <a:chExt cx="1740663" cy="1294485"/>
                </a:xfrm>
              </p:grpSpPr>
              <p:cxnSp>
                <p:nvCxnSpPr>
                  <p:cNvPr id="99" name="Straight Connector 98"/>
                  <p:cNvCxnSpPr/>
                  <p:nvPr/>
                </p:nvCxnSpPr>
                <p:spPr>
                  <a:xfrm rot="5400000">
                    <a:off x="590319" y="4423275"/>
                    <a:ext cx="1288976" cy="7932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1096415" y="4805871"/>
                    <a:ext cx="1273365" cy="13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1559806" y="4434291"/>
                    <a:ext cx="1277953" cy="76016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5" name="Straight Connector 64"/>
              <p:cNvCxnSpPr/>
              <p:nvPr/>
            </p:nvCxnSpPr>
            <p:spPr>
              <a:xfrm rot="16200000" flipH="1">
                <a:off x="5961043" y="2116156"/>
                <a:ext cx="1092506" cy="82259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803357" y="2014252"/>
                <a:ext cx="1112702" cy="104659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5105400" y="6248400"/>
              <a:ext cx="1981200" cy="400110"/>
            </a:xfrm>
            <a:prstGeom prst="rect">
              <a:avLst/>
            </a:prstGeom>
            <a:noFill/>
          </p:spPr>
          <p:txBody>
            <a:bodyPr wrap="square" rtlCol="0">
              <a:spAutoFit/>
            </a:bodyPr>
            <a:lstStyle/>
            <a:p>
              <a:pPr algn="ctr"/>
              <a:r>
                <a:rPr lang="en-US" sz="2000" b="1" dirty="0">
                  <a:solidFill>
                    <a:srgbClr val="FF0000"/>
                  </a:solidFill>
                </a:rPr>
                <a:t>Worker Nodes</a:t>
              </a:r>
            </a:p>
          </p:txBody>
        </p:sp>
        <p:sp>
          <p:nvSpPr>
            <p:cNvPr id="219" name="TextBox 218"/>
            <p:cNvSpPr txBox="1"/>
            <p:nvPr/>
          </p:nvSpPr>
          <p:spPr>
            <a:xfrm>
              <a:off x="5486400" y="2895600"/>
              <a:ext cx="914400" cy="400110"/>
            </a:xfrm>
            <a:prstGeom prst="rect">
              <a:avLst/>
            </a:prstGeom>
            <a:noFill/>
          </p:spPr>
          <p:txBody>
            <a:bodyPr wrap="square" rtlCol="0">
              <a:spAutoFit/>
            </a:bodyPr>
            <a:lstStyle/>
            <a:p>
              <a:r>
                <a:rPr lang="en-US" sz="2000" b="1" dirty="0"/>
                <a:t>………</a:t>
              </a:r>
              <a:endParaRPr lang="en-US" b="1" dirty="0"/>
            </a:p>
          </p:txBody>
        </p:sp>
      </p:grpSp>
      <p:sp>
        <p:nvSpPr>
          <p:cNvPr id="4" name="Title 3"/>
          <p:cNvSpPr>
            <a:spLocks noGrp="1"/>
          </p:cNvSpPr>
          <p:nvPr>
            <p:ph type="title"/>
          </p:nvPr>
        </p:nvSpPr>
        <p:spPr>
          <a:xfrm>
            <a:off x="0" y="-76200"/>
            <a:ext cx="9144000" cy="990600"/>
          </a:xfrm>
        </p:spPr>
        <p:txBody>
          <a:bodyPr wrap="square">
            <a:normAutofit/>
          </a:bodyPr>
          <a:lstStyle/>
          <a:p>
            <a:r>
              <a:rPr lang="en-US" sz="4000" dirty="0"/>
              <a:t>How does search work?</a:t>
            </a:r>
          </a:p>
        </p:txBody>
      </p:sp>
      <p:sp>
        <p:nvSpPr>
          <p:cNvPr id="5" name="Content Placeholder 4"/>
          <p:cNvSpPr>
            <a:spLocks noGrp="1"/>
          </p:cNvSpPr>
          <p:nvPr>
            <p:ph idx="1"/>
          </p:nvPr>
        </p:nvSpPr>
        <p:spPr>
          <a:xfrm>
            <a:off x="533400" y="2667000"/>
            <a:ext cx="2667000" cy="1828800"/>
          </a:xfrm>
        </p:spPr>
        <p:txBody>
          <a:bodyPr>
            <a:normAutofit/>
          </a:bodyPr>
          <a:lstStyle/>
          <a:p>
            <a:pPr>
              <a:spcBef>
                <a:spcPct val="25000"/>
              </a:spcBef>
              <a:buClr>
                <a:srgbClr val="000000"/>
              </a:buClr>
              <a:buNone/>
            </a:pPr>
            <a:endParaRPr lang="en-US" dirty="0">
              <a:solidFill>
                <a:srgbClr val="000000"/>
              </a:solidFill>
              <a:ea typeface="ＭＳ Ｐゴシック" charset="-128"/>
              <a:cs typeface="ＭＳ Ｐゴシック" charset="-128"/>
            </a:endParaRPr>
          </a:p>
          <a:p>
            <a:endParaRPr lang="en-US" dirty="0"/>
          </a:p>
        </p:txBody>
      </p:sp>
      <p:grpSp>
        <p:nvGrpSpPr>
          <p:cNvPr id="14" name="Group 121"/>
          <p:cNvGrpSpPr/>
          <p:nvPr/>
        </p:nvGrpSpPr>
        <p:grpSpPr>
          <a:xfrm>
            <a:off x="29701" y="946021"/>
            <a:ext cx="2070848" cy="1828800"/>
            <a:chOff x="138952" y="609600"/>
            <a:chExt cx="2070848" cy="1828800"/>
          </a:xfrm>
        </p:grpSpPr>
        <p:pic>
          <p:nvPicPr>
            <p:cNvPr id="123" name="Picture 122" descr="Computergirl.gif"/>
            <p:cNvPicPr>
              <a:picLocks noChangeAspect="1"/>
            </p:cNvPicPr>
            <p:nvPr/>
          </p:nvPicPr>
          <p:blipFill>
            <a:blip r:embed="rId7" cstate="print"/>
            <a:stretch>
              <a:fillRect/>
            </a:stretch>
          </p:blipFill>
          <p:spPr>
            <a:xfrm>
              <a:off x="138952" y="609600"/>
              <a:ext cx="2070848" cy="1828800"/>
            </a:xfrm>
            <a:prstGeom prst="rect">
              <a:avLst/>
            </a:prstGeom>
          </p:spPr>
        </p:pic>
        <p:sp>
          <p:nvSpPr>
            <p:cNvPr id="124" name="Rounded Rectangle 123"/>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descr="bingLogo.jpg"/>
            <p:cNvPicPr>
              <a:picLocks noChangeAspect="1"/>
            </p:cNvPicPr>
            <p:nvPr/>
          </p:nvPicPr>
          <p:blipFill>
            <a:blip r:embed="rId8" cstate="print"/>
            <a:stretch>
              <a:fillRect/>
            </a:stretch>
          </p:blipFill>
          <p:spPr>
            <a:xfrm>
              <a:off x="1295400" y="886814"/>
              <a:ext cx="256032" cy="106013"/>
            </a:xfrm>
            <a:prstGeom prst="rect">
              <a:avLst/>
            </a:prstGeom>
          </p:spPr>
        </p:pic>
        <p:pic>
          <p:nvPicPr>
            <p:cNvPr id="126" name="Picture 125" descr="microsoft-bing2-1.jpg"/>
            <p:cNvPicPr>
              <a:picLocks/>
            </p:cNvPicPr>
            <p:nvPr/>
          </p:nvPicPr>
          <p:blipFill>
            <a:blip r:embed="rId9" cstate="print"/>
            <a:stretch>
              <a:fillRect/>
            </a:stretch>
          </p:blipFill>
          <p:spPr>
            <a:xfrm>
              <a:off x="1295400" y="992827"/>
              <a:ext cx="256032" cy="117122"/>
            </a:xfrm>
            <a:prstGeom prst="rect">
              <a:avLst/>
            </a:prstGeom>
          </p:spPr>
        </p:pic>
      </p:grpSp>
      <p:pic>
        <p:nvPicPr>
          <p:cNvPr id="110" name="Picture 109" descr="cloud.png"/>
          <p:cNvPicPr>
            <a:picLocks noChangeAspect="1"/>
          </p:cNvPicPr>
          <p:nvPr/>
        </p:nvPicPr>
        <p:blipFill>
          <a:blip r:embed="rId10" cstate="print"/>
          <a:stretch>
            <a:fillRect/>
          </a:stretch>
        </p:blipFill>
        <p:spPr>
          <a:xfrm>
            <a:off x="2284078" y="804168"/>
            <a:ext cx="2668922" cy="1405632"/>
          </a:xfrm>
          <a:prstGeom prst="rect">
            <a:avLst/>
          </a:prstGeom>
        </p:spPr>
      </p:pic>
      <p:grpSp>
        <p:nvGrpSpPr>
          <p:cNvPr id="15" name="Group 126"/>
          <p:cNvGrpSpPr/>
          <p:nvPr/>
        </p:nvGrpSpPr>
        <p:grpSpPr>
          <a:xfrm>
            <a:off x="1209040" y="762387"/>
            <a:ext cx="1457960" cy="1457960"/>
            <a:chOff x="533400" y="3571240"/>
            <a:chExt cx="1762760" cy="1762760"/>
          </a:xfrm>
        </p:grpSpPr>
        <p:pic>
          <p:nvPicPr>
            <p:cNvPr id="128" name="Picture 127" descr="mail.png"/>
            <p:cNvPicPr>
              <a:picLocks noChangeAspect="1"/>
            </p:cNvPicPr>
            <p:nvPr/>
          </p:nvPicPr>
          <p:blipFill>
            <a:blip r:embed="rId11" cstate="print"/>
            <a:stretch>
              <a:fillRect/>
            </a:stretch>
          </p:blipFill>
          <p:spPr>
            <a:xfrm>
              <a:off x="533400" y="3571240"/>
              <a:ext cx="1762760" cy="1762760"/>
            </a:xfrm>
            <a:prstGeom prst="rect">
              <a:avLst/>
            </a:prstGeom>
          </p:spPr>
        </p:pic>
        <p:sp>
          <p:nvSpPr>
            <p:cNvPr id="129" name="TextBox 128"/>
            <p:cNvSpPr txBox="1"/>
            <p:nvPr/>
          </p:nvSpPr>
          <p:spPr>
            <a:xfrm>
              <a:off x="860839" y="4094423"/>
              <a:ext cx="1066800" cy="372121"/>
            </a:xfrm>
            <a:prstGeom prst="rect">
              <a:avLst/>
            </a:prstGeom>
            <a:noFill/>
          </p:spPr>
          <p:txBody>
            <a:bodyPr wrap="square" rtlCol="0">
              <a:spAutoFit/>
            </a:bodyPr>
            <a:lstStyle/>
            <a:p>
              <a:pPr algn="ctr"/>
              <a:r>
                <a:rPr lang="en-US" sz="1400" b="1" dirty="0"/>
                <a:t>Picasso</a:t>
              </a:r>
            </a:p>
          </p:txBody>
        </p:sp>
      </p:grpSp>
      <p:sp>
        <p:nvSpPr>
          <p:cNvPr id="134" name="Rectangle 169"/>
          <p:cNvSpPr>
            <a:spLocks noChangeArrowheads="1"/>
          </p:cNvSpPr>
          <p:nvPr/>
        </p:nvSpPr>
        <p:spPr bwMode="auto">
          <a:xfrm rot="2565780">
            <a:off x="5584215" y="1879040"/>
            <a:ext cx="23547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a:outerShdw blurRad="63500" dist="107763" dir="8100000" algn="ctr" rotWithShape="0">
              <a:schemeClr val="bg2">
                <a:alpha val="50000"/>
              </a:schemeClr>
            </a:outerShdw>
          </a:effectLst>
        </p:spPr>
        <p:txBody>
          <a:bodyPr wrap="none" anchor="ctr"/>
          <a:lstStyle/>
          <a:p>
            <a:pPr>
              <a:defRPr/>
            </a:pPr>
            <a:endParaRPr lang="en-US">
              <a:latin typeface="Arial" pitchFamily="-109" charset="0"/>
              <a:ea typeface="+mn-ea"/>
            </a:endParaRPr>
          </a:p>
        </p:txBody>
      </p:sp>
      <p:sp>
        <p:nvSpPr>
          <p:cNvPr id="135" name="Rectangle 169"/>
          <p:cNvSpPr>
            <a:spLocks noChangeAspect="1" noChangeArrowheads="1"/>
          </p:cNvSpPr>
          <p:nvPr/>
        </p:nvSpPr>
        <p:spPr bwMode="auto">
          <a:xfrm rot="19365942">
            <a:off x="5982423" y="1882435"/>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145" name="Rectangle 169"/>
          <p:cNvSpPr>
            <a:spLocks noChangeAspect="1" noChangeArrowheads="1"/>
          </p:cNvSpPr>
          <p:nvPr/>
        </p:nvSpPr>
        <p:spPr bwMode="auto">
          <a:xfrm rot="1907847">
            <a:off x="4163901" y="3912490"/>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47" name="Rectangle 169"/>
          <p:cNvSpPr>
            <a:spLocks noChangeAspect="1" noChangeArrowheads="1"/>
          </p:cNvSpPr>
          <p:nvPr/>
        </p:nvSpPr>
        <p:spPr bwMode="auto">
          <a:xfrm rot="19720810">
            <a:off x="4546026" y="3912304"/>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49" name="Rectangle 169"/>
          <p:cNvSpPr>
            <a:spLocks noChangeAspect="1" noChangeArrowheads="1"/>
          </p:cNvSpPr>
          <p:nvPr/>
        </p:nvSpPr>
        <p:spPr bwMode="auto">
          <a:xfrm>
            <a:off x="4365434" y="3927392"/>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2" name="Rectangle 169"/>
          <p:cNvSpPr>
            <a:spLocks noChangeAspect="1" noChangeArrowheads="1"/>
          </p:cNvSpPr>
          <p:nvPr/>
        </p:nvSpPr>
        <p:spPr bwMode="auto">
          <a:xfrm rot="1907847">
            <a:off x="7059501" y="3936482"/>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3" name="Rectangle 169"/>
          <p:cNvSpPr>
            <a:spLocks noChangeAspect="1" noChangeArrowheads="1"/>
          </p:cNvSpPr>
          <p:nvPr/>
        </p:nvSpPr>
        <p:spPr bwMode="auto">
          <a:xfrm rot="19720810">
            <a:off x="7441626" y="3936296"/>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sp>
        <p:nvSpPr>
          <p:cNvPr id="154" name="Rectangle 169"/>
          <p:cNvSpPr>
            <a:spLocks noChangeAspect="1" noChangeArrowheads="1"/>
          </p:cNvSpPr>
          <p:nvPr/>
        </p:nvSpPr>
        <p:spPr bwMode="auto">
          <a:xfrm>
            <a:off x="7261034" y="3951384"/>
            <a:ext cx="228600" cy="45720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dirty="0">
              <a:latin typeface="Arial" pitchFamily="-109" charset="0"/>
              <a:ea typeface="+mn-ea"/>
            </a:endParaRPr>
          </a:p>
        </p:txBody>
      </p:sp>
      <p:pic>
        <p:nvPicPr>
          <p:cNvPr id="199" name="Picture 198" descr="picasso1.jpg"/>
          <p:cNvPicPr>
            <a:picLocks noChangeAspect="1"/>
          </p:cNvPicPr>
          <p:nvPr/>
        </p:nvPicPr>
        <p:blipFill>
          <a:blip r:embed="rId12" cstate="print"/>
          <a:stretch>
            <a:fillRect/>
          </a:stretch>
        </p:blipFill>
        <p:spPr>
          <a:xfrm>
            <a:off x="4038600" y="5184648"/>
            <a:ext cx="1123067" cy="1371600"/>
          </a:xfrm>
          <a:prstGeom prst="rect">
            <a:avLst/>
          </a:prstGeom>
        </p:spPr>
      </p:pic>
      <p:pic>
        <p:nvPicPr>
          <p:cNvPr id="201" name="Picture 200" descr="picasso3.jpg"/>
          <p:cNvPicPr>
            <a:picLocks noChangeAspect="1"/>
          </p:cNvPicPr>
          <p:nvPr/>
        </p:nvPicPr>
        <p:blipFill>
          <a:blip r:embed="rId13" cstate="print"/>
          <a:stretch>
            <a:fillRect/>
          </a:stretch>
        </p:blipFill>
        <p:spPr>
          <a:xfrm>
            <a:off x="4096871" y="5184648"/>
            <a:ext cx="1008529" cy="1371600"/>
          </a:xfrm>
          <a:prstGeom prst="rect">
            <a:avLst/>
          </a:prstGeom>
        </p:spPr>
      </p:pic>
      <p:pic>
        <p:nvPicPr>
          <p:cNvPr id="206" name="Picture 205" descr="picasso10.jpg"/>
          <p:cNvPicPr>
            <a:picLocks noChangeAspect="1"/>
          </p:cNvPicPr>
          <p:nvPr/>
        </p:nvPicPr>
        <p:blipFill>
          <a:blip r:embed="rId14" cstate="print"/>
          <a:stretch>
            <a:fillRect/>
          </a:stretch>
        </p:blipFill>
        <p:spPr>
          <a:xfrm>
            <a:off x="3581400" y="5184648"/>
            <a:ext cx="1811655" cy="1371600"/>
          </a:xfrm>
          <a:prstGeom prst="rect">
            <a:avLst/>
          </a:prstGeom>
        </p:spPr>
      </p:pic>
      <p:pic>
        <p:nvPicPr>
          <p:cNvPr id="202" name="Picture 201" descr="picasso4.jpg"/>
          <p:cNvPicPr>
            <a:picLocks noChangeAspect="1"/>
          </p:cNvPicPr>
          <p:nvPr/>
        </p:nvPicPr>
        <p:blipFill>
          <a:blip r:embed="rId15" cstate="print"/>
          <a:stretch>
            <a:fillRect/>
          </a:stretch>
        </p:blipFill>
        <p:spPr>
          <a:xfrm>
            <a:off x="3657600" y="5184648"/>
            <a:ext cx="1624263" cy="1371600"/>
          </a:xfrm>
          <a:prstGeom prst="rect">
            <a:avLst/>
          </a:prstGeom>
        </p:spPr>
      </p:pic>
      <p:pic>
        <p:nvPicPr>
          <p:cNvPr id="203" name="Picture 202" descr="picasso5.jpg"/>
          <p:cNvPicPr>
            <a:picLocks noChangeAspect="1"/>
          </p:cNvPicPr>
          <p:nvPr/>
        </p:nvPicPr>
        <p:blipFill>
          <a:blip r:embed="rId16" cstate="print"/>
          <a:stretch>
            <a:fillRect/>
          </a:stretch>
        </p:blipFill>
        <p:spPr>
          <a:xfrm>
            <a:off x="3962400" y="5184648"/>
            <a:ext cx="1028700" cy="1371600"/>
          </a:xfrm>
          <a:prstGeom prst="rect">
            <a:avLst/>
          </a:prstGeom>
        </p:spPr>
      </p:pic>
      <p:pic>
        <p:nvPicPr>
          <p:cNvPr id="200" name="Picture 199" descr="picasso2.jpg"/>
          <p:cNvPicPr>
            <a:picLocks noChangeAspect="1"/>
          </p:cNvPicPr>
          <p:nvPr/>
        </p:nvPicPr>
        <p:blipFill>
          <a:blip r:embed="rId17" cstate="print"/>
          <a:stretch>
            <a:fillRect/>
          </a:stretch>
        </p:blipFill>
        <p:spPr>
          <a:xfrm>
            <a:off x="3959352" y="5184648"/>
            <a:ext cx="1069848" cy="1371600"/>
          </a:xfrm>
          <a:prstGeom prst="rect">
            <a:avLst/>
          </a:prstGeom>
        </p:spPr>
      </p:pic>
      <p:pic>
        <p:nvPicPr>
          <p:cNvPr id="204" name="Picture 203" descr="picasso8.jpg"/>
          <p:cNvPicPr>
            <a:picLocks noChangeAspect="1"/>
          </p:cNvPicPr>
          <p:nvPr/>
        </p:nvPicPr>
        <p:blipFill>
          <a:blip r:embed="rId18" cstate="print"/>
          <a:stretch>
            <a:fillRect/>
          </a:stretch>
        </p:blipFill>
        <p:spPr>
          <a:xfrm>
            <a:off x="3781178" y="5184648"/>
            <a:ext cx="1324222" cy="1371600"/>
          </a:xfrm>
          <a:prstGeom prst="rect">
            <a:avLst/>
          </a:prstGeom>
        </p:spPr>
      </p:pic>
      <p:pic>
        <p:nvPicPr>
          <p:cNvPr id="207" name="Picture 206" descr="picasso10.jpg"/>
          <p:cNvPicPr>
            <a:picLocks noChangeAspect="1"/>
          </p:cNvPicPr>
          <p:nvPr/>
        </p:nvPicPr>
        <p:blipFill>
          <a:blip r:embed="rId19" cstate="print"/>
          <a:stretch>
            <a:fillRect/>
          </a:stretch>
        </p:blipFill>
        <p:spPr>
          <a:xfrm>
            <a:off x="3581400" y="5184648"/>
            <a:ext cx="1771754" cy="1371600"/>
          </a:xfrm>
          <a:prstGeom prst="rect">
            <a:avLst/>
          </a:prstGeom>
        </p:spPr>
      </p:pic>
      <p:sp>
        <p:nvSpPr>
          <p:cNvPr id="208" name="TextBox 207"/>
          <p:cNvSpPr txBox="1"/>
          <p:nvPr/>
        </p:nvSpPr>
        <p:spPr>
          <a:xfrm>
            <a:off x="5794022" y="5410200"/>
            <a:ext cx="3273778" cy="584776"/>
          </a:xfrm>
          <a:prstGeom prst="rect">
            <a:avLst/>
          </a:prstGeom>
          <a:solidFill>
            <a:schemeClr val="bg1"/>
          </a:solidFill>
        </p:spPr>
        <p:txBody>
          <a:bodyPr wrap="square" rtlCol="0">
            <a:spAutoFit/>
          </a:bodyPr>
          <a:lstStyle/>
          <a:p>
            <a:pPr algn="ctr"/>
            <a:r>
              <a:rPr lang="en-US" sz="1600" b="1" dirty="0">
                <a:solidFill>
                  <a:srgbClr val="0000CC"/>
                </a:solidFill>
              </a:rPr>
              <a:t>“Everything you can imagine is real.”</a:t>
            </a:r>
          </a:p>
        </p:txBody>
      </p:sp>
      <p:sp>
        <p:nvSpPr>
          <p:cNvPr id="218" name="TextBox 217"/>
          <p:cNvSpPr txBox="1"/>
          <p:nvPr/>
        </p:nvSpPr>
        <p:spPr>
          <a:xfrm>
            <a:off x="5791200"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“Bad artists copy. </a:t>
            </a:r>
          </a:p>
          <a:p>
            <a:pPr algn="ctr"/>
            <a:r>
              <a:rPr lang="en-US" sz="1600" b="1" dirty="0">
                <a:solidFill>
                  <a:srgbClr val="0000CC"/>
                </a:solidFill>
              </a:rPr>
              <a:t>Good artists steal.”</a:t>
            </a:r>
          </a:p>
        </p:txBody>
      </p:sp>
      <p:sp>
        <p:nvSpPr>
          <p:cNvPr id="210" name="TextBox 209"/>
          <p:cNvSpPr txBox="1"/>
          <p:nvPr/>
        </p:nvSpPr>
        <p:spPr>
          <a:xfrm>
            <a:off x="5794022" y="5435025"/>
            <a:ext cx="3273778" cy="584775"/>
          </a:xfrm>
          <a:prstGeom prst="rect">
            <a:avLst/>
          </a:prstGeom>
          <a:solidFill>
            <a:schemeClr val="bg1"/>
          </a:solidFill>
        </p:spPr>
        <p:txBody>
          <a:bodyPr wrap="square" rtlCol="0">
            <a:spAutoFit/>
          </a:bodyPr>
          <a:lstStyle/>
          <a:p>
            <a:pPr algn="ctr"/>
            <a:r>
              <a:rPr lang="en-US" sz="1600" b="1" dirty="0">
                <a:solidFill>
                  <a:srgbClr val="0000CC"/>
                </a:solidFill>
              </a:rPr>
              <a:t>“It is your work in life that is the ultimate seduction.“</a:t>
            </a:r>
          </a:p>
        </p:txBody>
      </p:sp>
      <p:sp>
        <p:nvSpPr>
          <p:cNvPr id="217" name="TextBox 216"/>
          <p:cNvSpPr txBox="1"/>
          <p:nvPr/>
        </p:nvSpPr>
        <p:spPr>
          <a:xfrm>
            <a:off x="5791200" y="5511225"/>
            <a:ext cx="3273778" cy="584775"/>
          </a:xfrm>
          <a:prstGeom prst="rect">
            <a:avLst/>
          </a:prstGeom>
          <a:solidFill>
            <a:schemeClr val="bg1"/>
          </a:solidFill>
        </p:spPr>
        <p:txBody>
          <a:bodyPr wrap="square" rtlCol="0">
            <a:spAutoFit/>
          </a:bodyPr>
          <a:lstStyle/>
          <a:p>
            <a:pPr algn="ctr"/>
            <a:r>
              <a:rPr lang="en-US" sz="1600" b="1" dirty="0">
                <a:solidFill>
                  <a:srgbClr val="0000CC"/>
                </a:solidFill>
              </a:rPr>
              <a:t>“The chief enemy of creativity is good sense.“</a:t>
            </a:r>
          </a:p>
        </p:txBody>
      </p:sp>
      <p:sp>
        <p:nvSpPr>
          <p:cNvPr id="209" name="TextBox 208"/>
          <p:cNvSpPr txBox="1"/>
          <p:nvPr/>
        </p:nvSpPr>
        <p:spPr>
          <a:xfrm>
            <a:off x="5794248" y="5511225"/>
            <a:ext cx="3273552" cy="584775"/>
          </a:xfrm>
          <a:prstGeom prst="rect">
            <a:avLst/>
          </a:prstGeom>
          <a:solidFill>
            <a:schemeClr val="bg1"/>
          </a:solidFill>
        </p:spPr>
        <p:txBody>
          <a:bodyPr wrap="square" rtlCol="0">
            <a:spAutoFit/>
          </a:bodyPr>
          <a:lstStyle/>
          <a:p>
            <a:pPr algn="ctr"/>
            <a:r>
              <a:rPr lang="en-US" sz="1600" b="1" dirty="0">
                <a:solidFill>
                  <a:srgbClr val="0000CC"/>
                </a:solidFill>
              </a:rPr>
              <a:t>“Inspiration does exist, </a:t>
            </a:r>
          </a:p>
          <a:p>
            <a:pPr algn="ctr"/>
            <a:r>
              <a:rPr lang="en-US" sz="1600" b="1" dirty="0">
                <a:solidFill>
                  <a:srgbClr val="0000CC"/>
                </a:solidFill>
              </a:rPr>
              <a:t>but it must find you working.”</a:t>
            </a:r>
          </a:p>
        </p:txBody>
      </p:sp>
      <p:sp>
        <p:nvSpPr>
          <p:cNvPr id="216" name="TextBox 215"/>
          <p:cNvSpPr txBox="1"/>
          <p:nvPr/>
        </p:nvSpPr>
        <p:spPr>
          <a:xfrm>
            <a:off x="5791200"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“I'd like to live as a poor man </a:t>
            </a:r>
          </a:p>
          <a:p>
            <a:pPr algn="ctr"/>
            <a:r>
              <a:rPr lang="en-US" sz="1600" b="1" dirty="0">
                <a:solidFill>
                  <a:srgbClr val="0000CC"/>
                </a:solidFill>
              </a:rPr>
              <a:t>with lots of money.“</a:t>
            </a:r>
          </a:p>
        </p:txBody>
      </p:sp>
      <p:sp>
        <p:nvSpPr>
          <p:cNvPr id="213" name="TextBox 212"/>
          <p:cNvSpPr txBox="1"/>
          <p:nvPr/>
        </p:nvSpPr>
        <p:spPr>
          <a:xfrm>
            <a:off x="5794022" y="5486400"/>
            <a:ext cx="3273778" cy="584775"/>
          </a:xfrm>
          <a:prstGeom prst="rect">
            <a:avLst/>
          </a:prstGeom>
          <a:solidFill>
            <a:schemeClr val="bg1"/>
          </a:solidFill>
        </p:spPr>
        <p:txBody>
          <a:bodyPr wrap="square" rtlCol="0">
            <a:spAutoFit/>
          </a:bodyPr>
          <a:lstStyle/>
          <a:p>
            <a:pPr algn="ctr"/>
            <a:r>
              <a:rPr lang="en-US" sz="1600" b="1" dirty="0">
                <a:solidFill>
                  <a:srgbClr val="0000CC"/>
                </a:solidFill>
              </a:rPr>
              <a:t>“Art is a lie that makes us</a:t>
            </a:r>
          </a:p>
          <a:p>
            <a:pPr algn="ctr"/>
            <a:r>
              <a:rPr lang="en-US" sz="1600" b="1" dirty="0">
                <a:solidFill>
                  <a:srgbClr val="0000CC"/>
                </a:solidFill>
              </a:rPr>
              <a:t> realize the truth.</a:t>
            </a:r>
          </a:p>
        </p:txBody>
      </p:sp>
      <p:sp>
        <p:nvSpPr>
          <p:cNvPr id="214" name="TextBox 213"/>
          <p:cNvSpPr txBox="1"/>
          <p:nvPr/>
        </p:nvSpPr>
        <p:spPr>
          <a:xfrm>
            <a:off x="5791200" y="5435025"/>
            <a:ext cx="3273778" cy="584775"/>
          </a:xfrm>
          <a:prstGeom prst="rect">
            <a:avLst/>
          </a:prstGeom>
          <a:solidFill>
            <a:schemeClr val="bg1"/>
          </a:solidFill>
        </p:spPr>
        <p:txBody>
          <a:bodyPr wrap="square" rtlCol="0">
            <a:spAutoFit/>
          </a:bodyPr>
          <a:lstStyle/>
          <a:p>
            <a:pPr algn="ctr"/>
            <a:r>
              <a:rPr lang="en-US" sz="1600" b="1" dirty="0">
                <a:solidFill>
                  <a:srgbClr val="0000CC"/>
                </a:solidFill>
              </a:rPr>
              <a:t>“Computers are useless. </a:t>
            </a:r>
          </a:p>
          <a:p>
            <a:pPr algn="ctr"/>
            <a:r>
              <a:rPr lang="en-US" sz="1600" b="1" dirty="0">
                <a:solidFill>
                  <a:srgbClr val="0000CC"/>
                </a:solidFill>
              </a:rPr>
              <a:t>They can only give you answers.”</a:t>
            </a:r>
          </a:p>
        </p:txBody>
      </p:sp>
      <p:sp>
        <p:nvSpPr>
          <p:cNvPr id="220" name="Rectangle 167"/>
          <p:cNvSpPr>
            <a:spLocks noChangeAspect="1" noChangeArrowheads="1"/>
          </p:cNvSpPr>
          <p:nvPr/>
        </p:nvSpPr>
        <p:spPr bwMode="auto">
          <a:xfrm rot="1979433">
            <a:off x="3611244" y="48514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1" name="Rectangle 167"/>
          <p:cNvSpPr>
            <a:spLocks noChangeAspect="1" noChangeArrowheads="1"/>
          </p:cNvSpPr>
          <p:nvPr/>
        </p:nvSpPr>
        <p:spPr bwMode="auto">
          <a:xfrm rot="19624742">
            <a:off x="5109580" y="485138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2" name="Rectangle 167"/>
          <p:cNvSpPr>
            <a:spLocks noChangeAspect="1" noChangeArrowheads="1"/>
          </p:cNvSpPr>
          <p:nvPr/>
        </p:nvSpPr>
        <p:spPr bwMode="auto">
          <a:xfrm>
            <a:off x="4374444" y="48542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3" name="Rectangle 167"/>
          <p:cNvSpPr>
            <a:spLocks noChangeAspect="1" noChangeArrowheads="1"/>
          </p:cNvSpPr>
          <p:nvPr/>
        </p:nvSpPr>
        <p:spPr bwMode="auto">
          <a:xfrm rot="1979433">
            <a:off x="6506844" y="48514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4" name="Rectangle 167"/>
          <p:cNvSpPr>
            <a:spLocks noChangeAspect="1" noChangeArrowheads="1"/>
          </p:cNvSpPr>
          <p:nvPr/>
        </p:nvSpPr>
        <p:spPr bwMode="auto">
          <a:xfrm rot="19624742">
            <a:off x="8005180" y="485138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25" name="Rectangle 167"/>
          <p:cNvSpPr>
            <a:spLocks noChangeAspect="1" noChangeArrowheads="1"/>
          </p:cNvSpPr>
          <p:nvPr/>
        </p:nvSpPr>
        <p:spPr bwMode="auto">
          <a:xfrm>
            <a:off x="7270044" y="4854222"/>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grpSp>
        <p:nvGrpSpPr>
          <p:cNvPr id="16" name="Group 243"/>
          <p:cNvGrpSpPr/>
          <p:nvPr/>
        </p:nvGrpSpPr>
        <p:grpSpPr>
          <a:xfrm>
            <a:off x="2895600" y="2963686"/>
            <a:ext cx="6400800" cy="1455914"/>
            <a:chOff x="2971800" y="2963686"/>
            <a:chExt cx="6400800" cy="1455914"/>
          </a:xfrm>
        </p:grpSpPr>
        <p:grpSp>
          <p:nvGrpSpPr>
            <p:cNvPr id="19" name="Group 234"/>
            <p:cNvGrpSpPr/>
            <p:nvPr/>
          </p:nvGrpSpPr>
          <p:grpSpPr>
            <a:xfrm>
              <a:off x="2971800" y="2963686"/>
              <a:ext cx="838200" cy="1455914"/>
              <a:chOff x="2133600" y="3039886"/>
              <a:chExt cx="838200" cy="1455914"/>
            </a:xfrm>
          </p:grpSpPr>
          <p:grpSp>
            <p:nvGrpSpPr>
              <p:cNvPr id="20" name="Group 233"/>
              <p:cNvGrpSpPr/>
              <p:nvPr/>
            </p:nvGrpSpPr>
            <p:grpSpPr>
              <a:xfrm>
                <a:off x="2133600" y="3039886"/>
                <a:ext cx="762000" cy="1379714"/>
                <a:chOff x="2133600" y="3039886"/>
                <a:chExt cx="762000" cy="1379714"/>
              </a:xfrm>
            </p:grpSpPr>
            <p:sp>
              <p:nvSpPr>
                <p:cNvPr id="226" name="TextBox 225"/>
                <p:cNvSpPr txBox="1"/>
                <p:nvPr/>
              </p:nvSpPr>
              <p:spPr>
                <a:xfrm>
                  <a:off x="2133600" y="3124200"/>
                  <a:ext cx="609600" cy="338554"/>
                </a:xfrm>
                <a:prstGeom prst="rect">
                  <a:avLst/>
                </a:prstGeom>
                <a:noFill/>
              </p:spPr>
              <p:txBody>
                <a:bodyPr wrap="square" rtlCol="0">
                  <a:spAutoFit/>
                </a:bodyPr>
                <a:lstStyle/>
                <a:p>
                  <a:r>
                    <a:rPr lang="en-US" sz="1600" b="1" dirty="0"/>
                    <a:t>1.</a:t>
                  </a:r>
                </a:p>
              </p:txBody>
            </p:sp>
            <p:pic>
              <p:nvPicPr>
                <p:cNvPr id="228" name="Picture 227" descr="picasso1.jpg"/>
                <p:cNvPicPr>
                  <a:picLocks noChangeAspect="1"/>
                </p:cNvPicPr>
                <p:nvPr/>
              </p:nvPicPr>
              <p:blipFill>
                <a:blip r:embed="rId20" cstate="print"/>
                <a:stretch>
                  <a:fillRect/>
                </a:stretch>
              </p:blipFill>
              <p:spPr>
                <a:xfrm>
                  <a:off x="2514600" y="3573286"/>
                  <a:ext cx="381000" cy="465314"/>
                </a:xfrm>
                <a:prstGeom prst="rect">
                  <a:avLst/>
                </a:prstGeom>
              </p:spPr>
            </p:pic>
            <p:sp>
              <p:nvSpPr>
                <p:cNvPr id="229" name="TextBox 228"/>
                <p:cNvSpPr txBox="1"/>
                <p:nvPr/>
              </p:nvSpPr>
              <p:spPr>
                <a:xfrm>
                  <a:off x="2133600" y="3623846"/>
                  <a:ext cx="609600" cy="338554"/>
                </a:xfrm>
                <a:prstGeom prst="rect">
                  <a:avLst/>
                </a:prstGeom>
                <a:noFill/>
              </p:spPr>
              <p:txBody>
                <a:bodyPr wrap="square" rtlCol="0">
                  <a:spAutoFit/>
                </a:bodyPr>
                <a:lstStyle/>
                <a:p>
                  <a:r>
                    <a:rPr lang="en-US" sz="1600" b="1" dirty="0"/>
                    <a:t>2.</a:t>
                  </a:r>
                </a:p>
              </p:txBody>
            </p:sp>
            <p:pic>
              <p:nvPicPr>
                <p:cNvPr id="230" name="Picture 229" descr="picasso1.jpg"/>
                <p:cNvPicPr>
                  <a:picLocks noChangeAspect="1"/>
                </p:cNvPicPr>
                <p:nvPr/>
              </p:nvPicPr>
              <p:blipFill>
                <a:blip r:embed="rId21" cstate="print"/>
                <a:stretch>
                  <a:fillRect/>
                </a:stretch>
              </p:blipFill>
              <p:spPr>
                <a:xfrm>
                  <a:off x="2534029" y="3039886"/>
                  <a:ext cx="342142" cy="465314"/>
                </a:xfrm>
                <a:prstGeom prst="rect">
                  <a:avLst/>
                </a:prstGeom>
              </p:spPr>
            </p:pic>
            <p:sp>
              <p:nvSpPr>
                <p:cNvPr id="231" name="TextBox 230"/>
                <p:cNvSpPr txBox="1"/>
                <p:nvPr/>
              </p:nvSpPr>
              <p:spPr>
                <a:xfrm>
                  <a:off x="2133600" y="4081046"/>
                  <a:ext cx="609600" cy="338554"/>
                </a:xfrm>
                <a:prstGeom prst="rect">
                  <a:avLst/>
                </a:prstGeom>
                <a:noFill/>
              </p:spPr>
              <p:txBody>
                <a:bodyPr wrap="square" rtlCol="0">
                  <a:spAutoFit/>
                </a:bodyPr>
                <a:lstStyle/>
                <a:p>
                  <a:r>
                    <a:rPr lang="en-US" sz="1600" b="1" dirty="0"/>
                    <a:t>3.     </a:t>
                  </a:r>
                </a:p>
              </p:txBody>
            </p:sp>
          </p:grpSp>
          <p:sp>
            <p:nvSpPr>
              <p:cNvPr id="232" name="TextBox 231"/>
              <p:cNvSpPr txBox="1"/>
              <p:nvPr/>
            </p:nvSpPr>
            <p:spPr>
              <a:xfrm rot="5400000">
                <a:off x="2505045" y="4029045"/>
                <a:ext cx="533400" cy="400110"/>
              </a:xfrm>
              <a:prstGeom prst="rect">
                <a:avLst/>
              </a:prstGeom>
              <a:noFill/>
            </p:spPr>
            <p:txBody>
              <a:bodyPr wrap="square" rtlCol="0">
                <a:spAutoFit/>
              </a:bodyPr>
              <a:lstStyle/>
              <a:p>
                <a:r>
                  <a:rPr lang="en-US" sz="2000" b="1" dirty="0"/>
                  <a:t>…..</a:t>
                </a:r>
                <a:endParaRPr lang="en-US" b="1" dirty="0"/>
              </a:p>
            </p:txBody>
          </p:sp>
        </p:grpSp>
        <p:grpSp>
          <p:nvGrpSpPr>
            <p:cNvPr id="21" name="Group 235"/>
            <p:cNvGrpSpPr/>
            <p:nvPr/>
          </p:nvGrpSpPr>
          <p:grpSpPr>
            <a:xfrm>
              <a:off x="7924800" y="2971800"/>
              <a:ext cx="1447800" cy="1371600"/>
              <a:chOff x="2057400" y="3048000"/>
              <a:chExt cx="1447800" cy="1371600"/>
            </a:xfrm>
          </p:grpSpPr>
          <p:grpSp>
            <p:nvGrpSpPr>
              <p:cNvPr id="22" name="Group 233"/>
              <p:cNvGrpSpPr/>
              <p:nvPr/>
            </p:nvGrpSpPr>
            <p:grpSpPr>
              <a:xfrm>
                <a:off x="2057400" y="3048000"/>
                <a:ext cx="1447800" cy="1295400"/>
                <a:chOff x="2057400" y="3048000"/>
                <a:chExt cx="1447800" cy="1295400"/>
              </a:xfrm>
            </p:grpSpPr>
            <p:sp>
              <p:nvSpPr>
                <p:cNvPr id="239" name="TextBox 238"/>
                <p:cNvSpPr txBox="1"/>
                <p:nvPr/>
              </p:nvSpPr>
              <p:spPr>
                <a:xfrm>
                  <a:off x="2057400" y="3048000"/>
                  <a:ext cx="1371600" cy="338554"/>
                </a:xfrm>
                <a:prstGeom prst="rect">
                  <a:avLst/>
                </a:prstGeom>
                <a:noFill/>
              </p:spPr>
              <p:txBody>
                <a:bodyPr wrap="square" rtlCol="0">
                  <a:spAutoFit/>
                </a:bodyPr>
                <a:lstStyle/>
                <a:p>
                  <a:r>
                    <a:rPr lang="en-US" sz="1600" b="1" dirty="0"/>
                    <a:t>1. </a:t>
                  </a:r>
                  <a:r>
                    <a:rPr lang="en-US" sz="1600" b="1" dirty="0">
                      <a:solidFill>
                        <a:prstClr val="black"/>
                      </a:solidFill>
                    </a:rPr>
                    <a:t>Art is a lie…</a:t>
                  </a:r>
                  <a:endParaRPr lang="en-US" sz="1600" b="1" dirty="0"/>
                </a:p>
              </p:txBody>
            </p:sp>
            <p:sp>
              <p:nvSpPr>
                <p:cNvPr id="241" name="TextBox 240"/>
                <p:cNvSpPr txBox="1"/>
                <p:nvPr/>
              </p:nvSpPr>
              <p:spPr>
                <a:xfrm>
                  <a:off x="2057400" y="3547646"/>
                  <a:ext cx="1447800" cy="338554"/>
                </a:xfrm>
                <a:prstGeom prst="rect">
                  <a:avLst/>
                </a:prstGeom>
                <a:noFill/>
              </p:spPr>
              <p:txBody>
                <a:bodyPr wrap="square" rtlCol="0">
                  <a:spAutoFit/>
                </a:bodyPr>
                <a:lstStyle/>
                <a:p>
                  <a:r>
                    <a:rPr lang="en-US" sz="1600" b="1" dirty="0"/>
                    <a:t>2. The chief… </a:t>
                  </a:r>
                </a:p>
              </p:txBody>
            </p:sp>
            <p:sp>
              <p:nvSpPr>
                <p:cNvPr id="243" name="TextBox 242"/>
                <p:cNvSpPr txBox="1"/>
                <p:nvPr/>
              </p:nvSpPr>
              <p:spPr>
                <a:xfrm>
                  <a:off x="2057400" y="4004846"/>
                  <a:ext cx="609600" cy="338554"/>
                </a:xfrm>
                <a:prstGeom prst="rect">
                  <a:avLst/>
                </a:prstGeom>
                <a:noFill/>
              </p:spPr>
              <p:txBody>
                <a:bodyPr wrap="square" rtlCol="0">
                  <a:spAutoFit/>
                </a:bodyPr>
                <a:lstStyle/>
                <a:p>
                  <a:r>
                    <a:rPr lang="en-US" sz="1600" b="1" dirty="0"/>
                    <a:t>3.     </a:t>
                  </a:r>
                </a:p>
              </p:txBody>
            </p:sp>
          </p:grpSp>
          <p:sp>
            <p:nvSpPr>
              <p:cNvPr id="238" name="TextBox 237"/>
              <p:cNvSpPr txBox="1"/>
              <p:nvPr/>
            </p:nvSpPr>
            <p:spPr>
              <a:xfrm rot="5400000">
                <a:off x="2352645" y="3952845"/>
                <a:ext cx="533400" cy="400110"/>
              </a:xfrm>
              <a:prstGeom prst="rect">
                <a:avLst/>
              </a:prstGeom>
              <a:noFill/>
            </p:spPr>
            <p:txBody>
              <a:bodyPr wrap="square" rtlCol="0">
                <a:spAutoFit/>
              </a:bodyPr>
              <a:lstStyle/>
              <a:p>
                <a:r>
                  <a:rPr lang="en-US" sz="2000" b="1" dirty="0"/>
                  <a:t>…..</a:t>
                </a:r>
                <a:endParaRPr lang="en-US" b="1" dirty="0"/>
              </a:p>
            </p:txBody>
          </p:sp>
        </p:grpSp>
      </p:grpSp>
      <p:sp>
        <p:nvSpPr>
          <p:cNvPr id="245" name="Rectangle 167"/>
          <p:cNvSpPr>
            <a:spLocks noChangeAspect="1" noChangeArrowheads="1"/>
          </p:cNvSpPr>
          <p:nvPr/>
        </p:nvSpPr>
        <p:spPr bwMode="auto">
          <a:xfrm rot="2584639">
            <a:off x="4849719" y="2726757"/>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sp>
        <p:nvSpPr>
          <p:cNvPr id="246" name="Rectangle 167"/>
          <p:cNvSpPr>
            <a:spLocks noChangeAspect="1" noChangeArrowheads="1"/>
          </p:cNvSpPr>
          <p:nvPr/>
        </p:nvSpPr>
        <p:spPr bwMode="auto">
          <a:xfrm rot="19296511">
            <a:off x="6616293" y="2688756"/>
            <a:ext cx="228600" cy="45720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wrap="none" anchor="ctr"/>
          <a:lstStyle/>
          <a:p>
            <a:pPr>
              <a:defRPr/>
            </a:pPr>
            <a:endParaRPr lang="en-US">
              <a:latin typeface="Arial" pitchFamily="-109" charset="0"/>
              <a:ea typeface="+mn-ea"/>
            </a:endParaRPr>
          </a:p>
        </p:txBody>
      </p:sp>
      <p:grpSp>
        <p:nvGrpSpPr>
          <p:cNvPr id="23" name="Group 234"/>
          <p:cNvGrpSpPr/>
          <p:nvPr/>
        </p:nvGrpSpPr>
        <p:grpSpPr>
          <a:xfrm>
            <a:off x="6781800" y="762000"/>
            <a:ext cx="1524000" cy="1447800"/>
            <a:chOff x="2133600" y="3048000"/>
            <a:chExt cx="1524000" cy="1447800"/>
          </a:xfrm>
        </p:grpSpPr>
        <p:grpSp>
          <p:nvGrpSpPr>
            <p:cNvPr id="24" name="Group 233"/>
            <p:cNvGrpSpPr/>
            <p:nvPr/>
          </p:nvGrpSpPr>
          <p:grpSpPr>
            <a:xfrm>
              <a:off x="2133600" y="3048000"/>
              <a:ext cx="1524000" cy="1371600"/>
              <a:chOff x="2133600" y="3048000"/>
              <a:chExt cx="1524000" cy="1371600"/>
            </a:xfrm>
          </p:grpSpPr>
          <p:sp>
            <p:nvSpPr>
              <p:cNvPr id="257" name="TextBox 256"/>
              <p:cNvSpPr txBox="1"/>
              <p:nvPr/>
            </p:nvSpPr>
            <p:spPr>
              <a:xfrm>
                <a:off x="2133600" y="3124200"/>
                <a:ext cx="609600" cy="338554"/>
              </a:xfrm>
              <a:prstGeom prst="rect">
                <a:avLst/>
              </a:prstGeom>
              <a:noFill/>
            </p:spPr>
            <p:txBody>
              <a:bodyPr wrap="square" rtlCol="0">
                <a:spAutoFit/>
              </a:bodyPr>
              <a:lstStyle/>
              <a:p>
                <a:r>
                  <a:rPr lang="en-US" sz="1600" b="1" dirty="0"/>
                  <a:t>1.</a:t>
                </a:r>
              </a:p>
            </p:txBody>
          </p:sp>
          <p:sp>
            <p:nvSpPr>
              <p:cNvPr id="259" name="TextBox 258"/>
              <p:cNvSpPr txBox="1"/>
              <p:nvPr/>
            </p:nvSpPr>
            <p:spPr>
              <a:xfrm>
                <a:off x="2133600" y="3623846"/>
                <a:ext cx="1524000" cy="584775"/>
              </a:xfrm>
              <a:prstGeom prst="rect">
                <a:avLst/>
              </a:prstGeom>
              <a:noFill/>
            </p:spPr>
            <p:txBody>
              <a:bodyPr wrap="square" rtlCol="0">
                <a:spAutoFit/>
              </a:bodyPr>
              <a:lstStyle/>
              <a:p>
                <a:pPr lvl="0"/>
                <a:r>
                  <a:rPr lang="en-US" sz="1600" b="1" dirty="0"/>
                  <a:t>2. </a:t>
                </a:r>
                <a:r>
                  <a:rPr lang="en-US" sz="1600" b="1" dirty="0">
                    <a:solidFill>
                      <a:prstClr val="black"/>
                    </a:solidFill>
                  </a:rPr>
                  <a:t>Art is a lie… </a:t>
                </a:r>
              </a:p>
              <a:p>
                <a:endParaRPr lang="en-US" sz="1600" b="1" dirty="0"/>
              </a:p>
            </p:txBody>
          </p:sp>
          <p:pic>
            <p:nvPicPr>
              <p:cNvPr id="260" name="Picture 259" descr="picasso1.jpg"/>
              <p:cNvPicPr>
                <a:picLocks noChangeAspect="1"/>
              </p:cNvPicPr>
              <p:nvPr/>
            </p:nvPicPr>
            <p:blipFill>
              <a:blip r:embed="rId21" cstate="print"/>
              <a:stretch>
                <a:fillRect/>
              </a:stretch>
            </p:blipFill>
            <p:spPr>
              <a:xfrm>
                <a:off x="2438400" y="3048000"/>
                <a:ext cx="342142" cy="465314"/>
              </a:xfrm>
              <a:prstGeom prst="rect">
                <a:avLst/>
              </a:prstGeom>
            </p:spPr>
          </p:pic>
          <p:sp>
            <p:nvSpPr>
              <p:cNvPr id="261" name="TextBox 260"/>
              <p:cNvSpPr txBox="1"/>
              <p:nvPr/>
            </p:nvSpPr>
            <p:spPr>
              <a:xfrm>
                <a:off x="2133600" y="4081046"/>
                <a:ext cx="609600" cy="338554"/>
              </a:xfrm>
              <a:prstGeom prst="rect">
                <a:avLst/>
              </a:prstGeom>
              <a:noFill/>
            </p:spPr>
            <p:txBody>
              <a:bodyPr wrap="square" rtlCol="0">
                <a:spAutoFit/>
              </a:bodyPr>
              <a:lstStyle/>
              <a:p>
                <a:r>
                  <a:rPr lang="en-US" sz="1600" b="1" dirty="0"/>
                  <a:t>3.     </a:t>
                </a:r>
              </a:p>
            </p:txBody>
          </p:sp>
        </p:grpSp>
        <p:sp>
          <p:nvSpPr>
            <p:cNvPr id="256" name="TextBox 255"/>
            <p:cNvSpPr txBox="1"/>
            <p:nvPr/>
          </p:nvSpPr>
          <p:spPr>
            <a:xfrm rot="5400000">
              <a:off x="2505045" y="4029045"/>
              <a:ext cx="533400" cy="400110"/>
            </a:xfrm>
            <a:prstGeom prst="rect">
              <a:avLst/>
            </a:prstGeom>
            <a:noFill/>
          </p:spPr>
          <p:txBody>
            <a:bodyPr wrap="square" rtlCol="0">
              <a:spAutoFit/>
            </a:bodyPr>
            <a:lstStyle/>
            <a:p>
              <a:r>
                <a:rPr lang="en-US" sz="2000" b="1" dirty="0"/>
                <a:t>…..</a:t>
              </a:r>
              <a:endParaRPr lang="en-US" b="1" dirty="0"/>
            </a:p>
          </p:txBody>
        </p:sp>
      </p:grpSp>
      <p:grpSp>
        <p:nvGrpSpPr>
          <p:cNvPr id="25" name="Group 281"/>
          <p:cNvGrpSpPr/>
          <p:nvPr/>
        </p:nvGrpSpPr>
        <p:grpSpPr>
          <a:xfrm>
            <a:off x="4038600" y="696347"/>
            <a:ext cx="1600200" cy="1453896"/>
            <a:chOff x="990600" y="3200400"/>
            <a:chExt cx="1600200" cy="1453896"/>
          </a:xfrm>
        </p:grpSpPr>
        <p:pic>
          <p:nvPicPr>
            <p:cNvPr id="277" name="Picture 276" descr="opened-letter.gif"/>
            <p:cNvPicPr>
              <a:picLocks noChangeAspect="1"/>
            </p:cNvPicPr>
            <p:nvPr/>
          </p:nvPicPr>
          <p:blipFill>
            <a:blip r:embed="rId11" cstate="print"/>
            <a:stretch>
              <a:fillRect/>
            </a:stretch>
          </p:blipFill>
          <p:spPr>
            <a:xfrm flipH="1">
              <a:off x="990600" y="3200400"/>
              <a:ext cx="1453896" cy="1453896"/>
            </a:xfrm>
            <a:prstGeom prst="rect">
              <a:avLst/>
            </a:prstGeom>
          </p:spPr>
        </p:pic>
        <p:pic>
          <p:nvPicPr>
            <p:cNvPr id="278" name="Picture 277" descr="picasso1.jpg"/>
            <p:cNvPicPr>
              <a:picLocks noChangeAspect="1"/>
            </p:cNvPicPr>
            <p:nvPr/>
          </p:nvPicPr>
          <p:blipFill>
            <a:blip r:embed="rId22" cstate="print"/>
            <a:stretch>
              <a:fillRect/>
            </a:stretch>
          </p:blipFill>
          <p:spPr>
            <a:xfrm>
              <a:off x="1522518" y="3581400"/>
              <a:ext cx="174054" cy="236714"/>
            </a:xfrm>
            <a:prstGeom prst="rect">
              <a:avLst/>
            </a:prstGeom>
          </p:spPr>
        </p:pic>
        <p:sp>
          <p:nvSpPr>
            <p:cNvPr id="281" name="TextBox 280"/>
            <p:cNvSpPr txBox="1"/>
            <p:nvPr/>
          </p:nvSpPr>
          <p:spPr>
            <a:xfrm>
              <a:off x="1447800" y="3776990"/>
              <a:ext cx="1143000" cy="261610"/>
            </a:xfrm>
            <a:prstGeom prst="rect">
              <a:avLst/>
            </a:prstGeom>
            <a:noFill/>
          </p:spPr>
          <p:txBody>
            <a:bodyPr wrap="square" rtlCol="0">
              <a:spAutoFit/>
            </a:bodyPr>
            <a:lstStyle/>
            <a:p>
              <a:r>
                <a:rPr lang="en-US" sz="1050" b="1" dirty="0"/>
                <a:t>Art is…</a:t>
              </a:r>
            </a:p>
          </p:txBody>
        </p:sp>
      </p:grpSp>
      <p:grpSp>
        <p:nvGrpSpPr>
          <p:cNvPr id="26" name="Group 110"/>
          <p:cNvGrpSpPr/>
          <p:nvPr/>
        </p:nvGrpSpPr>
        <p:grpSpPr>
          <a:xfrm>
            <a:off x="192024" y="2012821"/>
            <a:ext cx="3084576" cy="775097"/>
            <a:chOff x="192024" y="1981200"/>
            <a:chExt cx="3084576" cy="775097"/>
          </a:xfrm>
        </p:grpSpPr>
        <p:pic>
          <p:nvPicPr>
            <p:cNvPr id="104" name="Picture 103" descr="microsoft-bing2.jpg"/>
            <p:cNvPicPr>
              <a:picLocks noChangeAspect="1"/>
            </p:cNvPicPr>
            <p:nvPr/>
          </p:nvPicPr>
          <p:blipFill>
            <a:blip r:embed="rId23" cstate="print"/>
            <a:stretch>
              <a:fillRect/>
            </a:stretch>
          </p:blipFill>
          <p:spPr>
            <a:xfrm>
              <a:off x="192024" y="2451497"/>
              <a:ext cx="3084576" cy="304800"/>
            </a:xfrm>
            <a:prstGeom prst="rect">
              <a:avLst/>
            </a:prstGeom>
          </p:spPr>
        </p:pic>
        <p:pic>
          <p:nvPicPr>
            <p:cNvPr id="105" name="Picture 104" descr="bingLogo.jpg"/>
            <p:cNvPicPr>
              <a:picLocks noChangeAspect="1"/>
            </p:cNvPicPr>
            <p:nvPr/>
          </p:nvPicPr>
          <p:blipFill>
            <a:blip r:embed="rId24" cstate="print"/>
            <a:stretch>
              <a:fillRect/>
            </a:stretch>
          </p:blipFill>
          <p:spPr>
            <a:xfrm>
              <a:off x="1432956" y="1981200"/>
              <a:ext cx="1135811" cy="470297"/>
            </a:xfrm>
            <a:prstGeom prst="rect">
              <a:avLst/>
            </a:prstGeom>
          </p:spPr>
        </p:pic>
      </p:grpSp>
      <p:pic>
        <p:nvPicPr>
          <p:cNvPr id="108" name="Picture 107" descr="mail.png"/>
          <p:cNvPicPr>
            <a:picLocks noChangeAspect="1"/>
          </p:cNvPicPr>
          <p:nvPr/>
        </p:nvPicPr>
        <p:blipFill>
          <a:blip r:embed="rId11" cstate="print"/>
          <a:stretch>
            <a:fillRect/>
          </a:stretch>
        </p:blipFill>
        <p:spPr>
          <a:xfrm>
            <a:off x="1213104" y="772547"/>
            <a:ext cx="1453896" cy="1453896"/>
          </a:xfrm>
          <a:prstGeom prst="rect">
            <a:avLst/>
          </a:prstGeom>
        </p:spPr>
      </p:pic>
      <p:sp>
        <p:nvSpPr>
          <p:cNvPr id="107" name="TextBox 106"/>
          <p:cNvSpPr txBox="1"/>
          <p:nvPr/>
        </p:nvSpPr>
        <p:spPr>
          <a:xfrm>
            <a:off x="1447800" y="2450068"/>
            <a:ext cx="1219200" cy="369332"/>
          </a:xfrm>
          <a:prstGeom prst="rect">
            <a:avLst/>
          </a:prstGeom>
          <a:noFill/>
        </p:spPr>
        <p:txBody>
          <a:bodyPr wrap="square" rtlCol="0">
            <a:spAutoFit/>
          </a:bodyPr>
          <a:lstStyle/>
          <a:p>
            <a:r>
              <a:rPr lang="en-US" b="1" dirty="0"/>
              <a:t>Picasso</a:t>
            </a:r>
          </a:p>
        </p:txBody>
      </p:sp>
      <p:sp>
        <p:nvSpPr>
          <p:cNvPr id="130" name="TextBox 129"/>
          <p:cNvSpPr txBox="1"/>
          <p:nvPr/>
        </p:nvSpPr>
        <p:spPr>
          <a:xfrm>
            <a:off x="228600" y="2362200"/>
            <a:ext cx="4953000" cy="3046988"/>
          </a:xfrm>
          <a:prstGeom prst="rect">
            <a:avLst/>
          </a:prstGeom>
          <a:noFill/>
        </p:spPr>
        <p:txBody>
          <a:bodyPr wrap="square" rtlCol="0">
            <a:spAutoFit/>
          </a:bodyPr>
          <a:lstStyle/>
          <a:p>
            <a:pPr>
              <a:buFont typeface="Arial" pitchFamily="34" charset="0"/>
              <a:buChar char="•"/>
            </a:pPr>
            <a:r>
              <a:rPr lang="en-US" sz="2400" dirty="0"/>
              <a:t> Time is money</a:t>
            </a:r>
          </a:p>
          <a:p>
            <a:pPr lvl="1">
              <a:buFont typeface="Wingdings" pitchFamily="2" charset="2"/>
              <a:buChar char="Ø"/>
            </a:pPr>
            <a:r>
              <a:rPr lang="en-US" sz="2000" b="1" dirty="0">
                <a:solidFill>
                  <a:srgbClr val="FF0000"/>
                </a:solidFill>
              </a:rPr>
              <a:t> Strict deadlines </a:t>
            </a:r>
          </a:p>
          <a:p>
            <a:pPr lvl="1"/>
            <a:r>
              <a:rPr lang="en-US" sz="2000" b="1" dirty="0">
                <a:solidFill>
                  <a:srgbClr val="FF0000"/>
                </a:solidFill>
              </a:rPr>
              <a:t>Service-level </a:t>
            </a:r>
          </a:p>
          <a:p>
            <a:pPr lvl="1"/>
            <a:r>
              <a:rPr lang="en-US" sz="2000" b="1" dirty="0">
                <a:solidFill>
                  <a:srgbClr val="FF0000"/>
                </a:solidFill>
              </a:rPr>
              <a:t>Agreements (SLAs)</a:t>
            </a:r>
            <a:endParaRPr lang="en-US" sz="2000" b="1" dirty="0">
              <a:solidFill>
                <a:srgbClr val="0000CC"/>
              </a:solidFill>
            </a:endParaRPr>
          </a:p>
          <a:p>
            <a:pPr>
              <a:buFont typeface="Arial" pitchFamily="34" charset="0"/>
              <a:buChar char="•"/>
            </a:pPr>
            <a:r>
              <a:rPr lang="en-US" sz="2400" dirty="0"/>
              <a:t> Missed deadline</a:t>
            </a:r>
          </a:p>
          <a:p>
            <a:pPr lvl="1">
              <a:buFont typeface="Wingdings" pitchFamily="2" charset="2"/>
              <a:buChar char="Ø"/>
            </a:pPr>
            <a:r>
              <a:rPr lang="en-US" sz="2000" b="1" dirty="0">
                <a:solidFill>
                  <a:srgbClr val="FF0000"/>
                </a:solidFill>
              </a:rPr>
              <a:t> Low service quality result</a:t>
            </a:r>
          </a:p>
          <a:p>
            <a:pPr>
              <a:buFont typeface="Arial" pitchFamily="34" charset="0"/>
              <a:buChar char="•"/>
            </a:pPr>
            <a:r>
              <a:rPr lang="en-US" sz="2400" dirty="0"/>
              <a:t> Many requests per query</a:t>
            </a:r>
          </a:p>
          <a:p>
            <a:pPr lvl="1">
              <a:buFont typeface="Wingdings" pitchFamily="2" charset="2"/>
              <a:buChar char="Ø"/>
            </a:pPr>
            <a:r>
              <a:rPr lang="en-US" sz="2000" b="1" dirty="0">
                <a:solidFill>
                  <a:srgbClr val="FF0000"/>
                </a:solidFill>
              </a:rPr>
              <a:t> Tail-latency matters</a:t>
            </a:r>
          </a:p>
          <a:p>
            <a:endParaRPr lang="en-US" sz="2000" b="1" dirty="0">
              <a:solidFill>
                <a:srgbClr val="FF0000"/>
              </a:solidFill>
            </a:endParaRPr>
          </a:p>
        </p:txBody>
      </p:sp>
      <p:grpSp>
        <p:nvGrpSpPr>
          <p:cNvPr id="27" name="Group 135"/>
          <p:cNvGrpSpPr/>
          <p:nvPr/>
        </p:nvGrpSpPr>
        <p:grpSpPr>
          <a:xfrm>
            <a:off x="4800600" y="1547500"/>
            <a:ext cx="3733800" cy="4396100"/>
            <a:chOff x="4876800" y="1547500"/>
            <a:chExt cx="3733800" cy="4396100"/>
          </a:xfrm>
        </p:grpSpPr>
        <p:sp>
          <p:nvSpPr>
            <p:cNvPr id="131" name="TextBox 130"/>
            <p:cNvSpPr txBox="1"/>
            <p:nvPr/>
          </p:nvSpPr>
          <p:spPr>
            <a:xfrm>
              <a:off x="6400800" y="1547500"/>
              <a:ext cx="2209800" cy="369332"/>
            </a:xfrm>
            <a:prstGeom prst="rect">
              <a:avLst/>
            </a:prstGeom>
            <a:noFill/>
          </p:spPr>
          <p:txBody>
            <a:bodyPr wrap="square" rtlCol="0">
              <a:spAutoFit/>
            </a:bodyPr>
            <a:lstStyle/>
            <a:p>
              <a:pPr algn="ctr"/>
              <a:r>
                <a:rPr lang="en-US" b="1" dirty="0">
                  <a:solidFill>
                    <a:srgbClr val="0000CC"/>
                  </a:solidFill>
                </a:rPr>
                <a:t>Deadline = 250ms</a:t>
              </a:r>
            </a:p>
          </p:txBody>
        </p:sp>
        <p:sp>
          <p:nvSpPr>
            <p:cNvPr id="132" name="TextBox 131"/>
            <p:cNvSpPr txBox="1"/>
            <p:nvPr/>
          </p:nvSpPr>
          <p:spPr>
            <a:xfrm>
              <a:off x="4886672" y="3563724"/>
              <a:ext cx="2209800" cy="369332"/>
            </a:xfrm>
            <a:prstGeom prst="rect">
              <a:avLst/>
            </a:prstGeom>
            <a:noFill/>
          </p:spPr>
          <p:txBody>
            <a:bodyPr wrap="square" rtlCol="0">
              <a:spAutoFit/>
            </a:bodyPr>
            <a:lstStyle/>
            <a:p>
              <a:pPr algn="ctr"/>
              <a:r>
                <a:rPr lang="en-US" b="1" dirty="0">
                  <a:solidFill>
                    <a:srgbClr val="0000CC"/>
                  </a:solidFill>
                </a:rPr>
                <a:t>Deadline = 50ms</a:t>
              </a:r>
            </a:p>
          </p:txBody>
        </p:sp>
        <p:sp>
          <p:nvSpPr>
            <p:cNvPr id="133" name="TextBox 132"/>
            <p:cNvSpPr txBox="1"/>
            <p:nvPr/>
          </p:nvSpPr>
          <p:spPr>
            <a:xfrm>
              <a:off x="4876800" y="5574268"/>
              <a:ext cx="2209800" cy="369332"/>
            </a:xfrm>
            <a:prstGeom prst="rect">
              <a:avLst/>
            </a:prstGeom>
            <a:solidFill>
              <a:schemeClr val="bg1"/>
            </a:solidFill>
          </p:spPr>
          <p:txBody>
            <a:bodyPr wrap="square" rtlCol="0">
              <a:spAutoFit/>
            </a:bodyPr>
            <a:lstStyle/>
            <a:p>
              <a:pPr algn="ctr"/>
              <a:r>
                <a:rPr lang="en-US" b="1" dirty="0">
                  <a:solidFill>
                    <a:srgbClr val="0000CC"/>
                  </a:solidFill>
                </a:rPr>
                <a:t>Deadline = 10ms</a:t>
              </a:r>
            </a:p>
          </p:txBody>
        </p:sp>
      </p:grpSp>
      <p:sp>
        <p:nvSpPr>
          <p:cNvPr id="138" name="Slide Number Placeholder 137"/>
          <p:cNvSpPr>
            <a:spLocks noGrp="1"/>
          </p:cNvSpPr>
          <p:nvPr>
            <p:ph type="sldNum" sz="quarter" idx="12"/>
          </p:nvPr>
        </p:nvSpPr>
        <p:spPr/>
        <p:txBody>
          <a:bodyPr/>
          <a:lstStyle/>
          <a:p>
            <a:fld id="{D6860B3D-D4F8-4840-B91D-0EEC232E35FC}" type="slidenum">
              <a:rPr lang="en-US" smtClean="0"/>
              <a:pPr/>
              <a:t>3</a:t>
            </a:fld>
            <a:endParaRPr lang="en-US"/>
          </a:p>
        </p:txBody>
      </p:sp>
      <p:sp>
        <p:nvSpPr>
          <p:cNvPr id="116" name="Rounded Rectangle 115"/>
          <p:cNvSpPr/>
          <p:nvPr/>
        </p:nvSpPr>
        <p:spPr>
          <a:xfrm>
            <a:off x="533401" y="1077188"/>
            <a:ext cx="3756377" cy="8983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t>Partition/Aggregate Application Structure</a:t>
            </a:r>
          </a:p>
        </p:txBody>
      </p:sp>
    </p:spTree>
    <p:custDataLst>
      <p:tags r:id="rId1"/>
    </p:custDataLst>
    <p:extLst>
      <p:ext uri="{BB962C8B-B14F-4D97-AF65-F5344CB8AC3E}">
        <p14:creationId xmlns:p14="http://schemas.microsoft.com/office/powerpoint/2010/main" val="39623315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2" nodeType="clickEffect">
                                  <p:stCondLst>
                                    <p:cond delay="0"/>
                                  </p:stCondLst>
                                  <p:iterate type="lt">
                                    <p:tmPct val="50000"/>
                                  </p:iterate>
                                  <p:childTnLst>
                                    <p:set>
                                      <p:cBhvr>
                                        <p:cTn id="17" dur="1" fill="hold">
                                          <p:stCondLst>
                                            <p:cond delay="0"/>
                                          </p:stCondLst>
                                        </p:cTn>
                                        <p:tgtEl>
                                          <p:spTgt spid="107">
                                            <p:txEl>
                                              <p:pRg st="0" end="0"/>
                                            </p:txEl>
                                          </p:spTgt>
                                        </p:tgtEl>
                                        <p:attrNameLst>
                                          <p:attrName>style.visibility</p:attrName>
                                        </p:attrNameLst>
                                      </p:cBhvr>
                                      <p:to>
                                        <p:strVal val="visible"/>
                                      </p:to>
                                    </p:set>
                                    <p:anim calcmode="discrete" valueType="clr">
                                      <p:cBhvr override="childStyle">
                                        <p:cTn id="18" dur="80"/>
                                        <p:tgtEl>
                                          <p:spTgt spid="107">
                                            <p:txEl>
                                              <p:pRg st="0" end="0"/>
                                            </p:txEl>
                                          </p:spTgt>
                                        </p:tgtEl>
                                        <p:attrNameLst>
                                          <p:attrName>style.color</p:attrName>
                                        </p:attrNameLst>
                                      </p:cBhvr>
                                      <p:tavLst>
                                        <p:tav tm="0">
                                          <p:val>
                                            <p:clrVal>
                                              <a:schemeClr val="tx1"/>
                                            </p:clrVal>
                                          </p:val>
                                        </p:tav>
                                        <p:tav tm="50000">
                                          <p:val>
                                            <p:clrVal>
                                              <a:schemeClr val="tx1"/>
                                            </p:clrVal>
                                          </p:val>
                                        </p:tav>
                                      </p:tavLst>
                                    </p:anim>
                                    <p:anim calcmode="discrete" valueType="clr">
                                      <p:cBhvr>
                                        <p:cTn id="19" dur="80"/>
                                        <p:tgtEl>
                                          <p:spTgt spid="107">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107">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42" presetClass="path" presetSubtype="0" accel="50000" decel="50000" fill="hold" grpId="0" nodeType="withEffect">
                                  <p:stCondLst>
                                    <p:cond delay="0"/>
                                  </p:stCondLst>
                                  <p:iterate type="lt">
                                    <p:tmPct val="0"/>
                                  </p:iterate>
                                  <p:childTnLst>
                                    <p:animMotion origin="layout" path="M 0.00365 0.00486 L 0.00399 -0.17415 " pathEditMode="relative" rAng="0" ptsTypes="AA">
                                      <p:cBhvr>
                                        <p:cTn id="26" dur="700" fill="hold"/>
                                        <p:tgtEl>
                                          <p:spTgt spid="107">
                                            <p:txEl>
                                              <p:pRg st="0" end="0"/>
                                            </p:txEl>
                                          </p:spTgt>
                                        </p:tgtEl>
                                        <p:attrNameLst>
                                          <p:attrName>ppt_x</p:attrName>
                                          <p:attrName>ppt_y</p:attrName>
                                        </p:attrNameLst>
                                      </p:cBhvr>
                                      <p:rCtr x="0" y="-90"/>
                                    </p:animMotion>
                                  </p:childTnLst>
                                </p:cTn>
                              </p:par>
                              <p:par>
                                <p:cTn id="27" presetID="5" presetClass="emph" presetSubtype="1" grpId="1" nodeType="withEffect">
                                  <p:stCondLst>
                                    <p:cond delay="0"/>
                                  </p:stCondLst>
                                  <p:iterate type="lt">
                                    <p:tmAbs val="0"/>
                                  </p:iterate>
                                  <p:childTnLst>
                                    <p:set>
                                      <p:cBhvr override="childStyle">
                                        <p:cTn id="28" dur="700"/>
                                        <p:tgtEl>
                                          <p:spTgt spid="107">
                                            <p:txEl>
                                              <p:pRg st="0" end="0"/>
                                            </p:txEl>
                                          </p:spTgt>
                                        </p:tgtEl>
                                        <p:attrNameLst>
                                          <p:attrName>style.fontStyle</p:attrName>
                                        </p:attrNameLst>
                                      </p:cBhvr>
                                      <p:to>
                                        <p:strVal val="normal"/>
                                      </p:to>
                                    </p:set>
                                    <p:set>
                                      <p:cBhvr override="childStyle">
                                        <p:cTn id="29" dur="700"/>
                                        <p:tgtEl>
                                          <p:spTgt spid="107">
                                            <p:txEl>
                                              <p:pRg st="0" end="0"/>
                                            </p:txEl>
                                          </p:spTgt>
                                        </p:tgtEl>
                                        <p:attrNameLst>
                                          <p:attrName>style.fontWeight</p:attrName>
                                        </p:attrNameLst>
                                      </p:cBhvr>
                                      <p:to>
                                        <p:strVal val="bold"/>
                                      </p:to>
                                    </p:set>
                                    <p:set>
                                      <p:cBhvr override="childStyle">
                                        <p:cTn id="30" dur="700"/>
                                        <p:tgtEl>
                                          <p:spTgt spid="107">
                                            <p:txEl>
                                              <p:pRg st="0" end="0"/>
                                            </p:txEl>
                                          </p:spTgt>
                                        </p:tgtEl>
                                        <p:attrNameLst>
                                          <p:attrName>style.textDecorationUnderline</p:attrName>
                                        </p:attrNameLst>
                                      </p:cBhvr>
                                      <p:to>
                                        <p:strVal val="false"/>
                                      </p:to>
                                    </p:set>
                                  </p:childTnLst>
                                </p:cTn>
                              </p:par>
                              <p:par>
                                <p:cTn id="31" presetID="4" presetClass="emph" presetSubtype="2" fill="hold" grpId="4" nodeType="withEffect">
                                  <p:stCondLst>
                                    <p:cond delay="0"/>
                                  </p:stCondLst>
                                  <p:iterate type="lt">
                                    <p:tmPct val="0"/>
                                  </p:iterate>
                                  <p:childTnLst>
                                    <p:anim to="0.76" calcmode="lin" valueType="num">
                                      <p:cBhvr override="childStyle">
                                        <p:cTn id="32" dur="700" fill="hold"/>
                                        <p:tgtEl>
                                          <p:spTgt spid="107">
                                            <p:txEl>
                                              <p:pRg st="0" end="0"/>
                                            </p:txEl>
                                          </p:spTgt>
                                        </p:tgtEl>
                                        <p:attrNameLst>
                                          <p:attrName>style.fontSize</p:attrName>
                                        </p:attrNameLst>
                                      </p:cBhvr>
                                    </p:anim>
                                  </p:childTnLst>
                                </p:cTn>
                              </p:par>
                            </p:childTnLst>
                          </p:cTn>
                        </p:par>
                        <p:par>
                          <p:cTn id="33" fill="hold">
                            <p:stCondLst>
                              <p:cond delay="700"/>
                            </p:stCondLst>
                            <p:childTnLst>
                              <p:par>
                                <p:cTn id="34" presetID="1" presetClass="exit" presetSubtype="0" fill="hold" grpId="3" nodeType="afterEffect">
                                  <p:stCondLst>
                                    <p:cond delay="0"/>
                                  </p:stCondLst>
                                  <p:iterate type="lt">
                                    <p:tmAbs val="0"/>
                                  </p:iterate>
                                  <p:childTnLst>
                                    <p:set>
                                      <p:cBhvr>
                                        <p:cTn id="35" dur="1" fill="hold">
                                          <p:stCondLst>
                                            <p:cond delay="0"/>
                                          </p:stCondLst>
                                        </p:cTn>
                                        <p:tgtEl>
                                          <p:spTgt spid="107">
                                            <p:txEl>
                                              <p:pRg st="0" end="0"/>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08"/>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63" presetClass="path" presetSubtype="0" accel="50000" decel="50000" fill="hold" nodeType="withEffect">
                                  <p:stCondLst>
                                    <p:cond delay="0"/>
                                  </p:stCondLst>
                                  <p:childTnLst>
                                    <p:animMotion origin="layout" path="M 4.16667E-6 -6.45385E-7 L 0.31718 0.00069 " pathEditMode="relative" rAng="0" ptsTypes="AA">
                                      <p:cBhvr>
                                        <p:cTn id="41" dur="2000" fill="hold"/>
                                        <p:tgtEl>
                                          <p:spTgt spid="15"/>
                                        </p:tgtEl>
                                        <p:attrNameLst>
                                          <p:attrName>ppt_x</p:attrName>
                                          <p:attrName>ppt_y</p:attrName>
                                        </p:attrNameLst>
                                      </p:cBhvr>
                                      <p:rCtr x="159" y="0"/>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2000"/>
                                        <p:tgtEl>
                                          <p:spTgt spid="15"/>
                                        </p:tgtEl>
                                      </p:cBhvr>
                                    </p:animEffect>
                                    <p:set>
                                      <p:cBhvr>
                                        <p:cTn id="46" dur="1" fill="hold">
                                          <p:stCondLst>
                                            <p:cond delay="1999"/>
                                          </p:stCondLst>
                                        </p:cTn>
                                        <p:tgtEl>
                                          <p:spTgt spid="15"/>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26"/>
                                        </p:tgtEl>
                                      </p:cBhvr>
                                    </p:animEffect>
                                    <p:set>
                                      <p:cBhvr>
                                        <p:cTn id="49" dur="1" fill="hold">
                                          <p:stCondLst>
                                            <p:cond delay="1999"/>
                                          </p:stCondLst>
                                        </p:cTn>
                                        <p:tgtEl>
                                          <p:spTgt spid="26"/>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49" presetClass="path" presetSubtype="0" accel="50000" decel="50000" fill="hold" grpId="0" nodeType="withEffect">
                                  <p:stCondLst>
                                    <p:cond delay="0"/>
                                  </p:stCondLst>
                                  <p:childTnLst>
                                    <p:animMotion origin="layout" path="M -4.44444E-6 2.33865E-6 L -0.08194 0.11936 " pathEditMode="relative" rAng="0" ptsTypes="AA">
                                      <p:cBhvr>
                                        <p:cTn id="56" dur="500" fill="hold"/>
                                        <p:tgtEl>
                                          <p:spTgt spid="134"/>
                                        </p:tgtEl>
                                        <p:attrNameLst>
                                          <p:attrName>ppt_x</p:attrName>
                                          <p:attrName>ppt_y</p:attrName>
                                        </p:attrNameLst>
                                      </p:cBhvr>
                                      <p:rCtr x="-41" y="60"/>
                                    </p:animMotion>
                                  </p:childTnLst>
                                </p:cTn>
                              </p:par>
                              <p:par>
                                <p:cTn id="57" presetID="49" presetClass="path" presetSubtype="0" accel="50000" decel="50000" fill="hold" grpId="0" nodeType="withEffect">
                                  <p:stCondLst>
                                    <p:cond delay="0"/>
                                  </p:stCondLst>
                                  <p:childTnLst>
                                    <p:animMotion origin="layout" path="M 1.11022E-16 -3.0303E-7 L 0.06667 0.1189 " pathEditMode="relative" rAng="0" ptsTypes="AA">
                                      <p:cBhvr>
                                        <p:cTn id="58" dur="500" fill="hold"/>
                                        <p:tgtEl>
                                          <p:spTgt spid="135"/>
                                        </p:tgtEl>
                                        <p:attrNameLst>
                                          <p:attrName>ppt_x</p:attrName>
                                          <p:attrName>ppt_y</p:attrName>
                                        </p:attrNameLst>
                                      </p:cBhvr>
                                      <p:rCtr x="33" y="59"/>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135"/>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3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7"/>
                                        </p:tgtEl>
                                        <p:attrNameLst>
                                          <p:attrName>style.visibility</p:attrName>
                                        </p:attrNameLst>
                                      </p:cBhvr>
                                      <p:to>
                                        <p:strVal val="visible"/>
                                      </p:to>
                                    </p:set>
                                  </p:childTnLst>
                                </p:cTn>
                              </p:par>
                              <p:par>
                                <p:cTn id="71" presetID="49" presetClass="path" presetSubtype="0" accel="50000" decel="50000" fill="hold" grpId="1" nodeType="withEffect">
                                  <p:stCondLst>
                                    <p:cond delay="0"/>
                                  </p:stCondLst>
                                  <p:childTnLst>
                                    <p:animMotion origin="layout" path="M 4.72222E-6 4.11057E-6 L -0.0665 0.14203 " pathEditMode="relative" rAng="0" ptsTypes="AA">
                                      <p:cBhvr>
                                        <p:cTn id="72" dur="500" fill="hold"/>
                                        <p:tgtEl>
                                          <p:spTgt spid="145"/>
                                        </p:tgtEl>
                                        <p:attrNameLst>
                                          <p:attrName>ppt_x</p:attrName>
                                          <p:attrName>ppt_y</p:attrName>
                                        </p:attrNameLst>
                                      </p:cBhvr>
                                      <p:rCtr x="-33" y="71"/>
                                    </p:animMotion>
                                  </p:childTnLst>
                                </p:cTn>
                              </p:par>
                              <p:par>
                                <p:cTn id="73" presetID="42" presetClass="path" presetSubtype="0" accel="50000" decel="50000" fill="hold" grpId="1" nodeType="withEffect">
                                  <p:stCondLst>
                                    <p:cond delay="0"/>
                                  </p:stCondLst>
                                  <p:childTnLst>
                                    <p:animMotion origin="layout" path="M -3.88889E-6 2.22299E-6 L 0.00174 0.13486 " pathEditMode="relative" rAng="0" ptsTypes="AA">
                                      <p:cBhvr>
                                        <p:cTn id="74" dur="500" fill="hold"/>
                                        <p:tgtEl>
                                          <p:spTgt spid="149"/>
                                        </p:tgtEl>
                                        <p:attrNameLst>
                                          <p:attrName>ppt_x</p:attrName>
                                          <p:attrName>ppt_y</p:attrName>
                                        </p:attrNameLst>
                                      </p:cBhvr>
                                      <p:rCtr x="1" y="67"/>
                                    </p:animMotion>
                                  </p:childTnLst>
                                </p:cTn>
                              </p:par>
                              <p:par>
                                <p:cTn id="75" presetID="49" presetClass="path" presetSubtype="0" accel="50000" decel="50000" fill="hold" grpId="1" nodeType="withEffect">
                                  <p:stCondLst>
                                    <p:cond delay="0"/>
                                  </p:stCondLst>
                                  <p:childTnLst>
                                    <p:animMotion origin="layout" path="M 4.44444E-6 4.11057E-6 L 0.06284 0.13902 " pathEditMode="relative" rAng="0" ptsTypes="AA">
                                      <p:cBhvr>
                                        <p:cTn id="76" dur="500" fill="hold"/>
                                        <p:tgtEl>
                                          <p:spTgt spid="147"/>
                                        </p:tgtEl>
                                        <p:attrNameLst>
                                          <p:attrName>ppt_x</p:attrName>
                                          <p:attrName>ppt_y</p:attrName>
                                        </p:attrNameLst>
                                      </p:cBhvr>
                                      <p:rCtr x="31" y="69"/>
                                    </p:animMotion>
                                  </p:childTnLst>
                                </p:cTn>
                              </p:par>
                              <p:par>
                                <p:cTn id="77" presetID="1" presetClass="entr" presetSubtype="0" fill="hold" grpId="0" nodeType="withEffect">
                                  <p:stCondLst>
                                    <p:cond delay="0"/>
                                  </p:stCondLst>
                                  <p:childTnLst>
                                    <p:set>
                                      <p:cBhvr>
                                        <p:cTn id="78" dur="1" fill="hold">
                                          <p:stCondLst>
                                            <p:cond delay="0"/>
                                          </p:stCondLst>
                                        </p:cTn>
                                        <p:tgtEl>
                                          <p:spTgt spid="1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childTnLst>
                                </p:cTn>
                              </p:par>
                              <p:par>
                                <p:cTn id="83" presetID="49" presetClass="path" presetSubtype="0" accel="50000" decel="50000" fill="hold" grpId="1" nodeType="withEffect">
                                  <p:stCondLst>
                                    <p:cond delay="0"/>
                                  </p:stCondLst>
                                  <p:childTnLst>
                                    <p:animMotion origin="layout" path="M 4.72222E-6 4.11057E-6 L -0.0665 0.14203 " pathEditMode="relative" rAng="0" ptsTypes="AA">
                                      <p:cBhvr>
                                        <p:cTn id="84" dur="500" fill="hold"/>
                                        <p:tgtEl>
                                          <p:spTgt spid="152"/>
                                        </p:tgtEl>
                                        <p:attrNameLst>
                                          <p:attrName>ppt_x</p:attrName>
                                          <p:attrName>ppt_y</p:attrName>
                                        </p:attrNameLst>
                                      </p:cBhvr>
                                      <p:rCtr x="-33" y="71"/>
                                    </p:animMotion>
                                  </p:childTnLst>
                                </p:cTn>
                              </p:par>
                              <p:par>
                                <p:cTn id="85" presetID="42" presetClass="path" presetSubtype="0" accel="50000" decel="50000" fill="hold" grpId="1" nodeType="withEffect">
                                  <p:stCondLst>
                                    <p:cond delay="0"/>
                                  </p:stCondLst>
                                  <p:childTnLst>
                                    <p:animMotion origin="layout" path="M -3.88889E-6 2.22299E-6 L 0.00174 0.13486 " pathEditMode="relative" rAng="0" ptsTypes="AA">
                                      <p:cBhvr>
                                        <p:cTn id="86" dur="500" fill="hold"/>
                                        <p:tgtEl>
                                          <p:spTgt spid="154"/>
                                        </p:tgtEl>
                                        <p:attrNameLst>
                                          <p:attrName>ppt_x</p:attrName>
                                          <p:attrName>ppt_y</p:attrName>
                                        </p:attrNameLst>
                                      </p:cBhvr>
                                      <p:rCtr x="1" y="67"/>
                                    </p:animMotion>
                                  </p:childTnLst>
                                </p:cTn>
                              </p:par>
                              <p:par>
                                <p:cTn id="87" presetID="49" presetClass="path" presetSubtype="0" accel="50000" decel="50000" fill="hold" grpId="1" nodeType="withEffect">
                                  <p:stCondLst>
                                    <p:cond delay="0"/>
                                  </p:stCondLst>
                                  <p:childTnLst>
                                    <p:animMotion origin="layout" path="M 4.44444E-6 4.11057E-6 L 0.06284 0.13902 " pathEditMode="relative" rAng="0" ptsTypes="AA">
                                      <p:cBhvr>
                                        <p:cTn id="88" dur="500" fill="hold"/>
                                        <p:tgtEl>
                                          <p:spTgt spid="153"/>
                                        </p:tgtEl>
                                        <p:attrNameLst>
                                          <p:attrName>ppt_x</p:attrName>
                                          <p:attrName>ppt_y</p:attrName>
                                        </p:attrNameLst>
                                      </p:cBhvr>
                                      <p:rCtr x="31" y="69"/>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145"/>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14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49"/>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15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153"/>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154"/>
                                        </p:tgtEl>
                                        <p:attrNameLst>
                                          <p:attrName>style.visibility</p:attrName>
                                        </p:attrNameLst>
                                      </p:cBhvr>
                                      <p:to>
                                        <p:strVal val="hidden"/>
                                      </p:to>
                                    </p:set>
                                  </p:childTnLst>
                                </p:cTn>
                              </p:par>
                              <p:par>
                                <p:cTn id="103" presetID="37" presetClass="entr" presetSubtype="0" fill="hold" nodeType="withEffect">
                                  <p:stCondLst>
                                    <p:cond delay="0"/>
                                  </p:stCondLst>
                                  <p:childTnLst>
                                    <p:set>
                                      <p:cBhvr>
                                        <p:cTn id="104" dur="1" fill="hold">
                                          <p:stCondLst>
                                            <p:cond delay="0"/>
                                          </p:stCondLst>
                                        </p:cTn>
                                        <p:tgtEl>
                                          <p:spTgt spid="199"/>
                                        </p:tgtEl>
                                        <p:attrNameLst>
                                          <p:attrName>style.visibility</p:attrName>
                                        </p:attrNameLst>
                                      </p:cBhvr>
                                      <p:to>
                                        <p:strVal val="visible"/>
                                      </p:to>
                                    </p:set>
                                    <p:animEffect transition="in" filter="fade">
                                      <p:cBhvr>
                                        <p:cTn id="105" dur="1000"/>
                                        <p:tgtEl>
                                          <p:spTgt spid="199"/>
                                        </p:tgtEl>
                                      </p:cBhvr>
                                    </p:animEffect>
                                    <p:anim calcmode="lin" valueType="num">
                                      <p:cBhvr>
                                        <p:cTn id="106" dur="1000" fill="hold"/>
                                        <p:tgtEl>
                                          <p:spTgt spid="199"/>
                                        </p:tgtEl>
                                        <p:attrNameLst>
                                          <p:attrName>ppt_x</p:attrName>
                                        </p:attrNameLst>
                                      </p:cBhvr>
                                      <p:tavLst>
                                        <p:tav tm="0">
                                          <p:val>
                                            <p:strVal val="#ppt_x"/>
                                          </p:val>
                                        </p:tav>
                                        <p:tav tm="100000">
                                          <p:val>
                                            <p:strVal val="#ppt_x"/>
                                          </p:val>
                                        </p:tav>
                                      </p:tavLst>
                                    </p:anim>
                                    <p:anim calcmode="lin" valueType="num">
                                      <p:cBhvr>
                                        <p:cTn id="107" dur="900" decel="100000" fill="hold"/>
                                        <p:tgtEl>
                                          <p:spTgt spid="199"/>
                                        </p:tgtEl>
                                        <p:attrNameLst>
                                          <p:attrName>ppt_y</p:attrName>
                                        </p:attrNameLst>
                                      </p:cBhvr>
                                      <p:tavLst>
                                        <p:tav tm="0">
                                          <p:val>
                                            <p:strVal val="#ppt_y+1"/>
                                          </p:val>
                                        </p:tav>
                                        <p:tav tm="100000">
                                          <p:val>
                                            <p:strVal val="#ppt_y-.03"/>
                                          </p:val>
                                        </p:tav>
                                      </p:tavLst>
                                    </p:anim>
                                    <p:anim calcmode="lin" valueType="num">
                                      <p:cBhvr>
                                        <p:cTn id="108" dur="100" accel="100000" fill="hold">
                                          <p:stCondLst>
                                            <p:cond delay="900"/>
                                          </p:stCondLst>
                                        </p:cTn>
                                        <p:tgtEl>
                                          <p:spTgt spid="199"/>
                                        </p:tgtEl>
                                        <p:attrNameLst>
                                          <p:attrName>ppt_y</p:attrName>
                                        </p:attrNameLst>
                                      </p:cBhvr>
                                      <p:tavLst>
                                        <p:tav tm="0">
                                          <p:val>
                                            <p:strVal val="#ppt_y-.03"/>
                                          </p:val>
                                        </p:tav>
                                        <p:tav tm="100000">
                                          <p:val>
                                            <p:strVal val="#ppt_y"/>
                                          </p:val>
                                        </p:tav>
                                      </p:tavLst>
                                    </p:anim>
                                  </p:childTnLst>
                                </p:cTn>
                              </p:par>
                              <p:par>
                                <p:cTn id="109" presetID="37" presetClass="entr" presetSubtype="0" fill="hold" grpId="0" nodeType="withEffect">
                                  <p:stCondLst>
                                    <p:cond delay="0"/>
                                  </p:stCondLst>
                                  <p:childTnLst>
                                    <p:set>
                                      <p:cBhvr>
                                        <p:cTn id="110" dur="1" fill="hold">
                                          <p:stCondLst>
                                            <p:cond delay="0"/>
                                          </p:stCondLst>
                                        </p:cTn>
                                        <p:tgtEl>
                                          <p:spTgt spid="208"/>
                                        </p:tgtEl>
                                        <p:attrNameLst>
                                          <p:attrName>style.visibility</p:attrName>
                                        </p:attrNameLst>
                                      </p:cBhvr>
                                      <p:to>
                                        <p:strVal val="visible"/>
                                      </p:to>
                                    </p:set>
                                    <p:animEffect transition="in" filter="fade">
                                      <p:cBhvr>
                                        <p:cTn id="111" dur="1000"/>
                                        <p:tgtEl>
                                          <p:spTgt spid="208"/>
                                        </p:tgtEl>
                                      </p:cBhvr>
                                    </p:animEffect>
                                    <p:anim calcmode="lin" valueType="num">
                                      <p:cBhvr>
                                        <p:cTn id="112" dur="1000" fill="hold"/>
                                        <p:tgtEl>
                                          <p:spTgt spid="208"/>
                                        </p:tgtEl>
                                        <p:attrNameLst>
                                          <p:attrName>ppt_x</p:attrName>
                                        </p:attrNameLst>
                                      </p:cBhvr>
                                      <p:tavLst>
                                        <p:tav tm="0">
                                          <p:val>
                                            <p:strVal val="#ppt_x"/>
                                          </p:val>
                                        </p:tav>
                                        <p:tav tm="100000">
                                          <p:val>
                                            <p:strVal val="#ppt_x"/>
                                          </p:val>
                                        </p:tav>
                                      </p:tavLst>
                                    </p:anim>
                                    <p:anim calcmode="lin" valueType="num">
                                      <p:cBhvr>
                                        <p:cTn id="113" dur="900" decel="100000" fill="hold"/>
                                        <p:tgtEl>
                                          <p:spTgt spid="2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208"/>
                                        </p:tgtEl>
                                        <p:attrNameLst>
                                          <p:attrName>ppt_y</p:attrName>
                                        </p:attrNameLst>
                                      </p:cBhvr>
                                      <p:tavLst>
                                        <p:tav tm="0">
                                          <p:val>
                                            <p:strVal val="#ppt_y-.03"/>
                                          </p:val>
                                        </p:tav>
                                        <p:tav tm="100000">
                                          <p:val>
                                            <p:strVal val="#ppt_y"/>
                                          </p:val>
                                        </p:tav>
                                      </p:tavLst>
                                    </p:anim>
                                  </p:childTnLst>
                                </p:cTn>
                              </p:par>
                            </p:childTnLst>
                          </p:cTn>
                        </p:par>
                        <p:par>
                          <p:cTn id="115" fill="hold">
                            <p:stCondLst>
                              <p:cond delay="1000"/>
                            </p:stCondLst>
                            <p:childTnLst>
                              <p:par>
                                <p:cTn id="116" presetID="37" presetClass="entr" presetSubtype="0" fill="hold" nodeType="afterEffect">
                                  <p:stCondLst>
                                    <p:cond delay="0"/>
                                  </p:stCondLst>
                                  <p:childTnLst>
                                    <p:set>
                                      <p:cBhvr>
                                        <p:cTn id="117" dur="1" fill="hold">
                                          <p:stCondLst>
                                            <p:cond delay="0"/>
                                          </p:stCondLst>
                                        </p:cTn>
                                        <p:tgtEl>
                                          <p:spTgt spid="201"/>
                                        </p:tgtEl>
                                        <p:attrNameLst>
                                          <p:attrName>style.visibility</p:attrName>
                                        </p:attrNameLst>
                                      </p:cBhvr>
                                      <p:to>
                                        <p:strVal val="visible"/>
                                      </p:to>
                                    </p:set>
                                    <p:animEffect transition="in" filter="fade">
                                      <p:cBhvr>
                                        <p:cTn id="118" dur="1000"/>
                                        <p:tgtEl>
                                          <p:spTgt spid="201"/>
                                        </p:tgtEl>
                                      </p:cBhvr>
                                    </p:animEffect>
                                    <p:anim calcmode="lin" valueType="num">
                                      <p:cBhvr>
                                        <p:cTn id="119" dur="1000" fill="hold"/>
                                        <p:tgtEl>
                                          <p:spTgt spid="201"/>
                                        </p:tgtEl>
                                        <p:attrNameLst>
                                          <p:attrName>ppt_x</p:attrName>
                                        </p:attrNameLst>
                                      </p:cBhvr>
                                      <p:tavLst>
                                        <p:tav tm="0">
                                          <p:val>
                                            <p:strVal val="#ppt_x"/>
                                          </p:val>
                                        </p:tav>
                                        <p:tav tm="100000">
                                          <p:val>
                                            <p:strVal val="#ppt_x"/>
                                          </p:val>
                                        </p:tav>
                                      </p:tavLst>
                                    </p:anim>
                                    <p:anim calcmode="lin" valueType="num">
                                      <p:cBhvr>
                                        <p:cTn id="120" dur="900" decel="100000" fill="hold"/>
                                        <p:tgtEl>
                                          <p:spTgt spid="201"/>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201"/>
                                        </p:tgtEl>
                                        <p:attrNameLst>
                                          <p:attrName>ppt_y</p:attrName>
                                        </p:attrNameLst>
                                      </p:cBhvr>
                                      <p:tavLst>
                                        <p:tav tm="0">
                                          <p:val>
                                            <p:strVal val="#ppt_y-.03"/>
                                          </p:val>
                                        </p:tav>
                                        <p:tav tm="100000">
                                          <p:val>
                                            <p:strVal val="#ppt_y"/>
                                          </p:val>
                                        </p:tav>
                                      </p:tavLst>
                                    </p:anim>
                                  </p:childTnLst>
                                </p:cTn>
                              </p:par>
                              <p:par>
                                <p:cTn id="122" presetID="37" presetClass="entr" presetSubtype="0" fill="hold" grpId="0" nodeType="with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fade">
                                      <p:cBhvr>
                                        <p:cTn id="124" dur="1000"/>
                                        <p:tgtEl>
                                          <p:spTgt spid="218"/>
                                        </p:tgtEl>
                                      </p:cBhvr>
                                    </p:animEffect>
                                    <p:anim calcmode="lin" valueType="num">
                                      <p:cBhvr>
                                        <p:cTn id="125" dur="1000" fill="hold"/>
                                        <p:tgtEl>
                                          <p:spTgt spid="218"/>
                                        </p:tgtEl>
                                        <p:attrNameLst>
                                          <p:attrName>ppt_x</p:attrName>
                                        </p:attrNameLst>
                                      </p:cBhvr>
                                      <p:tavLst>
                                        <p:tav tm="0">
                                          <p:val>
                                            <p:strVal val="#ppt_x"/>
                                          </p:val>
                                        </p:tav>
                                        <p:tav tm="100000">
                                          <p:val>
                                            <p:strVal val="#ppt_x"/>
                                          </p:val>
                                        </p:tav>
                                      </p:tavLst>
                                    </p:anim>
                                    <p:anim calcmode="lin" valueType="num">
                                      <p:cBhvr>
                                        <p:cTn id="126" dur="900" decel="100000" fill="hold"/>
                                        <p:tgtEl>
                                          <p:spTgt spid="218"/>
                                        </p:tgtEl>
                                        <p:attrNameLst>
                                          <p:attrName>ppt_y</p:attrName>
                                        </p:attrNameLst>
                                      </p:cBhvr>
                                      <p:tavLst>
                                        <p:tav tm="0">
                                          <p:val>
                                            <p:strVal val="#ppt_y+1"/>
                                          </p:val>
                                        </p:tav>
                                        <p:tav tm="100000">
                                          <p:val>
                                            <p:strVal val="#ppt_y-.03"/>
                                          </p:val>
                                        </p:tav>
                                      </p:tavLst>
                                    </p:anim>
                                    <p:anim calcmode="lin" valueType="num">
                                      <p:cBhvr>
                                        <p:cTn id="127" dur="100" accel="100000" fill="hold">
                                          <p:stCondLst>
                                            <p:cond delay="900"/>
                                          </p:stCondLst>
                                        </p:cTn>
                                        <p:tgtEl>
                                          <p:spTgt spid="218"/>
                                        </p:tgtEl>
                                        <p:attrNameLst>
                                          <p:attrName>ppt_y</p:attrName>
                                        </p:attrNameLst>
                                      </p:cBhvr>
                                      <p:tavLst>
                                        <p:tav tm="0">
                                          <p:val>
                                            <p:strVal val="#ppt_y-.03"/>
                                          </p:val>
                                        </p:tav>
                                        <p:tav tm="100000">
                                          <p:val>
                                            <p:strVal val="#ppt_y"/>
                                          </p:val>
                                        </p:tav>
                                      </p:tavLst>
                                    </p:anim>
                                  </p:childTnLst>
                                </p:cTn>
                              </p:par>
                            </p:childTnLst>
                          </p:cTn>
                        </p:par>
                        <p:par>
                          <p:cTn id="128" fill="hold">
                            <p:stCondLst>
                              <p:cond delay="2000"/>
                            </p:stCondLst>
                            <p:childTnLst>
                              <p:par>
                                <p:cTn id="129" presetID="1" presetClass="exit" presetSubtype="0" fill="hold" nodeType="afterEffect">
                                  <p:stCondLst>
                                    <p:cond delay="0"/>
                                  </p:stCondLst>
                                  <p:childTnLst>
                                    <p:set>
                                      <p:cBhvr>
                                        <p:cTn id="130" dur="1" fill="hold">
                                          <p:stCondLst>
                                            <p:cond delay="0"/>
                                          </p:stCondLst>
                                        </p:cTn>
                                        <p:tgtEl>
                                          <p:spTgt spid="199"/>
                                        </p:tgtEl>
                                        <p:attrNameLst>
                                          <p:attrName>style.visibility</p:attrName>
                                        </p:attrNameLst>
                                      </p:cBhvr>
                                      <p:to>
                                        <p:strVal val="hidden"/>
                                      </p:to>
                                    </p:set>
                                  </p:childTnLst>
                                </p:cTn>
                              </p:par>
                              <p:par>
                                <p:cTn id="131" presetID="37" presetClass="entr" presetSubtype="0" fill="hold" nodeType="withEffect">
                                  <p:stCondLst>
                                    <p:cond delay="0"/>
                                  </p:stCondLst>
                                  <p:childTnLst>
                                    <p:set>
                                      <p:cBhvr>
                                        <p:cTn id="132" dur="1" fill="hold">
                                          <p:stCondLst>
                                            <p:cond delay="0"/>
                                          </p:stCondLst>
                                        </p:cTn>
                                        <p:tgtEl>
                                          <p:spTgt spid="206"/>
                                        </p:tgtEl>
                                        <p:attrNameLst>
                                          <p:attrName>style.visibility</p:attrName>
                                        </p:attrNameLst>
                                      </p:cBhvr>
                                      <p:to>
                                        <p:strVal val="visible"/>
                                      </p:to>
                                    </p:set>
                                    <p:animEffect transition="in" filter="fade">
                                      <p:cBhvr>
                                        <p:cTn id="133" dur="1000"/>
                                        <p:tgtEl>
                                          <p:spTgt spid="206"/>
                                        </p:tgtEl>
                                      </p:cBhvr>
                                    </p:animEffect>
                                    <p:anim calcmode="lin" valueType="num">
                                      <p:cBhvr>
                                        <p:cTn id="134" dur="1000" fill="hold"/>
                                        <p:tgtEl>
                                          <p:spTgt spid="206"/>
                                        </p:tgtEl>
                                        <p:attrNameLst>
                                          <p:attrName>ppt_x</p:attrName>
                                        </p:attrNameLst>
                                      </p:cBhvr>
                                      <p:tavLst>
                                        <p:tav tm="0">
                                          <p:val>
                                            <p:strVal val="#ppt_x"/>
                                          </p:val>
                                        </p:tav>
                                        <p:tav tm="100000">
                                          <p:val>
                                            <p:strVal val="#ppt_x"/>
                                          </p:val>
                                        </p:tav>
                                      </p:tavLst>
                                    </p:anim>
                                    <p:anim calcmode="lin" valueType="num">
                                      <p:cBhvr>
                                        <p:cTn id="135" dur="900" decel="100000" fill="hold"/>
                                        <p:tgtEl>
                                          <p:spTgt spid="206"/>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206"/>
                                        </p:tgtEl>
                                        <p:attrNameLst>
                                          <p:attrName>ppt_y</p:attrName>
                                        </p:attrNameLst>
                                      </p:cBhvr>
                                      <p:tavLst>
                                        <p:tav tm="0">
                                          <p:val>
                                            <p:strVal val="#ppt_y-.03"/>
                                          </p:val>
                                        </p:tav>
                                        <p:tav tm="100000">
                                          <p:val>
                                            <p:strVal val="#ppt_y"/>
                                          </p:val>
                                        </p:tav>
                                      </p:tavLst>
                                    </p:anim>
                                  </p:childTnLst>
                                </p:cTn>
                              </p:par>
                              <p:par>
                                <p:cTn id="137" presetID="37" presetClass="entr" presetSubtype="0" fill="hold" grpId="0" nodeType="withEffect">
                                  <p:stCondLst>
                                    <p:cond delay="0"/>
                                  </p:stCondLst>
                                  <p:childTnLst>
                                    <p:set>
                                      <p:cBhvr>
                                        <p:cTn id="138" dur="1" fill="hold">
                                          <p:stCondLst>
                                            <p:cond delay="0"/>
                                          </p:stCondLst>
                                        </p:cTn>
                                        <p:tgtEl>
                                          <p:spTgt spid="210"/>
                                        </p:tgtEl>
                                        <p:attrNameLst>
                                          <p:attrName>style.visibility</p:attrName>
                                        </p:attrNameLst>
                                      </p:cBhvr>
                                      <p:to>
                                        <p:strVal val="visible"/>
                                      </p:to>
                                    </p:set>
                                    <p:animEffect transition="in" filter="fade">
                                      <p:cBhvr>
                                        <p:cTn id="139" dur="1000"/>
                                        <p:tgtEl>
                                          <p:spTgt spid="210"/>
                                        </p:tgtEl>
                                      </p:cBhvr>
                                    </p:animEffect>
                                    <p:anim calcmode="lin" valueType="num">
                                      <p:cBhvr>
                                        <p:cTn id="140" dur="1000" fill="hold"/>
                                        <p:tgtEl>
                                          <p:spTgt spid="210"/>
                                        </p:tgtEl>
                                        <p:attrNameLst>
                                          <p:attrName>ppt_x</p:attrName>
                                        </p:attrNameLst>
                                      </p:cBhvr>
                                      <p:tavLst>
                                        <p:tav tm="0">
                                          <p:val>
                                            <p:strVal val="#ppt_x"/>
                                          </p:val>
                                        </p:tav>
                                        <p:tav tm="100000">
                                          <p:val>
                                            <p:strVal val="#ppt_x"/>
                                          </p:val>
                                        </p:tav>
                                      </p:tavLst>
                                    </p:anim>
                                    <p:anim calcmode="lin" valueType="num">
                                      <p:cBhvr>
                                        <p:cTn id="141" dur="900" decel="100000" fill="hold"/>
                                        <p:tgtEl>
                                          <p:spTgt spid="210"/>
                                        </p:tgtEl>
                                        <p:attrNameLst>
                                          <p:attrName>ppt_y</p:attrName>
                                        </p:attrNameLst>
                                      </p:cBhvr>
                                      <p:tavLst>
                                        <p:tav tm="0">
                                          <p:val>
                                            <p:strVal val="#ppt_y+1"/>
                                          </p:val>
                                        </p:tav>
                                        <p:tav tm="100000">
                                          <p:val>
                                            <p:strVal val="#ppt_y-.03"/>
                                          </p:val>
                                        </p:tav>
                                      </p:tavLst>
                                    </p:anim>
                                    <p:anim calcmode="lin" valueType="num">
                                      <p:cBhvr>
                                        <p:cTn id="142" dur="100" accel="100000" fill="hold">
                                          <p:stCondLst>
                                            <p:cond delay="900"/>
                                          </p:stCondLst>
                                        </p:cTn>
                                        <p:tgtEl>
                                          <p:spTgt spid="210"/>
                                        </p:tgtEl>
                                        <p:attrNameLst>
                                          <p:attrName>ppt_y</p:attrName>
                                        </p:attrNameLst>
                                      </p:cBhvr>
                                      <p:tavLst>
                                        <p:tav tm="0">
                                          <p:val>
                                            <p:strVal val="#ppt_y-.03"/>
                                          </p:val>
                                        </p:tav>
                                        <p:tav tm="100000">
                                          <p:val>
                                            <p:strVal val="#ppt_y"/>
                                          </p:val>
                                        </p:tav>
                                      </p:tavLst>
                                    </p:anim>
                                  </p:childTnLst>
                                </p:cTn>
                              </p:par>
                            </p:childTnLst>
                          </p:cTn>
                        </p:par>
                        <p:par>
                          <p:cTn id="143" fill="hold">
                            <p:stCondLst>
                              <p:cond delay="3000"/>
                            </p:stCondLst>
                            <p:childTnLst>
                              <p:par>
                                <p:cTn id="144" presetID="1" presetClass="exit" presetSubtype="0" fill="hold" nodeType="afterEffect">
                                  <p:stCondLst>
                                    <p:cond delay="0"/>
                                  </p:stCondLst>
                                  <p:childTnLst>
                                    <p:set>
                                      <p:cBhvr>
                                        <p:cTn id="145" dur="1" fill="hold">
                                          <p:stCondLst>
                                            <p:cond delay="0"/>
                                          </p:stCondLst>
                                        </p:cTn>
                                        <p:tgtEl>
                                          <p:spTgt spid="201"/>
                                        </p:tgtEl>
                                        <p:attrNameLst>
                                          <p:attrName>style.visibility</p:attrName>
                                        </p:attrNameLst>
                                      </p:cBhvr>
                                      <p:to>
                                        <p:strVal val="hidden"/>
                                      </p:to>
                                    </p:set>
                                  </p:childTnLst>
                                </p:cTn>
                              </p:par>
                              <p:par>
                                <p:cTn id="146" presetID="37" presetClass="entr" presetSubtype="0" fill="hold" nodeType="withEffect">
                                  <p:stCondLst>
                                    <p:cond delay="0"/>
                                  </p:stCondLst>
                                  <p:childTnLst>
                                    <p:set>
                                      <p:cBhvr>
                                        <p:cTn id="147" dur="1" fill="hold">
                                          <p:stCondLst>
                                            <p:cond delay="0"/>
                                          </p:stCondLst>
                                        </p:cTn>
                                        <p:tgtEl>
                                          <p:spTgt spid="202"/>
                                        </p:tgtEl>
                                        <p:attrNameLst>
                                          <p:attrName>style.visibility</p:attrName>
                                        </p:attrNameLst>
                                      </p:cBhvr>
                                      <p:to>
                                        <p:strVal val="visible"/>
                                      </p:to>
                                    </p:set>
                                    <p:animEffect transition="in" filter="fade">
                                      <p:cBhvr>
                                        <p:cTn id="148" dur="1000"/>
                                        <p:tgtEl>
                                          <p:spTgt spid="202"/>
                                        </p:tgtEl>
                                      </p:cBhvr>
                                    </p:animEffect>
                                    <p:anim calcmode="lin" valueType="num">
                                      <p:cBhvr>
                                        <p:cTn id="149" dur="1000" fill="hold"/>
                                        <p:tgtEl>
                                          <p:spTgt spid="202"/>
                                        </p:tgtEl>
                                        <p:attrNameLst>
                                          <p:attrName>ppt_x</p:attrName>
                                        </p:attrNameLst>
                                      </p:cBhvr>
                                      <p:tavLst>
                                        <p:tav tm="0">
                                          <p:val>
                                            <p:strVal val="#ppt_x"/>
                                          </p:val>
                                        </p:tav>
                                        <p:tav tm="100000">
                                          <p:val>
                                            <p:strVal val="#ppt_x"/>
                                          </p:val>
                                        </p:tav>
                                      </p:tavLst>
                                    </p:anim>
                                    <p:anim calcmode="lin" valueType="num">
                                      <p:cBhvr>
                                        <p:cTn id="150" dur="900" decel="100000" fill="hold"/>
                                        <p:tgtEl>
                                          <p:spTgt spid="202"/>
                                        </p:tgtEl>
                                        <p:attrNameLst>
                                          <p:attrName>ppt_y</p:attrName>
                                        </p:attrNameLst>
                                      </p:cBhvr>
                                      <p:tavLst>
                                        <p:tav tm="0">
                                          <p:val>
                                            <p:strVal val="#ppt_y+1"/>
                                          </p:val>
                                        </p:tav>
                                        <p:tav tm="100000">
                                          <p:val>
                                            <p:strVal val="#ppt_y-.03"/>
                                          </p:val>
                                        </p:tav>
                                      </p:tavLst>
                                    </p:anim>
                                    <p:anim calcmode="lin" valueType="num">
                                      <p:cBhvr>
                                        <p:cTn id="151" dur="100" accel="100000" fill="hold">
                                          <p:stCondLst>
                                            <p:cond delay="900"/>
                                          </p:stCondLst>
                                        </p:cTn>
                                        <p:tgtEl>
                                          <p:spTgt spid="202"/>
                                        </p:tgtEl>
                                        <p:attrNameLst>
                                          <p:attrName>ppt_y</p:attrName>
                                        </p:attrNameLst>
                                      </p:cBhvr>
                                      <p:tavLst>
                                        <p:tav tm="0">
                                          <p:val>
                                            <p:strVal val="#ppt_y-.03"/>
                                          </p:val>
                                        </p:tav>
                                        <p:tav tm="100000">
                                          <p:val>
                                            <p:strVal val="#ppt_y"/>
                                          </p:val>
                                        </p:tav>
                                      </p:tavLst>
                                    </p:anim>
                                  </p:childTnLst>
                                </p:cTn>
                              </p:par>
                              <p:par>
                                <p:cTn id="152" presetID="37"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animEffect transition="in" filter="fade">
                                      <p:cBhvr>
                                        <p:cTn id="154" dur="1000"/>
                                        <p:tgtEl>
                                          <p:spTgt spid="217"/>
                                        </p:tgtEl>
                                      </p:cBhvr>
                                    </p:animEffect>
                                    <p:anim calcmode="lin" valueType="num">
                                      <p:cBhvr>
                                        <p:cTn id="155" dur="1000" fill="hold"/>
                                        <p:tgtEl>
                                          <p:spTgt spid="217"/>
                                        </p:tgtEl>
                                        <p:attrNameLst>
                                          <p:attrName>ppt_x</p:attrName>
                                        </p:attrNameLst>
                                      </p:cBhvr>
                                      <p:tavLst>
                                        <p:tav tm="0">
                                          <p:val>
                                            <p:strVal val="#ppt_x"/>
                                          </p:val>
                                        </p:tav>
                                        <p:tav tm="100000">
                                          <p:val>
                                            <p:strVal val="#ppt_x"/>
                                          </p:val>
                                        </p:tav>
                                      </p:tavLst>
                                    </p:anim>
                                    <p:anim calcmode="lin" valueType="num">
                                      <p:cBhvr>
                                        <p:cTn id="156" dur="900" decel="100000" fill="hold"/>
                                        <p:tgtEl>
                                          <p:spTgt spid="217"/>
                                        </p:tgtEl>
                                        <p:attrNameLst>
                                          <p:attrName>ppt_y</p:attrName>
                                        </p:attrNameLst>
                                      </p:cBhvr>
                                      <p:tavLst>
                                        <p:tav tm="0">
                                          <p:val>
                                            <p:strVal val="#ppt_y+1"/>
                                          </p:val>
                                        </p:tav>
                                        <p:tav tm="100000">
                                          <p:val>
                                            <p:strVal val="#ppt_y-.03"/>
                                          </p:val>
                                        </p:tav>
                                      </p:tavLst>
                                    </p:anim>
                                    <p:anim calcmode="lin" valueType="num">
                                      <p:cBhvr>
                                        <p:cTn id="157" dur="100" accel="100000" fill="hold">
                                          <p:stCondLst>
                                            <p:cond delay="900"/>
                                          </p:stCondLst>
                                        </p:cTn>
                                        <p:tgtEl>
                                          <p:spTgt spid="217"/>
                                        </p:tgtEl>
                                        <p:attrNameLst>
                                          <p:attrName>ppt_y</p:attrName>
                                        </p:attrNameLst>
                                      </p:cBhvr>
                                      <p:tavLst>
                                        <p:tav tm="0">
                                          <p:val>
                                            <p:strVal val="#ppt_y-.03"/>
                                          </p:val>
                                        </p:tav>
                                        <p:tav tm="100000">
                                          <p:val>
                                            <p:strVal val="#ppt_y"/>
                                          </p:val>
                                        </p:tav>
                                      </p:tavLst>
                                    </p:anim>
                                  </p:childTnLst>
                                </p:cTn>
                              </p:par>
                            </p:childTnLst>
                          </p:cTn>
                        </p:par>
                        <p:par>
                          <p:cTn id="158" fill="hold">
                            <p:stCondLst>
                              <p:cond delay="4000"/>
                            </p:stCondLst>
                            <p:childTnLst>
                              <p:par>
                                <p:cTn id="159" presetID="1" presetClass="exit" presetSubtype="0" fill="hold" nodeType="afterEffect">
                                  <p:stCondLst>
                                    <p:cond delay="0"/>
                                  </p:stCondLst>
                                  <p:childTnLst>
                                    <p:set>
                                      <p:cBhvr>
                                        <p:cTn id="160" dur="1" fill="hold">
                                          <p:stCondLst>
                                            <p:cond delay="0"/>
                                          </p:stCondLst>
                                        </p:cTn>
                                        <p:tgtEl>
                                          <p:spTgt spid="206"/>
                                        </p:tgtEl>
                                        <p:attrNameLst>
                                          <p:attrName>style.visibility</p:attrName>
                                        </p:attrNameLst>
                                      </p:cBhvr>
                                      <p:to>
                                        <p:strVal val="hidden"/>
                                      </p:to>
                                    </p:set>
                                  </p:childTnLst>
                                </p:cTn>
                              </p:par>
                              <p:par>
                                <p:cTn id="161" presetID="37" presetClass="entr" presetSubtype="0" fill="hold" nodeType="withEffect">
                                  <p:stCondLst>
                                    <p:cond delay="0"/>
                                  </p:stCondLst>
                                  <p:childTnLst>
                                    <p:set>
                                      <p:cBhvr>
                                        <p:cTn id="162" dur="1" fill="hold">
                                          <p:stCondLst>
                                            <p:cond delay="0"/>
                                          </p:stCondLst>
                                        </p:cTn>
                                        <p:tgtEl>
                                          <p:spTgt spid="203"/>
                                        </p:tgtEl>
                                        <p:attrNameLst>
                                          <p:attrName>style.visibility</p:attrName>
                                        </p:attrNameLst>
                                      </p:cBhvr>
                                      <p:to>
                                        <p:strVal val="visible"/>
                                      </p:to>
                                    </p:set>
                                    <p:animEffect transition="in" filter="fade">
                                      <p:cBhvr>
                                        <p:cTn id="163" dur="1000"/>
                                        <p:tgtEl>
                                          <p:spTgt spid="203"/>
                                        </p:tgtEl>
                                      </p:cBhvr>
                                    </p:animEffect>
                                    <p:anim calcmode="lin" valueType="num">
                                      <p:cBhvr>
                                        <p:cTn id="164" dur="1000" fill="hold"/>
                                        <p:tgtEl>
                                          <p:spTgt spid="203"/>
                                        </p:tgtEl>
                                        <p:attrNameLst>
                                          <p:attrName>ppt_x</p:attrName>
                                        </p:attrNameLst>
                                      </p:cBhvr>
                                      <p:tavLst>
                                        <p:tav tm="0">
                                          <p:val>
                                            <p:strVal val="#ppt_x"/>
                                          </p:val>
                                        </p:tav>
                                        <p:tav tm="100000">
                                          <p:val>
                                            <p:strVal val="#ppt_x"/>
                                          </p:val>
                                        </p:tav>
                                      </p:tavLst>
                                    </p:anim>
                                    <p:anim calcmode="lin" valueType="num">
                                      <p:cBhvr>
                                        <p:cTn id="165" dur="900" decel="100000" fill="hold"/>
                                        <p:tgtEl>
                                          <p:spTgt spid="203"/>
                                        </p:tgtEl>
                                        <p:attrNameLst>
                                          <p:attrName>ppt_y</p:attrName>
                                        </p:attrNameLst>
                                      </p:cBhvr>
                                      <p:tavLst>
                                        <p:tav tm="0">
                                          <p:val>
                                            <p:strVal val="#ppt_y+1"/>
                                          </p:val>
                                        </p:tav>
                                        <p:tav tm="100000">
                                          <p:val>
                                            <p:strVal val="#ppt_y-.03"/>
                                          </p:val>
                                        </p:tav>
                                      </p:tavLst>
                                    </p:anim>
                                    <p:anim calcmode="lin" valueType="num">
                                      <p:cBhvr>
                                        <p:cTn id="166" dur="100" accel="100000" fill="hold">
                                          <p:stCondLst>
                                            <p:cond delay="900"/>
                                          </p:stCondLst>
                                        </p:cTn>
                                        <p:tgtEl>
                                          <p:spTgt spid="203"/>
                                        </p:tgtEl>
                                        <p:attrNameLst>
                                          <p:attrName>ppt_y</p:attrName>
                                        </p:attrNameLst>
                                      </p:cBhvr>
                                      <p:tavLst>
                                        <p:tav tm="0">
                                          <p:val>
                                            <p:strVal val="#ppt_y-.03"/>
                                          </p:val>
                                        </p:tav>
                                        <p:tav tm="100000">
                                          <p:val>
                                            <p:strVal val="#ppt_y"/>
                                          </p:val>
                                        </p:tav>
                                      </p:tavLst>
                                    </p:anim>
                                  </p:childTnLst>
                                </p:cTn>
                              </p:par>
                              <p:par>
                                <p:cTn id="167" presetID="37" presetClass="entr" presetSubtype="0" fill="hold" grpId="0" nodeType="withEffect">
                                  <p:stCondLst>
                                    <p:cond delay="0"/>
                                  </p:stCondLst>
                                  <p:childTnLst>
                                    <p:set>
                                      <p:cBhvr>
                                        <p:cTn id="168" dur="1" fill="hold">
                                          <p:stCondLst>
                                            <p:cond delay="0"/>
                                          </p:stCondLst>
                                        </p:cTn>
                                        <p:tgtEl>
                                          <p:spTgt spid="209"/>
                                        </p:tgtEl>
                                        <p:attrNameLst>
                                          <p:attrName>style.visibility</p:attrName>
                                        </p:attrNameLst>
                                      </p:cBhvr>
                                      <p:to>
                                        <p:strVal val="visible"/>
                                      </p:to>
                                    </p:set>
                                    <p:animEffect transition="in" filter="fade">
                                      <p:cBhvr>
                                        <p:cTn id="169" dur="1000"/>
                                        <p:tgtEl>
                                          <p:spTgt spid="209"/>
                                        </p:tgtEl>
                                      </p:cBhvr>
                                    </p:animEffect>
                                    <p:anim calcmode="lin" valueType="num">
                                      <p:cBhvr>
                                        <p:cTn id="170" dur="1000" fill="hold"/>
                                        <p:tgtEl>
                                          <p:spTgt spid="209"/>
                                        </p:tgtEl>
                                        <p:attrNameLst>
                                          <p:attrName>ppt_x</p:attrName>
                                        </p:attrNameLst>
                                      </p:cBhvr>
                                      <p:tavLst>
                                        <p:tav tm="0">
                                          <p:val>
                                            <p:strVal val="#ppt_x"/>
                                          </p:val>
                                        </p:tav>
                                        <p:tav tm="100000">
                                          <p:val>
                                            <p:strVal val="#ppt_x"/>
                                          </p:val>
                                        </p:tav>
                                      </p:tavLst>
                                    </p:anim>
                                    <p:anim calcmode="lin" valueType="num">
                                      <p:cBhvr>
                                        <p:cTn id="171" dur="900" decel="100000" fill="hold"/>
                                        <p:tgtEl>
                                          <p:spTgt spid="209"/>
                                        </p:tgtEl>
                                        <p:attrNameLst>
                                          <p:attrName>ppt_y</p:attrName>
                                        </p:attrNameLst>
                                      </p:cBhvr>
                                      <p:tavLst>
                                        <p:tav tm="0">
                                          <p:val>
                                            <p:strVal val="#ppt_y+1"/>
                                          </p:val>
                                        </p:tav>
                                        <p:tav tm="100000">
                                          <p:val>
                                            <p:strVal val="#ppt_y-.03"/>
                                          </p:val>
                                        </p:tav>
                                      </p:tavLst>
                                    </p:anim>
                                    <p:anim calcmode="lin" valueType="num">
                                      <p:cBhvr>
                                        <p:cTn id="172" dur="100" accel="100000" fill="hold">
                                          <p:stCondLst>
                                            <p:cond delay="900"/>
                                          </p:stCondLst>
                                        </p:cTn>
                                        <p:tgtEl>
                                          <p:spTgt spid="209"/>
                                        </p:tgtEl>
                                        <p:attrNameLst>
                                          <p:attrName>ppt_y</p:attrName>
                                        </p:attrNameLst>
                                      </p:cBhvr>
                                      <p:tavLst>
                                        <p:tav tm="0">
                                          <p:val>
                                            <p:strVal val="#ppt_y-.03"/>
                                          </p:val>
                                        </p:tav>
                                        <p:tav tm="100000">
                                          <p:val>
                                            <p:strVal val="#ppt_y"/>
                                          </p:val>
                                        </p:tav>
                                      </p:tavLst>
                                    </p:anim>
                                  </p:childTnLst>
                                </p:cTn>
                              </p:par>
                            </p:childTnLst>
                          </p:cTn>
                        </p:par>
                        <p:par>
                          <p:cTn id="173" fill="hold">
                            <p:stCondLst>
                              <p:cond delay="5000"/>
                            </p:stCondLst>
                            <p:childTnLst>
                              <p:par>
                                <p:cTn id="174" presetID="1" presetClass="exit" presetSubtype="0" fill="hold" nodeType="afterEffect">
                                  <p:stCondLst>
                                    <p:cond delay="0"/>
                                  </p:stCondLst>
                                  <p:childTnLst>
                                    <p:set>
                                      <p:cBhvr>
                                        <p:cTn id="175" dur="1" fill="hold">
                                          <p:stCondLst>
                                            <p:cond delay="0"/>
                                          </p:stCondLst>
                                        </p:cTn>
                                        <p:tgtEl>
                                          <p:spTgt spid="202"/>
                                        </p:tgtEl>
                                        <p:attrNameLst>
                                          <p:attrName>style.visibility</p:attrName>
                                        </p:attrNameLst>
                                      </p:cBhvr>
                                      <p:to>
                                        <p:strVal val="hidden"/>
                                      </p:to>
                                    </p:set>
                                  </p:childTnLst>
                                </p:cTn>
                              </p:par>
                              <p:par>
                                <p:cTn id="176" presetID="37" presetClass="entr" presetSubtype="0" fill="hold" nodeType="withEffect">
                                  <p:stCondLst>
                                    <p:cond delay="0"/>
                                  </p:stCondLst>
                                  <p:childTnLst>
                                    <p:set>
                                      <p:cBhvr>
                                        <p:cTn id="177" dur="1" fill="hold">
                                          <p:stCondLst>
                                            <p:cond delay="0"/>
                                          </p:stCondLst>
                                        </p:cTn>
                                        <p:tgtEl>
                                          <p:spTgt spid="200"/>
                                        </p:tgtEl>
                                        <p:attrNameLst>
                                          <p:attrName>style.visibility</p:attrName>
                                        </p:attrNameLst>
                                      </p:cBhvr>
                                      <p:to>
                                        <p:strVal val="visible"/>
                                      </p:to>
                                    </p:set>
                                    <p:animEffect transition="in" filter="fade">
                                      <p:cBhvr>
                                        <p:cTn id="178" dur="1000"/>
                                        <p:tgtEl>
                                          <p:spTgt spid="200"/>
                                        </p:tgtEl>
                                      </p:cBhvr>
                                    </p:animEffect>
                                    <p:anim calcmode="lin" valueType="num">
                                      <p:cBhvr>
                                        <p:cTn id="179" dur="1000" fill="hold"/>
                                        <p:tgtEl>
                                          <p:spTgt spid="200"/>
                                        </p:tgtEl>
                                        <p:attrNameLst>
                                          <p:attrName>ppt_x</p:attrName>
                                        </p:attrNameLst>
                                      </p:cBhvr>
                                      <p:tavLst>
                                        <p:tav tm="0">
                                          <p:val>
                                            <p:strVal val="#ppt_x"/>
                                          </p:val>
                                        </p:tav>
                                        <p:tav tm="100000">
                                          <p:val>
                                            <p:strVal val="#ppt_x"/>
                                          </p:val>
                                        </p:tav>
                                      </p:tavLst>
                                    </p:anim>
                                    <p:anim calcmode="lin" valueType="num">
                                      <p:cBhvr>
                                        <p:cTn id="180" dur="900" decel="100000" fill="hold"/>
                                        <p:tgtEl>
                                          <p:spTgt spid="200"/>
                                        </p:tgtEl>
                                        <p:attrNameLst>
                                          <p:attrName>ppt_y</p:attrName>
                                        </p:attrNameLst>
                                      </p:cBhvr>
                                      <p:tavLst>
                                        <p:tav tm="0">
                                          <p:val>
                                            <p:strVal val="#ppt_y+1"/>
                                          </p:val>
                                        </p:tav>
                                        <p:tav tm="100000">
                                          <p:val>
                                            <p:strVal val="#ppt_y-.03"/>
                                          </p:val>
                                        </p:tav>
                                      </p:tavLst>
                                    </p:anim>
                                    <p:anim calcmode="lin" valueType="num">
                                      <p:cBhvr>
                                        <p:cTn id="181" dur="100" accel="100000" fill="hold">
                                          <p:stCondLst>
                                            <p:cond delay="900"/>
                                          </p:stCondLst>
                                        </p:cTn>
                                        <p:tgtEl>
                                          <p:spTgt spid="200"/>
                                        </p:tgtEl>
                                        <p:attrNameLst>
                                          <p:attrName>ppt_y</p:attrName>
                                        </p:attrNameLst>
                                      </p:cBhvr>
                                      <p:tavLst>
                                        <p:tav tm="0">
                                          <p:val>
                                            <p:strVal val="#ppt_y-.03"/>
                                          </p:val>
                                        </p:tav>
                                        <p:tav tm="100000">
                                          <p:val>
                                            <p:strVal val="#ppt_y"/>
                                          </p:val>
                                        </p:tav>
                                      </p:tavLst>
                                    </p:anim>
                                  </p:childTnLst>
                                </p:cTn>
                              </p:par>
                              <p:par>
                                <p:cTn id="182" presetID="37" presetClass="entr" presetSubtype="0" fill="hold" grpId="0" nodeType="withEffect">
                                  <p:stCondLst>
                                    <p:cond delay="0"/>
                                  </p:stCondLst>
                                  <p:childTnLst>
                                    <p:set>
                                      <p:cBhvr>
                                        <p:cTn id="183" dur="1" fill="hold">
                                          <p:stCondLst>
                                            <p:cond delay="0"/>
                                          </p:stCondLst>
                                        </p:cTn>
                                        <p:tgtEl>
                                          <p:spTgt spid="216"/>
                                        </p:tgtEl>
                                        <p:attrNameLst>
                                          <p:attrName>style.visibility</p:attrName>
                                        </p:attrNameLst>
                                      </p:cBhvr>
                                      <p:to>
                                        <p:strVal val="visible"/>
                                      </p:to>
                                    </p:set>
                                    <p:animEffect transition="in" filter="fade">
                                      <p:cBhvr>
                                        <p:cTn id="184" dur="1000"/>
                                        <p:tgtEl>
                                          <p:spTgt spid="216"/>
                                        </p:tgtEl>
                                      </p:cBhvr>
                                    </p:animEffect>
                                    <p:anim calcmode="lin" valueType="num">
                                      <p:cBhvr>
                                        <p:cTn id="185" dur="1000" fill="hold"/>
                                        <p:tgtEl>
                                          <p:spTgt spid="216"/>
                                        </p:tgtEl>
                                        <p:attrNameLst>
                                          <p:attrName>ppt_x</p:attrName>
                                        </p:attrNameLst>
                                      </p:cBhvr>
                                      <p:tavLst>
                                        <p:tav tm="0">
                                          <p:val>
                                            <p:strVal val="#ppt_x"/>
                                          </p:val>
                                        </p:tav>
                                        <p:tav tm="100000">
                                          <p:val>
                                            <p:strVal val="#ppt_x"/>
                                          </p:val>
                                        </p:tav>
                                      </p:tavLst>
                                    </p:anim>
                                    <p:anim calcmode="lin" valueType="num">
                                      <p:cBhvr>
                                        <p:cTn id="186" dur="900" decel="100000" fill="hold"/>
                                        <p:tgtEl>
                                          <p:spTgt spid="216"/>
                                        </p:tgtEl>
                                        <p:attrNameLst>
                                          <p:attrName>ppt_y</p:attrName>
                                        </p:attrNameLst>
                                      </p:cBhvr>
                                      <p:tavLst>
                                        <p:tav tm="0">
                                          <p:val>
                                            <p:strVal val="#ppt_y+1"/>
                                          </p:val>
                                        </p:tav>
                                        <p:tav tm="100000">
                                          <p:val>
                                            <p:strVal val="#ppt_y-.03"/>
                                          </p:val>
                                        </p:tav>
                                      </p:tavLst>
                                    </p:anim>
                                    <p:anim calcmode="lin" valueType="num">
                                      <p:cBhvr>
                                        <p:cTn id="187" dur="100" accel="100000" fill="hold">
                                          <p:stCondLst>
                                            <p:cond delay="900"/>
                                          </p:stCondLst>
                                        </p:cTn>
                                        <p:tgtEl>
                                          <p:spTgt spid="216"/>
                                        </p:tgtEl>
                                        <p:attrNameLst>
                                          <p:attrName>ppt_y</p:attrName>
                                        </p:attrNameLst>
                                      </p:cBhvr>
                                      <p:tavLst>
                                        <p:tav tm="0">
                                          <p:val>
                                            <p:strVal val="#ppt_y-.03"/>
                                          </p:val>
                                        </p:tav>
                                        <p:tav tm="100000">
                                          <p:val>
                                            <p:strVal val="#ppt_y"/>
                                          </p:val>
                                        </p:tav>
                                      </p:tavLst>
                                    </p:anim>
                                  </p:childTnLst>
                                </p:cTn>
                              </p:par>
                            </p:childTnLst>
                          </p:cTn>
                        </p:par>
                        <p:par>
                          <p:cTn id="188" fill="hold">
                            <p:stCondLst>
                              <p:cond delay="6000"/>
                            </p:stCondLst>
                            <p:childTnLst>
                              <p:par>
                                <p:cTn id="189" presetID="1" presetClass="exit" presetSubtype="0" fill="hold" nodeType="afterEffect">
                                  <p:stCondLst>
                                    <p:cond delay="0"/>
                                  </p:stCondLst>
                                  <p:childTnLst>
                                    <p:set>
                                      <p:cBhvr>
                                        <p:cTn id="190" dur="1" fill="hold">
                                          <p:stCondLst>
                                            <p:cond delay="0"/>
                                          </p:stCondLst>
                                        </p:cTn>
                                        <p:tgtEl>
                                          <p:spTgt spid="203"/>
                                        </p:tgtEl>
                                        <p:attrNameLst>
                                          <p:attrName>style.visibility</p:attrName>
                                        </p:attrNameLst>
                                      </p:cBhvr>
                                      <p:to>
                                        <p:strVal val="hidden"/>
                                      </p:to>
                                    </p:set>
                                  </p:childTnLst>
                                </p:cTn>
                              </p:par>
                              <p:par>
                                <p:cTn id="191" presetID="37" presetClass="entr" presetSubtype="0" fill="hold" nodeType="withEffect">
                                  <p:stCondLst>
                                    <p:cond delay="0"/>
                                  </p:stCondLst>
                                  <p:childTnLst>
                                    <p:set>
                                      <p:cBhvr>
                                        <p:cTn id="192" dur="1" fill="hold">
                                          <p:stCondLst>
                                            <p:cond delay="0"/>
                                          </p:stCondLst>
                                        </p:cTn>
                                        <p:tgtEl>
                                          <p:spTgt spid="204"/>
                                        </p:tgtEl>
                                        <p:attrNameLst>
                                          <p:attrName>style.visibility</p:attrName>
                                        </p:attrNameLst>
                                      </p:cBhvr>
                                      <p:to>
                                        <p:strVal val="visible"/>
                                      </p:to>
                                    </p:set>
                                    <p:animEffect transition="in" filter="fade">
                                      <p:cBhvr>
                                        <p:cTn id="193" dur="1000"/>
                                        <p:tgtEl>
                                          <p:spTgt spid="204"/>
                                        </p:tgtEl>
                                      </p:cBhvr>
                                    </p:animEffect>
                                    <p:anim calcmode="lin" valueType="num">
                                      <p:cBhvr>
                                        <p:cTn id="194" dur="1000" fill="hold"/>
                                        <p:tgtEl>
                                          <p:spTgt spid="204"/>
                                        </p:tgtEl>
                                        <p:attrNameLst>
                                          <p:attrName>ppt_x</p:attrName>
                                        </p:attrNameLst>
                                      </p:cBhvr>
                                      <p:tavLst>
                                        <p:tav tm="0">
                                          <p:val>
                                            <p:strVal val="#ppt_x"/>
                                          </p:val>
                                        </p:tav>
                                        <p:tav tm="100000">
                                          <p:val>
                                            <p:strVal val="#ppt_x"/>
                                          </p:val>
                                        </p:tav>
                                      </p:tavLst>
                                    </p:anim>
                                    <p:anim calcmode="lin" valueType="num">
                                      <p:cBhvr>
                                        <p:cTn id="195" dur="900" decel="100000" fill="hold"/>
                                        <p:tgtEl>
                                          <p:spTgt spid="204"/>
                                        </p:tgtEl>
                                        <p:attrNameLst>
                                          <p:attrName>ppt_y</p:attrName>
                                        </p:attrNameLst>
                                      </p:cBhvr>
                                      <p:tavLst>
                                        <p:tav tm="0">
                                          <p:val>
                                            <p:strVal val="#ppt_y+1"/>
                                          </p:val>
                                        </p:tav>
                                        <p:tav tm="100000">
                                          <p:val>
                                            <p:strVal val="#ppt_y-.03"/>
                                          </p:val>
                                        </p:tav>
                                      </p:tavLst>
                                    </p:anim>
                                    <p:anim calcmode="lin" valueType="num">
                                      <p:cBhvr>
                                        <p:cTn id="196" dur="100" accel="100000" fill="hold">
                                          <p:stCondLst>
                                            <p:cond delay="900"/>
                                          </p:stCondLst>
                                        </p:cTn>
                                        <p:tgtEl>
                                          <p:spTgt spid="204"/>
                                        </p:tgtEl>
                                        <p:attrNameLst>
                                          <p:attrName>ppt_y</p:attrName>
                                        </p:attrNameLst>
                                      </p:cBhvr>
                                      <p:tavLst>
                                        <p:tav tm="0">
                                          <p:val>
                                            <p:strVal val="#ppt_y-.03"/>
                                          </p:val>
                                        </p:tav>
                                        <p:tav tm="100000">
                                          <p:val>
                                            <p:strVal val="#ppt_y"/>
                                          </p:val>
                                        </p:tav>
                                      </p:tavLst>
                                    </p:anim>
                                  </p:childTnLst>
                                </p:cTn>
                              </p:par>
                              <p:par>
                                <p:cTn id="197" presetID="37" presetClass="entr" presetSubtype="0" fill="hold" grpId="0" nodeType="withEffect">
                                  <p:stCondLst>
                                    <p:cond delay="0"/>
                                  </p:stCondLst>
                                  <p:childTnLst>
                                    <p:set>
                                      <p:cBhvr>
                                        <p:cTn id="198" dur="1" fill="hold">
                                          <p:stCondLst>
                                            <p:cond delay="0"/>
                                          </p:stCondLst>
                                        </p:cTn>
                                        <p:tgtEl>
                                          <p:spTgt spid="213"/>
                                        </p:tgtEl>
                                        <p:attrNameLst>
                                          <p:attrName>style.visibility</p:attrName>
                                        </p:attrNameLst>
                                      </p:cBhvr>
                                      <p:to>
                                        <p:strVal val="visible"/>
                                      </p:to>
                                    </p:set>
                                    <p:animEffect transition="in" filter="fade">
                                      <p:cBhvr>
                                        <p:cTn id="199" dur="1000"/>
                                        <p:tgtEl>
                                          <p:spTgt spid="213"/>
                                        </p:tgtEl>
                                      </p:cBhvr>
                                    </p:animEffect>
                                    <p:anim calcmode="lin" valueType="num">
                                      <p:cBhvr>
                                        <p:cTn id="200" dur="1000" fill="hold"/>
                                        <p:tgtEl>
                                          <p:spTgt spid="213"/>
                                        </p:tgtEl>
                                        <p:attrNameLst>
                                          <p:attrName>ppt_x</p:attrName>
                                        </p:attrNameLst>
                                      </p:cBhvr>
                                      <p:tavLst>
                                        <p:tav tm="0">
                                          <p:val>
                                            <p:strVal val="#ppt_x"/>
                                          </p:val>
                                        </p:tav>
                                        <p:tav tm="100000">
                                          <p:val>
                                            <p:strVal val="#ppt_x"/>
                                          </p:val>
                                        </p:tav>
                                      </p:tavLst>
                                    </p:anim>
                                    <p:anim calcmode="lin" valueType="num">
                                      <p:cBhvr>
                                        <p:cTn id="201" dur="900" decel="100000" fill="hold"/>
                                        <p:tgtEl>
                                          <p:spTgt spid="213"/>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213"/>
                                        </p:tgtEl>
                                        <p:attrNameLst>
                                          <p:attrName>ppt_y</p:attrName>
                                        </p:attrNameLst>
                                      </p:cBhvr>
                                      <p:tavLst>
                                        <p:tav tm="0">
                                          <p:val>
                                            <p:strVal val="#ppt_y-.03"/>
                                          </p:val>
                                        </p:tav>
                                        <p:tav tm="100000">
                                          <p:val>
                                            <p:strVal val="#ppt_y"/>
                                          </p:val>
                                        </p:tav>
                                      </p:tavLst>
                                    </p:anim>
                                  </p:childTnLst>
                                </p:cTn>
                              </p:par>
                            </p:childTnLst>
                          </p:cTn>
                        </p:par>
                        <p:par>
                          <p:cTn id="203" fill="hold">
                            <p:stCondLst>
                              <p:cond delay="7000"/>
                            </p:stCondLst>
                            <p:childTnLst>
                              <p:par>
                                <p:cTn id="204" presetID="1" presetClass="exit" presetSubtype="0" fill="hold" nodeType="afterEffect">
                                  <p:stCondLst>
                                    <p:cond delay="0"/>
                                  </p:stCondLst>
                                  <p:childTnLst>
                                    <p:set>
                                      <p:cBhvr>
                                        <p:cTn id="205" dur="1" fill="hold">
                                          <p:stCondLst>
                                            <p:cond delay="0"/>
                                          </p:stCondLst>
                                        </p:cTn>
                                        <p:tgtEl>
                                          <p:spTgt spid="200"/>
                                        </p:tgtEl>
                                        <p:attrNameLst>
                                          <p:attrName>style.visibility</p:attrName>
                                        </p:attrNameLst>
                                      </p:cBhvr>
                                      <p:to>
                                        <p:strVal val="hidden"/>
                                      </p:to>
                                    </p:set>
                                  </p:childTnLst>
                                </p:cTn>
                              </p:par>
                              <p:par>
                                <p:cTn id="206" presetID="37" presetClass="entr" presetSubtype="0" fill="hold" nodeType="withEffect">
                                  <p:stCondLst>
                                    <p:cond delay="0"/>
                                  </p:stCondLst>
                                  <p:childTnLst>
                                    <p:set>
                                      <p:cBhvr>
                                        <p:cTn id="207" dur="1" fill="hold">
                                          <p:stCondLst>
                                            <p:cond delay="0"/>
                                          </p:stCondLst>
                                        </p:cTn>
                                        <p:tgtEl>
                                          <p:spTgt spid="207"/>
                                        </p:tgtEl>
                                        <p:attrNameLst>
                                          <p:attrName>style.visibility</p:attrName>
                                        </p:attrNameLst>
                                      </p:cBhvr>
                                      <p:to>
                                        <p:strVal val="visible"/>
                                      </p:to>
                                    </p:set>
                                    <p:animEffect transition="in" filter="fade">
                                      <p:cBhvr>
                                        <p:cTn id="208" dur="1000"/>
                                        <p:tgtEl>
                                          <p:spTgt spid="207"/>
                                        </p:tgtEl>
                                      </p:cBhvr>
                                    </p:animEffect>
                                    <p:anim calcmode="lin" valueType="num">
                                      <p:cBhvr>
                                        <p:cTn id="209" dur="1000" fill="hold"/>
                                        <p:tgtEl>
                                          <p:spTgt spid="207"/>
                                        </p:tgtEl>
                                        <p:attrNameLst>
                                          <p:attrName>ppt_x</p:attrName>
                                        </p:attrNameLst>
                                      </p:cBhvr>
                                      <p:tavLst>
                                        <p:tav tm="0">
                                          <p:val>
                                            <p:strVal val="#ppt_x"/>
                                          </p:val>
                                        </p:tav>
                                        <p:tav tm="100000">
                                          <p:val>
                                            <p:strVal val="#ppt_x"/>
                                          </p:val>
                                        </p:tav>
                                      </p:tavLst>
                                    </p:anim>
                                    <p:anim calcmode="lin" valueType="num">
                                      <p:cBhvr>
                                        <p:cTn id="210" dur="900" decel="100000" fill="hold"/>
                                        <p:tgtEl>
                                          <p:spTgt spid="207"/>
                                        </p:tgtEl>
                                        <p:attrNameLst>
                                          <p:attrName>ppt_y</p:attrName>
                                        </p:attrNameLst>
                                      </p:cBhvr>
                                      <p:tavLst>
                                        <p:tav tm="0">
                                          <p:val>
                                            <p:strVal val="#ppt_y+1"/>
                                          </p:val>
                                        </p:tav>
                                        <p:tav tm="100000">
                                          <p:val>
                                            <p:strVal val="#ppt_y-.03"/>
                                          </p:val>
                                        </p:tav>
                                      </p:tavLst>
                                    </p:anim>
                                    <p:anim calcmode="lin" valueType="num">
                                      <p:cBhvr>
                                        <p:cTn id="211" dur="100" accel="100000" fill="hold">
                                          <p:stCondLst>
                                            <p:cond delay="900"/>
                                          </p:stCondLst>
                                        </p:cTn>
                                        <p:tgtEl>
                                          <p:spTgt spid="207"/>
                                        </p:tgtEl>
                                        <p:attrNameLst>
                                          <p:attrName>ppt_y</p:attrName>
                                        </p:attrNameLst>
                                      </p:cBhvr>
                                      <p:tavLst>
                                        <p:tav tm="0">
                                          <p:val>
                                            <p:strVal val="#ppt_y-.03"/>
                                          </p:val>
                                        </p:tav>
                                        <p:tav tm="100000">
                                          <p:val>
                                            <p:strVal val="#ppt_y"/>
                                          </p:val>
                                        </p:tav>
                                      </p:tavLst>
                                    </p:anim>
                                  </p:childTnLst>
                                </p:cTn>
                              </p:par>
                              <p:par>
                                <p:cTn id="212" presetID="37" presetClass="entr" presetSubtype="0" fill="hold" grpId="0" nodeType="withEffect">
                                  <p:stCondLst>
                                    <p:cond delay="0"/>
                                  </p:stCondLst>
                                  <p:childTnLst>
                                    <p:set>
                                      <p:cBhvr>
                                        <p:cTn id="213" dur="1" fill="hold">
                                          <p:stCondLst>
                                            <p:cond delay="0"/>
                                          </p:stCondLst>
                                        </p:cTn>
                                        <p:tgtEl>
                                          <p:spTgt spid="214"/>
                                        </p:tgtEl>
                                        <p:attrNameLst>
                                          <p:attrName>style.visibility</p:attrName>
                                        </p:attrNameLst>
                                      </p:cBhvr>
                                      <p:to>
                                        <p:strVal val="visible"/>
                                      </p:to>
                                    </p:set>
                                    <p:animEffect transition="in" filter="fade">
                                      <p:cBhvr>
                                        <p:cTn id="214" dur="1000"/>
                                        <p:tgtEl>
                                          <p:spTgt spid="214"/>
                                        </p:tgtEl>
                                      </p:cBhvr>
                                    </p:animEffect>
                                    <p:anim calcmode="lin" valueType="num">
                                      <p:cBhvr>
                                        <p:cTn id="215" dur="1000" fill="hold"/>
                                        <p:tgtEl>
                                          <p:spTgt spid="214"/>
                                        </p:tgtEl>
                                        <p:attrNameLst>
                                          <p:attrName>ppt_x</p:attrName>
                                        </p:attrNameLst>
                                      </p:cBhvr>
                                      <p:tavLst>
                                        <p:tav tm="0">
                                          <p:val>
                                            <p:strVal val="#ppt_x"/>
                                          </p:val>
                                        </p:tav>
                                        <p:tav tm="100000">
                                          <p:val>
                                            <p:strVal val="#ppt_x"/>
                                          </p:val>
                                        </p:tav>
                                      </p:tavLst>
                                    </p:anim>
                                    <p:anim calcmode="lin" valueType="num">
                                      <p:cBhvr>
                                        <p:cTn id="216" dur="900" decel="100000" fill="hold"/>
                                        <p:tgtEl>
                                          <p:spTgt spid="214"/>
                                        </p:tgtEl>
                                        <p:attrNameLst>
                                          <p:attrName>ppt_y</p:attrName>
                                        </p:attrNameLst>
                                      </p:cBhvr>
                                      <p:tavLst>
                                        <p:tav tm="0">
                                          <p:val>
                                            <p:strVal val="#ppt_y+1"/>
                                          </p:val>
                                        </p:tav>
                                        <p:tav tm="100000">
                                          <p:val>
                                            <p:strVal val="#ppt_y-.03"/>
                                          </p:val>
                                        </p:tav>
                                      </p:tavLst>
                                    </p:anim>
                                    <p:anim calcmode="lin" valueType="num">
                                      <p:cBhvr>
                                        <p:cTn id="217" dur="100" accel="100000" fill="hold">
                                          <p:stCondLst>
                                            <p:cond delay="900"/>
                                          </p:stCondLst>
                                        </p:cTn>
                                        <p:tgtEl>
                                          <p:spTgt spid="214"/>
                                        </p:tgtEl>
                                        <p:attrNameLst>
                                          <p:attrName>ppt_y</p:attrName>
                                        </p:attrNameLst>
                                      </p:cBhvr>
                                      <p:tavLst>
                                        <p:tav tm="0">
                                          <p:val>
                                            <p:strVal val="#ppt_y-.03"/>
                                          </p:val>
                                        </p:tav>
                                        <p:tav tm="100000">
                                          <p:val>
                                            <p:strVal val="#ppt_y"/>
                                          </p:val>
                                        </p:tav>
                                      </p:tavLst>
                                    </p:anim>
                                  </p:childTnLst>
                                </p:cTn>
                              </p:par>
                            </p:childTnLst>
                          </p:cTn>
                        </p:par>
                        <p:par>
                          <p:cTn id="218" fill="hold">
                            <p:stCondLst>
                              <p:cond delay="8000"/>
                            </p:stCondLst>
                            <p:childTnLst>
                              <p:par>
                                <p:cTn id="219" presetID="1" presetClass="exit" presetSubtype="0" fill="hold" nodeType="afterEffect">
                                  <p:stCondLst>
                                    <p:cond delay="0"/>
                                  </p:stCondLst>
                                  <p:childTnLst>
                                    <p:set>
                                      <p:cBhvr>
                                        <p:cTn id="220" dur="1" fill="hold">
                                          <p:stCondLst>
                                            <p:cond delay="0"/>
                                          </p:stCondLst>
                                        </p:cTn>
                                        <p:tgtEl>
                                          <p:spTgt spid="20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207"/>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20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218"/>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210"/>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17"/>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209"/>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16"/>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213"/>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214"/>
                                        </p:tgtEl>
                                        <p:attrNameLst>
                                          <p:attrName>style.visibility</p:attrName>
                                        </p:attrNameLst>
                                      </p:cBhvr>
                                      <p:to>
                                        <p:strVal val="hidden"/>
                                      </p:to>
                                    </p:set>
                                  </p:childTnLst>
                                </p:cTn>
                              </p:par>
                              <p:par>
                                <p:cTn id="241" presetID="1" presetClass="entr" presetSubtype="0" fill="hold" grpId="1" nodeType="withEffect">
                                  <p:stCondLst>
                                    <p:cond delay="0"/>
                                  </p:stCondLst>
                                  <p:childTnLst>
                                    <p:set>
                                      <p:cBhvr>
                                        <p:cTn id="242" dur="1" fill="hold">
                                          <p:stCondLst>
                                            <p:cond delay="0"/>
                                          </p:stCondLst>
                                        </p:cTn>
                                        <p:tgtEl>
                                          <p:spTgt spid="221"/>
                                        </p:tgtEl>
                                        <p:attrNameLst>
                                          <p:attrName>style.visibility</p:attrName>
                                        </p:attrNameLst>
                                      </p:cBhvr>
                                      <p:to>
                                        <p:strVal val="visible"/>
                                      </p:to>
                                    </p:set>
                                  </p:childTnLst>
                                </p:cTn>
                              </p:par>
                              <p:par>
                                <p:cTn id="243" presetID="1" presetClass="entr" presetSubtype="0" fill="hold" grpId="1" nodeType="withEffect">
                                  <p:stCondLst>
                                    <p:cond delay="0"/>
                                  </p:stCondLst>
                                  <p:childTnLst>
                                    <p:set>
                                      <p:cBhvr>
                                        <p:cTn id="244" dur="1" fill="hold">
                                          <p:stCondLst>
                                            <p:cond delay="0"/>
                                          </p:stCondLst>
                                        </p:cTn>
                                        <p:tgtEl>
                                          <p:spTgt spid="222"/>
                                        </p:tgtEl>
                                        <p:attrNameLst>
                                          <p:attrName>style.visibility</p:attrName>
                                        </p:attrNameLst>
                                      </p:cBhvr>
                                      <p:to>
                                        <p:strVal val="visible"/>
                                      </p:to>
                                    </p:set>
                                  </p:childTnLst>
                                </p:cTn>
                              </p:par>
                              <p:par>
                                <p:cTn id="245" presetID="1" presetClass="entr" presetSubtype="0" fill="hold" grpId="1" nodeType="withEffect">
                                  <p:stCondLst>
                                    <p:cond delay="0"/>
                                  </p:stCondLst>
                                  <p:childTnLst>
                                    <p:set>
                                      <p:cBhvr>
                                        <p:cTn id="246" dur="1" fill="hold">
                                          <p:stCondLst>
                                            <p:cond delay="0"/>
                                          </p:stCondLst>
                                        </p:cTn>
                                        <p:tgtEl>
                                          <p:spTgt spid="220"/>
                                        </p:tgtEl>
                                        <p:attrNameLst>
                                          <p:attrName>style.visibility</p:attrName>
                                        </p:attrNameLst>
                                      </p:cBhvr>
                                      <p:to>
                                        <p:strVal val="visible"/>
                                      </p:to>
                                    </p:set>
                                  </p:childTnLst>
                                </p:cTn>
                              </p:par>
                              <p:par>
                                <p:cTn id="247" presetID="1" presetClass="entr" presetSubtype="0" fill="hold" grpId="1" nodeType="withEffect">
                                  <p:stCondLst>
                                    <p:cond delay="0"/>
                                  </p:stCondLst>
                                  <p:childTnLst>
                                    <p:set>
                                      <p:cBhvr>
                                        <p:cTn id="248" dur="1" fill="hold">
                                          <p:stCondLst>
                                            <p:cond delay="0"/>
                                          </p:stCondLst>
                                        </p:cTn>
                                        <p:tgtEl>
                                          <p:spTgt spid="224"/>
                                        </p:tgtEl>
                                        <p:attrNameLst>
                                          <p:attrName>style.visibility</p:attrName>
                                        </p:attrNameLst>
                                      </p:cBhvr>
                                      <p:to>
                                        <p:strVal val="visible"/>
                                      </p:to>
                                    </p:set>
                                  </p:childTnLst>
                                </p:cTn>
                              </p:par>
                              <p:par>
                                <p:cTn id="249" presetID="1" presetClass="entr" presetSubtype="0" fill="hold" grpId="1" nodeType="withEffect">
                                  <p:stCondLst>
                                    <p:cond delay="0"/>
                                  </p:stCondLst>
                                  <p:childTnLst>
                                    <p:set>
                                      <p:cBhvr>
                                        <p:cTn id="250" dur="1" fill="hold">
                                          <p:stCondLst>
                                            <p:cond delay="0"/>
                                          </p:stCondLst>
                                        </p:cTn>
                                        <p:tgtEl>
                                          <p:spTgt spid="22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23"/>
                                        </p:tgtEl>
                                        <p:attrNameLst>
                                          <p:attrName>style.visibility</p:attrName>
                                        </p:attrNameLst>
                                      </p:cBhvr>
                                      <p:to>
                                        <p:strVal val="visible"/>
                                      </p:to>
                                    </p:set>
                                  </p:childTnLst>
                                </p:cTn>
                              </p:par>
                              <p:par>
                                <p:cTn id="253" presetID="56" presetClass="path" presetSubtype="0" accel="50000" decel="50000" fill="hold" grpId="0" nodeType="withEffect">
                                  <p:stCondLst>
                                    <p:cond delay="0"/>
                                  </p:stCondLst>
                                  <p:childTnLst>
                                    <p:animMotion origin="layout" path="M 0.00122 0.00579 L -0.0618 -0.13483 " pathEditMode="relative" rAng="0" ptsTypes="AA">
                                      <p:cBhvr>
                                        <p:cTn id="254" dur="500" fill="hold"/>
                                        <p:tgtEl>
                                          <p:spTgt spid="221"/>
                                        </p:tgtEl>
                                        <p:attrNameLst>
                                          <p:attrName>ppt_x</p:attrName>
                                          <p:attrName>ppt_y</p:attrName>
                                        </p:attrNameLst>
                                      </p:cBhvr>
                                      <p:rCtr x="-32" y="-70"/>
                                    </p:animMotion>
                                  </p:childTnLst>
                                </p:cTn>
                              </p:par>
                              <p:par>
                                <p:cTn id="255" presetID="56" presetClass="path" presetSubtype="0" accel="50000" decel="50000" fill="hold" grpId="0" nodeType="withEffect">
                                  <p:stCondLst>
                                    <p:cond delay="0"/>
                                  </p:stCondLst>
                                  <p:childTnLst>
                                    <p:animMotion origin="layout" path="M 0.00087 0.00878 L 0.06753 -0.14062 " pathEditMode="relative" rAng="0" ptsTypes="AA">
                                      <p:cBhvr>
                                        <p:cTn id="256" dur="500" fill="hold"/>
                                        <p:tgtEl>
                                          <p:spTgt spid="220"/>
                                        </p:tgtEl>
                                        <p:attrNameLst>
                                          <p:attrName>ppt_x</p:attrName>
                                          <p:attrName>ppt_y</p:attrName>
                                        </p:attrNameLst>
                                      </p:cBhvr>
                                      <p:rCtr x="33" y="-75"/>
                                    </p:animMotion>
                                  </p:childTnLst>
                                </p:cTn>
                              </p:par>
                              <p:par>
                                <p:cTn id="257" presetID="64" presetClass="path" presetSubtype="0" accel="50000" decel="50000" fill="hold" grpId="0" nodeType="withEffect">
                                  <p:stCondLst>
                                    <p:cond delay="0"/>
                                  </p:stCondLst>
                                  <p:childTnLst>
                                    <p:animMotion origin="layout" path="M 0.0007 0.00324 L 0.00139 -0.12673 " pathEditMode="relative" rAng="0" ptsTypes="AA">
                                      <p:cBhvr>
                                        <p:cTn id="258" dur="500" fill="hold"/>
                                        <p:tgtEl>
                                          <p:spTgt spid="222"/>
                                        </p:tgtEl>
                                        <p:attrNameLst>
                                          <p:attrName>ppt_x</p:attrName>
                                          <p:attrName>ppt_y</p:attrName>
                                        </p:attrNameLst>
                                      </p:cBhvr>
                                      <p:rCtr x="0" y="-65"/>
                                    </p:animMotion>
                                  </p:childTnLst>
                                </p:cTn>
                              </p:par>
                              <p:par>
                                <p:cTn id="259" presetID="56" presetClass="path" presetSubtype="0" accel="50000" decel="50000" fill="hold" grpId="0" nodeType="withEffect">
                                  <p:stCondLst>
                                    <p:cond delay="0"/>
                                  </p:stCondLst>
                                  <p:childTnLst>
                                    <p:animMotion origin="layout" path="M 0.00122 0.00579 L -0.0618 -0.13483 " pathEditMode="relative" rAng="0" ptsTypes="AA">
                                      <p:cBhvr>
                                        <p:cTn id="260" dur="500" fill="hold"/>
                                        <p:tgtEl>
                                          <p:spTgt spid="224"/>
                                        </p:tgtEl>
                                        <p:attrNameLst>
                                          <p:attrName>ppt_x</p:attrName>
                                          <p:attrName>ppt_y</p:attrName>
                                        </p:attrNameLst>
                                      </p:cBhvr>
                                      <p:rCtr x="-32" y="-70"/>
                                    </p:animMotion>
                                  </p:childTnLst>
                                </p:cTn>
                              </p:par>
                              <p:par>
                                <p:cTn id="261" presetID="56" presetClass="path" presetSubtype="0" accel="50000" decel="50000" fill="hold" grpId="0" nodeType="withEffect">
                                  <p:stCondLst>
                                    <p:cond delay="0"/>
                                  </p:stCondLst>
                                  <p:childTnLst>
                                    <p:animMotion origin="layout" path="M 0.00087 0.00878 L 0.06753 -0.14062 " pathEditMode="relative" rAng="0" ptsTypes="AA">
                                      <p:cBhvr>
                                        <p:cTn id="262" dur="500" fill="hold"/>
                                        <p:tgtEl>
                                          <p:spTgt spid="223"/>
                                        </p:tgtEl>
                                        <p:attrNameLst>
                                          <p:attrName>ppt_x</p:attrName>
                                          <p:attrName>ppt_y</p:attrName>
                                        </p:attrNameLst>
                                      </p:cBhvr>
                                      <p:rCtr x="33" y="-75"/>
                                    </p:animMotion>
                                  </p:childTnLst>
                                </p:cTn>
                              </p:par>
                              <p:par>
                                <p:cTn id="263" presetID="64" presetClass="path" presetSubtype="0" accel="50000" decel="50000" fill="hold" grpId="0" nodeType="withEffect">
                                  <p:stCondLst>
                                    <p:cond delay="0"/>
                                  </p:stCondLst>
                                  <p:childTnLst>
                                    <p:animMotion origin="layout" path="M 0.0007 0.00324 L 0.00139 -0.12673 " pathEditMode="relative" rAng="0" ptsTypes="AA">
                                      <p:cBhvr>
                                        <p:cTn id="264" dur="500" fill="hold"/>
                                        <p:tgtEl>
                                          <p:spTgt spid="225"/>
                                        </p:tgtEl>
                                        <p:attrNameLst>
                                          <p:attrName>ppt_x</p:attrName>
                                          <p:attrName>ppt_y</p:attrName>
                                        </p:attrNameLst>
                                      </p:cBhvr>
                                      <p:rCtr x="0" y="-65"/>
                                    </p:animMotion>
                                  </p:childTnLst>
                                </p:cTn>
                              </p:par>
                            </p:childTnLst>
                          </p:cTn>
                        </p:par>
                      </p:childTnLst>
                    </p:cTn>
                  </p:par>
                  <p:par>
                    <p:cTn id="265" fill="hold">
                      <p:stCondLst>
                        <p:cond delay="indefinite"/>
                      </p:stCondLst>
                      <p:childTnLst>
                        <p:par>
                          <p:cTn id="266" fill="hold">
                            <p:stCondLst>
                              <p:cond delay="0"/>
                            </p:stCondLst>
                            <p:childTnLst>
                              <p:par>
                                <p:cTn id="267" presetID="1" presetClass="exit" presetSubtype="0" fill="hold" grpId="2" nodeType="clickEffect">
                                  <p:stCondLst>
                                    <p:cond delay="0"/>
                                  </p:stCondLst>
                                  <p:childTnLst>
                                    <p:set>
                                      <p:cBhvr>
                                        <p:cTn id="268" dur="1" fill="hold">
                                          <p:stCondLst>
                                            <p:cond delay="0"/>
                                          </p:stCondLst>
                                        </p:cTn>
                                        <p:tgtEl>
                                          <p:spTgt spid="220"/>
                                        </p:tgtEl>
                                        <p:attrNameLst>
                                          <p:attrName>style.visibility</p:attrName>
                                        </p:attrNameLst>
                                      </p:cBhvr>
                                      <p:to>
                                        <p:strVal val="hidden"/>
                                      </p:to>
                                    </p:set>
                                  </p:childTnLst>
                                </p:cTn>
                              </p:par>
                              <p:par>
                                <p:cTn id="269" presetID="1" presetClass="exit" presetSubtype="0" fill="hold" grpId="2" nodeType="withEffect">
                                  <p:stCondLst>
                                    <p:cond delay="0"/>
                                  </p:stCondLst>
                                  <p:childTnLst>
                                    <p:set>
                                      <p:cBhvr>
                                        <p:cTn id="270" dur="1" fill="hold">
                                          <p:stCondLst>
                                            <p:cond delay="0"/>
                                          </p:stCondLst>
                                        </p:cTn>
                                        <p:tgtEl>
                                          <p:spTgt spid="222"/>
                                        </p:tgtEl>
                                        <p:attrNameLst>
                                          <p:attrName>style.visibility</p:attrName>
                                        </p:attrNameLst>
                                      </p:cBhvr>
                                      <p:to>
                                        <p:strVal val="hidden"/>
                                      </p:to>
                                    </p:set>
                                  </p:childTnLst>
                                </p:cTn>
                              </p:par>
                              <p:par>
                                <p:cTn id="271" presetID="1" presetClass="exit" presetSubtype="0" fill="hold" grpId="2" nodeType="withEffect">
                                  <p:stCondLst>
                                    <p:cond delay="0"/>
                                  </p:stCondLst>
                                  <p:childTnLst>
                                    <p:set>
                                      <p:cBhvr>
                                        <p:cTn id="272" dur="1" fill="hold">
                                          <p:stCondLst>
                                            <p:cond delay="0"/>
                                          </p:stCondLst>
                                        </p:cTn>
                                        <p:tgtEl>
                                          <p:spTgt spid="221"/>
                                        </p:tgtEl>
                                        <p:attrNameLst>
                                          <p:attrName>style.visibility</p:attrName>
                                        </p:attrNameLst>
                                      </p:cBhvr>
                                      <p:to>
                                        <p:strVal val="hidden"/>
                                      </p:to>
                                    </p:set>
                                  </p:childTnLst>
                                </p:cTn>
                              </p:par>
                              <p:par>
                                <p:cTn id="273" presetID="1" presetClass="exit" presetSubtype="0" fill="hold" grpId="2" nodeType="withEffect">
                                  <p:stCondLst>
                                    <p:cond delay="0"/>
                                  </p:stCondLst>
                                  <p:childTnLst>
                                    <p:set>
                                      <p:cBhvr>
                                        <p:cTn id="274" dur="1" fill="hold">
                                          <p:stCondLst>
                                            <p:cond delay="0"/>
                                          </p:stCondLst>
                                        </p:cTn>
                                        <p:tgtEl>
                                          <p:spTgt spid="223"/>
                                        </p:tgtEl>
                                        <p:attrNameLst>
                                          <p:attrName>style.visibility</p:attrName>
                                        </p:attrNameLst>
                                      </p:cBhvr>
                                      <p:to>
                                        <p:strVal val="hidden"/>
                                      </p:to>
                                    </p:set>
                                  </p:childTnLst>
                                </p:cTn>
                              </p:par>
                              <p:par>
                                <p:cTn id="275" presetID="1" presetClass="exit" presetSubtype="0" fill="hold" grpId="2" nodeType="withEffect">
                                  <p:stCondLst>
                                    <p:cond delay="0"/>
                                  </p:stCondLst>
                                  <p:childTnLst>
                                    <p:set>
                                      <p:cBhvr>
                                        <p:cTn id="276" dur="1" fill="hold">
                                          <p:stCondLst>
                                            <p:cond delay="0"/>
                                          </p:stCondLst>
                                        </p:cTn>
                                        <p:tgtEl>
                                          <p:spTgt spid="225"/>
                                        </p:tgtEl>
                                        <p:attrNameLst>
                                          <p:attrName>style.visibility</p:attrName>
                                        </p:attrNameLst>
                                      </p:cBhvr>
                                      <p:to>
                                        <p:strVal val="hidden"/>
                                      </p:to>
                                    </p:set>
                                  </p:childTnLst>
                                </p:cTn>
                              </p:par>
                              <p:par>
                                <p:cTn id="277" presetID="1" presetClass="exit" presetSubtype="0" fill="hold" grpId="2" nodeType="withEffect">
                                  <p:stCondLst>
                                    <p:cond delay="0"/>
                                  </p:stCondLst>
                                  <p:childTnLst>
                                    <p:set>
                                      <p:cBhvr>
                                        <p:cTn id="278" dur="1" fill="hold">
                                          <p:stCondLst>
                                            <p:cond delay="0"/>
                                          </p:stCondLst>
                                        </p:cTn>
                                        <p:tgtEl>
                                          <p:spTgt spid="224"/>
                                        </p:tgtEl>
                                        <p:attrNameLst>
                                          <p:attrName>style.visibility</p:attrName>
                                        </p:attrNameLst>
                                      </p:cBhvr>
                                      <p:to>
                                        <p:strVal val="hidden"/>
                                      </p:to>
                                    </p:set>
                                  </p:childTnLst>
                                </p:cTn>
                              </p:par>
                              <p:par>
                                <p:cTn id="279" presetID="3" presetClass="entr" presetSubtype="10" fill="hold" nodeType="withEffect">
                                  <p:stCondLst>
                                    <p:cond delay="0"/>
                                  </p:stCondLst>
                                  <p:iterate type="lt">
                                    <p:tmPct val="0"/>
                                  </p:iterate>
                                  <p:childTnLst>
                                    <p:set>
                                      <p:cBhvr>
                                        <p:cTn id="280" dur="1" fill="hold">
                                          <p:stCondLst>
                                            <p:cond delay="0"/>
                                          </p:stCondLst>
                                        </p:cTn>
                                        <p:tgtEl>
                                          <p:spTgt spid="16"/>
                                        </p:tgtEl>
                                        <p:attrNameLst>
                                          <p:attrName>style.visibility</p:attrName>
                                        </p:attrNameLst>
                                      </p:cBhvr>
                                      <p:to>
                                        <p:strVal val="visible"/>
                                      </p:to>
                                    </p:set>
                                    <p:animEffect transition="in" filter="blinds(horizontal)">
                                      <p:cBhvr>
                                        <p:cTn id="281" dur="500"/>
                                        <p:tgtEl>
                                          <p:spTgt spid="16"/>
                                        </p:tgtEl>
                                      </p:cBhvr>
                                    </p:animEffect>
                                  </p:childTnLst>
                                </p:cTn>
                              </p:par>
                            </p:childTnLst>
                          </p:cTn>
                        </p:par>
                      </p:childTnLst>
                    </p:cTn>
                  </p:par>
                  <p:par>
                    <p:cTn id="282" fill="hold">
                      <p:stCondLst>
                        <p:cond delay="indefinite"/>
                      </p:stCondLst>
                      <p:childTnLst>
                        <p:par>
                          <p:cTn id="283" fill="hold">
                            <p:stCondLst>
                              <p:cond delay="0"/>
                            </p:stCondLst>
                            <p:childTnLst>
                              <p:par>
                                <p:cTn id="284" presetID="4" presetClass="exit" presetSubtype="16" fill="hold" nodeType="clickEffect">
                                  <p:stCondLst>
                                    <p:cond delay="0"/>
                                  </p:stCondLst>
                                  <p:iterate type="lt">
                                    <p:tmPct val="0"/>
                                  </p:iterate>
                                  <p:childTnLst>
                                    <p:animEffect transition="out" filter="box(in)">
                                      <p:cBhvr>
                                        <p:cTn id="285" dur="500"/>
                                        <p:tgtEl>
                                          <p:spTgt spid="16"/>
                                        </p:tgtEl>
                                      </p:cBhvr>
                                    </p:animEffect>
                                    <p:set>
                                      <p:cBhvr>
                                        <p:cTn id="286" dur="1" fill="hold">
                                          <p:stCondLst>
                                            <p:cond delay="499"/>
                                          </p:stCondLst>
                                        </p:cTn>
                                        <p:tgtEl>
                                          <p:spTgt spid="16"/>
                                        </p:tgtEl>
                                        <p:attrNameLst>
                                          <p:attrName>style.visibility</p:attrName>
                                        </p:attrNameLst>
                                      </p:cBhvr>
                                      <p:to>
                                        <p:strVal val="hidden"/>
                                      </p:to>
                                    </p:set>
                                  </p:childTnLst>
                                </p:cTn>
                              </p:par>
                              <p:par>
                                <p:cTn id="287" presetID="1" presetClass="entr" presetSubtype="0" fill="hold" grpId="0" nodeType="withEffect">
                                  <p:stCondLst>
                                    <p:cond delay="0"/>
                                  </p:stCondLst>
                                  <p:childTnLst>
                                    <p:set>
                                      <p:cBhvr>
                                        <p:cTn id="288" dur="1" fill="hold">
                                          <p:stCondLst>
                                            <p:cond delay="0"/>
                                          </p:stCondLst>
                                        </p:cTn>
                                        <p:tgtEl>
                                          <p:spTgt spid="246"/>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245"/>
                                        </p:tgtEl>
                                        <p:attrNameLst>
                                          <p:attrName>style.visibility</p:attrName>
                                        </p:attrNameLst>
                                      </p:cBhvr>
                                      <p:to>
                                        <p:strVal val="visible"/>
                                      </p:to>
                                    </p:set>
                                  </p:childTnLst>
                                </p:cTn>
                              </p:par>
                              <p:par>
                                <p:cTn id="291" presetID="56" presetClass="path" presetSubtype="0" accel="50000" decel="50000" fill="hold" grpId="1" nodeType="withEffect">
                                  <p:stCondLst>
                                    <p:cond delay="0"/>
                                  </p:stCondLst>
                                  <p:childTnLst>
                                    <p:animMotion origin="layout" path="M -0.00035 0.00323 L -0.06736 -0.11564 " pathEditMode="relative" rAng="0" ptsTypes="AA">
                                      <p:cBhvr>
                                        <p:cTn id="292" dur="500" fill="hold"/>
                                        <p:tgtEl>
                                          <p:spTgt spid="246"/>
                                        </p:tgtEl>
                                        <p:attrNameLst>
                                          <p:attrName>ppt_x</p:attrName>
                                          <p:attrName>ppt_y</p:attrName>
                                        </p:attrNameLst>
                                      </p:cBhvr>
                                      <p:rCtr x="-34" y="-59"/>
                                    </p:animMotion>
                                  </p:childTnLst>
                                </p:cTn>
                              </p:par>
                              <p:par>
                                <p:cTn id="293" presetID="56" presetClass="path" presetSubtype="0" accel="50000" decel="50000" fill="hold" grpId="1" nodeType="withEffect">
                                  <p:stCondLst>
                                    <p:cond delay="0"/>
                                  </p:stCondLst>
                                  <p:childTnLst>
                                    <p:animMotion origin="layout" path="M 0 -1.63737E-6 L 0.08333 -0.12211 " pathEditMode="relative" rAng="0" ptsTypes="AA">
                                      <p:cBhvr>
                                        <p:cTn id="294" dur="500" fill="hold"/>
                                        <p:tgtEl>
                                          <p:spTgt spid="245"/>
                                        </p:tgtEl>
                                        <p:attrNameLst>
                                          <p:attrName>ppt_x</p:attrName>
                                          <p:attrName>ppt_y</p:attrName>
                                        </p:attrNameLst>
                                      </p:cBhvr>
                                      <p:rCtr x="42" y="-61"/>
                                    </p:animMotion>
                                  </p:childTnLst>
                                </p:cTn>
                              </p:par>
                            </p:childTnLst>
                          </p:cTn>
                        </p:par>
                      </p:childTnLst>
                    </p:cTn>
                  </p:par>
                  <p:par>
                    <p:cTn id="295" fill="hold">
                      <p:stCondLst>
                        <p:cond delay="indefinite"/>
                      </p:stCondLst>
                      <p:childTnLst>
                        <p:par>
                          <p:cTn id="296" fill="hold">
                            <p:stCondLst>
                              <p:cond delay="0"/>
                            </p:stCondLst>
                            <p:childTnLst>
                              <p:par>
                                <p:cTn id="297" presetID="3" presetClass="entr" presetSubtype="10" fill="hold" nodeType="clickEffect">
                                  <p:stCondLst>
                                    <p:cond delay="0"/>
                                  </p:stCondLst>
                                  <p:childTnLst>
                                    <p:set>
                                      <p:cBhvr>
                                        <p:cTn id="298" dur="1" fill="hold">
                                          <p:stCondLst>
                                            <p:cond delay="0"/>
                                          </p:stCondLst>
                                        </p:cTn>
                                        <p:tgtEl>
                                          <p:spTgt spid="23"/>
                                        </p:tgtEl>
                                        <p:attrNameLst>
                                          <p:attrName>style.visibility</p:attrName>
                                        </p:attrNameLst>
                                      </p:cBhvr>
                                      <p:to>
                                        <p:strVal val="visible"/>
                                      </p:to>
                                    </p:set>
                                    <p:animEffect transition="in" filter="blinds(horizontal)">
                                      <p:cBhvr>
                                        <p:cTn id="299" dur="500"/>
                                        <p:tgtEl>
                                          <p:spTgt spid="23"/>
                                        </p:tgtEl>
                                      </p:cBhvr>
                                    </p:animEffect>
                                  </p:childTnLst>
                                </p:cTn>
                              </p:par>
                              <p:par>
                                <p:cTn id="300" presetID="1" presetClass="exit" presetSubtype="0" fill="hold" grpId="2" nodeType="withEffect">
                                  <p:stCondLst>
                                    <p:cond delay="0"/>
                                  </p:stCondLst>
                                  <p:childTnLst>
                                    <p:set>
                                      <p:cBhvr>
                                        <p:cTn id="301" dur="1" fill="hold">
                                          <p:stCondLst>
                                            <p:cond delay="0"/>
                                          </p:stCondLst>
                                        </p:cTn>
                                        <p:tgtEl>
                                          <p:spTgt spid="245"/>
                                        </p:tgtEl>
                                        <p:attrNameLst>
                                          <p:attrName>style.visibility</p:attrName>
                                        </p:attrNameLst>
                                      </p:cBhvr>
                                      <p:to>
                                        <p:strVal val="hidden"/>
                                      </p:to>
                                    </p:set>
                                  </p:childTnLst>
                                </p:cTn>
                              </p:par>
                              <p:par>
                                <p:cTn id="302" presetID="1" presetClass="exit" presetSubtype="0" fill="hold" grpId="2" nodeType="withEffect">
                                  <p:stCondLst>
                                    <p:cond delay="0"/>
                                  </p:stCondLst>
                                  <p:childTnLst>
                                    <p:set>
                                      <p:cBhvr>
                                        <p:cTn id="303" dur="1" fill="hold">
                                          <p:stCondLst>
                                            <p:cond delay="0"/>
                                          </p:stCondLst>
                                        </p:cTn>
                                        <p:tgtEl>
                                          <p:spTgt spid="246"/>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nodeType="clickEffect">
                                  <p:stCondLst>
                                    <p:cond delay="0"/>
                                  </p:stCondLst>
                                  <p:childTnLst>
                                    <p:set>
                                      <p:cBhvr>
                                        <p:cTn id="307" dur="1" fill="hold">
                                          <p:stCondLst>
                                            <p:cond delay="0"/>
                                          </p:stCondLst>
                                        </p:cTn>
                                        <p:tgtEl>
                                          <p:spTgt spid="25"/>
                                        </p:tgtEl>
                                        <p:attrNameLst>
                                          <p:attrName>style.visibility</p:attrName>
                                        </p:attrNameLst>
                                      </p:cBhvr>
                                      <p:to>
                                        <p:strVal val="visible"/>
                                      </p:to>
                                    </p:set>
                                  </p:childTnLst>
                                </p:cTn>
                              </p:par>
                              <p:par>
                                <p:cTn id="308" presetID="4" presetClass="exit" presetSubtype="16" fill="hold" nodeType="withEffect">
                                  <p:stCondLst>
                                    <p:cond delay="0"/>
                                  </p:stCondLst>
                                  <p:childTnLst>
                                    <p:animEffect transition="out" filter="box(in)">
                                      <p:cBhvr>
                                        <p:cTn id="309" dur="500"/>
                                        <p:tgtEl>
                                          <p:spTgt spid="23"/>
                                        </p:tgtEl>
                                      </p:cBhvr>
                                    </p:animEffect>
                                    <p:set>
                                      <p:cBhvr>
                                        <p:cTn id="310" dur="1" fill="hold">
                                          <p:stCondLst>
                                            <p:cond delay="499"/>
                                          </p:stCondLst>
                                        </p:cTn>
                                        <p:tgtEl>
                                          <p:spTgt spid="23"/>
                                        </p:tgtEl>
                                        <p:attrNameLst>
                                          <p:attrName>style.visibility</p:attrName>
                                        </p:attrNameLst>
                                      </p:cBhvr>
                                      <p:to>
                                        <p:strVal val="hidden"/>
                                      </p:to>
                                    </p:set>
                                  </p:childTnLst>
                                </p:cTn>
                              </p:par>
                              <p:par>
                                <p:cTn id="311" presetID="35" presetClass="path" presetSubtype="0" accel="50000" decel="50000" fill="hold" nodeType="withEffect">
                                  <p:stCondLst>
                                    <p:cond delay="0"/>
                                  </p:stCondLst>
                                  <p:childTnLst>
                                    <p:animMotion origin="layout" path="M -0.00833 0.01064 L -0.32083 0.00462 " pathEditMode="relative" rAng="0" ptsTypes="AA">
                                      <p:cBhvr>
                                        <p:cTn id="312" dur="2000" fill="hold"/>
                                        <p:tgtEl>
                                          <p:spTgt spid="25"/>
                                        </p:tgtEl>
                                        <p:attrNameLst>
                                          <p:attrName>ppt_x</p:attrName>
                                          <p:attrName>ppt_y</p:attrName>
                                        </p:attrNameLst>
                                      </p:cBhvr>
                                      <p:rCtr x="-156" y="-3"/>
                                    </p:animMotion>
                                  </p:childTnLst>
                                </p:cTn>
                              </p:par>
                            </p:childTnLst>
                          </p:cTn>
                        </p:par>
                        <p:par>
                          <p:cTn id="313" fill="hold">
                            <p:stCondLst>
                              <p:cond delay="2000"/>
                            </p:stCondLst>
                            <p:childTnLst>
                              <p:par>
                                <p:cTn id="314" presetID="10" presetClass="exit" presetSubtype="0" fill="hold" nodeType="afterEffect">
                                  <p:stCondLst>
                                    <p:cond delay="0"/>
                                  </p:stCondLst>
                                  <p:childTnLst>
                                    <p:animEffect transition="out" filter="fade">
                                      <p:cBhvr>
                                        <p:cTn id="315" dur="1000"/>
                                        <p:tgtEl>
                                          <p:spTgt spid="25"/>
                                        </p:tgtEl>
                                      </p:cBhvr>
                                    </p:animEffect>
                                    <p:set>
                                      <p:cBhvr>
                                        <p:cTn id="316" dur="1" fill="hold">
                                          <p:stCondLst>
                                            <p:cond delay="999"/>
                                          </p:stCondLst>
                                        </p:cTn>
                                        <p:tgtEl>
                                          <p:spTgt spid="25"/>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1000"/>
                                        <p:tgtEl>
                                          <p:spTgt spid="110"/>
                                        </p:tgtEl>
                                      </p:cBhvr>
                                    </p:animEffect>
                                    <p:set>
                                      <p:cBhvr>
                                        <p:cTn id="319" dur="1" fill="hold">
                                          <p:stCondLst>
                                            <p:cond delay="999"/>
                                          </p:stCondLst>
                                        </p:cTn>
                                        <p:tgtEl>
                                          <p:spTgt spid="110"/>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1000"/>
                                        <p:tgtEl>
                                          <p:spTgt spid="14"/>
                                        </p:tgtEl>
                                      </p:cBhvr>
                                    </p:animEffect>
                                    <p:set>
                                      <p:cBhvr>
                                        <p:cTn id="322" dur="1" fill="hold">
                                          <p:stCondLst>
                                            <p:cond delay="999"/>
                                          </p:stCondLst>
                                        </p:cTn>
                                        <p:tgtEl>
                                          <p:spTgt spid="14"/>
                                        </p:tgtEl>
                                        <p:attrNameLst>
                                          <p:attrName>style.visibility</p:attrName>
                                        </p:attrNameLst>
                                      </p:cBhvr>
                                      <p:to>
                                        <p:strVal val="hidden"/>
                                      </p:to>
                                    </p:set>
                                  </p:childTnLst>
                                </p:cTn>
                              </p:par>
                              <p:par>
                                <p:cTn id="323" presetID="10" presetClass="entr" presetSubtype="0" fill="hold" grpId="0" nodeType="withEffect">
                                  <p:stCondLst>
                                    <p:cond delay="0"/>
                                  </p:stCondLst>
                                  <p:childTnLst>
                                    <p:set>
                                      <p:cBhvr>
                                        <p:cTn id="324" dur="1" fill="hold">
                                          <p:stCondLst>
                                            <p:cond delay="0"/>
                                          </p:stCondLst>
                                        </p:cTn>
                                        <p:tgtEl>
                                          <p:spTgt spid="116"/>
                                        </p:tgtEl>
                                        <p:attrNameLst>
                                          <p:attrName>style.visibility</p:attrName>
                                        </p:attrNameLst>
                                      </p:cBhvr>
                                      <p:to>
                                        <p:strVal val="visible"/>
                                      </p:to>
                                    </p:set>
                                    <p:animEffect transition="in" filter="fade">
                                      <p:cBhvr>
                                        <p:cTn id="325" dur="1000"/>
                                        <p:tgtEl>
                                          <p:spTgt spid="116"/>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nodeType="clickEffect">
                                  <p:stCondLst>
                                    <p:cond delay="0"/>
                                  </p:stCondLst>
                                  <p:childTnLst>
                                    <p:set>
                                      <p:cBhvr>
                                        <p:cTn id="329" dur="1" fill="hold">
                                          <p:stCondLst>
                                            <p:cond delay="0"/>
                                          </p:stCondLst>
                                        </p:cTn>
                                        <p:tgtEl>
                                          <p:spTgt spid="130">
                                            <p:txEl>
                                              <p:pRg st="0" end="0"/>
                                            </p:txEl>
                                          </p:spTgt>
                                        </p:tgtEl>
                                        <p:attrNameLst>
                                          <p:attrName>style.visibility</p:attrName>
                                        </p:attrNameLst>
                                      </p:cBhvr>
                                      <p:to>
                                        <p:strVal val="visible"/>
                                      </p:to>
                                    </p:set>
                                  </p:childTnLst>
                                </p:cTn>
                              </p:par>
                              <p:par>
                                <p:cTn id="330" presetID="1" presetClass="entr" presetSubtype="0" fill="hold" nodeType="withEffect">
                                  <p:stCondLst>
                                    <p:cond delay="0"/>
                                  </p:stCondLst>
                                  <p:childTnLst>
                                    <p:set>
                                      <p:cBhvr>
                                        <p:cTn id="331" dur="1" fill="hold">
                                          <p:stCondLst>
                                            <p:cond delay="0"/>
                                          </p:stCondLst>
                                        </p:cTn>
                                        <p:tgtEl>
                                          <p:spTgt spid="130">
                                            <p:txEl>
                                              <p:pRg st="1" end="1"/>
                                            </p:txEl>
                                          </p:spTgt>
                                        </p:tgtEl>
                                        <p:attrNameLst>
                                          <p:attrName>style.visibility</p:attrName>
                                        </p:attrNameLst>
                                      </p:cBhvr>
                                      <p:to>
                                        <p:strVal val="visible"/>
                                      </p:to>
                                    </p:set>
                                  </p:childTnLst>
                                </p:cTn>
                              </p:par>
                              <p:par>
                                <p:cTn id="332" presetID="1" presetClass="entr" presetSubtype="0" fill="hold" nodeType="withEffect">
                                  <p:stCondLst>
                                    <p:cond delay="0"/>
                                  </p:stCondLst>
                                  <p:childTnLst>
                                    <p:set>
                                      <p:cBhvr>
                                        <p:cTn id="333" dur="1" fill="hold">
                                          <p:stCondLst>
                                            <p:cond delay="0"/>
                                          </p:stCondLst>
                                        </p:cTn>
                                        <p:tgtEl>
                                          <p:spTgt spid="130">
                                            <p:txEl>
                                              <p:pRg st="2" end="2"/>
                                            </p:txEl>
                                          </p:spTgt>
                                        </p:tgtEl>
                                        <p:attrNameLst>
                                          <p:attrName>style.visibility</p:attrName>
                                        </p:attrNameLst>
                                      </p:cBhvr>
                                      <p:to>
                                        <p:strVal val="visible"/>
                                      </p:to>
                                    </p:set>
                                  </p:childTnLst>
                                </p:cTn>
                              </p:par>
                              <p:par>
                                <p:cTn id="334" presetID="1" presetClass="entr" presetSubtype="0" fill="hold" nodeType="withEffect">
                                  <p:stCondLst>
                                    <p:cond delay="0"/>
                                  </p:stCondLst>
                                  <p:childTnLst>
                                    <p:set>
                                      <p:cBhvr>
                                        <p:cTn id="335" dur="1" fill="hold">
                                          <p:stCondLst>
                                            <p:cond delay="0"/>
                                          </p:stCondLst>
                                        </p:cTn>
                                        <p:tgtEl>
                                          <p:spTgt spid="130">
                                            <p:txEl>
                                              <p:pRg st="3" end="3"/>
                                            </p:txEl>
                                          </p:spTgt>
                                        </p:tgtEl>
                                        <p:attrNameLst>
                                          <p:attrName>style.visibility</p:attrName>
                                        </p:attrNameLst>
                                      </p:cBhvr>
                                      <p:to>
                                        <p:strVal val="visible"/>
                                      </p:to>
                                    </p:set>
                                  </p:childTnLst>
                                </p:cTn>
                              </p:par>
                              <p:par>
                                <p:cTn id="336" presetID="1" presetClass="entr" presetSubtype="0" fill="hold" nodeType="withEffect">
                                  <p:stCondLst>
                                    <p:cond delay="0"/>
                                  </p:stCondLst>
                                  <p:childTnLst>
                                    <p:set>
                                      <p:cBhvr>
                                        <p:cTn id="337" dur="1" fill="hold">
                                          <p:stCondLst>
                                            <p:cond delay="0"/>
                                          </p:stCondLst>
                                        </p:cTn>
                                        <p:tgtEl>
                                          <p:spTgt spid="27"/>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nodeType="clickEffect">
                                  <p:stCondLst>
                                    <p:cond delay="0"/>
                                  </p:stCondLst>
                                  <p:childTnLst>
                                    <p:set>
                                      <p:cBhvr>
                                        <p:cTn id="341" dur="1" fill="hold">
                                          <p:stCondLst>
                                            <p:cond delay="0"/>
                                          </p:stCondLst>
                                        </p:cTn>
                                        <p:tgtEl>
                                          <p:spTgt spid="130">
                                            <p:txEl>
                                              <p:pRg st="4" end="4"/>
                                            </p:txEl>
                                          </p:spTgt>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30">
                                            <p:txEl>
                                              <p:pRg st="5" end="5"/>
                                            </p:txEl>
                                          </p:spTgt>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130">
                                            <p:txEl>
                                              <p:pRg st="6" end="6"/>
                                            </p:txEl>
                                          </p:spTgt>
                                        </p:tgtEl>
                                        <p:attrNameLst>
                                          <p:attrName>style.visibility</p:attrName>
                                        </p:attrNameLst>
                                      </p:cBhvr>
                                      <p:to>
                                        <p:strVal val="visible"/>
                                      </p:to>
                                    </p:set>
                                  </p:childTnLst>
                                </p:cTn>
                              </p:par>
                              <p:par>
                                <p:cTn id="348" presetID="1" presetClass="entr" presetSubtype="0" fill="hold" nodeType="withEffect">
                                  <p:stCondLst>
                                    <p:cond delay="0"/>
                                  </p:stCondLst>
                                  <p:childTnLst>
                                    <p:set>
                                      <p:cBhvr>
                                        <p:cTn id="349" dur="1" fill="hold">
                                          <p:stCondLst>
                                            <p:cond delay="0"/>
                                          </p:stCondLst>
                                        </p:cTn>
                                        <p:tgtEl>
                                          <p:spTgt spid="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4" grpId="1" animBg="1"/>
      <p:bldP spid="134" grpId="2" animBg="1"/>
      <p:bldP spid="135" grpId="0" animBg="1"/>
      <p:bldP spid="135" grpId="1" animBg="1"/>
      <p:bldP spid="135" grpId="2" animBg="1"/>
      <p:bldP spid="145" grpId="0" animBg="1"/>
      <p:bldP spid="145" grpId="1" animBg="1"/>
      <p:bldP spid="145" grpId="2" animBg="1"/>
      <p:bldP spid="147" grpId="0" animBg="1"/>
      <p:bldP spid="147" grpId="1" animBg="1"/>
      <p:bldP spid="147" grpId="2" animBg="1"/>
      <p:bldP spid="149" grpId="0" animBg="1"/>
      <p:bldP spid="149" grpId="1" animBg="1"/>
      <p:bldP spid="149" grpId="2" animBg="1"/>
      <p:bldP spid="152" grpId="0" animBg="1"/>
      <p:bldP spid="152" grpId="1" animBg="1"/>
      <p:bldP spid="152" grpId="2" animBg="1"/>
      <p:bldP spid="153" grpId="0" animBg="1"/>
      <p:bldP spid="153" grpId="1" animBg="1"/>
      <p:bldP spid="153" grpId="2" animBg="1"/>
      <p:bldP spid="154" grpId="0" animBg="1"/>
      <p:bldP spid="154" grpId="1" animBg="1"/>
      <p:bldP spid="154" grpId="2" animBg="1"/>
      <p:bldP spid="208" grpId="0" animBg="1"/>
      <p:bldP spid="208" grpId="1" animBg="1"/>
      <p:bldP spid="218" grpId="0" animBg="1"/>
      <p:bldP spid="218" grpId="1" animBg="1"/>
      <p:bldP spid="210" grpId="0" animBg="1"/>
      <p:bldP spid="210" grpId="1" animBg="1"/>
      <p:bldP spid="217" grpId="0" animBg="1"/>
      <p:bldP spid="217" grpId="1" animBg="1"/>
      <p:bldP spid="209" grpId="0" animBg="1"/>
      <p:bldP spid="209" grpId="1" animBg="1"/>
      <p:bldP spid="216" grpId="0" animBg="1"/>
      <p:bldP spid="216" grpId="1" animBg="1"/>
      <p:bldP spid="213" grpId="0" animBg="1"/>
      <p:bldP spid="213" grpId="1" animBg="1"/>
      <p:bldP spid="214" grpId="0" animBg="1"/>
      <p:bldP spid="214" grpId="1" animBg="1"/>
      <p:bldP spid="220" grpId="0" animBg="1"/>
      <p:bldP spid="220" grpId="1" animBg="1"/>
      <p:bldP spid="220" grpId="2" animBg="1"/>
      <p:bldP spid="221" grpId="0" animBg="1"/>
      <p:bldP spid="221" grpId="1" animBg="1"/>
      <p:bldP spid="221" grpId="2" animBg="1"/>
      <p:bldP spid="222" grpId="0" animBg="1"/>
      <p:bldP spid="222" grpId="1" animBg="1"/>
      <p:bldP spid="222" grpId="2" animBg="1"/>
      <p:bldP spid="223" grpId="0" animBg="1"/>
      <p:bldP spid="223" grpId="1" animBg="1"/>
      <p:bldP spid="223" grpId="2" animBg="1"/>
      <p:bldP spid="224" grpId="0" animBg="1"/>
      <p:bldP spid="224" grpId="1" animBg="1"/>
      <p:bldP spid="224" grpId="2" animBg="1"/>
      <p:bldP spid="225" grpId="0" animBg="1"/>
      <p:bldP spid="225" grpId="1" animBg="1"/>
      <p:bldP spid="225" grpId="2" animBg="1"/>
      <p:bldP spid="245" grpId="0" animBg="1"/>
      <p:bldP spid="245" grpId="1" animBg="1"/>
      <p:bldP spid="245" grpId="2" animBg="1"/>
      <p:bldP spid="246" grpId="0" animBg="1"/>
      <p:bldP spid="246" grpId="1" animBg="1"/>
      <p:bldP spid="246" grpId="2" animBg="1"/>
      <p:bldP spid="107" grpId="0" build="allAtOnce"/>
      <p:bldP spid="107" grpId="1" build="allAtOnce"/>
      <p:bldP spid="107" grpId="2" build="allAtOnce"/>
      <p:bldP spid="107" grpId="3" build="allAtOnce"/>
      <p:bldP spid="107" grpId="4" build="allAtOnce"/>
      <p:bldP spid="1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p:nvPr/>
        </p:nvGrpSpPr>
        <p:grpSpPr>
          <a:xfrm>
            <a:off x="6526024" y="1627632"/>
            <a:ext cx="1170176" cy="4239768"/>
            <a:chOff x="6526024" y="1627632"/>
            <a:chExt cx="1170176" cy="4239768"/>
          </a:xfrm>
        </p:grpSpPr>
        <p:pic>
          <p:nvPicPr>
            <p:cNvPr id="12" name="Picture 11" descr="gif_mouse.gif"/>
            <p:cNvPicPr>
              <a:picLocks noChangeAspect="1"/>
            </p:cNvPicPr>
            <p:nvPr/>
          </p:nvPicPr>
          <p:blipFill>
            <a:blip r:embed="rId4" cstate="print"/>
            <a:stretch>
              <a:fillRect/>
            </a:stretch>
          </p:blipFill>
          <p:spPr>
            <a:xfrm>
              <a:off x="6548124" y="3075432"/>
              <a:ext cx="961810" cy="1119916"/>
            </a:xfrm>
            <a:prstGeom prst="rect">
              <a:avLst/>
            </a:prstGeom>
          </p:spPr>
        </p:pic>
        <p:pic>
          <p:nvPicPr>
            <p:cNvPr id="15" name="Picture 14"/>
            <p:cNvPicPr>
              <a:picLocks noChangeAspect="1"/>
            </p:cNvPicPr>
            <p:nvPr/>
          </p:nvPicPr>
          <p:blipFill>
            <a:blip r:embed="rId5" cstate="print"/>
            <a:stretch>
              <a:fillRect/>
            </a:stretch>
          </p:blipFill>
          <p:spPr>
            <a:xfrm>
              <a:off x="6526024" y="4751832"/>
              <a:ext cx="1170176" cy="1115568"/>
            </a:xfrm>
            <a:prstGeom prst="rect">
              <a:avLst/>
            </a:prstGeom>
          </p:spPr>
        </p:pic>
        <p:grpSp>
          <p:nvGrpSpPr>
            <p:cNvPr id="4" name="Group 19"/>
            <p:cNvGrpSpPr/>
            <p:nvPr/>
          </p:nvGrpSpPr>
          <p:grpSpPr>
            <a:xfrm>
              <a:off x="6629400" y="1627632"/>
              <a:ext cx="1032934" cy="1131332"/>
              <a:chOff x="6434666" y="1371600"/>
              <a:chExt cx="1032934" cy="1131332"/>
            </a:xfrm>
          </p:grpSpPr>
          <p:pic>
            <p:nvPicPr>
              <p:cNvPr id="17" name="Picture 16"/>
              <p:cNvPicPr>
                <a:picLocks noChangeAspect="1"/>
              </p:cNvPicPr>
              <p:nvPr/>
            </p:nvPicPr>
            <p:blipFill>
              <a:blip r:embed="rId6" cstate="print"/>
              <a:stretch>
                <a:fillRect/>
              </a:stretch>
            </p:blipFill>
            <p:spPr>
              <a:xfrm>
                <a:off x="6434666" y="1371600"/>
                <a:ext cx="1032934" cy="1115568"/>
              </a:xfrm>
              <a:prstGeom prst="rect">
                <a:avLst/>
              </a:prstGeom>
            </p:spPr>
          </p:pic>
          <p:sp>
            <p:nvSpPr>
              <p:cNvPr id="18" name="TextBox 17"/>
              <p:cNvSpPr txBox="1"/>
              <p:nvPr/>
            </p:nvSpPr>
            <p:spPr>
              <a:xfrm>
                <a:off x="6477000" y="2133600"/>
                <a:ext cx="423334" cy="369332"/>
              </a:xfrm>
              <a:prstGeom prst="rect">
                <a:avLst/>
              </a:prstGeom>
              <a:solidFill>
                <a:schemeClr val="bg1"/>
              </a:solidFill>
            </p:spPr>
            <p:txBody>
              <a:bodyPr wrap="square" rtlCol="0">
                <a:spAutoFit/>
              </a:bodyPr>
              <a:lstStyle/>
              <a:p>
                <a:endParaRPr lang="en-US" dirty="0"/>
              </a:p>
            </p:txBody>
          </p:sp>
        </p:grpSp>
      </p:grpSp>
      <p:sp>
        <p:nvSpPr>
          <p:cNvPr id="5" name="Content Placeholder 4"/>
          <p:cNvSpPr>
            <a:spLocks noGrp="1"/>
          </p:cNvSpPr>
          <p:nvPr>
            <p:ph idx="1"/>
          </p:nvPr>
        </p:nvSpPr>
        <p:spPr>
          <a:xfrm>
            <a:off x="304800" y="1600200"/>
            <a:ext cx="8686800" cy="4678363"/>
          </a:xfrm>
        </p:spPr>
        <p:txBody>
          <a:bodyPr/>
          <a:lstStyle/>
          <a:p>
            <a:pPr>
              <a:spcBef>
                <a:spcPct val="25000"/>
              </a:spcBef>
              <a:buClr>
                <a:srgbClr val="000000"/>
              </a:buClr>
            </a:pPr>
            <a:r>
              <a:rPr lang="en-US" sz="2800" dirty="0">
                <a:ea typeface="ＭＳ Ｐゴシック" charset="-128"/>
                <a:cs typeface="ＭＳ Ｐゴシック" charset="-128"/>
              </a:rPr>
              <a:t>Partition/Aggregate</a:t>
            </a:r>
          </a:p>
          <a:p>
            <a:pPr>
              <a:spcBef>
                <a:spcPct val="25000"/>
              </a:spcBef>
              <a:buClr>
                <a:srgbClr val="000000"/>
              </a:buClr>
              <a:buNone/>
            </a:pPr>
            <a:r>
              <a:rPr lang="en-US" sz="2800" b="1" dirty="0">
                <a:solidFill>
                  <a:srgbClr val="000000"/>
                </a:solidFill>
                <a:ea typeface="ＭＳ Ｐゴシック" charset="-128"/>
                <a:cs typeface="ＭＳ Ｐゴシック" charset="-128"/>
              </a:rPr>
              <a:t>    </a:t>
            </a:r>
            <a:r>
              <a:rPr lang="en-US" sz="2800" b="1" dirty="0">
                <a:solidFill>
                  <a:srgbClr val="0000CC"/>
                </a:solidFill>
                <a:ea typeface="ＭＳ Ｐゴシック" charset="-128"/>
                <a:cs typeface="ＭＳ Ｐゴシック" charset="-128"/>
              </a:rPr>
              <a:t>(Query</a:t>
            </a:r>
            <a:r>
              <a:rPr lang="en-US" sz="2800" b="1" dirty="0">
                <a:solidFill>
                  <a:srgbClr val="0000CC"/>
                </a:solidFill>
              </a:rPr>
              <a:t>)</a:t>
            </a:r>
            <a:endParaRPr lang="en-US" sz="2800" b="1" dirty="0">
              <a:solidFill>
                <a:srgbClr val="0000CC"/>
              </a:solidFill>
              <a:ea typeface="ＭＳ Ｐゴシック" charset="-128"/>
              <a:cs typeface="ＭＳ Ｐゴシック" charset="-128"/>
            </a:endParaRPr>
          </a:p>
          <a:p>
            <a:pPr>
              <a:spcBef>
                <a:spcPct val="25000"/>
              </a:spcBef>
              <a:buClr>
                <a:srgbClr val="000000"/>
              </a:buClr>
              <a:buNone/>
            </a:pPr>
            <a:endParaRPr lang="en-US" sz="1400" dirty="0">
              <a:solidFill>
                <a:srgbClr val="FF0000"/>
              </a:solidFill>
              <a:ea typeface="ＭＳ Ｐゴシック" charset="-128"/>
              <a:cs typeface="ＭＳ Ｐゴシック" charset="-128"/>
            </a:endParaRPr>
          </a:p>
          <a:p>
            <a:pPr>
              <a:spcBef>
                <a:spcPct val="25000"/>
              </a:spcBef>
              <a:buClr>
                <a:srgbClr val="000000"/>
              </a:buClr>
              <a:buNone/>
            </a:pPr>
            <a:endParaRPr lang="en-US" sz="1400" dirty="0">
              <a:solidFill>
                <a:srgbClr val="FF0000"/>
              </a:solidFill>
              <a:ea typeface="ＭＳ Ｐゴシック" charset="-128"/>
              <a:cs typeface="ＭＳ Ｐゴシック" charset="-128"/>
            </a:endParaRPr>
          </a:p>
          <a:p>
            <a:pPr>
              <a:spcBef>
                <a:spcPct val="25000"/>
              </a:spcBef>
              <a:buClr>
                <a:srgbClr val="000000"/>
              </a:buClr>
            </a:pPr>
            <a:r>
              <a:rPr lang="en-US" sz="2800" dirty="0">
                <a:solidFill>
                  <a:srgbClr val="000000"/>
                </a:solidFill>
                <a:ea typeface="ＭＳ Ｐゴシック" charset="-128"/>
                <a:cs typeface="ＭＳ Ｐゴシック" charset="-128"/>
              </a:rPr>
              <a:t>Short messages [50KB-1MB] </a:t>
            </a:r>
          </a:p>
          <a:p>
            <a:pPr>
              <a:spcBef>
                <a:spcPct val="25000"/>
              </a:spcBef>
              <a:buClr>
                <a:srgbClr val="000000"/>
              </a:buClr>
              <a:buNone/>
            </a:pPr>
            <a:r>
              <a:rPr lang="en-US" sz="2800" b="1" dirty="0">
                <a:solidFill>
                  <a:srgbClr val="000000"/>
                </a:solidFill>
                <a:ea typeface="ＭＳ Ｐゴシック" charset="-128"/>
                <a:cs typeface="ＭＳ Ｐゴシック" charset="-128"/>
              </a:rPr>
              <a:t>    </a:t>
            </a:r>
            <a:r>
              <a:rPr lang="en-US" sz="2800" b="1" dirty="0">
                <a:solidFill>
                  <a:srgbClr val="0000CC"/>
                </a:solidFill>
                <a:ea typeface="ＭＳ Ｐゴシック" charset="-128"/>
                <a:cs typeface="ＭＳ Ｐゴシック" charset="-128"/>
              </a:rPr>
              <a:t>(</a:t>
            </a:r>
            <a:r>
              <a:rPr lang="en-US" sz="2800" b="1" dirty="0">
                <a:solidFill>
                  <a:srgbClr val="0000CC"/>
                </a:solidFill>
              </a:rPr>
              <a:t>C</a:t>
            </a:r>
            <a:r>
              <a:rPr lang="en-US" sz="2800" b="1" dirty="0">
                <a:solidFill>
                  <a:srgbClr val="0000CC"/>
                </a:solidFill>
                <a:ea typeface="ＭＳ Ｐゴシック" charset="-128"/>
                <a:cs typeface="ＭＳ Ｐゴシック" charset="-128"/>
              </a:rPr>
              <a:t>oordination, Control state)</a:t>
            </a:r>
          </a:p>
          <a:p>
            <a:pPr lvl="1">
              <a:spcBef>
                <a:spcPct val="25000"/>
              </a:spcBef>
              <a:buClr>
                <a:srgbClr val="000000"/>
              </a:buClr>
              <a:buNone/>
            </a:pPr>
            <a:endParaRPr lang="en-US" sz="1400" dirty="0">
              <a:solidFill>
                <a:srgbClr val="000000"/>
              </a:solidFill>
              <a:ea typeface="ＭＳ Ｐゴシック" charset="-128"/>
              <a:cs typeface="ＭＳ Ｐゴシック" charset="-128"/>
            </a:endParaRPr>
          </a:p>
          <a:p>
            <a:pPr lvl="1">
              <a:spcBef>
                <a:spcPct val="25000"/>
              </a:spcBef>
              <a:buClr>
                <a:srgbClr val="000000"/>
              </a:buClr>
              <a:buNone/>
            </a:pPr>
            <a:endParaRPr lang="en-US" sz="1400" dirty="0">
              <a:solidFill>
                <a:srgbClr val="000000"/>
              </a:solidFill>
              <a:ea typeface="ＭＳ Ｐゴシック" charset="-128"/>
              <a:cs typeface="ＭＳ Ｐゴシック" charset="-128"/>
            </a:endParaRPr>
          </a:p>
          <a:p>
            <a:pPr>
              <a:spcBef>
                <a:spcPct val="25000"/>
              </a:spcBef>
              <a:buClr>
                <a:srgbClr val="000000"/>
              </a:buClr>
            </a:pPr>
            <a:r>
              <a:rPr lang="en-US" sz="2800" dirty="0">
                <a:solidFill>
                  <a:srgbClr val="000000"/>
                </a:solidFill>
                <a:ea typeface="ＭＳ Ｐゴシック" charset="-128"/>
                <a:cs typeface="ＭＳ Ｐゴシック" charset="-128"/>
              </a:rPr>
              <a:t>Large flows [1MB-100MB] </a:t>
            </a:r>
          </a:p>
          <a:p>
            <a:pPr>
              <a:spcBef>
                <a:spcPct val="25000"/>
              </a:spcBef>
              <a:buClr>
                <a:srgbClr val="000000"/>
              </a:buClr>
              <a:buNone/>
            </a:pPr>
            <a:r>
              <a:rPr lang="en-US" sz="2800" b="1" dirty="0">
                <a:solidFill>
                  <a:srgbClr val="000000"/>
                </a:solidFill>
                <a:ea typeface="ＭＳ Ｐゴシック" charset="-128"/>
                <a:cs typeface="ＭＳ Ｐゴシック" charset="-128"/>
              </a:rPr>
              <a:t>    </a:t>
            </a:r>
            <a:r>
              <a:rPr lang="en-US" sz="2800" b="1" dirty="0">
                <a:solidFill>
                  <a:srgbClr val="0000CC"/>
                </a:solidFill>
                <a:ea typeface="ＭＳ Ｐゴシック" charset="-128"/>
                <a:cs typeface="ＭＳ Ｐゴシック" charset="-128"/>
              </a:rPr>
              <a:t>(</a:t>
            </a:r>
            <a:r>
              <a:rPr lang="en-US" sz="2800" b="1" dirty="0">
                <a:solidFill>
                  <a:srgbClr val="0000CC"/>
                </a:solidFill>
              </a:rPr>
              <a:t>D</a:t>
            </a:r>
            <a:r>
              <a:rPr lang="en-US" sz="2800" b="1" dirty="0">
                <a:solidFill>
                  <a:srgbClr val="0000CC"/>
                </a:solidFill>
                <a:ea typeface="ＭＳ Ｐゴシック" charset="-128"/>
                <a:cs typeface="ＭＳ Ｐゴシック" charset="-128"/>
              </a:rPr>
              <a:t>ata update)</a:t>
            </a:r>
            <a:r>
              <a:rPr lang="en-US" sz="28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sz="2800" dirty="0"/>
          </a:p>
        </p:txBody>
      </p:sp>
      <p:grpSp>
        <p:nvGrpSpPr>
          <p:cNvPr id="6" name="Group 21"/>
          <p:cNvGrpSpPr/>
          <p:nvPr/>
        </p:nvGrpSpPr>
        <p:grpSpPr>
          <a:xfrm>
            <a:off x="5222658" y="1824335"/>
            <a:ext cx="3815359" cy="3742730"/>
            <a:chOff x="5222658" y="1824335"/>
            <a:chExt cx="3815359" cy="3742730"/>
          </a:xfrm>
        </p:grpSpPr>
        <p:grpSp>
          <p:nvGrpSpPr>
            <p:cNvPr id="11" name="Group 18"/>
            <p:cNvGrpSpPr/>
            <p:nvPr/>
          </p:nvGrpSpPr>
          <p:grpSpPr>
            <a:xfrm>
              <a:off x="5222658" y="1824335"/>
              <a:ext cx="3815359" cy="461665"/>
              <a:chOff x="5222658" y="2057400"/>
              <a:chExt cx="3815359" cy="461665"/>
            </a:xfrm>
          </p:grpSpPr>
          <p:cxnSp>
            <p:nvCxnSpPr>
              <p:cNvPr id="7" name="Straight Arrow Connector 6"/>
              <p:cNvCxnSpPr/>
              <p:nvPr/>
            </p:nvCxnSpPr>
            <p:spPr>
              <a:xfrm>
                <a:off x="5222658" y="2286000"/>
                <a:ext cx="685800" cy="1588"/>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43600" y="2057400"/>
                <a:ext cx="3094417" cy="461665"/>
              </a:xfrm>
              <a:prstGeom prst="rect">
                <a:avLst/>
              </a:prstGeom>
              <a:noFill/>
            </p:spPr>
            <p:txBody>
              <a:bodyPr wrap="none" rtlCol="0">
                <a:spAutoFit/>
              </a:bodyPr>
              <a:lstStyle/>
              <a:p>
                <a:r>
                  <a:rPr lang="en-US" sz="2400" b="1" dirty="0" err="1">
                    <a:solidFill>
                      <a:srgbClr val="FF0000"/>
                    </a:solidFill>
                    <a:ea typeface="ＭＳ Ｐゴシック" charset="-128"/>
                    <a:cs typeface="ＭＳ Ｐゴシック" charset="-128"/>
                  </a:rPr>
                  <a:t>Bursty</a:t>
                </a:r>
                <a:r>
                  <a:rPr lang="en-US" sz="2400" b="1" dirty="0">
                    <a:solidFill>
                      <a:srgbClr val="FF0000"/>
                    </a:solidFill>
                    <a:ea typeface="ＭＳ Ｐゴシック" charset="-128"/>
                    <a:cs typeface="ＭＳ Ｐゴシック" charset="-128"/>
                  </a:rPr>
                  <a:t>, Delay-sensitive</a:t>
                </a:r>
              </a:p>
            </p:txBody>
          </p:sp>
        </p:grpSp>
        <p:grpSp>
          <p:nvGrpSpPr>
            <p:cNvPr id="16" name="Group 19"/>
            <p:cNvGrpSpPr/>
            <p:nvPr/>
          </p:nvGrpSpPr>
          <p:grpSpPr>
            <a:xfrm>
              <a:off x="5230624" y="3424535"/>
              <a:ext cx="2974848" cy="461665"/>
              <a:chOff x="5230624" y="3420070"/>
              <a:chExt cx="2974848" cy="461665"/>
            </a:xfrm>
          </p:grpSpPr>
          <p:cxnSp>
            <p:nvCxnSpPr>
              <p:cNvPr id="9" name="Straight Arrow Connector 8"/>
              <p:cNvCxnSpPr/>
              <p:nvPr/>
            </p:nvCxnSpPr>
            <p:spPr>
              <a:xfrm>
                <a:off x="5230624" y="3657600"/>
                <a:ext cx="685800" cy="1588"/>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0" y="3420070"/>
                <a:ext cx="2109472" cy="461665"/>
              </a:xfrm>
              <a:prstGeom prst="rect">
                <a:avLst/>
              </a:prstGeom>
              <a:noFill/>
            </p:spPr>
            <p:txBody>
              <a:bodyPr wrap="none" rtlCol="0">
                <a:spAutoFit/>
              </a:bodyPr>
              <a:lstStyle/>
              <a:p>
                <a:r>
                  <a:rPr lang="en-US" sz="2400" b="1" dirty="0">
                    <a:solidFill>
                      <a:srgbClr val="FF0000"/>
                    </a:solidFill>
                    <a:ea typeface="ＭＳ Ｐゴシック" charset="-128"/>
                    <a:cs typeface="ＭＳ Ｐゴシック" charset="-128"/>
                  </a:rPr>
                  <a:t>Delay-sensitive</a:t>
                </a:r>
                <a:endParaRPr lang="en-US" sz="2400" b="1" dirty="0">
                  <a:solidFill>
                    <a:srgbClr val="FF0000"/>
                  </a:solidFill>
                </a:endParaRPr>
              </a:p>
            </p:txBody>
          </p:sp>
        </p:grpSp>
        <p:grpSp>
          <p:nvGrpSpPr>
            <p:cNvPr id="19" name="Group 20"/>
            <p:cNvGrpSpPr/>
            <p:nvPr/>
          </p:nvGrpSpPr>
          <p:grpSpPr>
            <a:xfrm>
              <a:off x="5222658" y="5105400"/>
              <a:ext cx="3757815" cy="461665"/>
              <a:chOff x="5222658" y="4724400"/>
              <a:chExt cx="3757815" cy="461665"/>
            </a:xfrm>
          </p:grpSpPr>
          <p:cxnSp>
            <p:nvCxnSpPr>
              <p:cNvPr id="13" name="Straight Arrow Connector 12"/>
              <p:cNvCxnSpPr/>
              <p:nvPr/>
            </p:nvCxnSpPr>
            <p:spPr>
              <a:xfrm>
                <a:off x="5222658" y="4953000"/>
                <a:ext cx="685800" cy="1588"/>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88034" y="4724400"/>
                <a:ext cx="2892439" cy="461665"/>
              </a:xfrm>
              <a:prstGeom prst="rect">
                <a:avLst/>
              </a:prstGeom>
              <a:noFill/>
            </p:spPr>
            <p:txBody>
              <a:bodyPr wrap="none" rtlCol="0">
                <a:spAutoFit/>
              </a:bodyPr>
              <a:lstStyle/>
              <a:p>
                <a:r>
                  <a:rPr lang="en-US" sz="2400" b="1" dirty="0">
                    <a:solidFill>
                      <a:srgbClr val="FF0000"/>
                    </a:solidFill>
                    <a:ea typeface="ＭＳ Ｐゴシック" charset="-128"/>
                    <a:cs typeface="ＭＳ Ｐゴシック" charset="-128"/>
                  </a:rPr>
                  <a:t>Throughput-sensitive</a:t>
                </a:r>
                <a:endParaRPr lang="en-US" sz="2400" b="1" dirty="0">
                  <a:solidFill>
                    <a:srgbClr val="FF0000"/>
                  </a:solidFill>
                </a:endParaRPr>
              </a:p>
            </p:txBody>
          </p:sp>
        </p:grpSp>
      </p:grpSp>
      <p:sp>
        <p:nvSpPr>
          <p:cNvPr id="26" name="Slide Number Placeholder 25"/>
          <p:cNvSpPr>
            <a:spLocks noGrp="1"/>
          </p:cNvSpPr>
          <p:nvPr>
            <p:ph type="sldNum" sz="quarter" idx="12"/>
          </p:nvPr>
        </p:nvSpPr>
        <p:spPr/>
        <p:txBody>
          <a:bodyPr/>
          <a:lstStyle/>
          <a:p>
            <a:fld id="{D6860B3D-D4F8-4840-B91D-0EEC232E35FC}" type="slidenum">
              <a:rPr lang="en-US" smtClean="0"/>
              <a:pPr/>
              <a:t>4</a:t>
            </a:fld>
            <a:endParaRPr lang="en-US"/>
          </a:p>
        </p:txBody>
      </p:sp>
      <p:sp>
        <p:nvSpPr>
          <p:cNvPr id="2" name="Title 1"/>
          <p:cNvSpPr>
            <a:spLocks noGrp="1"/>
          </p:cNvSpPr>
          <p:nvPr>
            <p:ph type="title"/>
          </p:nvPr>
        </p:nvSpPr>
        <p:spPr/>
        <p:txBody>
          <a:bodyPr/>
          <a:lstStyle/>
          <a:p>
            <a:r>
              <a:rPr lang="en-US" dirty="0"/>
              <a:t>Data Center Workloads</a:t>
            </a:r>
          </a:p>
        </p:txBody>
      </p:sp>
    </p:spTree>
    <p:custDataLst>
      <p:tags r:id="rId1"/>
    </p:custDataLst>
    <p:extLst>
      <p:ext uri="{BB962C8B-B14F-4D97-AF65-F5344CB8AC3E}">
        <p14:creationId xmlns:p14="http://schemas.microsoft.com/office/powerpoint/2010/main" val="860329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Size Distribution</a:t>
            </a:r>
          </a:p>
        </p:txBody>
      </p:sp>
      <p:sp>
        <p:nvSpPr>
          <p:cNvPr id="4" name="Slide Number Placeholder 3"/>
          <p:cNvSpPr>
            <a:spLocks noGrp="1"/>
          </p:cNvSpPr>
          <p:nvPr>
            <p:ph type="sldNum" sz="quarter" idx="12"/>
          </p:nvPr>
        </p:nvSpPr>
        <p:spPr/>
        <p:txBody>
          <a:bodyPr/>
          <a:lstStyle/>
          <a:p>
            <a:fld id="{A303CD73-591A-42F9-B2E2-6A603CD60845}" type="slidenum">
              <a:rPr lang="en-US" smtClean="0"/>
              <a:pPr/>
              <a:t>5</a:t>
            </a:fld>
            <a:endParaRPr lang="en-US"/>
          </a:p>
        </p:txBody>
      </p:sp>
      <p:pic>
        <p:nvPicPr>
          <p:cNvPr id="5" name="Picture 4" descr="BackgroundSizeCDF.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993900"/>
            <a:ext cx="8407533" cy="3263900"/>
          </a:xfrm>
          <a:prstGeom prst="rect">
            <a:avLst/>
          </a:prstGeom>
        </p:spPr>
      </p:pic>
      <p:cxnSp>
        <p:nvCxnSpPr>
          <p:cNvPr id="7" name="Straight Connector 6"/>
          <p:cNvCxnSpPr/>
          <p:nvPr/>
        </p:nvCxnSpPr>
        <p:spPr>
          <a:xfrm>
            <a:off x="5410200" y="1143000"/>
            <a:ext cx="0" cy="5029200"/>
          </a:xfrm>
          <a:prstGeom prst="line">
            <a:avLst/>
          </a:prstGeom>
          <a:ln w="63500"/>
        </p:spPr>
        <p:style>
          <a:lnRef idx="2">
            <a:schemeClr val="accent2"/>
          </a:lnRef>
          <a:fillRef idx="0">
            <a:schemeClr val="accent2"/>
          </a:fillRef>
          <a:effectRef idx="1">
            <a:schemeClr val="accent2"/>
          </a:effectRef>
          <a:fontRef idx="minor">
            <a:schemeClr val="tx1"/>
          </a:fontRef>
        </p:style>
      </p:cxnSp>
      <p:sp>
        <p:nvSpPr>
          <p:cNvPr id="10" name="Left Arrow 9"/>
          <p:cNvSpPr/>
          <p:nvPr/>
        </p:nvSpPr>
        <p:spPr>
          <a:xfrm>
            <a:off x="1524000" y="990600"/>
            <a:ext cx="3810000" cy="11430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t>&gt; 65% of Flows are &lt; 1MB</a:t>
            </a:r>
          </a:p>
        </p:txBody>
      </p:sp>
      <p:sp>
        <p:nvSpPr>
          <p:cNvPr id="14" name="Right Arrow 13"/>
          <p:cNvSpPr/>
          <p:nvPr/>
        </p:nvSpPr>
        <p:spPr>
          <a:xfrm>
            <a:off x="5486400" y="4800600"/>
            <a:ext cx="3352800" cy="1371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&gt; 95% of Bytes from Flows &gt; 1MB </a:t>
            </a:r>
          </a:p>
        </p:txBody>
      </p:sp>
    </p:spTree>
    <p:extLst>
      <p:ext uri="{BB962C8B-B14F-4D97-AF65-F5344CB8AC3E}">
        <p14:creationId xmlns:p14="http://schemas.microsoft.com/office/powerpoint/2010/main" val="159916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3" cstate="print"/>
          <a:stretch>
            <a:fillRect/>
          </a:stretch>
        </p:blipFill>
        <p:spPr>
          <a:xfrm>
            <a:off x="1752600" y="5012928"/>
            <a:ext cx="915278" cy="974328"/>
          </a:xfrm>
          <a:prstGeom prst="rect">
            <a:avLst/>
          </a:prstGeom>
        </p:spPr>
      </p:pic>
      <p:pic>
        <p:nvPicPr>
          <p:cNvPr id="87" name="Picture 86" descr="server-gray.png"/>
          <p:cNvPicPr>
            <a:picLocks noChangeAspect="1"/>
          </p:cNvPicPr>
          <p:nvPr/>
        </p:nvPicPr>
        <p:blipFill>
          <a:blip r:embed="rId3" cstate="print"/>
          <a:stretch>
            <a:fillRect/>
          </a:stretch>
        </p:blipFill>
        <p:spPr>
          <a:xfrm>
            <a:off x="1753478" y="3793728"/>
            <a:ext cx="915278" cy="974328"/>
          </a:xfrm>
          <a:prstGeom prst="rect">
            <a:avLst/>
          </a:prstGeom>
        </p:spPr>
      </p:pic>
      <p:pic>
        <p:nvPicPr>
          <p:cNvPr id="88" name="Picture 87" descr="server-gray.png"/>
          <p:cNvPicPr>
            <a:picLocks noChangeAspect="1"/>
          </p:cNvPicPr>
          <p:nvPr/>
        </p:nvPicPr>
        <p:blipFill>
          <a:blip r:embed="rId3" cstate="print"/>
          <a:stretch>
            <a:fillRect/>
          </a:stretch>
        </p:blipFill>
        <p:spPr>
          <a:xfrm>
            <a:off x="1753478" y="2514600"/>
            <a:ext cx="915278" cy="974328"/>
          </a:xfrm>
          <a:prstGeom prst="rect">
            <a:avLst/>
          </a:prstGeom>
        </p:spPr>
      </p:pic>
      <p:pic>
        <p:nvPicPr>
          <p:cNvPr id="89" name="Picture 88" descr="server-gray.png"/>
          <p:cNvPicPr>
            <a:picLocks noChangeAspect="1"/>
          </p:cNvPicPr>
          <p:nvPr/>
        </p:nvPicPr>
        <p:blipFill>
          <a:blip r:embed="rId3" cstate="print"/>
          <a:stretch>
            <a:fillRect/>
          </a:stretch>
        </p:blipFill>
        <p:spPr>
          <a:xfrm>
            <a:off x="1753478" y="1219200"/>
            <a:ext cx="915278" cy="974328"/>
          </a:xfrm>
          <a:prstGeom prst="rect">
            <a:avLst/>
          </a:prstGeom>
        </p:spPr>
      </p:pic>
      <p:pic>
        <p:nvPicPr>
          <p:cNvPr id="10" name="Content Placeholder 9" descr="switch.png"/>
          <p:cNvPicPr>
            <a:picLocks noGrp="1" noChangeAspect="1"/>
          </p:cNvPicPr>
          <p:nvPr>
            <p:ph idx="1"/>
          </p:nvPr>
        </p:nvPicPr>
        <p:blipFill>
          <a:blip r:embed="rId4" cstate="print"/>
          <a:stretch>
            <a:fillRect/>
          </a:stretch>
        </p:blipFill>
        <p:spPr>
          <a:xfrm flipH="1">
            <a:off x="4286109" y="3233039"/>
            <a:ext cx="1643349" cy="692945"/>
          </a:xfrm>
        </p:spPr>
      </p:pic>
      <p:pic>
        <p:nvPicPr>
          <p:cNvPr id="5" name="Picture 4" descr="server2.jpg"/>
          <p:cNvPicPr>
            <a:picLocks noChangeAspect="1"/>
          </p:cNvPicPr>
          <p:nvPr/>
        </p:nvPicPr>
        <p:blipFill>
          <a:blip r:embed="rId5" cstate="print"/>
          <a:stretch>
            <a:fillRect/>
          </a:stretch>
        </p:blipFill>
        <p:spPr>
          <a:xfrm>
            <a:off x="7234957" y="3044594"/>
            <a:ext cx="1148799" cy="1102845"/>
          </a:xfrm>
          <a:prstGeom prst="rect">
            <a:avLst/>
          </a:prstGeom>
        </p:spPr>
      </p:pic>
      <p:cxnSp>
        <p:nvCxnSpPr>
          <p:cNvPr id="12" name="Straight Connector 11"/>
          <p:cNvCxnSpPr/>
          <p:nvPr/>
        </p:nvCxnSpPr>
        <p:spPr>
          <a:xfrm flipV="1">
            <a:off x="5700858"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11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11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611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10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51"/>
          <p:cNvGrpSpPr>
            <a:grpSpLocks/>
          </p:cNvGrpSpPr>
          <p:nvPr/>
        </p:nvGrpSpPr>
        <p:grpSpPr bwMode="auto">
          <a:xfrm>
            <a:off x="4421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p>
          </p:txBody>
        </p:sp>
      </p:grpSp>
      <p:sp>
        <p:nvSpPr>
          <p:cNvPr id="74"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5"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6"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7"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8" name="Rectangle 163"/>
          <p:cNvSpPr>
            <a:spLocks noChangeArrowheads="1"/>
          </p:cNvSpPr>
          <p:nvPr/>
        </p:nvSpPr>
        <p:spPr bwMode="auto">
          <a:xfrm>
            <a:off x="2400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9" name="Rectangle 163"/>
          <p:cNvSpPr>
            <a:spLocks noChangeArrowheads="1"/>
          </p:cNvSpPr>
          <p:nvPr/>
        </p:nvSpPr>
        <p:spPr bwMode="auto">
          <a:xfrm>
            <a:off x="2171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0" name="Rectangle 163"/>
          <p:cNvSpPr>
            <a:spLocks noChangeArrowheads="1"/>
          </p:cNvSpPr>
          <p:nvPr/>
        </p:nvSpPr>
        <p:spPr bwMode="auto">
          <a:xfrm>
            <a:off x="2400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1" name="Rectangle 163"/>
          <p:cNvSpPr>
            <a:spLocks noChangeArrowheads="1"/>
          </p:cNvSpPr>
          <p:nvPr/>
        </p:nvSpPr>
        <p:spPr bwMode="auto">
          <a:xfrm>
            <a:off x="2171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2" name="Rectangle 163"/>
          <p:cNvSpPr>
            <a:spLocks noChangeArrowheads="1"/>
          </p:cNvSpPr>
          <p:nvPr/>
        </p:nvSpPr>
        <p:spPr bwMode="auto">
          <a:xfrm>
            <a:off x="2400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3" name="Rectangle 163"/>
          <p:cNvSpPr>
            <a:spLocks noChangeArrowheads="1"/>
          </p:cNvSpPr>
          <p:nvPr/>
        </p:nvSpPr>
        <p:spPr bwMode="auto">
          <a:xfrm>
            <a:off x="2171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4" name="Rectangle 163"/>
          <p:cNvSpPr>
            <a:spLocks noChangeArrowheads="1"/>
          </p:cNvSpPr>
          <p:nvPr/>
        </p:nvSpPr>
        <p:spPr bwMode="auto">
          <a:xfrm>
            <a:off x="2400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5" name="Rectangle 163"/>
          <p:cNvSpPr>
            <a:spLocks noChangeArrowheads="1"/>
          </p:cNvSpPr>
          <p:nvPr/>
        </p:nvSpPr>
        <p:spPr bwMode="auto">
          <a:xfrm>
            <a:off x="2171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pic>
        <p:nvPicPr>
          <p:cNvPr id="99" name="Picture 98" descr="bang.gif"/>
          <p:cNvPicPr>
            <a:picLocks noChangeAspect="1"/>
          </p:cNvPicPr>
          <p:nvPr/>
        </p:nvPicPr>
        <p:blipFill>
          <a:blip r:embed="rId6" cstate="print"/>
          <a:stretch>
            <a:fillRect/>
          </a:stretch>
        </p:blipFill>
        <p:spPr>
          <a:xfrm>
            <a:off x="3506956" y="2819400"/>
            <a:ext cx="1524000" cy="1524000"/>
          </a:xfrm>
          <a:prstGeom prst="rect">
            <a:avLst/>
          </a:prstGeom>
        </p:spPr>
      </p:pic>
      <p:grpSp>
        <p:nvGrpSpPr>
          <p:cNvPr id="3" name="Group 102"/>
          <p:cNvGrpSpPr/>
          <p:nvPr/>
        </p:nvGrpSpPr>
        <p:grpSpPr>
          <a:xfrm>
            <a:off x="3048000" y="5257800"/>
            <a:ext cx="2743200" cy="461665"/>
            <a:chOff x="2743200" y="5418892"/>
            <a:chExt cx="2743200" cy="461665"/>
          </a:xfrm>
        </p:grpSpPr>
        <p:sp>
          <p:nvSpPr>
            <p:cNvPr id="101" name="TextBox 100"/>
            <p:cNvSpPr txBox="1"/>
            <p:nvPr/>
          </p:nvSpPr>
          <p:spPr>
            <a:xfrm>
              <a:off x="3581400" y="5418892"/>
              <a:ext cx="1905000" cy="461665"/>
            </a:xfrm>
            <a:prstGeom prst="rect">
              <a:avLst/>
            </a:prstGeom>
            <a:noFill/>
          </p:spPr>
          <p:txBody>
            <a:bodyPr wrap="square" rtlCol="0">
              <a:spAutoFit/>
            </a:bodyPr>
            <a:lstStyle/>
            <a:p>
              <a:r>
                <a:rPr lang="en-US" sz="2400" b="1" dirty="0">
                  <a:solidFill>
                    <a:srgbClr val="FF0000"/>
                  </a:solidFill>
                  <a:ea typeface="Arial" charset="0"/>
                  <a:cs typeface="Arial"/>
                </a:rPr>
                <a:t>TCP timeout</a:t>
              </a:r>
              <a:endParaRPr lang="en-US" sz="2000" b="1" dirty="0">
                <a:solidFill>
                  <a:srgbClr val="FF0000"/>
                </a:solidFill>
              </a:endParaRPr>
            </a:p>
          </p:txBody>
        </p:sp>
        <p:sp>
          <p:nvSpPr>
            <p:cNvPr id="102" name="Left Arrow 101"/>
            <p:cNvSpPr/>
            <p:nvPr/>
          </p:nvSpPr>
          <p:spPr>
            <a:xfrm>
              <a:off x="2743200" y="5562600"/>
              <a:ext cx="762000" cy="240972"/>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381000" y="1383268"/>
            <a:ext cx="1295400" cy="400110"/>
          </a:xfrm>
          <a:prstGeom prst="rect">
            <a:avLst/>
          </a:prstGeom>
          <a:noFill/>
        </p:spPr>
        <p:txBody>
          <a:bodyPr wrap="square" rtlCol="0">
            <a:spAutoFit/>
          </a:bodyPr>
          <a:lstStyle/>
          <a:p>
            <a:r>
              <a:rPr lang="en-US" sz="2000" b="1" dirty="0"/>
              <a:t>Worker 1</a:t>
            </a:r>
          </a:p>
        </p:txBody>
      </p:sp>
      <p:sp>
        <p:nvSpPr>
          <p:cNvPr id="43" name="TextBox 42"/>
          <p:cNvSpPr txBox="1"/>
          <p:nvPr/>
        </p:nvSpPr>
        <p:spPr>
          <a:xfrm>
            <a:off x="381000" y="2667000"/>
            <a:ext cx="1295400" cy="400110"/>
          </a:xfrm>
          <a:prstGeom prst="rect">
            <a:avLst/>
          </a:prstGeom>
          <a:noFill/>
        </p:spPr>
        <p:txBody>
          <a:bodyPr wrap="square" rtlCol="0">
            <a:spAutoFit/>
          </a:bodyPr>
          <a:lstStyle/>
          <a:p>
            <a:r>
              <a:rPr lang="en-US" sz="2000" b="1" dirty="0"/>
              <a:t>Worker 2</a:t>
            </a:r>
          </a:p>
        </p:txBody>
      </p:sp>
      <p:sp>
        <p:nvSpPr>
          <p:cNvPr id="44" name="TextBox 43"/>
          <p:cNvSpPr txBox="1"/>
          <p:nvPr/>
        </p:nvSpPr>
        <p:spPr>
          <a:xfrm>
            <a:off x="381000" y="3962400"/>
            <a:ext cx="1371600" cy="400110"/>
          </a:xfrm>
          <a:prstGeom prst="rect">
            <a:avLst/>
          </a:prstGeom>
          <a:noFill/>
        </p:spPr>
        <p:txBody>
          <a:bodyPr wrap="square" rtlCol="0">
            <a:spAutoFit/>
          </a:bodyPr>
          <a:lstStyle/>
          <a:p>
            <a:r>
              <a:rPr lang="en-US" sz="2000" b="1" dirty="0"/>
              <a:t>Worker 3</a:t>
            </a:r>
          </a:p>
        </p:txBody>
      </p:sp>
      <p:sp>
        <p:nvSpPr>
          <p:cNvPr id="45" name="TextBox 44"/>
          <p:cNvSpPr txBox="1"/>
          <p:nvPr/>
        </p:nvSpPr>
        <p:spPr>
          <a:xfrm>
            <a:off x="381000" y="5181600"/>
            <a:ext cx="1219200" cy="400110"/>
          </a:xfrm>
          <a:prstGeom prst="rect">
            <a:avLst/>
          </a:prstGeom>
          <a:noFill/>
        </p:spPr>
        <p:txBody>
          <a:bodyPr wrap="square" rtlCol="0">
            <a:spAutoFit/>
          </a:bodyPr>
          <a:lstStyle/>
          <a:p>
            <a:r>
              <a:rPr lang="en-US" sz="2000" b="1" dirty="0"/>
              <a:t>Worker 4</a:t>
            </a:r>
          </a:p>
        </p:txBody>
      </p:sp>
      <p:sp>
        <p:nvSpPr>
          <p:cNvPr id="46" name="TextBox 45"/>
          <p:cNvSpPr txBox="1"/>
          <p:nvPr/>
        </p:nvSpPr>
        <p:spPr>
          <a:xfrm>
            <a:off x="7010400" y="2514600"/>
            <a:ext cx="1524000" cy="400110"/>
          </a:xfrm>
          <a:prstGeom prst="rect">
            <a:avLst/>
          </a:prstGeom>
          <a:noFill/>
        </p:spPr>
        <p:txBody>
          <a:bodyPr wrap="square" rtlCol="0">
            <a:spAutoFit/>
          </a:bodyPr>
          <a:lstStyle/>
          <a:p>
            <a:r>
              <a:rPr lang="en-US" sz="2000" b="1" dirty="0"/>
              <a:t>Aggregator</a:t>
            </a:r>
          </a:p>
        </p:txBody>
      </p:sp>
      <p:grpSp>
        <p:nvGrpSpPr>
          <p:cNvPr id="7" name="Group 47"/>
          <p:cNvGrpSpPr/>
          <p:nvPr/>
        </p:nvGrpSpPr>
        <p:grpSpPr>
          <a:xfrm>
            <a:off x="5562600" y="4459863"/>
            <a:ext cx="2825824" cy="2065481"/>
            <a:chOff x="5410200" y="4621069"/>
            <a:chExt cx="2825824" cy="2065481"/>
          </a:xfrm>
        </p:grpSpPr>
        <p:sp>
          <p:nvSpPr>
            <p:cNvPr id="35" name="TextBox 34"/>
            <p:cNvSpPr txBox="1"/>
            <p:nvPr/>
          </p:nvSpPr>
          <p:spPr>
            <a:xfrm>
              <a:off x="5410200" y="4621069"/>
              <a:ext cx="2825824" cy="1261884"/>
            </a:xfrm>
            <a:prstGeom prst="rect">
              <a:avLst/>
            </a:prstGeom>
            <a:noFill/>
          </p:spPr>
          <p:txBody>
            <a:bodyPr wrap="square" rtlCol="0">
              <a:spAutoFit/>
            </a:bodyPr>
            <a:lstStyle/>
            <a:p>
              <a:r>
                <a:rPr lang="en-US" sz="2000" b="1" dirty="0" err="1">
                  <a:solidFill>
                    <a:srgbClr val="0000CC"/>
                  </a:solidFill>
                  <a:ea typeface="Arial" charset="0"/>
                  <a:cs typeface="Arial"/>
                </a:rPr>
                <a:t>RTO</a:t>
              </a:r>
              <a:r>
                <a:rPr lang="en-US" sz="2000" b="1" baseline="-25000" dirty="0" err="1">
                  <a:solidFill>
                    <a:srgbClr val="0000CC"/>
                  </a:solidFill>
                  <a:ea typeface="Arial" charset="0"/>
                  <a:cs typeface="Arial"/>
                </a:rPr>
                <a:t>min</a:t>
              </a:r>
              <a:r>
                <a:rPr lang="en-US" sz="2000" b="1" baseline="-25000" dirty="0">
                  <a:solidFill>
                    <a:srgbClr val="0000CC"/>
                  </a:solidFill>
                  <a:ea typeface="Arial" charset="0"/>
                  <a:cs typeface="Arial"/>
                </a:rPr>
                <a:t> </a:t>
              </a:r>
              <a:r>
                <a:rPr lang="en-US" sz="2000" b="1" dirty="0">
                  <a:solidFill>
                    <a:srgbClr val="0000CC"/>
                  </a:solidFill>
                  <a:ea typeface="Arial" charset="0"/>
                  <a:cs typeface="Arial"/>
                </a:rPr>
                <a:t>= 300 ms</a:t>
              </a:r>
            </a:p>
            <a:p>
              <a:r>
                <a:rPr lang="en-US" sz="2000" b="1" dirty="0">
                  <a:solidFill>
                    <a:srgbClr val="0000FF"/>
                  </a:solidFill>
                  <a:ea typeface="Arial" charset="0"/>
                  <a:cs typeface="Arial"/>
                </a:rPr>
                <a:t>(</a:t>
              </a:r>
              <a:r>
                <a:rPr lang="en-US" altLang="zh-CN" sz="2000" dirty="0">
                  <a:solidFill>
                    <a:srgbClr val="0000FF"/>
                  </a:solidFill>
                  <a:ea typeface="宋体" pitchFamily="2" charset="-122"/>
                </a:rPr>
                <a:t>Retransmission </a:t>
              </a:r>
              <a:r>
                <a:rPr lang="en-US" altLang="zh-CN" sz="2000" dirty="0" err="1">
                  <a:solidFill>
                    <a:srgbClr val="0000FF"/>
                  </a:solidFill>
                  <a:ea typeface="宋体" pitchFamily="2" charset="-122"/>
                </a:rPr>
                <a:t>TimeOut</a:t>
              </a:r>
              <a:r>
                <a:rPr lang="en-US" altLang="zh-CN" sz="2000" dirty="0">
                  <a:solidFill>
                    <a:srgbClr val="0000FF"/>
                  </a:solidFill>
                  <a:ea typeface="宋体" pitchFamily="2" charset="-122"/>
                </a:rPr>
                <a:t>)</a:t>
              </a:r>
              <a:endParaRPr lang="en-US" sz="2000" b="1" dirty="0">
                <a:solidFill>
                  <a:srgbClr val="0000FF"/>
                </a:solidFill>
                <a:ea typeface="Arial" charset="0"/>
                <a:cs typeface="Arial"/>
              </a:endParaRPr>
            </a:p>
            <a:p>
              <a:endParaRPr lang="en-US" b="1" dirty="0">
                <a:solidFill>
                  <a:srgbClr val="FF0000"/>
                </a:solidFill>
              </a:endParaRPr>
            </a:p>
            <a:p>
              <a:endParaRPr lang="en-US" dirty="0"/>
            </a:p>
          </p:txBody>
        </p:sp>
        <p:pic>
          <p:nvPicPr>
            <p:cNvPr id="47" name="Picture 46" descr="hourglass_3.gif"/>
            <p:cNvPicPr>
              <a:picLocks noChangeAspect="1"/>
            </p:cNvPicPr>
            <p:nvPr/>
          </p:nvPicPr>
          <p:blipFill>
            <a:blip r:embed="rId7" cstate="print"/>
            <a:stretch>
              <a:fillRect/>
            </a:stretch>
          </p:blipFill>
          <p:spPr>
            <a:xfrm>
              <a:off x="5779180" y="5334000"/>
              <a:ext cx="1078820" cy="1352550"/>
            </a:xfrm>
            <a:prstGeom prst="rect">
              <a:avLst/>
            </a:prstGeom>
          </p:spPr>
        </p:pic>
      </p:grpSp>
      <p:sp>
        <p:nvSpPr>
          <p:cNvPr id="49" name="TextBox 48"/>
          <p:cNvSpPr txBox="1"/>
          <p:nvPr/>
        </p:nvSpPr>
        <p:spPr>
          <a:xfrm>
            <a:off x="3810000" y="1219200"/>
            <a:ext cx="5029200" cy="1200328"/>
          </a:xfrm>
          <a:prstGeom prst="rect">
            <a:avLst/>
          </a:prstGeom>
          <a:noFill/>
        </p:spPr>
        <p:txBody>
          <a:bodyPr wrap="square" rtlCol="0">
            <a:spAutoFit/>
          </a:bodyPr>
          <a:lstStyle/>
          <a:p>
            <a:pPr>
              <a:buFont typeface="Arial" pitchFamily="34" charset="0"/>
              <a:buChar char="•"/>
            </a:pPr>
            <a:r>
              <a:rPr lang="en-US" sz="2800" dirty="0">
                <a:ea typeface="Arial" charset="0"/>
                <a:cs typeface="Arial"/>
              </a:rPr>
              <a:t> Synchronized fan-in congestion:</a:t>
            </a:r>
            <a:r>
              <a:rPr lang="en-US" sz="2400" b="1" dirty="0">
                <a:solidFill>
                  <a:srgbClr val="FF0000"/>
                </a:solidFill>
                <a:ea typeface="Arial" charset="0"/>
                <a:cs typeface="Arial"/>
              </a:rPr>
              <a:t> </a:t>
            </a:r>
          </a:p>
          <a:p>
            <a:pPr lvl="1">
              <a:buFont typeface="Wingdings" pitchFamily="2" charset="2"/>
              <a:buChar char="Ø"/>
            </a:pPr>
            <a:r>
              <a:rPr lang="en-US" sz="2400" b="1" dirty="0">
                <a:solidFill>
                  <a:srgbClr val="FF0000"/>
                </a:solidFill>
                <a:ea typeface="Arial" charset="0"/>
                <a:cs typeface="Arial"/>
              </a:rPr>
              <a:t> Caused by Partition/Aggregate.</a:t>
            </a:r>
          </a:p>
          <a:p>
            <a:pPr lvl="1"/>
            <a:endParaRPr lang="en-US" sz="2000" b="1" dirty="0">
              <a:solidFill>
                <a:srgbClr val="FF0000"/>
              </a:solidFill>
            </a:endParaRPr>
          </a:p>
        </p:txBody>
      </p:sp>
      <p:sp>
        <p:nvSpPr>
          <p:cNvPr id="52" name="Slide Number Placeholder 51"/>
          <p:cNvSpPr>
            <a:spLocks noGrp="1"/>
          </p:cNvSpPr>
          <p:nvPr>
            <p:ph type="sldNum" sz="quarter" idx="12"/>
          </p:nvPr>
        </p:nvSpPr>
        <p:spPr/>
        <p:txBody>
          <a:bodyPr/>
          <a:lstStyle/>
          <a:p>
            <a:fld id="{D6860B3D-D4F8-4840-B91D-0EEC232E35FC}" type="slidenum">
              <a:rPr lang="en-US" smtClean="0"/>
              <a:pPr/>
              <a:t>6</a:t>
            </a:fld>
            <a:endParaRPr lang="en-US"/>
          </a:p>
        </p:txBody>
      </p:sp>
      <p:sp>
        <p:nvSpPr>
          <p:cNvPr id="4" name="Title 3"/>
          <p:cNvSpPr>
            <a:spLocks noGrp="1"/>
          </p:cNvSpPr>
          <p:nvPr>
            <p:ph type="title"/>
          </p:nvPr>
        </p:nvSpPr>
        <p:spPr>
          <a:xfrm>
            <a:off x="457200" y="274638"/>
            <a:ext cx="8229600" cy="781308"/>
          </a:xfrm>
        </p:spPr>
        <p:txBody>
          <a:bodyPr>
            <a:normAutofit fontScale="90000"/>
          </a:bodyPr>
          <a:lstStyle/>
          <a:p>
            <a:r>
              <a:rPr lang="en-US" dirty="0" err="1"/>
              <a:t>Incast</a:t>
            </a:r>
            <a:r>
              <a:rPr lang="en-US" dirty="0"/>
              <a:t> meeting with shallow buffers</a:t>
            </a:r>
          </a:p>
        </p:txBody>
      </p:sp>
      <p:sp>
        <p:nvSpPr>
          <p:cNvPr id="6" name="TextBox 5"/>
          <p:cNvSpPr txBox="1"/>
          <p:nvPr/>
        </p:nvSpPr>
        <p:spPr>
          <a:xfrm>
            <a:off x="533400" y="6167735"/>
            <a:ext cx="4876800" cy="461665"/>
          </a:xfrm>
          <a:prstGeom prst="rect">
            <a:avLst/>
          </a:prstGeom>
          <a:noFill/>
        </p:spPr>
        <p:txBody>
          <a:bodyPr wrap="square" rtlCol="0">
            <a:spAutoFit/>
          </a:bodyPr>
          <a:lstStyle/>
          <a:p>
            <a:pPr marL="342900" indent="-342900">
              <a:buFont typeface="Wingdings" charset="2"/>
              <a:buChar char="²"/>
            </a:pPr>
            <a:r>
              <a:rPr lang="en-US" sz="2400" b="1" dirty="0" err="1"/>
              <a:t>Vasudevan</a:t>
            </a:r>
            <a:r>
              <a:rPr lang="en-US" sz="2400" b="1" dirty="0"/>
              <a:t> et al. (SIGCOMM’09) </a:t>
            </a:r>
          </a:p>
        </p:txBody>
      </p:sp>
    </p:spTree>
    <p:custDataLst>
      <p:tags r:id="rId1"/>
    </p:custDataLst>
    <p:extLst>
      <p:ext uri="{BB962C8B-B14F-4D97-AF65-F5344CB8AC3E}">
        <p14:creationId xmlns:p14="http://schemas.microsoft.com/office/powerpoint/2010/main" val="40680741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8" dur="2000" fill="hold"/>
                                        <p:tgtEl>
                                          <p:spTgt spid="74"/>
                                        </p:tgtEl>
                                        <p:attrNameLst>
                                          <p:attrName>ppt_x</p:attrName>
                                          <p:attrName>ppt_y</p:attrName>
                                        </p:attrNameLst>
                                      </p:cBhvr>
                                      <p:rCtr x="-245" y="-127"/>
                                    </p:animMotion>
                                  </p:childTnLst>
                                </p:cTn>
                              </p:par>
                              <p:par>
                                <p:cTn id="19"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20" dur="2000" fill="hold"/>
                                        <p:tgtEl>
                                          <p:spTgt spid="75"/>
                                        </p:tgtEl>
                                        <p:attrNameLst>
                                          <p:attrName>ppt_x</p:attrName>
                                          <p:attrName>ppt_y</p:attrName>
                                        </p:attrNameLst>
                                      </p:cBhvr>
                                      <p:rCtr x="-246" y="-40"/>
                                    </p:animMotion>
                                  </p:childTnLst>
                                </p:cTn>
                              </p:par>
                              <p:par>
                                <p:cTn id="21"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22" dur="2000" fill="hold"/>
                                        <p:tgtEl>
                                          <p:spTgt spid="76"/>
                                        </p:tgtEl>
                                        <p:attrNameLst>
                                          <p:attrName>ppt_x</p:attrName>
                                          <p:attrName>ppt_y</p:attrName>
                                        </p:attrNameLst>
                                      </p:cBhvr>
                                      <p:rCtr x="-245" y="47"/>
                                    </p:animMotion>
                                  </p:childTnLst>
                                </p:cTn>
                              </p:par>
                              <p:par>
                                <p:cTn id="23"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4" dur="2000" fill="hold"/>
                                        <p:tgtEl>
                                          <p:spTgt spid="77"/>
                                        </p:tgtEl>
                                        <p:attrNameLst>
                                          <p:attrName>ppt_x</p:attrName>
                                          <p:attrName>ppt_y</p:attrName>
                                        </p:attrNameLst>
                                      </p:cBhvr>
                                      <p:rCtr x="-245" y="130"/>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10"/>
                                        </p:tgtEl>
                                      </p:cBhvr>
                                    </p:animEffect>
                                    <p:set>
                                      <p:cBhvr>
                                        <p:cTn id="29" dur="1" fill="hold">
                                          <p:stCondLst>
                                            <p:cond delay="999"/>
                                          </p:stCondLst>
                                        </p:cTn>
                                        <p:tgtEl>
                                          <p:spTgt spid="1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xit" presetSubtype="0" fill="hold" grpId="2" nodeType="withEffect">
                                  <p:stCondLst>
                                    <p:cond delay="0"/>
                                  </p:stCondLst>
                                  <p:childTnLst>
                                    <p:animEffect transition="out" filter="fade">
                                      <p:cBhvr>
                                        <p:cTn id="34" dur="1000"/>
                                        <p:tgtEl>
                                          <p:spTgt spid="74"/>
                                        </p:tgtEl>
                                      </p:cBhvr>
                                    </p:animEffect>
                                    <p:set>
                                      <p:cBhvr>
                                        <p:cTn id="35" dur="1" fill="hold">
                                          <p:stCondLst>
                                            <p:cond delay="999"/>
                                          </p:stCondLst>
                                        </p:cTn>
                                        <p:tgtEl>
                                          <p:spTgt spid="7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1000"/>
                                        <p:tgtEl>
                                          <p:spTgt spid="75"/>
                                        </p:tgtEl>
                                      </p:cBhvr>
                                    </p:animEffect>
                                    <p:set>
                                      <p:cBhvr>
                                        <p:cTn id="38" dur="1" fill="hold">
                                          <p:stCondLst>
                                            <p:cond delay="999"/>
                                          </p:stCondLst>
                                        </p:cTn>
                                        <p:tgtEl>
                                          <p:spTgt spid="75"/>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1000"/>
                                        <p:tgtEl>
                                          <p:spTgt spid="76"/>
                                        </p:tgtEl>
                                      </p:cBhvr>
                                    </p:animEffect>
                                    <p:set>
                                      <p:cBhvr>
                                        <p:cTn id="41" dur="1" fill="hold">
                                          <p:stCondLst>
                                            <p:cond delay="999"/>
                                          </p:stCondLst>
                                        </p:cTn>
                                        <p:tgtEl>
                                          <p:spTgt spid="76"/>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1000"/>
                                        <p:tgtEl>
                                          <p:spTgt spid="77"/>
                                        </p:tgtEl>
                                      </p:cBhvr>
                                    </p:animEffect>
                                    <p:set>
                                      <p:cBhvr>
                                        <p:cTn id="44" dur="1" fill="hold">
                                          <p:stCondLst>
                                            <p:cond delay="999"/>
                                          </p:stCondLst>
                                        </p:cTn>
                                        <p:tgtEl>
                                          <p:spTgt spid="77"/>
                                        </p:tgtEl>
                                        <p:attrNameLst>
                                          <p:attrName>style.visibility</p:attrName>
                                        </p:attrNameLst>
                                      </p:cBhvr>
                                      <p:to>
                                        <p:strVal val="hidden"/>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5" dur="1000" fill="hold"/>
                                        <p:tgtEl>
                                          <p:spTgt spid="78"/>
                                        </p:tgtEl>
                                        <p:attrNameLst>
                                          <p:attrName>ppt_x</p:attrName>
                                          <p:attrName>ppt_y</p:attrName>
                                        </p:attrNameLst>
                                      </p:cBhvr>
                                      <p:rCtr x="164" y="140"/>
                                    </p:animMotion>
                                  </p:childTnLst>
                                </p:cTn>
                              </p:par>
                              <p:par>
                                <p:cTn id="66"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7" dur="1000" fill="hold"/>
                                        <p:tgtEl>
                                          <p:spTgt spid="79"/>
                                        </p:tgtEl>
                                        <p:attrNameLst>
                                          <p:attrName>ppt_x</p:attrName>
                                          <p:attrName>ppt_y</p:attrName>
                                        </p:attrNameLst>
                                      </p:cBhvr>
                                      <p:rCtr x="166" y="135"/>
                                    </p:animMotion>
                                  </p:childTnLst>
                                </p:cTn>
                              </p:par>
                              <p:par>
                                <p:cTn id="68"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9" dur="1000" fill="hold"/>
                                        <p:tgtEl>
                                          <p:spTgt spid="80"/>
                                        </p:tgtEl>
                                        <p:attrNameLst>
                                          <p:attrName>ppt_x</p:attrName>
                                          <p:attrName>ppt_y</p:attrName>
                                        </p:attrNameLst>
                                      </p:cBhvr>
                                      <p:rCtr x="145" y="43"/>
                                    </p:animMotion>
                                  </p:childTnLst>
                                </p:cTn>
                              </p:par>
                              <p:par>
                                <p:cTn id="70"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71" dur="1000" fill="hold"/>
                                        <p:tgtEl>
                                          <p:spTgt spid="81"/>
                                        </p:tgtEl>
                                        <p:attrNameLst>
                                          <p:attrName>ppt_x</p:attrName>
                                          <p:attrName>ppt_y</p:attrName>
                                        </p:attrNameLst>
                                      </p:cBhvr>
                                      <p:rCtr x="143" y="44"/>
                                    </p:animMotion>
                                  </p:childTnLst>
                                </p:cTn>
                              </p:par>
                              <p:par>
                                <p:cTn id="72"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73" dur="1000" fill="hold"/>
                                        <p:tgtEl>
                                          <p:spTgt spid="82"/>
                                        </p:tgtEl>
                                        <p:attrNameLst>
                                          <p:attrName>ppt_x</p:attrName>
                                          <p:attrName>ppt_y</p:attrName>
                                        </p:attrNameLst>
                                      </p:cBhvr>
                                      <p:rCtr x="120" y="-53"/>
                                    </p:animMotion>
                                  </p:childTnLst>
                                </p:cTn>
                              </p:par>
                              <p:par>
                                <p:cTn id="74"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5" dur="1000" fill="hold"/>
                                        <p:tgtEl>
                                          <p:spTgt spid="83"/>
                                        </p:tgtEl>
                                        <p:attrNameLst>
                                          <p:attrName>ppt_x</p:attrName>
                                          <p:attrName>ppt_y</p:attrName>
                                        </p:attrNameLst>
                                      </p:cBhvr>
                                      <p:rCtr x="123" y="-49"/>
                                    </p:animMotion>
                                  </p:childTnLst>
                                </p:cTn>
                              </p:par>
                              <p:par>
                                <p:cTn id="76" presetID="0" presetClass="path" presetSubtype="0" accel="50000" decel="50000" fill="hold" grpId="1" nodeType="withEffect">
                                  <p:stCondLst>
                                    <p:cond delay="600"/>
                                  </p:stCondLst>
                                  <p:childTnLst>
                                    <p:animMotion origin="layout" path="M 0.02136 -0.02082 L 0.20695 -0.28614 " pathEditMode="relative" rAng="0" ptsTypes="AA">
                                      <p:cBhvr>
                                        <p:cTn id="77" dur="1000" fill="hold"/>
                                        <p:tgtEl>
                                          <p:spTgt spid="84"/>
                                        </p:tgtEl>
                                        <p:attrNameLst>
                                          <p:attrName>ppt_x</p:attrName>
                                          <p:attrName>ppt_y</p:attrName>
                                        </p:attrNameLst>
                                      </p:cBhvr>
                                      <p:rCtr x="93" y="-133"/>
                                    </p:animMotion>
                                  </p:childTnLst>
                                </p:cTn>
                              </p:par>
                              <p:par>
                                <p:cTn id="78"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9" dur="1000" fill="hold"/>
                                        <p:tgtEl>
                                          <p:spTgt spid="85"/>
                                        </p:tgtEl>
                                        <p:attrNameLst>
                                          <p:attrName>ppt_x</p:attrName>
                                          <p:attrName>ppt_y</p:attrName>
                                        </p:attrNameLst>
                                      </p:cBhvr>
                                      <p:rCtr x="105" y="-122"/>
                                    </p:animMotion>
                                  </p:childTnLst>
                                </p:cTn>
                              </p:par>
                              <p:par>
                                <p:cTn id="80" presetID="1" presetClass="entr" presetSubtype="0" fill="hold" nodeType="withEffect">
                                  <p:stCondLst>
                                    <p:cond delay="1500"/>
                                  </p:stCondLst>
                                  <p:childTnLst>
                                    <p:set>
                                      <p:cBhvr>
                                        <p:cTn id="81" dur="1" fill="hold">
                                          <p:stCondLst>
                                            <p:cond delay="0"/>
                                          </p:stCondLst>
                                        </p:cTn>
                                        <p:tgtEl>
                                          <p:spTgt spid="99"/>
                                        </p:tgtEl>
                                        <p:attrNameLst>
                                          <p:attrName>style.visibility</p:attrName>
                                        </p:attrNameLst>
                                      </p:cBhvr>
                                      <p:to>
                                        <p:strVal val="visible"/>
                                      </p:to>
                                    </p:set>
                                  </p:childTnLst>
                                </p:cTn>
                              </p:par>
                              <p:par>
                                <p:cTn id="82" presetID="42" presetClass="path" presetSubtype="0" accel="50000" decel="50000" fill="hold" grpId="2" nodeType="withEffect">
                                  <p:stCondLst>
                                    <p:cond delay="2000"/>
                                  </p:stCondLst>
                                  <p:childTnLst>
                                    <p:animMotion origin="layout" path="M 0.21059 -0.2873 L 0.21059 0.24543 " pathEditMode="relative" rAng="0" ptsTypes="AA">
                                      <p:cBhvr>
                                        <p:cTn id="83" dur="1000" fill="hold"/>
                                        <p:tgtEl>
                                          <p:spTgt spid="84"/>
                                        </p:tgtEl>
                                        <p:attrNameLst>
                                          <p:attrName>ppt_x</p:attrName>
                                          <p:attrName>ppt_y</p:attrName>
                                        </p:attrNameLst>
                                      </p:cBhvr>
                                      <p:rCtr x="0" y="266"/>
                                    </p:animMotion>
                                  </p:childTnLst>
                                </p:cTn>
                              </p:par>
                              <p:par>
                                <p:cTn id="84" presetID="8" presetClass="emph" presetSubtype="0" fill="hold" grpId="3" nodeType="withEffect">
                                  <p:stCondLst>
                                    <p:cond delay="2000"/>
                                  </p:stCondLst>
                                  <p:childTnLst>
                                    <p:animRot by="-86400000">
                                      <p:cBhvr>
                                        <p:cTn id="85" dur="1000" fill="hold"/>
                                        <p:tgtEl>
                                          <p:spTgt spid="84"/>
                                        </p:tgtEl>
                                        <p:attrNameLst>
                                          <p:attrName>r</p:attrName>
                                        </p:attrNameLst>
                                      </p:cBhvr>
                                    </p:animRot>
                                  </p:childTnLst>
                                </p:cTn>
                              </p:par>
                              <p:par>
                                <p:cTn id="86" presetID="42" presetClass="path" presetSubtype="0" accel="50000" decel="50000" fill="hold" grpId="2" nodeType="withEffect">
                                  <p:stCondLst>
                                    <p:cond delay="2000"/>
                                  </p:stCondLst>
                                  <p:childTnLst>
                                    <p:animMotion origin="layout" path="M 0.21892 -0.26532 L 0.21892 0.24543 " pathEditMode="relative" rAng="0" ptsTypes="AA">
                                      <p:cBhvr>
                                        <p:cTn id="87" dur="1000" fill="hold"/>
                                        <p:tgtEl>
                                          <p:spTgt spid="85"/>
                                        </p:tgtEl>
                                        <p:attrNameLst>
                                          <p:attrName>ppt_x</p:attrName>
                                          <p:attrName>ppt_y</p:attrName>
                                        </p:attrNameLst>
                                      </p:cBhvr>
                                      <p:rCtr x="0" y="255"/>
                                    </p:animMotion>
                                  </p:childTnLst>
                                </p:cTn>
                              </p:par>
                              <p:par>
                                <p:cTn id="88" presetID="8" presetClass="emph" presetSubtype="0" fill="hold" grpId="3" nodeType="withEffect">
                                  <p:stCondLst>
                                    <p:cond delay="2000"/>
                                  </p:stCondLst>
                                  <p:childTnLst>
                                    <p:animRot by="-86400000">
                                      <p:cBhvr>
                                        <p:cTn id="89" dur="1000" fill="hold"/>
                                        <p:tgtEl>
                                          <p:spTgt spid="85"/>
                                        </p:tgtEl>
                                        <p:attrNameLst>
                                          <p:attrName>r</p:attrName>
                                        </p:attrNameLst>
                                      </p:cBhvr>
                                    </p:animRot>
                                  </p:childTnLst>
                                </p:cTn>
                              </p:par>
                            </p:childTnLst>
                          </p:cTn>
                        </p:par>
                        <p:par>
                          <p:cTn id="90" fill="hold">
                            <p:stCondLst>
                              <p:cond delay="3000"/>
                            </p:stCondLst>
                            <p:childTnLst>
                              <p:par>
                                <p:cTn id="91" presetID="63" presetClass="path" presetSubtype="0" accel="50000" decel="50000" fill="hold" grpId="2" nodeType="afterEffect">
                                  <p:stCondLst>
                                    <p:cond delay="0"/>
                                  </p:stCondLst>
                                  <p:childTnLst>
                                    <p:animMotion origin="layout" path="M 0.33541 0.26764 L 0.51041 0.26764 " pathEditMode="relative" rAng="0" ptsTypes="AA">
                                      <p:cBhvr>
                                        <p:cTn id="92" dur="1000" fill="hold"/>
                                        <p:tgtEl>
                                          <p:spTgt spid="78"/>
                                        </p:tgtEl>
                                        <p:attrNameLst>
                                          <p:attrName>ppt_x</p:attrName>
                                          <p:attrName>ppt_y</p:attrName>
                                        </p:attrNameLst>
                                      </p:cBhvr>
                                      <p:rCtr x="87" y="0"/>
                                    </p:animMotion>
                                  </p:childTnLst>
                                </p:cTn>
                              </p:par>
                              <p:par>
                                <p:cTn id="93" presetID="10" presetClass="exit" presetSubtype="0" fill="hold" grpId="3" nodeType="withEffect">
                                  <p:stCondLst>
                                    <p:cond delay="500"/>
                                  </p:stCondLst>
                                  <p:childTnLst>
                                    <p:animEffect transition="out" filter="fade">
                                      <p:cBhvr>
                                        <p:cTn id="94" dur="1000"/>
                                        <p:tgtEl>
                                          <p:spTgt spid="78"/>
                                        </p:tgtEl>
                                      </p:cBhvr>
                                    </p:animEffect>
                                    <p:set>
                                      <p:cBhvr>
                                        <p:cTn id="95" dur="1" fill="hold">
                                          <p:stCondLst>
                                            <p:cond delay="999"/>
                                          </p:stCondLst>
                                        </p:cTn>
                                        <p:tgtEl>
                                          <p:spTgt spid="78"/>
                                        </p:tgtEl>
                                        <p:attrNameLst>
                                          <p:attrName>style.visibility</p:attrName>
                                        </p:attrNameLst>
                                      </p:cBhvr>
                                      <p:to>
                                        <p:strVal val="hidden"/>
                                      </p:to>
                                    </p:set>
                                  </p:childTnLst>
                                </p:cTn>
                              </p:par>
                              <p:par>
                                <p:cTn id="96" presetID="63" presetClass="path" presetSubtype="0" accel="50000" decel="50000" fill="hold" grpId="2" nodeType="withEffect">
                                  <p:stCondLst>
                                    <p:cond delay="500"/>
                                  </p:stCondLst>
                                  <p:childTnLst>
                                    <p:animMotion origin="layout" path="M 0.33611 0.26463 L 0.53541 0.26532 " pathEditMode="relative" rAng="0" ptsTypes="AA">
                                      <p:cBhvr>
                                        <p:cTn id="97" dur="1000" fill="hold"/>
                                        <p:tgtEl>
                                          <p:spTgt spid="79"/>
                                        </p:tgtEl>
                                        <p:attrNameLst>
                                          <p:attrName>ppt_x</p:attrName>
                                          <p:attrName>ppt_y</p:attrName>
                                        </p:attrNameLst>
                                      </p:cBhvr>
                                      <p:rCtr x="100" y="0"/>
                                    </p:animMotion>
                                  </p:childTnLst>
                                </p:cTn>
                              </p:par>
                              <p:par>
                                <p:cTn id="98" presetID="10" presetClass="exit" presetSubtype="0" fill="hold" grpId="3" nodeType="withEffect">
                                  <p:stCondLst>
                                    <p:cond delay="1000"/>
                                  </p:stCondLst>
                                  <p:childTnLst>
                                    <p:animEffect transition="out" filter="fade">
                                      <p:cBhvr>
                                        <p:cTn id="99" dur="1000"/>
                                        <p:tgtEl>
                                          <p:spTgt spid="79"/>
                                        </p:tgtEl>
                                      </p:cBhvr>
                                    </p:animEffect>
                                    <p:set>
                                      <p:cBhvr>
                                        <p:cTn id="100" dur="1" fill="hold">
                                          <p:stCondLst>
                                            <p:cond delay="999"/>
                                          </p:stCondLst>
                                        </p:cTn>
                                        <p:tgtEl>
                                          <p:spTgt spid="79"/>
                                        </p:tgtEl>
                                        <p:attrNameLst>
                                          <p:attrName>style.visibility</p:attrName>
                                        </p:attrNameLst>
                                      </p:cBhvr>
                                      <p:to>
                                        <p:strVal val="hidden"/>
                                      </p:to>
                                    </p:set>
                                  </p:childTnLst>
                                </p:cTn>
                              </p:par>
                              <p:par>
                                <p:cTn id="101" presetID="1" presetClass="exit" presetSubtype="0" fill="hold" nodeType="withEffect">
                                  <p:stCondLst>
                                    <p:cond delay="1500"/>
                                  </p:stCondLst>
                                  <p:childTnLst>
                                    <p:set>
                                      <p:cBhvr>
                                        <p:cTn id="102" dur="1" fill="hold">
                                          <p:stCondLst>
                                            <p:cond delay="0"/>
                                          </p:stCondLst>
                                        </p:cTn>
                                        <p:tgtEl>
                                          <p:spTgt spid="99"/>
                                        </p:tgtEl>
                                        <p:attrNameLst>
                                          <p:attrName>style.visibility</p:attrName>
                                        </p:attrNameLst>
                                      </p:cBhvr>
                                      <p:to>
                                        <p:strVal val="hidden"/>
                                      </p:to>
                                    </p:set>
                                  </p:childTnLst>
                                </p:cTn>
                              </p:par>
                              <p:par>
                                <p:cTn id="103" presetID="63" presetClass="path" presetSubtype="0" accel="50000" decel="50000" fill="hold" grpId="2" nodeType="withEffect">
                                  <p:stCondLst>
                                    <p:cond delay="1000"/>
                                  </p:stCondLst>
                                  <p:childTnLst>
                                    <p:animMotion origin="layout" path="M 0.27864 0.08142 L 0.51041 0.08304 " pathEditMode="relative" rAng="0" ptsTypes="AA">
                                      <p:cBhvr>
                                        <p:cTn id="104" dur="1000" fill="hold"/>
                                        <p:tgtEl>
                                          <p:spTgt spid="80"/>
                                        </p:tgtEl>
                                        <p:attrNameLst>
                                          <p:attrName>ppt_x</p:attrName>
                                          <p:attrName>ppt_y</p:attrName>
                                        </p:attrNameLst>
                                      </p:cBhvr>
                                      <p:rCtr x="116" y="1"/>
                                    </p:animMotion>
                                  </p:childTnLst>
                                </p:cTn>
                              </p:par>
                              <p:par>
                                <p:cTn id="105" presetID="10" presetClass="exit" presetSubtype="0" fill="hold" grpId="3" nodeType="withEffect">
                                  <p:stCondLst>
                                    <p:cond delay="1500"/>
                                  </p:stCondLst>
                                  <p:childTnLst>
                                    <p:animEffect transition="out" filter="fade">
                                      <p:cBhvr>
                                        <p:cTn id="106" dur="1000"/>
                                        <p:tgtEl>
                                          <p:spTgt spid="80"/>
                                        </p:tgtEl>
                                      </p:cBhvr>
                                    </p:animEffect>
                                    <p:set>
                                      <p:cBhvr>
                                        <p:cTn id="107" dur="1" fill="hold">
                                          <p:stCondLst>
                                            <p:cond delay="999"/>
                                          </p:stCondLst>
                                        </p:cTn>
                                        <p:tgtEl>
                                          <p:spTgt spid="80"/>
                                        </p:tgtEl>
                                        <p:attrNameLst>
                                          <p:attrName>style.visibility</p:attrName>
                                        </p:attrNameLst>
                                      </p:cBhvr>
                                      <p:to>
                                        <p:strVal val="hidden"/>
                                      </p:to>
                                    </p:set>
                                  </p:childTnLst>
                                </p:cTn>
                              </p:par>
                              <p:par>
                                <p:cTn id="108" presetID="63" presetClass="path" presetSubtype="0" accel="50000" decel="50000" fill="hold" grpId="2" nodeType="withEffect">
                                  <p:stCondLst>
                                    <p:cond delay="1500"/>
                                  </p:stCondLst>
                                  <p:childTnLst>
                                    <p:animMotion origin="layout" path="M 0.28437 0.08304 L 0.53541 0.08258 " pathEditMode="relative" rAng="0" ptsTypes="AA">
                                      <p:cBhvr>
                                        <p:cTn id="109" dur="1000" fill="hold"/>
                                        <p:tgtEl>
                                          <p:spTgt spid="81"/>
                                        </p:tgtEl>
                                        <p:attrNameLst>
                                          <p:attrName>ppt_x</p:attrName>
                                          <p:attrName>ppt_y</p:attrName>
                                        </p:attrNameLst>
                                      </p:cBhvr>
                                      <p:rCtr x="126" y="0"/>
                                    </p:animMotion>
                                  </p:childTnLst>
                                </p:cTn>
                              </p:par>
                              <p:par>
                                <p:cTn id="110" presetID="10" presetClass="exit" presetSubtype="0" fill="hold" grpId="3" nodeType="withEffect">
                                  <p:stCondLst>
                                    <p:cond delay="1900"/>
                                  </p:stCondLst>
                                  <p:childTnLst>
                                    <p:animEffect transition="out" filter="fade">
                                      <p:cBhvr>
                                        <p:cTn id="111" dur="1000"/>
                                        <p:tgtEl>
                                          <p:spTgt spid="81"/>
                                        </p:tgtEl>
                                      </p:cBhvr>
                                    </p:animEffect>
                                    <p:set>
                                      <p:cBhvr>
                                        <p:cTn id="112" dur="1" fill="hold">
                                          <p:stCondLst>
                                            <p:cond delay="999"/>
                                          </p:stCondLst>
                                        </p:cTn>
                                        <p:tgtEl>
                                          <p:spTgt spid="81"/>
                                        </p:tgtEl>
                                        <p:attrNameLst>
                                          <p:attrName>style.visibility</p:attrName>
                                        </p:attrNameLst>
                                      </p:cBhvr>
                                      <p:to>
                                        <p:strVal val="hidden"/>
                                      </p:to>
                                    </p:set>
                                  </p:childTnLst>
                                </p:cTn>
                              </p:par>
                              <p:par>
                                <p:cTn id="113" presetID="63" presetClass="path" presetSubtype="0" accel="50000" decel="50000" fill="hold" grpId="2" nodeType="withEffect">
                                  <p:stCondLst>
                                    <p:cond delay="2000"/>
                                  </p:stCondLst>
                                  <p:childTnLst>
                                    <p:animMotion origin="layout" path="M 0.24253 -0.09877 L 0.51041 -0.09877 " pathEditMode="relative" rAng="0" ptsTypes="AA">
                                      <p:cBhvr>
                                        <p:cTn id="114" dur="1000" fill="hold"/>
                                        <p:tgtEl>
                                          <p:spTgt spid="82"/>
                                        </p:tgtEl>
                                        <p:attrNameLst>
                                          <p:attrName>ppt_x</p:attrName>
                                          <p:attrName>ppt_y</p:attrName>
                                        </p:attrNameLst>
                                      </p:cBhvr>
                                      <p:rCtr x="134" y="0"/>
                                    </p:animMotion>
                                  </p:childTnLst>
                                </p:cTn>
                              </p:par>
                              <p:par>
                                <p:cTn id="115" presetID="10" presetClass="exit" presetSubtype="0" fill="hold" grpId="3" nodeType="withEffect">
                                  <p:stCondLst>
                                    <p:cond delay="2500"/>
                                  </p:stCondLst>
                                  <p:childTnLst>
                                    <p:animEffect transition="out" filter="fade">
                                      <p:cBhvr>
                                        <p:cTn id="116" dur="1000"/>
                                        <p:tgtEl>
                                          <p:spTgt spid="82"/>
                                        </p:tgtEl>
                                      </p:cBhvr>
                                    </p:animEffect>
                                    <p:set>
                                      <p:cBhvr>
                                        <p:cTn id="117" dur="1" fill="hold">
                                          <p:stCondLst>
                                            <p:cond delay="999"/>
                                          </p:stCondLst>
                                        </p:cTn>
                                        <p:tgtEl>
                                          <p:spTgt spid="82"/>
                                        </p:tgtEl>
                                        <p:attrNameLst>
                                          <p:attrName>style.visibility</p:attrName>
                                        </p:attrNameLst>
                                      </p:cBhvr>
                                      <p:to>
                                        <p:strVal val="hidden"/>
                                      </p:to>
                                    </p:set>
                                  </p:childTnLst>
                                </p:cTn>
                              </p:par>
                              <p:par>
                                <p:cTn id="118" presetID="63" presetClass="path" presetSubtype="0" accel="50000" decel="50000" fill="hold" grpId="2" nodeType="withEffect">
                                  <p:stCondLst>
                                    <p:cond delay="2500"/>
                                  </p:stCondLst>
                                  <p:childTnLst>
                                    <p:animMotion origin="layout" path="M 0.25277 -0.09877 L 0.53541 -0.09877 " pathEditMode="relative" rAng="0" ptsTypes="AA">
                                      <p:cBhvr>
                                        <p:cTn id="119" dur="1000" fill="hold"/>
                                        <p:tgtEl>
                                          <p:spTgt spid="83"/>
                                        </p:tgtEl>
                                        <p:attrNameLst>
                                          <p:attrName>ppt_x</p:attrName>
                                          <p:attrName>ppt_y</p:attrName>
                                        </p:attrNameLst>
                                      </p:cBhvr>
                                      <p:rCtr x="141" y="0"/>
                                    </p:animMotion>
                                  </p:childTnLst>
                                </p:cTn>
                              </p:par>
                              <p:par>
                                <p:cTn id="120" presetID="10" presetClass="exit" presetSubtype="0" fill="hold" grpId="3" nodeType="withEffect">
                                  <p:stCondLst>
                                    <p:cond delay="3000"/>
                                  </p:stCondLst>
                                  <p:childTnLst>
                                    <p:animEffect transition="out" filter="fade">
                                      <p:cBhvr>
                                        <p:cTn id="121" dur="1000"/>
                                        <p:tgtEl>
                                          <p:spTgt spid="83"/>
                                        </p:tgtEl>
                                      </p:cBhvr>
                                    </p:animEffect>
                                    <p:set>
                                      <p:cBhvr>
                                        <p:cTn id="122" dur="1" fill="hold">
                                          <p:stCondLst>
                                            <p:cond delay="999"/>
                                          </p:stCondLst>
                                        </p:cTn>
                                        <p:tgtEl>
                                          <p:spTgt spid="8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box(in)">
                                      <p:cBhvr>
                                        <p:cTn id="127" dur="500"/>
                                        <p:tgtEl>
                                          <p:spTgt spid="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3"/>
                                        </p:tgtEl>
                                        <p:attrNameLst>
                                          <p:attrName>style.visibility</p:attrName>
                                        </p:attrNameLst>
                                      </p:cBhvr>
                                      <p:to>
                                        <p:strVal val="visible"/>
                                      </p:to>
                                    </p:set>
                                    <p:animEffect transition="in" filter="blinds(horizontal)">
                                      <p:cBhvr>
                                        <p:cTn id="132" dur="500"/>
                                        <p:tgtEl>
                                          <p:spTgt spid="3"/>
                                        </p:tgtEl>
                                      </p:cBhvr>
                                    </p:animEffect>
                                  </p:childTnLst>
                                </p:cTn>
                              </p:par>
                              <p:par>
                                <p:cTn id="133"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34" dur="1500" fill="hold"/>
                                        <p:tgtEl>
                                          <p:spTgt spid="84"/>
                                        </p:tgtEl>
                                        <p:attrNameLst>
                                          <p:attrName>ppt_x</p:attrName>
                                          <p:attrName>ppt_y</p:attrName>
                                        </p:attrNameLst>
                                      </p:cBhvr>
                                      <p:rCtr x="252" y="-146"/>
                                    </p:animMotion>
                                  </p:childTnLst>
                                </p:cTn>
                              </p:par>
                              <p:par>
                                <p:cTn id="135" presetID="10" presetClass="exit" presetSubtype="0" fill="hold" grpId="5" nodeType="withEffect">
                                  <p:stCondLst>
                                    <p:cond delay="1000"/>
                                  </p:stCondLst>
                                  <p:childTnLst>
                                    <p:animEffect transition="out" filter="fade">
                                      <p:cBhvr>
                                        <p:cTn id="136" dur="1000"/>
                                        <p:tgtEl>
                                          <p:spTgt spid="84"/>
                                        </p:tgtEl>
                                      </p:cBhvr>
                                    </p:animEffect>
                                    <p:set>
                                      <p:cBhvr>
                                        <p:cTn id="137" dur="1" fill="hold">
                                          <p:stCondLst>
                                            <p:cond delay="999"/>
                                          </p:stCondLst>
                                        </p:cTn>
                                        <p:tgtEl>
                                          <p:spTgt spid="84"/>
                                        </p:tgtEl>
                                        <p:attrNameLst>
                                          <p:attrName>style.visibility</p:attrName>
                                        </p:attrNameLst>
                                      </p:cBhvr>
                                      <p:to>
                                        <p:strVal val="hidden"/>
                                      </p:to>
                                    </p:set>
                                  </p:childTnLst>
                                </p:cTn>
                              </p:par>
                              <p:par>
                                <p:cTn id="138"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9" dur="1500" fill="hold"/>
                                        <p:tgtEl>
                                          <p:spTgt spid="85"/>
                                        </p:tgtEl>
                                        <p:attrNameLst>
                                          <p:attrName>ppt_x</p:attrName>
                                          <p:attrName>ppt_y</p:attrName>
                                        </p:attrNameLst>
                                      </p:cBhvr>
                                      <p:rCtr x="266" y="-144"/>
                                    </p:animMotion>
                                  </p:childTnLst>
                                </p:cTn>
                              </p:par>
                              <p:par>
                                <p:cTn id="140" presetID="10" presetClass="exit" presetSubtype="0" fill="hold" grpId="5" nodeType="withEffect">
                                  <p:stCondLst>
                                    <p:cond delay="1500"/>
                                  </p:stCondLst>
                                  <p:childTnLst>
                                    <p:animEffect transition="out" filter="fade">
                                      <p:cBhvr>
                                        <p:cTn id="141" dur="1000"/>
                                        <p:tgtEl>
                                          <p:spTgt spid="85"/>
                                        </p:tgtEl>
                                      </p:cBhvr>
                                    </p:animEffect>
                                    <p:set>
                                      <p:cBhvr>
                                        <p:cTn id="142"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3" cstate="print"/>
          <a:stretch>
            <a:fillRect/>
          </a:stretch>
        </p:blipFill>
        <p:spPr>
          <a:xfrm>
            <a:off x="1750844" y="5350272"/>
            <a:ext cx="915278" cy="974328"/>
          </a:xfrm>
          <a:prstGeom prst="rect">
            <a:avLst/>
          </a:prstGeom>
        </p:spPr>
      </p:pic>
      <p:pic>
        <p:nvPicPr>
          <p:cNvPr id="89" name="Picture 88" descr="server-gray.png"/>
          <p:cNvPicPr>
            <a:picLocks noChangeAspect="1"/>
          </p:cNvPicPr>
          <p:nvPr/>
        </p:nvPicPr>
        <p:blipFill>
          <a:blip r:embed="rId3" cstate="print"/>
          <a:stretch>
            <a:fillRect/>
          </a:stretch>
        </p:blipFill>
        <p:spPr>
          <a:xfrm>
            <a:off x="1751722" y="1556544"/>
            <a:ext cx="915278" cy="974328"/>
          </a:xfrm>
          <a:prstGeom prst="rect">
            <a:avLst/>
          </a:prstGeom>
        </p:spPr>
      </p:pic>
      <p:pic>
        <p:nvPicPr>
          <p:cNvPr id="10" name="Content Placeholder 9" descr="switch.png"/>
          <p:cNvPicPr>
            <a:picLocks noGrp="1" noChangeAspect="1"/>
          </p:cNvPicPr>
          <p:nvPr>
            <p:ph idx="1"/>
          </p:nvPr>
        </p:nvPicPr>
        <p:blipFill>
          <a:blip r:embed="rId4" cstate="print"/>
          <a:stretch>
            <a:fillRect/>
          </a:stretch>
        </p:blipFill>
        <p:spPr>
          <a:xfrm flipH="1">
            <a:off x="4284353" y="3570383"/>
            <a:ext cx="1643349" cy="692945"/>
          </a:xfrm>
        </p:spPr>
      </p:pic>
      <p:pic>
        <p:nvPicPr>
          <p:cNvPr id="5" name="Picture 4" descr="server2.jpg"/>
          <p:cNvPicPr>
            <a:picLocks noChangeAspect="1"/>
          </p:cNvPicPr>
          <p:nvPr/>
        </p:nvPicPr>
        <p:blipFill>
          <a:blip r:embed="rId5" cstate="print"/>
          <a:stretch>
            <a:fillRect/>
          </a:stretch>
        </p:blipFill>
        <p:spPr>
          <a:xfrm>
            <a:off x="7233201" y="3381938"/>
            <a:ext cx="1148799" cy="1102845"/>
          </a:xfrm>
          <a:prstGeom prst="rect">
            <a:avLst/>
          </a:prstGeom>
        </p:spPr>
      </p:pic>
      <p:cxnSp>
        <p:nvCxnSpPr>
          <p:cNvPr id="12" name="Straight Connector 11"/>
          <p:cNvCxnSpPr/>
          <p:nvPr/>
        </p:nvCxnSpPr>
        <p:spPr>
          <a:xfrm flipV="1">
            <a:off x="5699102" y="39168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09709" y="20437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08831" y="40386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51"/>
          <p:cNvGrpSpPr>
            <a:grpSpLocks/>
          </p:cNvGrpSpPr>
          <p:nvPr/>
        </p:nvGrpSpPr>
        <p:grpSpPr bwMode="auto">
          <a:xfrm>
            <a:off x="4419600" y="36139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p>
          </p:txBody>
        </p:sp>
      </p:grpSp>
      <p:sp>
        <p:nvSpPr>
          <p:cNvPr id="78" name="Rectangle 163"/>
          <p:cNvSpPr>
            <a:spLocks noChangeArrowheads="1"/>
          </p:cNvSpPr>
          <p:nvPr/>
        </p:nvSpPr>
        <p:spPr bwMode="auto">
          <a:xfrm>
            <a:off x="2398776" y="178514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9" name="Rectangle 163"/>
          <p:cNvSpPr>
            <a:spLocks noChangeArrowheads="1"/>
          </p:cNvSpPr>
          <p:nvPr/>
        </p:nvSpPr>
        <p:spPr bwMode="auto">
          <a:xfrm>
            <a:off x="2170176" y="178514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4" name="Rectangle 163"/>
          <p:cNvSpPr>
            <a:spLocks noChangeArrowheads="1"/>
          </p:cNvSpPr>
          <p:nvPr/>
        </p:nvSpPr>
        <p:spPr bwMode="auto">
          <a:xfrm>
            <a:off x="2398776" y="5595144"/>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5" name="Rectangle 163"/>
          <p:cNvSpPr>
            <a:spLocks noChangeArrowheads="1"/>
          </p:cNvSpPr>
          <p:nvPr/>
        </p:nvSpPr>
        <p:spPr bwMode="auto">
          <a:xfrm>
            <a:off x="2170176" y="5595144"/>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41" name="TextBox 40"/>
          <p:cNvSpPr txBox="1"/>
          <p:nvPr/>
        </p:nvSpPr>
        <p:spPr>
          <a:xfrm>
            <a:off x="1522244" y="1099344"/>
            <a:ext cx="1295400" cy="369332"/>
          </a:xfrm>
          <a:prstGeom prst="rect">
            <a:avLst/>
          </a:prstGeom>
          <a:noFill/>
        </p:spPr>
        <p:txBody>
          <a:bodyPr wrap="square" rtlCol="0">
            <a:spAutoFit/>
          </a:bodyPr>
          <a:lstStyle/>
          <a:p>
            <a:r>
              <a:rPr lang="en-US" b="1" dirty="0"/>
              <a:t>Sender 1</a:t>
            </a:r>
          </a:p>
        </p:txBody>
      </p:sp>
      <p:sp>
        <p:nvSpPr>
          <p:cNvPr id="45" name="TextBox 44"/>
          <p:cNvSpPr txBox="1"/>
          <p:nvPr/>
        </p:nvSpPr>
        <p:spPr>
          <a:xfrm>
            <a:off x="1522244" y="4909344"/>
            <a:ext cx="1066800" cy="369332"/>
          </a:xfrm>
          <a:prstGeom prst="rect">
            <a:avLst/>
          </a:prstGeom>
          <a:noFill/>
        </p:spPr>
        <p:txBody>
          <a:bodyPr wrap="square" rtlCol="0">
            <a:spAutoFit/>
          </a:bodyPr>
          <a:lstStyle/>
          <a:p>
            <a:r>
              <a:rPr lang="en-US" b="1" dirty="0"/>
              <a:t>Sender 2</a:t>
            </a:r>
          </a:p>
        </p:txBody>
      </p:sp>
      <p:sp>
        <p:nvSpPr>
          <p:cNvPr id="46" name="TextBox 45"/>
          <p:cNvSpPr txBox="1"/>
          <p:nvPr/>
        </p:nvSpPr>
        <p:spPr>
          <a:xfrm>
            <a:off x="7237244" y="2863612"/>
            <a:ext cx="1144756" cy="369332"/>
          </a:xfrm>
          <a:prstGeom prst="rect">
            <a:avLst/>
          </a:prstGeom>
          <a:noFill/>
        </p:spPr>
        <p:txBody>
          <a:bodyPr wrap="square" rtlCol="0">
            <a:spAutoFit/>
          </a:bodyPr>
          <a:lstStyle/>
          <a:p>
            <a:r>
              <a:rPr lang="en-US" b="1" dirty="0"/>
              <a:t>Receiver</a:t>
            </a:r>
          </a:p>
        </p:txBody>
      </p:sp>
      <p:sp>
        <p:nvSpPr>
          <p:cNvPr id="42" name="Rectangle 163"/>
          <p:cNvSpPr>
            <a:spLocks noChangeArrowheads="1"/>
          </p:cNvSpPr>
          <p:nvPr/>
        </p:nvSpPr>
        <p:spPr bwMode="auto">
          <a:xfrm>
            <a:off x="1939820" y="178514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48" name="Rectangle 163"/>
          <p:cNvSpPr>
            <a:spLocks noChangeArrowheads="1"/>
          </p:cNvSpPr>
          <p:nvPr/>
        </p:nvSpPr>
        <p:spPr bwMode="auto">
          <a:xfrm>
            <a:off x="1711220" y="178514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49" name="Rectangle 163"/>
          <p:cNvSpPr>
            <a:spLocks noChangeArrowheads="1"/>
          </p:cNvSpPr>
          <p:nvPr/>
        </p:nvSpPr>
        <p:spPr bwMode="auto">
          <a:xfrm>
            <a:off x="1482620" y="178514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grpSp>
        <p:nvGrpSpPr>
          <p:cNvPr id="6" name="Group 57"/>
          <p:cNvGrpSpPr/>
          <p:nvPr/>
        </p:nvGrpSpPr>
        <p:grpSpPr>
          <a:xfrm>
            <a:off x="111020" y="1785144"/>
            <a:ext cx="1335024" cy="594360"/>
            <a:chOff x="3389376" y="1676400"/>
            <a:chExt cx="1335024" cy="594360"/>
          </a:xfrm>
        </p:grpSpPr>
        <p:sp>
          <p:nvSpPr>
            <p:cNvPr id="50" name="Rectangle 163"/>
            <p:cNvSpPr>
              <a:spLocks noChangeArrowheads="1"/>
            </p:cNvSpPr>
            <p:nvPr/>
          </p:nvSpPr>
          <p:spPr bwMode="auto">
            <a:xfrm>
              <a:off x="33893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1" name="Rectangle 163"/>
            <p:cNvSpPr>
              <a:spLocks noChangeArrowheads="1"/>
            </p:cNvSpPr>
            <p:nvPr/>
          </p:nvSpPr>
          <p:spPr bwMode="auto">
            <a:xfrm>
              <a:off x="36179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2" name="Rectangle 163"/>
            <p:cNvSpPr>
              <a:spLocks noChangeArrowheads="1"/>
            </p:cNvSpPr>
            <p:nvPr/>
          </p:nvSpPr>
          <p:spPr bwMode="auto">
            <a:xfrm>
              <a:off x="38465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3" name="Rectangle 163"/>
            <p:cNvSpPr>
              <a:spLocks noChangeArrowheads="1"/>
            </p:cNvSpPr>
            <p:nvPr/>
          </p:nvSpPr>
          <p:spPr bwMode="auto">
            <a:xfrm>
              <a:off x="40751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4" name="Rectangle 163"/>
            <p:cNvSpPr>
              <a:spLocks noChangeArrowheads="1"/>
            </p:cNvSpPr>
            <p:nvPr/>
          </p:nvSpPr>
          <p:spPr bwMode="auto">
            <a:xfrm>
              <a:off x="43037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7" name="Rectangle 163"/>
            <p:cNvSpPr>
              <a:spLocks noChangeArrowheads="1"/>
            </p:cNvSpPr>
            <p:nvPr/>
          </p:nvSpPr>
          <p:spPr bwMode="auto">
            <a:xfrm>
              <a:off x="4532376" y="16764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grpSp>
      <p:sp>
        <p:nvSpPr>
          <p:cNvPr id="59" name="TextBox 58"/>
          <p:cNvSpPr txBox="1"/>
          <p:nvPr/>
        </p:nvSpPr>
        <p:spPr>
          <a:xfrm>
            <a:off x="3657600" y="1196752"/>
            <a:ext cx="5486400" cy="2123658"/>
          </a:xfrm>
          <a:prstGeom prst="rect">
            <a:avLst/>
          </a:prstGeom>
          <a:noFill/>
        </p:spPr>
        <p:txBody>
          <a:bodyPr wrap="square" rtlCol="0">
            <a:spAutoFit/>
          </a:bodyPr>
          <a:lstStyle/>
          <a:p>
            <a:pPr>
              <a:buFont typeface="Arial" pitchFamily="34" charset="0"/>
              <a:buChar char="•"/>
            </a:pPr>
            <a:r>
              <a:rPr lang="en-US" sz="2800" dirty="0">
                <a:ea typeface="Arial" charset="0"/>
                <a:cs typeface="Arial"/>
              </a:rPr>
              <a:t> Large flows buildup queues.</a:t>
            </a:r>
          </a:p>
          <a:p>
            <a:pPr>
              <a:buFont typeface="Arial" pitchFamily="34" charset="0"/>
              <a:buChar char="•"/>
            </a:pPr>
            <a:r>
              <a:rPr lang="en-US" altLang="zh-CN" sz="2800" dirty="0">
                <a:ea typeface="Arial" charset="0"/>
                <a:cs typeface="Arial"/>
              </a:rPr>
              <a:t> Measurements in Bing cluster</a:t>
            </a:r>
          </a:p>
          <a:p>
            <a:pPr lvl="1">
              <a:buFont typeface="Wingdings" pitchFamily="2" charset="2"/>
              <a:buChar char="Ø"/>
            </a:pPr>
            <a:r>
              <a:rPr lang="en-US" altLang="zh-CN" sz="2400" b="1" dirty="0">
                <a:solidFill>
                  <a:srgbClr val="0000CC"/>
                </a:solidFill>
                <a:cs typeface="Arial"/>
              </a:rPr>
              <a:t> For 90% packets: RTT &lt; 1ms</a:t>
            </a:r>
          </a:p>
          <a:p>
            <a:pPr lvl="1">
              <a:buFont typeface="Wingdings" pitchFamily="2" charset="2"/>
              <a:buChar char="Ø"/>
            </a:pPr>
            <a:r>
              <a:rPr lang="en-US" altLang="zh-CN" sz="2400" b="1" dirty="0">
                <a:solidFill>
                  <a:srgbClr val="FF0000"/>
                </a:solidFill>
                <a:cs typeface="Arial"/>
              </a:rPr>
              <a:t> For 10% packets: 1ms &lt; RTT &lt; 15ms</a:t>
            </a:r>
            <a:endParaRPr lang="en-US" altLang="zh-CN" sz="2000" b="1" dirty="0">
              <a:solidFill>
                <a:srgbClr val="FF0000"/>
              </a:solidFill>
            </a:endParaRPr>
          </a:p>
          <a:p>
            <a:pPr>
              <a:buFont typeface="Arial" pitchFamily="34" charset="0"/>
              <a:buChar char="•"/>
            </a:pPr>
            <a:r>
              <a:rPr lang="en-US" sz="2800" dirty="0">
                <a:ea typeface="Arial" charset="0"/>
                <a:cs typeface="Arial"/>
              </a:rPr>
              <a:t> </a:t>
            </a:r>
          </a:p>
        </p:txBody>
      </p:sp>
      <p:sp>
        <p:nvSpPr>
          <p:cNvPr id="35" name="Slide Number Placeholder 34"/>
          <p:cNvSpPr>
            <a:spLocks noGrp="1"/>
          </p:cNvSpPr>
          <p:nvPr>
            <p:ph type="sldNum" sz="quarter" idx="12"/>
          </p:nvPr>
        </p:nvSpPr>
        <p:spPr/>
        <p:txBody>
          <a:bodyPr/>
          <a:lstStyle/>
          <a:p>
            <a:fld id="{D6860B3D-D4F8-4840-B91D-0EEC232E35FC}" type="slidenum">
              <a:rPr lang="en-US" smtClean="0"/>
              <a:pPr/>
              <a:t>7</a:t>
            </a:fld>
            <a:endParaRPr lang="en-US"/>
          </a:p>
        </p:txBody>
      </p:sp>
      <p:sp>
        <p:nvSpPr>
          <p:cNvPr id="4" name="Title 3"/>
          <p:cNvSpPr>
            <a:spLocks noGrp="1"/>
          </p:cNvSpPr>
          <p:nvPr>
            <p:ph type="title"/>
          </p:nvPr>
        </p:nvSpPr>
        <p:spPr/>
        <p:txBody>
          <a:bodyPr/>
          <a:lstStyle/>
          <a:p>
            <a:r>
              <a:rPr lang="en-US" dirty="0"/>
              <a:t>Queue Buildup</a:t>
            </a:r>
          </a:p>
        </p:txBody>
      </p:sp>
      <p:sp>
        <p:nvSpPr>
          <p:cNvPr id="33" name="矩形 32"/>
          <p:cNvSpPr/>
          <p:nvPr/>
        </p:nvSpPr>
        <p:spPr>
          <a:xfrm>
            <a:off x="3707904" y="5301208"/>
            <a:ext cx="4752528" cy="830997"/>
          </a:xfrm>
          <a:prstGeom prst="rect">
            <a:avLst/>
          </a:prstGeom>
        </p:spPr>
        <p:txBody>
          <a:bodyPr wrap="square">
            <a:spAutoFit/>
          </a:bodyPr>
          <a:lstStyle/>
          <a:p>
            <a:pPr lvl="1"/>
            <a:r>
              <a:rPr lang="en-US" altLang="zh-CN" sz="2400" b="1" dirty="0">
                <a:solidFill>
                  <a:srgbClr val="FF0000"/>
                </a:solidFill>
                <a:cs typeface="Arial"/>
              </a:rPr>
              <a:t>Large flows result in the increase of  short flows’ latency</a:t>
            </a:r>
            <a:endParaRPr lang="en-US" altLang="zh-CN" sz="2000" b="1" dirty="0">
              <a:solidFill>
                <a:srgbClr val="FF0000"/>
              </a:solidFill>
            </a:endParaRPr>
          </a:p>
        </p:txBody>
      </p:sp>
    </p:spTree>
    <p:custDataLst>
      <p:tags r:id="rId1"/>
    </p:custDataLst>
    <p:extLst>
      <p:ext uri="{BB962C8B-B14F-4D97-AF65-F5344CB8AC3E}">
        <p14:creationId xmlns:p14="http://schemas.microsoft.com/office/powerpoint/2010/main" val="33101977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10"/>
                                        </p:tgtEl>
                                      </p:cBhvr>
                                    </p:animEffect>
                                    <p:set>
                                      <p:cBhvr>
                                        <p:cTn id="11" dur="1" fill="hold">
                                          <p:stCondLst>
                                            <p:cond delay="999"/>
                                          </p:stCondLst>
                                        </p:cTn>
                                        <p:tgtEl>
                                          <p:spTgt spid="10"/>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36" dur="1000" fill="hold"/>
                                        <p:tgtEl>
                                          <p:spTgt spid="78"/>
                                        </p:tgtEl>
                                        <p:attrNameLst>
                                          <p:attrName>ppt_x</p:attrName>
                                          <p:attrName>ppt_y</p:attrName>
                                        </p:attrNameLst>
                                      </p:cBhvr>
                                      <p:rCtr x="164" y="140"/>
                                    </p:animMotion>
                                  </p:childTnLst>
                                </p:cTn>
                              </p:par>
                              <p:par>
                                <p:cTn id="37" presetID="0" presetClass="path" presetSubtype="0" accel="50000" decel="50000" fill="hold" grpId="1" nodeType="withEffect">
                                  <p:stCondLst>
                                    <p:cond delay="0"/>
                                  </p:stCondLst>
                                  <p:childTnLst>
                                    <p:animMotion origin="layout" path="M 0.00902 -0.00462 C 0.01458 -0.00324 0.02708 -0.01203 0.04271 0.00324 C 0.05833 0.01851 0.07777 0.05136 0.10295 0.08652 C 0.12812 0.12168 0.1684 0.1846 0.1934 0.2149 C 0.2184 0.2452 0.2283 0.25885 0.25295 0.26787 C 0.2776 0.27689 0.32274 0.26926 0.34097 0.26949 " pathEditMode="relative" rAng="0" ptsTypes="aaaaaa">
                                      <p:cBhvr>
                                        <p:cTn id="38" dur="1000" fill="hold"/>
                                        <p:tgtEl>
                                          <p:spTgt spid="79"/>
                                        </p:tgtEl>
                                        <p:attrNameLst>
                                          <p:attrName>ppt_x</p:attrName>
                                          <p:attrName>ppt_y</p:attrName>
                                        </p:attrNameLst>
                                      </p:cBhvr>
                                      <p:rCtr x="166" y="137"/>
                                    </p:animMotion>
                                  </p:childTnLst>
                                </p:cTn>
                              </p:par>
                              <p:par>
                                <p:cTn id="39" presetID="0" presetClass="path" presetSubtype="0" accel="50000" decel="50000" fill="hold" grpId="1" nodeType="withEffect">
                                  <p:stCondLst>
                                    <p:cond delay="0"/>
                                  </p:stCondLst>
                                  <p:childTnLst>
                                    <p:animMotion origin="layout" path="M 0.06528 -0.00462 C 0.08542 0.02475 0.15295 0.12723 0.18629 0.17141 C 0.21962 0.21559 0.23941 0.24428 0.26528 0.26024 C 0.29115 0.2762 0.32604 0.26625 0.34202 0.26787 " pathEditMode="relative" rAng="0" ptsTypes="aaaa">
                                      <p:cBhvr>
                                        <p:cTn id="40" dur="1000" fill="hold"/>
                                        <p:tgtEl>
                                          <p:spTgt spid="42"/>
                                        </p:tgtEl>
                                        <p:attrNameLst>
                                          <p:attrName>ppt_x</p:attrName>
                                          <p:attrName>ppt_y</p:attrName>
                                        </p:attrNameLst>
                                      </p:cBhvr>
                                      <p:rCtr x="138" y="140"/>
                                    </p:animMotion>
                                  </p:childTnLst>
                                </p:cTn>
                              </p:par>
                              <p:par>
                                <p:cTn id="41" presetID="0" presetClass="path" presetSubtype="0" accel="50000" decel="50000" fill="hold" grpId="1" nodeType="withEffect">
                                  <p:stCondLst>
                                    <p:cond delay="0"/>
                                  </p:stCondLst>
                                  <p:childTnLst>
                                    <p:animMotion origin="layout" path="M 0.00903 -0.00463 C 0.02257 -0.00347 0.06233 -0.01921 0.09028 0.00208 C 0.11823 0.02338 0.1507 0.08796 0.17657 0.12384 C 0.20243 0.15972 0.22743 0.19352 0.24584 0.21759 C 0.26424 0.24167 0.27118 0.25972 0.2875 0.26806 C 0.30382 0.27639 0.33177 0.26783 0.34341 0.26783 " pathEditMode="relative" rAng="0" ptsTypes="aaaaaa">
                                      <p:cBhvr>
                                        <p:cTn id="42" dur="1000" fill="hold"/>
                                        <p:tgtEl>
                                          <p:spTgt spid="48"/>
                                        </p:tgtEl>
                                        <p:attrNameLst>
                                          <p:attrName>ppt_x</p:attrName>
                                          <p:attrName>ppt_y</p:attrName>
                                        </p:attrNameLst>
                                      </p:cBhvr>
                                      <p:rCtr x="167" y="133"/>
                                    </p:animMotion>
                                  </p:childTnLst>
                                </p:cTn>
                              </p:par>
                              <p:par>
                                <p:cTn id="43" presetID="0" presetClass="path" presetSubtype="0" accel="50000" decel="50000" fill="hold" grpId="1" nodeType="withEffect">
                                  <p:stCondLst>
                                    <p:cond delay="0"/>
                                  </p:stCondLst>
                                  <p:childTnLst>
                                    <p:animMotion origin="layout" path="M -3.05556E-6 -1.80662E-6 C 0.01198 -0.00023 0.05157 -0.00231 0.07153 -0.00185 C 0.0915 -0.00139 0.10174 -0.01226 0.11979 0.00301 C 0.13785 0.01828 0.1592 0.05876 0.17986 0.08975 C 0.20052 0.12075 0.2224 0.15961 0.24375 0.18922 C 0.26511 0.21883 0.29063 0.25445 0.30764 0.26787 C 0.32466 0.28129 0.3382 0.26926 0.34618 0.26949 " pathEditMode="relative" rAng="0" ptsTypes="aaaaaaa">
                                      <p:cBhvr>
                                        <p:cTn id="44" dur="1000" fill="hold"/>
                                        <p:tgtEl>
                                          <p:spTgt spid="49"/>
                                        </p:tgtEl>
                                        <p:attrNameLst>
                                          <p:attrName>ppt_x</p:attrName>
                                          <p:attrName>ppt_y</p:attrName>
                                        </p:attrNameLst>
                                      </p:cBhvr>
                                      <p:rCtr x="173" y="134"/>
                                    </p:animMotion>
                                  </p:childTnLst>
                                </p:cTn>
                              </p:par>
                              <p:par>
                                <p:cTn id="45" presetID="0" presetClass="path" presetSubtype="0" accel="50000" decel="50000" fill="hold" grpId="1" nodeType="withEffect">
                                  <p:stCondLst>
                                    <p:cond delay="0"/>
                                  </p:stCondLst>
                                  <p:childTnLst>
                                    <p:animMotion origin="layout" path="M -3.05556E-6 0.01296 C 0.05608 -0.06822 0.11285 -0.15009 0.14219 -0.19264 C 0.17153 -0.23519 0.1658 -0.22803 0.17604 -0.24329 C 0.18629 -0.25855 0.19636 -0.27752 0.20417 -0.28492 C 0.21198 -0.29232 0.21945 -0.287 0.22344 -0.28769 " pathEditMode="relative" rAng="0" ptsTypes="aaaaa">
                                      <p:cBhvr>
                                        <p:cTn id="46" dur="1000" fill="hold"/>
                                        <p:tgtEl>
                                          <p:spTgt spid="84"/>
                                        </p:tgtEl>
                                        <p:attrNameLst>
                                          <p:attrName>ppt_x</p:attrName>
                                          <p:attrName>ppt_y</p:attrName>
                                        </p:attrNameLst>
                                      </p:cBhvr>
                                      <p:rCtr x="112" y="-153"/>
                                    </p:animMotion>
                                  </p:childTnLst>
                                </p:cTn>
                              </p:par>
                              <p:par>
                                <p:cTn id="47" presetID="0" presetClass="path" presetSubtype="0" accel="50000" decel="50000" fill="hold" grpId="1" nodeType="withEffect">
                                  <p:stCondLst>
                                    <p:cond delay="0"/>
                                  </p:stCondLst>
                                  <p:childTnLst>
                                    <p:animMotion origin="layout" path="M -3.05556E-6 -4.38483E-6 C 0.00539 -0.00046 0.01077 0.02174 0.03247 -0.00323 C 0.05417 -0.02821 0.10243 -0.1073 0.13004 -0.14963 C 0.15764 -0.19195 0.18195 -0.23358 0.19792 -0.25647 C 0.21389 -0.27937 0.22049 -0.28122 0.22639 -0.28769 " pathEditMode="relative" rAng="0" ptsTypes="aaaaa">
                                      <p:cBhvr>
                                        <p:cTn id="48" dur="1000" fill="hold"/>
                                        <p:tgtEl>
                                          <p:spTgt spid="85"/>
                                        </p:tgtEl>
                                        <p:attrNameLst>
                                          <p:attrName>ppt_x</p:attrName>
                                          <p:attrName>ppt_y</p:attrName>
                                        </p:attrNameLst>
                                      </p:cBhvr>
                                      <p:rCtr x="113" y="-133"/>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3" nodeType="clickEffect">
                                  <p:stCondLst>
                                    <p:cond delay="0"/>
                                  </p:stCondLst>
                                  <p:childTnLst>
                                    <p:animMotion origin="layout" path="M 0.22726 -0.28839 L 0.22726 0.18895 " pathEditMode="relative" rAng="0" ptsTypes="AA">
                                      <p:cBhvr>
                                        <p:cTn id="52" dur="1000" fill="hold"/>
                                        <p:tgtEl>
                                          <p:spTgt spid="85"/>
                                        </p:tgtEl>
                                        <p:attrNameLst>
                                          <p:attrName>ppt_x</p:attrName>
                                          <p:attrName>ppt_y</p:attrName>
                                        </p:attrNameLst>
                                      </p:cBhvr>
                                      <p:rCtr x="0" y="239"/>
                                    </p:animMotion>
                                  </p:childTnLst>
                                </p:cTn>
                              </p:par>
                              <p:par>
                                <p:cTn id="53" presetID="8" presetClass="emph" presetSubtype="0" fill="hold" grpId="2" nodeType="withEffect">
                                  <p:stCondLst>
                                    <p:cond delay="0"/>
                                  </p:stCondLst>
                                  <p:childTnLst>
                                    <p:animRot by="-86400000">
                                      <p:cBhvr>
                                        <p:cTn id="54" dur="1000" fill="hold"/>
                                        <p:tgtEl>
                                          <p:spTgt spid="85"/>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grpId="2" nodeType="clickEffect">
                                  <p:stCondLst>
                                    <p:cond delay="0"/>
                                  </p:stCondLst>
                                  <p:childTnLst>
                                    <p:animMotion origin="layout" path="M 0.33541 0.26764 L 0.51041 0.26764 " pathEditMode="relative" rAng="0" ptsTypes="AA">
                                      <p:cBhvr>
                                        <p:cTn id="58" dur="1000" fill="hold"/>
                                        <p:tgtEl>
                                          <p:spTgt spid="78"/>
                                        </p:tgtEl>
                                        <p:attrNameLst>
                                          <p:attrName>ppt_x</p:attrName>
                                          <p:attrName>ppt_y</p:attrName>
                                        </p:attrNameLst>
                                      </p:cBhvr>
                                      <p:rCtr x="87" y="0"/>
                                    </p:animMotion>
                                  </p:childTnLst>
                                </p:cTn>
                              </p:par>
                              <p:par>
                                <p:cTn id="59" presetID="10" presetClass="exit" presetSubtype="0" fill="hold" grpId="3" nodeType="withEffect">
                                  <p:stCondLst>
                                    <p:cond delay="500"/>
                                  </p:stCondLst>
                                  <p:childTnLst>
                                    <p:animEffect transition="out" filter="fade">
                                      <p:cBhvr>
                                        <p:cTn id="60" dur="1000"/>
                                        <p:tgtEl>
                                          <p:spTgt spid="78"/>
                                        </p:tgtEl>
                                      </p:cBhvr>
                                    </p:animEffect>
                                    <p:set>
                                      <p:cBhvr>
                                        <p:cTn id="61" dur="1" fill="hold">
                                          <p:stCondLst>
                                            <p:cond delay="999"/>
                                          </p:stCondLst>
                                        </p:cTn>
                                        <p:tgtEl>
                                          <p:spTgt spid="78"/>
                                        </p:tgtEl>
                                        <p:attrNameLst>
                                          <p:attrName>style.visibility</p:attrName>
                                        </p:attrNameLst>
                                      </p:cBhvr>
                                      <p:to>
                                        <p:strVal val="hidden"/>
                                      </p:to>
                                    </p:set>
                                  </p:childTnLst>
                                </p:cTn>
                              </p:par>
                              <p:par>
                                <p:cTn id="62" presetID="63" presetClass="path" presetSubtype="0" accel="50000" decel="50000" fill="hold" grpId="2" nodeType="withEffect">
                                  <p:stCondLst>
                                    <p:cond delay="500"/>
                                  </p:stCondLst>
                                  <p:childTnLst>
                                    <p:animMotion origin="layout" path="M 0.33611 0.26463 L 0.53541 0.26532 " pathEditMode="relative" rAng="0" ptsTypes="AA">
                                      <p:cBhvr>
                                        <p:cTn id="63" dur="1000" fill="hold"/>
                                        <p:tgtEl>
                                          <p:spTgt spid="79"/>
                                        </p:tgtEl>
                                        <p:attrNameLst>
                                          <p:attrName>ppt_x</p:attrName>
                                          <p:attrName>ppt_y</p:attrName>
                                        </p:attrNameLst>
                                      </p:cBhvr>
                                      <p:rCtr x="100" y="0"/>
                                    </p:animMotion>
                                  </p:childTnLst>
                                </p:cTn>
                              </p:par>
                              <p:par>
                                <p:cTn id="64" presetID="10" presetClass="exit" presetSubtype="0" fill="hold" grpId="3" nodeType="withEffect">
                                  <p:stCondLst>
                                    <p:cond delay="1000"/>
                                  </p:stCondLst>
                                  <p:childTnLst>
                                    <p:animEffect transition="out" filter="fade">
                                      <p:cBhvr>
                                        <p:cTn id="65" dur="1000"/>
                                        <p:tgtEl>
                                          <p:spTgt spid="79"/>
                                        </p:tgtEl>
                                      </p:cBhvr>
                                    </p:animEffect>
                                    <p:set>
                                      <p:cBhvr>
                                        <p:cTn id="66" dur="1" fill="hold">
                                          <p:stCondLst>
                                            <p:cond delay="999"/>
                                          </p:stCondLst>
                                        </p:cTn>
                                        <p:tgtEl>
                                          <p:spTgt spid="79"/>
                                        </p:tgtEl>
                                        <p:attrNameLst>
                                          <p:attrName>style.visibility</p:attrName>
                                        </p:attrNameLst>
                                      </p:cBhvr>
                                      <p:to>
                                        <p:strVal val="hidden"/>
                                      </p:to>
                                    </p:set>
                                  </p:childTnLst>
                                </p:cTn>
                              </p:par>
                              <p:par>
                                <p:cTn id="67" presetID="63" presetClass="path" presetSubtype="0" accel="50000" decel="50000" fill="hold" nodeType="withEffect">
                                  <p:stCondLst>
                                    <p:cond delay="1000"/>
                                  </p:stCondLst>
                                  <p:childTnLst>
                                    <p:animMotion origin="layout" path="M 0.33542 0.26764 L 0.56059 0.26764 " pathEditMode="relative" rAng="0" ptsTypes="AA">
                                      <p:cBhvr>
                                        <p:cTn id="68" dur="1000" fill="hold"/>
                                        <p:tgtEl>
                                          <p:spTgt spid="42"/>
                                        </p:tgtEl>
                                        <p:attrNameLst>
                                          <p:attrName>ppt_x</p:attrName>
                                          <p:attrName>ppt_y</p:attrName>
                                        </p:attrNameLst>
                                      </p:cBhvr>
                                      <p:rCtr x="112" y="0"/>
                                    </p:animMotion>
                                  </p:childTnLst>
                                </p:cTn>
                              </p:par>
                              <p:par>
                                <p:cTn id="69" presetID="10" presetClass="exit" presetSubtype="0" fill="hold" nodeType="withEffect">
                                  <p:stCondLst>
                                    <p:cond delay="1500"/>
                                  </p:stCondLst>
                                  <p:childTnLst>
                                    <p:animEffect transition="out" filter="fade">
                                      <p:cBhvr>
                                        <p:cTn id="70" dur="1000"/>
                                        <p:tgtEl>
                                          <p:spTgt spid="42"/>
                                        </p:tgtEl>
                                      </p:cBhvr>
                                    </p:animEffect>
                                    <p:set>
                                      <p:cBhvr>
                                        <p:cTn id="71" dur="1" fill="hold">
                                          <p:stCondLst>
                                            <p:cond delay="999"/>
                                          </p:stCondLst>
                                        </p:cTn>
                                        <p:tgtEl>
                                          <p:spTgt spid="42"/>
                                        </p:tgtEl>
                                        <p:attrNameLst>
                                          <p:attrName>style.visibility</p:attrName>
                                        </p:attrNameLst>
                                      </p:cBhvr>
                                      <p:to>
                                        <p:strVal val="hidden"/>
                                      </p:to>
                                    </p:set>
                                  </p:childTnLst>
                                </p:cTn>
                              </p:par>
                              <p:par>
                                <p:cTn id="72" presetID="63" presetClass="path" presetSubtype="0" accel="50000" decel="50000" fill="hold" nodeType="withEffect">
                                  <p:stCondLst>
                                    <p:cond delay="1500"/>
                                  </p:stCondLst>
                                  <p:childTnLst>
                                    <p:animMotion origin="layout" path="M 0.33611 0.26394 L 0.58559 0.26764 " pathEditMode="relative" rAng="0" ptsTypes="AA">
                                      <p:cBhvr>
                                        <p:cTn id="73" dur="1000" fill="hold"/>
                                        <p:tgtEl>
                                          <p:spTgt spid="48"/>
                                        </p:tgtEl>
                                        <p:attrNameLst>
                                          <p:attrName>ppt_x</p:attrName>
                                          <p:attrName>ppt_y</p:attrName>
                                        </p:attrNameLst>
                                      </p:cBhvr>
                                      <p:rCtr x="125" y="2"/>
                                    </p:animMotion>
                                  </p:childTnLst>
                                </p:cTn>
                              </p:par>
                              <p:par>
                                <p:cTn id="74" presetID="10" presetClass="exit" presetSubtype="0" fill="hold" nodeType="withEffect">
                                  <p:stCondLst>
                                    <p:cond delay="2000"/>
                                  </p:stCondLst>
                                  <p:childTnLst>
                                    <p:animEffect transition="out" filter="fade">
                                      <p:cBhvr>
                                        <p:cTn id="75" dur="1000"/>
                                        <p:tgtEl>
                                          <p:spTgt spid="48"/>
                                        </p:tgtEl>
                                      </p:cBhvr>
                                    </p:animEffect>
                                    <p:set>
                                      <p:cBhvr>
                                        <p:cTn id="76" dur="1" fill="hold">
                                          <p:stCondLst>
                                            <p:cond delay="999"/>
                                          </p:stCondLst>
                                        </p:cTn>
                                        <p:tgtEl>
                                          <p:spTgt spid="48"/>
                                        </p:tgtEl>
                                        <p:attrNameLst>
                                          <p:attrName>style.visibility</p:attrName>
                                        </p:attrNameLst>
                                      </p:cBhvr>
                                      <p:to>
                                        <p:strVal val="hidden"/>
                                      </p:to>
                                    </p:set>
                                  </p:childTnLst>
                                </p:cTn>
                              </p:par>
                              <p:par>
                                <p:cTn id="77" presetID="63" presetClass="path" presetSubtype="0" accel="50000" decel="50000" fill="hold" grpId="2" nodeType="withEffect">
                                  <p:stCondLst>
                                    <p:cond delay="2000"/>
                                  </p:stCondLst>
                                  <p:childTnLst>
                                    <p:animMotion origin="layout" path="M 0.33559 0.26764 L 0.61059 0.26764 " pathEditMode="relative" rAng="0" ptsTypes="AA">
                                      <p:cBhvr>
                                        <p:cTn id="78" dur="1000" fill="hold"/>
                                        <p:tgtEl>
                                          <p:spTgt spid="49"/>
                                        </p:tgtEl>
                                        <p:attrNameLst>
                                          <p:attrName>ppt_x</p:attrName>
                                          <p:attrName>ppt_y</p:attrName>
                                        </p:attrNameLst>
                                      </p:cBhvr>
                                      <p:rCtr x="138" y="0"/>
                                    </p:animMotion>
                                  </p:childTnLst>
                                </p:cTn>
                              </p:par>
                              <p:par>
                                <p:cTn id="79" presetID="10" presetClass="exit" presetSubtype="0" fill="hold" grpId="3" nodeType="withEffect">
                                  <p:stCondLst>
                                    <p:cond delay="2500"/>
                                  </p:stCondLst>
                                  <p:childTnLst>
                                    <p:animEffect transition="out" filter="fade">
                                      <p:cBhvr>
                                        <p:cTn id="80" dur="1000"/>
                                        <p:tgtEl>
                                          <p:spTgt spid="49"/>
                                        </p:tgtEl>
                                      </p:cBhvr>
                                    </p:animEffect>
                                    <p:set>
                                      <p:cBhvr>
                                        <p:cTn id="81" dur="1" fill="hold">
                                          <p:stCondLst>
                                            <p:cond delay="999"/>
                                          </p:stCondLst>
                                        </p:cTn>
                                        <p:tgtEl>
                                          <p:spTgt spid="49"/>
                                        </p:tgtEl>
                                        <p:attrNameLst>
                                          <p:attrName>style.visibility</p:attrName>
                                        </p:attrNameLst>
                                      </p:cBhvr>
                                      <p:to>
                                        <p:strVal val="hidden"/>
                                      </p:to>
                                    </p:set>
                                  </p:childTnLst>
                                </p:cTn>
                              </p:par>
                              <p:par>
                                <p:cTn id="82" presetID="63" presetClass="path" presetSubtype="0" accel="50000" decel="50000" fill="hold" grpId="2" nodeType="withEffect">
                                  <p:stCondLst>
                                    <p:cond delay="2500"/>
                                  </p:stCondLst>
                                  <p:childTnLst>
                                    <p:animMotion origin="layout" path="M 0.21875 -0.28753 L 0.51041 -0.28753 " pathEditMode="relative" rAng="0" ptsTypes="AA">
                                      <p:cBhvr>
                                        <p:cTn id="83" dur="1000" fill="hold"/>
                                        <p:tgtEl>
                                          <p:spTgt spid="84"/>
                                        </p:tgtEl>
                                        <p:attrNameLst>
                                          <p:attrName>ppt_x</p:attrName>
                                          <p:attrName>ppt_y</p:attrName>
                                        </p:attrNameLst>
                                      </p:cBhvr>
                                      <p:rCtr x="146" y="0"/>
                                    </p:animMotion>
                                  </p:childTnLst>
                                </p:cTn>
                              </p:par>
                              <p:par>
                                <p:cTn id="84" presetID="10" presetClass="exit" presetSubtype="0" fill="hold" grpId="3" nodeType="withEffect">
                                  <p:stCondLst>
                                    <p:cond delay="3000"/>
                                  </p:stCondLst>
                                  <p:childTnLst>
                                    <p:animEffect transition="out" filter="fade">
                                      <p:cBhvr>
                                        <p:cTn id="85" dur="1000"/>
                                        <p:tgtEl>
                                          <p:spTgt spid="84"/>
                                        </p:tgtEl>
                                      </p:cBhvr>
                                    </p:animEffect>
                                    <p:set>
                                      <p:cBhvr>
                                        <p:cTn id="86" dur="1" fill="hold">
                                          <p:stCondLst>
                                            <p:cond delay="9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78" grpId="2" animBg="1"/>
      <p:bldP spid="78" grpId="3" animBg="1"/>
      <p:bldP spid="79" grpId="0" animBg="1"/>
      <p:bldP spid="79" grpId="1" animBg="1"/>
      <p:bldP spid="79" grpId="2" animBg="1"/>
      <p:bldP spid="79" grpId="3" animBg="1"/>
      <p:bldP spid="84" grpId="0" animBg="1"/>
      <p:bldP spid="84" grpId="1" animBg="1"/>
      <p:bldP spid="84" grpId="2" animBg="1"/>
      <p:bldP spid="84" grpId="3" animBg="1"/>
      <p:bldP spid="85" grpId="0" animBg="1"/>
      <p:bldP spid="85" grpId="1" animBg="1"/>
      <p:bldP spid="85" grpId="2" animBg="1"/>
      <p:bldP spid="85" grpId="3" animBg="1"/>
      <p:bldP spid="42" grpId="0" animBg="1"/>
      <p:bldP spid="42" grpId="1" animBg="1"/>
      <p:bldP spid="48" grpId="0" animBg="1"/>
      <p:bldP spid="48" grpId="1" animBg="1"/>
      <p:bldP spid="49" grpId="0" animBg="1"/>
      <p:bldP spid="49" grpId="1" animBg="1"/>
      <p:bldP spid="49" grpId="2" animBg="1"/>
      <p:bldP spid="49" grpId="3" animBg="1"/>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Data Center Transport Requirements</a:t>
            </a:r>
          </a:p>
        </p:txBody>
      </p:sp>
      <p:sp>
        <p:nvSpPr>
          <p:cNvPr id="4" name="Rectangle 262"/>
          <p:cNvSpPr>
            <a:spLocks noGrp="1" noChangeArrowheads="1"/>
          </p:cNvSpPr>
          <p:nvPr/>
        </p:nvSpPr>
        <p:spPr bwMode="auto">
          <a:xfrm>
            <a:off x="381000" y="1447800"/>
            <a:ext cx="8839200" cy="3505200"/>
          </a:xfrm>
          <a:prstGeom prst="rect">
            <a:avLst/>
          </a:prstGeom>
          <a:noFill/>
          <a:ln w="9525">
            <a:noFill/>
            <a:miter lim="800000"/>
            <a:headEnd/>
            <a:tailEnd/>
          </a:ln>
        </p:spPr>
        <p:txBody>
          <a:bodyPr>
            <a:prstTxWarp prst="textNoShape">
              <a:avLst/>
            </a:prstTxWarp>
          </a:bodyPr>
          <a:lstStyle/>
          <a:p>
            <a:pPr marL="342900" indent="-342900" defTabSz="914400" eaLnBrk="0" hangingPunct="0">
              <a:spcBef>
                <a:spcPct val="20000"/>
              </a:spcBef>
              <a:buFont typeface="+mj-lt"/>
              <a:buAutoNum type="arabicPeriod"/>
              <a:defRPr/>
            </a:pPr>
            <a:r>
              <a:rPr lang="en-US" sz="2800" b="1" kern="0" dirty="0">
                <a:solidFill>
                  <a:srgbClr val="0000CC"/>
                </a:solidFill>
                <a:cs typeface="Times New Roman"/>
              </a:rPr>
              <a:t> High Burst Tolerance</a:t>
            </a:r>
          </a:p>
          <a:p>
            <a:pPr marL="742950" lvl="1" indent="-285750" eaLnBrk="0" hangingPunct="0">
              <a:spcBef>
                <a:spcPct val="25000"/>
              </a:spcBef>
              <a:buClr>
                <a:srgbClr val="000000"/>
              </a:buClr>
              <a:buFontTx/>
              <a:buChar char="–"/>
              <a:defRPr/>
            </a:pPr>
            <a:r>
              <a:rPr lang="en-US" sz="2400" kern="0" dirty="0" err="1">
                <a:solidFill>
                  <a:srgbClr val="000000"/>
                </a:solidFill>
                <a:cs typeface="Times New Roman"/>
              </a:rPr>
              <a:t>Incast</a:t>
            </a:r>
            <a:r>
              <a:rPr lang="en-US" sz="2400" kern="0" dirty="0">
                <a:solidFill>
                  <a:srgbClr val="000000"/>
                </a:solidFill>
                <a:cs typeface="Times New Roman"/>
              </a:rPr>
              <a:t> due to Partition/Aggregate is common</a:t>
            </a:r>
          </a:p>
          <a:p>
            <a:pPr marL="742950" lvl="1" indent="-285750" defTabSz="914400" eaLnBrk="0" hangingPunct="0">
              <a:spcBef>
                <a:spcPct val="25000"/>
              </a:spcBef>
              <a:buClr>
                <a:srgbClr val="000000"/>
              </a:buClr>
              <a:defRPr/>
            </a:pPr>
            <a:endParaRPr lang="en-US" sz="1400" kern="0" dirty="0">
              <a:solidFill>
                <a:srgbClr val="000000"/>
              </a:solidFill>
              <a:cs typeface="Times New Roman"/>
            </a:endParaRPr>
          </a:p>
          <a:p>
            <a:pPr marL="342900" indent="-342900" defTabSz="914400" eaLnBrk="0" hangingPunct="0">
              <a:spcBef>
                <a:spcPct val="20000"/>
              </a:spcBef>
              <a:buFont typeface="+mj-lt"/>
              <a:buAutoNum type="arabicPeriod"/>
              <a:defRPr/>
            </a:pPr>
            <a:r>
              <a:rPr lang="en-US" sz="2800" b="1" kern="0" dirty="0">
                <a:solidFill>
                  <a:srgbClr val="0000CC"/>
                </a:solidFill>
                <a:cs typeface="Times New Roman"/>
              </a:rPr>
              <a:t> Low Latency</a:t>
            </a:r>
          </a:p>
          <a:p>
            <a:pPr marL="742950" lvl="1" indent="-285750" defTabSz="914400" eaLnBrk="0" hangingPunct="0">
              <a:spcBef>
                <a:spcPct val="25000"/>
              </a:spcBef>
              <a:buClr>
                <a:srgbClr val="000000"/>
              </a:buClr>
              <a:buFontTx/>
              <a:buChar char="–"/>
              <a:defRPr/>
            </a:pPr>
            <a:r>
              <a:rPr lang="en-US" sz="2400" kern="0" dirty="0">
                <a:solidFill>
                  <a:srgbClr val="000000"/>
                </a:solidFill>
                <a:cs typeface="Times New Roman"/>
              </a:rPr>
              <a:t>Short flows, queries</a:t>
            </a:r>
          </a:p>
          <a:p>
            <a:pPr marL="342900" indent="-342900" defTabSz="914400" eaLnBrk="0" hangingPunct="0">
              <a:spcBef>
                <a:spcPct val="20000"/>
              </a:spcBef>
              <a:defRPr/>
            </a:pPr>
            <a:endParaRPr lang="en-US" sz="1400" b="1" kern="0" dirty="0">
              <a:solidFill>
                <a:srgbClr val="3366CC"/>
              </a:solidFill>
              <a:cs typeface="Times New Roman"/>
            </a:endParaRPr>
          </a:p>
          <a:p>
            <a:pPr marL="342900" indent="-342900" defTabSz="914400" eaLnBrk="0" hangingPunct="0">
              <a:spcBef>
                <a:spcPct val="20000"/>
              </a:spcBef>
              <a:defRPr/>
            </a:pPr>
            <a:r>
              <a:rPr lang="en-US" sz="2800" b="1" kern="0" dirty="0">
                <a:solidFill>
                  <a:srgbClr val="0000CC"/>
                </a:solidFill>
                <a:cs typeface="Times New Roman"/>
              </a:rPr>
              <a:t>3. </a:t>
            </a:r>
            <a:r>
              <a:rPr lang="en-US" sz="2800" b="1" kern="0" dirty="0">
                <a:solidFill>
                  <a:srgbClr val="0000CC"/>
                </a:solidFill>
                <a:ea typeface="+mn-ea"/>
                <a:cs typeface="Times New Roman"/>
              </a:rPr>
              <a:t>High </a:t>
            </a:r>
            <a:r>
              <a:rPr lang="en-US" sz="2800" b="1" kern="0" dirty="0">
                <a:solidFill>
                  <a:srgbClr val="0000CC"/>
                </a:solidFill>
                <a:cs typeface="Times New Roman"/>
              </a:rPr>
              <a:t>T</a:t>
            </a:r>
            <a:r>
              <a:rPr lang="en-US" sz="2800" b="1" kern="0" dirty="0">
                <a:solidFill>
                  <a:srgbClr val="0000CC"/>
                </a:solidFill>
                <a:ea typeface="+mn-ea"/>
                <a:cs typeface="Times New Roman"/>
              </a:rPr>
              <a:t>hroughput </a:t>
            </a:r>
          </a:p>
          <a:p>
            <a:pPr marL="742950" lvl="1" indent="-285750" defTabSz="914400" eaLnBrk="0" hangingPunct="0">
              <a:spcBef>
                <a:spcPct val="25000"/>
              </a:spcBef>
              <a:buClr>
                <a:srgbClr val="000000"/>
              </a:buClr>
              <a:buFontTx/>
              <a:buChar char="–"/>
              <a:defRPr/>
            </a:pPr>
            <a:r>
              <a:rPr lang="en-US" sz="2400" kern="0" dirty="0">
                <a:solidFill>
                  <a:srgbClr val="000000"/>
                </a:solidFill>
                <a:cs typeface="Times New Roman"/>
              </a:rPr>
              <a:t>Continuous data updates, large file transfers</a:t>
            </a:r>
          </a:p>
          <a:p>
            <a:pPr marL="742950" lvl="1" indent="-285750" defTabSz="914400" eaLnBrk="0" hangingPunct="0">
              <a:spcBef>
                <a:spcPct val="25000"/>
              </a:spcBef>
              <a:buClr>
                <a:srgbClr val="000000"/>
              </a:buClr>
              <a:defRPr/>
            </a:pPr>
            <a:endParaRPr lang="en-US" sz="2400" kern="0" dirty="0">
              <a:solidFill>
                <a:srgbClr val="000000"/>
              </a:solidFill>
              <a:cs typeface="Times New Roman"/>
            </a:endParaRPr>
          </a:p>
          <a:p>
            <a:pPr marL="342900" indent="-342900" defTabSz="914400" eaLnBrk="0" hangingPunct="0">
              <a:spcBef>
                <a:spcPct val="20000"/>
              </a:spcBef>
              <a:buClr>
                <a:srgbClr val="000000"/>
              </a:buClr>
              <a:defRPr/>
            </a:pPr>
            <a:endParaRPr lang="en-US" sz="2400" u="sng" kern="0" dirty="0">
              <a:solidFill>
                <a:srgbClr val="FF0000"/>
              </a:solidFill>
              <a:cs typeface="Times New Roman"/>
            </a:endParaRPr>
          </a:p>
        </p:txBody>
      </p:sp>
      <p:sp>
        <p:nvSpPr>
          <p:cNvPr id="9" name="Slide Number Placeholder 8"/>
          <p:cNvSpPr>
            <a:spLocks noGrp="1"/>
          </p:cNvSpPr>
          <p:nvPr>
            <p:ph type="sldNum" sz="quarter" idx="12"/>
          </p:nvPr>
        </p:nvSpPr>
        <p:spPr/>
        <p:txBody>
          <a:bodyPr/>
          <a:lstStyle/>
          <a:p>
            <a:fld id="{D6860B3D-D4F8-4840-B91D-0EEC232E35FC}" type="slidenum">
              <a:rPr lang="en-US" smtClean="0"/>
              <a:pPr/>
              <a:t>8</a:t>
            </a:fld>
            <a:endParaRPr lang="en-US"/>
          </a:p>
        </p:txBody>
      </p:sp>
      <p:sp>
        <p:nvSpPr>
          <p:cNvPr id="3" name="Rounded Rectangle 2"/>
          <p:cNvSpPr/>
          <p:nvPr/>
        </p:nvSpPr>
        <p:spPr>
          <a:xfrm>
            <a:off x="838200" y="5334000"/>
            <a:ext cx="7467600" cy="8382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b="1" dirty="0"/>
              <a:t>The challenge is to achieve these three together.</a:t>
            </a:r>
          </a:p>
        </p:txBody>
      </p:sp>
    </p:spTree>
    <p:custDataLst>
      <p:tags r:id="rId1"/>
    </p:custDataLst>
    <p:extLst>
      <p:ext uri="{BB962C8B-B14F-4D97-AF65-F5344CB8AC3E}">
        <p14:creationId xmlns:p14="http://schemas.microsoft.com/office/powerpoint/2010/main" val="28192779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2"/>
          <p:cNvGrpSpPr/>
          <p:nvPr/>
        </p:nvGrpSpPr>
        <p:grpSpPr>
          <a:xfrm>
            <a:off x="6583680" y="4419600"/>
            <a:ext cx="274320" cy="274320"/>
            <a:chOff x="6934200" y="2667000"/>
            <a:chExt cx="274320" cy="274320"/>
          </a:xfrm>
        </p:grpSpPr>
        <p:sp>
          <p:nvSpPr>
            <p:cNvPr id="84" name="Rectangle 163"/>
            <p:cNvSpPr>
              <a:spLocks noChangeArrowheads="1"/>
            </p:cNvSpPr>
            <p:nvPr/>
          </p:nvSpPr>
          <p:spPr bwMode="auto">
            <a:xfrm>
              <a:off x="6934200" y="2667000"/>
              <a:ext cx="274320" cy="27432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7" name="Oval 86"/>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81"/>
          <p:cNvGrpSpPr/>
          <p:nvPr/>
        </p:nvGrpSpPr>
        <p:grpSpPr>
          <a:xfrm>
            <a:off x="6586728" y="3279648"/>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9"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90" name="TextBox 89"/>
          <p:cNvSpPr txBox="1"/>
          <p:nvPr/>
        </p:nvSpPr>
        <p:spPr>
          <a:xfrm>
            <a:off x="6553200" y="3212068"/>
            <a:ext cx="358140" cy="369332"/>
          </a:xfrm>
          <a:prstGeom prst="rect">
            <a:avLst/>
          </a:prstGeom>
          <a:solidFill>
            <a:schemeClr val="bg1"/>
          </a:solidFill>
          <a:ln>
            <a:noFill/>
          </a:ln>
          <a:effectLst/>
        </p:spPr>
        <p:txBody>
          <a:bodyPr wrap="square" rtlCol="0">
            <a:spAutoFit/>
          </a:bodyPr>
          <a:lstStyle/>
          <a:p>
            <a:endParaRPr lang="en-US" dirty="0"/>
          </a:p>
        </p:txBody>
      </p:sp>
      <p:pic>
        <p:nvPicPr>
          <p:cNvPr id="86" name="Picture 85" descr="server-gray.png"/>
          <p:cNvPicPr>
            <a:picLocks noChangeAspect="1"/>
          </p:cNvPicPr>
          <p:nvPr/>
        </p:nvPicPr>
        <p:blipFill>
          <a:blip r:embed="rId4" cstate="print"/>
          <a:stretch>
            <a:fillRect/>
          </a:stretch>
        </p:blipFill>
        <p:spPr>
          <a:xfrm>
            <a:off x="1369844" y="55026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370722" y="1708944"/>
            <a:ext cx="915278" cy="974328"/>
          </a:xfrm>
          <a:prstGeom prst="rect">
            <a:avLst/>
          </a:prstGeom>
        </p:spPr>
      </p:pic>
      <p:sp>
        <p:nvSpPr>
          <p:cNvPr id="2" name="Title 1"/>
          <p:cNvSpPr>
            <a:spLocks noGrp="1"/>
          </p:cNvSpPr>
          <p:nvPr>
            <p:ph type="title"/>
          </p:nvPr>
        </p:nvSpPr>
        <p:spPr>
          <a:xfrm>
            <a:off x="0" y="0"/>
            <a:ext cx="9144000" cy="838200"/>
          </a:xfrm>
        </p:spPr>
        <p:txBody>
          <a:bodyPr/>
          <a:lstStyle/>
          <a:p>
            <a:r>
              <a:rPr lang="en-US" dirty="0"/>
              <a:t>The TCP Control Loop with ECN Mark</a:t>
            </a:r>
          </a:p>
        </p:txBody>
      </p:sp>
      <p:cxnSp>
        <p:nvCxnSpPr>
          <p:cNvPr id="12" name="Straight Connector 11"/>
          <p:cNvCxnSpPr/>
          <p:nvPr/>
        </p:nvCxnSpPr>
        <p:spPr>
          <a:xfrm flipV="1">
            <a:off x="5318102" y="40692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28709" y="21961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227831" y="41910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151"/>
          <p:cNvGrpSpPr>
            <a:grpSpLocks/>
          </p:cNvGrpSpPr>
          <p:nvPr/>
        </p:nvGrpSpPr>
        <p:grpSpPr bwMode="auto">
          <a:xfrm>
            <a:off x="4038600" y="37663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p>
          </p:txBody>
        </p:sp>
      </p:grpSp>
      <p:sp>
        <p:nvSpPr>
          <p:cNvPr id="78"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41" name="TextBox 40"/>
          <p:cNvSpPr txBox="1"/>
          <p:nvPr/>
        </p:nvSpPr>
        <p:spPr>
          <a:xfrm>
            <a:off x="1141244" y="1251744"/>
            <a:ext cx="1295400" cy="369332"/>
          </a:xfrm>
          <a:prstGeom prst="rect">
            <a:avLst/>
          </a:prstGeom>
          <a:noFill/>
        </p:spPr>
        <p:txBody>
          <a:bodyPr wrap="square" rtlCol="0">
            <a:spAutoFit/>
          </a:bodyPr>
          <a:lstStyle/>
          <a:p>
            <a:r>
              <a:rPr lang="en-US" b="1" dirty="0"/>
              <a:t>Sender 1</a:t>
            </a:r>
          </a:p>
        </p:txBody>
      </p:sp>
      <p:sp>
        <p:nvSpPr>
          <p:cNvPr id="45" name="TextBox 44"/>
          <p:cNvSpPr txBox="1"/>
          <p:nvPr/>
        </p:nvSpPr>
        <p:spPr>
          <a:xfrm>
            <a:off x="1141244" y="5061744"/>
            <a:ext cx="1066800" cy="369332"/>
          </a:xfrm>
          <a:prstGeom prst="rect">
            <a:avLst/>
          </a:prstGeom>
          <a:noFill/>
        </p:spPr>
        <p:txBody>
          <a:bodyPr wrap="square" rtlCol="0">
            <a:spAutoFit/>
          </a:bodyPr>
          <a:lstStyle/>
          <a:p>
            <a:r>
              <a:rPr lang="en-US" b="1" dirty="0"/>
              <a:t>Sender 2</a:t>
            </a:r>
          </a:p>
        </p:txBody>
      </p:sp>
      <p:sp>
        <p:nvSpPr>
          <p:cNvPr id="46" name="TextBox 45"/>
          <p:cNvSpPr txBox="1"/>
          <p:nvPr/>
        </p:nvSpPr>
        <p:spPr>
          <a:xfrm>
            <a:off x="6856244" y="3016012"/>
            <a:ext cx="1144756" cy="369332"/>
          </a:xfrm>
          <a:prstGeom prst="rect">
            <a:avLst/>
          </a:prstGeom>
          <a:noFill/>
        </p:spPr>
        <p:txBody>
          <a:bodyPr wrap="square" rtlCol="0">
            <a:spAutoFit/>
          </a:bodyPr>
          <a:lstStyle/>
          <a:p>
            <a:r>
              <a:rPr lang="en-US" b="1" dirty="0"/>
              <a:t>Receiver</a:t>
            </a:r>
          </a:p>
        </p:txBody>
      </p:sp>
      <p:sp>
        <p:nvSpPr>
          <p:cNvPr id="33"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2" name="Rectangle 163"/>
          <p:cNvSpPr>
            <a:spLocks noChangeArrowheads="1"/>
          </p:cNvSpPr>
          <p:nvPr/>
        </p:nvSpPr>
        <p:spPr bwMode="auto">
          <a:xfrm>
            <a:off x="2017776" y="57492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5"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6"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7"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8"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9"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0"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1"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2"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3"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4"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5"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6"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7" name="Rectangle 163"/>
          <p:cNvSpPr>
            <a:spLocks noChangeArrowheads="1"/>
          </p:cNvSpPr>
          <p:nvPr/>
        </p:nvSpPr>
        <p:spPr bwMode="auto">
          <a:xfrm>
            <a:off x="2014728"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4"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5"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6"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7"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8"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19"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0"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1"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2"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3"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4"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25" name="Rectangle 163"/>
          <p:cNvSpPr>
            <a:spLocks noChangeArrowheads="1"/>
          </p:cNvSpPr>
          <p:nvPr/>
        </p:nvSpPr>
        <p:spPr bwMode="auto">
          <a:xfrm>
            <a:off x="6586728"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58" name="Rectangle 163"/>
          <p:cNvSpPr>
            <a:spLocks noChangeArrowheads="1"/>
          </p:cNvSpPr>
          <p:nvPr/>
        </p:nvSpPr>
        <p:spPr bwMode="auto">
          <a:xfrm>
            <a:off x="20177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64" name="Rectangle 163"/>
          <p:cNvSpPr>
            <a:spLocks noChangeArrowheads="1"/>
          </p:cNvSpPr>
          <p:nvPr/>
        </p:nvSpPr>
        <p:spPr bwMode="auto">
          <a:xfrm>
            <a:off x="20177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79" name="Rectangle 163"/>
          <p:cNvSpPr>
            <a:spLocks noChangeArrowheads="1"/>
          </p:cNvSpPr>
          <p:nvPr/>
        </p:nvSpPr>
        <p:spPr bwMode="auto">
          <a:xfrm>
            <a:off x="20177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85" name="Rectangle 163"/>
          <p:cNvSpPr>
            <a:spLocks noChangeArrowheads="1"/>
          </p:cNvSpPr>
          <p:nvPr/>
        </p:nvSpPr>
        <p:spPr bwMode="auto">
          <a:xfrm>
            <a:off x="2017776" y="5748528"/>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pic>
        <p:nvPicPr>
          <p:cNvPr id="5" name="Picture 4" descr="server2.jpg"/>
          <p:cNvPicPr>
            <a:picLocks noChangeAspect="1"/>
          </p:cNvPicPr>
          <p:nvPr/>
        </p:nvPicPr>
        <p:blipFill>
          <a:blip r:embed="rId5" cstate="print"/>
          <a:stretch>
            <a:fillRect/>
          </a:stretch>
        </p:blipFill>
        <p:spPr>
          <a:xfrm>
            <a:off x="6852201" y="3534338"/>
            <a:ext cx="1148799" cy="1102845"/>
          </a:xfrm>
          <a:prstGeom prst="rect">
            <a:avLst/>
          </a:prstGeom>
        </p:spPr>
      </p:pic>
      <p:sp>
        <p:nvSpPr>
          <p:cNvPr id="93" name="Oval 92"/>
          <p:cNvSpPr/>
          <p:nvPr/>
        </p:nvSpPr>
        <p:spPr>
          <a:xfrm>
            <a:off x="4514850" y="3962400"/>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307872" y="3962400"/>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8"/>
          <p:cNvGrpSpPr/>
          <p:nvPr/>
        </p:nvGrpSpPr>
        <p:grpSpPr>
          <a:xfrm>
            <a:off x="35814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400110"/>
            </a:xfrm>
            <a:prstGeom prst="rect">
              <a:avLst/>
            </a:prstGeom>
            <a:noFill/>
          </p:spPr>
          <p:txBody>
            <a:bodyPr wrap="square" rtlCol="0">
              <a:spAutoFit/>
            </a:bodyPr>
            <a:lstStyle/>
            <a:p>
              <a:r>
                <a:rPr lang="en-US" sz="2000" b="1" dirty="0">
                  <a:solidFill>
                    <a:srgbClr val="FF0000"/>
                  </a:solidFill>
                </a:rPr>
                <a:t>ECN Mark (1 bit)</a:t>
              </a:r>
              <a:endParaRPr lang="en-US" b="1" dirty="0">
                <a:solidFill>
                  <a:srgbClr val="FF0000"/>
                </a:solidFill>
              </a:endParaRPr>
            </a:p>
          </p:txBody>
        </p:sp>
      </p:grpSp>
      <p:sp>
        <p:nvSpPr>
          <p:cNvPr id="63" name="Rectangle 163"/>
          <p:cNvSpPr>
            <a:spLocks noChangeArrowheads="1"/>
          </p:cNvSpPr>
          <p:nvPr/>
        </p:nvSpPr>
        <p:spPr bwMode="auto">
          <a:xfrm>
            <a:off x="6583680" y="4419600"/>
            <a:ext cx="274320" cy="27432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a typeface="+mn-ea"/>
            </a:endParaRPr>
          </a:p>
        </p:txBody>
      </p:sp>
      <p:sp>
        <p:nvSpPr>
          <p:cNvPr id="135" name="TextBox 134"/>
          <p:cNvSpPr txBox="1"/>
          <p:nvPr/>
        </p:nvSpPr>
        <p:spPr>
          <a:xfrm>
            <a:off x="6477000" y="3200400"/>
            <a:ext cx="403098" cy="369332"/>
          </a:xfrm>
          <a:prstGeom prst="rect">
            <a:avLst/>
          </a:prstGeom>
          <a:solidFill>
            <a:schemeClr val="bg1"/>
          </a:solidFill>
          <a:ln>
            <a:noFill/>
          </a:ln>
          <a:effectLst/>
        </p:spPr>
        <p:txBody>
          <a:bodyPr wrap="square" rtlCol="0">
            <a:spAutoFit/>
          </a:bodyPr>
          <a:lstStyle/>
          <a:p>
            <a:endParaRPr lang="en-US" dirty="0"/>
          </a:p>
        </p:txBody>
      </p:sp>
      <p:sp>
        <p:nvSpPr>
          <p:cNvPr id="91" name="TextBox 90"/>
          <p:cNvSpPr txBox="1"/>
          <p:nvPr/>
        </p:nvSpPr>
        <p:spPr>
          <a:xfrm>
            <a:off x="6553200" y="4343400"/>
            <a:ext cx="358140" cy="369332"/>
          </a:xfrm>
          <a:prstGeom prst="rect">
            <a:avLst/>
          </a:prstGeom>
          <a:solidFill>
            <a:schemeClr val="bg1"/>
          </a:solidFill>
        </p:spPr>
        <p:txBody>
          <a:bodyPr wrap="square" rtlCol="0">
            <a:spAutoFit/>
          </a:bodyPr>
          <a:lstStyle/>
          <a:p>
            <a:endParaRPr lang="en-US" dirty="0"/>
          </a:p>
        </p:txBody>
      </p:sp>
      <p:sp>
        <p:nvSpPr>
          <p:cNvPr id="82" name="TextBox 81"/>
          <p:cNvSpPr txBox="1"/>
          <p:nvPr/>
        </p:nvSpPr>
        <p:spPr>
          <a:xfrm>
            <a:off x="2895600" y="1457980"/>
            <a:ext cx="5943600" cy="523220"/>
          </a:xfrm>
          <a:prstGeom prst="rect">
            <a:avLst/>
          </a:prstGeom>
          <a:noFill/>
        </p:spPr>
        <p:txBody>
          <a:bodyPr wrap="square" rtlCol="0">
            <a:spAutoFit/>
          </a:bodyPr>
          <a:lstStyle/>
          <a:p>
            <a:r>
              <a:rPr lang="en-US" sz="2800" b="1" dirty="0"/>
              <a:t>ECN = Explicit Congestion Notification</a:t>
            </a:r>
          </a:p>
        </p:txBody>
      </p:sp>
      <p:grpSp>
        <p:nvGrpSpPr>
          <p:cNvPr id="8" name="Group 82"/>
          <p:cNvGrpSpPr/>
          <p:nvPr/>
        </p:nvGrpSpPr>
        <p:grpSpPr>
          <a:xfrm>
            <a:off x="213017" y="2850549"/>
            <a:ext cx="2570761" cy="2043482"/>
            <a:chOff x="133698" y="4100815"/>
            <a:chExt cx="3085172" cy="2452385"/>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509834" y="6184900"/>
              <a:ext cx="681038" cy="368300"/>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ＭＳ Ｐゴシック" pitchFamily="-65" charset="-128"/>
                  <a:cs typeface="ＭＳ Ｐゴシック" pitchFamily="-65" charset="-128"/>
                </a:rPr>
                <a:t>Time</a:t>
              </a:r>
            </a:p>
          </p:txBody>
        </p:sp>
        <p:sp>
          <p:nvSpPr>
            <p:cNvPr id="105" name="Text Box 7"/>
            <p:cNvSpPr txBox="1">
              <a:spLocks noChangeArrowheads="1"/>
            </p:cNvSpPr>
            <p:nvPr/>
          </p:nvSpPr>
          <p:spPr bwMode="auto">
            <a:xfrm rot="16200000">
              <a:off x="-740526" y="4975039"/>
              <a:ext cx="2157363"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ea typeface="ＭＳ Ｐゴシック" pitchFamily="-65" charset="-128"/>
                  <a:cs typeface="ＭＳ Ｐゴシック" pitchFamily="-65" charset="-128"/>
                </a:rPr>
                <a:t>Window Size (Rate)</a:t>
              </a:r>
            </a:p>
          </p:txBody>
        </p:sp>
      </p:grpSp>
      <p:sp>
        <p:nvSpPr>
          <p:cNvPr id="107" name="TextBox 106"/>
          <p:cNvSpPr txBox="1"/>
          <p:nvPr/>
        </p:nvSpPr>
        <p:spPr>
          <a:xfrm>
            <a:off x="3798892" y="1132362"/>
            <a:ext cx="5160387" cy="1569660"/>
          </a:xfrm>
          <a:prstGeom prst="rect">
            <a:avLst/>
          </a:prstGeom>
          <a:noFill/>
        </p:spPr>
        <p:txBody>
          <a:bodyPr wrap="none" rtlCol="0">
            <a:spAutoFit/>
          </a:bodyPr>
          <a:lstStyle/>
          <a:p>
            <a:r>
              <a:rPr lang="en-US" sz="2400" dirty="0"/>
              <a:t>Additive Increase:</a:t>
            </a:r>
          </a:p>
          <a:p>
            <a:r>
              <a:rPr lang="en-US" sz="2400" dirty="0"/>
              <a:t>	W </a:t>
            </a:r>
            <a:r>
              <a:rPr lang="en-US" sz="2400" dirty="0">
                <a:sym typeface="Wingdings" pitchFamily="2" charset="2"/>
              </a:rPr>
              <a:t> W+1 per round-trip time</a:t>
            </a:r>
            <a:endParaRPr lang="en-US" sz="2400" dirty="0"/>
          </a:p>
          <a:p>
            <a:r>
              <a:rPr lang="en-US" sz="2400" dirty="0"/>
              <a:t>Multiplicative Decrease:</a:t>
            </a:r>
          </a:p>
          <a:p>
            <a:r>
              <a:rPr lang="en-US" sz="2400" dirty="0"/>
              <a:t>	W </a:t>
            </a:r>
            <a:r>
              <a:rPr lang="en-US" sz="2400" dirty="0">
                <a:sym typeface="Wingdings" pitchFamily="2" charset="2"/>
              </a:rPr>
              <a:t> W/2 per drop or ECN mark</a:t>
            </a:r>
            <a:endParaRPr lang="en-US" sz="2400" dirty="0"/>
          </a:p>
        </p:txBody>
      </p:sp>
      <p:sp>
        <p:nvSpPr>
          <p:cNvPr id="106" name="Slide Number Placeholder 105"/>
          <p:cNvSpPr>
            <a:spLocks noGrp="1"/>
          </p:cNvSpPr>
          <p:nvPr>
            <p:ph type="sldNum" sz="quarter" idx="12"/>
          </p:nvPr>
        </p:nvSpPr>
        <p:spPr/>
        <p:txBody>
          <a:bodyPr/>
          <a:lstStyle/>
          <a:p>
            <a:fld id="{A303CD73-591A-42F9-B2E2-6A603CD60845}" type="slidenum">
              <a:rPr lang="en-US" smtClean="0"/>
              <a:pPr/>
              <a:t>9</a:t>
            </a:fld>
            <a:endParaRPr lang="en-US"/>
          </a:p>
        </p:txBody>
      </p:sp>
    </p:spTree>
    <p:custDataLst>
      <p:tags r:id="rId1"/>
    </p:custDataLst>
    <p:extLst>
      <p:ext uri="{BB962C8B-B14F-4D97-AF65-F5344CB8AC3E}">
        <p14:creationId xmlns:p14="http://schemas.microsoft.com/office/powerpoint/2010/main" val="36940341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268 -0.0037 C 0.0342 0.02662 0.10747 0.1338 0.14167 0.17778 C 0.17587 0.22199 0.15556 0.24653 0.21771 0.26135 C 0.27986 0.27616 0.45295 0.26528 0.51476 0.26621 " pathEditMode="relative" rAng="0" ptsTypes="aaaa">
                                      <p:cBhvr>
                                        <p:cTn id="6" dur="2000" fill="hold"/>
                                        <p:tgtEl>
                                          <p:spTgt spid="78"/>
                                        </p:tgtEl>
                                        <p:attrNameLst>
                                          <p:attrName>ppt_x</p:attrName>
                                          <p:attrName>ppt_y</p:attrName>
                                        </p:attrNameLst>
                                      </p:cBhvr>
                                      <p:rCtr x="251" y="140"/>
                                    </p:animMotion>
                                  </p:childTnLst>
                                </p:cTn>
                              </p:par>
                              <p:par>
                                <p:cTn id="7" presetID="0" presetClass="path" presetSubtype="0" accel="50000" decel="50000" fill="hold" grpId="0" nodeType="withEffect">
                                  <p:stCondLst>
                                    <p:cond delay="300"/>
                                  </p:stCondLst>
                                  <p:childTnLst>
                                    <p:animMotion origin="layout" path="M 0.01268 -0.0037 C 0.0342 0.02662 0.10747 0.1338 0.14167 0.17778 C 0.17587 0.22199 0.15556 0.24653 0.21771 0.26135 C 0.27986 0.27616 0.45295 0.26528 0.51476 0.26621 " pathEditMode="relative" rAng="0" ptsTypes="aaaa">
                                      <p:cBhvr>
                                        <p:cTn id="8" dur="2000" fill="hold"/>
                                        <p:tgtEl>
                                          <p:spTgt spid="65"/>
                                        </p:tgtEl>
                                        <p:attrNameLst>
                                          <p:attrName>ppt_x</p:attrName>
                                          <p:attrName>ppt_y</p:attrName>
                                        </p:attrNameLst>
                                      </p:cBhvr>
                                      <p:rCtr x="251" y="140"/>
                                    </p:animMotion>
                                  </p:childTnLst>
                                </p:cTn>
                              </p:par>
                              <p:par>
                                <p:cTn id="9" presetID="0" presetClass="path" presetSubtype="0" accel="50000" decel="50000" fill="hold" grpId="0" nodeType="withEffect">
                                  <p:stCondLst>
                                    <p:cond delay="600"/>
                                  </p:stCondLst>
                                  <p:childTnLst>
                                    <p:animMotion origin="layout" path="M 0.01268 -0.0037 C 0.0342 0.02662 0.10747 0.1338 0.14167 0.17778 C 0.17587 0.22199 0.15556 0.24653 0.21771 0.26135 C 0.27986 0.27616 0.45295 0.26528 0.51476 0.26621 " pathEditMode="relative" rAng="0" ptsTypes="aaaa">
                                      <p:cBhvr>
                                        <p:cTn id="10" dur="2000" fill="hold"/>
                                        <p:tgtEl>
                                          <p:spTgt spid="66"/>
                                        </p:tgtEl>
                                        <p:attrNameLst>
                                          <p:attrName>ppt_x</p:attrName>
                                          <p:attrName>ppt_y</p:attrName>
                                        </p:attrNameLst>
                                      </p:cBhvr>
                                      <p:rCtr x="251" y="140"/>
                                    </p:animMotion>
                                  </p:childTnLst>
                                </p:cTn>
                              </p:par>
                              <p:par>
                                <p:cTn id="11" presetID="0" presetClass="path" presetSubtype="0" accel="50000" decel="50000" fill="hold" grpId="0" nodeType="withEffect">
                                  <p:stCondLst>
                                    <p:cond delay="900"/>
                                  </p:stCondLst>
                                  <p:childTnLst>
                                    <p:animMotion origin="layout" path="M 0.01268 -0.0037 C 0.0342 0.02662 0.10747 0.1338 0.14167 0.17778 C 0.17587 0.22199 0.15556 0.24653 0.21771 0.26135 C 0.27986 0.27616 0.45295 0.26528 0.51476 0.26621 " pathEditMode="relative" rAng="0" ptsTypes="aaaa">
                                      <p:cBhvr>
                                        <p:cTn id="12" dur="2000" fill="hold"/>
                                        <p:tgtEl>
                                          <p:spTgt spid="67"/>
                                        </p:tgtEl>
                                        <p:attrNameLst>
                                          <p:attrName>ppt_x</p:attrName>
                                          <p:attrName>ppt_y</p:attrName>
                                        </p:attrNameLst>
                                      </p:cBhvr>
                                      <p:rCtr x="251" y="140"/>
                                    </p:animMotion>
                                  </p:childTnLst>
                                </p:cTn>
                              </p:par>
                              <p:par>
                                <p:cTn id="13" presetID="0" presetClass="path" presetSubtype="0" accel="50000" decel="50000" fill="hold" grpId="0" nodeType="withEffect">
                                  <p:stCondLst>
                                    <p:cond delay="1200"/>
                                  </p:stCondLst>
                                  <p:childTnLst>
                                    <p:animMotion origin="layout" path="M 0.01268 -0.0037 C 0.0342 0.02662 0.10747 0.1338 0.14167 0.17778 C 0.17587 0.22199 0.15556 0.24653 0.21771 0.26135 C 0.27986 0.27616 0.45295 0.26528 0.51476 0.26621 " pathEditMode="relative" rAng="0" ptsTypes="aaaa">
                                      <p:cBhvr>
                                        <p:cTn id="14" dur="2000" fill="hold"/>
                                        <p:tgtEl>
                                          <p:spTgt spid="68"/>
                                        </p:tgtEl>
                                        <p:attrNameLst>
                                          <p:attrName>ppt_x</p:attrName>
                                          <p:attrName>ppt_y</p:attrName>
                                        </p:attrNameLst>
                                      </p:cBhvr>
                                      <p:rCtr x="251" y="140"/>
                                    </p:animMotion>
                                  </p:childTnLst>
                                </p:cTn>
                              </p:par>
                              <p:par>
                                <p:cTn id="15" presetID="0" presetClass="path" presetSubtype="0" accel="50000" decel="50000" fill="hold" grpId="0" nodeType="withEffect">
                                  <p:stCondLst>
                                    <p:cond delay="1500"/>
                                  </p:stCondLst>
                                  <p:childTnLst>
                                    <p:animMotion origin="layout" path="M 0.01268 -0.0037 C 0.0342 0.02662 0.10747 0.1338 0.14167 0.17778 C 0.17587 0.22199 0.15556 0.24653 0.21771 0.26135 C 0.27986 0.27616 0.45295 0.26528 0.51476 0.26621 " pathEditMode="relative" rAng="0" ptsTypes="aaaa">
                                      <p:cBhvr>
                                        <p:cTn id="16" dur="2000" fill="hold"/>
                                        <p:tgtEl>
                                          <p:spTgt spid="69"/>
                                        </p:tgtEl>
                                        <p:attrNameLst>
                                          <p:attrName>ppt_x</p:attrName>
                                          <p:attrName>ppt_y</p:attrName>
                                        </p:attrNameLst>
                                      </p:cBhvr>
                                      <p:rCtr x="251" y="140"/>
                                    </p:animMotion>
                                  </p:childTnLst>
                                </p:cTn>
                              </p:par>
                              <p:par>
                                <p:cTn id="17" presetID="0" presetClass="path" presetSubtype="0" accel="50000" decel="50000" fill="hold" grpId="0" nodeType="withEffect">
                                  <p:stCondLst>
                                    <p:cond delay="1800"/>
                                  </p:stCondLst>
                                  <p:childTnLst>
                                    <p:animMotion origin="layout" path="M 0.01268 -0.0037 C 0.0342 0.02662 0.10747 0.1338 0.14167 0.17778 C 0.17587 0.22199 0.15556 0.24653 0.21771 0.26135 C 0.27986 0.27616 0.45295 0.26528 0.51476 0.26621 " pathEditMode="relative" rAng="0" ptsTypes="aaaa">
                                      <p:cBhvr>
                                        <p:cTn id="18" dur="2000" fill="hold"/>
                                        <p:tgtEl>
                                          <p:spTgt spid="70"/>
                                        </p:tgtEl>
                                        <p:attrNameLst>
                                          <p:attrName>ppt_x</p:attrName>
                                          <p:attrName>ppt_y</p:attrName>
                                        </p:attrNameLst>
                                      </p:cBhvr>
                                      <p:rCtr x="251" y="140"/>
                                    </p:animMotion>
                                  </p:childTnLst>
                                </p:cTn>
                              </p:par>
                              <p:par>
                                <p:cTn id="19" presetID="0" presetClass="path" presetSubtype="0" accel="50000" decel="50000" fill="hold" grpId="0" nodeType="withEffect">
                                  <p:stCondLst>
                                    <p:cond delay="2100"/>
                                  </p:stCondLst>
                                  <p:childTnLst>
                                    <p:animMotion origin="layout" path="M 0.01268 -0.0037 C 0.0342 0.02662 0.10747 0.1338 0.14167 0.17778 C 0.17587 0.22199 0.15556 0.24653 0.21771 0.26135 C 0.27986 0.27616 0.45295 0.26528 0.51476 0.26621 " pathEditMode="relative" rAng="0" ptsTypes="aaaa">
                                      <p:cBhvr>
                                        <p:cTn id="20" dur="2000" fill="hold"/>
                                        <p:tgtEl>
                                          <p:spTgt spid="71"/>
                                        </p:tgtEl>
                                        <p:attrNameLst>
                                          <p:attrName>ppt_x</p:attrName>
                                          <p:attrName>ppt_y</p:attrName>
                                        </p:attrNameLst>
                                      </p:cBhvr>
                                      <p:rCtr x="251" y="140"/>
                                    </p:animMotion>
                                  </p:childTnLst>
                                </p:cTn>
                              </p:par>
                              <p:par>
                                <p:cTn id="21" presetID="0" presetClass="path" presetSubtype="0" accel="50000" decel="50000" fill="hold" grpId="0" nodeType="withEffect">
                                  <p:stCondLst>
                                    <p:cond delay="2400"/>
                                  </p:stCondLst>
                                  <p:childTnLst>
                                    <p:animMotion origin="layout" path="M 0.01268 -0.0037 C 0.0342 0.02662 0.10747 0.1338 0.14167 0.17778 C 0.17587 0.22199 0.15556 0.24653 0.21771 0.26135 C 0.27986 0.27616 0.45295 0.26528 0.51476 0.26621 " pathEditMode="relative" rAng="0" ptsTypes="aaaa">
                                      <p:cBhvr>
                                        <p:cTn id="22" dur="2000" fill="hold"/>
                                        <p:tgtEl>
                                          <p:spTgt spid="72"/>
                                        </p:tgtEl>
                                        <p:attrNameLst>
                                          <p:attrName>ppt_x</p:attrName>
                                          <p:attrName>ppt_y</p:attrName>
                                        </p:attrNameLst>
                                      </p:cBhvr>
                                      <p:rCtr x="251" y="140"/>
                                    </p:animMotion>
                                  </p:childTnLst>
                                </p:cTn>
                              </p:par>
                              <p:par>
                                <p:cTn id="23" presetID="0" presetClass="path" presetSubtype="0" accel="50000" decel="50000" fill="hold" grpId="0" nodeType="withEffect">
                                  <p:stCondLst>
                                    <p:cond delay="2700"/>
                                  </p:stCondLst>
                                  <p:childTnLst>
                                    <p:animMotion origin="layout" path="M 0.01268 -0.0037 C 0.0342 0.02662 0.10747 0.1338 0.14167 0.17778 C 0.17587 0.22199 0.15556 0.24653 0.21771 0.26135 C 0.27986 0.27616 0.45295 0.26528 0.51476 0.26621 " pathEditMode="relative" rAng="0" ptsTypes="aaaa">
                                      <p:cBhvr>
                                        <p:cTn id="24" dur="2000" fill="hold"/>
                                        <p:tgtEl>
                                          <p:spTgt spid="73"/>
                                        </p:tgtEl>
                                        <p:attrNameLst>
                                          <p:attrName>ppt_x</p:attrName>
                                          <p:attrName>ppt_y</p:attrName>
                                        </p:attrNameLst>
                                      </p:cBhvr>
                                      <p:rCtr x="251" y="140"/>
                                    </p:animMotion>
                                  </p:childTnLst>
                                </p:cTn>
                              </p:par>
                              <p:par>
                                <p:cTn id="25" presetID="0" presetClass="path" presetSubtype="0" accel="50000" decel="50000" fill="hold" grpId="0" nodeType="withEffect">
                                  <p:stCondLst>
                                    <p:cond delay="3000"/>
                                  </p:stCondLst>
                                  <p:childTnLst>
                                    <p:animMotion origin="layout" path="M 0.01268 -0.0037 C 0.0342 0.02662 0.10747 0.1338 0.14167 0.17778 C 0.17587 0.22199 0.15556 0.24653 0.21771 0.26135 C 0.27986 0.27616 0.45295 0.26528 0.51476 0.26621 " pathEditMode="relative" rAng="0" ptsTypes="aaaa">
                                      <p:cBhvr>
                                        <p:cTn id="26" dur="2000" fill="hold"/>
                                        <p:tgtEl>
                                          <p:spTgt spid="74"/>
                                        </p:tgtEl>
                                        <p:attrNameLst>
                                          <p:attrName>ppt_x</p:attrName>
                                          <p:attrName>ppt_y</p:attrName>
                                        </p:attrNameLst>
                                      </p:cBhvr>
                                      <p:rCtr x="251" y="140"/>
                                    </p:animMotion>
                                  </p:childTnLst>
                                </p:cTn>
                              </p:par>
                              <p:par>
                                <p:cTn id="27" presetID="0" presetClass="path" presetSubtype="0" accel="50000" decel="50000" fill="hold" grpId="0" nodeType="withEffect">
                                  <p:stCondLst>
                                    <p:cond delay="3300"/>
                                  </p:stCondLst>
                                  <p:childTnLst>
                                    <p:animMotion origin="layout" path="M 0.01268 -0.0037 C 0.0342 0.02662 0.10747 0.1338 0.14167 0.17778 C 0.17587 0.22199 0.15556 0.24653 0.21771 0.26135 C 0.27986 0.27616 0.45295 0.26528 0.51476 0.26621 " pathEditMode="relative" rAng="0" ptsTypes="aaaa">
                                      <p:cBhvr>
                                        <p:cTn id="28" dur="2000" fill="hold"/>
                                        <p:tgtEl>
                                          <p:spTgt spid="75"/>
                                        </p:tgtEl>
                                        <p:attrNameLst>
                                          <p:attrName>ppt_x</p:attrName>
                                          <p:attrName>ppt_y</p:attrName>
                                        </p:attrNameLst>
                                      </p:cBhvr>
                                      <p:rCtr x="251" y="140"/>
                                    </p:animMotion>
                                  </p:childTnLst>
                                </p:cTn>
                              </p:par>
                              <p:par>
                                <p:cTn id="29" presetID="0" presetClass="path" presetSubtype="0" accel="50000" decel="50000" fill="hold" grpId="0" nodeType="withEffect">
                                  <p:stCondLst>
                                    <p:cond delay="3600"/>
                                  </p:stCondLst>
                                  <p:childTnLst>
                                    <p:animMotion origin="layout" path="M 0.01268 -0.0037 C 0.0342 0.02662 0.10747 0.1338 0.14167 0.17778 C 0.17587 0.22199 0.15556 0.24653 0.21771 0.26135 C 0.27986 0.27616 0.45295 0.26528 0.51476 0.26621 " pathEditMode="relative" rAng="0" ptsTypes="aaaa">
                                      <p:cBhvr>
                                        <p:cTn id="30" dur="2000" fill="hold"/>
                                        <p:tgtEl>
                                          <p:spTgt spid="76"/>
                                        </p:tgtEl>
                                        <p:attrNameLst>
                                          <p:attrName>ppt_x</p:attrName>
                                          <p:attrName>ppt_y</p:attrName>
                                        </p:attrNameLst>
                                      </p:cBhvr>
                                      <p:rCtr x="251" y="140"/>
                                    </p:animMotion>
                                  </p:childTnLst>
                                </p:cTn>
                              </p:par>
                              <p:par>
                                <p:cTn id="31" presetID="0" presetClass="path" presetSubtype="0" accel="50000" decel="50000" fill="hold" grpId="0" nodeType="withEffect">
                                  <p:stCondLst>
                                    <p:cond delay="3900"/>
                                  </p:stCondLst>
                                  <p:childTnLst>
                                    <p:animMotion origin="layout" path="M 0.01268 -0.0037 C 0.0342 0.02662 0.10747 0.1338 0.14167 0.17778 C 0.17587 0.22199 0.15556 0.24653 0.21771 0.26135 C 0.27986 0.27616 0.45295 0.26528 0.51476 0.26621 " pathEditMode="relative" rAng="0" ptsTypes="aaaa">
                                      <p:cBhvr>
                                        <p:cTn id="32" dur="2000" fill="hold"/>
                                        <p:tgtEl>
                                          <p:spTgt spid="77"/>
                                        </p:tgtEl>
                                        <p:attrNameLst>
                                          <p:attrName>ppt_x</p:attrName>
                                          <p:attrName>ppt_y</p:attrName>
                                        </p:attrNameLst>
                                      </p:cBhvr>
                                      <p:rCtr x="251" y="140"/>
                                    </p:animMotion>
                                  </p:childTnLst>
                                </p:cTn>
                              </p:par>
                              <p:par>
                                <p:cTn id="33" presetID="10" presetClass="exit" presetSubtype="0" fill="hold" grpId="0" nodeType="withEffect">
                                  <p:stCondLst>
                                    <p:cond delay="2000"/>
                                  </p:stCondLst>
                                  <p:childTnLst>
                                    <p:animEffect transition="out" filter="fade">
                                      <p:cBhvr>
                                        <p:cTn id="34" dur="300"/>
                                        <p:tgtEl>
                                          <p:spTgt spid="135"/>
                                        </p:tgtEl>
                                      </p:cBhvr>
                                    </p:animEffect>
                                    <p:set>
                                      <p:cBhvr>
                                        <p:cTn id="35" dur="1" fill="hold">
                                          <p:stCondLst>
                                            <p:cond delay="299"/>
                                          </p:stCondLst>
                                        </p:cTn>
                                        <p:tgtEl>
                                          <p:spTgt spid="135"/>
                                        </p:tgtEl>
                                        <p:attrNameLst>
                                          <p:attrName>style.visibility</p:attrName>
                                        </p:attrNameLst>
                                      </p:cBhvr>
                                      <p:to>
                                        <p:strVal val="hidden"/>
                                      </p:to>
                                    </p:set>
                                  </p:childTnLst>
                                </p:cTn>
                              </p:par>
                              <p:par>
                                <p:cTn id="36" presetID="10" presetClass="exit" presetSubtype="0" fill="hold" nodeType="withEffect">
                                  <p:stCondLst>
                                    <p:cond delay="2000"/>
                                  </p:stCondLst>
                                  <p:childTnLst>
                                    <p:animEffect transition="out" filter="fade">
                                      <p:cBhvr>
                                        <p:cTn id="37" dur="300"/>
                                        <p:tgtEl>
                                          <p:spTgt spid="78"/>
                                        </p:tgtEl>
                                      </p:cBhvr>
                                    </p:animEffect>
                                    <p:set>
                                      <p:cBhvr>
                                        <p:cTn id="38" dur="1" fill="hold">
                                          <p:stCondLst>
                                            <p:cond delay="299"/>
                                          </p:stCondLst>
                                        </p:cTn>
                                        <p:tgtEl>
                                          <p:spTgt spid="78"/>
                                        </p:tgtEl>
                                        <p:attrNameLst>
                                          <p:attrName>style.visibility</p:attrName>
                                        </p:attrNameLst>
                                      </p:cBhvr>
                                      <p:to>
                                        <p:strVal val="hidden"/>
                                      </p:to>
                                    </p:set>
                                  </p:childTnLst>
                                </p:cTn>
                              </p:par>
                              <p:par>
                                <p:cTn id="39" presetID="10" presetClass="exit" presetSubtype="0" fill="hold" nodeType="withEffect">
                                  <p:stCondLst>
                                    <p:cond delay="2300"/>
                                  </p:stCondLst>
                                  <p:childTnLst>
                                    <p:animEffect transition="out" filter="fade">
                                      <p:cBhvr>
                                        <p:cTn id="40" dur="300"/>
                                        <p:tgtEl>
                                          <p:spTgt spid="65"/>
                                        </p:tgtEl>
                                      </p:cBhvr>
                                    </p:animEffect>
                                    <p:set>
                                      <p:cBhvr>
                                        <p:cTn id="41" dur="1" fill="hold">
                                          <p:stCondLst>
                                            <p:cond delay="299"/>
                                          </p:stCondLst>
                                        </p:cTn>
                                        <p:tgtEl>
                                          <p:spTgt spid="65"/>
                                        </p:tgtEl>
                                        <p:attrNameLst>
                                          <p:attrName>style.visibility</p:attrName>
                                        </p:attrNameLst>
                                      </p:cBhvr>
                                      <p:to>
                                        <p:strVal val="hidden"/>
                                      </p:to>
                                    </p:set>
                                  </p:childTnLst>
                                </p:cTn>
                              </p:par>
                              <p:par>
                                <p:cTn id="42" presetID="10" presetClass="exit" presetSubtype="0" fill="hold" nodeType="withEffect">
                                  <p:stCondLst>
                                    <p:cond delay="2600"/>
                                  </p:stCondLst>
                                  <p:childTnLst>
                                    <p:animEffect transition="out" filter="fade">
                                      <p:cBhvr>
                                        <p:cTn id="43" dur="300"/>
                                        <p:tgtEl>
                                          <p:spTgt spid="66"/>
                                        </p:tgtEl>
                                      </p:cBhvr>
                                    </p:animEffect>
                                    <p:set>
                                      <p:cBhvr>
                                        <p:cTn id="44" dur="1" fill="hold">
                                          <p:stCondLst>
                                            <p:cond delay="299"/>
                                          </p:stCondLst>
                                        </p:cTn>
                                        <p:tgtEl>
                                          <p:spTgt spid="66"/>
                                        </p:tgtEl>
                                        <p:attrNameLst>
                                          <p:attrName>style.visibility</p:attrName>
                                        </p:attrNameLst>
                                      </p:cBhvr>
                                      <p:to>
                                        <p:strVal val="hidden"/>
                                      </p:to>
                                    </p:set>
                                  </p:childTnLst>
                                </p:cTn>
                              </p:par>
                              <p:par>
                                <p:cTn id="45" presetID="10" presetClass="exit" presetSubtype="0" fill="hold" nodeType="withEffect">
                                  <p:stCondLst>
                                    <p:cond delay="2900"/>
                                  </p:stCondLst>
                                  <p:childTnLst>
                                    <p:animEffect transition="out" filter="fade">
                                      <p:cBhvr>
                                        <p:cTn id="46" dur="300"/>
                                        <p:tgtEl>
                                          <p:spTgt spid="67"/>
                                        </p:tgtEl>
                                      </p:cBhvr>
                                    </p:animEffect>
                                    <p:set>
                                      <p:cBhvr>
                                        <p:cTn id="47" dur="1" fill="hold">
                                          <p:stCondLst>
                                            <p:cond delay="299"/>
                                          </p:stCondLst>
                                        </p:cTn>
                                        <p:tgtEl>
                                          <p:spTgt spid="67"/>
                                        </p:tgtEl>
                                        <p:attrNameLst>
                                          <p:attrName>style.visibility</p:attrName>
                                        </p:attrNameLst>
                                      </p:cBhvr>
                                      <p:to>
                                        <p:strVal val="hidden"/>
                                      </p:to>
                                    </p:set>
                                  </p:childTnLst>
                                </p:cTn>
                              </p:par>
                              <p:par>
                                <p:cTn id="48" presetID="10" presetClass="exit" presetSubtype="0" fill="hold" nodeType="withEffect">
                                  <p:stCondLst>
                                    <p:cond delay="3200"/>
                                  </p:stCondLst>
                                  <p:childTnLst>
                                    <p:animEffect transition="out" filter="fade">
                                      <p:cBhvr>
                                        <p:cTn id="49" dur="300"/>
                                        <p:tgtEl>
                                          <p:spTgt spid="68"/>
                                        </p:tgtEl>
                                      </p:cBhvr>
                                    </p:animEffect>
                                    <p:set>
                                      <p:cBhvr>
                                        <p:cTn id="50" dur="1" fill="hold">
                                          <p:stCondLst>
                                            <p:cond delay="299"/>
                                          </p:stCondLst>
                                        </p:cTn>
                                        <p:tgtEl>
                                          <p:spTgt spid="68"/>
                                        </p:tgtEl>
                                        <p:attrNameLst>
                                          <p:attrName>style.visibility</p:attrName>
                                        </p:attrNameLst>
                                      </p:cBhvr>
                                      <p:to>
                                        <p:strVal val="hidden"/>
                                      </p:to>
                                    </p:set>
                                  </p:childTnLst>
                                </p:cTn>
                              </p:par>
                              <p:par>
                                <p:cTn id="51" presetID="10" presetClass="exit" presetSubtype="0" fill="hold" nodeType="withEffect">
                                  <p:stCondLst>
                                    <p:cond delay="3500"/>
                                  </p:stCondLst>
                                  <p:childTnLst>
                                    <p:animEffect transition="out" filter="fade">
                                      <p:cBhvr>
                                        <p:cTn id="52" dur="300"/>
                                        <p:tgtEl>
                                          <p:spTgt spid="69"/>
                                        </p:tgtEl>
                                      </p:cBhvr>
                                    </p:animEffect>
                                    <p:set>
                                      <p:cBhvr>
                                        <p:cTn id="53" dur="1" fill="hold">
                                          <p:stCondLst>
                                            <p:cond delay="299"/>
                                          </p:stCondLst>
                                        </p:cTn>
                                        <p:tgtEl>
                                          <p:spTgt spid="69"/>
                                        </p:tgtEl>
                                        <p:attrNameLst>
                                          <p:attrName>style.visibility</p:attrName>
                                        </p:attrNameLst>
                                      </p:cBhvr>
                                      <p:to>
                                        <p:strVal val="hidden"/>
                                      </p:to>
                                    </p:set>
                                  </p:childTnLst>
                                </p:cTn>
                              </p:par>
                              <p:par>
                                <p:cTn id="54" presetID="10" presetClass="exit" presetSubtype="0" fill="hold" nodeType="withEffect">
                                  <p:stCondLst>
                                    <p:cond delay="3800"/>
                                  </p:stCondLst>
                                  <p:childTnLst>
                                    <p:animEffect transition="out" filter="fade">
                                      <p:cBhvr>
                                        <p:cTn id="55" dur="300"/>
                                        <p:tgtEl>
                                          <p:spTgt spid="70"/>
                                        </p:tgtEl>
                                      </p:cBhvr>
                                    </p:animEffect>
                                    <p:set>
                                      <p:cBhvr>
                                        <p:cTn id="56" dur="1" fill="hold">
                                          <p:stCondLst>
                                            <p:cond delay="299"/>
                                          </p:stCondLst>
                                        </p:cTn>
                                        <p:tgtEl>
                                          <p:spTgt spid="70"/>
                                        </p:tgtEl>
                                        <p:attrNameLst>
                                          <p:attrName>style.visibility</p:attrName>
                                        </p:attrNameLst>
                                      </p:cBhvr>
                                      <p:to>
                                        <p:strVal val="hidden"/>
                                      </p:to>
                                    </p:set>
                                  </p:childTnLst>
                                </p:cTn>
                              </p:par>
                              <p:par>
                                <p:cTn id="57" presetID="10" presetClass="exit" presetSubtype="0" fill="hold" nodeType="withEffect">
                                  <p:stCondLst>
                                    <p:cond delay="4100"/>
                                  </p:stCondLst>
                                  <p:childTnLst>
                                    <p:animEffect transition="out" filter="fade">
                                      <p:cBhvr>
                                        <p:cTn id="58" dur="300"/>
                                        <p:tgtEl>
                                          <p:spTgt spid="71"/>
                                        </p:tgtEl>
                                      </p:cBhvr>
                                    </p:animEffect>
                                    <p:set>
                                      <p:cBhvr>
                                        <p:cTn id="59" dur="1" fill="hold">
                                          <p:stCondLst>
                                            <p:cond delay="299"/>
                                          </p:stCondLst>
                                        </p:cTn>
                                        <p:tgtEl>
                                          <p:spTgt spid="71"/>
                                        </p:tgtEl>
                                        <p:attrNameLst>
                                          <p:attrName>style.visibility</p:attrName>
                                        </p:attrNameLst>
                                      </p:cBhvr>
                                      <p:to>
                                        <p:strVal val="hidden"/>
                                      </p:to>
                                    </p:set>
                                  </p:childTnLst>
                                </p:cTn>
                              </p:par>
                              <p:par>
                                <p:cTn id="60" presetID="10" presetClass="exit" presetSubtype="0" fill="hold" nodeType="withEffect">
                                  <p:stCondLst>
                                    <p:cond delay="4400"/>
                                  </p:stCondLst>
                                  <p:childTnLst>
                                    <p:animEffect transition="out" filter="fade">
                                      <p:cBhvr>
                                        <p:cTn id="61" dur="300"/>
                                        <p:tgtEl>
                                          <p:spTgt spid="72"/>
                                        </p:tgtEl>
                                      </p:cBhvr>
                                    </p:animEffect>
                                    <p:set>
                                      <p:cBhvr>
                                        <p:cTn id="62" dur="1" fill="hold">
                                          <p:stCondLst>
                                            <p:cond delay="299"/>
                                          </p:stCondLst>
                                        </p:cTn>
                                        <p:tgtEl>
                                          <p:spTgt spid="72"/>
                                        </p:tgtEl>
                                        <p:attrNameLst>
                                          <p:attrName>style.visibility</p:attrName>
                                        </p:attrNameLst>
                                      </p:cBhvr>
                                      <p:to>
                                        <p:strVal val="hidden"/>
                                      </p:to>
                                    </p:set>
                                  </p:childTnLst>
                                </p:cTn>
                              </p:par>
                              <p:par>
                                <p:cTn id="63" presetID="10" presetClass="exit" presetSubtype="0" fill="hold" nodeType="withEffect">
                                  <p:stCondLst>
                                    <p:cond delay="4700"/>
                                  </p:stCondLst>
                                  <p:childTnLst>
                                    <p:animEffect transition="out" filter="fade">
                                      <p:cBhvr>
                                        <p:cTn id="64" dur="300"/>
                                        <p:tgtEl>
                                          <p:spTgt spid="73"/>
                                        </p:tgtEl>
                                      </p:cBhvr>
                                    </p:animEffect>
                                    <p:set>
                                      <p:cBhvr>
                                        <p:cTn id="65" dur="1" fill="hold">
                                          <p:stCondLst>
                                            <p:cond delay="299"/>
                                          </p:stCondLst>
                                        </p:cTn>
                                        <p:tgtEl>
                                          <p:spTgt spid="73"/>
                                        </p:tgtEl>
                                        <p:attrNameLst>
                                          <p:attrName>style.visibility</p:attrName>
                                        </p:attrNameLst>
                                      </p:cBhvr>
                                      <p:to>
                                        <p:strVal val="hidden"/>
                                      </p:to>
                                    </p:set>
                                  </p:childTnLst>
                                </p:cTn>
                              </p:par>
                              <p:par>
                                <p:cTn id="66" presetID="10" presetClass="exit" presetSubtype="0" fill="hold" nodeType="withEffect">
                                  <p:stCondLst>
                                    <p:cond delay="5000"/>
                                  </p:stCondLst>
                                  <p:childTnLst>
                                    <p:animEffect transition="out" filter="fade">
                                      <p:cBhvr>
                                        <p:cTn id="67" dur="300"/>
                                        <p:tgtEl>
                                          <p:spTgt spid="74"/>
                                        </p:tgtEl>
                                      </p:cBhvr>
                                    </p:animEffect>
                                    <p:set>
                                      <p:cBhvr>
                                        <p:cTn id="68" dur="1" fill="hold">
                                          <p:stCondLst>
                                            <p:cond delay="299"/>
                                          </p:stCondLst>
                                        </p:cTn>
                                        <p:tgtEl>
                                          <p:spTgt spid="74"/>
                                        </p:tgtEl>
                                        <p:attrNameLst>
                                          <p:attrName>style.visibility</p:attrName>
                                        </p:attrNameLst>
                                      </p:cBhvr>
                                      <p:to>
                                        <p:strVal val="hidden"/>
                                      </p:to>
                                    </p:set>
                                  </p:childTnLst>
                                </p:cTn>
                              </p:par>
                              <p:par>
                                <p:cTn id="69" presetID="10" presetClass="exit" presetSubtype="0" fill="hold" nodeType="withEffect">
                                  <p:stCondLst>
                                    <p:cond delay="5300"/>
                                  </p:stCondLst>
                                  <p:childTnLst>
                                    <p:animEffect transition="out" filter="fade">
                                      <p:cBhvr>
                                        <p:cTn id="70" dur="300"/>
                                        <p:tgtEl>
                                          <p:spTgt spid="75"/>
                                        </p:tgtEl>
                                      </p:cBhvr>
                                    </p:animEffect>
                                    <p:set>
                                      <p:cBhvr>
                                        <p:cTn id="71" dur="1" fill="hold">
                                          <p:stCondLst>
                                            <p:cond delay="299"/>
                                          </p:stCondLst>
                                        </p:cTn>
                                        <p:tgtEl>
                                          <p:spTgt spid="75"/>
                                        </p:tgtEl>
                                        <p:attrNameLst>
                                          <p:attrName>style.visibility</p:attrName>
                                        </p:attrNameLst>
                                      </p:cBhvr>
                                      <p:to>
                                        <p:strVal val="hidden"/>
                                      </p:to>
                                    </p:set>
                                  </p:childTnLst>
                                </p:cTn>
                              </p:par>
                              <p:par>
                                <p:cTn id="72" presetID="10" presetClass="exit" presetSubtype="0" fill="hold" nodeType="withEffect">
                                  <p:stCondLst>
                                    <p:cond delay="5600"/>
                                  </p:stCondLst>
                                  <p:childTnLst>
                                    <p:animEffect transition="out" filter="fade">
                                      <p:cBhvr>
                                        <p:cTn id="73" dur="300"/>
                                        <p:tgtEl>
                                          <p:spTgt spid="76"/>
                                        </p:tgtEl>
                                      </p:cBhvr>
                                    </p:animEffect>
                                    <p:set>
                                      <p:cBhvr>
                                        <p:cTn id="74" dur="1" fill="hold">
                                          <p:stCondLst>
                                            <p:cond delay="299"/>
                                          </p:stCondLst>
                                        </p:cTn>
                                        <p:tgtEl>
                                          <p:spTgt spid="76"/>
                                        </p:tgtEl>
                                        <p:attrNameLst>
                                          <p:attrName>style.visibility</p:attrName>
                                        </p:attrNameLst>
                                      </p:cBhvr>
                                      <p:to>
                                        <p:strVal val="hidden"/>
                                      </p:to>
                                    </p:set>
                                  </p:childTnLst>
                                </p:cTn>
                              </p:par>
                              <p:par>
                                <p:cTn id="75" presetID="10" presetClass="exit" presetSubtype="0" fill="hold" nodeType="withEffect">
                                  <p:stCondLst>
                                    <p:cond delay="5900"/>
                                  </p:stCondLst>
                                  <p:childTnLst>
                                    <p:animEffect transition="out" filter="fade">
                                      <p:cBhvr>
                                        <p:cTn id="76" dur="300"/>
                                        <p:tgtEl>
                                          <p:spTgt spid="77"/>
                                        </p:tgtEl>
                                      </p:cBhvr>
                                    </p:animEffect>
                                    <p:set>
                                      <p:cBhvr>
                                        <p:cTn id="77" dur="1" fill="hold">
                                          <p:stCondLst>
                                            <p:cond delay="299"/>
                                          </p:stCondLst>
                                        </p:cTn>
                                        <p:tgtEl>
                                          <p:spTgt spid="77"/>
                                        </p:tgtEl>
                                        <p:attrNameLst>
                                          <p:attrName>style.visibility</p:attrName>
                                        </p:attrNameLst>
                                      </p:cBhvr>
                                      <p:to>
                                        <p:strVal val="hidden"/>
                                      </p:to>
                                    </p:set>
                                  </p:childTnLst>
                                </p:cTn>
                              </p:par>
                              <p:par>
                                <p:cTn id="78" presetID="0" presetClass="path" presetSubtype="0" accel="50000" decel="50000" fill="hold" grpId="0" nodeType="withEffect">
                                  <p:stCondLst>
                                    <p:cond delay="23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79" dur="2000" fill="hold"/>
                                        <p:tgtEl>
                                          <p:spTgt spid="33"/>
                                        </p:tgtEl>
                                        <p:attrNameLst>
                                          <p:attrName>ppt_x</p:attrName>
                                          <p:attrName>ppt_y</p:attrName>
                                        </p:attrNameLst>
                                      </p:cBhvr>
                                      <p:rCtr x="-235" y="-103"/>
                                    </p:animMotion>
                                  </p:childTnLst>
                                </p:cTn>
                              </p:par>
                              <p:par>
                                <p:cTn id="80" presetID="0" presetClass="path" presetSubtype="0" accel="50000" decel="50000" fill="hold" grpId="0" nodeType="withEffect">
                                  <p:stCondLst>
                                    <p:cond delay="26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81" dur="2000" fill="hold"/>
                                        <p:tgtEl>
                                          <p:spTgt spid="114"/>
                                        </p:tgtEl>
                                        <p:attrNameLst>
                                          <p:attrName>ppt_x</p:attrName>
                                          <p:attrName>ppt_y</p:attrName>
                                        </p:attrNameLst>
                                      </p:cBhvr>
                                      <p:rCtr x="-235" y="-103"/>
                                    </p:animMotion>
                                  </p:childTnLst>
                                </p:cTn>
                              </p:par>
                              <p:par>
                                <p:cTn id="82" presetID="0" presetClass="path" presetSubtype="0" accel="50000" decel="50000" fill="hold" grpId="0" nodeType="withEffect">
                                  <p:stCondLst>
                                    <p:cond delay="29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83" dur="2000" fill="hold"/>
                                        <p:tgtEl>
                                          <p:spTgt spid="115"/>
                                        </p:tgtEl>
                                        <p:attrNameLst>
                                          <p:attrName>ppt_x</p:attrName>
                                          <p:attrName>ppt_y</p:attrName>
                                        </p:attrNameLst>
                                      </p:cBhvr>
                                      <p:rCtr x="-235" y="-103"/>
                                    </p:animMotion>
                                  </p:childTnLst>
                                </p:cTn>
                              </p:par>
                              <p:par>
                                <p:cTn id="84" presetID="0" presetClass="path" presetSubtype="0" accel="50000" decel="50000" fill="hold" grpId="0" nodeType="withEffect">
                                  <p:stCondLst>
                                    <p:cond delay="32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85" dur="2000" fill="hold"/>
                                        <p:tgtEl>
                                          <p:spTgt spid="116"/>
                                        </p:tgtEl>
                                        <p:attrNameLst>
                                          <p:attrName>ppt_x</p:attrName>
                                          <p:attrName>ppt_y</p:attrName>
                                        </p:attrNameLst>
                                      </p:cBhvr>
                                      <p:rCtr x="-235" y="-103"/>
                                    </p:animMotion>
                                  </p:childTnLst>
                                </p:cTn>
                              </p:par>
                              <p:par>
                                <p:cTn id="86" presetID="0" presetClass="path" presetSubtype="0" accel="50000" decel="50000" fill="hold" grpId="0" nodeType="withEffect">
                                  <p:stCondLst>
                                    <p:cond delay="35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87" dur="2000" fill="hold"/>
                                        <p:tgtEl>
                                          <p:spTgt spid="117"/>
                                        </p:tgtEl>
                                        <p:attrNameLst>
                                          <p:attrName>ppt_x</p:attrName>
                                          <p:attrName>ppt_y</p:attrName>
                                        </p:attrNameLst>
                                      </p:cBhvr>
                                      <p:rCtr x="-235" y="-103"/>
                                    </p:animMotion>
                                  </p:childTnLst>
                                </p:cTn>
                              </p:par>
                              <p:par>
                                <p:cTn id="88" presetID="0" presetClass="path" presetSubtype="0" accel="50000" decel="50000" fill="hold" grpId="0" nodeType="withEffect">
                                  <p:stCondLst>
                                    <p:cond delay="38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89" dur="2000" fill="hold"/>
                                        <p:tgtEl>
                                          <p:spTgt spid="118"/>
                                        </p:tgtEl>
                                        <p:attrNameLst>
                                          <p:attrName>ppt_x</p:attrName>
                                          <p:attrName>ppt_y</p:attrName>
                                        </p:attrNameLst>
                                      </p:cBhvr>
                                      <p:rCtr x="-235" y="-103"/>
                                    </p:animMotion>
                                  </p:childTnLst>
                                </p:cTn>
                              </p:par>
                              <p:par>
                                <p:cTn id="90" presetID="0" presetClass="path" presetSubtype="0" accel="50000" decel="50000" fill="hold" grpId="0" nodeType="withEffect">
                                  <p:stCondLst>
                                    <p:cond delay="41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91" dur="2000" fill="hold"/>
                                        <p:tgtEl>
                                          <p:spTgt spid="119"/>
                                        </p:tgtEl>
                                        <p:attrNameLst>
                                          <p:attrName>ppt_x</p:attrName>
                                          <p:attrName>ppt_y</p:attrName>
                                        </p:attrNameLst>
                                      </p:cBhvr>
                                      <p:rCtr x="-235" y="-103"/>
                                    </p:animMotion>
                                  </p:childTnLst>
                                </p:cTn>
                              </p:par>
                              <p:par>
                                <p:cTn id="92" presetID="0" presetClass="path" presetSubtype="0" accel="50000" decel="50000" fill="hold" grpId="0" nodeType="withEffect">
                                  <p:stCondLst>
                                    <p:cond delay="44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93" dur="2000" fill="hold"/>
                                        <p:tgtEl>
                                          <p:spTgt spid="120"/>
                                        </p:tgtEl>
                                        <p:attrNameLst>
                                          <p:attrName>ppt_x</p:attrName>
                                          <p:attrName>ppt_y</p:attrName>
                                        </p:attrNameLst>
                                      </p:cBhvr>
                                      <p:rCtr x="-235" y="-103"/>
                                    </p:animMotion>
                                  </p:childTnLst>
                                </p:cTn>
                              </p:par>
                              <p:par>
                                <p:cTn id="94" presetID="0" presetClass="path" presetSubtype="0" accel="50000" decel="50000" fill="hold" grpId="0" nodeType="withEffect">
                                  <p:stCondLst>
                                    <p:cond delay="47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95" dur="2000" fill="hold"/>
                                        <p:tgtEl>
                                          <p:spTgt spid="121"/>
                                        </p:tgtEl>
                                        <p:attrNameLst>
                                          <p:attrName>ppt_x</p:attrName>
                                          <p:attrName>ppt_y</p:attrName>
                                        </p:attrNameLst>
                                      </p:cBhvr>
                                      <p:rCtr x="-235" y="-103"/>
                                    </p:animMotion>
                                  </p:childTnLst>
                                </p:cTn>
                              </p:par>
                              <p:par>
                                <p:cTn id="96" presetID="0" presetClass="path" presetSubtype="0" accel="50000" decel="50000" fill="hold" grpId="0" nodeType="withEffect">
                                  <p:stCondLst>
                                    <p:cond delay="50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97" dur="2000" fill="hold"/>
                                        <p:tgtEl>
                                          <p:spTgt spid="122"/>
                                        </p:tgtEl>
                                        <p:attrNameLst>
                                          <p:attrName>ppt_x</p:attrName>
                                          <p:attrName>ppt_y</p:attrName>
                                        </p:attrNameLst>
                                      </p:cBhvr>
                                      <p:rCtr x="-235" y="-103"/>
                                    </p:animMotion>
                                  </p:childTnLst>
                                </p:cTn>
                              </p:par>
                              <p:par>
                                <p:cTn id="98" presetID="0" presetClass="path" presetSubtype="0" accel="50000" decel="50000" fill="hold" grpId="0" nodeType="withEffect">
                                  <p:stCondLst>
                                    <p:cond delay="54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99" dur="2000" fill="hold"/>
                                        <p:tgtEl>
                                          <p:spTgt spid="123"/>
                                        </p:tgtEl>
                                        <p:attrNameLst>
                                          <p:attrName>ppt_x</p:attrName>
                                          <p:attrName>ppt_y</p:attrName>
                                        </p:attrNameLst>
                                      </p:cBhvr>
                                      <p:rCtr x="-235" y="-103"/>
                                    </p:animMotion>
                                  </p:childTnLst>
                                </p:cTn>
                              </p:par>
                              <p:par>
                                <p:cTn id="100" presetID="0" presetClass="path" presetSubtype="0" accel="50000" decel="50000" fill="hold" grpId="0" nodeType="withEffect">
                                  <p:stCondLst>
                                    <p:cond delay="57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101" dur="2000" fill="hold"/>
                                        <p:tgtEl>
                                          <p:spTgt spid="124"/>
                                        </p:tgtEl>
                                        <p:attrNameLst>
                                          <p:attrName>ppt_x</p:attrName>
                                          <p:attrName>ppt_y</p:attrName>
                                        </p:attrNameLst>
                                      </p:cBhvr>
                                      <p:rCtr x="-235" y="-103"/>
                                    </p:animMotion>
                                  </p:childTnLst>
                                </p:cTn>
                              </p:par>
                              <p:par>
                                <p:cTn id="102" presetID="0" presetClass="path" presetSubtype="0" accel="50000" decel="50000" fill="hold" grpId="0" nodeType="withEffect">
                                  <p:stCondLst>
                                    <p:cond delay="60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103" dur="2000" fill="hold"/>
                                        <p:tgtEl>
                                          <p:spTgt spid="125"/>
                                        </p:tgtEl>
                                        <p:attrNameLst>
                                          <p:attrName>ppt_x</p:attrName>
                                          <p:attrName>ppt_y</p:attrName>
                                        </p:attrNameLst>
                                      </p:cBhvr>
                                      <p:rCtr x="-235" y="-103"/>
                                    </p:animMotion>
                                  </p:childTnLst>
                                </p:cTn>
                              </p:par>
                              <p:par>
                                <p:cTn id="104" presetID="10" presetClass="exit" presetSubtype="0" fill="hold" grpId="1" nodeType="withEffect">
                                  <p:stCondLst>
                                    <p:cond delay="4300"/>
                                  </p:stCondLst>
                                  <p:childTnLst>
                                    <p:animEffect transition="out" filter="fade">
                                      <p:cBhvr>
                                        <p:cTn id="105" dur="300"/>
                                        <p:tgtEl>
                                          <p:spTgt spid="33"/>
                                        </p:tgtEl>
                                      </p:cBhvr>
                                    </p:animEffect>
                                    <p:set>
                                      <p:cBhvr>
                                        <p:cTn id="106" dur="1" fill="hold">
                                          <p:stCondLst>
                                            <p:cond delay="299"/>
                                          </p:stCondLst>
                                        </p:cTn>
                                        <p:tgtEl>
                                          <p:spTgt spid="33"/>
                                        </p:tgtEl>
                                        <p:attrNameLst>
                                          <p:attrName>style.visibility</p:attrName>
                                        </p:attrNameLst>
                                      </p:cBhvr>
                                      <p:to>
                                        <p:strVal val="hidden"/>
                                      </p:to>
                                    </p:set>
                                  </p:childTnLst>
                                </p:cTn>
                              </p:par>
                              <p:par>
                                <p:cTn id="107" presetID="10" presetClass="exit" presetSubtype="0" fill="hold" grpId="1" nodeType="withEffect">
                                  <p:stCondLst>
                                    <p:cond delay="4600"/>
                                  </p:stCondLst>
                                  <p:childTnLst>
                                    <p:animEffect transition="out" filter="fade">
                                      <p:cBhvr>
                                        <p:cTn id="108" dur="300"/>
                                        <p:tgtEl>
                                          <p:spTgt spid="114"/>
                                        </p:tgtEl>
                                      </p:cBhvr>
                                    </p:animEffect>
                                    <p:set>
                                      <p:cBhvr>
                                        <p:cTn id="109" dur="1" fill="hold">
                                          <p:stCondLst>
                                            <p:cond delay="299"/>
                                          </p:stCondLst>
                                        </p:cTn>
                                        <p:tgtEl>
                                          <p:spTgt spid="114"/>
                                        </p:tgtEl>
                                        <p:attrNameLst>
                                          <p:attrName>style.visibility</p:attrName>
                                        </p:attrNameLst>
                                      </p:cBhvr>
                                      <p:to>
                                        <p:strVal val="hidden"/>
                                      </p:to>
                                    </p:set>
                                  </p:childTnLst>
                                </p:cTn>
                              </p:par>
                              <p:par>
                                <p:cTn id="110" presetID="10" presetClass="exit" presetSubtype="0" fill="hold" grpId="1" nodeType="withEffect">
                                  <p:stCondLst>
                                    <p:cond delay="4900"/>
                                  </p:stCondLst>
                                  <p:childTnLst>
                                    <p:animEffect transition="out" filter="fade">
                                      <p:cBhvr>
                                        <p:cTn id="111" dur="300"/>
                                        <p:tgtEl>
                                          <p:spTgt spid="115"/>
                                        </p:tgtEl>
                                      </p:cBhvr>
                                    </p:animEffect>
                                    <p:set>
                                      <p:cBhvr>
                                        <p:cTn id="112" dur="1" fill="hold">
                                          <p:stCondLst>
                                            <p:cond delay="299"/>
                                          </p:stCondLst>
                                        </p:cTn>
                                        <p:tgtEl>
                                          <p:spTgt spid="115"/>
                                        </p:tgtEl>
                                        <p:attrNameLst>
                                          <p:attrName>style.visibility</p:attrName>
                                        </p:attrNameLst>
                                      </p:cBhvr>
                                      <p:to>
                                        <p:strVal val="hidden"/>
                                      </p:to>
                                    </p:set>
                                  </p:childTnLst>
                                </p:cTn>
                              </p:par>
                              <p:par>
                                <p:cTn id="113" presetID="10" presetClass="exit" presetSubtype="0" fill="hold" grpId="1" nodeType="withEffect">
                                  <p:stCondLst>
                                    <p:cond delay="5200"/>
                                  </p:stCondLst>
                                  <p:childTnLst>
                                    <p:animEffect transition="out" filter="fade">
                                      <p:cBhvr>
                                        <p:cTn id="114" dur="300"/>
                                        <p:tgtEl>
                                          <p:spTgt spid="116"/>
                                        </p:tgtEl>
                                      </p:cBhvr>
                                    </p:animEffect>
                                    <p:set>
                                      <p:cBhvr>
                                        <p:cTn id="115" dur="1" fill="hold">
                                          <p:stCondLst>
                                            <p:cond delay="299"/>
                                          </p:stCondLst>
                                        </p:cTn>
                                        <p:tgtEl>
                                          <p:spTgt spid="116"/>
                                        </p:tgtEl>
                                        <p:attrNameLst>
                                          <p:attrName>style.visibility</p:attrName>
                                        </p:attrNameLst>
                                      </p:cBhvr>
                                      <p:to>
                                        <p:strVal val="hidden"/>
                                      </p:to>
                                    </p:set>
                                  </p:childTnLst>
                                </p:cTn>
                              </p:par>
                              <p:par>
                                <p:cTn id="116" presetID="10" presetClass="exit" presetSubtype="0" fill="hold" grpId="1" nodeType="withEffect">
                                  <p:stCondLst>
                                    <p:cond delay="5500"/>
                                  </p:stCondLst>
                                  <p:childTnLst>
                                    <p:animEffect transition="out" filter="fade">
                                      <p:cBhvr>
                                        <p:cTn id="117" dur="300"/>
                                        <p:tgtEl>
                                          <p:spTgt spid="117"/>
                                        </p:tgtEl>
                                      </p:cBhvr>
                                    </p:animEffect>
                                    <p:set>
                                      <p:cBhvr>
                                        <p:cTn id="118" dur="1" fill="hold">
                                          <p:stCondLst>
                                            <p:cond delay="299"/>
                                          </p:stCondLst>
                                        </p:cTn>
                                        <p:tgtEl>
                                          <p:spTgt spid="117"/>
                                        </p:tgtEl>
                                        <p:attrNameLst>
                                          <p:attrName>style.visibility</p:attrName>
                                        </p:attrNameLst>
                                      </p:cBhvr>
                                      <p:to>
                                        <p:strVal val="hidden"/>
                                      </p:to>
                                    </p:set>
                                  </p:childTnLst>
                                </p:cTn>
                              </p:par>
                              <p:par>
                                <p:cTn id="119" presetID="10" presetClass="exit" presetSubtype="0" fill="hold" grpId="1" nodeType="withEffect">
                                  <p:stCondLst>
                                    <p:cond delay="5800"/>
                                  </p:stCondLst>
                                  <p:childTnLst>
                                    <p:animEffect transition="out" filter="fade">
                                      <p:cBhvr>
                                        <p:cTn id="120" dur="300"/>
                                        <p:tgtEl>
                                          <p:spTgt spid="118"/>
                                        </p:tgtEl>
                                      </p:cBhvr>
                                    </p:animEffect>
                                    <p:set>
                                      <p:cBhvr>
                                        <p:cTn id="121" dur="1" fill="hold">
                                          <p:stCondLst>
                                            <p:cond delay="299"/>
                                          </p:stCondLst>
                                        </p:cTn>
                                        <p:tgtEl>
                                          <p:spTgt spid="118"/>
                                        </p:tgtEl>
                                        <p:attrNameLst>
                                          <p:attrName>style.visibility</p:attrName>
                                        </p:attrNameLst>
                                      </p:cBhvr>
                                      <p:to>
                                        <p:strVal val="hidden"/>
                                      </p:to>
                                    </p:set>
                                  </p:childTnLst>
                                </p:cTn>
                              </p:par>
                              <p:par>
                                <p:cTn id="122" presetID="10" presetClass="exit" presetSubtype="0" fill="hold" grpId="1" nodeType="withEffect">
                                  <p:stCondLst>
                                    <p:cond delay="6100"/>
                                  </p:stCondLst>
                                  <p:childTnLst>
                                    <p:animEffect transition="out" filter="fade">
                                      <p:cBhvr>
                                        <p:cTn id="123" dur="300"/>
                                        <p:tgtEl>
                                          <p:spTgt spid="119"/>
                                        </p:tgtEl>
                                      </p:cBhvr>
                                    </p:animEffect>
                                    <p:set>
                                      <p:cBhvr>
                                        <p:cTn id="124" dur="1" fill="hold">
                                          <p:stCondLst>
                                            <p:cond delay="299"/>
                                          </p:stCondLst>
                                        </p:cTn>
                                        <p:tgtEl>
                                          <p:spTgt spid="119"/>
                                        </p:tgtEl>
                                        <p:attrNameLst>
                                          <p:attrName>style.visibility</p:attrName>
                                        </p:attrNameLst>
                                      </p:cBhvr>
                                      <p:to>
                                        <p:strVal val="hidden"/>
                                      </p:to>
                                    </p:set>
                                  </p:childTnLst>
                                </p:cTn>
                              </p:par>
                              <p:par>
                                <p:cTn id="125" presetID="10" presetClass="exit" presetSubtype="0" fill="hold" grpId="1" nodeType="withEffect">
                                  <p:stCondLst>
                                    <p:cond delay="6400"/>
                                  </p:stCondLst>
                                  <p:childTnLst>
                                    <p:animEffect transition="out" filter="fade">
                                      <p:cBhvr>
                                        <p:cTn id="126" dur="300"/>
                                        <p:tgtEl>
                                          <p:spTgt spid="120"/>
                                        </p:tgtEl>
                                      </p:cBhvr>
                                    </p:animEffect>
                                    <p:set>
                                      <p:cBhvr>
                                        <p:cTn id="127" dur="1" fill="hold">
                                          <p:stCondLst>
                                            <p:cond delay="299"/>
                                          </p:stCondLst>
                                        </p:cTn>
                                        <p:tgtEl>
                                          <p:spTgt spid="120"/>
                                        </p:tgtEl>
                                        <p:attrNameLst>
                                          <p:attrName>style.visibility</p:attrName>
                                        </p:attrNameLst>
                                      </p:cBhvr>
                                      <p:to>
                                        <p:strVal val="hidden"/>
                                      </p:to>
                                    </p:set>
                                  </p:childTnLst>
                                </p:cTn>
                              </p:par>
                              <p:par>
                                <p:cTn id="128" presetID="10" presetClass="exit" presetSubtype="0" fill="hold" grpId="1" nodeType="withEffect">
                                  <p:stCondLst>
                                    <p:cond delay="6700"/>
                                  </p:stCondLst>
                                  <p:childTnLst>
                                    <p:animEffect transition="out" filter="fade">
                                      <p:cBhvr>
                                        <p:cTn id="129" dur="300"/>
                                        <p:tgtEl>
                                          <p:spTgt spid="121"/>
                                        </p:tgtEl>
                                      </p:cBhvr>
                                    </p:animEffect>
                                    <p:set>
                                      <p:cBhvr>
                                        <p:cTn id="130" dur="1" fill="hold">
                                          <p:stCondLst>
                                            <p:cond delay="299"/>
                                          </p:stCondLst>
                                        </p:cTn>
                                        <p:tgtEl>
                                          <p:spTgt spid="121"/>
                                        </p:tgtEl>
                                        <p:attrNameLst>
                                          <p:attrName>style.visibility</p:attrName>
                                        </p:attrNameLst>
                                      </p:cBhvr>
                                      <p:to>
                                        <p:strVal val="hidden"/>
                                      </p:to>
                                    </p:set>
                                  </p:childTnLst>
                                </p:cTn>
                              </p:par>
                              <p:par>
                                <p:cTn id="131" presetID="10" presetClass="exit" presetSubtype="0" fill="hold" grpId="1" nodeType="withEffect">
                                  <p:stCondLst>
                                    <p:cond delay="7000"/>
                                  </p:stCondLst>
                                  <p:childTnLst>
                                    <p:animEffect transition="out" filter="fade">
                                      <p:cBhvr>
                                        <p:cTn id="132" dur="300"/>
                                        <p:tgtEl>
                                          <p:spTgt spid="122"/>
                                        </p:tgtEl>
                                      </p:cBhvr>
                                    </p:animEffect>
                                    <p:set>
                                      <p:cBhvr>
                                        <p:cTn id="133" dur="1" fill="hold">
                                          <p:stCondLst>
                                            <p:cond delay="299"/>
                                          </p:stCondLst>
                                        </p:cTn>
                                        <p:tgtEl>
                                          <p:spTgt spid="122"/>
                                        </p:tgtEl>
                                        <p:attrNameLst>
                                          <p:attrName>style.visibility</p:attrName>
                                        </p:attrNameLst>
                                      </p:cBhvr>
                                      <p:to>
                                        <p:strVal val="hidden"/>
                                      </p:to>
                                    </p:set>
                                  </p:childTnLst>
                                </p:cTn>
                              </p:par>
                              <p:par>
                                <p:cTn id="134" presetID="10" presetClass="exit" presetSubtype="0" fill="hold" grpId="1" nodeType="withEffect">
                                  <p:stCondLst>
                                    <p:cond delay="7300"/>
                                  </p:stCondLst>
                                  <p:childTnLst>
                                    <p:animEffect transition="out" filter="fade">
                                      <p:cBhvr>
                                        <p:cTn id="135" dur="300"/>
                                        <p:tgtEl>
                                          <p:spTgt spid="123"/>
                                        </p:tgtEl>
                                      </p:cBhvr>
                                    </p:animEffect>
                                    <p:set>
                                      <p:cBhvr>
                                        <p:cTn id="136" dur="1" fill="hold">
                                          <p:stCondLst>
                                            <p:cond delay="299"/>
                                          </p:stCondLst>
                                        </p:cTn>
                                        <p:tgtEl>
                                          <p:spTgt spid="123"/>
                                        </p:tgtEl>
                                        <p:attrNameLst>
                                          <p:attrName>style.visibility</p:attrName>
                                        </p:attrNameLst>
                                      </p:cBhvr>
                                      <p:to>
                                        <p:strVal val="hidden"/>
                                      </p:to>
                                    </p:set>
                                  </p:childTnLst>
                                </p:cTn>
                              </p:par>
                              <p:par>
                                <p:cTn id="137" presetID="10" presetClass="exit" presetSubtype="0" fill="hold" nodeType="withEffect">
                                  <p:stCondLst>
                                    <p:cond delay="7600"/>
                                  </p:stCondLst>
                                  <p:childTnLst>
                                    <p:animEffect transition="out" filter="fade">
                                      <p:cBhvr>
                                        <p:cTn id="138" dur="300"/>
                                        <p:tgtEl>
                                          <p:spTgt spid="124"/>
                                        </p:tgtEl>
                                      </p:cBhvr>
                                    </p:animEffect>
                                    <p:set>
                                      <p:cBhvr>
                                        <p:cTn id="139" dur="1" fill="hold">
                                          <p:stCondLst>
                                            <p:cond delay="299"/>
                                          </p:stCondLst>
                                        </p:cTn>
                                        <p:tgtEl>
                                          <p:spTgt spid="124"/>
                                        </p:tgtEl>
                                        <p:attrNameLst>
                                          <p:attrName>style.visibility</p:attrName>
                                        </p:attrNameLst>
                                      </p:cBhvr>
                                      <p:to>
                                        <p:strVal val="hidden"/>
                                      </p:to>
                                    </p:set>
                                  </p:childTnLst>
                                </p:cTn>
                              </p:par>
                              <p:par>
                                <p:cTn id="140" presetID="10" presetClass="exit" presetSubtype="0" fill="hold" nodeType="withEffect">
                                  <p:stCondLst>
                                    <p:cond delay="7900"/>
                                  </p:stCondLst>
                                  <p:childTnLst>
                                    <p:animEffect transition="out" filter="fade">
                                      <p:cBhvr>
                                        <p:cTn id="141" dur="300"/>
                                        <p:tgtEl>
                                          <p:spTgt spid="125"/>
                                        </p:tgtEl>
                                      </p:cBhvr>
                                    </p:animEffect>
                                    <p:set>
                                      <p:cBhvr>
                                        <p:cTn id="142" dur="1" fill="hold">
                                          <p:stCondLst>
                                            <p:cond delay="299"/>
                                          </p:stCondLst>
                                        </p:cTn>
                                        <p:tgtEl>
                                          <p:spTgt spid="12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0" presetClass="path" presetSubtype="0" accel="50000" decel="50000" fill="hold" grpId="0"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150" dur="1000" fill="hold"/>
                                        <p:tgtEl>
                                          <p:spTgt spid="58"/>
                                        </p:tgtEl>
                                        <p:attrNameLst>
                                          <p:attrName>ppt_x</p:attrName>
                                          <p:attrName>ppt_y</p:attrName>
                                        </p:attrNameLst>
                                      </p:cBhvr>
                                      <p:rCtr x="164" y="140"/>
                                    </p:animMotion>
                                  </p:childTnLst>
                                </p:cTn>
                              </p:par>
                              <p:par>
                                <p:cTn id="151" presetID="0" presetClass="path" presetSubtype="0" accel="50000" decel="50000" fill="hold" grpId="0" nodeType="withEffect">
                                  <p:stCondLst>
                                    <p:cond delay="500"/>
                                  </p:stCondLst>
                                  <p:childTnLst>
                                    <p:animMotion origin="layout" path="M 0.01268 -0.0037 C 0.0342 0.02662 0.10747 0.1338 0.14167 0.17778 C 0.17587 0.222 0.18854 0.2463 0.21771 0.26135 C 0.24688 0.27639 0.29584 0.26667 0.31632 0.26806 " pathEditMode="relative" rAng="0" ptsTypes="aaaa">
                                      <p:cBhvr>
                                        <p:cTn id="152" dur="1000" fill="hold"/>
                                        <p:tgtEl>
                                          <p:spTgt spid="64"/>
                                        </p:tgtEl>
                                        <p:attrNameLst>
                                          <p:attrName>ppt_x</p:attrName>
                                          <p:attrName>ppt_y</p:attrName>
                                        </p:attrNameLst>
                                      </p:cBhvr>
                                      <p:rCtr x="152" y="140"/>
                                    </p:animMotion>
                                  </p:childTnLst>
                                </p:cTn>
                              </p:par>
                              <p:par>
                                <p:cTn id="153" presetID="0" presetClass="path" presetSubtype="0" accel="50000" decel="50000" fill="hold" grpId="0" nodeType="withEffect">
                                  <p:stCondLst>
                                    <p:cond delay="1000"/>
                                  </p:stCondLst>
                                  <p:childTnLst>
                                    <p:animMotion origin="layout" path="M 0.01198 -0.0007 C 0.03837 -0.04051 0.06476 -0.08032 0.09063 -0.11806 C 0.1165 -0.15579 0.14914 -0.20185 0.16771 -0.22778 C 0.18629 -0.2537 0.1908 -0.26296 0.20174 -0.27315 C 0.21268 -0.28333 0.21858 -0.28634 0.23386 -0.28889 C 0.24914 -0.29144 0.28143 -0.28912 0.29393 -0.28912 " pathEditMode="relative" rAng="0" ptsTypes="aaaaaa">
                                      <p:cBhvr>
                                        <p:cTn id="154" dur="1000" fill="hold"/>
                                        <p:tgtEl>
                                          <p:spTgt spid="62"/>
                                        </p:tgtEl>
                                        <p:attrNameLst>
                                          <p:attrName>ppt_x</p:attrName>
                                          <p:attrName>ppt_y</p:attrName>
                                        </p:attrNameLst>
                                      </p:cBhvr>
                                      <p:rCtr x="141" y="-145"/>
                                    </p:animMotion>
                                  </p:childTnLst>
                                </p:cTn>
                              </p:par>
                              <p:par>
                                <p:cTn id="155" presetID="0" presetClass="path" presetSubtype="0" accel="50000" decel="50000" fill="hold" grpId="0" nodeType="withEffect">
                                  <p:stCondLst>
                                    <p:cond delay="1500"/>
                                  </p:stCondLst>
                                  <p:childTnLst>
                                    <p:animMotion origin="layout" path="M 0.01268 -0.0037 C 0.0342 0.02662 0.10747 0.1338 0.14167 0.17778 C 0.17587 0.222 0.19601 0.2463 0.21771 0.26135 C 0.23941 0.27639 0.26042 0.26667 0.27153 0.26806 " pathEditMode="relative" rAng="0" ptsTypes="aaaa">
                                      <p:cBhvr>
                                        <p:cTn id="156" dur="1000" fill="hold"/>
                                        <p:tgtEl>
                                          <p:spTgt spid="79"/>
                                        </p:tgtEl>
                                        <p:attrNameLst>
                                          <p:attrName>ppt_x</p:attrName>
                                          <p:attrName>ppt_y</p:attrName>
                                        </p:attrNameLst>
                                      </p:cBhvr>
                                      <p:rCtr x="129" y="140"/>
                                    </p:animMotion>
                                  </p:childTnLst>
                                </p:cTn>
                              </p:par>
                              <p:par>
                                <p:cTn id="157" presetID="0" presetClass="path" presetSubtype="0" accel="50000" decel="50000" fill="hold" grpId="0" nodeType="withEffect">
                                  <p:stCondLst>
                                    <p:cond delay="2000"/>
                                  </p:stCondLst>
                                  <p:childTnLst>
                                    <p:animMotion origin="layout" path="M 0.01198 -0.00069 C 0.03837 -0.0405 0.06476 -0.08032 0.09063 -0.11805 C 0.1165 -0.15578 0.14914 -0.20185 0.16771 -0.22777 C 0.18629 -0.2537 0.1908 -0.26296 0.20174 -0.27314 C 0.21268 -0.28333 0.22604 -0.28657 0.23386 -0.28888 C 0.24167 -0.2912 0.24549 -0.28796 0.24844 -0.28773 " pathEditMode="relative" rAng="0" ptsTypes="aaaaaa">
                                      <p:cBhvr>
                                        <p:cTn id="158" dur="1000" fill="hold"/>
                                        <p:tgtEl>
                                          <p:spTgt spid="85"/>
                                        </p:tgtEl>
                                        <p:attrNameLst>
                                          <p:attrName>ppt_x</p:attrName>
                                          <p:attrName>ppt_y</p:attrName>
                                        </p:attrNameLst>
                                      </p:cBhvr>
                                      <p:rCtr x="118" y="-145"/>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nodeType="clickEffect">
                                  <p:stCondLst>
                                    <p:cond delay="0"/>
                                  </p:stCondLst>
                                  <p:childTnLst>
                                    <p:animEffect transition="out" filter="fade">
                                      <p:cBhvr>
                                        <p:cTn id="170" dur="500"/>
                                        <p:tgtEl>
                                          <p:spTgt spid="7"/>
                                        </p:tgtEl>
                                      </p:cBhvr>
                                    </p:animEffect>
                                    <p:set>
                                      <p:cBhvr>
                                        <p:cTn id="171" dur="1" fill="hold">
                                          <p:stCondLst>
                                            <p:cond delay="499"/>
                                          </p:stCondLst>
                                        </p:cTn>
                                        <p:tgtEl>
                                          <p:spTgt spid="7"/>
                                        </p:tgtEl>
                                        <p:attrNameLst>
                                          <p:attrName>style.visibility</p:attrName>
                                        </p:attrNameLst>
                                      </p:cBhvr>
                                      <p:to>
                                        <p:strVal val="hidden"/>
                                      </p:to>
                                    </p:set>
                                  </p:childTnLst>
                                </p:cTn>
                              </p:par>
                              <p:par>
                                <p:cTn id="172" presetID="63" presetClass="path" presetSubtype="0" accel="50000" decel="50000" fill="hold" grpId="1" nodeType="withEffect">
                                  <p:stCondLst>
                                    <p:cond delay="0"/>
                                  </p:stCondLst>
                                  <p:childTnLst>
                                    <p:animMotion origin="layout" path="M 0.33541 0.26764 L 0.51041 0.26764 " pathEditMode="relative" rAng="0" ptsTypes="AA">
                                      <p:cBhvr>
                                        <p:cTn id="173" dur="2000" fill="hold"/>
                                        <p:tgtEl>
                                          <p:spTgt spid="58"/>
                                        </p:tgtEl>
                                        <p:attrNameLst>
                                          <p:attrName>ppt_x</p:attrName>
                                          <p:attrName>ppt_y</p:attrName>
                                        </p:attrNameLst>
                                      </p:cBhvr>
                                      <p:rCtr x="87" y="0"/>
                                    </p:animMotion>
                                  </p:childTnLst>
                                </p:cTn>
                              </p:par>
                              <p:par>
                                <p:cTn id="174" presetID="10" presetClass="exit" presetSubtype="0" fill="hold" grpId="2" nodeType="withEffect">
                                  <p:stCondLst>
                                    <p:cond delay="1800"/>
                                  </p:stCondLst>
                                  <p:childTnLst>
                                    <p:animEffect transition="out" filter="fade">
                                      <p:cBhvr>
                                        <p:cTn id="175" dur="500"/>
                                        <p:tgtEl>
                                          <p:spTgt spid="58"/>
                                        </p:tgtEl>
                                      </p:cBhvr>
                                    </p:animEffect>
                                    <p:set>
                                      <p:cBhvr>
                                        <p:cTn id="176" dur="1" fill="hold">
                                          <p:stCondLst>
                                            <p:cond delay="499"/>
                                          </p:stCondLst>
                                        </p:cTn>
                                        <p:tgtEl>
                                          <p:spTgt spid="58"/>
                                        </p:tgtEl>
                                        <p:attrNameLst>
                                          <p:attrName>style.visibility</p:attrName>
                                        </p:attrNameLst>
                                      </p:cBhvr>
                                      <p:to>
                                        <p:strVal val="hidden"/>
                                      </p:to>
                                    </p:set>
                                  </p:childTnLst>
                                </p:cTn>
                              </p:par>
                              <p:par>
                                <p:cTn id="177" presetID="10" presetClass="exit" presetSubtype="0" fill="hold" grpId="0" nodeType="withEffect">
                                  <p:stCondLst>
                                    <p:cond delay="1800"/>
                                  </p:stCondLst>
                                  <p:childTnLst>
                                    <p:animEffect transition="out" filter="fade">
                                      <p:cBhvr>
                                        <p:cTn id="178" dur="500"/>
                                        <p:tgtEl>
                                          <p:spTgt spid="90"/>
                                        </p:tgtEl>
                                      </p:cBhvr>
                                    </p:animEffect>
                                    <p:set>
                                      <p:cBhvr>
                                        <p:cTn id="179" dur="1" fill="hold">
                                          <p:stCondLst>
                                            <p:cond delay="499"/>
                                          </p:stCondLst>
                                        </p:cTn>
                                        <p:tgtEl>
                                          <p:spTgt spid="90"/>
                                        </p:tgtEl>
                                        <p:attrNameLst>
                                          <p:attrName>style.visibility</p:attrName>
                                        </p:attrNameLst>
                                      </p:cBhvr>
                                      <p:to>
                                        <p:strVal val="hidden"/>
                                      </p:to>
                                    </p:set>
                                  </p:childTnLst>
                                </p:cTn>
                              </p:par>
                              <p:par>
                                <p:cTn id="180" presetID="0" presetClass="path" presetSubtype="0" accel="50000" decel="50000" fill="hold" grpId="0" nodeType="withEffect">
                                  <p:stCondLst>
                                    <p:cond delay="23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181" dur="2000" fill="hold"/>
                                        <p:tgtEl>
                                          <p:spTgt spid="59"/>
                                        </p:tgtEl>
                                        <p:attrNameLst>
                                          <p:attrName>ppt_x</p:attrName>
                                          <p:attrName>ppt_y</p:attrName>
                                        </p:attrNameLst>
                                      </p:cBhvr>
                                      <p:rCtr x="-235" y="-103"/>
                                    </p:animMotion>
                                  </p:childTnLst>
                                </p:cTn>
                              </p:par>
                              <p:par>
                                <p:cTn id="182" presetID="10" presetClass="exit" presetSubtype="0" fill="hold" nodeType="withEffect">
                                  <p:stCondLst>
                                    <p:cond delay="4100"/>
                                  </p:stCondLst>
                                  <p:childTnLst>
                                    <p:animEffect transition="out" filter="fade">
                                      <p:cBhvr>
                                        <p:cTn id="183" dur="500"/>
                                        <p:tgtEl>
                                          <p:spTgt spid="59"/>
                                        </p:tgtEl>
                                      </p:cBhvr>
                                    </p:animEffect>
                                    <p:set>
                                      <p:cBhvr>
                                        <p:cTn id="184" dur="1" fill="hold">
                                          <p:stCondLst>
                                            <p:cond delay="499"/>
                                          </p:stCondLst>
                                        </p:cTn>
                                        <p:tgtEl>
                                          <p:spTgt spid="59"/>
                                        </p:tgtEl>
                                        <p:attrNameLst>
                                          <p:attrName>style.visibility</p:attrName>
                                        </p:attrNameLst>
                                      </p:cBhvr>
                                      <p:to>
                                        <p:strVal val="hidden"/>
                                      </p:to>
                                    </p:set>
                                  </p:childTnLst>
                                </p:cTn>
                              </p:par>
                              <p:par>
                                <p:cTn id="185" presetID="63" presetClass="path" presetSubtype="0" accel="50000" decel="50000" fill="hold" grpId="1" nodeType="withEffect">
                                  <p:stCondLst>
                                    <p:cond delay="500"/>
                                  </p:stCondLst>
                                  <p:childTnLst>
                                    <p:animMotion origin="layout" path="M 0.3158 0.26598 L 0.51424 0.26505 " pathEditMode="relative" rAng="0" ptsTypes="AA">
                                      <p:cBhvr>
                                        <p:cTn id="186" dur="2000" fill="hold"/>
                                        <p:tgtEl>
                                          <p:spTgt spid="64"/>
                                        </p:tgtEl>
                                        <p:attrNameLst>
                                          <p:attrName>ppt_x</p:attrName>
                                          <p:attrName>ppt_y</p:attrName>
                                        </p:attrNameLst>
                                      </p:cBhvr>
                                      <p:rCtr x="99" y="0"/>
                                    </p:animMotion>
                                  </p:childTnLst>
                                </p:cTn>
                              </p:par>
                              <p:par>
                                <p:cTn id="187" presetID="10" presetClass="exit" presetSubtype="0" fill="hold" grpId="2" nodeType="withEffect">
                                  <p:stCondLst>
                                    <p:cond delay="2200"/>
                                  </p:stCondLst>
                                  <p:childTnLst>
                                    <p:animEffect transition="out" filter="fade">
                                      <p:cBhvr>
                                        <p:cTn id="188" dur="500"/>
                                        <p:tgtEl>
                                          <p:spTgt spid="64"/>
                                        </p:tgtEl>
                                      </p:cBhvr>
                                    </p:animEffect>
                                    <p:set>
                                      <p:cBhvr>
                                        <p:cTn id="189" dur="1" fill="hold">
                                          <p:stCondLst>
                                            <p:cond delay="499"/>
                                          </p:stCondLst>
                                        </p:cTn>
                                        <p:tgtEl>
                                          <p:spTgt spid="64"/>
                                        </p:tgtEl>
                                        <p:attrNameLst>
                                          <p:attrName>style.visibility</p:attrName>
                                        </p:attrNameLst>
                                      </p:cBhvr>
                                      <p:to>
                                        <p:strVal val="hidden"/>
                                      </p:to>
                                    </p:set>
                                  </p:childTnLst>
                                </p:cTn>
                              </p:par>
                              <p:par>
                                <p:cTn id="190" presetID="0" presetClass="path" presetSubtype="0" accel="50000" decel="50000" fill="hold" grpId="0" nodeType="withEffect">
                                  <p:stCondLst>
                                    <p:cond delay="2700"/>
                                  </p:stCondLst>
                                  <p:childTnLst>
                                    <p:animMotion origin="layout" path="M 0.00035 -0.00069 C -0.03871 -0.00092 -0.17847 0.00301 -0.2342 -0.00347 C -0.28993 -0.00994 -0.30277 -0.01665 -0.3342 -0.03978 C -0.36562 -0.0629 -0.4 -0.11401 -0.42257 -0.14246 C -0.44513 -0.1709 -0.45659 -0.19103 -0.46927 -0.20999 " pathEditMode="relative" rAng="0" ptsTypes="aaaaa">
                                      <p:cBhvr>
                                        <p:cTn id="191" dur="2000" fill="hold"/>
                                        <p:tgtEl>
                                          <p:spTgt spid="60"/>
                                        </p:tgtEl>
                                        <p:attrNameLst>
                                          <p:attrName>ppt_x</p:attrName>
                                          <p:attrName>ppt_y</p:attrName>
                                        </p:attrNameLst>
                                      </p:cBhvr>
                                      <p:rCtr x="-235" y="-103"/>
                                    </p:animMotion>
                                  </p:childTnLst>
                                </p:cTn>
                              </p:par>
                              <p:par>
                                <p:cTn id="192" presetID="10" presetClass="exit" presetSubtype="0" fill="hold" nodeType="withEffect">
                                  <p:stCondLst>
                                    <p:cond delay="4500"/>
                                  </p:stCondLst>
                                  <p:childTnLst>
                                    <p:animEffect transition="out" filter="fade">
                                      <p:cBhvr>
                                        <p:cTn id="193" dur="500"/>
                                        <p:tgtEl>
                                          <p:spTgt spid="60"/>
                                        </p:tgtEl>
                                      </p:cBhvr>
                                    </p:animEffect>
                                    <p:set>
                                      <p:cBhvr>
                                        <p:cTn id="194" dur="1" fill="hold">
                                          <p:stCondLst>
                                            <p:cond delay="499"/>
                                          </p:stCondLst>
                                        </p:cTn>
                                        <p:tgtEl>
                                          <p:spTgt spid="60"/>
                                        </p:tgtEl>
                                        <p:attrNameLst>
                                          <p:attrName>style.visibility</p:attrName>
                                        </p:attrNameLst>
                                      </p:cBhvr>
                                      <p:to>
                                        <p:strVal val="hidden"/>
                                      </p:to>
                                    </p:set>
                                  </p:childTnLst>
                                </p:cTn>
                              </p:par>
                              <p:par>
                                <p:cTn id="195" presetID="63" presetClass="path" presetSubtype="0" accel="50000" decel="50000" fill="hold" grpId="1" nodeType="withEffect">
                                  <p:stCondLst>
                                    <p:cond delay="1000"/>
                                  </p:stCondLst>
                                  <p:childTnLst>
                                    <p:animMotion origin="layout" path="M 0.29393 -0.29259 L 0.51268 -0.29259 " pathEditMode="relative" rAng="0" ptsTypes="AA">
                                      <p:cBhvr>
                                        <p:cTn id="196" dur="2000" fill="hold"/>
                                        <p:tgtEl>
                                          <p:spTgt spid="62"/>
                                        </p:tgtEl>
                                        <p:attrNameLst>
                                          <p:attrName>ppt_x</p:attrName>
                                          <p:attrName>ppt_y</p:attrName>
                                        </p:attrNameLst>
                                      </p:cBhvr>
                                      <p:rCtr x="109" y="0"/>
                                    </p:animMotion>
                                  </p:childTnLst>
                                </p:cTn>
                              </p:par>
                              <p:par>
                                <p:cTn id="197" presetID="10" presetClass="exit" presetSubtype="0" fill="hold" grpId="2" nodeType="withEffect">
                                  <p:stCondLst>
                                    <p:cond delay="2800"/>
                                  </p:stCondLst>
                                  <p:childTnLst>
                                    <p:animEffect transition="out" filter="fade">
                                      <p:cBhvr>
                                        <p:cTn id="198" dur="500"/>
                                        <p:tgtEl>
                                          <p:spTgt spid="62"/>
                                        </p:tgtEl>
                                      </p:cBhvr>
                                    </p:animEffect>
                                    <p:set>
                                      <p:cBhvr>
                                        <p:cTn id="199" dur="1" fill="hold">
                                          <p:stCondLst>
                                            <p:cond delay="499"/>
                                          </p:stCondLst>
                                        </p:cTn>
                                        <p:tgtEl>
                                          <p:spTgt spid="62"/>
                                        </p:tgtEl>
                                        <p:attrNameLst>
                                          <p:attrName>style.visibility</p:attrName>
                                        </p:attrNameLst>
                                      </p:cBhvr>
                                      <p:to>
                                        <p:strVal val="hidden"/>
                                      </p:to>
                                    </p:set>
                                  </p:childTnLst>
                                </p:cTn>
                              </p:par>
                              <p:par>
                                <p:cTn id="200" presetID="10" presetClass="exit" presetSubtype="0" fill="hold" grpId="0" nodeType="withEffect">
                                  <p:stCondLst>
                                    <p:cond delay="2800"/>
                                  </p:stCondLst>
                                  <p:childTnLst>
                                    <p:animEffect transition="out" filter="fade">
                                      <p:cBhvr>
                                        <p:cTn id="201" dur="500"/>
                                        <p:tgtEl>
                                          <p:spTgt spid="91"/>
                                        </p:tgtEl>
                                      </p:cBhvr>
                                    </p:animEffect>
                                    <p:set>
                                      <p:cBhvr>
                                        <p:cTn id="202" dur="1" fill="hold">
                                          <p:stCondLst>
                                            <p:cond delay="499"/>
                                          </p:stCondLst>
                                        </p:cTn>
                                        <p:tgtEl>
                                          <p:spTgt spid="91"/>
                                        </p:tgtEl>
                                        <p:attrNameLst>
                                          <p:attrName>style.visibility</p:attrName>
                                        </p:attrNameLst>
                                      </p:cBhvr>
                                      <p:to>
                                        <p:strVal val="hidden"/>
                                      </p:to>
                                    </p:set>
                                  </p:childTnLst>
                                </p:cTn>
                              </p:par>
                              <p:par>
                                <p:cTn id="203" presetID="0" presetClass="path" presetSubtype="0" accel="50000" decel="50000" fill="hold" grpId="0" nodeType="withEffect">
                                  <p:stCondLst>
                                    <p:cond delay="3300"/>
                                  </p:stCondLst>
                                  <p:childTnLst>
                                    <p:animMotion origin="layout" path="M 0.00035 -0.0007 C -0.03871 0.00023 -0.17638 -0.00625 -0.23454 0.00463 C -0.2927 0.01551 -0.31562 0.03819 -0.34826 0.06458 C -0.3809 0.09097 -0.40972 0.13426 -0.43073 0.16296 C -0.45173 0.19166 -0.46545 0.22106 -0.47448 0.23634 " pathEditMode="relative" rAng="0" ptsTypes="aaaaa">
                                      <p:cBhvr>
                                        <p:cTn id="204" dur="2000" fill="hold"/>
                                        <p:tgtEl>
                                          <p:spTgt spid="63"/>
                                        </p:tgtEl>
                                        <p:attrNameLst>
                                          <p:attrName>ppt_x</p:attrName>
                                          <p:attrName>ppt_y</p:attrName>
                                        </p:attrNameLst>
                                      </p:cBhvr>
                                      <p:rCtr x="-237" y="116"/>
                                    </p:animMotion>
                                  </p:childTnLst>
                                </p:cTn>
                              </p:par>
                              <p:par>
                                <p:cTn id="205" presetID="10" presetClass="exit" presetSubtype="0" fill="hold" nodeType="withEffect">
                                  <p:stCondLst>
                                    <p:cond delay="5100"/>
                                  </p:stCondLst>
                                  <p:childTnLst>
                                    <p:animEffect transition="out" filter="fade">
                                      <p:cBhvr>
                                        <p:cTn id="206" dur="500"/>
                                        <p:tgtEl>
                                          <p:spTgt spid="63"/>
                                        </p:tgtEl>
                                      </p:cBhvr>
                                    </p:animEffect>
                                    <p:set>
                                      <p:cBhvr>
                                        <p:cTn id="207" dur="1" fill="hold">
                                          <p:stCondLst>
                                            <p:cond delay="499"/>
                                          </p:stCondLst>
                                        </p:cTn>
                                        <p:tgtEl>
                                          <p:spTgt spid="63"/>
                                        </p:tgtEl>
                                        <p:attrNameLst>
                                          <p:attrName>style.visibility</p:attrName>
                                        </p:attrNameLst>
                                      </p:cBhvr>
                                      <p:to>
                                        <p:strVal val="hidden"/>
                                      </p:to>
                                    </p:set>
                                  </p:childTnLst>
                                </p:cTn>
                              </p:par>
                              <p:par>
                                <p:cTn id="208" presetID="63" presetClass="path" presetSubtype="0" accel="50000" decel="50000" fill="hold" grpId="1" nodeType="withEffect">
                                  <p:stCondLst>
                                    <p:cond delay="1500"/>
                                  </p:stCondLst>
                                  <p:childTnLst>
                                    <p:animMotion origin="layout" path="M 0.27101 0.26737 L 0.51424 0.26598 " pathEditMode="relative" rAng="0" ptsTypes="AA">
                                      <p:cBhvr>
                                        <p:cTn id="209" dur="2000" fill="hold"/>
                                        <p:tgtEl>
                                          <p:spTgt spid="79"/>
                                        </p:tgtEl>
                                        <p:attrNameLst>
                                          <p:attrName>ppt_x</p:attrName>
                                          <p:attrName>ppt_y</p:attrName>
                                        </p:attrNameLst>
                                      </p:cBhvr>
                                      <p:rCtr x="122" y="-1"/>
                                    </p:animMotion>
                                  </p:childTnLst>
                                </p:cTn>
                              </p:par>
                              <p:par>
                                <p:cTn id="210" presetID="63" presetClass="path" presetSubtype="0" accel="50000" decel="50000" fill="hold" grpId="1" nodeType="withEffect">
                                  <p:stCondLst>
                                    <p:cond delay="1500"/>
                                  </p:stCondLst>
                                  <p:childTnLst>
                                    <p:animMotion origin="layout" path="M 0.00104 0.00139 L 0.24479 0.0007 " pathEditMode="relative" rAng="0" ptsTypes="AA">
                                      <p:cBhvr>
                                        <p:cTn id="211" dur="2000" fill="hold"/>
                                        <p:tgtEl>
                                          <p:spTgt spid="93"/>
                                        </p:tgtEl>
                                        <p:attrNameLst>
                                          <p:attrName>ppt_x</p:attrName>
                                          <p:attrName>ppt_y</p:attrName>
                                        </p:attrNameLst>
                                      </p:cBhvr>
                                      <p:rCtr x="122" y="0"/>
                                    </p:animMotion>
                                  </p:childTnLst>
                                </p:cTn>
                              </p:par>
                              <p:par>
                                <p:cTn id="212" presetID="10" presetClass="exit" presetSubtype="0" fill="hold" grpId="2" nodeType="withEffect">
                                  <p:stCondLst>
                                    <p:cond delay="3300"/>
                                  </p:stCondLst>
                                  <p:childTnLst>
                                    <p:animEffect transition="out" filter="fade">
                                      <p:cBhvr>
                                        <p:cTn id="213" dur="500"/>
                                        <p:tgtEl>
                                          <p:spTgt spid="79"/>
                                        </p:tgtEl>
                                      </p:cBhvr>
                                    </p:animEffect>
                                    <p:set>
                                      <p:cBhvr>
                                        <p:cTn id="214" dur="1" fill="hold">
                                          <p:stCondLst>
                                            <p:cond delay="499"/>
                                          </p:stCondLst>
                                        </p:cTn>
                                        <p:tgtEl>
                                          <p:spTgt spid="79"/>
                                        </p:tgtEl>
                                        <p:attrNameLst>
                                          <p:attrName>style.visibility</p:attrName>
                                        </p:attrNameLst>
                                      </p:cBhvr>
                                      <p:to>
                                        <p:strVal val="hidden"/>
                                      </p:to>
                                    </p:set>
                                  </p:childTnLst>
                                </p:cTn>
                              </p:par>
                              <p:par>
                                <p:cTn id="215" presetID="10" presetClass="exit" presetSubtype="0" fill="hold" grpId="2" nodeType="withEffect">
                                  <p:stCondLst>
                                    <p:cond delay="3300"/>
                                  </p:stCondLst>
                                  <p:childTnLst>
                                    <p:animEffect transition="out" filter="fade">
                                      <p:cBhvr>
                                        <p:cTn id="216" dur="500"/>
                                        <p:tgtEl>
                                          <p:spTgt spid="93"/>
                                        </p:tgtEl>
                                      </p:cBhvr>
                                    </p:animEffect>
                                    <p:set>
                                      <p:cBhvr>
                                        <p:cTn id="217" dur="1" fill="hold">
                                          <p:stCondLst>
                                            <p:cond delay="499"/>
                                          </p:stCondLst>
                                        </p:cTn>
                                        <p:tgtEl>
                                          <p:spTgt spid="93"/>
                                        </p:tgtEl>
                                        <p:attrNameLst>
                                          <p:attrName>style.visibility</p:attrName>
                                        </p:attrNameLst>
                                      </p:cBhvr>
                                      <p:to>
                                        <p:strVal val="hidden"/>
                                      </p:to>
                                    </p:set>
                                  </p:childTnLst>
                                </p:cTn>
                              </p:par>
                              <p:par>
                                <p:cTn id="218" presetID="0" presetClass="path" presetSubtype="0" accel="50000" decel="50000" fill="hold" nodeType="withEffect">
                                  <p:stCondLst>
                                    <p:cond delay="3800"/>
                                  </p:stCondLst>
                                  <p:childTnLst>
                                    <p:animMotion origin="layout" path="M -0.00191 0.00277 C -0.09705 0.00416 -0.19218 0.00578 -0.2493 -0.00232 C -0.30642 -0.01041 -0.30781 -0.0111 -0.34427 -0.04556 C -0.38073 -0.08002 -0.42448 -0.14454 -0.46805 -0.20907 " pathEditMode="relative" rAng="0" ptsTypes="aaaA">
                                      <p:cBhvr>
                                        <p:cTn id="219" dur="2000" fill="hold"/>
                                        <p:tgtEl>
                                          <p:spTgt spid="4"/>
                                        </p:tgtEl>
                                        <p:attrNameLst>
                                          <p:attrName>ppt_x</p:attrName>
                                          <p:attrName>ppt_y</p:attrName>
                                        </p:attrNameLst>
                                      </p:cBhvr>
                                      <p:rCtr x="-233" y="-105"/>
                                    </p:animMotion>
                                  </p:childTnLst>
                                </p:cTn>
                              </p:par>
                              <p:par>
                                <p:cTn id="220" presetID="10" presetClass="exit" presetSubtype="0" fill="hold" nodeType="withEffect">
                                  <p:stCondLst>
                                    <p:cond delay="5600"/>
                                  </p:stCondLst>
                                  <p:childTnLst>
                                    <p:animEffect transition="out" filter="fade">
                                      <p:cBhvr>
                                        <p:cTn id="221" dur="500"/>
                                        <p:tgtEl>
                                          <p:spTgt spid="4"/>
                                        </p:tgtEl>
                                      </p:cBhvr>
                                    </p:animEffect>
                                    <p:set>
                                      <p:cBhvr>
                                        <p:cTn id="222" dur="1" fill="hold">
                                          <p:stCondLst>
                                            <p:cond delay="499"/>
                                          </p:stCondLst>
                                        </p:cTn>
                                        <p:tgtEl>
                                          <p:spTgt spid="4"/>
                                        </p:tgtEl>
                                        <p:attrNameLst>
                                          <p:attrName>style.visibility</p:attrName>
                                        </p:attrNameLst>
                                      </p:cBhvr>
                                      <p:to>
                                        <p:strVal val="hidden"/>
                                      </p:to>
                                    </p:set>
                                  </p:childTnLst>
                                </p:cTn>
                              </p:par>
                              <p:par>
                                <p:cTn id="223" presetID="63" presetClass="path" presetSubtype="0" accel="50000" decel="50000" fill="hold" grpId="1" nodeType="withEffect">
                                  <p:stCondLst>
                                    <p:cond delay="2000"/>
                                  </p:stCondLst>
                                  <p:childTnLst>
                                    <p:animMotion origin="layout" path="M 0.24219 -0.28935 L 0.51268 -0.29236 " pathEditMode="relative" rAng="0" ptsTypes="AA">
                                      <p:cBhvr>
                                        <p:cTn id="224" dur="2000" fill="hold"/>
                                        <p:tgtEl>
                                          <p:spTgt spid="85"/>
                                        </p:tgtEl>
                                        <p:attrNameLst>
                                          <p:attrName>ppt_x</p:attrName>
                                          <p:attrName>ppt_y</p:attrName>
                                        </p:attrNameLst>
                                      </p:cBhvr>
                                      <p:rCtr x="135" y="-2"/>
                                    </p:animMotion>
                                  </p:childTnLst>
                                </p:cTn>
                              </p:par>
                              <p:par>
                                <p:cTn id="225" presetID="63" presetClass="path" presetSubtype="0" accel="50000" decel="50000" fill="hold" grpId="1" nodeType="withEffect">
                                  <p:stCondLst>
                                    <p:cond delay="2000"/>
                                  </p:stCondLst>
                                  <p:childTnLst>
                                    <p:animMotion origin="layout" path="M -0.00556 0.0007 L 0.26684 0.00139 " pathEditMode="relative" rAng="0" ptsTypes="AA">
                                      <p:cBhvr>
                                        <p:cTn id="226" dur="2000" fill="hold"/>
                                        <p:tgtEl>
                                          <p:spTgt spid="95"/>
                                        </p:tgtEl>
                                        <p:attrNameLst>
                                          <p:attrName>ppt_x</p:attrName>
                                          <p:attrName>ppt_y</p:attrName>
                                        </p:attrNameLst>
                                      </p:cBhvr>
                                      <p:rCtr x="136" y="0"/>
                                    </p:animMotion>
                                  </p:childTnLst>
                                </p:cTn>
                              </p:par>
                              <p:par>
                                <p:cTn id="227" presetID="10" presetClass="exit" presetSubtype="0" fill="hold" grpId="2" nodeType="withEffect">
                                  <p:stCondLst>
                                    <p:cond delay="3500"/>
                                  </p:stCondLst>
                                  <p:childTnLst>
                                    <p:animEffect transition="out" filter="fade">
                                      <p:cBhvr>
                                        <p:cTn id="228" dur="800"/>
                                        <p:tgtEl>
                                          <p:spTgt spid="85"/>
                                        </p:tgtEl>
                                      </p:cBhvr>
                                    </p:animEffect>
                                    <p:set>
                                      <p:cBhvr>
                                        <p:cTn id="229" dur="1" fill="hold">
                                          <p:stCondLst>
                                            <p:cond delay="799"/>
                                          </p:stCondLst>
                                        </p:cTn>
                                        <p:tgtEl>
                                          <p:spTgt spid="85"/>
                                        </p:tgtEl>
                                        <p:attrNameLst>
                                          <p:attrName>style.visibility</p:attrName>
                                        </p:attrNameLst>
                                      </p:cBhvr>
                                      <p:to>
                                        <p:strVal val="hidden"/>
                                      </p:to>
                                    </p:set>
                                  </p:childTnLst>
                                </p:cTn>
                              </p:par>
                              <p:par>
                                <p:cTn id="230" presetID="10" presetClass="exit" presetSubtype="0" fill="hold" grpId="2" nodeType="withEffect">
                                  <p:stCondLst>
                                    <p:cond delay="3500"/>
                                  </p:stCondLst>
                                  <p:childTnLst>
                                    <p:animEffect transition="out" filter="fade">
                                      <p:cBhvr>
                                        <p:cTn id="231" dur="800"/>
                                        <p:tgtEl>
                                          <p:spTgt spid="95"/>
                                        </p:tgtEl>
                                      </p:cBhvr>
                                    </p:animEffect>
                                    <p:set>
                                      <p:cBhvr>
                                        <p:cTn id="232" dur="1" fill="hold">
                                          <p:stCondLst>
                                            <p:cond delay="799"/>
                                          </p:stCondLst>
                                        </p:cTn>
                                        <p:tgtEl>
                                          <p:spTgt spid="95"/>
                                        </p:tgtEl>
                                        <p:attrNameLst>
                                          <p:attrName>style.visibility</p:attrName>
                                        </p:attrNameLst>
                                      </p:cBhvr>
                                      <p:to>
                                        <p:strVal val="hidden"/>
                                      </p:to>
                                    </p:set>
                                  </p:childTnLst>
                                </p:cTn>
                              </p:par>
                              <p:par>
                                <p:cTn id="233" presetID="0" presetClass="path" presetSubtype="0" accel="50000" decel="50000" fill="hold" nodeType="withEffect">
                                  <p:stCondLst>
                                    <p:cond delay="4300"/>
                                  </p:stCondLst>
                                  <p:childTnLst>
                                    <p:animMotion origin="layout" path="M -2.5E-6 3.7037E-7 C -0.03698 0.00023 -0.16146 -0.01157 -0.22153 0.00116 C -0.28159 0.01389 -0.31788 0.0375 -0.36024 0.07616 C -0.4026 0.11481 -0.45139 0.20023 -0.47534 0.23287 " pathEditMode="relative" rAng="0" ptsTypes="aaaa">
                                      <p:cBhvr>
                                        <p:cTn id="234" dur="2000" fill="hold"/>
                                        <p:tgtEl>
                                          <p:spTgt spid="3"/>
                                        </p:tgtEl>
                                        <p:attrNameLst>
                                          <p:attrName>ppt_x</p:attrName>
                                          <p:attrName>ppt_y</p:attrName>
                                        </p:attrNameLst>
                                      </p:cBhvr>
                                      <p:rCtr x="-238" y="111"/>
                                    </p:animMotion>
                                  </p:childTnLst>
                                </p:cTn>
                              </p:par>
                              <p:par>
                                <p:cTn id="235" presetID="10" presetClass="exit" presetSubtype="0" fill="hold" nodeType="withEffect">
                                  <p:stCondLst>
                                    <p:cond delay="6100"/>
                                  </p:stCondLst>
                                  <p:childTnLst>
                                    <p:animEffect transition="out" filter="fade">
                                      <p:cBhvr>
                                        <p:cTn id="236" dur="500"/>
                                        <p:tgtEl>
                                          <p:spTgt spid="3"/>
                                        </p:tgtEl>
                                      </p:cBhvr>
                                    </p:animEffect>
                                    <p:set>
                                      <p:cBhvr>
                                        <p:cTn id="237" dur="1" fill="hold">
                                          <p:stCondLst>
                                            <p:cond delay="499"/>
                                          </p:stCondLst>
                                        </p:cTn>
                                        <p:tgtEl>
                                          <p:spTgt spid="3"/>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82"/>
                                        </p:tgtEl>
                                      </p:cBhvr>
                                    </p:animEffect>
                                    <p:set>
                                      <p:cBhvr>
                                        <p:cTn id="242" dur="1" fill="hold">
                                          <p:stCondLst>
                                            <p:cond delay="499"/>
                                          </p:stCondLst>
                                        </p:cTn>
                                        <p:tgtEl>
                                          <p:spTgt spid="82"/>
                                        </p:tgtEl>
                                        <p:attrNameLst>
                                          <p:attrName>style.visibility</p:attrName>
                                        </p:attrNameLst>
                                      </p:cBhvr>
                                      <p:to>
                                        <p:strVal val="hidden"/>
                                      </p:to>
                                    </p:set>
                                  </p:childTnLst>
                                </p:cTn>
                              </p:par>
                            </p:childTnLst>
                          </p:cTn>
                        </p:par>
                        <p:par>
                          <p:cTn id="243" fill="hold">
                            <p:stCondLst>
                              <p:cond delay="500"/>
                            </p:stCondLst>
                            <p:childTnLst>
                              <p:par>
                                <p:cTn id="244" presetID="1" presetClass="entr" presetSubtype="0" fill="hold" nodeType="afterEffect">
                                  <p:stCondLst>
                                    <p:cond delay="0"/>
                                  </p:stCondLst>
                                  <p:childTnLst>
                                    <p:set>
                                      <p:cBhvr>
                                        <p:cTn id="245" dur="1" fill="hold">
                                          <p:stCondLst>
                                            <p:cond delay="0"/>
                                          </p:stCondLst>
                                        </p:cTn>
                                        <p:tgtEl>
                                          <p:spTgt spid="8"/>
                                        </p:tgtEl>
                                        <p:attrNameLst>
                                          <p:attrName>style.visibility</p:attrName>
                                        </p:attrNameLst>
                                      </p:cBhvr>
                                      <p:to>
                                        <p:strVal val="visible"/>
                                      </p:to>
                                    </p:set>
                                  </p:childTnLst>
                                </p:cTn>
                              </p:par>
                            </p:childTnLst>
                          </p:cTn>
                        </p:par>
                        <p:par>
                          <p:cTn id="246" fill="hold">
                            <p:stCondLst>
                              <p:cond delay="500"/>
                            </p:stCondLst>
                            <p:childTnLst>
                              <p:par>
                                <p:cTn id="247" presetID="1" presetClass="entr" presetSubtype="0" fill="hold" grpId="0" nodeType="afterEffect">
                                  <p:stCondLst>
                                    <p:cond delay="0"/>
                                  </p:stCondLst>
                                  <p:childTnLst>
                                    <p:set>
                                      <p:cBhvr>
                                        <p:cTn id="24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90" grpId="0" animBg="1"/>
      <p:bldP spid="78" grpId="0" animBg="1"/>
      <p:bldP spid="33" grpId="0" animBg="1"/>
      <p:bldP spid="33" grpId="1" animBg="1"/>
      <p:bldP spid="62" grpId="0" animBg="1"/>
      <p:bldP spid="62" grpId="1" animBg="1"/>
      <p:bldP spid="62" grpId="2"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5" grpId="0" animBg="1"/>
      <p:bldP spid="58" grpId="0" animBg="1"/>
      <p:bldP spid="58" grpId="1" animBg="1"/>
      <p:bldP spid="58" grpId="2" animBg="1"/>
      <p:bldP spid="64" grpId="0" animBg="1"/>
      <p:bldP spid="64" grpId="1" animBg="1"/>
      <p:bldP spid="64" grpId="2" animBg="1"/>
      <p:bldP spid="79" grpId="0" animBg="1"/>
      <p:bldP spid="79" grpId="1" animBg="1"/>
      <p:bldP spid="79" grpId="2" animBg="1"/>
      <p:bldP spid="85" grpId="0" animBg="1"/>
      <p:bldP spid="85" grpId="1" animBg="1"/>
      <p:bldP spid="85" grpId="2" animBg="1"/>
      <p:bldP spid="93" grpId="0" animBg="1"/>
      <p:bldP spid="93" grpId="1" animBg="1"/>
      <p:bldP spid="93" grpId="2" animBg="1"/>
      <p:bldP spid="95" grpId="0" animBg="1"/>
      <p:bldP spid="95" grpId="1" animBg="1"/>
      <p:bldP spid="95" grpId="2" animBg="1"/>
      <p:bldP spid="63" grpId="0" animBg="1"/>
      <p:bldP spid="135" grpId="0" animBg="1"/>
      <p:bldP spid="91" grpId="0" animBg="1"/>
      <p:bldP spid="82" grpId="0"/>
      <p:bldP spid="82" grpId="1"/>
      <p:bldP spid="10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1.9|0.6|1.4|0.4|0.4|0.4|0.5|1.1|0.5|0.6|0.8|0.6|0.7"/>
</p:tagLst>
</file>

<file path=ppt/tags/tag10.xml><?xml version="1.0" encoding="utf-8"?>
<p:tagLst xmlns:a="http://schemas.openxmlformats.org/drawingml/2006/main" xmlns:r="http://schemas.openxmlformats.org/officeDocument/2006/relationships" xmlns:p="http://schemas.openxmlformats.org/presentationml/2006/main">
  <p:tag name="TIMING" val="|37.8|33.5"/>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3.1|19.7|5.9|3.7|12.5|2.6"/>
</p:tagLst>
</file>

<file path=ppt/tags/tag4.xml><?xml version="1.0" encoding="utf-8"?>
<p:tagLst xmlns:a="http://schemas.openxmlformats.org/drawingml/2006/main" xmlns:r="http://schemas.openxmlformats.org/officeDocument/2006/relationships" xmlns:p="http://schemas.openxmlformats.org/presentationml/2006/main">
  <p:tag name="TIMING" val="|5.3|8.1|3.8|6.6|3.4|11.2"/>
</p:tagLst>
</file>

<file path=ppt/tags/tag5.xml><?xml version="1.0" encoding="utf-8"?>
<p:tagLst xmlns:a="http://schemas.openxmlformats.org/drawingml/2006/main" xmlns:r="http://schemas.openxmlformats.org/officeDocument/2006/relationships" xmlns:p="http://schemas.openxmlformats.org/presentationml/2006/main">
  <p:tag name="TIMING" val="|27.1|7.1"/>
</p:tagLst>
</file>

<file path=ppt/tags/tag6.xml><?xml version="1.0" encoding="utf-8"?>
<p:tagLst xmlns:a="http://schemas.openxmlformats.org/drawingml/2006/main" xmlns:r="http://schemas.openxmlformats.org/officeDocument/2006/relationships" xmlns:p="http://schemas.openxmlformats.org/presentationml/2006/main">
  <p:tag name="TIMING" val="|11.7|10.7|16|4.9|7.5"/>
</p:tagLst>
</file>

<file path=ppt/tags/tag7.xml><?xml version="1.0" encoding="utf-8"?>
<p:tagLst xmlns:a="http://schemas.openxmlformats.org/drawingml/2006/main" xmlns:r="http://schemas.openxmlformats.org/officeDocument/2006/relationships" xmlns:p="http://schemas.openxmlformats.org/presentationml/2006/main">
  <p:tag name="TIMING" val="|94"/>
</p:tagLst>
</file>

<file path=ppt/tags/tag8.xml><?xml version="1.0" encoding="utf-8"?>
<p:tagLst xmlns:a="http://schemas.openxmlformats.org/drawingml/2006/main" xmlns:r="http://schemas.openxmlformats.org/officeDocument/2006/relationships" xmlns:p="http://schemas.openxmlformats.org/presentationml/2006/main">
  <p:tag name="TIMING" val="|50.9|37.7"/>
</p:tagLst>
</file>

<file path=ppt/tags/tag9.xml><?xml version="1.0" encoding="utf-8"?>
<p:tagLst xmlns:a="http://schemas.openxmlformats.org/drawingml/2006/main" xmlns:r="http://schemas.openxmlformats.org/officeDocument/2006/relationships" xmlns:p="http://schemas.openxmlformats.org/presentationml/2006/main">
  <p:tag name="TIMING" val="|3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3549</TotalTime>
  <Words>1337</Words>
  <Application>Microsoft Macintosh PowerPoint</Application>
  <PresentationFormat>On-screen Show (4:3)</PresentationFormat>
  <Paragraphs>270</Paragraphs>
  <Slides>17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3" baseType="lpstr">
      <vt:lpstr>Arial</vt:lpstr>
      <vt:lpstr>Calibri</vt:lpstr>
      <vt:lpstr>Wingdings</vt:lpstr>
      <vt:lpstr>Office 主题</vt:lpstr>
      <vt:lpstr>Equation</vt:lpstr>
      <vt:lpstr>公式</vt:lpstr>
      <vt:lpstr>PowerPoint Presentation</vt:lpstr>
      <vt:lpstr>TCP in the Data Center (DC)</vt:lpstr>
      <vt:lpstr>How does search work?</vt:lpstr>
      <vt:lpstr>Data Center Workloads</vt:lpstr>
      <vt:lpstr>Flow Size Distribution</vt:lpstr>
      <vt:lpstr>Incast meeting with shallow buffers</vt:lpstr>
      <vt:lpstr>Queue Buildup</vt:lpstr>
      <vt:lpstr>Data Center Transport Requirements</vt:lpstr>
      <vt:lpstr>The TCP Control Loop with ECN Mark</vt:lpstr>
      <vt:lpstr>TCP Buffer Sizing &amp; Latency</vt:lpstr>
      <vt:lpstr>DCTCP (Data Center TCP) </vt:lpstr>
      <vt:lpstr>DCTCP: Main Idea</vt:lpstr>
      <vt:lpstr>DCTCP: Algorithm</vt:lpstr>
      <vt:lpstr>DCTCP vs TCP</vt:lpstr>
      <vt:lpstr>Evaluation</vt:lpstr>
      <vt:lpstr>Bing Benchmark (Scaled 10x)</vt:lpstr>
      <vt:lpstr>Convergence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Incast in Cloud Computing</dc:title>
  <dc:creator>Yang</dc:creator>
  <cp:lastModifiedBy>H. Jonathan  Chao</cp:lastModifiedBy>
  <cp:revision>125</cp:revision>
  <cp:lastPrinted>2017-04-20T17:55:19Z</cp:lastPrinted>
  <dcterms:created xsi:type="dcterms:W3CDTF">2013-11-07T06:35:19Z</dcterms:created>
  <dcterms:modified xsi:type="dcterms:W3CDTF">2020-12-09T12:18:38Z</dcterms:modified>
</cp:coreProperties>
</file>