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502" r:id="rId2"/>
    <p:sldId id="573" r:id="rId3"/>
    <p:sldId id="625" r:id="rId4"/>
    <p:sldId id="626" r:id="rId5"/>
    <p:sldId id="315" r:id="rId6"/>
    <p:sldId id="627" r:id="rId7"/>
    <p:sldId id="507" r:id="rId8"/>
    <p:sldId id="615" r:id="rId9"/>
    <p:sldId id="592" r:id="rId10"/>
    <p:sldId id="574" r:id="rId11"/>
    <p:sldId id="616" r:id="rId12"/>
    <p:sldId id="617" r:id="rId13"/>
    <p:sldId id="593" r:id="rId14"/>
    <p:sldId id="594" r:id="rId15"/>
    <p:sldId id="572" r:id="rId16"/>
    <p:sldId id="575" r:id="rId17"/>
    <p:sldId id="588" r:id="rId18"/>
    <p:sldId id="264" r:id="rId19"/>
    <p:sldId id="263" r:id="rId20"/>
    <p:sldId id="294" r:id="rId21"/>
    <p:sldId id="296" r:id="rId22"/>
    <p:sldId id="624" r:id="rId23"/>
    <p:sldId id="297" r:id="rId24"/>
    <p:sldId id="508" r:id="rId25"/>
    <p:sldId id="576" r:id="rId26"/>
    <p:sldId id="634" r:id="rId27"/>
    <p:sldId id="511" r:id="rId28"/>
    <p:sldId id="275" r:id="rId29"/>
    <p:sldId id="299" r:id="rId30"/>
    <p:sldId id="298" r:id="rId31"/>
    <p:sldId id="273" r:id="rId32"/>
    <p:sldId id="522" r:id="rId33"/>
    <p:sldId id="524" r:id="rId34"/>
    <p:sldId id="525" r:id="rId35"/>
    <p:sldId id="526" r:id="rId36"/>
    <p:sldId id="527" r:id="rId37"/>
    <p:sldId id="532" r:id="rId38"/>
    <p:sldId id="632" r:id="rId39"/>
    <p:sldId id="578" r:id="rId40"/>
    <p:sldId id="534" r:id="rId41"/>
    <p:sldId id="533" r:id="rId42"/>
    <p:sldId id="535" r:id="rId43"/>
    <p:sldId id="536" r:id="rId44"/>
    <p:sldId id="537" r:id="rId45"/>
    <p:sldId id="541" r:id="rId46"/>
    <p:sldId id="542" r:id="rId47"/>
    <p:sldId id="543" r:id="rId48"/>
    <p:sldId id="544" r:id="rId49"/>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A642"/>
    <a:srgbClr val="0228D6"/>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82381"/>
  </p:normalViewPr>
  <p:slideViewPr>
    <p:cSldViewPr snapToGrid="0" snapToObjects="1">
      <p:cViewPr varScale="1">
        <p:scale>
          <a:sx n="139" d="100"/>
          <a:sy n="139" d="100"/>
        </p:scale>
        <p:origin x="1592" y="168"/>
      </p:cViewPr>
      <p:guideLst>
        <p:guide orient="horz" pos="1620"/>
        <p:guide pos="2880"/>
      </p:guideLst>
    </p:cSldViewPr>
  </p:slideViewPr>
  <p:outlineViewPr>
    <p:cViewPr>
      <p:scale>
        <a:sx n="33" d="100"/>
        <a:sy n="33" d="100"/>
      </p:scale>
      <p:origin x="0" y="-930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F297294-BF70-494D-B295-944F010BCCFA}" type="datetimeFigureOut">
              <a:rPr lang="en-US" altLang="en-US"/>
              <a:pPr/>
              <a:t>12/9/20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5A83C38-36DF-D243-9DA9-8D14D06BD0A7}" type="slidenum">
              <a:rPr lang="en-US" altLang="en-US"/>
              <a:pPr/>
              <a:t>‹#›</a:t>
            </a:fld>
            <a:endParaRPr lang="en-US" altLang="en-US"/>
          </a:p>
        </p:txBody>
      </p:sp>
    </p:spTree>
    <p:extLst>
      <p:ext uri="{BB962C8B-B14F-4D97-AF65-F5344CB8AC3E}">
        <p14:creationId xmlns:p14="http://schemas.microsoft.com/office/powerpoint/2010/main" val="25387249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23:00:21.218"/>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FF0000"/>
    </inkml:brush>
  </inkml:definitions>
  <inkml:trace contextRef="#ctx0" brushRef="#br0">10275 9934 5993,'0'10'0,"0"-1"0,0 1 0,0 2 0,0 1 0,0 1 0,0 3 0,0 1 0,0 1 0,0-1 0,1 0 0,1 2 0,1 1 0,-1 1 0,0-2 0,0 0 0,2-2 0,-1-3 0,-3-3 0,0-1 0,3-2 0,0 0 0,-1 0 0,0-3 0,1-3 0,-2-2 0,4-2 0,-3-2 0,1-3 0,3-3 0,-1 0 0,0 0 0,2 0 0,1-1 0,0 1 0,0-1 0,-2 1 0,0 1 0,4 2 0,-1 3 0,0 1 0,0 2 0,0 0 0,0 2 0,-2 1 0,-2 3 0,1 2 0,-1 1 0,-3 1 0,1-1 0,-2 1 0,-1-1 0,0 0 0,-1 0 0,-2 0 0,-2 1 0,-5-2 0,0-2 0,-2-3 0,1 0 0,-1-1 0,0 1 0,0-2 0,1 1 0,-4-2 0,2 0 0,1 0 0,2 0 0,1 0 0,0 0 0,-1 0 0,5-2 0,3-1 0,4-3 0,4-2 0,3-1 0,0-1 0</inkml:trace>
  <inkml:trace contextRef="#ctx0" brushRef="#br0" timeOffset="1">10535 10046 7852,'0'-6'-375,"0"0"0,0-2 375,0 0 0,0 2 0,0-1 0,0 1 0,2 3 0,1 3 0,-3 3 0,3 6 0,-1 2 0,-2 2 0,0 1 0,1 5 0,1 2 0,1 1 0,0 3 0,-3-3 0,0 1 0,0 0 0,3 1 0,0-4 0,1-4 0,-1-2 0,0-1 0,2-4 0,0-1 0,0-2 0,1-1 0,3-5 0,1 0 0,-1 0 0,5-5 0,0 0 0</inkml:trace>
  <inkml:trace contextRef="#ctx0" brushRef="#br0" timeOffset="2">10750 10149 6131,'-6'0'0,"2"3"0,0 3 0,3 6 0,-2 0 0,2 0 0,1-2 0,0 2 0,0 1 0,0 0 0,0-1 0,0-1 0,1 2 0,2-3 0,-1-2 0,4-2 0,1-3 0,2-2 0,0-1 0,0 0 0,0 0 0,2-7 0,0-2 0,3-1 0,0-1 0,-1 1 0,1-1 0,-1-3 0,-1 0 0,-3 2 0,-2 0 0,-2 1 0,0 2 0,1 3 0,-3 0 0,0 5 0,-3 1 0,0 1 0,0 5 0,-1 1 0,-1 1 0,-1 2 0,0 2 0,3 1 0,0-2 0,0 0 0,0-2 0,0 0 0,0 0 0,0 0 0,1-3 0,2 0 0,2-1 0,0 0 0,3-3 0,-1 1 0,1-2 0,1-1 0,2-3 0,0-1 0,1-1 0,0-2 0,-2-2 0,0 0 0,-1 1 0,0 1 0,0 1 0,0 0 0,0-4 0,-3 1 0,-3-1 0,-2 1 0,-1 0 0,0-1 0,-1 1 0,-2 0 0,-2 3 0,-5 3 0,1 3 0,0 0 0,0 0 0,0 3 0,-1 3 0,2 3 0,2 0 0,3 1 0,-2-1 0,2 2 0,2 0 0,1 2 0,3 2 0,-2-3 0,6 3 0,1-2 0,3-2 0,0 0 0,1-2 0,-2 1 0,-1-1 0,4-3 0,-1-1 0,0-1 0,-2-2 0,3-1 0,-1-1 0,0-1 0,-3-2 0,1 1 0,-1-3 0,-1 0 0,0 0 0,-2 2 0,-3-4 0,2 3 0,0-1 0,1-3 0,-4 4 0,1-3 0,-2 1 0,-1-3 0</inkml:trace>
  <inkml:trace contextRef="#ctx0" brushRef="#br0" timeOffset="3">11392 10139 5994,'0'5'0,"3"0"0,0-2 0,0 5 0,0 3 0,1 5 0,1 1 0,-2-1 0,3-1 0,0 1 0,0 2 0,1 3 0,-3-1 0,0-3 0,0 0 0,3-2 0,-4 0 0,0-3 0,1-3 0,-3 0 0,2-3 0,-2-2 0,-2-3 0,-2-5 0,-2-1 0,0-3 0,-4-3 0,3-2 0,-1-1 0,1 1 0,-2-4 0,2 1 0,1-1 0,2-2 0,-1 1 0,1 0 0,0 0 0,3 1 0,0 1 0,0 5 0,3-1 0,1 2 0,1 1 0,1 0 0,3 3 0,1 2 0,-1-1 0,4 5 0,-1-3 0,-1 1 0,0 2 0,1 0 0,0 0 0,0 2 0,-2 1 0,-2 2 0,0 4 0,-3 1 0,-1-1 0,-1 0 0,-3 0 0,0 0 0,0 1 0,-4-1 0,-2-1 0,-3 0 0,0-2 0,0-3 0,-1 2 0,1-1 0,0 3 0,0-4 0,0-1 0,3-6 0,2-5 0,4-5 0</inkml:trace>
  <inkml:trace contextRef="#ctx0" brushRef="#br0" timeOffset="4">11680 9972 7298,'5'9'-1173,"-2"0"1173,-2 0 0,0 5 0,1 2 0,1 1 0,0 2 0,-2 2 0,1 1 0,1-2 0,2 4 0,-3-2 0,2 1 0,0 0 0,0-3 0,4 3 0,-3-2 0,-1-4 0,2-2 0,-4-6 0,2-1 0,2-2 0,-5-1 0,7-10 0,-2 1 0</inkml:trace>
  <inkml:trace contextRef="#ctx0" brushRef="#br0" timeOffset="5">11875 10102 7819,'-6'3'-326,"1"1"1,0 0 31,0 0 1,-2 2 0,-2-1-1,0 0 294,-1 2 0,1-2 0,-1 2 0,1-1 0,0 2 0,0-1 0,0-1 0,-1 2 0,1 0 0,3 1 0,1 0 0,0 1 0,2-1 0,3 1 0,2-4 0,1-1 0,3-1 0,2-1 0,1 1 0,4-3 0,0 2 0,1-2 0,-1-1 0,2 0 0,1 0 0,-2 0 0,4-3 0,-3-1 0,2-1 0,-2-2 0,3-6 0,-3-1 0</inkml:trace>
  <inkml:trace contextRef="#ctx0" brushRef="#br0" timeOffset="6">12024 10092 7819,'-5'10'-1477,"2"-1"1477,2 0 0,-2 1 0,-1 0 0,3 2 0,-1 4 0,2 1 0,0 1 0,0-3 0,0 3 0,0-3 0,0 3 0,0 1 0,0-1 0,2-2 0,-1-2 0,3 0 0,-3-3 0,1-4 0,-2-1 0,0-3 0,0 1 0</inkml:trace>
  <inkml:trace contextRef="#ctx0" brushRef="#br0" timeOffset="7">11931 10213 7819,'-4'0'-739,"4"0"1,4 0 738,6 0 0,2 0 0,0 0 0,0 0 0,-1 0 0,0 0 0,3 0 0,-1 0 0,1 0 0,1 3 0,-2 1 0,1-3 0,-1 1 0,4-2 0,-2 0 0</inkml:trace>
  <inkml:trace contextRef="#ctx0" brushRef="#br0" timeOffset="8">10573 10734 5982,'0'-5'0,"3"2"0,-1-2 0,2 3 0,-4-4 0,0 0 0,0-4 0,0 1 0,0 3 0,0-1 0,-3 4 0,-1-2 0,-1 1 0,-1-2 0,-4 2 0,1 3 0,-1-1 0,1 2 0,1 0 0,0-3 0,2 0 0,0 0 0,-3 3 0,0 1 0,-1 2 0,4-1 0,1 1 0,-1 0 0,2 1 0,2 3 0,-3-1 0,1 2 0,3-1 0,-2-1 0,2 1 0,1 2 0,3-3 0,1-1 0,0 0 0,1 0 0,2-2 0,-1 3 0,2-3 0,2 0 0,-1-3 0,0 0 0,0 0 0,0 0 0,4 0 0,0 0 0,-2 0 0,0 0 0,-2-3 0,0 0 0,-1 0 0,-1-1 0,1 3 0,-3-3 0,0 0 0,0 3 0,-2-3 0,-2 4 0,3 0 0,-4 0 0,0 0 0,0 4 0,0-2 0,0 4 0,0 1 0,2-2 0,-1 1 0,3 2 0,-1 0 0,-3 3 0,0 1 0,0 3 0,3 0 0,0 0 0,-1 2 0,-1 1 0,0-3 0,1-1 0,1 1 0,-1-1 0,0-2 0,-2 0 0,0-1 0,0-2 0,0 0 0,0 1 0,-4-4 0,0-1 0,-1-1 0,-1-1 0,-4-3 0,1 0 0,0 0 0,-1 0 0,2-1 0,2-2 0,-2 1 0,2-4 0,-2 1 0,2 1 0,-1-3 0,2-2 0,2 0 0,-2-1 0,2 1 0,3-1 0,0 1 0,0 0 0,2 0 0,1 0 0,3-1 0,2 1 0,2 0 0,-1-1 0,4 1 0,-2-1 0,2 2 0,-1 1 0,1 1 0,0 0 0,-1 0 0,0 0 0,-1 2 0,2-2 0,0 2 0,-2-1 0,0 2 0,-2-2 0,1 0 0,-1 3 0,0 1 0,0-2 0,0 0 0,1 0 0,-2 2 0,-2-2 0,0 2 0,-3-2 0,3 1 0,-1-1 0,0 0 0,0-2 0,1 1 0,-3-2 0,2 2 0,-1-1 0,3-1 0,-1-4 0,-1 1 0,-2-1 0,-3 1 0,0 3 0,0 0 0,0 1 0,-3-2 0,0 3 0,-3 4 0,-1 0 0,-1 0 0,-1 0 0,-1 0 0,1 0 0,-1 0 0,2 1 0,2 2 0,-2-1 0,2 4 0,0 0 0,1 1 0,1-1 0,1 0 0,3 4 0,0-1 0,0 1 0,0 2 0,0 0 0,1 0 0,2-2 0,1 2 0,3 1 0,-1-2 0,2 0 0,1-5 0,3-1 0,1 0 0,2 0 0,-3-3 0,3 2 0,1-4 0,-2-4 0,4 2 0,-3-4 0,3-1 0,0-1 0,1-5 0,0-1 0,-2 1 0,-1-1 0,2-2 0,-4 2 0</inkml:trace>
  <inkml:trace contextRef="#ctx0" brushRef="#br0" timeOffset="9">11122 10604 7723,'-2'-8'0,"1"1"-470,-2 0 0,-2 6 1,2-3 469,-3 3 0,-1 2 0,-1 1 0,3 3 0,1 0 0,-2-2 0,2 3 0,0 1 0,-1 2 0,2 0 0,3 4 0,0-2 0,0 2 0,0-1 0,1 2 0,3 0 0,-3 1 0,6 1 0,-1-1 0,-1-2 0,4 4 0,-3-3 0,1 1 0,-1-3 0,2-2 0,-5-1 0,3 1 0,-4-5 0,2-5 0,-4-5 0</inkml:trace>
  <inkml:trace contextRef="#ctx0" brushRef="#br0" timeOffset="10">11001 10697 7723,'-5'0'-1616,"0"0"1616,13 0 0,-2 0 0,7 0 0,-2 0 0,-1 0 0,1 0 0,3 0 0,0 0 0,-3 0 0,3 0 0,-1 0 0,3 0 0,1 0 0,2 0 0</inkml:trace>
  <inkml:trace contextRef="#ctx0" brushRef="#br0" timeOffset="11">11363 10650 7723,'-9'0'-871,"0"0"1,-1 0 870,1 0 0,0 0 0,0 0 0,0 0 0,-1 3 0,-1 1 0,2-1 0,-2 0 0,3 0 0,0 1 0,-1-2 0,0 1 0,3 5 0,3-2 0,3-1 0,0 1 0,3-1 0,4 3 0,1-2 0,1-4 0,1 2 0,0-1 0,3 0 0,-3 3 0,2-1 0,-1-1 0,-2 0 0,0 3 0,0-1 0,1 2 0,-5-1 0,-1-2 0,-1 0 0,0 0 0,0-1 0,-4 2 0,-2 0 0,1 0 0,-4-1 0,0 0 0,1 0 0,-3-2 0,1 0 0,-1-3 0,-1 0 0,0 0 0,-5 0 0,-1 0 0</inkml:trace>
  <inkml:trace contextRef="#ctx0" brushRef="#br0" timeOffset="12">10526 11237 6114,'0'-5'0,"0"0"0,0 5 0,-1 0 0,-2 0 0,2-1 0,-2-2 0,1 1 0,2-4 0,2 3 0,1-4 0,-2 1 0,2-3 0,-2 3 0,-1 0 0,0 3 0,-1-3 0,-2 3 0,1-4 0,-3 3 0,0-1 0,-1 2 0,-1-4 0,2 6 0,0-4 0,0 2 0,0 0 0,2 0 0,-4 3 0,5 0 0,-3 0 0,2 0 0,-2 0 0,0 4 0,2 3 0,1 1 0,2 1 0,0 1 0,0 2 0,0 1 0,0 1 0,0 2 0,0 3 0,2-1 0,1 1 0,3-1 0,-2 1 0,0-2 0,-1 0 0,0-1 0,4-4 0,-4 3 0,-2-2 0,1-2 0,1 0 0,0-2 0,-1 0 0,-1 1 0,-1-1 0,0-4 0,-3 0 0,-1-3 0,-1 1 0,-2 3 0,-2-3 0,0 0 0,-1-3 0,1 0 0</inkml:trace>
  <inkml:trace contextRef="#ctx0" brushRef="#br0" timeOffset="13">10330 11320 5987,'6'0'0,"-2"0"0,0 0 0,1 0 0,5 0 0,-1 0 0,0 0 0,1 0 0,-1 0 0,0 0 0,1 0 0,2 0 0,0 0 0,1 0 0,0 0 0,2 0 0,-1-4 0,-1-1 0</inkml:trace>
  <inkml:trace contextRef="#ctx0" brushRef="#br0" timeOffset="14">10657 11153 6494,'-6'0'-254,"2"0"1,4 1 253,0 2 0,0 2 0,0 5 0,0-1 0,0 0 0,0 1 0,0 2 0,0 0 0,3 4 0,1-3 0,0 1 0,1-1 0,1 2 0,-2-2 0,0-2 0,0 0 0,3-3 0,0-2 0,1-2 0,1-4 0</inkml:trace>
  <inkml:trace contextRef="#ctx0" brushRef="#br0" timeOffset="15">10768 11237 6114,'-5'1'0,"1"2"0,4-3 0,0 9 0,0-3 0,0 3 0,0 0 0,0 0 0,0 0 0,0 0 0,4 1 0,-2-2 0,4-1 0,1-2 0,1 0 0,2-2 0,-1-3 0,0 0 0,1 0 0,-1 0 0,1-1 0,-1-2 0,0 2 0,0-8 0,-3 3 0,0-1 0,2 1 0,-4-2 0,-1 2 0,-2-3 0,-1 4 0,0-3 0,0 1 0,0-1 0,0 3 0,0-4 0,-1 5 0,-1-3 0,-1 1 0,-4 4 0,1-1 0,-3 2 0,0 1 0,0 0 0,0 0 0,2 1 0,1 2 0,3-2 0,-3 2 0,4 3 0,-3-1 0</inkml:trace>
  <inkml:trace contextRef="#ctx0" brushRef="#br0" timeOffset="16">11029 11227 7762,'-6'0'-634,"-1"0"0,5-1 127,-1-2 507,2 2 0,1-7 0,-5 7 0,5-4 0,-9 5 0,6 2 0,-4 1 0,3-1 0,4 4 0,0 0 0,0 4 0,0-1 0,0 0 0,0 1 0,1-1 0,2 0 0,-1 0 0,4 0 0,1-2 0,-3-1 0,5-4 0,-3 1 0,3-2 0,0-1 0,0 0 0,0 0 0,0 0 0,1-1 0,-1-1 0,1-1 0,-4-3 0,-1 2 0,-1-2 0,3 0 0,-4-3 0,-2 0 0,1 3 0,-4 0 0,-1-2 0,2 0 0,-6 2 0,3 1 0,-1-1 0,-3 1 0,3 2 0,-1-2 0,-1 1 0,-2 0 0,0 4 0,4 0 0,1 0 0,4 0 0</inkml:trace>
  <inkml:trace contextRef="#ctx0" brushRef="#br0" timeOffset="17">11280 11069 6114,'0'10'0,"0"-1"0,1 0 0,1 1 0,1 3 0,0 1 0,-3 5 0,0 0 0,3-4 0,0 0 0,1-1 0,-1-1 0,0 1 0,0-2 0,-3-2 0,3-1 0,-1-3 0,1 0 0,-1-3 0,1 0 0,-2-3 0,2-3 0,-3-2 0,-3-2 0,-3 1 0,1 3 0,-1-3 0,-2-2 0,0 4 0,0 0 0,2-1 0,-3 5 0,3-3 0,2 2 0,-4 1 0,7 4 0,-3 2 0,4-1 0,4 2 0,2-1 0,-1 0 0,0 0 0,1 0 0,-2 0 0,3 0 0,2-3 0,1 0 0,-1 2 0,1-4 0,2 2 0,3-2 0,-1-1 0,4-1 0,-3-1 0,3-2 0,0-2 0,0 0 0,-1-3 0,-3 1 0,0 1 0,1-1 0,-3 2 0,0-2 0,-2-1 0,-2-1 0,0 1 0,-2-1 0,-4 1 0,1 0 0,-2 0 0,-2 3 0,-2 0 0,-3 3 0,2-1 0,-5 4 0,0 0 0,-3 0 0,0 0 0,3 0 0,0 1 0,0 2 0,-1 0 0,2 3 0,1 0 0,0-1 0,0-2 0,3 2 0,0 0 0,0 1 0,1 1 0,0-4 0,3 3 0,0 2 0,3 0 0,2 0 0,0-2 0,1 2 0,3-4 0,2 4 0,1-2 0,-1-4 0,3 2 0,-3-4 0,3 0 0,0 0 0,-3 0 0,3 0 0,-1 0 0,-1 0 0,3-4 0,-1-1 0,-1-1 0,1 0 0,1-1 0,-2-2 0,-2 0 0,3-1 0,-3 0 0,1-2 0,3-3 0,-1-3 0</inkml:trace>
  <inkml:trace contextRef="#ctx0" brushRef="#br0" timeOffset="18">11782 11060 7762,'-5'-5'-888,"1"1"1,3 4 887,-2 0 0,1 1 0,-1 2 0,3 2 0,0 4 0,0 1 0,0-4 0,0 1 0,0 2 0,3 2 0,0 1 0,4 1 0,-2 1 0,1 1 0,2-4 0,-7 5 0,5-4 0,-2 0 0,-1 3 0,-2-6 0,2 4 0,-2-7 0,3-1 0,-8-5 0,-2-2 0,-3-1 0,3 2 0,0-5 0,-1 1 0,-1 0 0,1 2 0,-3-2 0,-3 0 0,4-1 0,-1 3 0,2 1 0,-1 1 0,0 1 0,0 0 0,4 0 0,1 4 0,4-2 0,0 4 0,0 1 0,1 2 0,2 0 0,2-2 0,4-2 0,0-1 0,1-1 0,-1 0 0,2 1 0,1 1 0,-5-2 0,3 0 0,-2-3 0,0 0 0,1 0 0,0-8 0,1-2 0</inkml:trace>
  <inkml:trace contextRef="#ctx0" brushRef="#br0" timeOffset="19">10442 11618 6113,'0'-5'0,"0"1"0,0 4 0,2 1 0,-1 2 0,3 3 0,0 3 0,-2 0 0,1 3 0,-1 0 0,0 5 0,0-3 0,2 2 0,2 0 0,-5-4 0,2 2 0,-1-1 0,1-1 0,-1-2 0,1 0 0,-2-1 0,2 1 0,0-1 0,0-4 0,-3-1 0</inkml:trace>
  <inkml:trace contextRef="#ctx0" brushRef="#br0" timeOffset="20">10368 11721 7251,'-6'0'-1138,"-1"0"1138,6 0 0,-4 0 0,7 0 0,1 0 0,3 0 0,2-2 0,1 0 0,1-1 0,-1 0 0,1 3 0,1 0 0,2 0 0,-1 0 0,-2 0 0,0 0 0,2 0 0,-1 0 0,2 0 0,-1-1 0,1-2 0,-1 2 0,2-8 0,1 4 0</inkml:trace>
  <inkml:trace contextRef="#ctx0" brushRef="#br0" timeOffset="21">10619 11674 6113,'0'9'0,"0"0"0,0 1 0,0-1 0,0 1 0,0-1 0,3 0 0,2 0 0,-1 0 0,0-3 0,2 0 0,1-1 0,2-1 0,0 0 0,0-1 0,0-3 0,0 0 0,1-1 0,-1-2 0,-3 1 0,-1-4 0,1 0 0,-1 1 0,-3-3 0,1 1 0,-2-1 0,-1-1 0,-1 0 0,-2 3 0,-2-2 0,-1 4 0,-1-4 0,0 2 0,-1-1 0,-2 3 0,1 1 0,0 2 0,0 1 0,0 0 0,-1 0 0,1 0 0,-1 0 0,1 3 0,1 1 0,2 1 0,1-2 0,2 3 0,1 1 0,-2-2 0,8-1 0,1-4 0</inkml:trace>
  <inkml:trace contextRef="#ctx0" brushRef="#br0" timeOffset="22">10936 11655 7755,'0'-6'-1769,"0"0"1769,0 3 0,0 0 0,0 3 0,0 0 0,0 3 0,0 4 0,3 1 0,0 1 0,3 5 0,-2 2 0,1 1 0,1 2 0,0-1 0,0 1 0,2-1 0,-1 0 0,0-1 0,-2-3 0,0-1 0,1 0 0,-3-4 0,-1 0 0,-1 1 0,-1-4 0,0 0 0,0-4 0,0 3 0,0-5 0</inkml:trace>
  <inkml:trace contextRef="#ctx0" brushRef="#br0" timeOffset="23">10898 11711 7755,'0'-9'-1011,"0"-1"695,5 5 1,0-3 315,4 2 0,0 0 0,1 0 0,-1-1 0,0 3 0,0 0 0,0 0 0,1 2 0,-1-1 0,1 3 0,-1 0 0,0 0 0,1 0 0,-1 3 0,0 0 0,0 3 0,-3 1 0,1 1 0,-1 2 0,2-1 0,-1 0 0,0 1 0,-5-1 0,2 1 0,-1-1 0,0 0 0,0-3 0,-4 0 0,-2 2 0,1-4 0,-4-1 0,-2-2 0,0-1 0,-1 0 0,-1 0 0,1 0 0,0 0 0,-3 0 0,0 0 0,0 0 0,2 0 0,0-1 0,1-2 0,-1-3 0,5-3 0,2 0 0,2 0 0,5 0 0,1-1 0</inkml:trace>
  <inkml:trace contextRef="#ctx0" brushRef="#br0" timeOffset="24">11280 11721 6115,'0'-7'0,"0"1"0,0 0 0,0-1 0,0 1 0,0 4 0,0-6 0,0 7 0,0-3 0,-5 4 0,-1 0 0,1 0 0,-1 0 0,0 0 0,-4 0 0,1 0 0,0 0 0,3 0 0,0 0 0,3 0 0,-4 0 0,1 0 0,-2 1 0,2 2 0,0-1 0,3 4 0,2 0 0,-2 4 0,2-1 0,1 1 0,0-1 0,0 0 0,1-1 0,2-1 0,4-4 0,-2-1 0,1-1 0,1 2 0,1 0 0,2-2 0,-1-1 0,0 0 0,0 0 0,1 0 0,-1 0 0,0 0 0,-2-1 0,-1-2 0,1 0 0,-3 0 0,-1 0 0,-1-3 0,-2-3 0,-4 3 0,0 0 0,-1 1 0,-3 0 0,0-1 0,-1-3 0,0-1 0,2 2 0,2 1 0,0 2 0,0 0 0,3-1 0,-1-1 0,2 3 0,1 0 0,0 0 0,0-1 0</inkml:trace>
  <inkml:trace contextRef="#ctx0" brushRef="#br0" timeOffset="25">11224 11580 6111,'0'7'0,"0"-1"0,0 2 0,0 0 0,0 2 0,0 2 0,0 0 0,0 3 0,0 2 0,1 0 0,1 2 0,2 0 0,0 0 0,0 3 0,2-3 0,-1 3 0,-1-3 0,0-3 0,2 0 0,-1-4 0,-2-1 0,2 0 0,2-3 0,-1-2 0,3-1 0,0-5 0,0-9 0,0-1 0</inkml:trace>
  <inkml:trace contextRef="#ctx0" brushRef="#br0" timeOffset="26">11512 11757 6111,'-1'6'0,"-1"-2"0,-2-1 0,-1 1 0,-2 1 0,-1-2 0,1 2 0,2 1 0,1-1 0,-4-3 0,2 1 0,3-2 0,-2-1 0,5 0 0</inkml:trace>
  <inkml:trace contextRef="#ctx0" brushRef="#br0" timeOffset="27">11652 11664 7747,'0'6'-1069,"0"-2"1069,0-4 0,0 4 0,0 2 0,0 2 0,0 2 0,0-1 0,0 1 0,0 2 0,0 0 0,0 3 0,0-1 0,0 0 0,3-1 0,0 1 0,-1 0 0,-1-3 0,-1 2 0,0 0 0,0-2 0,0-3 0,0-2 0,0-4 0,-3-2 0,0-7 0,-3-1 0,1-2 0,2-2 0,-2 0 0,1-1 0,2 0 0,-1-2 0,-4 2 0,4-4 0,-1 4 0,-1-1 0,3 1 0,1-3 0,1 4 0,0 1 0,0 0 0,0 2 0,0-1 0,4 5 0,-2-2 0,4 4 0,2 0 0,0-1 0,5 2 0,-1-1 0,-1 3 0,0 0 0,-2 0 0,0 0 0,0 0 0,1 0 0,-4 3 0,0 1 0,2 1 0,0 1 0,-2 3 0,-1-3 0,0 1 0,-2-1 0,-3 0 0,0 0 0,0 2 0,0-4 0,-2 3 0,-1-3 0,-3 2 0,-2-5 0,-1 7 0,-1-4 0,1 0 0,-1 0 0,1-1 0,0-3 0,-4 4 0,-2 1 0</inkml:trace>
  <inkml:trace contextRef="#ctx0" brushRef="#br0" timeOffset="28">11903 11628 5985,'0'-6'0,"0"2"0,0 4 0,0 0 0,0 4 0,0 2 0,0 3 0,0 0 0,0 0 0,0 1 0,0 2 0,0 2 0,0 0 0,1-2 0,1 3 0,1-1 0,-1 0 0,1-2 0,-2 0 0,3-1 0,-3-2 0,2-3 0,-1 1 0,1-1 0,0-1 0,-3-1 0</inkml:trace>
  <inkml:trace contextRef="#ctx0" brushRef="#br0" timeOffset="29">12070 11757 7747,'6'5'-1762,"-2"-4"1762,-4 7 0,0-6 0,0 4 0,0 0 0,-1 4 0,-2-1 0,0-3 0,-3-1 0,0 0 0,1 1 0,-3-4 0,2 2 0,-2-1 0,-2 0 0,1 3 0,-1-3 0,1 0 0,0-3 0,-1 0 0,1 0 0,0 0 0,0 0 0</inkml:trace>
  <inkml:trace contextRef="#ctx0" brushRef="#br0" timeOffset="30">12220 11664 7747,'-6'1'-1069,"3"3"1069,2-3 0,1 4 0,0-2 0,0 2 0,0 4 0,0 1 0,1-1 0,2 1 0,-2 2 0,4 3 0,-2 0 0,0 1 0,3 0 0,-2 3 0,0-2 0,0-1 0,0 0 0,-2-2 0,1-1 0,0 0 0,-3-3 0,0-4 0,0 1 0,0-3 0,-3-1 0,0-5 0,-3-1 0,3-4 0,-3-1 0,-1-2 0,-1-2 0,1-4 0,1 3 0,0-2 0,1-1 0,-4-1 0,4-2 0,-1 0 0,0 0 0,4 1 0,-1 0 0,1 0 0,2 2 0,0-1 0,2 5 0,1 1 0,-1 1 0,4 4 0,1 0 0,1 2 0,-1 0 0,-1 2 0,1-1 0,2 1 0,0 1 0,0 1 0,0 0 0,0 0 0,0 4 0,-2 1 0,-1 0 0,-3 3 0,2-2 0,0 3 0,-3 0 0,-1 0 0,2 1 0,0-1 0,-1 0 0,-1 1 0,-2-4 0,-1 0 0,-1 1 0,-5-3 0,4 4 0,-6-5 0,2 0 0,2 1 0,-2-3 0,2 2 0,-3-2 0,0-1 0</inkml:trace>
  <inkml:trace contextRef="#ctx0" brushRef="#br0" timeOffset="31">12406 11599 5981,'9'2'0,"0"-1"0,0 3 0,0-3 0,1 1 0,-1-2 0,1 0 0,-1 1 0,0 1 0,1 1 0,-4 3 0,0-3 0,0 1 0,0-1 0,0 0 0,-3 0 0,0 0 0,1 1 0,-1 1 0,0-2 0,-3 3 0,0 1 0,-4 2 0,-2-1 0,-3-1 0,0-1 0,0 1 0,0 2 0,-1-1 0,1-2 0,1 2 0,0-2 0,2 0 0,-1 0 0,3-3 0,-1 3 0,2-3 0,2 5 0,-3-6 0,8 3 0,2-1 0,2-2 0,1-1 0,1-1 0,-1 0-18,0 0 0,1 0 0,2 0 0,0 0 78,0 0 1,-2 0 0,-1 0-64,1 0 0,-1 0-98,0 0-55,1 0 86,-5 0 70,-1 0 0,-4 0 0,-1 0 0,-1-1 0,-1-2 0,-5-2 0,3-4 0</inkml:trace>
  <inkml:trace contextRef="#ctx0" brushRef="#br0" timeOffset="32">9707 10092 6141,'-6'0'0,"0"0"0,4 0 0,-1-3 0,1 1 0,2-2 0,0 3 0,0-1 0,-3-1 0,2 0 0,-4-1 0,6 2 0,3-4 0,-3 3 0,2-4 0,1 4 0,-1-3 0,1 4 0,-2-2 0,1-1 0,0 3 0,-3-4 0,2 4 0,-1-2 0,2 0 0,1 3 0,-4-4 0,0 2 0,4 2 0,-2-4 0,4 5 0,-4-3 0,6 0 0,-5-3 0,0 4 0,0-1 0,-1 2 0,5 0 0,-3-1 0,1-1 0,-2 0 0,3 3 0,-3 0 0,4 0 0,-5-1 0,2-1 0,0-1 0,-3-1 0,8 4 0,-4 0 0,4 0 0,-3 0 0,1 0 0,-1 0 0,3 0 0,0 0 0,0 0 0,1 0 0,-1 0 0,0 0 0,-2 0 0,-1 0 0,1 0 0,-2 0 0,2 0 0,-1 0 0,3 0 0,0 0 0,-3 0 0,0 0 0,-3 0 0,4 0 0,-4 0 0,3 0 0,0 0 0,4 0 0,-1 0 0,1 0 0,-1 0 0,0 0 0,0 0 0,0 0 0,1 0 0,-4 0 0,0 0 0,-4 0 0,2 0 0,-2 0 0,1 0 0,-3 0 0,6 0 0,-3 0 0,-1 0 0,4 0 0,-4 0 0,3 0 0,-7 1 0,-1 2 0,-3 0 0,-2 0 0,-2-3 0</inkml:trace>
  <inkml:trace contextRef="#ctx0" brushRef="#br0" timeOffset="33">9624 9953 7837,'0'-5'-1490,"0"1"1490,0 4 0,0 0 0,0 4 0,0-3 0,0 4 0,0-2 0,0-1 0,0 5 0,0-6 0,3 7 0,0-1 0,0-2 0,-3 1 0,1 0 0,1 0 0,1 1 0,0-4 0,-3 3 0,0 0 0,0 4 0,-4-1 0,3 1 0,-3-2-305,-1-2 0,5 2 302,-3-2 3,2 2 0,1-2 0,-2 0 0,-1-2 0,3 0 0,-3-1 27,1-2 206,2 3-40,0-4-542,0 0 400,5 0-35,-5-4 1,6 3 0,-4-3 0,2 1-5,1 0 1,-2 0 4,4 3 1,-1-4 0,3 1 1,0 1 0,-3 1 0,0 1 0,0 0 26,0-3-9,2 1 0,-6-2 0,4 4-4,2 0 25,-4 0 0,4-3 0,-2 0-19,3 1 1,-3 1 0,-1 0 1,-1-2 1,0 1-99,-1-1 14,-1 3 138,1 0-48,-3 0-913,0 0 867,5 0 0,-4-5 0,2 1 0</inkml:trace>
  <inkml:trace contextRef="#ctx0" brushRef="#br0" timeOffset="34">9624 9981 6132,'-5'-1'0,"2"-2"0,1 1 0,2-1 0,0-2 0,0 4 0,2-4 0,1 2 0,-3 1 0,3-4 0,-1 4 0,-2-2 0,0 4 0,4 0 0,-2 0 0,4 0 0,-4 0 0,2-2 0,-4-1 0,0 3 0,0-5-232,0 5 757,0 0-530,4 0 0,-3 2 0,4-1 21,-2 3 1,0 0 8,3-1 1,-3 1 0,3 3-1,1 0 1,-2-4 0,-2 2 0,1 0 0,0-1 7,1 0 1,-2 2 0,2-2-1,1 1-6,-1-2 1,-2 4 0,2-3-1,0 0 1,1 0 0,-3 1 1,3-4-2,1 3 0,1 2-76,1-3 0,-3 0-33,1-3 0,-4 1-8,3 2 167,-4-2-90,2 4 288,-4-5-76,0 0-233,-4 0 1,2 0-49,-4 0 1,3 3-1,-4 0 131,1-1 1,-3 2-8,0-1 0,0 0 0,0-2 0,2 1 27,1 1 1,3 0 0,-4-3 47,0 0 0,2 0-67,-1 0 1,3 0-9,-4 0-135,6 0-104,-4 0 302,5 0-520,0 0 0,-4 0 1,-1 0-1</inkml:trace>
  <inkml:trace contextRef="#ctx0" brushRef="#br0" timeOffset="35">9633 9953 6000,'-5'0'0,"1"0"0,4 0 0,0 0 0,4 0 0,-4 1 0,4 2 0,-3-1 0,-1 5 0,0-4 0,0 3 0,0 0 0,0 3 0,0 0 0,0 0 0,0 1 0,0-4 0,0 0 0,0 2 0,0 0 0,0 2 0,0-4 0,0 0 0,0-4 0,0 2-68,0-4 6,0 0 0,0-4 0,0-2 59,0-2 0,0 1 0,0 1 3,0-2 0,0 0 22,0-1 9,0-1-63,0 6 13,0-1 19,0 5 0,1 0-2,2 0 1,-2 1 52,2 3 1,-2-3 0,-1 6-46,0 0 0,0-2 1,0 1-1,1 2-16,2 0 0,-2-2-12,2 1 1,-1-4 10,-2 3 153,0-4 305,0 2-425,0-4 1,0-1-5,0-2 0,0-2-22,0-4 0,0-1 0,-2 1-26,-1-1 0,2 1 78,-2-1-41,2 1 1,1 3-105,0 0 50,0 4 38,0-2 0,1 3 163,2-2-82,-2 1 1,4-1-23,-2 3 1,0 0-31,3 3 0,-3-1 0,2 2-17,-1 0 1,0-3-1,-2 3-6,1 0 1,5-2 1,-2 4 0,1-3 1,0 3 1,0-2 1,-4 2 0,2-1 31,-1-1 0,3 0 17,-1 2-35,-1-4 0,0 3 5,-2-2-17,-2-2 13,3 4-7,-4-5 369,0 0-309,-4 0 1,2 0 6,-4 0 0,0 0 0,-4 3-53,1 0 1,3 0 0,-1-3-20,0 0 0,0 0 0,0 3 0,0 0-24,1-1 0,0 0 0,0 0-19,-1 1 41,2 0-34,-3-3 34,7 0-77,-3 0 88,4 0-1472,0 0 1459,0 4 0,1-2 0,2 1 0,3-3 0,3 0 0,0-3 0,0-3 0</inkml:trace>
  <inkml:trace contextRef="#ctx0" brushRef="#br1" timeOffset="36">15569 10902 6740,'5'-6'-315,"-2"0"1,-2 2 314,-1-2 0,0 4 0,0-2 0,-1 1-156,-2 0 1,1-4 232,-5 4 0,4-1 0,-3 2-76,-1-1 1,-1 0-1,-1 3 1,-2 0-1,-1 0 1,0 0 0,-3 1 0,-1 1-16,2 1 0,-5 3 0,2-1 1,-4 0 6,0 2 1,-2 1-1,-2 2 1,-1-1 13,1 0 0,-2 0 0,2 0 0,-2 1-6,0-1 0,-1 2 0,1 0 0,0 2-8,-1-2 0,3 3 0,-7 0 0,2 2-36,-1 0 0,1-1 1,-3 4-1,0-1 43,0 1 0,2 3 0,-2 0 0,1-1 0,1 1-7,-1-1 1,-1 5 0,-3-1 0,0 2 4,3 1 1,-2-3 0,-1 4 0,1 2 30,1 1 1,4 3-1,-1-4 1,2 0-9,1 1 1,0-3 0,0 3 0,1-2-83,2-3 0,1 7 0,4-6 57,-2 0 0,1 1 0,3-4 1,1 0-1,3 1 4,0 1 0,2-3 0,2-3 0,-1-1 0,-2-1 0,1 2 0,2 1 0,1-2 0,-1 1 0,1-3 0,0 0 0,0 2 0,0 2 0,-2-2 0,0 1 0,-2-1 0,2-2 0,-3 1 0,-1-1 0,0-2 0,-1-1 0,1-3 0,-4 1 0,0 0 0,-3 0 0,1-1 0,-3-1 0,1-1 0,-1-1 0,0-2 0,-2 2 0,2-1 62,2-2 0,-3 2 0,2-4 0,0 0-38,1 1 0,0 1 0,3-3 0,0-1 0,2-1-35,1-1 0,0 0 0,3 3 0,2 0 5,0-1 1,2-1-77,0-1 82,4 0 0,1-1 0,5-1 0,2-1 0,3-4 0,7 0 0,1-5 0,5-2 0</inkml:trace>
  <inkml:trace contextRef="#ctx0" brushRef="#br1" timeOffset="37">15271 10771 7230,'-6'0'-1122,"0"0"1122,3-4 0,-2 4 0,2-4 0,2 3 0,-3 1-82,4 0 254,0 0-80,4 0 0,-1 0-24,3 0 0,-3 0 1,3 0-23,1 0 1,1 0 0,1 1-1,1 1 1,-1 1-11,1-1 1,-1-1-1,0-1-33,1 0 1,-1 0 0,0 0 0,1 0-26,3 0 0,-3 4 1,2-1-1,-1-1-26,-1-1 1,-1-1 80,0 0 0,-3 0 98,0 0 6,-3 0-65,0 0-62,-3 0 1,0 1 43,0 2 0,2-2-39,1 2-27,-2-2-70,3-1 1,-4 1-20,0 2 0,0 0 23,0 3 0,0-3-36,0 3 0,3-3 36,0 3 1,1-4 56,-1 2 123,-2-4 288,8 0-300,-9 0 1,5 1-1,-7 1-49,-1 1 1,0 2 0,-5-4-55,2 3 1,3-1 0,-2-2-36,0 2 0,-1-2 19,-1 2 1,-1 1 38,-1-1 0,3 4 0,0-3 0,1 0-12,0 0 1,2 3 0,-3-1 1,-2 3 1,1 0 0,0 0 0,0 0-17,1 1 0,0-2 0,1-1 0,0 0 19,0 0 98,-1 1 16,0-3 10,2 0-570,4-5 17,0 0 1,1-5 425,2-1 0,-2 2 0,4-5 0,-10 5 0,0-6 0</inkml:trace>
  <inkml:trace contextRef="#ctx0" brushRef="#br1" timeOffset="38">11773 12315 7705,'-6'0'-838,"3"-3"838,3 1 0,0 2 0,0 7 0,0 1 0,0 1 0,0 0 0,0 2 0,3 1 0,0 3 0,4 0 0,-2 0 0,1-1 0,0 1 0,0-4 0,1 3 0,-1-3 0,2-2 0,-3 2 0,-1-4 0,1 1 0,2-3 0,-6-1 0,2-4 0,-6 0 0,-3 0 0,1-3 0,-1-1 0,-2-1 0,0-2 0,-2-2 0,2-3 0,1 0 0,1 0 0,0-1 0,-3-1 0,-1 0 0,1-2 0,1-2 0,2 2 0,1 2 0,1 0 0,3 2 0,-2 2 0,2 1 0,2 1 0,2 1 0,4 1 0,1 1 0,1 1 0,1 0 0,2-1 0,0 0 0,0 0 0,-1 3 0,0-1 0,2 0 0,-2 0 0,-1 3 0,0-4 0,-1 3 0,0 1 0,-3 3 0,0 2 0,-1 0 0,0 2 0,-2 1 0,3 2 0,-4-1 0,1 0 0,-2 0 0,-1 0 0,0 1 0,0-4 0,-1 0 0,-2 2 0,-2-1 0,-5 0 0,1-1 0,0-4 0,0 1 0,0-1 0,3 1 0,-1 0 0,5 0 0,2-7 0,5-1 0,5-5 0</inkml:trace>
  <inkml:trace contextRef="#ctx0" brushRef="#br1" timeOffset="39">11987 12279 5980,'0'6'0,"0"0"0,0-4 0,0 3 0,0-2 0,0 2 0,0 4 0,0 1 0,3-1 0,0 0 0,0 1 0,1-1 0,-2-2 0,4-1 0,-2-4 0,2 1 0,1-2 0,2-1 0,0-1 0,0-2 0,-1 1 0,-1-4 0,-1-3 0,2-3 0,-3 3 0,0-4 0,-1 2 0,-2 2 0,-1 0 0,-1 0 0,0 0 0,0 3 0,0 3 0,0 6 0,0 3 0,0 6 0,2 0 0,0 0 0,1-2 0,1-1 0,-2 0 0,1 1 0,-1-1 0,2-2 0,0-3 0,0 1 0,1 1 0,-2-4 0,0 2 0,0 0 0,4-3 0,-1 3 0,2-8 0,2-2 0,-1-2 0,0-1 0,1-1 0</inkml:trace>
  <inkml:trace contextRef="#ctx0" brushRef="#br1" timeOffset="40">12247 12250 6103,'4'5'0,"-2"1"0,1-3 0,0-1 0,1 4 0,-1 1 0,1 2 0,-2-1 0,3-1 0,-1-1 0,-2 2 0,3 0 0,-1 0 0,1-2 0,-3 3 0,2-4 0,-4 0 0,0-2 0,0-6 0,-3 1 0,0-4 0,1-2 0,2 0 0,3-1 0,3-1 0,3 1 0,-1 3 0,0 0 0,0 0 0,3 0 0,1 0 0,1 2 0,-4 1 0,4 3 0,-2 0 0,-2 0 0,-3 0 0,-1 1 0,-1 2 0,2 0 0,-3 3 0,0 0 0,1 3 0,-1 1 0,-1 1 0,0 2 0,1-2 0,-2 4 0,3 0 0,-1 0 0,0 0 0,2-2 0,-3 1 0,1 0 0,1-2 0,-2-2 0,1-1 0,-1 0 0,-1 0 0,-1-3 0,-1-3 0,-2-3 0,-1-3 0,-3-3 0,0-3 0,3 0 0,-4-2 0,3 0 0,0-3 0,-1 0 0,5-2 0,-4-3 0,2-1 0,0-2 0,0 0 0,3 4 0,1 2 0,2 1 0,-2 3 0,3 0 0,1 4 0,1 2 0,2 4 0,1-1 0,1 1 0,-1-1 0,0 2 0,1-2 0,-1 3 0,0 3 0,0-1 0,0 4 0,1 1 0,-1 1 0,1 2 0,-2-1 0,-1 1 0,0-1 0,-6-3 0,3 0 0,-3 1 0,-1-2 0,0 1 0,-5-3 0,-1 0 0,-2-2 0,-1-1 0,-1 0 0,1 0 0,-1 0 0,1 0 0,0 0 0</inkml:trace>
  <inkml:trace contextRef="#ctx0" brushRef="#br1" timeOffset="41">12712 12111 7705,'0'9'-616,"0"0"338,0 1 1,0-1 0,0 0 0,0 2 277,0 1 0,0 3 0,0 3 0,0 1 0,0-1 0,0 1 0,0 0 0,0-1 0,0 1 0,3-4 0,2 0 0,-1-1 0,0-3 0,2-1 0,-1-1 0,0-3 0,1-3 0,-1-6 0,-1-3 0</inkml:trace>
  <inkml:trace contextRef="#ctx0" brushRef="#br1" timeOffset="42">12843 12297 7705,'5'0'-1602,"3"0"1602,-7 0 0,7 0 0,-2 0 0,0 0 0,-1-1 0,0-1 0,0-1 0,-2-3 0,3 1 0,-2 1 0,-1 0 0,-3-2 0,-1 1 0,-2-1 0,-3 1 0,-3 7 0,0 0 0,0 1 0,0 4 0,-1-2 0,1 2 0,-1-1 0,2 0 0,1 3 0,2 0 0,0 0 0,2 1 0,3-1 0,0 0 0,0 1 0,5-2 0,1 0 0,2-4 0,1 1 0,4 1 0,0-3 0,1-1 0,-1-1 0,-1-1 0,-2 0 0,0 0 0,3 0 0,-6 0 0,2 0 0,-1 0 0,1-4 0,0-1 0</inkml:trace>
  <inkml:trace contextRef="#ctx0" brushRef="#br1" timeOffset="43">11754 12753 6099,'0'-6'0,"1"3"0,2 3 0,-2 0 0,2 3 0,2 3 0,-2 3 0,2 0 0,0 2 0,0 1 0,-2 3 0,3 2 0,-3 0 0,0-2 0,1-3 0,-1 1 0,0-1 0,1 1 0,-3-4 0,2-2 0,-2-1 0,-1-1 0,-1-1 0,-2-4 0,-3 0 0,-1-1 0,-1-2 0,2-4 0,-1-1 0,2-1 0,-1-2 0,2 0 0,-1-1 0,2-4 0,0 1 0,2 0 0,1-1 0,0 3 0,1-1 0,2 0 0,0 3 0,3 4 0,1 1 0,2 0 0,2 0 0,2 3 0,2-1 0,-2 1 0,-1 1 0,1 1 0,-2 1 0,2 0 0,-4 0 0,1 0 0,-1 1 0,1 2 0,-1 3 0,-4 0 0,0 0 0,-2 1 0,-3 1 0,0 1 0,-5-3 0,-3 1 0,-1-4 0,-1 2 0,1 0 0,-1 0 0,1-2 0,0 2 0,0 0 0,0-3 0,3-1 0,-2-1 0,3 0 0</inkml:trace>
  <inkml:trace contextRef="#ctx0" brushRef="#br1" timeOffset="44">11996 12651 7683,'0'6'-415,"1"0"1,1 1 414,1 1 0,3 3 0,-2 0 0,-3 1 0,2 1 0,0 0 0,-2-2 0,3 2 0,-1-1 0,0 1 0,-1-2 0,3 0 0,-2-2 0,0-1 0,0-2 0,0 2 0,3-5 0,-4 0 0,6-12 0,-3-1 0</inkml:trace>
  <inkml:trace contextRef="#ctx0" brushRef="#br1" timeOffset="45">12163 12706 7683,'-3'5'0,"-2"1"0,-2-4-259,1 1 0,0 3 0,-3-3 0,-1 0 259,1 1 0,-1 0 0,1 4 0,0-3 0,-1-1 0,2 0 0,1-2 0,2 2 0,1 1 0,-4-2 0,7 2 0,-2-2 0,3-2 0,0 7 0,3-1 0,-2-4 0,7 2 0,-1-4 0,2 1 0,4 1 0,-3 0 0,3-3 0,1 0 0,-4 0 0,7 0 0,-4 0 0,1 0 0,2 0 0,0-3 0,-2-2 0,0 0 0,2-1 0,-2-3 0</inkml:trace>
  <inkml:trace contextRef="#ctx0" brushRef="#br1" timeOffset="46">12303 12660 6465,'1'6'-488,"1"0"488,2 1 0,2 1 0,-3 3 0,-1 0 0,-1 2 0,2 3 0,0 0 0,-1 1 0,-1-2 0,2 0 0,0-4 0,0 2 0,-3 1 0,0-1 0,3-4 0,0-3 0,0 2 0,-3-4 0,-3 0 0,-3-8 0,-3-2 0</inkml:trace>
  <inkml:trace contextRef="#ctx0" brushRef="#br1" timeOffset="47">12303 12753 7683,'1'5'-244,"2"-2"1,3-2-123,3-1 1,0 0-1,0 0 366,0 0 0,1 0 0,-1 0 0,1 0 0,-1 0 0,0 0 0,1 1 0,-1 2 0,0-2 0,0 3 0,0-4 0,1 5 0,-1-1 0</inkml:trace>
  <inkml:trace contextRef="#ctx0" brushRef="#br1" timeOffset="48">12759 12762 5977,'1'-5'0,"1"1"0,1 0 0,-1-3 0,0 3 0,-2-3 0,0 1 0,0-3 0,-2 2 0,-1 1 0,1 4 0,-4-1 0,-2 2 0,0 1 0,2 0 0,0 0 0,-1 0 0,-2 0 0,1 4 0,1 1 0,2 1 0,1 1 0,-4-4 0,4 3 0,-2 1 0,2 2 0,4 0 0,0-3 0,1-1 0,2-1 0,-1 2 0,5-3 0,-1 0 0,3 2 0,0-3 0,0 3 0,1-1 0,-2 4 0,-1-2 0,0 1 0,0-1 0,1 2 0,0 0 0,0 2 0,-2 2 0,-3 0 0,2-2 0,-1-1 0,-2 1 0,0 1 0,0 0 0,1-3 0,0 0 0,-3 0 0,0 1 0,-3 0 0,-3 0 0,-2-2 0,1-2 0,1 0 0,0 1 0,-4-2 0,1 1 0,-1-3 0,1 1 0,0-2 0,2-1 0,2-1 0,1-2 0,1-2 0,3-4 0,0-1 0,0 1 0,4-4 0,3-2 0,1 0 0,1-1 0,5 4 0,0-4 0,2 0 0,-1 2 0,0-2 0,4 2 0,0 1 0,0-1 0,-1 1 0,0 1 0,-2 0 0,0 1 0,-5 1 0,3 4 0,-5-1 0,0 0 0,-4 3 0,2-5 0,-4 3 0,0 1 0,-3-1 0,-3 4 0,-3-1 0,-3 1 0,0 2 0,0 0 0,-1 0 0,1 0 0,-1 2 0,1 1 0,4-1 0,1 4 0,1 2 0,-1 0 0,1 1 0,3 0 0,0 1 0,0 2 0,0 0 0,3 4 0,2-4 0,0-1 0,2 0 0,1-3 0,2 0 0,-1-3 0,1-1 0,2-1 0,0-3 0,0 0 0,2 0 0,-3-4 0,5-3 0,-5-1 0,3-1 0</inkml:trace>
  <inkml:trace contextRef="#ctx0" brushRef="#br1" timeOffset="49">13131 12613 7677,'-3'10'-1376,"0"-1"1376,1 0 0,1-2 0,1 2 0,0 1 0,0 1 0,3 0 0,0 1 0,0 3 0,1-1 0,-1 3 0,2-4 0,-1 1 0,2-1 0,-4 2 0,2-2 0,-1-2 0,0 0 0,0-2 0,-3 0 0,0-3 0,-3-3 0,-3-3 0</inkml:trace>
  <inkml:trace contextRef="#ctx0" brushRef="#br1" timeOffset="50">13038 12744 7677,'10'0'-162,"-4"0"0,4 0-971,4 0 1072,2 3 0,-1-1 0,2 1 1,1-2 60,3-1 0,1 0 0,-2 0 0,1 0 0,0 0 0,0 0 0,-2-1 0,0-2 0,3-2 0,2-5 0</inkml:trace>
  <inkml:trace contextRef="#ctx0" brushRef="#br1" timeOffset="51">13420 12706 6098,'-9'0'0,"-1"2"0,1 1 0,-2-3 0,0 5 0,-2-2 0,2 0 0,1 4 0,-2-5 0,-1 3 0,2 0 0,0 1 0,2-3 0,-1 3 0,4-4 0,0 1 0,4-2 0,-1 0 0,6 2 0,-1-2 0,6 3 0,-2-3 0,2 1 0,1 3 0,1-1 0,-1 0 0,1 3 0,-1 0 0,0 1 0,0 0 0,0-2 0,-3 2 0,0-2 0,-2 3 0,-2 0 0,-1-3 0,-1 0 0,0 2 0,-4 0 0,2-2 0,-5-1 0,1-1 0,-3-2 0,0 1 0,0-1 0,0 1 0,-1-1 0,1-1 0,-5-5 0,-1-1 0</inkml:trace>
  <inkml:trace contextRef="#ctx0" brushRef="#br1" timeOffset="52">11875 13097 7674,'0'-9'-413,"-1"1"1,-2 0 412,-3 2 0,1 4 0,-1-1 0,-2 1 0,0 2 0,2 0 0,0 2 0,-2 1 0,1 2 0,0 3 0,2 0 0,0-2 0,2 3 0,3 4 0,0 1 0,0-1 0,0 7 0,0-1 0,0 0 0,0 1 0,1-1 0,3 2 0,0 1 0,2-1 0,1-2 0,-3-1 0,0-3 0,1-3 0,-2 2 0,-3-1 0,0-2 0,0-5 0,-5-2 0,0-4 0</inkml:trace>
  <inkml:trace contextRef="#ctx0" brushRef="#br1" timeOffset="53">11698 13274 7189,'6'0'-546,"1"0"0,1 0 546,4 0 0,-3-3 0,5-1 0,-1 3 0,-1-1 0,3-1 0,-1 0 0,-1 1 0,1 1 0,2 1 0,-4 0 0,0 0 0,0 0 0,1 0 0,-1 0 0,-2 0 0,-1 0 0,1 0 0,-1 0 0,0 0 0,0-4 0,0-1 0</inkml:trace>
  <inkml:trace contextRef="#ctx0" brushRef="#br1" timeOffset="54">12024 13088 7674,'5'-2'-1031,"-2"-1"1031,-1 3 0,-2-5 0,0 10 0,0 1 0,0 2 0,0 1 0,3 4 0,0 3 0,0 1 0,0 2 0,-1 0 0,1 0 0,-1-2 0,1-1 0,-2 1 0,3-2 0,-1-1 0,0-1 0,2-3 0,-2-1 0,2-3 0,4-6 0,0-6 0</inkml:trace>
  <inkml:trace contextRef="#ctx0" brushRef="#br1" timeOffset="55">12182 13190 6097,'-5'0'0,"1"0"0,4 0 0,-1 0 0,-2 0 0,2 1 0,-2 2 0,1 3 0,2 0 0,0 0 0,2 1 0,1 1 0,-1 1 0,3 1 0,0-1 0,0 0 0,0-2 0,3-3 0,-2 2 0,1-1 0,2-3 0,0 1 0,0-1 0,0-4 0,-3 0 0,0-2 0,-2-1 0,2-1 0,-3-4 0,-1 1 0,-1 0 0,-1-1 0,0 1 0,0 0 0,-1 0 0,-2 0 0,-3-1 0,0 2 0,2 0 0,-1 2 0,-2 4 0,6-1 0,-1 5 0,4 1 0,3 0 0,6-3 0,0 0 0,1 0 0,4 0 0,-3 0 0,-1 0 0,1 0 0,-2-1 0,1-1 0,-2-1 0,0 1 0,-1 1 0,-1 0 0,-2-2 0,-1 2 0,-2-2 0,-1 1 0,1 2 0,-6 0 0,-4 0 0,3 0 0,-3 2 0,0 1 0,3-1 0,0 3 0,-1-1 0,5 4 0,-3-2 0,1 2 0,2 2 0,0-1 0,0 0 0,0 0 0,2 0 0,1 1 0,3-1 0,-1-3 0,1-1 0,1 0 0,-1-2 0,0-3 0,1 0 0,-3-2 0,0-1 0,0-3 0,-3 1 0,3-1 0,-4-1 0,0-2 0,0 0 0,0 0 0,0 0 0,0 0 0,-4-1 0,2 1 0,-3-1 0,1 1 0,-3 4 0,5 2 0,-1 6 0,-2 2 0,0 4 0</inkml:trace>
  <inkml:trace contextRef="#ctx0" brushRef="#br1" timeOffset="56">12629 12976 7674,'-4'9'-1374,"1"1"1374,1-1 0,1 1 0,1 2 0,0 3 0,0 0 0,3 3 0,0 0 0,1 3 0,-1-1 0,0-1 0,3 0 0,-1 0 0,-2-1 0,2-3 0,-1 1 0,-2-3 0,1-2 0,1-5 0,-1-3 0,-2-3 0,2-3 0,-1-3 0,-2-2 0,-2-1 0,0-1 0,-1 1 0,-3 3 0,1 0 0,1-1 0,-4-1 0,3 1 0,-1 2 0,-1 1 0,-2 2 0,0 1 0,0 1 0,0 0 0,-1 0 0,2 1 0,2 2 0,2 2 0,4 5 0,0-1 0,1 0 0,2 0 0,2 0 0,4-3 0,1 1 0,-1-2 0,0 1 0,0-3 0,1-2 0,-1 2 0,0 1 0,1-3 0,-1 1 0,1-2 0,-1 0 0,0-2 0,0-1 0,2 1 0,0-2 0,1-2 0,-1 1 0,0-1 0,-1-3 0,-1 2 0,0 1 0,-1 0 0,-1-3 0,-1 0 0,1 2 0,-2 1 0,0 0 0,-1-4 0,-4 1 0,3 1 0,-6 2 0,-3 2 0,1 3 0,-2 1 0,1 1 0,-3 3 0,3-3 0,1 6 0,0-1 0,0-1 0,2 4 0,0-3 0,-1 2 0,1 2 0,0-4 0,4 0 0,2 1 0,3 1 0,0 1 0,3 0 0,2-2 0,2-1 0,3 0 0,0-1 0,-1-2 0,1-1 0,2-2 0,1-2 0,-1-1 0,2-3 0,2-2 0,-2-2 0,0-2 0,-2 0 0,-3 0 0,-2 1 0,1 0 0,-1-2 0,-1 2 0,-3 0 0,-2-1 0,-2 0 0,0 0 0,-2 2 0,-3 1 0,0 0 0,-1-1 0,-3 2 0,-2 2 0,1 1 0,-1 5 0,3 2 0,-2 1 0,1 3 0,0 2 0,4 2 0,0-1 0,0 0 0,2 4 0,0 0 0,2 1 0,1-1 0,-2 4 0,2-3 0,1 2 0,-1-1 0,0-3 0,1 3 0,-2-2 0,0-2 0,-3 3 0,2-1 0,-1-2 0,1-5 0,-3-3 0,0-6 0,0 1 0,-6-4 0,-2-1 0,0-1 0,2-1 0,-1 2 0,0 2 0,-1 0 0,-2-1 0,1 2 0,0 0 0,0 0 0,0 1 0,-1 3 0,1 0 0,0 0 0,-1 0 0,2 1 0,2 2 0,-2-1 0,5 3 0,-3-1 0,4 4 0,-1-2 0,2 2 0,1-2 0,0 1 0,1-1 0,2-1 0,2 2 0,4-3 0,1 0 0,-1 0 0,2 1 0,0-4 0,2 2 0,-2 0 0,3-2 0,-3-1 0,2 0 0,-1 0 0,1 0 0,-1-1 0,-2-2 0,-1 0 0,0-8 0,0 1 0</inkml:trace>
  <inkml:trace contextRef="#ctx0" brushRef="#br1" timeOffset="57">12229 13181 6097,'-6'3'0,"0"1"0,1 0 0,1 1 0,0 1 0,-7-5 0,0 4 0</inkml:trace>
  <inkml:trace contextRef="#ctx0" brushRef="#br1" timeOffset="58">13447 13078 6450,'0'-5'-239,"0"1"0,0 5 239,0 2 0,0 2 0,0 5 0,0-1 0,0 4 0,2 4 0,-1 2 0,2 5 0,0-1 0,1-1 0,-1 2 0,-1-2 0,-1-1 0,2-1 0,0-3 0,-1-1 0,-1 0 0,-1-5 0,0 2 0,0-7 0,0-1 0,0-5 0</inkml:trace>
  <inkml:trace contextRef="#ctx0" brushRef="#br1" timeOffset="59">13299 13218 7166,'6'0'-537,"0"0"0,1 0 537,2 0 0,1 0 0,1 0 0,3 0 0,0 0 0,-1 0 0,2 0 0,1 0 0,-2 0 0,4 0 0,-3 0 0,1 0 0,1 0 0,-1 0 0,-5 0 0,2 0 0,-3 0 0</inkml:trace>
  <inkml:trace contextRef="#ctx0" brushRef="#br1" timeOffset="60">13587 13209 7643,'-4'5'-1671,"-1"-1"1671,0 0 0,0 1 0,5 4 0,0 1 0,0-1 0,2-3 0,0 0 0,2 2 0,1 0 0,0-2 0,3-1 0,-2 0 0,0 1 0,3-3 0,0 3 0,0 1 0,1-2 0,-1-2 0,1-3 0,-1 0 0,0 0 0,1 0 0,-1-3 0,-4 0 0,-1-2 0,-1 0 0,0 0 0,0 2 0,-3-3 0,0-2 0,0 0 0,-3-1 0,-1-2 0,-1 0 0,-2-2 0,-1 1 0,-2 3 0,0 0-43,-3 0 0,3 0 0,-2 2 1,1 2 26,2 0 0,0 2 0,-2 3 0,0 0 15,-1 0 0,-1 0 1,4 0 0,-1 5 0,1 0 0</inkml:trace>
  <inkml:trace contextRef="#ctx0" brushRef="#br1" timeOffset="61">11791 13608 5975,'-5'0'0,"1"0"0,4 0 0,0 0 0,0 5 0,0 4 0,0 2 0,0 4 0,0 0 0,0 3 0,1-1 0,1 4 0,1-1 0,3-4 0,-1-1 0,-1 0 0,1 1 0,-1-2 0,0 0 0,-2-3 0,1-3 0,-2-2 0,3 0 0,-1-1 0,-3-1 0,0-5 0,-2-2 0,-1-3 0,3-2 0,-5-2 0,1 1 0,3-5 0,-3 0 0</inkml:trace>
  <inkml:trace contextRef="#ctx0" brushRef="#br1" timeOffset="62">11791 13590 7667,'0'-9'-302,"1"0"0,1 2-242,1 1 0,0 3 544,-3-3 0,2 3 0,1-4 0,2 5 0,4-1 0,-1 3 0,-1 3 0,1-2 0,-2 3 0,3 0 0,0-1 0,0 4 0,1-2 0,2 1 0,0 1 0,1-1 0,-4 2 0,1-2 0,-4 1 0,-1-3 0,-1 1 0,-1-2 0,-4 4 0,-2 0 0,-2-2 0,-4 0 0,-1 1 0,1-1 0,-4-2 0,1 2 0,-1 0 0,0 1 0,2-4 0,-1 2 0,2-1 0,1 0 0,-1 0 0,2-2 0,1 1 0,0 1 0,6-1 0,-3-5 0,6 1 0,3-4 0,0-1 0,5-1 0,5-2 0</inkml:trace>
  <inkml:trace contextRef="#ctx0" brushRef="#br1" timeOffset="63">12201 13553 7667,'-6'0'-685,"-1"0"1,6-2 684,-3-1 0,3 3 0,1-6 0,0 3 0,-1 2 0,-2-2 0,2 1 0,-2-1 0,1 2 0,-1-2 0,2 1 0,-2-1 0,1 2 0,-1-2 0,0 1 0,-3 2 0,-1 0 0,2 0 0,-1 0 0,0 2 0,-1-1 0,1 2 0,0 4 0,-2-3 0,2 1 0,-2-2 0,4 2 0,0 1 0,-1-1 0,-1 1 0,3 4 0,-3-1 0,4 0 0,-1 0 0,2 0 0,1-3 0,0 1 0,0 0 0,0 1 0,0-1 0,1-1 0,2 1 0,-1-3 0,4 1 0,-2-2 0,1 0 0,-2 0 0,4-3 0,0 0 0,1 0 0,2 0 0,-1 0 0,-1-1 0,0-1 0,-2-3 0,1 0 0,-2 3 0,1-2 0,-3 0 0,3-1 0,-1-3 0,0 2 0,-3-3 0,1 3 0,-2 0 0,-1 0 0,0-1 0,0-1 0,0-1 0,-3 0 0,-1 0 0,-1 3 0,0 0 0,-2 3 0,-1-2 0,3-4 0</inkml:trace>
  <inkml:trace contextRef="#ctx0" brushRef="#br1" timeOffset="64">12108 13460 6096,'0'6'0,"0"0"0,0 2 0,0 3 0,0 1 0,0 0 0,0 1 0,0 1 0,0-1 0,0 0 0,1 3 0,1-4 0,1 0 0,-1 2 0,0-4 0,0 2 0,1-1 0,1-1 0,-1-1 0,-1-4 0,2-1 0</inkml:trace>
  <inkml:trace contextRef="#ctx0" brushRef="#br1" timeOffset="65">12294 13608 5975,'0'6'0,"0"2"0,0-3 0,0 1 0,0 1 0,0 0 0,0-2 0,-1 0 0,-1 0 0,-1 1 0,-4-3 0,3 2 0,-1 0 0,-2 0 0,-2-2 0,0 3 0,0-3 0,3 0 0,0-3 0,0 0 0,-4 0 0</inkml:trace>
  <inkml:trace contextRef="#ctx0" brushRef="#br1" timeOffset="66">12424 13562 6459,'0'6'-242,"0"1"0,0-4 242,0 3 0,0-3 0,0 3 0,0 1 0,0 1 0,0 3 0,0 0 0,1 3 0,2 0 0,-2 2 0,3 2 0,-3 1 0,3-1 0,-3-2 0,5-2 0,-2 0 0,-2-3 0,-1-1 0,-1 0 0,0-1 0,-1-4 0,-2-2 0,1-2 0,-5-1 0,2-1 0,-2-1 0,2-2 0,1-1 0,-2-4 0,2-4 0,-1 1 0,2-1 0,-4-1 0,4-2 0,1 0 0,1 0 0,-2-2 0,0 0 0,1 2 0,1 2 0,1 0 0,1 1 0,1 4 0,2 1 0,1 2 0,1-1 0,2 2 0,0 1 0,-2 0 0,0 1 0,3 3 0,0 0 0,1 0 0,-1 0 0,1 0 0,-1 0 0,0 0 0,1 3 0,-1 1 0,-1 2 0,-1 0 0,-1 3 0,-1 0 0,-1 0 0,0 1 0,-1-4 0,-3 0 0,0 2 0,-1 0 0,-2 0 0,-3-2 0,-3 2 0,0-5 0,0 0 0,0 1 0,-1-3 0,1 2 0,0-2 0,-1-1 0,5 0 0,-7 0 0,1 0 0</inkml:trace>
  <inkml:trace contextRef="#ctx0" brushRef="#br1" timeOffset="67">12629 13497 7667,'-5'6'-1369,"1"0"1369,3 2 0,1 0 0,0 1 0,0 2 0,0 1 0,0-1 0,0 4 0,1-1 0,3 0 0,-3-2 0,2 1 0,-2 0 0,-1-1 0,0 1 0,1-5 0,1-1 0,1-1 0,1-3 0,-1 0 0,2-6 0,5-3 0</inkml:trace>
  <inkml:trace contextRef="#ctx0" brushRef="#br1" timeOffset="68">12750 13627 7667,'1'5'-1027,"1"-1"1027,1 1 0,0-5 0,-3 6 0,0-3 0,0-2 0,-1 3 0,-1-3 0,-2 1 0,-1 1 0,2 4 0,-4-4 0,0 3 0,-1-1 0,-2 1 0,1-3 0,-4-2 0,-1-1 0</inkml:trace>
  <inkml:trace contextRef="#ctx0" brushRef="#br1" timeOffset="69">12973 13534 7667,'-5'4'-1027,"1"-3"1027,4 3 0,0-4 0,0 5 0,0 1 0,0 2 0,0 2 0,0-1 0,0 3 0,0 0 0,0 4 0,0-2 0,0 0 0,0 2 0,0 2 0,0 0 0,0 1 0,0 0 0,0-2 0,0-1 0,0-4 0,0-2 0,0 0 0,0-1 0,-1-4 0,-2-2 0,1-6 0,-1-3 0,3-3 0,0-3 0,3-3 0,3-3 0</inkml:trace>
  <inkml:trace contextRef="#ctx0" brushRef="#br1" timeOffset="70">12936 13572 7667,'-5'-6'-1369,"5"-2"1369,-5 7 0,5-3 0,2 4 0,1 0 0,2-3 0,4 0 0,1 1 0,-1 0 0,4 2 0,-5 0 0,4 0 0,-1 0 0,1 2 0,-3 1 0,0 3 0,-4 2 0,-2 2 0,-1-1 0,-2 0 0,0 0 0,0 0 0,0 1 0,-5-1 0,-1 0 0,-2-1 0,-1 0 0,-1-3 0,1-1 0,2 3 0,1-4 0,0-1 0,0-1 0,0-1 0,4-4 0,-2-3 0,4-1 0,0-1 0</inkml:trace>
  <inkml:trace contextRef="#ctx0" brushRef="#br1" timeOffset="71">13177 13497 7667,'6'0'-1027,"2"0"1027,-7 0 0,2 0 0,-6 0 0,-2 1 0,-5 2 0,1 2 0,0 4 0,1-3 0,1 1 0,-1-1 0,2 3 0,-2 1 0,2-1 0,1 1 0,-1-2 0,1-2 0,3 2 0,-1-2 0,2 2 0,1-2 0,0 1 0,0-4 0,0 3 0,4-4 0,3 1 0,1-2 0,1-1 0,0 0 0,1 0 0,0 0 0,1 0 0,1 0 0,1 0 0,-4-1 0,1-2 0,-1 3 0,0-4 0,1 3 0,-1 1 0,0 0 0,-3-3 0,0 0 0,2 1 0,-4 1 0,0 1 0,-12 0 0,2 0 0,-8 0 0</inkml:trace>
  <inkml:trace contextRef="#ctx0" brushRef="#br1" timeOffset="72">13234 13497 7667,'0'5'-1692,"0"-1"1692,0 0 0,0-2 0,0 4 0,0 2 0,-2 1 0,1 3 0,-2 1 0,0 2 0,2 1 0,1 1 0,0 2 0,0 0 0,0 0 0,0-2 0,0-1 0,0-1 0,0-2 0,0 0 0,1-4 0,2 1 0,3-5 0,3-1 0,0-4 0</inkml:trace>
  <inkml:trace contextRef="#ctx0" brushRef="#br1" timeOffset="73">13485 13683 7667,'0'9'-1027,"0"0"1027,0 1 0,0-4 0,-2-1 0,-1 1 0,-3-1 0,1-2 0,-2 2 0,-3-1 0,-1 2 0,-4-2 0,0 2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78821F-98DE-E241-8656-7F8BC651BDFF}" type="datetimeFigureOut">
              <a:rPr lang="en-US" altLang="en-US"/>
              <a:pPr/>
              <a:t>12/9/20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B432E89-C0C2-A144-ACC0-E64B28FAC888}" type="slidenum">
              <a:rPr lang="en-US" altLang="en-US"/>
              <a:pPr/>
              <a:t>‹#›</a:t>
            </a:fld>
            <a:endParaRPr lang="en-US" altLang="en-US"/>
          </a:p>
        </p:txBody>
      </p:sp>
    </p:spTree>
    <p:extLst>
      <p:ext uri="{BB962C8B-B14F-4D97-AF65-F5344CB8AC3E}">
        <p14:creationId xmlns:p14="http://schemas.microsoft.com/office/powerpoint/2010/main" val="31868138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4B432E89-C0C2-A144-ACC0-E64B28FAC888}" type="slidenum">
              <a:rPr lang="en-US" altLang="en-US" smtClean="0"/>
              <a:pPr/>
              <a:t>10</a:t>
            </a:fld>
            <a:endParaRPr lang="en-US" altLang="en-US"/>
          </a:p>
        </p:txBody>
      </p:sp>
    </p:spTree>
    <p:extLst>
      <p:ext uri="{BB962C8B-B14F-4D97-AF65-F5344CB8AC3E}">
        <p14:creationId xmlns:p14="http://schemas.microsoft.com/office/powerpoint/2010/main" val="13955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This figure illustrates a</a:t>
            </a:r>
            <a:r>
              <a:rPr lang="en-US" altLang="zh-CN" baseline="0" dirty="0"/>
              <a:t> </a:t>
            </a:r>
            <a:r>
              <a:rPr lang="en-US" altLang="zh-CN" dirty="0"/>
              <a:t>simple example of deadlock.</a:t>
            </a:r>
          </a:p>
          <a:p>
            <a:r>
              <a:rPr lang="en-US" altLang="zh-CN" dirty="0"/>
              <a:t>Network deadlock refers</a:t>
            </a:r>
            <a:r>
              <a:rPr lang="en-US" altLang="zh-CN" baseline="0" dirty="0"/>
              <a:t> </a:t>
            </a:r>
            <a:r>
              <a:rPr lang="en-US" altLang="zh-CN" dirty="0"/>
              <a:t>to a standstill situation: </a:t>
            </a:r>
          </a:p>
          <a:p>
            <a:r>
              <a:rPr lang="en-US" altLang="zh-CN" dirty="0"/>
              <a:t>[click] a Cyclic Buffer Dependency (CBD) exists</a:t>
            </a:r>
            <a:r>
              <a:rPr lang="en-US" altLang="zh-CN" baseline="0" dirty="0"/>
              <a:t> </a:t>
            </a:r>
            <a:r>
              <a:rPr lang="en-US" altLang="zh-CN" dirty="0"/>
              <a:t>in the network, </a:t>
            </a:r>
          </a:p>
          <a:p>
            <a:r>
              <a:rPr lang="en-US" altLang="zh-CN" dirty="0"/>
              <a:t>[click]  while all switches in this cycle pause the upstream</a:t>
            </a:r>
            <a:r>
              <a:rPr lang="en-US" altLang="zh-CN" baseline="0" dirty="0"/>
              <a:t> </a:t>
            </a:r>
            <a:r>
              <a:rPr lang="en-US" altLang="zh-CN" dirty="0"/>
              <a:t>port </a:t>
            </a:r>
          </a:p>
          <a:p>
            <a:r>
              <a:rPr lang="en-US" altLang="zh-CN" dirty="0"/>
              <a:t>and wait for the downstream port to resume</a:t>
            </a:r>
            <a:r>
              <a:rPr lang="en-US" altLang="zh-CN" baseline="0" dirty="0"/>
              <a:t> </a:t>
            </a:r>
            <a:r>
              <a:rPr lang="en-US" altLang="zh-CN" dirty="0"/>
              <a:t>packet transmission at the same time.</a:t>
            </a:r>
          </a:p>
        </p:txBody>
      </p:sp>
      <p:sp>
        <p:nvSpPr>
          <p:cNvPr id="4" name="灯片编号占位符 3"/>
          <p:cNvSpPr>
            <a:spLocks noGrp="1"/>
          </p:cNvSpPr>
          <p:nvPr>
            <p:ph type="sldNum" sz="quarter" idx="10"/>
          </p:nvPr>
        </p:nvSpPr>
        <p:spPr/>
        <p:txBody>
          <a:bodyPr/>
          <a:lstStyle/>
          <a:p>
            <a:fld id="{44FFECF6-C5A7-42B8-95B1-57607BDFF53E}" type="slidenum">
              <a:rPr lang="zh-CN" altLang="en-US" smtClean="0"/>
              <a:t>29</a:t>
            </a:fld>
            <a:endParaRPr lang="zh-CN" altLang="en-US"/>
          </a:p>
        </p:txBody>
      </p:sp>
    </p:spTree>
    <p:extLst>
      <p:ext uri="{BB962C8B-B14F-4D97-AF65-F5344CB8AC3E}">
        <p14:creationId xmlns:p14="http://schemas.microsoft.com/office/powerpoint/2010/main" val="22333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Furthermore, these ports will pressure congestion back to sources and then cease all ports along the path. </a:t>
            </a:r>
          </a:p>
          <a:p>
            <a:r>
              <a:rPr lang="en-US" altLang="zh-CN" sz="1200" b="0" i="0" u="none" strike="noStrike" kern="1200" baseline="0" dirty="0">
                <a:solidFill>
                  <a:schemeClr val="tx1"/>
                </a:solidFill>
                <a:latin typeface="+mn-lt"/>
                <a:ea typeface="+mn-ea"/>
                <a:cs typeface="+mn-cs"/>
              </a:rPr>
              <a:t>[click] Finally, the whole (or part of) network would be disabled. </a:t>
            </a:r>
          </a:p>
          <a:p>
            <a:r>
              <a:rPr lang="en-US" altLang="zh-CN" sz="1200" b="0" i="0" u="none" strike="noStrike" kern="1200" baseline="0" dirty="0">
                <a:solidFill>
                  <a:schemeClr val="tx1"/>
                </a:solidFill>
                <a:latin typeface="+mn-lt"/>
                <a:ea typeface="+mn-ea"/>
                <a:cs typeface="+mn-cs"/>
              </a:rPr>
              <a:t>Deadlock is a silent killer. Once it occurs, the network cannot resume to normal state autonomously.</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example we use here is simple and fictive, we will give a practical network deadlock case study in the evaluation part.</a:t>
            </a:r>
          </a:p>
        </p:txBody>
      </p:sp>
      <p:sp>
        <p:nvSpPr>
          <p:cNvPr id="4" name="灯片编号占位符 3"/>
          <p:cNvSpPr>
            <a:spLocks noGrp="1"/>
          </p:cNvSpPr>
          <p:nvPr>
            <p:ph type="sldNum" sz="quarter" idx="10"/>
          </p:nvPr>
        </p:nvSpPr>
        <p:spPr/>
        <p:txBody>
          <a:bodyPr/>
          <a:lstStyle/>
          <a:p>
            <a:fld id="{44FFECF6-C5A7-42B8-95B1-57607BDFF53E}" type="slidenum">
              <a:rPr lang="zh-CN" altLang="en-US" smtClean="0"/>
              <a:t>30</a:t>
            </a:fld>
            <a:endParaRPr lang="zh-CN" altLang="en-US"/>
          </a:p>
        </p:txBody>
      </p:sp>
    </p:spTree>
    <p:extLst>
      <p:ext uri="{BB962C8B-B14F-4D97-AF65-F5344CB8AC3E}">
        <p14:creationId xmlns:p14="http://schemas.microsoft.com/office/powerpoint/2010/main" val="77287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a:t>
            </a:r>
            <a:r>
              <a:rPr lang="en-US" altLang="zh-CN" baseline="0" dirty="0"/>
              <a:t> first use a simple 2-to-1 case to understand why hold and wait occurs. </a:t>
            </a:r>
          </a:p>
          <a:p>
            <a:r>
              <a:rPr lang="en-US" altLang="zh-CN" sz="1200" b="0" i="0" u="none" strike="noStrike" kern="1200" baseline="0" dirty="0">
                <a:solidFill>
                  <a:schemeClr val="tx1"/>
                </a:solidFill>
                <a:latin typeface="+mn-lt"/>
                <a:ea typeface="+mn-ea"/>
                <a:cs typeface="+mn-cs"/>
              </a:rPr>
              <a:t>The link capacity is 10Gbps so the draining rate of each ingress queue is 5Gbps.</a:t>
            </a:r>
            <a:endParaRPr lang="en-US" altLang="zh-CN" baseline="0" dirty="0"/>
          </a:p>
          <a:p>
            <a:r>
              <a:rPr lang="en-US" altLang="zh-CN" baseline="0" dirty="0"/>
              <a:t>We deploy PFC as an representation. The results shows the evolutions of ingress queue length and sending rate.</a:t>
            </a:r>
          </a:p>
          <a:p>
            <a:r>
              <a:rPr lang="en-US" altLang="zh-CN" sz="1200" b="0" i="0" u="none" strike="noStrike" kern="1200" baseline="0" dirty="0">
                <a:solidFill>
                  <a:schemeClr val="tx1"/>
                </a:solidFill>
                <a:latin typeface="+mn-lt"/>
                <a:ea typeface="+mn-ea"/>
                <a:cs typeface="+mn-cs"/>
              </a:rPr>
              <a:t>The ingress queue length fluctuates near XON and XOFF. </a:t>
            </a:r>
          </a:p>
          <a:p>
            <a:r>
              <a:rPr lang="en-US" altLang="zh-CN" sz="1200" b="0" i="0" u="none" strike="noStrike" kern="1200" baseline="0" dirty="0">
                <a:solidFill>
                  <a:schemeClr val="tx1"/>
                </a:solidFill>
                <a:latin typeface="+mn-lt"/>
                <a:ea typeface="+mn-ea"/>
                <a:cs typeface="+mn-cs"/>
              </a:rPr>
              <a:t>The sending rate alternates between zero and line rate accordingly.</a:t>
            </a:r>
          </a:p>
          <a:p>
            <a:r>
              <a:rPr lang="en-US" altLang="zh-CN" sz="1200" b="0" i="0" u="none" strike="noStrike" kern="1200" baseline="0" dirty="0">
                <a:solidFill>
                  <a:schemeClr val="tx1"/>
                </a:solidFill>
                <a:latin typeface="+mn-lt"/>
                <a:ea typeface="+mn-ea"/>
                <a:cs typeface="+mn-cs"/>
              </a:rPr>
              <a:t>Obviously, the upstream port goes into the cease status frequently. </a:t>
            </a:r>
          </a:p>
          <a:p>
            <a:r>
              <a:rPr lang="en-US" altLang="zh-CN" sz="1200" b="0" i="0" u="none" strike="noStrike" kern="1200" baseline="0" dirty="0">
                <a:solidFill>
                  <a:schemeClr val="tx1"/>
                </a:solidFill>
                <a:latin typeface="+mn-lt"/>
                <a:ea typeface="+mn-ea"/>
                <a:cs typeface="+mn-cs"/>
              </a:rPr>
              <a:t>[click] Thus, packets in the upstream egress queue experience the hold and wait situation.</a:t>
            </a:r>
          </a:p>
          <a:p>
            <a:r>
              <a:rPr lang="en-US" altLang="zh-CN" sz="1200" b="0" i="0" u="none" strike="noStrike" kern="1200" baseline="0" dirty="0">
                <a:solidFill>
                  <a:schemeClr val="tx1"/>
                </a:solidFill>
                <a:latin typeface="+mn-lt"/>
                <a:ea typeface="+mn-ea"/>
                <a:cs typeface="+mn-cs"/>
              </a:rPr>
              <a:t>[click] Actually, If hosts can keep the sending rate at 5Gbps, every flow can continuously pass through the network. </a:t>
            </a:r>
          </a:p>
          <a:p>
            <a:r>
              <a:rPr lang="en-US" altLang="zh-CN" sz="1200" b="0" i="0" u="none" strike="noStrike" kern="1200" baseline="0" dirty="0">
                <a:solidFill>
                  <a:schemeClr val="tx1"/>
                </a:solidFill>
                <a:latin typeface="+mn-lt"/>
                <a:ea typeface="+mn-ea"/>
                <a:cs typeface="+mn-cs"/>
              </a:rPr>
              <a:t>The queue length in each port is steady and no hold and wait occurs.</a:t>
            </a:r>
          </a:p>
        </p:txBody>
      </p:sp>
      <p:sp>
        <p:nvSpPr>
          <p:cNvPr id="4" name="灯片编号占位符 3"/>
          <p:cNvSpPr>
            <a:spLocks noGrp="1"/>
          </p:cNvSpPr>
          <p:nvPr>
            <p:ph type="sldNum" sz="quarter" idx="10"/>
          </p:nvPr>
        </p:nvSpPr>
        <p:spPr/>
        <p:txBody>
          <a:bodyPr/>
          <a:lstStyle/>
          <a:p>
            <a:fld id="{44FFECF6-C5A7-42B8-95B1-57607BDFF53E}" type="slidenum">
              <a:rPr lang="zh-CN" altLang="en-US" smtClean="0"/>
              <a:t>31</a:t>
            </a:fld>
            <a:endParaRPr lang="zh-CN" altLang="en-US"/>
          </a:p>
        </p:txBody>
      </p:sp>
    </p:spTree>
    <p:extLst>
      <p:ext uri="{BB962C8B-B14F-4D97-AF65-F5344CB8AC3E}">
        <p14:creationId xmlns:p14="http://schemas.microsoft.com/office/powerpoint/2010/main" val="37075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4B432E89-C0C2-A144-ACC0-E64B28FAC888}" type="slidenum">
              <a:rPr lang="en-US" altLang="en-US" smtClean="0"/>
              <a:pPr/>
              <a:t>15</a:t>
            </a:fld>
            <a:endParaRPr lang="en-US" altLang="en-US"/>
          </a:p>
        </p:txBody>
      </p:sp>
    </p:spTree>
    <p:extLst>
      <p:ext uri="{BB962C8B-B14F-4D97-AF65-F5344CB8AC3E}">
        <p14:creationId xmlns:p14="http://schemas.microsoft.com/office/powerpoint/2010/main" val="154217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Lossless network is a crucial infrastructure in many application scenarios</a:t>
            </a:r>
          </a:p>
          <a:p>
            <a:r>
              <a:rPr lang="en-US" altLang="zh-CN" dirty="0"/>
              <a:t>In HPC system, </a:t>
            </a:r>
            <a:r>
              <a:rPr lang="en-US" altLang="zh-CN" dirty="0" err="1"/>
              <a:t>InterProcess</a:t>
            </a:r>
            <a:r>
              <a:rPr lang="en-US" altLang="zh-CN" dirty="0"/>
              <a:t> Communication requires extremely low communication latency. Packet retransmissions caused by loss would lead to missing communication deadlines. </a:t>
            </a:r>
          </a:p>
          <a:p>
            <a:r>
              <a:rPr lang="en-US" altLang="zh-CN" dirty="0"/>
              <a:t>In block-based storage, lossless delivery of network packets is a critical requirement for providing satisfied quality of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In cloud </a:t>
            </a:r>
            <a:r>
              <a:rPr lang="en-US" altLang="zh-CN" sz="1200" dirty="0">
                <a:latin typeface="微软雅黑" panose="020B0503020204020204" pitchFamily="34" charset="-122"/>
                <a:ea typeface="微软雅黑" panose="020B0503020204020204" pitchFamily="34" charset="-122"/>
              </a:rPr>
              <a:t>data center</a:t>
            </a:r>
            <a:r>
              <a:rPr lang="en-US" altLang="zh-CN" dirty="0"/>
              <a:t>, operators pursue </a:t>
            </a:r>
            <a:r>
              <a:rPr lang="en-US" altLang="zh-CN" dirty="0" err="1"/>
              <a:t>losslessness</a:t>
            </a:r>
            <a:r>
              <a:rPr lang="en-US" altLang="zh-CN" baseline="0" dirty="0"/>
              <a:t> to decrease flow completion time and improve overall application performance.</a:t>
            </a:r>
            <a:endParaRPr lang="en-US" altLang="zh-CN" dirty="0"/>
          </a:p>
        </p:txBody>
      </p:sp>
      <p:sp>
        <p:nvSpPr>
          <p:cNvPr id="4" name="灯片编号占位符 3"/>
          <p:cNvSpPr>
            <a:spLocks noGrp="1"/>
          </p:cNvSpPr>
          <p:nvPr>
            <p:ph type="sldNum" sz="quarter" idx="10"/>
          </p:nvPr>
        </p:nvSpPr>
        <p:spPr/>
        <p:txBody>
          <a:bodyPr/>
          <a:lstStyle/>
          <a:p>
            <a:fld id="{44FFECF6-C5A7-42B8-95B1-57607BDFF53E}" type="slidenum">
              <a:rPr lang="zh-CN" altLang="en-US" smtClean="0"/>
              <a:t>18</a:t>
            </a:fld>
            <a:endParaRPr lang="zh-CN" altLang="en-US"/>
          </a:p>
        </p:txBody>
      </p:sp>
    </p:spTree>
    <p:extLst>
      <p:ext uri="{BB962C8B-B14F-4D97-AF65-F5344CB8AC3E}">
        <p14:creationId xmlns:p14="http://schemas.microsoft.com/office/powerpoint/2010/main" val="341754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Existing lossless networks employ </a:t>
            </a:r>
            <a:r>
              <a:rPr lang="en-US" altLang="zh-CN" sz="1200" dirty="0">
                <a:latin typeface="微软雅黑" panose="020B0503020204020204" pitchFamily="34" charset="-122"/>
                <a:ea typeface="微软雅黑" panose="020B0503020204020204" pitchFamily="34" charset="-122"/>
              </a:rPr>
              <a:t>hop-by-hop flow control mechanisms to guarantee zero packet loss.</a:t>
            </a:r>
          </a:p>
          <a:p>
            <a:r>
              <a:rPr lang="en-US" altLang="zh-CN" dirty="0"/>
              <a:t>[click] Their fundamental principles are similar. The sender sends packets at line rate, </a:t>
            </a:r>
          </a:p>
          <a:p>
            <a:r>
              <a:rPr lang="en-US" altLang="zh-CN" dirty="0"/>
              <a:t>[click] [click] and the receiver generates feedback messages carrying the buffer information back to the sender, </a:t>
            </a:r>
          </a:p>
          <a:p>
            <a:r>
              <a:rPr lang="en-US" altLang="zh-CN" dirty="0"/>
              <a:t>[click]  so the sender knows when to stop transmission </a:t>
            </a:r>
          </a:p>
          <a:p>
            <a:r>
              <a:rPr lang="en-US" altLang="zh-CN" dirty="0"/>
              <a:t>[click] [click] [click]  to prevent overflow in the receiver's input buffer. </a:t>
            </a:r>
            <a:endParaRPr lang="zh-CN" altLang="en-US" dirty="0"/>
          </a:p>
        </p:txBody>
      </p:sp>
      <p:sp>
        <p:nvSpPr>
          <p:cNvPr id="4" name="灯片编号占位符 3"/>
          <p:cNvSpPr>
            <a:spLocks noGrp="1"/>
          </p:cNvSpPr>
          <p:nvPr>
            <p:ph type="sldNum" sz="quarter" idx="10"/>
          </p:nvPr>
        </p:nvSpPr>
        <p:spPr/>
        <p:txBody>
          <a:bodyPr/>
          <a:lstStyle/>
          <a:p>
            <a:fld id="{44FFECF6-C5A7-42B8-95B1-57607BDFF53E}" type="slidenum">
              <a:rPr lang="zh-CN" altLang="en-US" smtClean="0"/>
              <a:t>19</a:t>
            </a:fld>
            <a:endParaRPr lang="zh-CN" altLang="en-US"/>
          </a:p>
        </p:txBody>
      </p:sp>
    </p:spTree>
    <p:extLst>
      <p:ext uri="{BB962C8B-B14F-4D97-AF65-F5344CB8AC3E}">
        <p14:creationId xmlns:p14="http://schemas.microsoft.com/office/powerpoint/2010/main" val="290650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Furthermore, when queue length decrease, [click] [click] the flow control message would notify more available buffer, [click] [click] [click]  the sender will resume sending packets. [click] [click] [click] </a:t>
            </a:r>
          </a:p>
          <a:p>
            <a:r>
              <a:rPr lang="en-US" altLang="zh-CN" dirty="0"/>
              <a:t>All existing</a:t>
            </a:r>
            <a:r>
              <a:rPr lang="en-US" altLang="zh-CN" baseline="0" dirty="0"/>
              <a:t> lossless flow controls </a:t>
            </a:r>
            <a:r>
              <a:rPr lang="en-US" altLang="zh-CN" dirty="0"/>
              <a:t>share the same</a:t>
            </a:r>
            <a:r>
              <a:rPr lang="en-US" altLang="zh-CN" baseline="0" dirty="0"/>
              <a:t> ON/OFF rate adjusting mechanism to guarantee zero packet loss.</a:t>
            </a:r>
          </a:p>
          <a:p>
            <a:endParaRPr lang="en-US" altLang="zh-CN"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In specific flow</a:t>
            </a:r>
            <a:r>
              <a:rPr lang="en-US" altLang="zh-CN" baseline="0" dirty="0"/>
              <a:t> controls, the implementation of this basic mechanism varies accordingly.</a:t>
            </a:r>
          </a:p>
        </p:txBody>
      </p:sp>
      <p:sp>
        <p:nvSpPr>
          <p:cNvPr id="4" name="灯片编号占位符 3"/>
          <p:cNvSpPr>
            <a:spLocks noGrp="1"/>
          </p:cNvSpPr>
          <p:nvPr>
            <p:ph type="sldNum" sz="quarter" idx="10"/>
          </p:nvPr>
        </p:nvSpPr>
        <p:spPr/>
        <p:txBody>
          <a:bodyPr/>
          <a:lstStyle/>
          <a:p>
            <a:fld id="{44FFECF6-C5A7-42B8-95B1-57607BDFF53E}" type="slidenum">
              <a:rPr lang="zh-CN" altLang="en-US" smtClean="0"/>
              <a:t>20</a:t>
            </a:fld>
            <a:endParaRPr lang="zh-CN" altLang="en-US"/>
          </a:p>
        </p:txBody>
      </p:sp>
    </p:spTree>
    <p:extLst>
      <p:ext uri="{BB962C8B-B14F-4D97-AF65-F5344CB8AC3E}">
        <p14:creationId xmlns:p14="http://schemas.microsoft.com/office/powerpoint/2010/main" val="152216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Converged Enhanced Ethernet proposes</a:t>
            </a:r>
            <a:r>
              <a:rPr lang="en-US" altLang="zh-CN"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Priority Flow Control</a:t>
            </a:r>
            <a:r>
              <a:rPr lang="en-US" altLang="zh-CN" sz="1200" baseline="0" dirty="0">
                <a:latin typeface="+mn-lt"/>
                <a:ea typeface="+mn-ea"/>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latin typeface="+mn-lt"/>
                <a:ea typeface="+mn-ea"/>
              </a:rPr>
              <a:t>Which set two threshold [click] XON and XOFF to determine when to [click] PAUSE or RESUME upstream port.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latin typeface="+mn-lt"/>
                <a:ea typeface="+mn-ea"/>
              </a:rPr>
              <a:t>By reserving adequate buffer space, it can guarantee zero packet loss.</a:t>
            </a:r>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4FFECF6-C5A7-42B8-95B1-57607BDFF53E}" type="slidenum">
              <a:rPr lang="zh-CN" altLang="en-US" smtClean="0"/>
              <a:t>21</a:t>
            </a:fld>
            <a:endParaRPr lang="zh-CN" altLang="en-US"/>
          </a:p>
        </p:txBody>
      </p:sp>
    </p:spTree>
    <p:extLst>
      <p:ext uri="{BB962C8B-B14F-4D97-AF65-F5344CB8AC3E}">
        <p14:creationId xmlns:p14="http://schemas.microsoft.com/office/powerpoint/2010/main" val="338294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In </a:t>
            </a:r>
            <a:r>
              <a:rPr lang="en-US" altLang="zh-CN" sz="1200" dirty="0" err="1">
                <a:latin typeface="微软雅黑" panose="020B0503020204020204" pitchFamily="34" charset="-122"/>
                <a:ea typeface="微软雅黑" panose="020B0503020204020204" pitchFamily="34" charset="-122"/>
              </a:rPr>
              <a:t>InfiniBand</a:t>
            </a:r>
            <a:r>
              <a:rPr lang="en-US" altLang="zh-CN" sz="1200" dirty="0">
                <a:latin typeface="微软雅黑" panose="020B0503020204020204" pitchFamily="34" charset="-122"/>
                <a:ea typeface="微软雅黑" panose="020B0503020204020204" pitchFamily="34" charset="-122"/>
              </a:rPr>
              <a:t>, Credit Based Flow Control is proposed.</a:t>
            </a:r>
          </a:p>
          <a:p>
            <a:r>
              <a:rPr lang="en-US" altLang="zh-CN" sz="1200" baseline="0" dirty="0">
                <a:latin typeface="微软雅黑" panose="020B0503020204020204" pitchFamily="34" charset="-122"/>
                <a:ea typeface="微软雅黑" panose="020B0503020204020204" pitchFamily="34" charset="-122"/>
              </a:rPr>
              <a:t>The downstream port periodically </a:t>
            </a:r>
            <a:r>
              <a:rPr lang="en-US" altLang="zh-CN" sz="1200" baseline="0" dirty="0">
                <a:latin typeface="+mn-lt"/>
                <a:ea typeface="+mn-ea"/>
              </a:rPr>
              <a:t>[click] </a:t>
            </a:r>
            <a:r>
              <a:rPr lang="en-US" altLang="zh-CN" sz="1200" baseline="0" dirty="0">
                <a:latin typeface="微软雅黑" panose="020B0503020204020204" pitchFamily="34" charset="-122"/>
                <a:ea typeface="微软雅黑" panose="020B0503020204020204" pitchFamily="34" charset="-122"/>
              </a:rPr>
              <a:t> send back credits </a:t>
            </a:r>
            <a:r>
              <a:rPr lang="en-US" altLang="zh-CN" sz="1200" baseline="0" dirty="0">
                <a:latin typeface="+mn-lt"/>
                <a:ea typeface="+mn-ea"/>
              </a:rPr>
              <a:t>[click] </a:t>
            </a:r>
            <a:r>
              <a:rPr lang="en-US" altLang="zh-CN" sz="1200" baseline="0" dirty="0">
                <a:latin typeface="微软雅黑" panose="020B0503020204020204" pitchFamily="34" charset="-122"/>
                <a:ea typeface="微软雅黑" panose="020B0503020204020204" pitchFamily="34" charset="-122"/>
              </a:rPr>
              <a:t>, and the upstream port control the sending status accordingly.</a:t>
            </a:r>
          </a:p>
          <a:p>
            <a:endParaRPr lang="en-US" altLang="zh-CN" baseline="0" dirty="0"/>
          </a:p>
          <a:p>
            <a:r>
              <a:rPr lang="en-US" altLang="zh-CN" baseline="0" dirty="0"/>
              <a:t>Although these flow control mechanisms can efficiently eliminate packet loss. </a:t>
            </a:r>
          </a:p>
          <a:p>
            <a:r>
              <a:rPr lang="en-US" altLang="zh-CN" baseline="0" dirty="0"/>
              <a:t>They introduce a strong relationship between the buffer in the upstream and downstream nodes. </a:t>
            </a:r>
          </a:p>
          <a:p>
            <a:r>
              <a:rPr lang="en-US" altLang="zh-CN" baseline="0" dirty="0"/>
              <a:t>An </a:t>
            </a:r>
            <a:r>
              <a:rPr lang="en-US" altLang="zh-CN" sz="1200" b="0" i="0" u="none" strike="noStrike" kern="1200" baseline="0" dirty="0">
                <a:solidFill>
                  <a:schemeClr val="tx1"/>
                </a:solidFill>
                <a:latin typeface="+mn-lt"/>
                <a:ea typeface="+mn-ea"/>
                <a:cs typeface="+mn-cs"/>
              </a:rPr>
              <a:t>concomitant problem occurs, which is called network deadlock.</a:t>
            </a:r>
          </a:p>
          <a:p>
            <a:endParaRPr lang="en-US" altLang="zh-CN" baseline="0" dirty="0"/>
          </a:p>
        </p:txBody>
      </p:sp>
      <p:sp>
        <p:nvSpPr>
          <p:cNvPr id="4" name="灯片编号占位符 3"/>
          <p:cNvSpPr>
            <a:spLocks noGrp="1"/>
          </p:cNvSpPr>
          <p:nvPr>
            <p:ph type="sldNum" sz="quarter" idx="10"/>
          </p:nvPr>
        </p:nvSpPr>
        <p:spPr/>
        <p:txBody>
          <a:bodyPr/>
          <a:lstStyle/>
          <a:p>
            <a:fld id="{44FFECF6-C5A7-42B8-95B1-57607BDFF53E}" type="slidenum">
              <a:rPr lang="zh-CN" altLang="en-US" smtClean="0"/>
              <a:t>23</a:t>
            </a:fld>
            <a:endParaRPr lang="zh-CN" altLang="en-US"/>
          </a:p>
        </p:txBody>
      </p:sp>
    </p:spTree>
    <p:extLst>
      <p:ext uri="{BB962C8B-B14F-4D97-AF65-F5344CB8AC3E}">
        <p14:creationId xmlns:p14="http://schemas.microsoft.com/office/powerpoint/2010/main" val="309595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4B432E89-C0C2-A144-ACC0-E64B28FAC888}" type="slidenum">
              <a:rPr lang="en-US" altLang="en-US" smtClean="0"/>
              <a:pPr/>
              <a:t>25</a:t>
            </a:fld>
            <a:endParaRPr lang="en-US" altLang="en-US"/>
          </a:p>
        </p:txBody>
      </p:sp>
    </p:spTree>
    <p:extLst>
      <p:ext uri="{BB962C8B-B14F-4D97-AF65-F5344CB8AC3E}">
        <p14:creationId xmlns:p14="http://schemas.microsoft.com/office/powerpoint/2010/main" val="275786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16AAF6A-348F-412A-B2CE-E19B1539415E}" type="slidenum">
              <a:rPr lang="en-US" smtClean="0"/>
              <a:t>28</a:t>
            </a:fld>
            <a:endParaRPr lang="en-US"/>
          </a:p>
        </p:txBody>
      </p:sp>
    </p:spTree>
    <p:extLst>
      <p:ext uri="{BB962C8B-B14F-4D97-AF65-F5344CB8AC3E}">
        <p14:creationId xmlns:p14="http://schemas.microsoft.com/office/powerpoint/2010/main" val="190272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5143500"/>
          </a:xfrm>
          <a:prstGeom prst="rect">
            <a:avLst/>
          </a:prstGeom>
        </p:spPr>
        <p:txBody>
          <a:bodyPr/>
          <a:lstStyle/>
          <a:p>
            <a:pPr lvl="0"/>
            <a:r>
              <a:rPr lang="en-US" noProof="0"/>
              <a:t>Drag picture to placeholder or click icon to add</a:t>
            </a:r>
            <a:endParaRPr lang="en-US" noProof="0" dirty="0"/>
          </a:p>
        </p:txBody>
      </p:sp>
      <p:sp>
        <p:nvSpPr>
          <p:cNvPr id="19" name="Text Placeholder 18"/>
          <p:cNvSpPr>
            <a:spLocks noGrp="1"/>
          </p:cNvSpPr>
          <p:nvPr>
            <p:ph type="body" sz="quarter" idx="11"/>
          </p:nvPr>
        </p:nvSpPr>
        <p:spPr>
          <a:xfrm>
            <a:off x="227752" y="1532443"/>
            <a:ext cx="3637261" cy="1811289"/>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3"/>
          </p:nvPr>
        </p:nvSpPr>
        <p:spPr>
          <a:xfrm>
            <a:off x="227012" y="3718898"/>
            <a:ext cx="1783159" cy="36195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a:t>Click to edit Master text styles</a:t>
            </a:r>
          </a:p>
        </p:txBody>
      </p:sp>
    </p:spTree>
    <p:extLst>
      <p:ext uri="{BB962C8B-B14F-4D97-AF65-F5344CB8AC3E}">
        <p14:creationId xmlns:p14="http://schemas.microsoft.com/office/powerpoint/2010/main" val="139102808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Content">
    <p:spTree>
      <p:nvGrpSpPr>
        <p:cNvPr id="1" name=""/>
        <p:cNvGrpSpPr/>
        <p:nvPr/>
      </p:nvGrpSpPr>
      <p:grpSpPr>
        <a:xfrm>
          <a:off x="0" y="0"/>
          <a:ext cx="0" cy="0"/>
          <a:chOff x="0" y="0"/>
          <a:chExt cx="0" cy="0"/>
        </a:xfrm>
      </p:grpSpPr>
      <p:sp>
        <p:nvSpPr>
          <p:cNvPr id="4" name="Rectangle 3"/>
          <p:cNvSpPr/>
          <p:nvPr userDrawn="1"/>
        </p:nvSpPr>
        <p:spPr>
          <a:xfrm>
            <a:off x="0" y="0"/>
            <a:ext cx="9153525" cy="5157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8315325" y="2921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sz="1800"/>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59325" y="238125"/>
            <a:ext cx="1463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2"/>
          <p:cNvSpPr>
            <a:spLocks noGrp="1"/>
          </p:cNvSpPr>
          <p:nvPr>
            <p:ph idx="11"/>
          </p:nvPr>
        </p:nvSpPr>
        <p:spPr>
          <a:xfrm>
            <a:off x="0" y="0"/>
            <a:ext cx="4480560" cy="5156574"/>
          </a:xfrm>
          <a:prstGeom prst="rect">
            <a:avLst/>
          </a:prstGeom>
        </p:spPr>
        <p:txBody>
          <a:bodyPr vert="horz" lIns="0" tIns="0" rIns="0" bIns="0" rtlCol="0" anchor="ctr" anchorCtr="0">
            <a:normAutofit/>
          </a:bodyPr>
          <a:lstStyle>
            <a:lvl1pPr algn="ctr">
              <a:defRPr sz="3000" b="1">
                <a:solidFill>
                  <a:srgbClr val="FFFFFF"/>
                </a:solidFill>
              </a:defRPr>
            </a:lvl1pPr>
            <a:lvl2pPr marL="0" indent="0">
              <a:spcBef>
                <a:spcPts val="0"/>
              </a:spcBef>
              <a:buNone/>
              <a:defRPr>
                <a:solidFill>
                  <a:srgbClr val="FFFFFF"/>
                </a:solidFill>
              </a:defRPr>
            </a:lvl2pPr>
          </a:lstStyle>
          <a:p>
            <a:pPr lvl="0"/>
            <a:r>
              <a:rPr lang="en-US"/>
              <a:t>Click to edit Master text styles</a:t>
            </a:r>
          </a:p>
        </p:txBody>
      </p:sp>
      <p:sp>
        <p:nvSpPr>
          <p:cNvPr id="7" name="Text Placeholder 3"/>
          <p:cNvSpPr>
            <a:spLocks noGrp="1"/>
          </p:cNvSpPr>
          <p:nvPr>
            <p:ph type="body" sz="quarter" idx="12"/>
          </p:nvPr>
        </p:nvSpPr>
        <p:spPr>
          <a:xfrm>
            <a:off x="4997268" y="1583857"/>
            <a:ext cx="3737844" cy="3131018"/>
          </a:xfrm>
          <a:prstGeom prst="rect">
            <a:avLst/>
          </a:prstGeom>
        </p:spPr>
        <p:txBody>
          <a:bodyPr vert="horz" lIns="0" tIns="0" rIns="0" bIns="0"/>
          <a:lstStyle>
            <a:lvl1pPr marL="0">
              <a:spcBef>
                <a:spcPts val="0"/>
              </a:spcBef>
              <a:defRPr sz="3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0202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457200" y="1033153"/>
            <a:ext cx="3855533" cy="3681722"/>
          </a:xfrm>
          <a:prstGeom prst="rect">
            <a:avLst/>
          </a:prstGeom>
        </p:spPr>
        <p:txBody>
          <a:bodyPr vert="horz" lIns="0" tIns="0" rIns="0" bIns="0"/>
          <a:lstStyle>
            <a:lvl1pPr marL="0">
              <a:spcBef>
                <a:spcPts val="0"/>
              </a:spcBef>
              <a:defRPr sz="1800" b="1"/>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idx="11"/>
          </p:nvPr>
        </p:nvSpPr>
        <p:spPr>
          <a:xfrm>
            <a:off x="4672577" y="712598"/>
            <a:ext cx="4480560" cy="4430902"/>
          </a:xfrm>
          <a:prstGeom prst="rect">
            <a:avLst/>
          </a:prstGeom>
        </p:spPr>
        <p:txBody>
          <a:bodyPr vert="horz" lIns="0" tIns="0" rIns="0" bIns="0" rtlCol="0" anchor="ctr" anchorCtr="0">
            <a:normAutofit/>
          </a:bodyPr>
          <a:lstStyle>
            <a:lvl1pPr algn="ctr">
              <a:defRPr sz="3000" b="1">
                <a:solidFill>
                  <a:schemeClr val="tx1"/>
                </a:solidFill>
              </a:defRPr>
            </a:lvl1pPr>
            <a:lvl2pPr marL="0" indent="0">
              <a:spcBef>
                <a:spcPts val="0"/>
              </a:spcBef>
              <a:buNone/>
              <a:defRPr>
                <a:solidFill>
                  <a:srgbClr val="FFFFFF"/>
                </a:solidFill>
              </a:defRPr>
            </a:lvl2pPr>
          </a:lstStyle>
          <a:p>
            <a:pPr lvl="0"/>
            <a:r>
              <a:rPr lang="en-US"/>
              <a:t>Click to edit Master text styles</a:t>
            </a:r>
          </a:p>
        </p:txBody>
      </p:sp>
      <p:sp>
        <p:nvSpPr>
          <p:cNvPr id="5" name="Text Placeholder 4"/>
          <p:cNvSpPr>
            <a:spLocks noGrp="1"/>
          </p:cNvSpPr>
          <p:nvPr>
            <p:ph type="body" sz="quarter" idx="13"/>
          </p:nvPr>
        </p:nvSpPr>
        <p:spPr>
          <a:xfrm>
            <a:off x="2057400" y="155449"/>
            <a:ext cx="6860053" cy="455550"/>
          </a:xfrm>
          <a:prstGeom prst="rect">
            <a:avLst/>
          </a:prstGeom>
        </p:spPr>
        <p:txBody>
          <a:bodyPr vert="horz" lIns="0" tIns="0" rIns="0" bIns="0" anchor="ctr"/>
          <a:lstStyle>
            <a:lvl1pPr marL="0" algn="r">
              <a:spcBef>
                <a:spcPts val="0"/>
              </a:spcBef>
              <a:defRPr sz="2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Date Placeholder 1"/>
          <p:cNvSpPr>
            <a:spLocks noGrp="1"/>
          </p:cNvSpPr>
          <p:nvPr>
            <p:ph type="dt" sz="half" idx="14"/>
          </p:nvPr>
        </p:nvSpPr>
        <p:spPr/>
        <p:txBody>
          <a:bodyPr/>
          <a:lstStyle>
            <a:lvl1pPr>
              <a:defRPr/>
            </a:lvl1pPr>
          </a:lstStyle>
          <a:p>
            <a:fld id="{EA8ED20F-A43F-CC43-9057-E057F449EDA8}" type="datetime1">
              <a:rPr lang="en-US" altLang="en-US" smtClean="0"/>
              <a:t>12/9/20</a:t>
            </a:fld>
            <a:endParaRPr lang="en-US" altLang="en-US"/>
          </a:p>
        </p:txBody>
      </p:sp>
      <p:sp>
        <p:nvSpPr>
          <p:cNvPr id="7" name="Slide Number Placeholder 2"/>
          <p:cNvSpPr>
            <a:spLocks noGrp="1"/>
          </p:cNvSpPr>
          <p:nvPr>
            <p:ph type="sldNum" sz="quarter" idx="15"/>
          </p:nvPr>
        </p:nvSpPr>
        <p:spPr/>
        <p:txBody>
          <a:bodyPr/>
          <a:lstStyle>
            <a:lvl1pPr>
              <a:defRPr/>
            </a:lvl1pPr>
          </a:lstStyle>
          <a:p>
            <a:fld id="{4E6F36B2-BB34-DD47-A830-2D2C54FAEB7F}" type="slidenum">
              <a:rPr lang="en-US" altLang="en-US"/>
              <a:pPr/>
              <a:t>‹#›</a:t>
            </a:fld>
            <a:endParaRPr lang="en-US" altLang="en-US"/>
          </a:p>
        </p:txBody>
      </p:sp>
    </p:spTree>
    <p:extLst>
      <p:ext uri="{BB962C8B-B14F-4D97-AF65-F5344CB8AC3E}">
        <p14:creationId xmlns:p14="http://schemas.microsoft.com/office/powerpoint/2010/main" val="193255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368136" y="1045029"/>
            <a:ext cx="8449210" cy="3669846"/>
          </a:xfrm>
          <a:prstGeom prst="rect">
            <a:avLst/>
          </a:prstGeom>
        </p:spPr>
        <p:txBody>
          <a:bodyPr vert="horz" lIns="0" tIns="0" rIns="0" bIns="0"/>
          <a:lstStyle>
            <a:lvl1pPr marL="342900" indent="-342900">
              <a:spcBef>
                <a:spcPts val="1200"/>
              </a:spcBef>
              <a:spcAft>
                <a:spcPts val="300"/>
              </a:spcAft>
              <a:buFont typeface="Wingdings" panose="05000000000000000000" pitchFamily="2" charset="2"/>
              <a:buChar char="q"/>
              <a:defRPr sz="2000" b="0"/>
            </a:lvl1pPr>
            <a:lvl2pPr marL="628650" indent="-171450">
              <a:spcBef>
                <a:spcPts val="0"/>
              </a:spcBef>
              <a:buFont typeface="Wingdings" panose="05000000000000000000" pitchFamily="2" charset="2"/>
              <a:buChar char="v"/>
              <a:defRPr sz="2000"/>
            </a:lvl2pPr>
            <a:lvl3pPr marL="1085850" indent="-171450">
              <a:spcBef>
                <a:spcPts val="0"/>
              </a:spcBef>
              <a:buFont typeface="Wingdings" panose="05000000000000000000" pitchFamily="2" charset="2"/>
              <a:buChar char="§"/>
              <a:defRPr sz="2000"/>
            </a:lvl3pPr>
            <a:lvl4pPr>
              <a:spcBef>
                <a:spcPts val="0"/>
              </a:spcBef>
              <a:defRPr sz="2000"/>
            </a:lvl4pPr>
            <a:lvl5pPr>
              <a:spcBef>
                <a:spcPts val="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p:cNvSpPr>
            <a:spLocks noGrp="1"/>
          </p:cNvSpPr>
          <p:nvPr>
            <p:ph type="dt" sz="half" idx="15"/>
          </p:nvPr>
        </p:nvSpPr>
        <p:spPr>
          <a:xfrm>
            <a:off x="368136" y="4767263"/>
            <a:ext cx="2133600" cy="274637"/>
          </a:xfrm>
        </p:spPr>
        <p:txBody>
          <a:bodyPr/>
          <a:lstStyle>
            <a:lvl1pPr>
              <a:defRPr/>
            </a:lvl1pPr>
          </a:lstStyle>
          <a:p>
            <a:fld id="{66D1C6F8-925F-9B47-879E-BD9919BA5D32}" type="datetime1">
              <a:rPr lang="en-US" altLang="en-US" smtClean="0"/>
              <a:t>12/9/20</a:t>
            </a:fld>
            <a:endParaRPr lang="en-US" altLang="en-US"/>
          </a:p>
        </p:txBody>
      </p:sp>
      <p:sp>
        <p:nvSpPr>
          <p:cNvPr id="6" name="Slide Number Placeholder 2"/>
          <p:cNvSpPr>
            <a:spLocks noGrp="1"/>
          </p:cNvSpPr>
          <p:nvPr>
            <p:ph type="sldNum" sz="quarter" idx="16"/>
          </p:nvPr>
        </p:nvSpPr>
        <p:spPr>
          <a:xfrm>
            <a:off x="6683746" y="4767263"/>
            <a:ext cx="2133600" cy="274637"/>
          </a:xfrm>
        </p:spPr>
        <p:txBody>
          <a:bodyPr/>
          <a:lstStyle>
            <a:lvl1pPr>
              <a:defRPr/>
            </a:lvl1pPr>
          </a:lstStyle>
          <a:p>
            <a:fld id="{A3D5D3D8-1F29-B74B-B3A0-A1F2C7DC88AC}" type="slidenum">
              <a:rPr lang="en-US" altLang="en-US"/>
              <a:pPr/>
              <a:t>‹#›</a:t>
            </a:fld>
            <a:endParaRPr lang="en-US" altLang="en-US"/>
          </a:p>
        </p:txBody>
      </p:sp>
      <p:sp>
        <p:nvSpPr>
          <p:cNvPr id="7" name="Text Placeholder 4"/>
          <p:cNvSpPr>
            <a:spLocks noGrp="1"/>
          </p:cNvSpPr>
          <p:nvPr>
            <p:ph type="body" sz="quarter" idx="13"/>
          </p:nvPr>
        </p:nvSpPr>
        <p:spPr>
          <a:xfrm>
            <a:off x="2057400" y="155449"/>
            <a:ext cx="6860053" cy="455550"/>
          </a:xfrm>
          <a:prstGeom prst="rect">
            <a:avLst/>
          </a:prstGeom>
        </p:spPr>
        <p:txBody>
          <a:bodyPr vert="horz" lIns="0" tIns="0" rIns="0" bIns="0" anchor="ctr"/>
          <a:lstStyle>
            <a:lvl1pPr marL="0" algn="r">
              <a:spcBef>
                <a:spcPts val="0"/>
              </a:spcBef>
              <a:defRPr sz="2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84103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62E6EAD-512E-442C-9507-6E3AA6E338A2}"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8A83AF-C818-45DD-AE92-E643DB86D837}" type="slidenum">
              <a:rPr lang="zh-CN" altLang="en-US" smtClean="0"/>
              <a:t>‹#›</a:t>
            </a:fld>
            <a:endParaRPr lang="zh-CN" altLang="en-US"/>
          </a:p>
        </p:txBody>
      </p:sp>
      <p:sp>
        <p:nvSpPr>
          <p:cNvPr id="10" name="Text Placeholder 4">
            <a:extLst>
              <a:ext uri="{FF2B5EF4-FFF2-40B4-BE49-F238E27FC236}">
                <a16:creationId xmlns:a16="http://schemas.microsoft.com/office/drawing/2014/main" id="{957E81DF-1CCF-9542-8736-4A2D147E2FBF}"/>
              </a:ext>
            </a:extLst>
          </p:cNvPr>
          <p:cNvSpPr>
            <a:spLocks noGrp="1"/>
          </p:cNvSpPr>
          <p:nvPr>
            <p:ph type="body" sz="quarter" idx="13"/>
          </p:nvPr>
        </p:nvSpPr>
        <p:spPr>
          <a:xfrm>
            <a:off x="2057400" y="155449"/>
            <a:ext cx="6860053" cy="455550"/>
          </a:xfrm>
          <a:prstGeom prst="rect">
            <a:avLst/>
          </a:prstGeom>
        </p:spPr>
        <p:txBody>
          <a:bodyPr vert="horz" lIns="0" tIns="0" rIns="0" bIns="0" anchor="ctr"/>
          <a:lstStyle>
            <a:lvl1pPr marL="0" algn="r">
              <a:spcBef>
                <a:spcPts val="0"/>
              </a:spcBef>
              <a:defRPr sz="2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96873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62E6EAD-512E-442C-9507-6E3AA6E338A2}"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8A83AF-C818-45DD-AE92-E643DB86D837}" type="slidenum">
              <a:rPr lang="zh-CN" altLang="en-US" smtClean="0"/>
              <a:t>‹#›</a:t>
            </a:fld>
            <a:endParaRPr lang="zh-CN" altLang="en-US"/>
          </a:p>
        </p:txBody>
      </p:sp>
    </p:spTree>
    <p:extLst>
      <p:ext uri="{BB962C8B-B14F-4D97-AF65-F5344CB8AC3E}">
        <p14:creationId xmlns:p14="http://schemas.microsoft.com/office/powerpoint/2010/main" val="8620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711E30-9832-4A06-85EC-2F760EA939CB}" type="datetimeFigureOut">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E1AD5-CA4D-49CD-BF60-CD28FCC9B43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userDrawn="1"/>
        </p:nvSpPr>
        <p:spPr>
          <a:xfrm>
            <a:off x="8229600" y="4767263"/>
            <a:ext cx="466794" cy="369332"/>
          </a:xfrm>
          <a:prstGeom prst="rect">
            <a:avLst/>
          </a:prstGeom>
          <a:noFill/>
        </p:spPr>
        <p:txBody>
          <a:bodyPr wrap="none" rtlCol="0">
            <a:spAutoFit/>
          </a:bodyPr>
          <a:lstStyle/>
          <a:p>
            <a:fld id="{C8149F1A-B585-428B-A6E9-ADAF54E9FD62}" type="slidenum">
              <a:rPr lang="en-US" sz="1800" smtClean="0"/>
              <a:t>‹#›</a:t>
            </a:fld>
            <a:endParaRPr lang="en-US" sz="1800" dirty="0"/>
          </a:p>
        </p:txBody>
      </p:sp>
    </p:spTree>
    <p:extLst>
      <p:ext uri="{BB962C8B-B14F-4D97-AF65-F5344CB8AC3E}">
        <p14:creationId xmlns:p14="http://schemas.microsoft.com/office/powerpoint/2010/main" val="140301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598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nyu_whit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30188" y="234950"/>
            <a:ext cx="673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0"/>
            <a:ext cx="9153525" cy="712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solidFill>
                <a:schemeClr val="bg1"/>
              </a:solidFill>
            </a:endParaRPr>
          </a:p>
        </p:txBody>
      </p:sp>
      <p:pic>
        <p:nvPicPr>
          <p:cNvPr id="1028"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73050" y="238125"/>
            <a:ext cx="1463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D653044-96ED-0D48-BE0B-A8CF58D395E5}" type="datetime1">
              <a:rPr lang="en-US" altLang="en-US" smtClean="0"/>
              <a:t>12/9/20</a:t>
            </a:fld>
            <a:endParaRPr lang="en-US" altLang="en-US"/>
          </a:p>
        </p:txBody>
      </p:sp>
      <p:sp>
        <p:nvSpPr>
          <p:cNvPr id="3" name="Slide Number Placeholder 2"/>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C07C389-29DD-CA42-B77B-9AEEAF2A2B5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1" r:id="rId3"/>
    <p:sldLayoutId id="2147483702" r:id="rId4"/>
    <p:sldLayoutId id="2147483705" r:id="rId5"/>
    <p:sldLayoutId id="2147483706" r:id="rId6"/>
    <p:sldLayoutId id="2147483707" r:id="rId7"/>
    <p:sldLayoutId id="2147483708" r:id="rId8"/>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ＭＳ Ｐゴシック" charset="0"/>
        </a:defRPr>
      </a:lvl1pPr>
      <a:lvl2pPr marL="6286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2pPr>
      <a:lvl3pPr marL="10858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Courier New" charset="0"/>
        <a:buChar char="o"/>
        <a:defRPr sz="1400" kern="1200">
          <a:solidFill>
            <a:schemeClr val="tx1"/>
          </a:solidFill>
          <a:latin typeface="+mn-lt"/>
          <a:ea typeface="ＭＳ Ｐゴシック" charset="0"/>
          <a:cs typeface="+mn-cs"/>
        </a:defRPr>
      </a:lvl4pPr>
      <a:lvl5pPr marL="2114550" indent="-285750" algn="l" defTabSz="457200" rtl="0" eaLnBrk="1" fontAlgn="base" hangingPunct="1">
        <a:spcBef>
          <a:spcPct val="20000"/>
        </a:spcBef>
        <a:spcAft>
          <a:spcPct val="0"/>
        </a:spcAft>
        <a:buFont typeface="Wingdings" charset="2"/>
        <a:buChar char="Ø"/>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1.emf"/><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emf"/><Relationship Id="rId5" Type="http://schemas.openxmlformats.org/officeDocument/2006/relationships/image" Target="../media/image14.png"/><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25.png"/><Relationship Id="rId4" Type="http://schemas.openxmlformats.org/officeDocument/2006/relationships/customXml" Target="../ink/ink1.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6700" cy="547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2700" y="1041400"/>
            <a:ext cx="4682236" cy="320040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171" name="Text Placeholder 2"/>
          <p:cNvSpPr>
            <a:spLocks noGrp="1"/>
          </p:cNvSpPr>
          <p:nvPr>
            <p:ph type="body" sz="quarter" idx="11"/>
          </p:nvPr>
        </p:nvSpPr>
        <p:spPr bwMode="auto">
          <a:xfrm>
            <a:off x="227012" y="1682496"/>
            <a:ext cx="4210875" cy="12877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noAutofit/>
          </a:bodyPr>
          <a:lstStyle/>
          <a:p>
            <a:pPr indent="0" algn="ctr">
              <a:spcBef>
                <a:spcPct val="0"/>
              </a:spcBef>
              <a:buNone/>
            </a:pPr>
            <a:r>
              <a:rPr lang="en-US" altLang="zh-CN" sz="2000" dirty="0"/>
              <a:t>Congestion Control</a:t>
            </a:r>
          </a:p>
          <a:p>
            <a:pPr indent="0" algn="ctr">
              <a:spcBef>
                <a:spcPct val="0"/>
              </a:spcBef>
              <a:buNone/>
            </a:pPr>
            <a:r>
              <a:rPr lang="en-US" altLang="zh-CN" sz="2000" dirty="0"/>
              <a:t> in Data Centers</a:t>
            </a:r>
          </a:p>
        </p:txBody>
      </p:sp>
      <p:sp>
        <p:nvSpPr>
          <p:cNvPr id="7172" name="Text Placeholder 3"/>
          <p:cNvSpPr>
            <a:spLocks noGrp="1"/>
          </p:cNvSpPr>
          <p:nvPr>
            <p:ph type="body" sz="quarter" idx="13"/>
          </p:nvPr>
        </p:nvSpPr>
        <p:spPr bwMode="auto">
          <a:xfrm>
            <a:off x="546755" y="3261674"/>
            <a:ext cx="3506771" cy="6165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anchorCtr="0" compatLnSpc="1">
            <a:prstTxWarp prst="textNoShape">
              <a:avLst/>
            </a:prstTxWarp>
          </a:bodyPr>
          <a:lstStyle/>
          <a:p>
            <a:pPr marL="0" indent="0" algn="ctr" eaLnBrk="1" hangingPunct="1">
              <a:spcBef>
                <a:spcPct val="0"/>
              </a:spcBef>
            </a:pPr>
            <a:r>
              <a:rPr lang="en-US" altLang="zh-CN" sz="1800" dirty="0">
                <a:ea typeface="ＭＳ Ｐゴシック" charset="-128"/>
              </a:rPr>
              <a:t>H. Jonathan Chao</a:t>
            </a:r>
          </a:p>
          <a:p>
            <a:pPr marL="0" indent="0" algn="ctr" eaLnBrk="1" hangingPunct="1">
              <a:spcBef>
                <a:spcPct val="0"/>
              </a:spcBef>
            </a:pPr>
            <a:r>
              <a:rPr lang="en-US" altLang="zh-CN" sz="1800" dirty="0">
                <a:ea typeface="ＭＳ Ｐゴシック" charset="-128"/>
              </a:rPr>
              <a:t>ECE</a:t>
            </a:r>
            <a:r>
              <a:rPr lang="zh-CN" altLang="en-US" sz="1800" dirty="0">
                <a:ea typeface="ＭＳ Ｐゴシック" charset="-128"/>
              </a:rPr>
              <a:t> </a:t>
            </a:r>
            <a:r>
              <a:rPr lang="en-US" altLang="zh-CN" sz="1800" dirty="0">
                <a:ea typeface="ＭＳ Ｐゴシック" charset="-128"/>
              </a:rPr>
              <a:t>Department</a:t>
            </a:r>
          </a:p>
          <a:p>
            <a:pPr marL="0" indent="0" algn="ctr" eaLnBrk="1" hangingPunct="1">
              <a:spcBef>
                <a:spcPct val="0"/>
              </a:spcBef>
            </a:pPr>
            <a:r>
              <a:rPr lang="en-US" altLang="zh-CN" sz="1800" dirty="0">
                <a:ea typeface="ＭＳ Ｐゴシック" charset="-128"/>
              </a:rPr>
              <a:t>New</a:t>
            </a:r>
            <a:r>
              <a:rPr lang="zh-CN" altLang="en-US" sz="1800" dirty="0">
                <a:ea typeface="ＭＳ Ｐゴシック" charset="-128"/>
              </a:rPr>
              <a:t> </a:t>
            </a:r>
            <a:r>
              <a:rPr lang="en-US" altLang="zh-CN" sz="1800" dirty="0">
                <a:ea typeface="ＭＳ Ｐゴシック" charset="-128"/>
              </a:rPr>
              <a:t>York</a:t>
            </a:r>
            <a:r>
              <a:rPr lang="zh-CN" altLang="en-US" sz="1800" dirty="0">
                <a:ea typeface="ＭＳ Ｐゴシック" charset="-128"/>
              </a:rPr>
              <a:t> </a:t>
            </a:r>
            <a:r>
              <a:rPr lang="en-US" altLang="zh-CN" sz="1800" dirty="0">
                <a:ea typeface="ＭＳ Ｐゴシック" charset="-128"/>
              </a:rPr>
              <a:t>University</a:t>
            </a:r>
          </a:p>
          <a:p>
            <a:pPr marL="0" indent="0" algn="ctr" eaLnBrk="1" hangingPunct="1">
              <a:spcBef>
                <a:spcPct val="0"/>
              </a:spcBef>
            </a:pPr>
            <a:endParaRPr lang="en-US" altLang="zh-CN" sz="1800" dirty="0">
              <a:ea typeface="ＭＳ Ｐゴシック" charset="-128"/>
            </a:endParaRPr>
          </a:p>
        </p:txBody>
      </p:sp>
      <p:pic>
        <p:nvPicPr>
          <p:cNvPr id="717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338263"/>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432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94E221E-06EB-5248-B75D-71C2152EEDCC}"/>
              </a:ext>
            </a:extLst>
          </p:cNvPr>
          <p:cNvSpPr>
            <a:spLocks noGrp="1"/>
          </p:cNvSpPr>
          <p:nvPr>
            <p:ph type="body" sz="quarter" idx="12"/>
          </p:nvPr>
        </p:nvSpPr>
        <p:spPr>
          <a:xfrm>
            <a:off x="936774" y="974310"/>
            <a:ext cx="2966079" cy="310923"/>
          </a:xfrm>
        </p:spPr>
        <p:style>
          <a:lnRef idx="3">
            <a:schemeClr val="lt1"/>
          </a:lnRef>
          <a:fillRef idx="1">
            <a:schemeClr val="accent2"/>
          </a:fillRef>
          <a:effectRef idx="1">
            <a:schemeClr val="accent2"/>
          </a:effectRef>
          <a:fontRef idx="minor">
            <a:schemeClr val="lt1"/>
          </a:fontRef>
        </p:style>
        <p:txBody>
          <a:bodyPr/>
          <a:lstStyle/>
          <a:p>
            <a:pPr marL="0" indent="0" algn="ctr">
              <a:buNone/>
            </a:pPr>
            <a:r>
              <a:rPr kumimoji="1" lang="en-US" altLang="zh-TW" dirty="0"/>
              <a:t>Tradition Mode</a:t>
            </a:r>
            <a:endParaRPr kumimoji="1" lang="zh-TW" altLang="en-US" dirty="0"/>
          </a:p>
        </p:txBody>
      </p:sp>
      <p:sp>
        <p:nvSpPr>
          <p:cNvPr id="4" name="投影片編號版面配置區 3">
            <a:extLst>
              <a:ext uri="{FF2B5EF4-FFF2-40B4-BE49-F238E27FC236}">
                <a16:creationId xmlns:a16="http://schemas.microsoft.com/office/drawing/2014/main" id="{E617C128-B700-0940-BA5B-98565B000950}"/>
              </a:ext>
            </a:extLst>
          </p:cNvPr>
          <p:cNvSpPr>
            <a:spLocks noGrp="1"/>
          </p:cNvSpPr>
          <p:nvPr>
            <p:ph type="sldNum" sz="quarter" idx="16"/>
          </p:nvPr>
        </p:nvSpPr>
        <p:spPr/>
        <p:txBody>
          <a:bodyPr/>
          <a:lstStyle/>
          <a:p>
            <a:fld id="{A3D5D3D8-1F29-B74B-B3A0-A1F2C7DC88AC}" type="slidenum">
              <a:rPr lang="en-US" altLang="en-US" smtClean="0"/>
              <a:pPr/>
              <a:t>10</a:t>
            </a:fld>
            <a:endParaRPr lang="en-US" altLang="en-US"/>
          </a:p>
        </p:txBody>
      </p:sp>
      <p:sp>
        <p:nvSpPr>
          <p:cNvPr id="5" name="文字版面配置區 4">
            <a:extLst>
              <a:ext uri="{FF2B5EF4-FFF2-40B4-BE49-F238E27FC236}">
                <a16:creationId xmlns:a16="http://schemas.microsoft.com/office/drawing/2014/main" id="{C6579712-F7D4-A749-A1D5-694A860FCFED}"/>
              </a:ext>
            </a:extLst>
          </p:cNvPr>
          <p:cNvSpPr>
            <a:spLocks noGrp="1"/>
          </p:cNvSpPr>
          <p:nvPr>
            <p:ph type="body" sz="quarter" idx="13"/>
          </p:nvPr>
        </p:nvSpPr>
        <p:spPr/>
        <p:txBody>
          <a:bodyPr/>
          <a:lstStyle/>
          <a:p>
            <a:r>
              <a:rPr kumimoji="1" lang="en-US" altLang="zh-TW" dirty="0"/>
              <a:t>RDMA Introduction</a:t>
            </a:r>
            <a:endParaRPr kumimoji="1" lang="zh-TW" altLang="en-US" dirty="0"/>
          </a:p>
        </p:txBody>
      </p:sp>
      <p:pic>
        <p:nvPicPr>
          <p:cNvPr id="7" name="圖片 6">
            <a:extLst>
              <a:ext uri="{FF2B5EF4-FFF2-40B4-BE49-F238E27FC236}">
                <a16:creationId xmlns:a16="http://schemas.microsoft.com/office/drawing/2014/main" id="{88A3C997-1C5E-3041-AE7A-85B02120E3DF}"/>
              </a:ext>
            </a:extLst>
          </p:cNvPr>
          <p:cNvPicPr>
            <a:picLocks noChangeAspect="1"/>
          </p:cNvPicPr>
          <p:nvPr/>
        </p:nvPicPr>
        <p:blipFill>
          <a:blip r:embed="rId3"/>
          <a:stretch>
            <a:fillRect/>
          </a:stretch>
        </p:blipFill>
        <p:spPr>
          <a:xfrm>
            <a:off x="969153" y="1419452"/>
            <a:ext cx="2933700" cy="3048000"/>
          </a:xfrm>
          <a:prstGeom prst="rect">
            <a:avLst/>
          </a:prstGeom>
        </p:spPr>
      </p:pic>
      <p:pic>
        <p:nvPicPr>
          <p:cNvPr id="9" name="圖片 8">
            <a:extLst>
              <a:ext uri="{FF2B5EF4-FFF2-40B4-BE49-F238E27FC236}">
                <a16:creationId xmlns:a16="http://schemas.microsoft.com/office/drawing/2014/main" id="{6BC084EC-C7C9-C045-B748-C160D06AF26F}"/>
              </a:ext>
            </a:extLst>
          </p:cNvPr>
          <p:cNvPicPr>
            <a:picLocks noChangeAspect="1"/>
          </p:cNvPicPr>
          <p:nvPr/>
        </p:nvPicPr>
        <p:blipFill>
          <a:blip r:embed="rId4"/>
          <a:stretch>
            <a:fillRect/>
          </a:stretch>
        </p:blipFill>
        <p:spPr>
          <a:xfrm>
            <a:off x="5200706" y="1524150"/>
            <a:ext cx="2946400" cy="2921000"/>
          </a:xfrm>
          <a:prstGeom prst="rect">
            <a:avLst/>
          </a:prstGeom>
        </p:spPr>
      </p:pic>
      <p:sp>
        <p:nvSpPr>
          <p:cNvPr id="10" name="文字版面配置區 1">
            <a:extLst>
              <a:ext uri="{FF2B5EF4-FFF2-40B4-BE49-F238E27FC236}">
                <a16:creationId xmlns:a16="http://schemas.microsoft.com/office/drawing/2014/main" id="{4134D74D-9E07-B849-B096-91C7EAD9B1CD}"/>
              </a:ext>
            </a:extLst>
          </p:cNvPr>
          <p:cNvSpPr txBox="1">
            <a:spLocks/>
          </p:cNvSpPr>
          <p:nvPr/>
        </p:nvSpPr>
        <p:spPr>
          <a:xfrm>
            <a:off x="5200706" y="990373"/>
            <a:ext cx="2966079" cy="310923"/>
          </a:xfrm>
          <a:prstGeom prst="rect">
            <a:avLst/>
          </a:prstGeom>
        </p:spPr>
        <p:style>
          <a:lnRef idx="3">
            <a:schemeClr val="lt1"/>
          </a:lnRef>
          <a:fillRef idx="1">
            <a:schemeClr val="accent2"/>
          </a:fillRef>
          <a:effectRef idx="1">
            <a:schemeClr val="accent2"/>
          </a:effectRef>
          <a:fontRef idx="minor">
            <a:schemeClr val="lt1"/>
          </a:fontRef>
        </p:style>
        <p:txBody>
          <a:bodyPr vert="horz" lIns="0" tIns="0" rIns="0" bIns="0"/>
          <a:lstStyle>
            <a:lvl1pPr marL="342900" indent="-342900" algn="l" defTabSz="457200" rtl="0" eaLnBrk="1" fontAlgn="base" hangingPunct="1">
              <a:spcBef>
                <a:spcPts val="1200"/>
              </a:spcBef>
              <a:spcAft>
                <a:spcPts val="300"/>
              </a:spcAft>
              <a:buFont typeface="Wingdings" panose="05000000000000000000" pitchFamily="2" charset="2"/>
              <a:buChar char="q"/>
              <a:defRPr sz="2000" b="0" kern="1200">
                <a:solidFill>
                  <a:schemeClr val="lt1"/>
                </a:solidFill>
                <a:latin typeface="+mn-lt"/>
                <a:ea typeface="+mn-ea"/>
                <a:cs typeface="+mn-cs"/>
              </a:defRPr>
            </a:lvl1pPr>
            <a:lvl2pPr marL="628650" indent="-171450" algn="l" defTabSz="457200" rtl="0" eaLnBrk="1" fontAlgn="base" hangingPunct="1">
              <a:spcBef>
                <a:spcPts val="0"/>
              </a:spcBef>
              <a:spcAft>
                <a:spcPct val="0"/>
              </a:spcAft>
              <a:buFont typeface="Wingdings" panose="05000000000000000000" pitchFamily="2" charset="2"/>
              <a:buChar char="v"/>
              <a:defRPr sz="2000" kern="1200">
                <a:solidFill>
                  <a:schemeClr val="lt1"/>
                </a:solidFill>
                <a:latin typeface="+mn-lt"/>
                <a:ea typeface="+mn-ea"/>
                <a:cs typeface="+mn-cs"/>
              </a:defRPr>
            </a:lvl2pPr>
            <a:lvl3pPr marL="1085850" indent="-171450" algn="l" defTabSz="457200" rtl="0" eaLnBrk="1" fontAlgn="base" hangingPunct="1">
              <a:spcBef>
                <a:spcPts val="0"/>
              </a:spcBef>
              <a:spcAft>
                <a:spcPct val="0"/>
              </a:spcAft>
              <a:buFont typeface="Wingdings" panose="05000000000000000000" pitchFamily="2" charset="2"/>
              <a:buChar char="§"/>
              <a:defRPr sz="2000" kern="1200">
                <a:solidFill>
                  <a:schemeClr val="lt1"/>
                </a:solidFill>
                <a:latin typeface="+mn-lt"/>
                <a:ea typeface="+mn-ea"/>
                <a:cs typeface="+mn-cs"/>
              </a:defRPr>
            </a:lvl3pPr>
            <a:lvl4pPr marL="1600200" indent="-228600" algn="l" defTabSz="457200" rtl="0" eaLnBrk="1" fontAlgn="base" hangingPunct="1">
              <a:spcBef>
                <a:spcPts val="0"/>
              </a:spcBef>
              <a:spcAft>
                <a:spcPct val="0"/>
              </a:spcAft>
              <a:buFont typeface="Courier New" charset="0"/>
              <a:buChar char="o"/>
              <a:defRPr sz="2000" kern="1200">
                <a:solidFill>
                  <a:schemeClr val="lt1"/>
                </a:solidFill>
                <a:latin typeface="+mn-lt"/>
                <a:ea typeface="+mn-ea"/>
                <a:cs typeface="+mn-cs"/>
              </a:defRPr>
            </a:lvl4pPr>
            <a:lvl5pPr marL="2114550" indent="-285750" algn="l" defTabSz="457200" rtl="0" eaLnBrk="1" fontAlgn="base" hangingPunct="1">
              <a:spcBef>
                <a:spcPts val="0"/>
              </a:spcBef>
              <a:spcAft>
                <a:spcPct val="0"/>
              </a:spcAft>
              <a:buFont typeface="Wingdings" charset="2"/>
              <a:buChar char="Ø"/>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Wingdings" panose="05000000000000000000" pitchFamily="2" charset="2"/>
              <a:buNone/>
            </a:pPr>
            <a:r>
              <a:rPr kumimoji="1" lang="en-US" altLang="zh-TW" dirty="0"/>
              <a:t>RDMA Mode</a:t>
            </a:r>
            <a:endParaRPr kumimoji="1" lang="zh-TW" altLang="en-US" dirty="0"/>
          </a:p>
        </p:txBody>
      </p:sp>
      <p:sp>
        <p:nvSpPr>
          <p:cNvPr id="11" name="文字方塊 10">
            <a:extLst>
              <a:ext uri="{FF2B5EF4-FFF2-40B4-BE49-F238E27FC236}">
                <a16:creationId xmlns:a16="http://schemas.microsoft.com/office/drawing/2014/main" id="{569AF5BF-763E-6E4C-ADEF-6FC249517259}"/>
              </a:ext>
            </a:extLst>
          </p:cNvPr>
          <p:cNvSpPr txBox="1"/>
          <p:nvPr/>
        </p:nvSpPr>
        <p:spPr>
          <a:xfrm>
            <a:off x="1091820" y="4594302"/>
            <a:ext cx="7055285" cy="338554"/>
          </a:xfrm>
          <a:prstGeom prst="rect">
            <a:avLst/>
          </a:prstGeom>
          <a:noFill/>
        </p:spPr>
        <p:txBody>
          <a:bodyPr wrap="square" rtlCol="0">
            <a:spAutoFit/>
          </a:bodyPr>
          <a:lstStyle/>
          <a:p>
            <a:r>
              <a:rPr kumimoji="1" lang="en-US" altLang="zh-TW" sz="1600" dirty="0"/>
              <a:t>RDMA benefit: 1.Low-Latencey  2.Low CPU overhead  3.High bandwidth </a:t>
            </a:r>
            <a:endParaRPr kumimoji="1" lang="zh-TW" altLang="en-US" sz="1600" dirty="0"/>
          </a:p>
        </p:txBody>
      </p:sp>
    </p:spTree>
    <p:extLst>
      <p:ext uri="{BB962C8B-B14F-4D97-AF65-F5344CB8AC3E}">
        <p14:creationId xmlns:p14="http://schemas.microsoft.com/office/powerpoint/2010/main" val="59912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012A64-E911-3F47-82D3-10EB2C042993}"/>
              </a:ext>
            </a:extLst>
          </p:cNvPr>
          <p:cNvSpPr>
            <a:spLocks noGrp="1"/>
          </p:cNvSpPr>
          <p:nvPr>
            <p:ph type="body" sz="quarter" idx="12"/>
          </p:nvPr>
        </p:nvSpPr>
        <p:spPr>
          <a:xfrm>
            <a:off x="399886" y="1037091"/>
            <a:ext cx="8449210" cy="3669846"/>
          </a:xfrm>
        </p:spPr>
        <p:txBody>
          <a:bodyPr/>
          <a:lstStyle/>
          <a:p>
            <a:r>
              <a:rPr lang="en-US" dirty="0"/>
              <a:t>Zero-copy - applications can perform data transfer without the network software stack involvement and data is being sent directly to the buffers without being copied between the network layers.</a:t>
            </a:r>
          </a:p>
          <a:p>
            <a:r>
              <a:rPr lang="en-US" dirty="0"/>
              <a:t>Kernel bypass - applications can perform data transfer directly from user space without the need to perform context switches.</a:t>
            </a:r>
          </a:p>
          <a:p>
            <a:r>
              <a:rPr lang="en-US" dirty="0"/>
              <a:t>No CPU involvement - applications can access remote memory without consuming any CPU in the remote machine. The remote memory machine will be read without any intervention of remote process (or processor). The caches in the remote CPU(s) won't be filled with the accessed memory content.</a:t>
            </a:r>
          </a:p>
          <a:p>
            <a:endParaRPr lang="en-US" dirty="0"/>
          </a:p>
        </p:txBody>
      </p:sp>
      <p:sp>
        <p:nvSpPr>
          <p:cNvPr id="3" name="Date Placeholder 2">
            <a:extLst>
              <a:ext uri="{FF2B5EF4-FFF2-40B4-BE49-F238E27FC236}">
                <a16:creationId xmlns:a16="http://schemas.microsoft.com/office/drawing/2014/main" id="{C408BED9-BC20-DD49-AC6B-E5AA48C2036C}"/>
              </a:ext>
            </a:extLst>
          </p:cNvPr>
          <p:cNvSpPr>
            <a:spLocks noGrp="1"/>
          </p:cNvSpPr>
          <p:nvPr>
            <p:ph type="dt" sz="half" idx="15"/>
          </p:nvPr>
        </p:nvSpPr>
        <p:spPr/>
        <p:txBody>
          <a:bodyPr/>
          <a:lstStyle/>
          <a:p>
            <a:fld id="{66D1C6F8-925F-9B47-879E-BD9919BA5D32}" type="datetime1">
              <a:rPr lang="en-US" altLang="en-US" smtClean="0"/>
              <a:t>12/9/20</a:t>
            </a:fld>
            <a:endParaRPr lang="en-US" altLang="en-US"/>
          </a:p>
        </p:txBody>
      </p:sp>
      <p:sp>
        <p:nvSpPr>
          <p:cNvPr id="4" name="Slide Number Placeholder 3">
            <a:extLst>
              <a:ext uri="{FF2B5EF4-FFF2-40B4-BE49-F238E27FC236}">
                <a16:creationId xmlns:a16="http://schemas.microsoft.com/office/drawing/2014/main" id="{4D221957-C590-D04F-AC57-56DB2D55EBF2}"/>
              </a:ext>
            </a:extLst>
          </p:cNvPr>
          <p:cNvSpPr>
            <a:spLocks noGrp="1"/>
          </p:cNvSpPr>
          <p:nvPr>
            <p:ph type="sldNum" sz="quarter" idx="16"/>
          </p:nvPr>
        </p:nvSpPr>
        <p:spPr/>
        <p:txBody>
          <a:bodyPr/>
          <a:lstStyle/>
          <a:p>
            <a:fld id="{A3D5D3D8-1F29-B74B-B3A0-A1F2C7DC88AC}" type="slidenum">
              <a:rPr lang="en-US" altLang="en-US" smtClean="0"/>
              <a:pPr/>
              <a:t>11</a:t>
            </a:fld>
            <a:endParaRPr lang="en-US" altLang="en-US"/>
          </a:p>
        </p:txBody>
      </p:sp>
      <p:sp>
        <p:nvSpPr>
          <p:cNvPr id="5" name="Text Placeholder 4">
            <a:extLst>
              <a:ext uri="{FF2B5EF4-FFF2-40B4-BE49-F238E27FC236}">
                <a16:creationId xmlns:a16="http://schemas.microsoft.com/office/drawing/2014/main" id="{F3A6B087-E155-504A-87B0-8C8AE9EA82B9}"/>
              </a:ext>
            </a:extLst>
          </p:cNvPr>
          <p:cNvSpPr>
            <a:spLocks noGrp="1"/>
          </p:cNvSpPr>
          <p:nvPr>
            <p:ph type="body" sz="quarter" idx="13"/>
          </p:nvPr>
        </p:nvSpPr>
        <p:spPr/>
        <p:txBody>
          <a:bodyPr/>
          <a:lstStyle/>
          <a:p>
            <a:r>
              <a:rPr lang="en-US" dirty="0"/>
              <a:t>Why RDMA?</a:t>
            </a:r>
          </a:p>
        </p:txBody>
      </p:sp>
    </p:spTree>
    <p:extLst>
      <p:ext uri="{BB962C8B-B14F-4D97-AF65-F5344CB8AC3E}">
        <p14:creationId xmlns:p14="http://schemas.microsoft.com/office/powerpoint/2010/main" val="281466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012A64-E911-3F47-82D3-10EB2C042993}"/>
              </a:ext>
            </a:extLst>
          </p:cNvPr>
          <p:cNvSpPr>
            <a:spLocks noGrp="1"/>
          </p:cNvSpPr>
          <p:nvPr>
            <p:ph type="body" sz="quarter" idx="12"/>
          </p:nvPr>
        </p:nvSpPr>
        <p:spPr/>
        <p:txBody>
          <a:bodyPr/>
          <a:lstStyle/>
          <a:p>
            <a:r>
              <a:rPr lang="en-US" sz="1600" b="1" dirty="0"/>
              <a:t>InfiniBand (IB)</a:t>
            </a:r>
            <a:r>
              <a:rPr lang="en-US" sz="1600" dirty="0"/>
              <a:t> - a new generation network protocol which supports RDMA natively from the beginning. Since this is a new network technology, it requires NICs and switches which supports this technology.</a:t>
            </a:r>
          </a:p>
          <a:p>
            <a:r>
              <a:rPr lang="en-US" sz="1600" b="1" dirty="0"/>
              <a:t>RDMA Over Converged Ethernet (</a:t>
            </a:r>
            <a:r>
              <a:rPr lang="en-US" sz="1600" b="1" dirty="0" err="1"/>
              <a:t>RoCE</a:t>
            </a:r>
            <a:r>
              <a:rPr lang="en-US" sz="1600" b="1" dirty="0"/>
              <a:t>)</a:t>
            </a:r>
            <a:r>
              <a:rPr lang="en-US" sz="1600" dirty="0"/>
              <a:t> - a network protocol which allows performing RDMA over Ethernet network. Its lower network headers are Ethernet headers and its upper network headers (including the data) are InfiniBand headers. This allows using RDMA over standard Ethernet infrastructure (switches). Only the NICs should be special and support </a:t>
            </a:r>
            <a:r>
              <a:rPr lang="en-US" sz="1600" dirty="0" err="1"/>
              <a:t>RoCE</a:t>
            </a:r>
            <a:r>
              <a:rPr lang="en-US" sz="1600" dirty="0"/>
              <a:t>.</a:t>
            </a:r>
          </a:p>
          <a:p>
            <a:r>
              <a:rPr lang="en-US" sz="1600" b="1" dirty="0"/>
              <a:t>Internet Wide Area RDMA Protocol (</a:t>
            </a:r>
            <a:r>
              <a:rPr lang="en-US" sz="1600" b="1" dirty="0" err="1"/>
              <a:t>iWARP</a:t>
            </a:r>
            <a:r>
              <a:rPr lang="en-US" sz="1600" b="1" dirty="0"/>
              <a:t>)</a:t>
            </a:r>
            <a:r>
              <a:rPr lang="en-US" sz="1600" dirty="0"/>
              <a:t> - a network protocol which allows performing RDMA over TCP. There are features that exist in IB and </a:t>
            </a:r>
            <a:r>
              <a:rPr lang="en-US" sz="1600" dirty="0" err="1"/>
              <a:t>RoCE</a:t>
            </a:r>
            <a:r>
              <a:rPr lang="en-US" sz="1600" dirty="0"/>
              <a:t> and aren't supported in </a:t>
            </a:r>
            <a:r>
              <a:rPr lang="en-US" sz="1600" dirty="0" err="1"/>
              <a:t>iWARP</a:t>
            </a:r>
            <a:r>
              <a:rPr lang="en-US" sz="1600" dirty="0"/>
              <a:t>. This allows using RDMA over standard Ethernet infrastructure (switches). The NICs should be special and support iWARP (if CPU offloads are used). Otherwise, all </a:t>
            </a:r>
            <a:r>
              <a:rPr lang="en-US" sz="1600" dirty="0" err="1"/>
              <a:t>iWARP</a:t>
            </a:r>
            <a:r>
              <a:rPr lang="en-US" sz="1600" dirty="0"/>
              <a:t> stacks can be implemented in SW and loosing most of the RDMA performance advantages.</a:t>
            </a:r>
          </a:p>
        </p:txBody>
      </p:sp>
      <p:sp>
        <p:nvSpPr>
          <p:cNvPr id="3" name="Date Placeholder 2">
            <a:extLst>
              <a:ext uri="{FF2B5EF4-FFF2-40B4-BE49-F238E27FC236}">
                <a16:creationId xmlns:a16="http://schemas.microsoft.com/office/drawing/2014/main" id="{C408BED9-BC20-DD49-AC6B-E5AA48C2036C}"/>
              </a:ext>
            </a:extLst>
          </p:cNvPr>
          <p:cNvSpPr>
            <a:spLocks noGrp="1"/>
          </p:cNvSpPr>
          <p:nvPr>
            <p:ph type="dt" sz="half" idx="15"/>
          </p:nvPr>
        </p:nvSpPr>
        <p:spPr/>
        <p:txBody>
          <a:bodyPr/>
          <a:lstStyle/>
          <a:p>
            <a:fld id="{66D1C6F8-925F-9B47-879E-BD9919BA5D32}" type="datetime1">
              <a:rPr lang="en-US" altLang="en-US" smtClean="0"/>
              <a:t>12/9/20</a:t>
            </a:fld>
            <a:endParaRPr lang="en-US" altLang="en-US"/>
          </a:p>
        </p:txBody>
      </p:sp>
      <p:sp>
        <p:nvSpPr>
          <p:cNvPr id="4" name="Slide Number Placeholder 3">
            <a:extLst>
              <a:ext uri="{FF2B5EF4-FFF2-40B4-BE49-F238E27FC236}">
                <a16:creationId xmlns:a16="http://schemas.microsoft.com/office/drawing/2014/main" id="{4D221957-C590-D04F-AC57-56DB2D55EBF2}"/>
              </a:ext>
            </a:extLst>
          </p:cNvPr>
          <p:cNvSpPr>
            <a:spLocks noGrp="1"/>
          </p:cNvSpPr>
          <p:nvPr>
            <p:ph type="sldNum" sz="quarter" idx="16"/>
          </p:nvPr>
        </p:nvSpPr>
        <p:spPr/>
        <p:txBody>
          <a:bodyPr/>
          <a:lstStyle/>
          <a:p>
            <a:fld id="{A3D5D3D8-1F29-B74B-B3A0-A1F2C7DC88AC}" type="slidenum">
              <a:rPr lang="en-US" altLang="en-US" smtClean="0"/>
              <a:pPr/>
              <a:t>12</a:t>
            </a:fld>
            <a:endParaRPr lang="en-US" altLang="en-US"/>
          </a:p>
        </p:txBody>
      </p:sp>
      <p:sp>
        <p:nvSpPr>
          <p:cNvPr id="5" name="Text Placeholder 4">
            <a:extLst>
              <a:ext uri="{FF2B5EF4-FFF2-40B4-BE49-F238E27FC236}">
                <a16:creationId xmlns:a16="http://schemas.microsoft.com/office/drawing/2014/main" id="{F3A6B087-E155-504A-87B0-8C8AE9EA82B9}"/>
              </a:ext>
            </a:extLst>
          </p:cNvPr>
          <p:cNvSpPr>
            <a:spLocks noGrp="1"/>
          </p:cNvSpPr>
          <p:nvPr>
            <p:ph type="body" sz="quarter" idx="13"/>
          </p:nvPr>
        </p:nvSpPr>
        <p:spPr/>
        <p:txBody>
          <a:bodyPr/>
          <a:lstStyle/>
          <a:p>
            <a:r>
              <a:rPr lang="en-US" dirty="0"/>
              <a:t>Which network protocols support RDMA?</a:t>
            </a:r>
          </a:p>
        </p:txBody>
      </p:sp>
    </p:spTree>
    <p:extLst>
      <p:ext uri="{BB962C8B-B14F-4D97-AF65-F5344CB8AC3E}">
        <p14:creationId xmlns:p14="http://schemas.microsoft.com/office/powerpoint/2010/main" val="143514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17CBED9-C214-0840-83BB-3842DD7F484F}"/>
              </a:ext>
            </a:extLst>
          </p:cNvPr>
          <p:cNvSpPr>
            <a:spLocks noGrp="1"/>
          </p:cNvSpPr>
          <p:nvPr>
            <p:ph type="sldNum" sz="quarter" idx="16"/>
          </p:nvPr>
        </p:nvSpPr>
        <p:spPr/>
        <p:txBody>
          <a:bodyPr/>
          <a:lstStyle/>
          <a:p>
            <a:fld id="{A3D5D3D8-1F29-B74B-B3A0-A1F2C7DC88AC}" type="slidenum">
              <a:rPr lang="en-US" altLang="en-US" smtClean="0"/>
              <a:pPr/>
              <a:t>13</a:t>
            </a:fld>
            <a:endParaRPr lang="en-US" altLang="en-US"/>
          </a:p>
        </p:txBody>
      </p:sp>
      <p:sp>
        <p:nvSpPr>
          <p:cNvPr id="5" name="文字版面配置區 4">
            <a:extLst>
              <a:ext uri="{FF2B5EF4-FFF2-40B4-BE49-F238E27FC236}">
                <a16:creationId xmlns:a16="http://schemas.microsoft.com/office/drawing/2014/main" id="{46E28E58-5915-F444-96F8-AEA272122E90}"/>
              </a:ext>
            </a:extLst>
          </p:cNvPr>
          <p:cNvSpPr>
            <a:spLocks noGrp="1"/>
          </p:cNvSpPr>
          <p:nvPr>
            <p:ph type="body" sz="quarter" idx="13"/>
          </p:nvPr>
        </p:nvSpPr>
        <p:spPr/>
        <p:txBody>
          <a:bodyPr/>
          <a:lstStyle/>
          <a:p>
            <a:r>
              <a:rPr kumimoji="1" lang="en-US" altLang="zh-TW" dirty="0"/>
              <a:t>RDMA Architecture Layering</a:t>
            </a:r>
          </a:p>
        </p:txBody>
      </p:sp>
      <p:pic>
        <p:nvPicPr>
          <p:cNvPr id="58" name="圖片 57">
            <a:extLst>
              <a:ext uri="{FF2B5EF4-FFF2-40B4-BE49-F238E27FC236}">
                <a16:creationId xmlns:a16="http://schemas.microsoft.com/office/drawing/2014/main" id="{A55F733E-3377-CC46-AAFB-1BB7A11EEC73}"/>
              </a:ext>
            </a:extLst>
          </p:cNvPr>
          <p:cNvPicPr>
            <a:picLocks noChangeAspect="1"/>
          </p:cNvPicPr>
          <p:nvPr/>
        </p:nvPicPr>
        <p:blipFill>
          <a:blip r:embed="rId2"/>
          <a:stretch>
            <a:fillRect/>
          </a:stretch>
        </p:blipFill>
        <p:spPr>
          <a:xfrm>
            <a:off x="1804631" y="839324"/>
            <a:ext cx="5678465" cy="3547851"/>
          </a:xfrm>
          <a:prstGeom prst="rect">
            <a:avLst/>
          </a:prstGeom>
        </p:spPr>
      </p:pic>
      <p:sp>
        <p:nvSpPr>
          <p:cNvPr id="2" name="TextBox 1">
            <a:extLst>
              <a:ext uri="{FF2B5EF4-FFF2-40B4-BE49-F238E27FC236}">
                <a16:creationId xmlns:a16="http://schemas.microsoft.com/office/drawing/2014/main" id="{5795E6E6-D499-2049-8655-D7D9FC8CE796}"/>
              </a:ext>
            </a:extLst>
          </p:cNvPr>
          <p:cNvSpPr txBox="1"/>
          <p:nvPr/>
        </p:nvSpPr>
        <p:spPr>
          <a:xfrm>
            <a:off x="3661569" y="165735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2F3305CF-1756-914C-8CB6-69AFB6868F75}"/>
              </a:ext>
            </a:extLst>
          </p:cNvPr>
          <p:cNvSpPr txBox="1"/>
          <p:nvPr/>
        </p:nvSpPr>
        <p:spPr>
          <a:xfrm>
            <a:off x="3661569" y="165735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094E623-3871-934B-91C4-86235F75D61E}"/>
              </a:ext>
            </a:extLst>
          </p:cNvPr>
          <p:cNvSpPr txBox="1"/>
          <p:nvPr/>
        </p:nvSpPr>
        <p:spPr>
          <a:xfrm>
            <a:off x="3661569" y="165735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B7B96307-F9F2-A341-93EE-1BD03BFF9B71}"/>
              </a:ext>
            </a:extLst>
          </p:cNvPr>
          <p:cNvSpPr txBox="1"/>
          <p:nvPr/>
        </p:nvSpPr>
        <p:spPr>
          <a:xfrm>
            <a:off x="5857875" y="4394085"/>
            <a:ext cx="2334293" cy="307777"/>
          </a:xfrm>
          <a:prstGeom prst="rect">
            <a:avLst/>
          </a:prstGeom>
          <a:noFill/>
        </p:spPr>
        <p:txBody>
          <a:bodyPr wrap="none" rtlCol="0">
            <a:spAutoFit/>
          </a:bodyPr>
          <a:lstStyle/>
          <a:p>
            <a:r>
              <a:rPr lang="en-US" sz="1400" dirty="0"/>
              <a:t>HCA: host channel adapter</a:t>
            </a:r>
          </a:p>
        </p:txBody>
      </p:sp>
    </p:spTree>
    <p:extLst>
      <p:ext uri="{BB962C8B-B14F-4D97-AF65-F5344CB8AC3E}">
        <p14:creationId xmlns:p14="http://schemas.microsoft.com/office/powerpoint/2010/main" val="129002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95DC71B-02A9-5A4C-B207-C77EB902E6E1}"/>
              </a:ext>
            </a:extLst>
          </p:cNvPr>
          <p:cNvSpPr>
            <a:spLocks noGrp="1"/>
          </p:cNvSpPr>
          <p:nvPr>
            <p:ph type="sldNum" sz="quarter" idx="16"/>
          </p:nvPr>
        </p:nvSpPr>
        <p:spPr/>
        <p:txBody>
          <a:bodyPr/>
          <a:lstStyle/>
          <a:p>
            <a:fld id="{A3D5D3D8-1F29-B74B-B3A0-A1F2C7DC88AC}" type="slidenum">
              <a:rPr lang="en-US" altLang="en-US" smtClean="0"/>
              <a:pPr/>
              <a:t>14</a:t>
            </a:fld>
            <a:endParaRPr lang="en-US" altLang="en-US"/>
          </a:p>
        </p:txBody>
      </p:sp>
      <p:sp>
        <p:nvSpPr>
          <p:cNvPr id="5" name="文字版面配置區 4">
            <a:extLst>
              <a:ext uri="{FF2B5EF4-FFF2-40B4-BE49-F238E27FC236}">
                <a16:creationId xmlns:a16="http://schemas.microsoft.com/office/drawing/2014/main" id="{CC716053-1F59-9B47-A44B-F4C9A699634C}"/>
              </a:ext>
            </a:extLst>
          </p:cNvPr>
          <p:cNvSpPr>
            <a:spLocks noGrp="1"/>
          </p:cNvSpPr>
          <p:nvPr>
            <p:ph type="body" sz="quarter" idx="13"/>
          </p:nvPr>
        </p:nvSpPr>
        <p:spPr/>
        <p:txBody>
          <a:bodyPr/>
          <a:lstStyle/>
          <a:p>
            <a:r>
              <a:rPr kumimoji="1" lang="en-US" altLang="zh-TW" dirty="0"/>
              <a:t>Line Rates of Different RDMA Protocols</a:t>
            </a:r>
            <a:endParaRPr kumimoji="1" lang="zh-TW" altLang="en-US" dirty="0"/>
          </a:p>
        </p:txBody>
      </p:sp>
      <p:sp>
        <p:nvSpPr>
          <p:cNvPr id="7" name="Text Box 2">
            <a:extLst>
              <a:ext uri="{FF2B5EF4-FFF2-40B4-BE49-F238E27FC236}">
                <a16:creationId xmlns:a16="http://schemas.microsoft.com/office/drawing/2014/main" id="{1D5E6662-1F05-F44A-A878-0F29A93A8F0C}"/>
              </a:ext>
            </a:extLst>
          </p:cNvPr>
          <p:cNvSpPr txBox="1">
            <a:spLocks noChangeArrowheads="1"/>
          </p:cNvSpPr>
          <p:nvPr/>
        </p:nvSpPr>
        <p:spPr bwMode="auto">
          <a:xfrm>
            <a:off x="498930" y="1067963"/>
            <a:ext cx="8180387" cy="3427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119063" indent="-119063">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1pPr>
            <a:lvl2pPr marL="636588" indent="-179388">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2pPr>
            <a:lvl3pPr>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3pPr>
            <a:lvl4pPr>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4pPr>
            <a:lvl5pPr>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defRPr sz="2400">
                <a:solidFill>
                  <a:srgbClr val="000000"/>
                </a:solidFill>
                <a:latin typeface="Arial" panose="020B0604020202020204" pitchFamily="34" charset="0"/>
                <a:ea typeface="AR PL UMing CN" charset="0"/>
                <a:cs typeface="AR PL UMing CN" charset="0"/>
              </a:defRPr>
            </a:lvl9pPr>
          </a:lstStyle>
          <a:p>
            <a:pPr>
              <a:spcBef>
                <a:spcPts val="700"/>
              </a:spcBef>
              <a:buFont typeface="Wingdings" pitchFamily="2" charset="2"/>
              <a:buChar char=""/>
            </a:pPr>
            <a:r>
              <a:rPr lang="en-US" altLang="zh-TW" sz="1600" dirty="0"/>
              <a:t>InfiniBand – (41.8% of top 500 supercomputers)</a:t>
            </a:r>
          </a:p>
          <a:p>
            <a:pPr lvl="1">
              <a:spcBef>
                <a:spcPts val="700"/>
              </a:spcBef>
              <a:buFont typeface="Times New Roman" panose="02020603050405020304" pitchFamily="18" charset="0"/>
              <a:buChar char="–"/>
            </a:pPr>
            <a:r>
              <a:rPr lang="en-US" altLang="zh-TW" sz="1600" dirty="0"/>
              <a:t>SDR 4x – 8 Gbps</a:t>
            </a:r>
          </a:p>
          <a:p>
            <a:pPr lvl="1">
              <a:spcBef>
                <a:spcPts val="700"/>
              </a:spcBef>
              <a:buFont typeface="Times New Roman" panose="02020603050405020304" pitchFamily="18" charset="0"/>
              <a:buChar char="–"/>
            </a:pPr>
            <a:r>
              <a:rPr lang="en-US" altLang="zh-TW" sz="1600" dirty="0"/>
              <a:t>DDR 4x – 16 Gbps</a:t>
            </a:r>
          </a:p>
          <a:p>
            <a:pPr lvl="1">
              <a:spcBef>
                <a:spcPts val="700"/>
              </a:spcBef>
              <a:buFont typeface="Times New Roman" panose="02020603050405020304" pitchFamily="18" charset="0"/>
              <a:buChar char="–"/>
            </a:pPr>
            <a:r>
              <a:rPr lang="en-US" altLang="zh-TW" sz="1600" dirty="0"/>
              <a:t>QDR 4x – 32 Gbps</a:t>
            </a:r>
          </a:p>
          <a:p>
            <a:pPr lvl="1">
              <a:spcBef>
                <a:spcPts val="700"/>
              </a:spcBef>
              <a:buFont typeface="Times New Roman" panose="02020603050405020304" pitchFamily="18" charset="0"/>
              <a:buChar char="–"/>
            </a:pPr>
            <a:r>
              <a:rPr lang="en-US" altLang="zh-TW" sz="1600" dirty="0"/>
              <a:t>FDR 4x – 54 Gbps (Fourteen Data Rate, 14 Gb/s per lane)</a:t>
            </a:r>
          </a:p>
          <a:p>
            <a:pPr>
              <a:spcBef>
                <a:spcPts val="700"/>
              </a:spcBef>
              <a:buFont typeface="Wingdings" pitchFamily="2" charset="2"/>
              <a:buChar char=""/>
            </a:pPr>
            <a:r>
              <a:rPr lang="en-US" altLang="zh-TW" sz="1600" dirty="0" err="1"/>
              <a:t>RoCE</a:t>
            </a:r>
            <a:r>
              <a:rPr lang="en-US" altLang="zh-TW" sz="1600" dirty="0"/>
              <a:t> – RDMA over Converged Ethernet</a:t>
            </a:r>
          </a:p>
          <a:p>
            <a:pPr lvl="1">
              <a:spcBef>
                <a:spcPts val="700"/>
              </a:spcBef>
              <a:buFont typeface="Times New Roman" panose="02020603050405020304" pitchFamily="18" charset="0"/>
              <a:buChar char="–"/>
            </a:pPr>
            <a:r>
              <a:rPr lang="en-US" altLang="zh-TW" sz="1600" dirty="0"/>
              <a:t>10 Gbps</a:t>
            </a:r>
          </a:p>
          <a:p>
            <a:pPr lvl="1">
              <a:spcBef>
                <a:spcPts val="700"/>
              </a:spcBef>
              <a:buFont typeface="Times New Roman" panose="02020603050405020304" pitchFamily="18" charset="0"/>
              <a:buChar char="–"/>
            </a:pPr>
            <a:r>
              <a:rPr lang="en-US" altLang="zh-TW" sz="1600" dirty="0"/>
              <a:t>40 Gbps</a:t>
            </a:r>
          </a:p>
          <a:p>
            <a:pPr>
              <a:spcBef>
                <a:spcPts val="700"/>
              </a:spcBef>
              <a:buFont typeface="Wingdings" pitchFamily="2" charset="2"/>
              <a:buChar char=""/>
            </a:pPr>
            <a:r>
              <a:rPr lang="en-US" altLang="zh-TW" sz="1600" dirty="0" err="1"/>
              <a:t>iWarp</a:t>
            </a:r>
            <a:r>
              <a:rPr lang="en-US" altLang="zh-TW" sz="1600" dirty="0"/>
              <a:t> – internet Wide Area RDMA Protocol</a:t>
            </a:r>
          </a:p>
          <a:p>
            <a:pPr lvl="1">
              <a:spcBef>
                <a:spcPts val="700"/>
              </a:spcBef>
              <a:buFont typeface="Times New Roman" panose="02020603050405020304" pitchFamily="18" charset="0"/>
              <a:buChar char="–"/>
            </a:pPr>
            <a:r>
              <a:rPr lang="en-US" altLang="zh-TW" sz="1600" dirty="0"/>
              <a:t>10 Gbps </a:t>
            </a:r>
          </a:p>
        </p:txBody>
      </p:sp>
    </p:spTree>
    <p:extLst>
      <p:ext uri="{BB962C8B-B14F-4D97-AF65-F5344CB8AC3E}">
        <p14:creationId xmlns:p14="http://schemas.microsoft.com/office/powerpoint/2010/main" val="99840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491C9D2-CA6C-C745-AF1A-C186A0D023FD}"/>
              </a:ext>
            </a:extLst>
          </p:cNvPr>
          <p:cNvSpPr>
            <a:spLocks noGrp="1"/>
          </p:cNvSpPr>
          <p:nvPr>
            <p:ph type="body" sz="quarter" idx="12"/>
          </p:nvPr>
        </p:nvSpPr>
        <p:spPr/>
        <p:txBody>
          <a:bodyPr/>
          <a:lstStyle/>
          <a:p>
            <a:r>
              <a:rPr kumimoji="1" lang="en-US" altLang="zh-TW" b="1" dirty="0"/>
              <a:t>Challenge of using RDMA in a datacenter: </a:t>
            </a:r>
          </a:p>
          <a:p>
            <a:pPr lvl="1"/>
            <a:r>
              <a:rPr kumimoji="1" lang="en-US" altLang="zh-TW" dirty="0"/>
              <a:t>Performance is impaired with a lossy network due to the overhead from packet-retransmission</a:t>
            </a:r>
          </a:p>
          <a:p>
            <a:r>
              <a:rPr kumimoji="1" lang="en-US" altLang="zh-TW" b="1" dirty="0"/>
              <a:t>Solution:</a:t>
            </a:r>
          </a:p>
          <a:p>
            <a:pPr lvl="1"/>
            <a:r>
              <a:rPr kumimoji="1" lang="en-US" altLang="zh-TW" dirty="0"/>
              <a:t>Lossless networks are increasingly used in modern datacenters to avoid retransmissions delays</a:t>
            </a:r>
          </a:p>
          <a:p>
            <a:r>
              <a:rPr lang="en-US" altLang="zh-TW" dirty="0">
                <a:solidFill>
                  <a:srgbClr val="FF0000"/>
                </a:solidFill>
              </a:rPr>
              <a:t>PFC (Priority Flow Control) </a:t>
            </a:r>
            <a:r>
              <a:rPr lang="en-US" altLang="zh-TW" dirty="0"/>
              <a:t>is used to achieve a lossless network</a:t>
            </a:r>
          </a:p>
          <a:p>
            <a:pPr lvl="1" indent="-342900">
              <a:buFont typeface="Wingdings" pitchFamily="2" charset="2"/>
              <a:buChar char="Ø"/>
            </a:pPr>
            <a:r>
              <a:rPr lang="en-US" altLang="zh-TW" dirty="0"/>
              <a:t>PFC prevents buffer overflow at Ethernet switches and NICs. The switches and NICs monitor ingress queues at the incoming ports. When the queue exceeds a certain threshold, a PAUSE message is sent to the upstream. </a:t>
            </a:r>
          </a:p>
          <a:p>
            <a:pPr lvl="1"/>
            <a:endParaRPr kumimoji="1" lang="en-US" altLang="zh-TW" dirty="0"/>
          </a:p>
        </p:txBody>
      </p:sp>
      <p:sp>
        <p:nvSpPr>
          <p:cNvPr id="4" name="投影片編號版面配置區 3">
            <a:extLst>
              <a:ext uri="{FF2B5EF4-FFF2-40B4-BE49-F238E27FC236}">
                <a16:creationId xmlns:a16="http://schemas.microsoft.com/office/drawing/2014/main" id="{2B13FE4F-23AD-A048-8A80-0C169802A650}"/>
              </a:ext>
            </a:extLst>
          </p:cNvPr>
          <p:cNvSpPr>
            <a:spLocks noGrp="1"/>
          </p:cNvSpPr>
          <p:nvPr>
            <p:ph type="sldNum" sz="quarter" idx="16"/>
          </p:nvPr>
        </p:nvSpPr>
        <p:spPr/>
        <p:txBody>
          <a:bodyPr/>
          <a:lstStyle/>
          <a:p>
            <a:fld id="{A3D5D3D8-1F29-B74B-B3A0-A1F2C7DC88AC}" type="slidenum">
              <a:rPr lang="en-US" altLang="en-US" smtClean="0"/>
              <a:pPr/>
              <a:t>15</a:t>
            </a:fld>
            <a:endParaRPr lang="en-US" altLang="en-US"/>
          </a:p>
        </p:txBody>
      </p:sp>
      <p:sp>
        <p:nvSpPr>
          <p:cNvPr id="5" name="文字版面配置區 4">
            <a:extLst>
              <a:ext uri="{FF2B5EF4-FFF2-40B4-BE49-F238E27FC236}">
                <a16:creationId xmlns:a16="http://schemas.microsoft.com/office/drawing/2014/main" id="{3212FF84-6C32-4044-AEDF-345E956EE30E}"/>
              </a:ext>
            </a:extLst>
          </p:cNvPr>
          <p:cNvSpPr>
            <a:spLocks noGrp="1"/>
          </p:cNvSpPr>
          <p:nvPr>
            <p:ph type="body" sz="quarter" idx="13"/>
          </p:nvPr>
        </p:nvSpPr>
        <p:spPr/>
        <p:txBody>
          <a:bodyPr/>
          <a:lstStyle/>
          <a:p>
            <a:endParaRPr lang="en-US" altLang="zh-TW" dirty="0"/>
          </a:p>
          <a:p>
            <a:r>
              <a:rPr lang="en-US" altLang="zh-TW" dirty="0"/>
              <a:t>RDMA Challenges</a:t>
            </a:r>
          </a:p>
          <a:p>
            <a:endParaRPr kumimoji="1" lang="zh-TW" altLang="en-US" dirty="0"/>
          </a:p>
        </p:txBody>
      </p:sp>
      <p:sp>
        <p:nvSpPr>
          <p:cNvPr id="6" name="文字方塊 5">
            <a:extLst>
              <a:ext uri="{FF2B5EF4-FFF2-40B4-BE49-F238E27FC236}">
                <a16:creationId xmlns:a16="http://schemas.microsoft.com/office/drawing/2014/main" id="{165AA308-2591-E740-8C23-D4C9F08C62CC}"/>
              </a:ext>
            </a:extLst>
          </p:cNvPr>
          <p:cNvSpPr txBox="1"/>
          <p:nvPr/>
        </p:nvSpPr>
        <p:spPr>
          <a:xfrm>
            <a:off x="2829827" y="1617044"/>
            <a:ext cx="184731" cy="461665"/>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273792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7D441E4-A4AA-CA4F-BAA4-A97FBEC1E14E}"/>
              </a:ext>
            </a:extLst>
          </p:cNvPr>
          <p:cNvSpPr>
            <a:spLocks noGrp="1"/>
          </p:cNvSpPr>
          <p:nvPr>
            <p:ph type="body" sz="quarter" idx="12"/>
          </p:nvPr>
        </p:nvSpPr>
        <p:spPr>
          <a:xfrm>
            <a:off x="468243" y="1073810"/>
            <a:ext cx="8449210" cy="3669846"/>
          </a:xfrm>
        </p:spPr>
        <p:txBody>
          <a:bodyPr/>
          <a:lstStyle/>
          <a:p>
            <a:pPr marL="0" indent="0">
              <a:buNone/>
            </a:pPr>
            <a:r>
              <a:rPr kumimoji="1" lang="en-US" altLang="zh-TW" b="1" u="sng" dirty="0"/>
              <a:t>Ethernet Flow Control, separate control among 8 priority queues</a:t>
            </a:r>
            <a:endParaRPr kumimoji="1" lang="zh-TW" altLang="en-US" b="1" u="sng" dirty="0"/>
          </a:p>
        </p:txBody>
      </p:sp>
      <p:sp>
        <p:nvSpPr>
          <p:cNvPr id="4" name="投影片編號版面配置區 3">
            <a:extLst>
              <a:ext uri="{FF2B5EF4-FFF2-40B4-BE49-F238E27FC236}">
                <a16:creationId xmlns:a16="http://schemas.microsoft.com/office/drawing/2014/main" id="{A4CF60CB-2ED7-D145-B329-18BF260A9B50}"/>
              </a:ext>
            </a:extLst>
          </p:cNvPr>
          <p:cNvSpPr>
            <a:spLocks noGrp="1"/>
          </p:cNvSpPr>
          <p:nvPr>
            <p:ph type="sldNum" sz="quarter" idx="16"/>
          </p:nvPr>
        </p:nvSpPr>
        <p:spPr/>
        <p:txBody>
          <a:bodyPr/>
          <a:lstStyle/>
          <a:p>
            <a:fld id="{A3D5D3D8-1F29-B74B-B3A0-A1F2C7DC88AC}" type="slidenum">
              <a:rPr lang="en-US" altLang="en-US" smtClean="0"/>
              <a:pPr/>
              <a:t>16</a:t>
            </a:fld>
            <a:endParaRPr lang="en-US" altLang="en-US"/>
          </a:p>
        </p:txBody>
      </p:sp>
      <p:sp>
        <p:nvSpPr>
          <p:cNvPr id="5" name="文字版面配置區 4">
            <a:extLst>
              <a:ext uri="{FF2B5EF4-FFF2-40B4-BE49-F238E27FC236}">
                <a16:creationId xmlns:a16="http://schemas.microsoft.com/office/drawing/2014/main" id="{ED9141E9-D8A0-F641-A887-D67B0A585484}"/>
              </a:ext>
            </a:extLst>
          </p:cNvPr>
          <p:cNvSpPr>
            <a:spLocks noGrp="1"/>
          </p:cNvSpPr>
          <p:nvPr>
            <p:ph type="body" sz="quarter" idx="13"/>
          </p:nvPr>
        </p:nvSpPr>
        <p:spPr/>
        <p:txBody>
          <a:bodyPr/>
          <a:lstStyle/>
          <a:p>
            <a:r>
              <a:rPr kumimoji="1" lang="en-US" altLang="zh-TW" dirty="0"/>
              <a:t>PFC (Priority Flow Control)</a:t>
            </a:r>
            <a:endParaRPr kumimoji="1" lang="zh-TW" altLang="en-US" dirty="0"/>
          </a:p>
        </p:txBody>
      </p:sp>
      <p:pic>
        <p:nvPicPr>
          <p:cNvPr id="7" name="圖片 6">
            <a:extLst>
              <a:ext uri="{FF2B5EF4-FFF2-40B4-BE49-F238E27FC236}">
                <a16:creationId xmlns:a16="http://schemas.microsoft.com/office/drawing/2014/main" id="{5C8895C8-A032-4C45-8D38-0DAF98AE4933}"/>
              </a:ext>
            </a:extLst>
          </p:cNvPr>
          <p:cNvPicPr>
            <a:picLocks noChangeAspect="1"/>
          </p:cNvPicPr>
          <p:nvPr/>
        </p:nvPicPr>
        <p:blipFill>
          <a:blip r:embed="rId2"/>
          <a:stretch>
            <a:fillRect/>
          </a:stretch>
        </p:blipFill>
        <p:spPr>
          <a:xfrm>
            <a:off x="745570" y="1530217"/>
            <a:ext cx="7694341" cy="2317828"/>
          </a:xfrm>
          <a:prstGeom prst="rect">
            <a:avLst/>
          </a:prstGeom>
        </p:spPr>
      </p:pic>
      <p:sp>
        <p:nvSpPr>
          <p:cNvPr id="8" name="文字方塊 7">
            <a:extLst>
              <a:ext uri="{FF2B5EF4-FFF2-40B4-BE49-F238E27FC236}">
                <a16:creationId xmlns:a16="http://schemas.microsoft.com/office/drawing/2014/main" id="{04F56473-CCCA-E74B-A072-272D375C9708}"/>
              </a:ext>
            </a:extLst>
          </p:cNvPr>
          <p:cNvSpPr txBox="1"/>
          <p:nvPr/>
        </p:nvSpPr>
        <p:spPr>
          <a:xfrm>
            <a:off x="1061020" y="3785028"/>
            <a:ext cx="16057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kumimoji="1" lang="en-US" altLang="zh-TW" dirty="0"/>
              <a:t>Sender</a:t>
            </a:r>
            <a:endParaRPr kumimoji="1" lang="zh-TW" altLang="en-US" dirty="0"/>
          </a:p>
        </p:txBody>
      </p:sp>
      <p:sp>
        <p:nvSpPr>
          <p:cNvPr id="9" name="文字方塊 8">
            <a:extLst>
              <a:ext uri="{FF2B5EF4-FFF2-40B4-BE49-F238E27FC236}">
                <a16:creationId xmlns:a16="http://schemas.microsoft.com/office/drawing/2014/main" id="{C5F83521-3738-7D4C-9680-EB4B61379F9D}"/>
              </a:ext>
            </a:extLst>
          </p:cNvPr>
          <p:cNvSpPr txBox="1"/>
          <p:nvPr/>
        </p:nvSpPr>
        <p:spPr>
          <a:xfrm>
            <a:off x="6571228" y="3785029"/>
            <a:ext cx="146081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kumimoji="1" lang="en-US" altLang="zh-TW" dirty="0"/>
              <a:t>Receiver</a:t>
            </a:r>
            <a:endParaRPr kumimoji="1" lang="zh-TW" altLang="en-US" dirty="0"/>
          </a:p>
        </p:txBody>
      </p:sp>
      <p:sp>
        <p:nvSpPr>
          <p:cNvPr id="10" name="文字方塊 9">
            <a:extLst>
              <a:ext uri="{FF2B5EF4-FFF2-40B4-BE49-F238E27FC236}">
                <a16:creationId xmlns:a16="http://schemas.microsoft.com/office/drawing/2014/main" id="{B857B103-4B05-6D46-AB84-E35C3D79AAD8}"/>
              </a:ext>
            </a:extLst>
          </p:cNvPr>
          <p:cNvSpPr txBox="1"/>
          <p:nvPr/>
        </p:nvSpPr>
        <p:spPr>
          <a:xfrm>
            <a:off x="231354" y="4840280"/>
            <a:ext cx="8075364" cy="338554"/>
          </a:xfrm>
          <a:prstGeom prst="rect">
            <a:avLst/>
          </a:prstGeom>
          <a:noFill/>
        </p:spPr>
        <p:txBody>
          <a:bodyPr wrap="square" rtlCol="0">
            <a:spAutoFit/>
          </a:bodyPr>
          <a:lstStyle/>
          <a:p>
            <a:r>
              <a:rPr kumimoji="1" lang="en-US" altLang="zh-TW" sz="800" dirty="0"/>
              <a:t>Cite: </a:t>
            </a:r>
            <a:r>
              <a:rPr lang="en-US" altLang="zh-TW" sz="800" dirty="0"/>
              <a:t>Priority Flow Control – Cisco</a:t>
            </a:r>
          </a:p>
          <a:p>
            <a:r>
              <a:rPr kumimoji="1" lang="en-US" altLang="zh-TW" sz="800" dirty="0"/>
              <a:t> </a:t>
            </a:r>
            <a:endParaRPr kumimoji="1" lang="zh-TW" altLang="en-US" sz="800" dirty="0"/>
          </a:p>
        </p:txBody>
      </p:sp>
    </p:spTree>
    <p:extLst>
      <p:ext uri="{BB962C8B-B14F-4D97-AF65-F5344CB8AC3E}">
        <p14:creationId xmlns:p14="http://schemas.microsoft.com/office/powerpoint/2010/main" val="239256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版面配置區 2">
            <a:extLst>
              <a:ext uri="{FF2B5EF4-FFF2-40B4-BE49-F238E27FC236}">
                <a16:creationId xmlns:a16="http://schemas.microsoft.com/office/drawing/2014/main" id="{F91F1ADA-EC5B-E044-87E1-2F88067C36D8}"/>
              </a:ext>
            </a:extLst>
          </p:cNvPr>
          <p:cNvSpPr>
            <a:spLocks noGrp="1"/>
          </p:cNvSpPr>
          <p:nvPr>
            <p:ph type="dt" sz="half" idx="15"/>
          </p:nvPr>
        </p:nvSpPr>
        <p:spPr/>
        <p:txBody>
          <a:bodyPr/>
          <a:lstStyle/>
          <a:p>
            <a:fld id="{66D1C6F8-925F-9B47-879E-BD9919BA5D32}" type="datetime1">
              <a:rPr lang="en-US" altLang="en-US" smtClean="0"/>
              <a:t>12/9/20</a:t>
            </a:fld>
            <a:endParaRPr lang="en-US" altLang="en-US"/>
          </a:p>
        </p:txBody>
      </p:sp>
      <p:sp>
        <p:nvSpPr>
          <p:cNvPr id="4" name="投影片編號版面配置區 3">
            <a:extLst>
              <a:ext uri="{FF2B5EF4-FFF2-40B4-BE49-F238E27FC236}">
                <a16:creationId xmlns:a16="http://schemas.microsoft.com/office/drawing/2014/main" id="{31865EC7-6714-DB46-B2A3-F31B8533227D}"/>
              </a:ext>
            </a:extLst>
          </p:cNvPr>
          <p:cNvSpPr>
            <a:spLocks noGrp="1"/>
          </p:cNvSpPr>
          <p:nvPr>
            <p:ph type="sldNum" sz="quarter" idx="16"/>
          </p:nvPr>
        </p:nvSpPr>
        <p:spPr/>
        <p:txBody>
          <a:bodyPr/>
          <a:lstStyle/>
          <a:p>
            <a:fld id="{A3D5D3D8-1F29-B74B-B3A0-A1F2C7DC88AC}" type="slidenum">
              <a:rPr lang="en-US" altLang="en-US" smtClean="0"/>
              <a:pPr/>
              <a:t>17</a:t>
            </a:fld>
            <a:endParaRPr lang="en-US" altLang="en-US" dirty="0"/>
          </a:p>
        </p:txBody>
      </p:sp>
      <p:pic>
        <p:nvPicPr>
          <p:cNvPr id="7" name="圖片 6">
            <a:extLst>
              <a:ext uri="{FF2B5EF4-FFF2-40B4-BE49-F238E27FC236}">
                <a16:creationId xmlns:a16="http://schemas.microsoft.com/office/drawing/2014/main" id="{A0351818-2B45-CE43-B3C1-EC330D2533EC}"/>
              </a:ext>
            </a:extLst>
          </p:cNvPr>
          <p:cNvPicPr>
            <a:picLocks noChangeAspect="1"/>
          </p:cNvPicPr>
          <p:nvPr/>
        </p:nvPicPr>
        <p:blipFill>
          <a:blip r:embed="rId2"/>
          <a:stretch>
            <a:fillRect/>
          </a:stretch>
        </p:blipFill>
        <p:spPr>
          <a:xfrm>
            <a:off x="460214" y="910645"/>
            <a:ext cx="8457239" cy="3889740"/>
          </a:xfrm>
          <a:prstGeom prst="rect">
            <a:avLst/>
          </a:prstGeom>
        </p:spPr>
      </p:pic>
      <p:sp>
        <p:nvSpPr>
          <p:cNvPr id="9" name="文字版面配置區 4">
            <a:extLst>
              <a:ext uri="{FF2B5EF4-FFF2-40B4-BE49-F238E27FC236}">
                <a16:creationId xmlns:a16="http://schemas.microsoft.com/office/drawing/2014/main" id="{02E13B72-E23E-5245-A59A-4D14FFBAD18B}"/>
              </a:ext>
            </a:extLst>
          </p:cNvPr>
          <p:cNvSpPr txBox="1">
            <a:spLocks/>
          </p:cNvSpPr>
          <p:nvPr/>
        </p:nvSpPr>
        <p:spPr>
          <a:xfrm>
            <a:off x="2057400" y="155449"/>
            <a:ext cx="6860053" cy="455550"/>
          </a:xfrm>
          <a:prstGeom prst="rect">
            <a:avLst/>
          </a:prstGeom>
        </p:spPr>
        <p:txBody>
          <a:bodyPr vert="horz" lIns="0" tIns="0" rIns="0" bIns="0" anchor="ctr"/>
          <a:lstStyle>
            <a:lvl1pPr marL="0" indent="-342900" algn="r" defTabSz="457200" rtl="0" eaLnBrk="1" fontAlgn="base" hangingPunct="1">
              <a:spcBef>
                <a:spcPts val="0"/>
              </a:spcBef>
              <a:spcAft>
                <a:spcPct val="0"/>
              </a:spcAft>
              <a:buFont typeface="Arial" charset="0"/>
              <a:defRPr sz="2400" b="1" kern="1200" baseline="0">
                <a:solidFill>
                  <a:schemeClr val="bg1"/>
                </a:solidFill>
                <a:latin typeface="+mn-lt"/>
                <a:ea typeface="ＭＳ Ｐゴシック" charset="0"/>
                <a:cs typeface="ＭＳ Ｐゴシック" charset="0"/>
              </a:defRPr>
            </a:lvl1pPr>
            <a:lvl2pPr marL="4572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2pPr>
            <a:lvl3pPr marL="9144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3pPr>
            <a:lvl4pPr marL="1371600" indent="0" algn="l" defTabSz="457200" rtl="0" eaLnBrk="1" fontAlgn="base" hangingPunct="1">
              <a:spcBef>
                <a:spcPct val="20000"/>
              </a:spcBef>
              <a:spcAft>
                <a:spcPct val="0"/>
              </a:spcAft>
              <a:buFont typeface="Courier New" charset="0"/>
              <a:buNone/>
              <a:defRPr sz="1400" kern="1200">
                <a:solidFill>
                  <a:schemeClr val="tx1"/>
                </a:solidFill>
                <a:latin typeface="+mn-lt"/>
                <a:ea typeface="ＭＳ Ｐゴシック" charset="0"/>
                <a:cs typeface="+mn-cs"/>
              </a:defRPr>
            </a:lvl4pPr>
            <a:lvl5pPr marL="1828800" indent="0" algn="l" defTabSz="457200" rtl="0" eaLnBrk="1" fontAlgn="base" hangingPunct="1">
              <a:spcBef>
                <a:spcPct val="20000"/>
              </a:spcBef>
              <a:spcAft>
                <a:spcPct val="0"/>
              </a:spcAft>
              <a:buFont typeface="Wingdings" charset="2"/>
              <a:buNone/>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TW" dirty="0"/>
              <a:t>PFC (Priority Flow Control)</a:t>
            </a:r>
            <a:endParaRPr kumimoji="1" lang="zh-TW" altLang="en-US" dirty="0"/>
          </a:p>
        </p:txBody>
      </p:sp>
    </p:spTree>
    <p:extLst>
      <p:ext uri="{BB962C8B-B14F-4D97-AF65-F5344CB8AC3E}">
        <p14:creationId xmlns:p14="http://schemas.microsoft.com/office/powerpoint/2010/main" val="130562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341630" y="102508"/>
            <a:ext cx="2802370" cy="461665"/>
          </a:xfrm>
          <a:prstGeom prst="rect">
            <a:avLst/>
          </a:prstGeom>
          <a:noFill/>
        </p:spPr>
        <p:txBody>
          <a:bodyPr wrap="none" rtlCol="0">
            <a:spAutoFit/>
          </a:bodyPr>
          <a:lstStyle/>
          <a:p>
            <a:pPr algn="r"/>
            <a:r>
              <a:rPr lang="en-US" altLang="zh-CN" b="1" dirty="0">
                <a:solidFill>
                  <a:schemeClr val="bg1"/>
                </a:solidFill>
                <a:latin typeface="Arial" panose="020B0604020202020204" pitchFamily="34" charset="0"/>
                <a:cs typeface="Arial" panose="020B0604020202020204" pitchFamily="34" charset="0"/>
              </a:rPr>
              <a:t>Lossless Network</a:t>
            </a:r>
            <a:endParaRPr lang="zh-CN" altLang="en-US" b="1" dirty="0">
              <a:solidFill>
                <a:schemeClr val="bg1"/>
              </a:solidFill>
              <a:latin typeface="Arial" panose="020B0604020202020204" pitchFamily="34" charset="0"/>
              <a:cs typeface="Arial" panose="020B0604020202020204" pitchFamily="34" charset="0"/>
            </a:endParaRPr>
          </a:p>
        </p:txBody>
      </p:sp>
      <p:sp>
        <p:nvSpPr>
          <p:cNvPr id="3" name="矩形 2"/>
          <p:cNvSpPr/>
          <p:nvPr/>
        </p:nvSpPr>
        <p:spPr>
          <a:xfrm>
            <a:off x="398616" y="946564"/>
            <a:ext cx="8323545" cy="923330"/>
          </a:xfrm>
          <a:prstGeom prst="rect">
            <a:avLst/>
          </a:prstGeom>
        </p:spPr>
        <p:txBody>
          <a:bodyPr wrap="square">
            <a:spAutoFit/>
          </a:bodyPr>
          <a:lstStyle/>
          <a:p>
            <a:r>
              <a:rPr lang="en-US" altLang="zh-CN" sz="2700" b="1" dirty="0">
                <a:latin typeface="Calibri" panose="020F0502020204030204" pitchFamily="34" charset="0"/>
                <a:ea typeface="微软雅黑" panose="020B0503020204020204" pitchFamily="34" charset="-122"/>
                <a:cs typeface="Calibri" panose="020F0502020204030204" pitchFamily="34" charset="0"/>
              </a:rPr>
              <a:t>Lossless network is a crucial infrastructure in many application scenarios.</a:t>
            </a:r>
          </a:p>
        </p:txBody>
      </p:sp>
      <p:sp>
        <p:nvSpPr>
          <p:cNvPr id="4" name="圆角矩形 3"/>
          <p:cNvSpPr/>
          <p:nvPr/>
        </p:nvSpPr>
        <p:spPr>
          <a:xfrm>
            <a:off x="1739407" y="3701199"/>
            <a:ext cx="5240216" cy="958362"/>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Lossless Network</a:t>
            </a:r>
            <a:endParaRPr lang="zh-CN" altLang="en-US" b="1"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6" name="圆角矩形 5"/>
          <p:cNvSpPr/>
          <p:nvPr/>
        </p:nvSpPr>
        <p:spPr>
          <a:xfrm>
            <a:off x="1733759" y="1942743"/>
            <a:ext cx="1667901" cy="914400"/>
          </a:xfrm>
          <a:prstGeom prst="roundRect">
            <a:avLst/>
          </a:prstGeom>
          <a:solidFill>
            <a:srgbClr val="DA743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rPr>
              <a:t>HPC</a:t>
            </a:r>
            <a:endParaRPr lang="zh-CN" altLang="en-US"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7" name="圆角矩形 6"/>
          <p:cNvSpPr/>
          <p:nvPr/>
        </p:nvSpPr>
        <p:spPr>
          <a:xfrm>
            <a:off x="3523740" y="1942743"/>
            <a:ext cx="1671551" cy="914400"/>
          </a:xfrm>
          <a:prstGeom prst="roundRect">
            <a:avLst/>
          </a:prstGeom>
          <a:solidFill>
            <a:srgbClr val="0B8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rPr>
              <a:t>Distributed</a:t>
            </a:r>
          </a:p>
          <a:p>
            <a:pPr algn="ctr"/>
            <a:r>
              <a:rPr lang="en-US" altLang="zh-CN"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rPr>
              <a:t>Storage</a:t>
            </a:r>
            <a:endParaRPr lang="zh-CN" altLang="en-US"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8" name="圆角矩形 7"/>
          <p:cNvSpPr/>
          <p:nvPr/>
        </p:nvSpPr>
        <p:spPr>
          <a:xfrm>
            <a:off x="5305509" y="1942743"/>
            <a:ext cx="1788922" cy="914400"/>
          </a:xfrm>
          <a:prstGeom prst="round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rPr>
              <a:t>Data Center</a:t>
            </a:r>
          </a:p>
          <a:p>
            <a:pPr algn="ctr"/>
            <a:r>
              <a:rPr lang="en-US" altLang="zh-CN"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rPr>
              <a:t>Applications</a:t>
            </a:r>
            <a:endParaRPr lang="zh-CN" altLang="en-US" sz="2100" b="1" dirty="0">
              <a:solidFill>
                <a:schemeClr val="bg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9" name="上下箭头 8"/>
          <p:cNvSpPr/>
          <p:nvPr/>
        </p:nvSpPr>
        <p:spPr>
          <a:xfrm>
            <a:off x="2333269" y="2857144"/>
            <a:ext cx="430823" cy="8440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alibri" panose="020F0502020204030204" pitchFamily="34" charset="0"/>
              <a:ea typeface="Microsoft YaHei" panose="020B0503020204020204" pitchFamily="34" charset="-122"/>
              <a:cs typeface="Calibri" panose="020F0502020204030204" pitchFamily="34" charset="0"/>
            </a:endParaRPr>
          </a:p>
        </p:txBody>
      </p:sp>
      <p:sp>
        <p:nvSpPr>
          <p:cNvPr id="10" name="上下箭头 9"/>
          <p:cNvSpPr/>
          <p:nvPr/>
        </p:nvSpPr>
        <p:spPr>
          <a:xfrm>
            <a:off x="4145308" y="2857143"/>
            <a:ext cx="430823" cy="8440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alibri" panose="020F0502020204030204" pitchFamily="34" charset="0"/>
              <a:ea typeface="Microsoft YaHei" panose="020B0503020204020204" pitchFamily="34" charset="-122"/>
              <a:cs typeface="Calibri" panose="020F0502020204030204" pitchFamily="34" charset="0"/>
            </a:endParaRPr>
          </a:p>
        </p:txBody>
      </p:sp>
      <p:sp>
        <p:nvSpPr>
          <p:cNvPr id="11" name="上下箭头 10"/>
          <p:cNvSpPr/>
          <p:nvPr/>
        </p:nvSpPr>
        <p:spPr>
          <a:xfrm>
            <a:off x="5984557" y="2857143"/>
            <a:ext cx="430823" cy="8440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alibri" panose="020F0502020204030204" pitchFamily="34" charset="0"/>
              <a:ea typeface="Microsoft YaHei" panose="020B0503020204020204" pitchFamily="34" charset="-122"/>
              <a:cs typeface="Calibri" panose="020F0502020204030204" pitchFamily="34" charset="0"/>
            </a:endParaRPr>
          </a:p>
        </p:txBody>
      </p:sp>
      <p:sp>
        <p:nvSpPr>
          <p:cNvPr id="15" name="TextBox 14">
            <a:extLst>
              <a:ext uri="{FF2B5EF4-FFF2-40B4-BE49-F238E27FC236}">
                <a16:creationId xmlns:a16="http://schemas.microsoft.com/office/drawing/2014/main" id="{9F721EC0-5493-D64C-9CC7-1E4E192CB052}"/>
              </a:ext>
            </a:extLst>
          </p:cNvPr>
          <p:cNvSpPr txBox="1"/>
          <p:nvPr/>
        </p:nvSpPr>
        <p:spPr>
          <a:xfrm>
            <a:off x="5637141" y="4808408"/>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
        <p:nvSpPr>
          <p:cNvPr id="19" name="投影片編號版面配置區 3">
            <a:extLst>
              <a:ext uri="{FF2B5EF4-FFF2-40B4-BE49-F238E27FC236}">
                <a16:creationId xmlns:a16="http://schemas.microsoft.com/office/drawing/2014/main" id="{ADE2DACD-4285-AC4B-B979-3C3F6A90562E}"/>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18</a:t>
            </a:fld>
            <a:endParaRPr lang="en-US" altLang="en-US" sz="1200" dirty="0"/>
          </a:p>
        </p:txBody>
      </p:sp>
    </p:spTree>
    <p:extLst>
      <p:ext uri="{BB962C8B-B14F-4D97-AF65-F5344CB8AC3E}">
        <p14:creationId xmlns:p14="http://schemas.microsoft.com/office/powerpoint/2010/main" val="11367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79589" y="155906"/>
            <a:ext cx="3464411" cy="461665"/>
          </a:xfrm>
          <a:prstGeom prst="rect">
            <a:avLst/>
          </a:prstGeom>
          <a:noFill/>
        </p:spPr>
        <p:txBody>
          <a:bodyPr wrap="none" rtlCol="0">
            <a:spAutoFit/>
          </a:bodyPr>
          <a:lstStyle/>
          <a:p>
            <a:pPr algn="r"/>
            <a:r>
              <a:rPr lang="en-US" altLang="zh-CN" b="1" dirty="0">
                <a:solidFill>
                  <a:schemeClr val="bg1"/>
                </a:solidFill>
                <a:latin typeface="Arial" panose="020B0604020202020204" pitchFamily="34" charset="0"/>
                <a:cs typeface="Arial" panose="020B0604020202020204" pitchFamily="34" charset="0"/>
              </a:rPr>
              <a:t>Lossless Flow Control</a:t>
            </a:r>
            <a:endParaRPr lang="zh-CN" altLang="en-US" b="1" dirty="0">
              <a:solidFill>
                <a:schemeClr val="bg1"/>
              </a:solidFill>
              <a:latin typeface="Arial" panose="020B0604020202020204" pitchFamily="34" charset="0"/>
              <a:cs typeface="Arial" panose="020B0604020202020204" pitchFamily="34" charset="0"/>
            </a:endParaRPr>
          </a:p>
        </p:txBody>
      </p:sp>
      <p:sp>
        <p:nvSpPr>
          <p:cNvPr id="3" name="矩形 2"/>
          <p:cNvSpPr/>
          <p:nvPr/>
        </p:nvSpPr>
        <p:spPr>
          <a:xfrm>
            <a:off x="319414" y="960536"/>
            <a:ext cx="8285967" cy="507831"/>
          </a:xfrm>
          <a:prstGeom prst="rect">
            <a:avLst/>
          </a:prstGeom>
        </p:spPr>
        <p:txBody>
          <a:bodyPr wrap="square">
            <a:spAutoFit/>
          </a:bodyPr>
          <a:lstStyle/>
          <a:p>
            <a:pPr marL="428625" indent="-428625">
              <a:buFont typeface="Wingdings" pitchFamily="2" charset="2"/>
              <a:buChar char="p"/>
            </a:pPr>
            <a:r>
              <a:rPr lang="en-US" altLang="zh-CN" sz="2700" b="1" dirty="0">
                <a:latin typeface="Calibri" panose="020F0502020204030204" pitchFamily="34" charset="0"/>
                <a:ea typeface="微软雅黑" panose="020B0503020204020204" pitchFamily="34" charset="-122"/>
                <a:cs typeface="Calibri" panose="020F0502020204030204" pitchFamily="34" charset="0"/>
              </a:rPr>
              <a:t>Hop-by-hop flow control</a:t>
            </a:r>
          </a:p>
        </p:txBody>
      </p:sp>
      <p:pic>
        <p:nvPicPr>
          <p:cNvPr id="7" name="图片 6"/>
          <p:cNvPicPr>
            <a:picLocks noChangeAspect="1"/>
          </p:cNvPicPr>
          <p:nvPr/>
        </p:nvPicPr>
        <p:blipFill>
          <a:blip r:embed="rId3"/>
          <a:stretch>
            <a:fillRect/>
          </a:stretch>
        </p:blipFill>
        <p:spPr>
          <a:xfrm>
            <a:off x="244925" y="1554273"/>
            <a:ext cx="8627615" cy="3387005"/>
          </a:xfrm>
          <a:prstGeom prst="rect">
            <a:avLst/>
          </a:prstGeom>
        </p:spPr>
      </p:pic>
      <p:pic>
        <p:nvPicPr>
          <p:cNvPr id="8" name="图片 7"/>
          <p:cNvPicPr>
            <a:picLocks noChangeAspect="1"/>
          </p:cNvPicPr>
          <p:nvPr/>
        </p:nvPicPr>
        <p:blipFill>
          <a:blip r:embed="rId4"/>
          <a:stretch>
            <a:fillRect/>
          </a:stretch>
        </p:blipFill>
        <p:spPr>
          <a:xfrm>
            <a:off x="825233" y="1874520"/>
            <a:ext cx="279566" cy="631508"/>
          </a:xfrm>
          <a:prstGeom prst="rect">
            <a:avLst/>
          </a:prstGeom>
        </p:spPr>
      </p:pic>
      <p:pic>
        <p:nvPicPr>
          <p:cNvPr id="9" name="图片 8"/>
          <p:cNvPicPr>
            <a:picLocks noChangeAspect="1"/>
          </p:cNvPicPr>
          <p:nvPr/>
        </p:nvPicPr>
        <p:blipFill>
          <a:blip r:embed="rId5"/>
          <a:stretch>
            <a:fillRect/>
          </a:stretch>
        </p:blipFill>
        <p:spPr>
          <a:xfrm>
            <a:off x="6345790" y="3427677"/>
            <a:ext cx="285683" cy="657394"/>
          </a:xfrm>
          <a:prstGeom prst="rect">
            <a:avLst/>
          </a:prstGeom>
        </p:spPr>
      </p:pic>
      <p:pic>
        <p:nvPicPr>
          <p:cNvPr id="21" name="图片 20"/>
          <p:cNvPicPr>
            <a:picLocks noChangeAspect="1"/>
          </p:cNvPicPr>
          <p:nvPr/>
        </p:nvPicPr>
        <p:blipFill>
          <a:blip r:embed="rId4"/>
          <a:stretch>
            <a:fillRect/>
          </a:stretch>
        </p:blipFill>
        <p:spPr>
          <a:xfrm>
            <a:off x="823804" y="1875949"/>
            <a:ext cx="279566" cy="631508"/>
          </a:xfrm>
          <a:prstGeom prst="rect">
            <a:avLst/>
          </a:prstGeom>
        </p:spPr>
      </p:pic>
      <p:pic>
        <p:nvPicPr>
          <p:cNvPr id="22" name="图片 21"/>
          <p:cNvPicPr>
            <a:picLocks noChangeAspect="1"/>
          </p:cNvPicPr>
          <p:nvPr/>
        </p:nvPicPr>
        <p:blipFill>
          <a:blip r:embed="rId4"/>
          <a:stretch>
            <a:fillRect/>
          </a:stretch>
        </p:blipFill>
        <p:spPr>
          <a:xfrm>
            <a:off x="826948" y="1879092"/>
            <a:ext cx="279566" cy="631508"/>
          </a:xfrm>
          <a:prstGeom prst="rect">
            <a:avLst/>
          </a:prstGeom>
        </p:spPr>
      </p:pic>
      <p:pic>
        <p:nvPicPr>
          <p:cNvPr id="23" name="图片 22"/>
          <p:cNvPicPr>
            <a:picLocks noChangeAspect="1"/>
          </p:cNvPicPr>
          <p:nvPr/>
        </p:nvPicPr>
        <p:blipFill>
          <a:blip r:embed="rId4"/>
          <a:stretch>
            <a:fillRect/>
          </a:stretch>
        </p:blipFill>
        <p:spPr>
          <a:xfrm>
            <a:off x="824566" y="1880521"/>
            <a:ext cx="279566" cy="631508"/>
          </a:xfrm>
          <a:prstGeom prst="rect">
            <a:avLst/>
          </a:prstGeom>
        </p:spPr>
      </p:pic>
      <p:pic>
        <p:nvPicPr>
          <p:cNvPr id="28" name="图片 27"/>
          <p:cNvPicPr>
            <a:picLocks noChangeAspect="1"/>
          </p:cNvPicPr>
          <p:nvPr/>
        </p:nvPicPr>
        <p:blipFill>
          <a:blip r:embed="rId4"/>
          <a:stretch>
            <a:fillRect/>
          </a:stretch>
        </p:blipFill>
        <p:spPr>
          <a:xfrm>
            <a:off x="821423" y="1880521"/>
            <a:ext cx="279566" cy="631508"/>
          </a:xfrm>
          <a:prstGeom prst="rect">
            <a:avLst/>
          </a:prstGeom>
        </p:spPr>
      </p:pic>
      <p:pic>
        <p:nvPicPr>
          <p:cNvPr id="52" name="图片 51"/>
          <p:cNvPicPr>
            <a:picLocks noChangeAspect="1"/>
          </p:cNvPicPr>
          <p:nvPr/>
        </p:nvPicPr>
        <p:blipFill>
          <a:blip r:embed="rId4"/>
          <a:stretch>
            <a:fillRect/>
          </a:stretch>
        </p:blipFill>
        <p:spPr>
          <a:xfrm>
            <a:off x="821424" y="1880521"/>
            <a:ext cx="279566" cy="631508"/>
          </a:xfrm>
          <a:prstGeom prst="rect">
            <a:avLst/>
          </a:prstGeom>
        </p:spPr>
      </p:pic>
      <p:cxnSp>
        <p:nvCxnSpPr>
          <p:cNvPr id="16" name="直接连接符 15"/>
          <p:cNvCxnSpPr/>
          <p:nvPr/>
        </p:nvCxnSpPr>
        <p:spPr>
          <a:xfrm>
            <a:off x="1703070" y="2187702"/>
            <a:ext cx="32861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1849755" y="2194847"/>
            <a:ext cx="148590" cy="17624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上箭头 18"/>
          <p:cNvSpPr/>
          <p:nvPr/>
        </p:nvSpPr>
        <p:spPr>
          <a:xfrm>
            <a:off x="1793081" y="2536915"/>
            <a:ext cx="148590" cy="846773"/>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投影片編號版面配置區 3">
            <a:extLst>
              <a:ext uri="{FF2B5EF4-FFF2-40B4-BE49-F238E27FC236}">
                <a16:creationId xmlns:a16="http://schemas.microsoft.com/office/drawing/2014/main" id="{EEF9FD93-CCAE-B543-A6CF-B6CE399090CB}"/>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19</a:t>
            </a:fld>
            <a:endParaRPr lang="en-US" altLang="en-US" sz="1200" dirty="0"/>
          </a:p>
        </p:txBody>
      </p:sp>
      <p:sp>
        <p:nvSpPr>
          <p:cNvPr id="18" name="TextBox 17">
            <a:extLst>
              <a:ext uri="{FF2B5EF4-FFF2-40B4-BE49-F238E27FC236}">
                <a16:creationId xmlns:a16="http://schemas.microsoft.com/office/drawing/2014/main" id="{58175AE7-FB50-6E4E-A98A-7C2802941421}"/>
              </a:ext>
            </a:extLst>
          </p:cNvPr>
          <p:cNvSpPr txBox="1"/>
          <p:nvPr/>
        </p:nvSpPr>
        <p:spPr>
          <a:xfrm>
            <a:off x="5637141" y="4808408"/>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22674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25E-6 -4.44444E-6 L 0.71549 -4.44444E-6 " pathEditMode="relative" rAng="0" ptsTypes="AA">
                                      <p:cBhvr>
                                        <p:cTn id="6" dur="750" fill="hold"/>
                                        <p:tgtEl>
                                          <p:spTgt spid="8"/>
                                        </p:tgtEl>
                                        <p:attrNameLst>
                                          <p:attrName>ppt_x</p:attrName>
                                          <p:attrName>ppt_y</p:attrName>
                                        </p:attrNameLst>
                                      </p:cBhvr>
                                      <p:rCtr x="35768" y="0"/>
                                    </p:animMotion>
                                  </p:childTnLst>
                                </p:cTn>
                              </p:par>
                            </p:childTnLst>
                          </p:cTn>
                        </p:par>
                        <p:par>
                          <p:cTn id="7" fill="hold">
                            <p:stCondLst>
                              <p:cond delay="750"/>
                            </p:stCondLst>
                            <p:childTnLst>
                              <p:par>
                                <p:cTn id="8" presetID="63" presetClass="path" presetSubtype="0" accel="50000" decel="50000" fill="hold" nodeType="afterEffect">
                                  <p:stCondLst>
                                    <p:cond delay="0"/>
                                  </p:stCondLst>
                                  <p:childTnLst>
                                    <p:animMotion origin="layout" path="M 1.45833E-6 2.59259E-6 L 0.69466 2.59259E-6 " pathEditMode="relative" rAng="0" ptsTypes="AA">
                                      <p:cBhvr>
                                        <p:cTn id="9" dur="750" fill="hold"/>
                                        <p:tgtEl>
                                          <p:spTgt spid="21"/>
                                        </p:tgtEl>
                                        <p:attrNameLst>
                                          <p:attrName>ppt_x</p:attrName>
                                          <p:attrName>ppt_y</p:attrName>
                                        </p:attrNameLst>
                                      </p:cBhvr>
                                      <p:rCtr x="34727" y="0"/>
                                    </p:animMotion>
                                  </p:childTnLst>
                                </p:cTn>
                              </p:par>
                            </p:childTnLst>
                          </p:cTn>
                        </p:par>
                        <p:par>
                          <p:cTn id="10" fill="hold">
                            <p:stCondLst>
                              <p:cond delay="1500"/>
                            </p:stCondLst>
                            <p:childTnLst>
                              <p:par>
                                <p:cTn id="11" presetID="63" presetClass="path" presetSubtype="0" accel="50000" decel="50000" fill="hold" nodeType="afterEffect">
                                  <p:stCondLst>
                                    <p:cond delay="0"/>
                                  </p:stCondLst>
                                  <p:childTnLst>
                                    <p:animMotion origin="layout" path="M 8.33333E-7 -3.7037E-7 L 0.67292 -3.7037E-7 " pathEditMode="relative" rAng="0" ptsTypes="AA">
                                      <p:cBhvr>
                                        <p:cTn id="12" dur="750" fill="hold"/>
                                        <p:tgtEl>
                                          <p:spTgt spid="22"/>
                                        </p:tgtEl>
                                        <p:attrNameLst>
                                          <p:attrName>ppt_x</p:attrName>
                                          <p:attrName>ppt_y</p:attrName>
                                        </p:attrNameLst>
                                      </p:cBhvr>
                                      <p:rCtr x="33646" y="0"/>
                                    </p:animMotion>
                                  </p:childTnLst>
                                </p:cTn>
                              </p:par>
                            </p:childTnLst>
                          </p:cTn>
                        </p:par>
                        <p:par>
                          <p:cTn id="13" fill="hold">
                            <p:stCondLst>
                              <p:cond delay="2250"/>
                            </p:stCondLst>
                            <p:childTnLst>
                              <p:par>
                                <p:cTn id="14" presetID="63" presetClass="path" presetSubtype="0" accel="50000" decel="50000" fill="hold" nodeType="afterEffect">
                                  <p:stCondLst>
                                    <p:cond delay="0"/>
                                  </p:stCondLst>
                                  <p:childTnLst>
                                    <p:animMotion origin="layout" path="M 1.25E-6 -1.85185E-6 L 0.65182 -1.85185E-6 " pathEditMode="relative" rAng="0" ptsTypes="AA">
                                      <p:cBhvr>
                                        <p:cTn id="15" dur="750" fill="hold"/>
                                        <p:tgtEl>
                                          <p:spTgt spid="23"/>
                                        </p:tgtEl>
                                        <p:attrNameLst>
                                          <p:attrName>ppt_x</p:attrName>
                                          <p:attrName>ppt_y</p:attrName>
                                        </p:attrNameLst>
                                      </p:cBhvr>
                                      <p:rCtr x="32591" y="0"/>
                                    </p:animMotion>
                                  </p:childTnLst>
                                </p:cTn>
                              </p:par>
                            </p:childTnLst>
                          </p:cTn>
                        </p:par>
                        <p:par>
                          <p:cTn id="16" fill="hold">
                            <p:stCondLst>
                              <p:cond delay="3000"/>
                            </p:stCondLst>
                            <p:childTnLst>
                              <p:par>
                                <p:cTn id="17" presetID="63" presetClass="path" presetSubtype="0" accel="50000" decel="50000" fill="hold" nodeType="afterEffect">
                                  <p:stCondLst>
                                    <p:cond delay="0"/>
                                  </p:stCondLst>
                                  <p:childTnLst>
                                    <p:animMotion origin="layout" path="M 1.875E-6 -1.85185E-6 L 0.63138 -1.85185E-6 " pathEditMode="relative" rAng="0" ptsTypes="AA">
                                      <p:cBhvr>
                                        <p:cTn id="18" dur="750" fill="hold"/>
                                        <p:tgtEl>
                                          <p:spTgt spid="28"/>
                                        </p:tgtEl>
                                        <p:attrNameLst>
                                          <p:attrName>ppt_x</p:attrName>
                                          <p:attrName>ppt_y</p:attrName>
                                        </p:attrNameLst>
                                      </p:cBhvr>
                                      <p:rCtr x="31563" y="0"/>
                                    </p:animMotion>
                                  </p:childTnLst>
                                </p:cTn>
                              </p:par>
                            </p:childTnLst>
                          </p:cTn>
                        </p:par>
                        <p:par>
                          <p:cTn id="19" fill="hold">
                            <p:stCondLst>
                              <p:cond delay="3750"/>
                            </p:stCondLst>
                            <p:childTnLst>
                              <p:par>
                                <p:cTn id="20" presetID="63" presetClass="path" presetSubtype="0" accel="50000" decel="50000" fill="hold" nodeType="afterEffect">
                                  <p:stCondLst>
                                    <p:cond delay="0"/>
                                  </p:stCondLst>
                                  <p:childTnLst>
                                    <p:animMotion origin="layout" path="M 1.875E-6 -1.85185E-6 L 0.61055 -1.85185E-6 " pathEditMode="relative" rAng="0" ptsTypes="AA">
                                      <p:cBhvr>
                                        <p:cTn id="21" dur="750" fill="hold"/>
                                        <p:tgtEl>
                                          <p:spTgt spid="52"/>
                                        </p:tgtEl>
                                        <p:attrNameLst>
                                          <p:attrName>ppt_x</p:attrName>
                                          <p:attrName>ppt_y</p:attrName>
                                        </p:attrNameLst>
                                      </p:cBhvr>
                                      <p:rCtr x="30521" y="0"/>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4.07407E-6 L -0.44714 -4.07407E-6 " pathEditMode="relative" rAng="0" ptsTypes="AA">
                                      <p:cBhvr>
                                        <p:cTn id="30" dur="2000" fill="hold"/>
                                        <p:tgtEl>
                                          <p:spTgt spid="9"/>
                                        </p:tgtEl>
                                        <p:attrNameLst>
                                          <p:attrName>ppt_x</p:attrName>
                                          <p:attrName>ppt_y</p:attrName>
                                        </p:attrNameLst>
                                      </p:cBhvr>
                                      <p:rCtr x="-22357" y="0"/>
                                    </p:animMotion>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4B72936-6211-0941-AB25-9776E8E87F1F}"/>
              </a:ext>
            </a:extLst>
          </p:cNvPr>
          <p:cNvSpPr>
            <a:spLocks noGrp="1"/>
          </p:cNvSpPr>
          <p:nvPr>
            <p:ph type="body" sz="quarter" idx="12"/>
          </p:nvPr>
        </p:nvSpPr>
        <p:spPr>
          <a:xfrm>
            <a:off x="368136" y="1045028"/>
            <a:ext cx="8449210" cy="3996871"/>
          </a:xfrm>
        </p:spPr>
        <p:txBody>
          <a:bodyPr/>
          <a:lstStyle/>
          <a:p>
            <a:pPr marL="457200" indent="-457200">
              <a:buFont typeface="+mj-lt"/>
              <a:buAutoNum type="arabicPeriod"/>
            </a:pPr>
            <a:r>
              <a:rPr kumimoji="1" lang="en-US" altLang="zh-TW" dirty="0"/>
              <a:t>Overview of Congestion Control (CC) in Data Centers</a:t>
            </a:r>
          </a:p>
          <a:p>
            <a:pPr marL="457200" indent="-457200">
              <a:buFont typeface="+mj-lt"/>
              <a:buAutoNum type="arabicPeriod"/>
            </a:pPr>
            <a:r>
              <a:rPr kumimoji="1" lang="en-US" altLang="zh-TW" dirty="0"/>
              <a:t>RDMA (Remote Direct Memory Access) </a:t>
            </a:r>
          </a:p>
          <a:p>
            <a:pPr marL="457200" indent="-457200">
              <a:buFont typeface="+mj-lt"/>
              <a:buAutoNum type="arabicPeriod"/>
            </a:pPr>
            <a:r>
              <a:rPr kumimoji="1" lang="en-US" altLang="zh-TW" dirty="0"/>
              <a:t>PFC (Priority Flow Control)</a:t>
            </a:r>
          </a:p>
          <a:p>
            <a:pPr marL="457200" indent="-457200">
              <a:buFont typeface="+mj-lt"/>
              <a:buAutoNum type="arabicPeriod"/>
            </a:pPr>
            <a:r>
              <a:rPr kumimoji="1" lang="en-US" altLang="zh-TW" dirty="0"/>
              <a:t>HPCC (High Precision Congestion Control)</a:t>
            </a:r>
          </a:p>
          <a:p>
            <a:pPr marL="285750" lvl="1" indent="0">
              <a:buNone/>
            </a:pPr>
            <a:r>
              <a:rPr kumimoji="1" lang="en-US" altLang="zh-TW" dirty="0"/>
              <a:t> </a:t>
            </a:r>
          </a:p>
          <a:p>
            <a:pPr lvl="1">
              <a:buFont typeface="Wingdings" pitchFamily="2" charset="2"/>
              <a:buChar char="Ø"/>
            </a:pPr>
            <a:endParaRPr kumimoji="1" lang="en-US" altLang="zh-TW" dirty="0"/>
          </a:p>
        </p:txBody>
      </p:sp>
      <p:sp>
        <p:nvSpPr>
          <p:cNvPr id="4" name="投影片編號版面配置區 3">
            <a:extLst>
              <a:ext uri="{FF2B5EF4-FFF2-40B4-BE49-F238E27FC236}">
                <a16:creationId xmlns:a16="http://schemas.microsoft.com/office/drawing/2014/main" id="{65BB8FB2-33FD-DD48-8851-7B242AB95610}"/>
              </a:ext>
            </a:extLst>
          </p:cNvPr>
          <p:cNvSpPr>
            <a:spLocks noGrp="1"/>
          </p:cNvSpPr>
          <p:nvPr>
            <p:ph type="sldNum" sz="quarter" idx="16"/>
          </p:nvPr>
        </p:nvSpPr>
        <p:spPr/>
        <p:txBody>
          <a:bodyPr/>
          <a:lstStyle/>
          <a:p>
            <a:fld id="{A3D5D3D8-1F29-B74B-B3A0-A1F2C7DC88AC}" type="slidenum">
              <a:rPr lang="en-US" altLang="en-US" smtClean="0"/>
              <a:pPr/>
              <a:t>2</a:t>
            </a:fld>
            <a:endParaRPr lang="en-US" altLang="en-US"/>
          </a:p>
        </p:txBody>
      </p:sp>
      <p:sp>
        <p:nvSpPr>
          <p:cNvPr id="5" name="文字版面配置區 4">
            <a:extLst>
              <a:ext uri="{FF2B5EF4-FFF2-40B4-BE49-F238E27FC236}">
                <a16:creationId xmlns:a16="http://schemas.microsoft.com/office/drawing/2014/main" id="{F0C9DCC1-414E-AC48-AAB3-3BEC01B1F297}"/>
              </a:ext>
            </a:extLst>
          </p:cNvPr>
          <p:cNvSpPr>
            <a:spLocks noGrp="1"/>
          </p:cNvSpPr>
          <p:nvPr>
            <p:ph type="body" sz="quarter" idx="13"/>
          </p:nvPr>
        </p:nvSpPr>
        <p:spPr/>
        <p:txBody>
          <a:bodyPr/>
          <a:lstStyle/>
          <a:p>
            <a:r>
              <a:rPr kumimoji="1" lang="en-US" altLang="zh-TW" dirty="0"/>
              <a:t>Outline</a:t>
            </a:r>
            <a:endParaRPr kumimoji="1" lang="zh-TW" altLang="en-US" dirty="0"/>
          </a:p>
        </p:txBody>
      </p:sp>
    </p:spTree>
    <p:extLst>
      <p:ext uri="{BB962C8B-B14F-4D97-AF65-F5344CB8AC3E}">
        <p14:creationId xmlns:p14="http://schemas.microsoft.com/office/powerpoint/2010/main" val="4000911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44925" y="1554273"/>
            <a:ext cx="8627615" cy="3387005"/>
          </a:xfrm>
          <a:prstGeom prst="rect">
            <a:avLst/>
          </a:prstGeom>
        </p:spPr>
      </p:pic>
      <p:pic>
        <p:nvPicPr>
          <p:cNvPr id="9" name="图片 8"/>
          <p:cNvPicPr>
            <a:picLocks noChangeAspect="1"/>
          </p:cNvPicPr>
          <p:nvPr/>
        </p:nvPicPr>
        <p:blipFill>
          <a:blip r:embed="rId4"/>
          <a:stretch>
            <a:fillRect/>
          </a:stretch>
        </p:blipFill>
        <p:spPr>
          <a:xfrm>
            <a:off x="6345790" y="3427677"/>
            <a:ext cx="285683" cy="657394"/>
          </a:xfrm>
          <a:prstGeom prst="rect">
            <a:avLst/>
          </a:prstGeom>
        </p:spPr>
      </p:pic>
      <p:pic>
        <p:nvPicPr>
          <p:cNvPr id="22" name="图片 21"/>
          <p:cNvPicPr>
            <a:picLocks noChangeAspect="1"/>
          </p:cNvPicPr>
          <p:nvPr/>
        </p:nvPicPr>
        <p:blipFill>
          <a:blip r:embed="rId5"/>
          <a:stretch>
            <a:fillRect/>
          </a:stretch>
        </p:blipFill>
        <p:spPr>
          <a:xfrm>
            <a:off x="7387769" y="1886713"/>
            <a:ext cx="279566" cy="631508"/>
          </a:xfrm>
          <a:prstGeom prst="rect">
            <a:avLst/>
          </a:prstGeom>
        </p:spPr>
      </p:pic>
      <p:cxnSp>
        <p:nvCxnSpPr>
          <p:cNvPr id="16" name="直接连接符 15"/>
          <p:cNvCxnSpPr/>
          <p:nvPr/>
        </p:nvCxnSpPr>
        <p:spPr>
          <a:xfrm>
            <a:off x="1703070" y="2187702"/>
            <a:ext cx="32861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1849755" y="2194847"/>
            <a:ext cx="148590" cy="17624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上箭头 18"/>
          <p:cNvSpPr/>
          <p:nvPr/>
        </p:nvSpPr>
        <p:spPr>
          <a:xfrm>
            <a:off x="1793081" y="2536915"/>
            <a:ext cx="148590" cy="846773"/>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p:nvPicPr>
        <p:blipFill>
          <a:blip r:embed="rId5"/>
          <a:stretch>
            <a:fillRect/>
          </a:stretch>
        </p:blipFill>
        <p:spPr>
          <a:xfrm>
            <a:off x="7191788" y="1886713"/>
            <a:ext cx="279566" cy="631508"/>
          </a:xfrm>
          <a:prstGeom prst="rect">
            <a:avLst/>
          </a:prstGeom>
        </p:spPr>
      </p:pic>
      <p:pic>
        <p:nvPicPr>
          <p:cNvPr id="17" name="图片 16"/>
          <p:cNvPicPr>
            <a:picLocks noChangeAspect="1"/>
          </p:cNvPicPr>
          <p:nvPr/>
        </p:nvPicPr>
        <p:blipFill>
          <a:blip r:embed="rId5"/>
          <a:stretch>
            <a:fillRect/>
          </a:stretch>
        </p:blipFill>
        <p:spPr>
          <a:xfrm>
            <a:off x="6995266" y="1886713"/>
            <a:ext cx="279566" cy="631508"/>
          </a:xfrm>
          <a:prstGeom prst="rect">
            <a:avLst/>
          </a:prstGeom>
        </p:spPr>
      </p:pic>
      <p:pic>
        <p:nvPicPr>
          <p:cNvPr id="26" name="图片 25"/>
          <p:cNvPicPr>
            <a:picLocks noChangeAspect="1"/>
          </p:cNvPicPr>
          <p:nvPr/>
        </p:nvPicPr>
        <p:blipFill>
          <a:blip r:embed="rId5"/>
          <a:stretch>
            <a:fillRect/>
          </a:stretch>
        </p:blipFill>
        <p:spPr>
          <a:xfrm>
            <a:off x="6803316" y="1886713"/>
            <a:ext cx="279566" cy="631508"/>
          </a:xfrm>
          <a:prstGeom prst="rect">
            <a:avLst/>
          </a:prstGeom>
        </p:spPr>
      </p:pic>
      <p:pic>
        <p:nvPicPr>
          <p:cNvPr id="27" name="图片 26"/>
          <p:cNvPicPr>
            <a:picLocks noChangeAspect="1"/>
          </p:cNvPicPr>
          <p:nvPr/>
        </p:nvPicPr>
        <p:blipFill>
          <a:blip r:embed="rId5"/>
          <a:stretch>
            <a:fillRect/>
          </a:stretch>
        </p:blipFill>
        <p:spPr>
          <a:xfrm>
            <a:off x="6602762" y="1886713"/>
            <a:ext cx="279566" cy="631508"/>
          </a:xfrm>
          <a:prstGeom prst="rect">
            <a:avLst/>
          </a:prstGeom>
        </p:spPr>
      </p:pic>
      <p:pic>
        <p:nvPicPr>
          <p:cNvPr id="29" name="图片 28"/>
          <p:cNvPicPr>
            <a:picLocks noChangeAspect="1"/>
          </p:cNvPicPr>
          <p:nvPr/>
        </p:nvPicPr>
        <p:blipFill>
          <a:blip r:embed="rId5"/>
          <a:stretch>
            <a:fillRect/>
          </a:stretch>
        </p:blipFill>
        <p:spPr>
          <a:xfrm>
            <a:off x="6406510" y="1886713"/>
            <a:ext cx="279566" cy="631508"/>
          </a:xfrm>
          <a:prstGeom prst="rect">
            <a:avLst/>
          </a:prstGeom>
        </p:spPr>
      </p:pic>
      <p:sp>
        <p:nvSpPr>
          <p:cNvPr id="20" name="矩形 19">
            <a:extLst>
              <a:ext uri="{FF2B5EF4-FFF2-40B4-BE49-F238E27FC236}">
                <a16:creationId xmlns:a16="http://schemas.microsoft.com/office/drawing/2014/main" id="{47F87433-5BEF-F840-91EB-D209C009BFDC}"/>
              </a:ext>
            </a:extLst>
          </p:cNvPr>
          <p:cNvSpPr/>
          <p:nvPr/>
        </p:nvSpPr>
        <p:spPr>
          <a:xfrm>
            <a:off x="319414" y="960536"/>
            <a:ext cx="8285967" cy="507831"/>
          </a:xfrm>
          <a:prstGeom prst="rect">
            <a:avLst/>
          </a:prstGeom>
        </p:spPr>
        <p:txBody>
          <a:bodyPr wrap="square">
            <a:spAutoFit/>
          </a:bodyPr>
          <a:lstStyle/>
          <a:p>
            <a:pPr marL="428625" indent="-428625">
              <a:buFont typeface="Wingdings" pitchFamily="2" charset="2"/>
              <a:buChar char="p"/>
            </a:pPr>
            <a:r>
              <a:rPr lang="en-US" altLang="zh-CN" sz="2700" b="1" dirty="0">
                <a:latin typeface="Calibri" panose="020F0502020204030204" pitchFamily="34" charset="0"/>
                <a:ea typeface="微软雅黑" panose="020B0503020204020204" pitchFamily="34" charset="-122"/>
                <a:cs typeface="Calibri" panose="020F0502020204030204" pitchFamily="34" charset="0"/>
              </a:rPr>
              <a:t>Hop-by-hop flow control</a:t>
            </a:r>
          </a:p>
        </p:txBody>
      </p:sp>
      <p:sp>
        <p:nvSpPr>
          <p:cNvPr id="18" name="文本框 4">
            <a:extLst>
              <a:ext uri="{FF2B5EF4-FFF2-40B4-BE49-F238E27FC236}">
                <a16:creationId xmlns:a16="http://schemas.microsoft.com/office/drawing/2014/main" id="{F06C76E8-FA45-2847-9676-A362E6FA253F}"/>
              </a:ext>
            </a:extLst>
          </p:cNvPr>
          <p:cNvSpPr txBox="1"/>
          <p:nvPr/>
        </p:nvSpPr>
        <p:spPr>
          <a:xfrm>
            <a:off x="5679589" y="155906"/>
            <a:ext cx="3464411" cy="461665"/>
          </a:xfrm>
          <a:prstGeom prst="rect">
            <a:avLst/>
          </a:prstGeom>
          <a:noFill/>
        </p:spPr>
        <p:txBody>
          <a:bodyPr wrap="none" rtlCol="0">
            <a:spAutoFit/>
          </a:bodyPr>
          <a:lstStyle/>
          <a:p>
            <a:pPr algn="r"/>
            <a:r>
              <a:rPr lang="en-US" altLang="zh-CN" b="1" dirty="0">
                <a:solidFill>
                  <a:schemeClr val="bg1"/>
                </a:solidFill>
                <a:latin typeface="Arial" panose="020B0604020202020204" pitchFamily="34" charset="0"/>
                <a:cs typeface="Arial" panose="020B0604020202020204" pitchFamily="34" charset="0"/>
              </a:rPr>
              <a:t>Lossless Flow Control</a:t>
            </a:r>
            <a:endParaRPr lang="zh-CN" altLang="en-US" b="1" dirty="0">
              <a:solidFill>
                <a:schemeClr val="bg1"/>
              </a:solidFill>
              <a:latin typeface="Arial" panose="020B0604020202020204" pitchFamily="34" charset="0"/>
              <a:cs typeface="Arial" panose="020B0604020202020204" pitchFamily="34" charset="0"/>
            </a:endParaRPr>
          </a:p>
        </p:txBody>
      </p:sp>
      <p:sp>
        <p:nvSpPr>
          <p:cNvPr id="21" name="投影片編號版面配置區 3">
            <a:extLst>
              <a:ext uri="{FF2B5EF4-FFF2-40B4-BE49-F238E27FC236}">
                <a16:creationId xmlns:a16="http://schemas.microsoft.com/office/drawing/2014/main" id="{C4D8D11B-4C56-BE4C-9B88-93EF8226DA68}"/>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20</a:t>
            </a:fld>
            <a:endParaRPr lang="en-US" altLang="en-US" sz="1200" dirty="0"/>
          </a:p>
        </p:txBody>
      </p:sp>
      <p:sp>
        <p:nvSpPr>
          <p:cNvPr id="23" name="TextBox 22">
            <a:extLst>
              <a:ext uri="{FF2B5EF4-FFF2-40B4-BE49-F238E27FC236}">
                <a16:creationId xmlns:a16="http://schemas.microsoft.com/office/drawing/2014/main" id="{3E08C9C6-5DF1-F745-8F00-70A5D9F9C993}"/>
              </a:ext>
            </a:extLst>
          </p:cNvPr>
          <p:cNvSpPr txBox="1"/>
          <p:nvPr/>
        </p:nvSpPr>
        <p:spPr>
          <a:xfrm>
            <a:off x="5637141" y="4808408"/>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8795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5" presetClass="path" presetSubtype="0" accel="50000" decel="50000" fill="hold" nodeType="clickEffect">
                                  <p:stCondLst>
                                    <p:cond delay="0"/>
                                  </p:stCondLst>
                                  <p:childTnLst>
                                    <p:animMotion origin="layout" path="M 4.58333E-6 -4.07407E-6 L -0.44714 -4.07407E-6 " pathEditMode="relative" rAng="0" ptsTypes="AA">
                                      <p:cBhvr>
                                        <p:cTn id="21" dur="2000" fill="hold"/>
                                        <p:tgtEl>
                                          <p:spTgt spid="9"/>
                                        </p:tgtEl>
                                        <p:attrNameLst>
                                          <p:attrName>ppt_x</p:attrName>
                                          <p:attrName>ppt_y</p:attrName>
                                        </p:attrNameLst>
                                      </p:cBhvr>
                                      <p:rCtr x="-22357" y="0"/>
                                    </p:animMotion>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3"/>
                                        </p:tgtEl>
                                      </p:cBhvr>
                                    </p:animEffect>
                                    <p:set>
                                      <p:cBhvr>
                                        <p:cTn id="36" dur="1" fill="hold">
                                          <p:stCondLst>
                                            <p:cond delay="499"/>
                                          </p:stCondLst>
                                        </p:cTn>
                                        <p:tgtEl>
                                          <p:spTgt spid="5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203" y="949720"/>
            <a:ext cx="8622203" cy="461665"/>
          </a:xfrm>
          <a:prstGeom prst="rect">
            <a:avLst/>
          </a:prstGeom>
        </p:spPr>
        <p:txBody>
          <a:bodyPr wrap="square">
            <a:spAutoFit/>
          </a:bodyPr>
          <a:lstStyle/>
          <a:p>
            <a:pPr marL="428625" indent="-428625">
              <a:buFont typeface="Wingdings" pitchFamily="2" charset="2"/>
              <a:buChar char="p"/>
            </a:pPr>
            <a:r>
              <a:rPr lang="en-US" altLang="zh-CN" b="1" dirty="0">
                <a:latin typeface="Calibri" panose="020F0502020204030204" pitchFamily="34" charset="0"/>
                <a:ea typeface="微软雅黑" panose="020B0503020204020204" pitchFamily="34" charset="-122"/>
                <a:cs typeface="Calibri" panose="020F0502020204030204" pitchFamily="34" charset="0"/>
              </a:rPr>
              <a:t>Converged Enhanced Ethernet: Priority Flow Control (PFC)</a:t>
            </a:r>
          </a:p>
        </p:txBody>
      </p:sp>
      <p:pic>
        <p:nvPicPr>
          <p:cNvPr id="7" name="图片 6"/>
          <p:cNvPicPr>
            <a:picLocks noChangeAspect="1"/>
          </p:cNvPicPr>
          <p:nvPr/>
        </p:nvPicPr>
        <p:blipFill>
          <a:blip r:embed="rId3"/>
          <a:stretch>
            <a:fillRect/>
          </a:stretch>
        </p:blipFill>
        <p:spPr>
          <a:xfrm>
            <a:off x="244925" y="1554273"/>
            <a:ext cx="8627615" cy="3387005"/>
          </a:xfrm>
          <a:prstGeom prst="rect">
            <a:avLst/>
          </a:prstGeom>
        </p:spPr>
      </p:pic>
      <p:pic>
        <p:nvPicPr>
          <p:cNvPr id="22" name="图片 21"/>
          <p:cNvPicPr>
            <a:picLocks noChangeAspect="1"/>
          </p:cNvPicPr>
          <p:nvPr/>
        </p:nvPicPr>
        <p:blipFill>
          <a:blip r:embed="rId4"/>
          <a:stretch>
            <a:fillRect/>
          </a:stretch>
        </p:blipFill>
        <p:spPr>
          <a:xfrm>
            <a:off x="7387769" y="1886713"/>
            <a:ext cx="279566" cy="631508"/>
          </a:xfrm>
          <a:prstGeom prst="rect">
            <a:avLst/>
          </a:prstGeom>
        </p:spPr>
      </p:pic>
      <p:cxnSp>
        <p:nvCxnSpPr>
          <p:cNvPr id="53" name="直接连接符 52"/>
          <p:cNvCxnSpPr/>
          <p:nvPr/>
        </p:nvCxnSpPr>
        <p:spPr>
          <a:xfrm flipV="1">
            <a:off x="1849755" y="2194847"/>
            <a:ext cx="148590" cy="17624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上箭头 18"/>
          <p:cNvSpPr/>
          <p:nvPr/>
        </p:nvSpPr>
        <p:spPr>
          <a:xfrm>
            <a:off x="1793081" y="2536915"/>
            <a:ext cx="148590" cy="846773"/>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p:nvPicPr>
        <p:blipFill>
          <a:blip r:embed="rId4"/>
          <a:stretch>
            <a:fillRect/>
          </a:stretch>
        </p:blipFill>
        <p:spPr>
          <a:xfrm>
            <a:off x="7191788" y="1886713"/>
            <a:ext cx="279566" cy="631508"/>
          </a:xfrm>
          <a:prstGeom prst="rect">
            <a:avLst/>
          </a:prstGeom>
        </p:spPr>
      </p:pic>
      <p:pic>
        <p:nvPicPr>
          <p:cNvPr id="17" name="图片 16"/>
          <p:cNvPicPr>
            <a:picLocks noChangeAspect="1"/>
          </p:cNvPicPr>
          <p:nvPr/>
        </p:nvPicPr>
        <p:blipFill>
          <a:blip r:embed="rId4"/>
          <a:stretch>
            <a:fillRect/>
          </a:stretch>
        </p:blipFill>
        <p:spPr>
          <a:xfrm>
            <a:off x="6995266" y="1886713"/>
            <a:ext cx="279566" cy="631508"/>
          </a:xfrm>
          <a:prstGeom prst="rect">
            <a:avLst/>
          </a:prstGeom>
        </p:spPr>
      </p:pic>
      <p:pic>
        <p:nvPicPr>
          <p:cNvPr id="26" name="图片 25"/>
          <p:cNvPicPr>
            <a:picLocks noChangeAspect="1"/>
          </p:cNvPicPr>
          <p:nvPr/>
        </p:nvPicPr>
        <p:blipFill>
          <a:blip r:embed="rId4"/>
          <a:stretch>
            <a:fillRect/>
          </a:stretch>
        </p:blipFill>
        <p:spPr>
          <a:xfrm>
            <a:off x="6803316" y="1886713"/>
            <a:ext cx="279566" cy="631508"/>
          </a:xfrm>
          <a:prstGeom prst="rect">
            <a:avLst/>
          </a:prstGeom>
        </p:spPr>
      </p:pic>
      <p:cxnSp>
        <p:nvCxnSpPr>
          <p:cNvPr id="4" name="直接连接符 3"/>
          <p:cNvCxnSpPr/>
          <p:nvPr/>
        </p:nvCxnSpPr>
        <p:spPr>
          <a:xfrm>
            <a:off x="6365631" y="1688123"/>
            <a:ext cx="0" cy="1099038"/>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73362" y="1688123"/>
            <a:ext cx="0" cy="1099038"/>
          </a:xfrm>
          <a:prstGeom prst="line">
            <a:avLst/>
          </a:prstGeom>
          <a:ln w="76200">
            <a:solidFill>
              <a:srgbClr val="0432FF"/>
            </a:solidFill>
            <a:prstDash val="sys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857304" y="1299827"/>
            <a:ext cx="774571" cy="369332"/>
          </a:xfrm>
          <a:prstGeom prst="rect">
            <a:avLst/>
          </a:prstGeom>
          <a:noFill/>
        </p:spPr>
        <p:txBody>
          <a:bodyPr wrap="none" rtlCol="0">
            <a:spAutoFit/>
          </a:bodyPr>
          <a:lstStyle/>
          <a:p>
            <a:r>
              <a:rPr lang="en-US" altLang="zh-CN" sz="1800" i="1" dirty="0">
                <a:latin typeface="Times New Roman" panose="02020603050405020304" pitchFamily="18" charset="0"/>
                <a:cs typeface="Times New Roman" panose="02020603050405020304" pitchFamily="18" charset="0"/>
              </a:rPr>
              <a:t>XOFF</a:t>
            </a:r>
            <a:endParaRPr lang="zh-CN" altLang="en-US" sz="1800"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516405" y="1289121"/>
            <a:ext cx="646331" cy="369332"/>
          </a:xfrm>
          <a:prstGeom prst="rect">
            <a:avLst/>
          </a:prstGeom>
          <a:noFill/>
        </p:spPr>
        <p:txBody>
          <a:bodyPr wrap="none" rtlCol="0">
            <a:spAutoFit/>
          </a:bodyPr>
          <a:lstStyle/>
          <a:p>
            <a:r>
              <a:rPr lang="en-US" altLang="zh-CN" sz="1800" i="1" dirty="0">
                <a:latin typeface="Times New Roman" panose="02020603050405020304" pitchFamily="18" charset="0"/>
                <a:cs typeface="Times New Roman" panose="02020603050405020304" pitchFamily="18" charset="0"/>
              </a:rPr>
              <a:t>XON</a:t>
            </a:r>
            <a:endParaRPr lang="zh-CN" altLang="en-US" sz="1800" i="1" dirty="0">
              <a:latin typeface="Times New Roman" panose="02020603050405020304" pitchFamily="18" charset="0"/>
              <a:cs typeface="Times New Roman" panose="02020603050405020304" pitchFamily="18" charset="0"/>
            </a:endParaRPr>
          </a:p>
        </p:txBody>
      </p:sp>
      <p:pic>
        <p:nvPicPr>
          <p:cNvPr id="30" name="图片 29"/>
          <p:cNvPicPr>
            <a:picLocks noChangeAspect="1"/>
          </p:cNvPicPr>
          <p:nvPr/>
        </p:nvPicPr>
        <p:blipFill>
          <a:blip r:embed="rId5"/>
          <a:stretch>
            <a:fillRect/>
          </a:stretch>
        </p:blipFill>
        <p:spPr>
          <a:xfrm>
            <a:off x="4314767" y="3427677"/>
            <a:ext cx="285683" cy="657394"/>
          </a:xfrm>
          <a:prstGeom prst="rect">
            <a:avLst/>
          </a:prstGeom>
        </p:spPr>
      </p:pic>
      <p:sp>
        <p:nvSpPr>
          <p:cNvPr id="31" name="文本框 30"/>
          <p:cNvSpPr txBox="1"/>
          <p:nvPr/>
        </p:nvSpPr>
        <p:spPr>
          <a:xfrm>
            <a:off x="3167470" y="4519247"/>
            <a:ext cx="2625655" cy="461665"/>
          </a:xfrm>
          <a:prstGeom prst="rect">
            <a:avLst/>
          </a:prstGeom>
          <a:noFill/>
        </p:spPr>
        <p:txBody>
          <a:bodyPr wrap="none" rtlCol="0">
            <a:spAutoFit/>
          </a:bodyPr>
          <a:lstStyle/>
          <a:p>
            <a:r>
              <a:rPr lang="en-US" altLang="zh-CN" b="1" dirty="0">
                <a:solidFill>
                  <a:srgbClr val="0070C0"/>
                </a:solidFill>
                <a:latin typeface="Arial" panose="020B0604020202020204" pitchFamily="34" charset="0"/>
                <a:cs typeface="Arial" panose="020B0604020202020204" pitchFamily="34" charset="0"/>
              </a:rPr>
              <a:t>PAUSE/RESUME</a:t>
            </a:r>
            <a:endParaRPr lang="zh-CN" altLang="en-US" b="1" dirty="0">
              <a:solidFill>
                <a:srgbClr val="0070C0"/>
              </a:solidFill>
              <a:latin typeface="Arial" panose="020B0604020202020204" pitchFamily="34" charset="0"/>
              <a:cs typeface="Arial" panose="020B0604020202020204" pitchFamily="34" charset="0"/>
            </a:endParaRPr>
          </a:p>
        </p:txBody>
      </p:sp>
      <p:cxnSp>
        <p:nvCxnSpPr>
          <p:cNvPr id="32" name="直接箭头连接符 31"/>
          <p:cNvCxnSpPr/>
          <p:nvPr/>
        </p:nvCxnSpPr>
        <p:spPr>
          <a:xfrm flipV="1">
            <a:off x="4457606" y="4085069"/>
            <a:ext cx="0" cy="4341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4">
            <a:extLst>
              <a:ext uri="{FF2B5EF4-FFF2-40B4-BE49-F238E27FC236}">
                <a16:creationId xmlns:a16="http://schemas.microsoft.com/office/drawing/2014/main" id="{1F1823F2-E013-1D4C-80B8-AF8F77EF625D}"/>
              </a:ext>
            </a:extLst>
          </p:cNvPr>
          <p:cNvSpPr txBox="1"/>
          <p:nvPr/>
        </p:nvSpPr>
        <p:spPr>
          <a:xfrm>
            <a:off x="5679589" y="155906"/>
            <a:ext cx="3464411" cy="461665"/>
          </a:xfrm>
          <a:prstGeom prst="rect">
            <a:avLst/>
          </a:prstGeom>
          <a:noFill/>
        </p:spPr>
        <p:txBody>
          <a:bodyPr wrap="none" rtlCol="0">
            <a:spAutoFit/>
          </a:bodyPr>
          <a:lstStyle/>
          <a:p>
            <a:pPr algn="r"/>
            <a:r>
              <a:rPr lang="en-US" altLang="zh-CN" b="1" dirty="0">
                <a:solidFill>
                  <a:schemeClr val="bg1"/>
                </a:solidFill>
                <a:latin typeface="Arial" panose="020B0604020202020204" pitchFamily="34" charset="0"/>
                <a:cs typeface="Arial" panose="020B0604020202020204" pitchFamily="34" charset="0"/>
              </a:rPr>
              <a:t>Lossless Flow Control</a:t>
            </a:r>
            <a:endParaRPr lang="zh-CN" altLang="en-US" b="1" dirty="0">
              <a:solidFill>
                <a:schemeClr val="bg1"/>
              </a:solidFill>
              <a:latin typeface="Arial" panose="020B0604020202020204" pitchFamily="34" charset="0"/>
              <a:cs typeface="Arial" panose="020B0604020202020204" pitchFamily="34" charset="0"/>
            </a:endParaRPr>
          </a:p>
        </p:txBody>
      </p:sp>
      <p:sp>
        <p:nvSpPr>
          <p:cNvPr id="24" name="投影片編號版面配置區 3">
            <a:extLst>
              <a:ext uri="{FF2B5EF4-FFF2-40B4-BE49-F238E27FC236}">
                <a16:creationId xmlns:a16="http://schemas.microsoft.com/office/drawing/2014/main" id="{37A35C23-6D73-DA4D-AF83-541C6F6FA7C9}"/>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21</a:t>
            </a:fld>
            <a:endParaRPr lang="en-US" altLang="en-US" sz="1200" dirty="0"/>
          </a:p>
        </p:txBody>
      </p:sp>
      <p:sp>
        <p:nvSpPr>
          <p:cNvPr id="25" name="TextBox 24">
            <a:extLst>
              <a:ext uri="{FF2B5EF4-FFF2-40B4-BE49-F238E27FC236}">
                <a16:creationId xmlns:a16="http://schemas.microsoft.com/office/drawing/2014/main" id="{50ECEF29-A7F1-8E45-9A52-89B374B29636}"/>
              </a:ext>
            </a:extLst>
          </p:cNvPr>
          <p:cNvSpPr txBox="1"/>
          <p:nvPr/>
        </p:nvSpPr>
        <p:spPr>
          <a:xfrm>
            <a:off x="5637141" y="4808408"/>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7312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125A613-A4CB-9F49-A1F5-94595A2AB158}"/>
              </a:ext>
            </a:extLst>
          </p:cNvPr>
          <p:cNvSpPr>
            <a:spLocks noGrp="1"/>
          </p:cNvSpPr>
          <p:nvPr>
            <p:ph type="body" sz="quarter" idx="12"/>
          </p:nvPr>
        </p:nvSpPr>
        <p:spPr/>
        <p:txBody>
          <a:bodyPr/>
          <a:lstStyle/>
          <a:p>
            <a:pPr lvl="1" indent="-342900"/>
            <a:r>
              <a:rPr lang="en-US" altLang="zh-TW" b="1" dirty="0" err="1"/>
              <a:t>priority_enable_vector</a:t>
            </a:r>
            <a:endParaRPr lang="en-US" altLang="zh-TW" b="1" dirty="0"/>
          </a:p>
          <a:p>
            <a:pPr lvl="1" indent="-342900"/>
            <a:r>
              <a:rPr kumimoji="1" lang="en-US" altLang="zh-TW" b="1" dirty="0"/>
              <a:t>Time : duration of pause time</a:t>
            </a:r>
          </a:p>
          <a:p>
            <a:pPr marL="285750" lvl="1" indent="0">
              <a:buNone/>
            </a:pPr>
            <a:r>
              <a:rPr kumimoji="1" lang="en-US" altLang="zh-TW" b="1" dirty="0"/>
              <a:t>     = 2 Byte value * </a:t>
            </a:r>
            <a:r>
              <a:rPr lang="en-US" altLang="zh-TW" b="1" dirty="0"/>
              <a:t>time needed to</a:t>
            </a:r>
          </a:p>
          <a:p>
            <a:pPr marL="285750" lvl="1" indent="0">
              <a:buNone/>
            </a:pPr>
            <a:r>
              <a:rPr lang="en-US" altLang="zh-TW" b="1" dirty="0"/>
              <a:t>        transmit 512 bits link</a:t>
            </a:r>
          </a:p>
          <a:p>
            <a:pPr lvl="1" indent="-342900">
              <a:buFont typeface="Wingdings" pitchFamily="2" charset="2"/>
              <a:buChar char="Ø"/>
            </a:pPr>
            <a:endParaRPr kumimoji="1" lang="en-US" altLang="zh-TW" b="1" dirty="0"/>
          </a:p>
          <a:p>
            <a:pPr lvl="1" indent="-342900"/>
            <a:endParaRPr kumimoji="1" lang="zh-TW" altLang="en-US" b="1" dirty="0"/>
          </a:p>
        </p:txBody>
      </p:sp>
      <p:sp>
        <p:nvSpPr>
          <p:cNvPr id="4" name="投影片編號版面配置區 3">
            <a:extLst>
              <a:ext uri="{FF2B5EF4-FFF2-40B4-BE49-F238E27FC236}">
                <a16:creationId xmlns:a16="http://schemas.microsoft.com/office/drawing/2014/main" id="{429BDD0C-FF8F-8A4B-BCBC-0EF0F4DAEC02}"/>
              </a:ext>
            </a:extLst>
          </p:cNvPr>
          <p:cNvSpPr>
            <a:spLocks noGrp="1"/>
          </p:cNvSpPr>
          <p:nvPr>
            <p:ph type="sldNum" sz="quarter" idx="16"/>
          </p:nvPr>
        </p:nvSpPr>
        <p:spPr/>
        <p:txBody>
          <a:bodyPr/>
          <a:lstStyle/>
          <a:p>
            <a:fld id="{A3D5D3D8-1F29-B74B-B3A0-A1F2C7DC88AC}" type="slidenum">
              <a:rPr lang="en-US" altLang="en-US" smtClean="0"/>
              <a:pPr/>
              <a:t>22</a:t>
            </a:fld>
            <a:endParaRPr lang="en-US" altLang="en-US"/>
          </a:p>
        </p:txBody>
      </p:sp>
      <p:sp>
        <p:nvSpPr>
          <p:cNvPr id="5" name="文字版面配置區 4">
            <a:extLst>
              <a:ext uri="{FF2B5EF4-FFF2-40B4-BE49-F238E27FC236}">
                <a16:creationId xmlns:a16="http://schemas.microsoft.com/office/drawing/2014/main" id="{F1EF4FD6-7478-004D-807D-A9B095F0A3CA}"/>
              </a:ext>
            </a:extLst>
          </p:cNvPr>
          <p:cNvSpPr>
            <a:spLocks noGrp="1"/>
          </p:cNvSpPr>
          <p:nvPr>
            <p:ph type="body" sz="quarter" idx="13"/>
          </p:nvPr>
        </p:nvSpPr>
        <p:spPr/>
        <p:txBody>
          <a:bodyPr/>
          <a:lstStyle/>
          <a:p>
            <a:r>
              <a:rPr kumimoji="1" lang="en-US" altLang="zh-TW" dirty="0"/>
              <a:t>PFC Format</a:t>
            </a:r>
            <a:endParaRPr kumimoji="1" lang="zh-TW" altLang="en-US" dirty="0"/>
          </a:p>
        </p:txBody>
      </p:sp>
      <p:pic>
        <p:nvPicPr>
          <p:cNvPr id="7" name="圖片 6">
            <a:extLst>
              <a:ext uri="{FF2B5EF4-FFF2-40B4-BE49-F238E27FC236}">
                <a16:creationId xmlns:a16="http://schemas.microsoft.com/office/drawing/2014/main" id="{57DB5E7A-BAF7-A546-A0C5-9690950506AE}"/>
              </a:ext>
            </a:extLst>
          </p:cNvPr>
          <p:cNvPicPr>
            <a:picLocks noChangeAspect="1"/>
          </p:cNvPicPr>
          <p:nvPr/>
        </p:nvPicPr>
        <p:blipFill>
          <a:blip r:embed="rId2"/>
          <a:stretch>
            <a:fillRect/>
          </a:stretch>
        </p:blipFill>
        <p:spPr>
          <a:xfrm>
            <a:off x="5437879" y="1384932"/>
            <a:ext cx="3706121" cy="3162675"/>
          </a:xfrm>
          <a:prstGeom prst="rect">
            <a:avLst/>
          </a:prstGeom>
        </p:spPr>
      </p:pic>
    </p:spTree>
    <p:extLst>
      <p:ext uri="{BB962C8B-B14F-4D97-AF65-F5344CB8AC3E}">
        <p14:creationId xmlns:p14="http://schemas.microsoft.com/office/powerpoint/2010/main" val="129887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202" y="968509"/>
            <a:ext cx="8612809" cy="507831"/>
          </a:xfrm>
          <a:prstGeom prst="rect">
            <a:avLst/>
          </a:prstGeom>
        </p:spPr>
        <p:txBody>
          <a:bodyPr wrap="square">
            <a:spAutoFit/>
          </a:bodyPr>
          <a:lstStyle/>
          <a:p>
            <a:pPr marL="428625" indent="-428625">
              <a:buFont typeface="Wingdings" pitchFamily="2" charset="2"/>
              <a:buChar char="p"/>
            </a:pPr>
            <a:r>
              <a:rPr lang="en-US" altLang="zh-CN" sz="2700" b="1" dirty="0" err="1">
                <a:latin typeface="Calibri" panose="020F0502020204030204" pitchFamily="34" charset="0"/>
                <a:ea typeface="微软雅黑" panose="020B0503020204020204" pitchFamily="34" charset="-122"/>
                <a:cs typeface="Calibri" panose="020F0502020204030204" pitchFamily="34" charset="0"/>
              </a:rPr>
              <a:t>InfiniBand</a:t>
            </a:r>
            <a:r>
              <a:rPr lang="en-US" altLang="zh-CN" sz="2700" b="1" dirty="0">
                <a:latin typeface="Calibri" panose="020F0502020204030204" pitchFamily="34" charset="0"/>
                <a:ea typeface="微软雅黑" panose="020B0503020204020204" pitchFamily="34" charset="-122"/>
                <a:cs typeface="Calibri" panose="020F0502020204030204" pitchFamily="34" charset="0"/>
              </a:rPr>
              <a:t>: Credit Based Flow Control (CBFC)</a:t>
            </a:r>
          </a:p>
        </p:txBody>
      </p:sp>
      <p:pic>
        <p:nvPicPr>
          <p:cNvPr id="7" name="图片 6"/>
          <p:cNvPicPr>
            <a:picLocks noChangeAspect="1"/>
          </p:cNvPicPr>
          <p:nvPr/>
        </p:nvPicPr>
        <p:blipFill>
          <a:blip r:embed="rId3"/>
          <a:stretch>
            <a:fillRect/>
          </a:stretch>
        </p:blipFill>
        <p:spPr>
          <a:xfrm>
            <a:off x="244925" y="1554273"/>
            <a:ext cx="8627615" cy="3387005"/>
          </a:xfrm>
          <a:prstGeom prst="rect">
            <a:avLst/>
          </a:prstGeom>
        </p:spPr>
      </p:pic>
      <p:pic>
        <p:nvPicPr>
          <p:cNvPr id="22" name="图片 21"/>
          <p:cNvPicPr>
            <a:picLocks noChangeAspect="1"/>
          </p:cNvPicPr>
          <p:nvPr/>
        </p:nvPicPr>
        <p:blipFill>
          <a:blip r:embed="rId4"/>
          <a:stretch>
            <a:fillRect/>
          </a:stretch>
        </p:blipFill>
        <p:spPr>
          <a:xfrm>
            <a:off x="7387769" y="1886713"/>
            <a:ext cx="279566" cy="631508"/>
          </a:xfrm>
          <a:prstGeom prst="rect">
            <a:avLst/>
          </a:prstGeom>
        </p:spPr>
      </p:pic>
      <p:cxnSp>
        <p:nvCxnSpPr>
          <p:cNvPr id="53" name="直接连接符 52"/>
          <p:cNvCxnSpPr/>
          <p:nvPr/>
        </p:nvCxnSpPr>
        <p:spPr>
          <a:xfrm flipV="1">
            <a:off x="1849755" y="2194847"/>
            <a:ext cx="148590" cy="17624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上箭头 18"/>
          <p:cNvSpPr/>
          <p:nvPr/>
        </p:nvSpPr>
        <p:spPr>
          <a:xfrm>
            <a:off x="1793081" y="2536915"/>
            <a:ext cx="148590" cy="846773"/>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p:nvPicPr>
        <p:blipFill>
          <a:blip r:embed="rId4"/>
          <a:stretch>
            <a:fillRect/>
          </a:stretch>
        </p:blipFill>
        <p:spPr>
          <a:xfrm>
            <a:off x="7191788" y="1886713"/>
            <a:ext cx="279566" cy="631508"/>
          </a:xfrm>
          <a:prstGeom prst="rect">
            <a:avLst/>
          </a:prstGeom>
        </p:spPr>
      </p:pic>
      <p:pic>
        <p:nvPicPr>
          <p:cNvPr id="17" name="图片 16"/>
          <p:cNvPicPr>
            <a:picLocks noChangeAspect="1"/>
          </p:cNvPicPr>
          <p:nvPr/>
        </p:nvPicPr>
        <p:blipFill>
          <a:blip r:embed="rId4"/>
          <a:stretch>
            <a:fillRect/>
          </a:stretch>
        </p:blipFill>
        <p:spPr>
          <a:xfrm>
            <a:off x="6995266" y="1886713"/>
            <a:ext cx="279566" cy="631508"/>
          </a:xfrm>
          <a:prstGeom prst="rect">
            <a:avLst/>
          </a:prstGeom>
        </p:spPr>
      </p:pic>
      <p:pic>
        <p:nvPicPr>
          <p:cNvPr id="26" name="图片 25"/>
          <p:cNvPicPr>
            <a:picLocks noChangeAspect="1"/>
          </p:cNvPicPr>
          <p:nvPr/>
        </p:nvPicPr>
        <p:blipFill>
          <a:blip r:embed="rId4"/>
          <a:stretch>
            <a:fillRect/>
          </a:stretch>
        </p:blipFill>
        <p:spPr>
          <a:xfrm>
            <a:off x="6803316" y="1886713"/>
            <a:ext cx="279566" cy="631508"/>
          </a:xfrm>
          <a:prstGeom prst="rect">
            <a:avLst/>
          </a:prstGeom>
        </p:spPr>
      </p:pic>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7552" y="2907409"/>
            <a:ext cx="952556" cy="952556"/>
          </a:xfrm>
          <a:prstGeom prst="rect">
            <a:avLst/>
          </a:prstGeom>
        </p:spPr>
      </p:pic>
      <p:pic>
        <p:nvPicPr>
          <p:cNvPr id="21" name="图片 20"/>
          <p:cNvPicPr>
            <a:picLocks noChangeAspect="1"/>
          </p:cNvPicPr>
          <p:nvPr/>
        </p:nvPicPr>
        <p:blipFill>
          <a:blip r:embed="rId6"/>
          <a:stretch>
            <a:fillRect/>
          </a:stretch>
        </p:blipFill>
        <p:spPr>
          <a:xfrm>
            <a:off x="4314767" y="3427677"/>
            <a:ext cx="285683" cy="657394"/>
          </a:xfrm>
          <a:prstGeom prst="rect">
            <a:avLst/>
          </a:prstGeom>
        </p:spPr>
      </p:pic>
      <p:sp>
        <p:nvSpPr>
          <p:cNvPr id="23" name="文本框 22"/>
          <p:cNvSpPr txBox="1"/>
          <p:nvPr/>
        </p:nvSpPr>
        <p:spPr>
          <a:xfrm>
            <a:off x="3858764" y="4533108"/>
            <a:ext cx="1245854" cy="461665"/>
          </a:xfrm>
          <a:prstGeom prst="rect">
            <a:avLst/>
          </a:prstGeom>
          <a:noFill/>
        </p:spPr>
        <p:txBody>
          <a:bodyPr wrap="none" rtlCol="0">
            <a:spAutoFit/>
          </a:bodyPr>
          <a:lstStyle>
            <a:defPPr>
              <a:defRPr lang="zh-CN"/>
            </a:defPPr>
            <a:lvl1pPr>
              <a:defRPr sz="2400" b="1">
                <a:solidFill>
                  <a:srgbClr val="0070C0"/>
                </a:solidFill>
                <a:latin typeface="Arial" panose="020B0604020202020204" pitchFamily="34" charset="0"/>
                <a:cs typeface="Arial" panose="020B0604020202020204" pitchFamily="34" charset="0"/>
              </a:defRPr>
            </a:lvl1pPr>
          </a:lstStyle>
          <a:p>
            <a:r>
              <a:rPr lang="en-US" altLang="zh-CN" dirty="0"/>
              <a:t>Credits</a:t>
            </a:r>
            <a:endParaRPr lang="zh-CN" altLang="en-US" dirty="0"/>
          </a:p>
        </p:txBody>
      </p:sp>
      <p:cxnSp>
        <p:nvCxnSpPr>
          <p:cNvPr id="24" name="直接箭头连接符 23"/>
          <p:cNvCxnSpPr/>
          <p:nvPr/>
        </p:nvCxnSpPr>
        <p:spPr>
          <a:xfrm flipV="1">
            <a:off x="4457606" y="4085069"/>
            <a:ext cx="0" cy="4341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4">
            <a:extLst>
              <a:ext uri="{FF2B5EF4-FFF2-40B4-BE49-F238E27FC236}">
                <a16:creationId xmlns:a16="http://schemas.microsoft.com/office/drawing/2014/main" id="{EA007FC5-D4D4-EA4A-98B5-E7A6BF67DD23}"/>
              </a:ext>
            </a:extLst>
          </p:cNvPr>
          <p:cNvSpPr txBox="1"/>
          <p:nvPr/>
        </p:nvSpPr>
        <p:spPr>
          <a:xfrm>
            <a:off x="5679589" y="155906"/>
            <a:ext cx="3464411" cy="461665"/>
          </a:xfrm>
          <a:prstGeom prst="rect">
            <a:avLst/>
          </a:prstGeom>
          <a:noFill/>
        </p:spPr>
        <p:txBody>
          <a:bodyPr wrap="none" rtlCol="0">
            <a:spAutoFit/>
          </a:bodyPr>
          <a:lstStyle/>
          <a:p>
            <a:pPr algn="r"/>
            <a:r>
              <a:rPr lang="en-US" altLang="zh-CN" b="1" dirty="0">
                <a:solidFill>
                  <a:schemeClr val="bg1"/>
                </a:solidFill>
                <a:latin typeface="Arial" panose="020B0604020202020204" pitchFamily="34" charset="0"/>
                <a:cs typeface="Arial" panose="020B0604020202020204" pitchFamily="34" charset="0"/>
              </a:rPr>
              <a:t>Lossless Flow Control</a:t>
            </a:r>
            <a:endParaRPr lang="zh-CN" altLang="en-US" b="1" dirty="0">
              <a:solidFill>
                <a:schemeClr val="bg1"/>
              </a:solidFill>
              <a:latin typeface="Arial" panose="020B0604020202020204" pitchFamily="34" charset="0"/>
              <a:cs typeface="Arial" panose="020B0604020202020204" pitchFamily="34" charset="0"/>
            </a:endParaRPr>
          </a:p>
        </p:txBody>
      </p:sp>
      <p:sp>
        <p:nvSpPr>
          <p:cNvPr id="25" name="投影片編號版面配置區 3">
            <a:extLst>
              <a:ext uri="{FF2B5EF4-FFF2-40B4-BE49-F238E27FC236}">
                <a16:creationId xmlns:a16="http://schemas.microsoft.com/office/drawing/2014/main" id="{B7A72D84-15DD-454D-9E3E-952670776620}"/>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23</a:t>
            </a:fld>
            <a:endParaRPr lang="en-US" altLang="en-US" sz="1200" dirty="0"/>
          </a:p>
        </p:txBody>
      </p:sp>
      <p:sp>
        <p:nvSpPr>
          <p:cNvPr id="27" name="TextBox 26">
            <a:extLst>
              <a:ext uri="{FF2B5EF4-FFF2-40B4-BE49-F238E27FC236}">
                <a16:creationId xmlns:a16="http://schemas.microsoft.com/office/drawing/2014/main" id="{448ACD0C-E57E-1F46-B9CF-B5AE1704DCA9}"/>
              </a:ext>
            </a:extLst>
          </p:cNvPr>
          <p:cNvSpPr txBox="1"/>
          <p:nvPr/>
        </p:nvSpPr>
        <p:spPr>
          <a:xfrm>
            <a:off x="5637141" y="4808408"/>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6109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BA302D6-F74B-3D4D-86D1-0AB3345BB82E}"/>
              </a:ext>
            </a:extLst>
          </p:cNvPr>
          <p:cNvSpPr>
            <a:spLocks noGrp="1"/>
          </p:cNvSpPr>
          <p:nvPr>
            <p:ph type="body" sz="quarter" idx="12"/>
          </p:nvPr>
        </p:nvSpPr>
        <p:spPr/>
        <p:txBody>
          <a:bodyPr/>
          <a:lstStyle/>
          <a:p>
            <a:pPr marL="0" indent="0">
              <a:buNone/>
            </a:pPr>
            <a:r>
              <a:rPr lang="en-US" altLang="zh-TW" b="1" u="sng" dirty="0"/>
              <a:t>PFC limitation:</a:t>
            </a:r>
            <a:endParaRPr lang="en-US" altLang="zh-TW" dirty="0"/>
          </a:p>
          <a:p>
            <a:r>
              <a:rPr lang="en-US" altLang="zh-TW" dirty="0"/>
              <a:t>PFC can lead to poor application performance due to :</a:t>
            </a:r>
          </a:p>
          <a:p>
            <a:pPr lvl="1"/>
            <a:r>
              <a:rPr lang="en-US" altLang="zh-TW" dirty="0"/>
              <a:t> </a:t>
            </a:r>
            <a:r>
              <a:rPr lang="en-US" altLang="zh-TW" dirty="0">
                <a:solidFill>
                  <a:srgbClr val="FF0000"/>
                </a:solidFill>
              </a:rPr>
              <a:t>Head-of-line blocking </a:t>
            </a:r>
          </a:p>
          <a:p>
            <a:pPr lvl="1"/>
            <a:r>
              <a:rPr lang="en-US" altLang="zh-TW" dirty="0"/>
              <a:t> Unfairness</a:t>
            </a:r>
          </a:p>
          <a:p>
            <a:pPr lvl="1"/>
            <a:r>
              <a:rPr lang="en-US" altLang="zh-TW" dirty="0"/>
              <a:t> Congestion spreading </a:t>
            </a:r>
            <a:r>
              <a:rPr lang="en-US" altLang="zh-TW" dirty="0">
                <a:sym typeface="Wingdings" pitchFamily="2" charset="2"/>
              </a:rPr>
              <a:t> </a:t>
            </a:r>
            <a:r>
              <a:rPr lang="en-US" altLang="zh-TW" dirty="0"/>
              <a:t>Victim flow</a:t>
            </a:r>
          </a:p>
          <a:p>
            <a:pPr lvl="1"/>
            <a:r>
              <a:rPr lang="en-US" altLang="zh-TW" dirty="0"/>
              <a:t> Deadlock</a:t>
            </a:r>
          </a:p>
          <a:p>
            <a:pPr marL="0" indent="0">
              <a:buNone/>
            </a:pPr>
            <a:endParaRPr kumimoji="1" lang="en-US" altLang="zh-TW" i="1" dirty="0"/>
          </a:p>
          <a:p>
            <a:endParaRPr kumimoji="1" lang="zh-TW" altLang="en-US" dirty="0"/>
          </a:p>
        </p:txBody>
      </p:sp>
      <p:sp>
        <p:nvSpPr>
          <p:cNvPr id="4" name="投影片編號版面配置區 3">
            <a:extLst>
              <a:ext uri="{FF2B5EF4-FFF2-40B4-BE49-F238E27FC236}">
                <a16:creationId xmlns:a16="http://schemas.microsoft.com/office/drawing/2014/main" id="{6180838B-9586-B240-8583-38D48E109FDE}"/>
              </a:ext>
            </a:extLst>
          </p:cNvPr>
          <p:cNvSpPr>
            <a:spLocks noGrp="1"/>
          </p:cNvSpPr>
          <p:nvPr>
            <p:ph type="sldNum" sz="quarter" idx="16"/>
          </p:nvPr>
        </p:nvSpPr>
        <p:spPr/>
        <p:txBody>
          <a:bodyPr/>
          <a:lstStyle/>
          <a:p>
            <a:fld id="{A3D5D3D8-1F29-B74B-B3A0-A1F2C7DC88AC}" type="slidenum">
              <a:rPr lang="en-US" altLang="en-US" smtClean="0"/>
              <a:pPr/>
              <a:t>24</a:t>
            </a:fld>
            <a:endParaRPr lang="en-US" altLang="en-US"/>
          </a:p>
        </p:txBody>
      </p:sp>
      <p:sp>
        <p:nvSpPr>
          <p:cNvPr id="7" name="文字版面配置區 6">
            <a:extLst>
              <a:ext uri="{FF2B5EF4-FFF2-40B4-BE49-F238E27FC236}">
                <a16:creationId xmlns:a16="http://schemas.microsoft.com/office/drawing/2014/main" id="{BB7E1907-DBCD-C44B-8B40-33A762C180B6}"/>
              </a:ext>
            </a:extLst>
          </p:cNvPr>
          <p:cNvSpPr>
            <a:spLocks noGrp="1"/>
          </p:cNvSpPr>
          <p:nvPr>
            <p:ph type="body" sz="quarter" idx="13"/>
          </p:nvPr>
        </p:nvSpPr>
        <p:spPr/>
        <p:txBody>
          <a:bodyPr/>
          <a:lstStyle/>
          <a:p>
            <a:r>
              <a:rPr kumimoji="1" lang="en-US" altLang="zh-TW" dirty="0"/>
              <a:t>PFC (Priority Flow Control)</a:t>
            </a:r>
            <a:endParaRPr kumimoji="1" lang="zh-TW" altLang="en-US" dirty="0"/>
          </a:p>
        </p:txBody>
      </p:sp>
    </p:spTree>
    <p:extLst>
      <p:ext uri="{BB962C8B-B14F-4D97-AF65-F5344CB8AC3E}">
        <p14:creationId xmlns:p14="http://schemas.microsoft.com/office/powerpoint/2010/main" val="1988414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EC6B3F1-3AAC-7C4C-962B-A4D483CFE1B9}"/>
              </a:ext>
            </a:extLst>
          </p:cNvPr>
          <p:cNvSpPr>
            <a:spLocks noGrp="1"/>
          </p:cNvSpPr>
          <p:nvPr>
            <p:ph type="body" sz="quarter" idx="12"/>
          </p:nvPr>
        </p:nvSpPr>
        <p:spPr>
          <a:xfrm>
            <a:off x="234176" y="970156"/>
            <a:ext cx="8583169" cy="3797107"/>
          </a:xfrm>
          <a:ln>
            <a:noFill/>
          </a:ln>
        </p:spPr>
        <p:style>
          <a:lnRef idx="2">
            <a:schemeClr val="accent1"/>
          </a:lnRef>
          <a:fillRef idx="1">
            <a:schemeClr val="lt1"/>
          </a:fillRef>
          <a:effectRef idx="0">
            <a:schemeClr val="accent1"/>
          </a:effectRef>
          <a:fontRef idx="minor">
            <a:schemeClr val="dk1"/>
          </a:fontRef>
        </p:style>
        <p:txBody>
          <a:bodyPr/>
          <a:lstStyle/>
          <a:p>
            <a:pPr marL="0" indent="0">
              <a:buNone/>
            </a:pPr>
            <a:r>
              <a:rPr lang="en-US" altLang="zh-TW" b="1" u="sng" dirty="0"/>
              <a:t>Head-of-line blocking:</a:t>
            </a:r>
          </a:p>
        </p:txBody>
      </p:sp>
      <p:sp>
        <p:nvSpPr>
          <p:cNvPr id="4" name="投影片編號版面配置區 3">
            <a:extLst>
              <a:ext uri="{FF2B5EF4-FFF2-40B4-BE49-F238E27FC236}">
                <a16:creationId xmlns:a16="http://schemas.microsoft.com/office/drawing/2014/main" id="{110CB99D-A81C-774B-97AB-2BC52A145B4F}"/>
              </a:ext>
            </a:extLst>
          </p:cNvPr>
          <p:cNvSpPr>
            <a:spLocks noGrp="1"/>
          </p:cNvSpPr>
          <p:nvPr>
            <p:ph type="sldNum" sz="quarter" idx="16"/>
          </p:nvPr>
        </p:nvSpPr>
        <p:spPr/>
        <p:txBody>
          <a:bodyPr/>
          <a:lstStyle/>
          <a:p>
            <a:fld id="{A3D5D3D8-1F29-B74B-B3A0-A1F2C7DC88AC}" type="slidenum">
              <a:rPr lang="en-US" altLang="en-US" smtClean="0"/>
              <a:pPr/>
              <a:t>25</a:t>
            </a:fld>
            <a:endParaRPr lang="en-US" altLang="en-US"/>
          </a:p>
        </p:txBody>
      </p:sp>
      <p:sp>
        <p:nvSpPr>
          <p:cNvPr id="5" name="文字版面配置區 4">
            <a:extLst>
              <a:ext uri="{FF2B5EF4-FFF2-40B4-BE49-F238E27FC236}">
                <a16:creationId xmlns:a16="http://schemas.microsoft.com/office/drawing/2014/main" id="{34C42327-94E3-AE47-A0E9-365B730561BF}"/>
              </a:ext>
            </a:extLst>
          </p:cNvPr>
          <p:cNvSpPr>
            <a:spLocks noGrp="1"/>
          </p:cNvSpPr>
          <p:nvPr>
            <p:ph type="body" sz="quarter" idx="13"/>
          </p:nvPr>
        </p:nvSpPr>
        <p:spPr/>
        <p:txBody>
          <a:bodyPr/>
          <a:lstStyle/>
          <a:p>
            <a:r>
              <a:rPr kumimoji="1" lang="en-US" altLang="zh-TW" dirty="0"/>
              <a:t>PFC (Priority Flow Control)</a:t>
            </a:r>
            <a:endParaRPr kumimoji="1" lang="zh-TW" altLang="en-US" dirty="0"/>
          </a:p>
        </p:txBody>
      </p:sp>
      <p:cxnSp>
        <p:nvCxnSpPr>
          <p:cNvPr id="17" name="肘形接點 16">
            <a:extLst>
              <a:ext uri="{FF2B5EF4-FFF2-40B4-BE49-F238E27FC236}">
                <a16:creationId xmlns:a16="http://schemas.microsoft.com/office/drawing/2014/main" id="{8DB1ED2F-4EE8-364B-A4D7-1DD1E3ED345A}"/>
              </a:ext>
            </a:extLst>
          </p:cNvPr>
          <p:cNvCxnSpPr>
            <a:cxnSpLocks/>
          </p:cNvCxnSpPr>
          <p:nvPr/>
        </p:nvCxnSpPr>
        <p:spPr>
          <a:xfrm>
            <a:off x="1672777" y="1902543"/>
            <a:ext cx="907112" cy="61625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肘形接點 18">
            <a:extLst>
              <a:ext uri="{FF2B5EF4-FFF2-40B4-BE49-F238E27FC236}">
                <a16:creationId xmlns:a16="http://schemas.microsoft.com/office/drawing/2014/main" id="{5E722FB1-786F-9D41-92A3-E7EEBB10205B}"/>
              </a:ext>
            </a:extLst>
          </p:cNvPr>
          <p:cNvCxnSpPr>
            <a:cxnSpLocks/>
          </p:cNvCxnSpPr>
          <p:nvPr/>
        </p:nvCxnSpPr>
        <p:spPr>
          <a:xfrm flipV="1">
            <a:off x="1672777" y="2928193"/>
            <a:ext cx="925770" cy="6552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矩形 22">
            <a:extLst>
              <a:ext uri="{FF2B5EF4-FFF2-40B4-BE49-F238E27FC236}">
                <a16:creationId xmlns:a16="http://schemas.microsoft.com/office/drawing/2014/main" id="{14991C7E-7663-1B46-BD9F-F15FA78A9521}"/>
              </a:ext>
            </a:extLst>
          </p:cNvPr>
          <p:cNvSpPr/>
          <p:nvPr/>
        </p:nvSpPr>
        <p:spPr>
          <a:xfrm>
            <a:off x="446289" y="1707397"/>
            <a:ext cx="1107688" cy="390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sz="1200" dirty="0"/>
              <a:t>Large flow</a:t>
            </a:r>
            <a:endParaRPr kumimoji="1" lang="zh-TW" altLang="en-US" sz="1200" dirty="0"/>
          </a:p>
        </p:txBody>
      </p:sp>
      <p:sp>
        <p:nvSpPr>
          <p:cNvPr id="24" name="矩形 23">
            <a:extLst>
              <a:ext uri="{FF2B5EF4-FFF2-40B4-BE49-F238E27FC236}">
                <a16:creationId xmlns:a16="http://schemas.microsoft.com/office/drawing/2014/main" id="{D4353A76-34F2-A244-8073-81BB99DBF489}"/>
              </a:ext>
            </a:extLst>
          </p:cNvPr>
          <p:cNvSpPr/>
          <p:nvPr/>
        </p:nvSpPr>
        <p:spPr>
          <a:xfrm>
            <a:off x="487177" y="3388292"/>
            <a:ext cx="1066800" cy="390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sz="1200" dirty="0"/>
              <a:t>Small flow</a:t>
            </a:r>
            <a:endParaRPr kumimoji="1" lang="zh-TW" altLang="en-US" sz="1200" dirty="0"/>
          </a:p>
        </p:txBody>
      </p:sp>
      <p:sp>
        <p:nvSpPr>
          <p:cNvPr id="28" name="矩形 27">
            <a:extLst>
              <a:ext uri="{FF2B5EF4-FFF2-40B4-BE49-F238E27FC236}">
                <a16:creationId xmlns:a16="http://schemas.microsoft.com/office/drawing/2014/main" id="{D3537A3F-9CFA-CF4A-9439-64751E556A29}"/>
              </a:ext>
            </a:extLst>
          </p:cNvPr>
          <p:cNvSpPr/>
          <p:nvPr/>
        </p:nvSpPr>
        <p:spPr>
          <a:xfrm>
            <a:off x="2598547" y="2401411"/>
            <a:ext cx="2876796" cy="6356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TW" altLang="en-US"/>
          </a:p>
        </p:txBody>
      </p:sp>
      <p:cxnSp>
        <p:nvCxnSpPr>
          <p:cNvPr id="32" name="直線接點 31">
            <a:extLst>
              <a:ext uri="{FF2B5EF4-FFF2-40B4-BE49-F238E27FC236}">
                <a16:creationId xmlns:a16="http://schemas.microsoft.com/office/drawing/2014/main" id="{9A9A500C-2848-FD46-912E-FA09262B7A15}"/>
              </a:ext>
            </a:extLst>
          </p:cNvPr>
          <p:cNvCxnSpPr/>
          <p:nvPr/>
        </p:nvCxnSpPr>
        <p:spPr>
          <a:xfrm>
            <a:off x="3182199" y="2398560"/>
            <a:ext cx="0" cy="63561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線接點 35">
            <a:extLst>
              <a:ext uri="{FF2B5EF4-FFF2-40B4-BE49-F238E27FC236}">
                <a16:creationId xmlns:a16="http://schemas.microsoft.com/office/drawing/2014/main" id="{25CE5D01-4553-6A43-A9FB-951D11BCA86F}"/>
              </a:ext>
            </a:extLst>
          </p:cNvPr>
          <p:cNvCxnSpPr>
            <a:cxnSpLocks/>
          </p:cNvCxnSpPr>
          <p:nvPr/>
        </p:nvCxnSpPr>
        <p:spPr>
          <a:xfrm>
            <a:off x="3991806" y="2398560"/>
            <a:ext cx="0" cy="635619"/>
          </a:xfrm>
          <a:prstGeom prst="line">
            <a:avLst/>
          </a:prstGeom>
        </p:spPr>
        <p:style>
          <a:lnRef idx="2">
            <a:schemeClr val="accent1"/>
          </a:lnRef>
          <a:fillRef idx="0">
            <a:schemeClr val="accent1"/>
          </a:fillRef>
          <a:effectRef idx="1">
            <a:schemeClr val="accent1"/>
          </a:effectRef>
          <a:fontRef idx="minor">
            <a:schemeClr val="tx1"/>
          </a:fontRef>
        </p:style>
      </p:cxnSp>
      <p:sp>
        <p:nvSpPr>
          <p:cNvPr id="38" name="向左箭號 37">
            <a:extLst>
              <a:ext uri="{FF2B5EF4-FFF2-40B4-BE49-F238E27FC236}">
                <a16:creationId xmlns:a16="http://schemas.microsoft.com/office/drawing/2014/main" id="{9C274FFF-1B34-4642-A4EA-0197AF99A743}"/>
              </a:ext>
            </a:extLst>
          </p:cNvPr>
          <p:cNvSpPr/>
          <p:nvPr/>
        </p:nvSpPr>
        <p:spPr>
          <a:xfrm>
            <a:off x="5887938" y="2518798"/>
            <a:ext cx="2419815" cy="409395"/>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39" name="文字方塊 38">
            <a:extLst>
              <a:ext uri="{FF2B5EF4-FFF2-40B4-BE49-F238E27FC236}">
                <a16:creationId xmlns:a16="http://schemas.microsoft.com/office/drawing/2014/main" id="{11FA7C82-4FED-774B-9575-975F96DB7CE0}"/>
              </a:ext>
            </a:extLst>
          </p:cNvPr>
          <p:cNvSpPr txBox="1"/>
          <p:nvPr/>
        </p:nvSpPr>
        <p:spPr>
          <a:xfrm>
            <a:off x="6323211" y="2083055"/>
            <a:ext cx="1561171" cy="461665"/>
          </a:xfrm>
          <a:prstGeom prst="rect">
            <a:avLst/>
          </a:prstGeom>
          <a:noFill/>
        </p:spPr>
        <p:txBody>
          <a:bodyPr wrap="square" rtlCol="0">
            <a:spAutoFit/>
          </a:bodyPr>
          <a:lstStyle/>
          <a:p>
            <a:pPr algn="ctr"/>
            <a:r>
              <a:rPr kumimoji="1" lang="en-US" altLang="zh-TW" b="1" dirty="0"/>
              <a:t>PAUSE</a:t>
            </a:r>
            <a:endParaRPr kumimoji="1" lang="zh-TW" altLang="en-US" b="1" dirty="0"/>
          </a:p>
        </p:txBody>
      </p:sp>
      <p:sp>
        <p:nvSpPr>
          <p:cNvPr id="40" name="文字方塊 39">
            <a:extLst>
              <a:ext uri="{FF2B5EF4-FFF2-40B4-BE49-F238E27FC236}">
                <a16:creationId xmlns:a16="http://schemas.microsoft.com/office/drawing/2014/main" id="{B2111B81-DD43-074D-A36A-1AA158C8DBBF}"/>
              </a:ext>
            </a:extLst>
          </p:cNvPr>
          <p:cNvSpPr txBox="1"/>
          <p:nvPr/>
        </p:nvSpPr>
        <p:spPr>
          <a:xfrm>
            <a:off x="4445717" y="2460225"/>
            <a:ext cx="802888" cy="461665"/>
          </a:xfrm>
          <a:prstGeom prst="rect">
            <a:avLst/>
          </a:prstGeom>
          <a:noFill/>
        </p:spPr>
        <p:txBody>
          <a:bodyPr wrap="square" rtlCol="0">
            <a:spAutoFit/>
          </a:bodyPr>
          <a:lstStyle/>
          <a:p>
            <a:r>
              <a:rPr kumimoji="1" lang="en-US" altLang="zh-TW" dirty="0"/>
              <a:t>P</a:t>
            </a:r>
            <a:r>
              <a:rPr kumimoji="1" lang="en-US" altLang="zh-TW" baseline="-25000" dirty="0"/>
              <a:t>1</a:t>
            </a:r>
            <a:endParaRPr kumimoji="1" lang="zh-TW" altLang="en-US" dirty="0"/>
          </a:p>
        </p:txBody>
      </p:sp>
      <p:sp>
        <p:nvSpPr>
          <p:cNvPr id="41" name="文字方塊 40">
            <a:extLst>
              <a:ext uri="{FF2B5EF4-FFF2-40B4-BE49-F238E27FC236}">
                <a16:creationId xmlns:a16="http://schemas.microsoft.com/office/drawing/2014/main" id="{A04AC180-1C20-6E49-B13A-1B02C37C2C74}"/>
              </a:ext>
            </a:extLst>
          </p:cNvPr>
          <p:cNvSpPr txBox="1"/>
          <p:nvPr/>
        </p:nvSpPr>
        <p:spPr>
          <a:xfrm>
            <a:off x="3265769" y="2458401"/>
            <a:ext cx="555736" cy="461665"/>
          </a:xfrm>
          <a:prstGeom prst="rect">
            <a:avLst/>
          </a:prstGeom>
          <a:noFill/>
        </p:spPr>
        <p:txBody>
          <a:bodyPr wrap="square" rtlCol="0">
            <a:spAutoFit/>
          </a:bodyPr>
          <a:lstStyle/>
          <a:p>
            <a:r>
              <a:rPr kumimoji="1" lang="en-US" altLang="zh-TW" dirty="0"/>
              <a:t>P</a:t>
            </a:r>
            <a:r>
              <a:rPr kumimoji="1" lang="en-US" altLang="zh-TW" baseline="-25000" dirty="0"/>
              <a:t>2</a:t>
            </a:r>
            <a:endParaRPr kumimoji="1" lang="zh-TW" altLang="en-US" dirty="0"/>
          </a:p>
        </p:txBody>
      </p:sp>
      <p:sp>
        <p:nvSpPr>
          <p:cNvPr id="43" name="文字方塊 42">
            <a:extLst>
              <a:ext uri="{FF2B5EF4-FFF2-40B4-BE49-F238E27FC236}">
                <a16:creationId xmlns:a16="http://schemas.microsoft.com/office/drawing/2014/main" id="{639478C8-C30E-634F-BD93-DD984EB35071}"/>
              </a:ext>
            </a:extLst>
          </p:cNvPr>
          <p:cNvSpPr txBox="1"/>
          <p:nvPr/>
        </p:nvSpPr>
        <p:spPr>
          <a:xfrm>
            <a:off x="2364491" y="3560961"/>
            <a:ext cx="6400886" cy="1323439"/>
          </a:xfrm>
          <a:prstGeom prst="rect">
            <a:avLst/>
          </a:prstGeom>
          <a:noFill/>
        </p:spPr>
        <p:txBody>
          <a:bodyPr wrap="square" rtlCol="0">
            <a:spAutoFit/>
          </a:bodyPr>
          <a:lstStyle/>
          <a:p>
            <a:pPr marL="285750" indent="-285750">
              <a:buFont typeface="Wingdings" pitchFamily="2" charset="2"/>
              <a:buChar char="Ø"/>
            </a:pPr>
            <a:r>
              <a:rPr kumimoji="1" lang="en-US" altLang="zh-TW" sz="1600" dirty="0"/>
              <a:t>PFC operates at the port level, and it cannot distinguish flows. When congestion occurs, it will cause head-of-line blocking.  </a:t>
            </a:r>
          </a:p>
          <a:p>
            <a:pPr marL="285750" indent="-285750">
              <a:buFont typeface="Wingdings" pitchFamily="2" charset="2"/>
              <a:buChar char="Ø"/>
            </a:pPr>
            <a:r>
              <a:rPr kumimoji="1" lang="en-US" altLang="zh-TW" sz="1600" dirty="0"/>
              <a:t>Packet 1 of a flow destines for a congested port of a downstream switch and gets paused. Packet 2 of another flow destines for another uncongested of the switch port but gets blocked. </a:t>
            </a:r>
            <a:endParaRPr kumimoji="1" lang="zh-TW" altLang="en-US" sz="1600" dirty="0"/>
          </a:p>
        </p:txBody>
      </p:sp>
      <p:sp>
        <p:nvSpPr>
          <p:cNvPr id="44" name="文字方塊 43">
            <a:extLst>
              <a:ext uri="{FF2B5EF4-FFF2-40B4-BE49-F238E27FC236}">
                <a16:creationId xmlns:a16="http://schemas.microsoft.com/office/drawing/2014/main" id="{BD8A43CB-4F60-514A-91E4-4B9C18B2A164}"/>
              </a:ext>
            </a:extLst>
          </p:cNvPr>
          <p:cNvSpPr txBox="1"/>
          <p:nvPr/>
        </p:nvSpPr>
        <p:spPr>
          <a:xfrm>
            <a:off x="3546182" y="1779175"/>
            <a:ext cx="997733"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en-US" altLang="zh-TW" dirty="0"/>
              <a:t>Port 1</a:t>
            </a:r>
            <a:endParaRPr kumimoji="1" lang="zh-TW" altLang="en-US" dirty="0"/>
          </a:p>
        </p:txBody>
      </p:sp>
    </p:spTree>
    <p:extLst>
      <p:ext uri="{BB962C8B-B14F-4D97-AF65-F5344CB8AC3E}">
        <p14:creationId xmlns:p14="http://schemas.microsoft.com/office/powerpoint/2010/main" val="120369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92958B-BF9B-A445-A85D-63D36AA60C34}"/>
              </a:ext>
            </a:extLst>
          </p:cNvPr>
          <p:cNvSpPr>
            <a:spLocks noGrp="1"/>
          </p:cNvSpPr>
          <p:nvPr>
            <p:ph type="body" sz="quarter" idx="12"/>
          </p:nvPr>
        </p:nvSpPr>
        <p:spPr>
          <a:xfrm>
            <a:off x="368137" y="1045029"/>
            <a:ext cx="4024110" cy="3542602"/>
          </a:xfrm>
        </p:spPr>
        <p:txBody>
          <a:bodyPr/>
          <a:lstStyle/>
          <a:p>
            <a:r>
              <a:rPr lang="en-US" sz="1600" dirty="0"/>
              <a:t>Assuming H1-H4 send flows to R</a:t>
            </a:r>
          </a:p>
          <a:p>
            <a:r>
              <a:rPr lang="en-US" sz="1600" dirty="0"/>
              <a:t>When queue starts building up on T4, it pauses incoming links (ports P2 - P4).</a:t>
            </a:r>
          </a:p>
          <a:p>
            <a:r>
              <a:rPr lang="en-US" sz="1600" dirty="0"/>
              <a:t>However, P2 carries just one flow (from H4), while P3 and P4 may carry multiple flows since H1, H2 and H3 must share these two ports, depending on how ECMP maps the flows.</a:t>
            </a:r>
          </a:p>
          <a:p>
            <a:r>
              <a:rPr lang="en-US" sz="1600" dirty="0"/>
              <a:t>Thus, H4 receives higher throughput than H1-H3. This is known as the parking lot problem </a:t>
            </a:r>
          </a:p>
          <a:p>
            <a:endParaRPr lang="en-US" sz="1600" dirty="0"/>
          </a:p>
        </p:txBody>
      </p:sp>
      <p:sp>
        <p:nvSpPr>
          <p:cNvPr id="3" name="Date Placeholder 2">
            <a:extLst>
              <a:ext uri="{FF2B5EF4-FFF2-40B4-BE49-F238E27FC236}">
                <a16:creationId xmlns:a16="http://schemas.microsoft.com/office/drawing/2014/main" id="{33ED5FE6-3CE6-A147-87EA-76C51BBD5391}"/>
              </a:ext>
            </a:extLst>
          </p:cNvPr>
          <p:cNvSpPr>
            <a:spLocks noGrp="1"/>
          </p:cNvSpPr>
          <p:nvPr>
            <p:ph type="dt" sz="half" idx="15"/>
          </p:nvPr>
        </p:nvSpPr>
        <p:spPr/>
        <p:txBody>
          <a:bodyPr/>
          <a:lstStyle/>
          <a:p>
            <a:fld id="{66D1C6F8-925F-9B47-879E-BD9919BA5D32}" type="datetime1">
              <a:rPr lang="en-US" altLang="en-US" smtClean="0"/>
              <a:t>12/9/20</a:t>
            </a:fld>
            <a:endParaRPr lang="en-US" altLang="en-US"/>
          </a:p>
        </p:txBody>
      </p:sp>
      <p:sp>
        <p:nvSpPr>
          <p:cNvPr id="4" name="Slide Number Placeholder 3">
            <a:extLst>
              <a:ext uri="{FF2B5EF4-FFF2-40B4-BE49-F238E27FC236}">
                <a16:creationId xmlns:a16="http://schemas.microsoft.com/office/drawing/2014/main" id="{408009A5-87BF-E140-AAE3-89C1139474AC}"/>
              </a:ext>
            </a:extLst>
          </p:cNvPr>
          <p:cNvSpPr>
            <a:spLocks noGrp="1"/>
          </p:cNvSpPr>
          <p:nvPr>
            <p:ph type="sldNum" sz="quarter" idx="16"/>
          </p:nvPr>
        </p:nvSpPr>
        <p:spPr/>
        <p:txBody>
          <a:bodyPr/>
          <a:lstStyle/>
          <a:p>
            <a:fld id="{A3D5D3D8-1F29-B74B-B3A0-A1F2C7DC88AC}" type="slidenum">
              <a:rPr lang="en-US" altLang="en-US" smtClean="0"/>
              <a:pPr/>
              <a:t>26</a:t>
            </a:fld>
            <a:endParaRPr lang="en-US" altLang="en-US"/>
          </a:p>
        </p:txBody>
      </p:sp>
      <p:sp>
        <p:nvSpPr>
          <p:cNvPr id="5" name="Text Placeholder 4">
            <a:extLst>
              <a:ext uri="{FF2B5EF4-FFF2-40B4-BE49-F238E27FC236}">
                <a16:creationId xmlns:a16="http://schemas.microsoft.com/office/drawing/2014/main" id="{D6D898BC-B05B-E746-B275-411A0C0791D5}"/>
              </a:ext>
            </a:extLst>
          </p:cNvPr>
          <p:cNvSpPr>
            <a:spLocks noGrp="1"/>
          </p:cNvSpPr>
          <p:nvPr>
            <p:ph type="body" sz="quarter" idx="13"/>
          </p:nvPr>
        </p:nvSpPr>
        <p:spPr/>
        <p:txBody>
          <a:bodyPr/>
          <a:lstStyle/>
          <a:p>
            <a:r>
              <a:rPr lang="en-US" dirty="0"/>
              <a:t>Unfairness in PFC</a:t>
            </a:r>
          </a:p>
        </p:txBody>
      </p:sp>
      <p:pic>
        <p:nvPicPr>
          <p:cNvPr id="7" name="Picture 6" descr="Diagram&#10;&#10;Description automatically generated">
            <a:extLst>
              <a:ext uri="{FF2B5EF4-FFF2-40B4-BE49-F238E27FC236}">
                <a16:creationId xmlns:a16="http://schemas.microsoft.com/office/drawing/2014/main" id="{DB8FDC27-76C7-984D-B6B9-DCA61D7E9535}"/>
              </a:ext>
            </a:extLst>
          </p:cNvPr>
          <p:cNvPicPr>
            <a:picLocks noChangeAspect="1"/>
          </p:cNvPicPr>
          <p:nvPr/>
        </p:nvPicPr>
        <p:blipFill>
          <a:blip r:embed="rId2"/>
          <a:stretch>
            <a:fillRect/>
          </a:stretch>
        </p:blipFill>
        <p:spPr>
          <a:xfrm>
            <a:off x="4890108" y="1311013"/>
            <a:ext cx="3806724" cy="2917109"/>
          </a:xfrm>
          <a:prstGeom prst="rect">
            <a:avLst/>
          </a:prstGeom>
        </p:spPr>
      </p:pic>
    </p:spTree>
    <p:extLst>
      <p:ext uri="{BB962C8B-B14F-4D97-AF65-F5344CB8AC3E}">
        <p14:creationId xmlns:p14="http://schemas.microsoft.com/office/powerpoint/2010/main" val="2063584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2EEDB8F-FBD5-094A-A3E0-30A4FBD610D9}"/>
              </a:ext>
            </a:extLst>
          </p:cNvPr>
          <p:cNvSpPr>
            <a:spLocks noGrp="1"/>
          </p:cNvSpPr>
          <p:nvPr>
            <p:ph type="sldNum" sz="quarter" idx="16"/>
          </p:nvPr>
        </p:nvSpPr>
        <p:spPr/>
        <p:txBody>
          <a:bodyPr/>
          <a:lstStyle/>
          <a:p>
            <a:fld id="{A3D5D3D8-1F29-B74B-B3A0-A1F2C7DC88AC}" type="slidenum">
              <a:rPr lang="en-US" altLang="en-US" smtClean="0"/>
              <a:pPr/>
              <a:t>27</a:t>
            </a:fld>
            <a:endParaRPr lang="en-US" altLang="en-US"/>
          </a:p>
        </p:txBody>
      </p:sp>
      <p:sp>
        <p:nvSpPr>
          <p:cNvPr id="5" name="文字版面配置區 4">
            <a:extLst>
              <a:ext uri="{FF2B5EF4-FFF2-40B4-BE49-F238E27FC236}">
                <a16:creationId xmlns:a16="http://schemas.microsoft.com/office/drawing/2014/main" id="{D22E4D09-8927-C843-8E12-6E009CE57E97}"/>
              </a:ext>
            </a:extLst>
          </p:cNvPr>
          <p:cNvSpPr>
            <a:spLocks noGrp="1"/>
          </p:cNvSpPr>
          <p:nvPr>
            <p:ph type="body" sz="quarter" idx="13"/>
          </p:nvPr>
        </p:nvSpPr>
        <p:spPr/>
        <p:txBody>
          <a:bodyPr/>
          <a:lstStyle/>
          <a:p>
            <a:endParaRPr kumimoji="1" lang="en-US" altLang="zh-TW" dirty="0"/>
          </a:p>
          <a:p>
            <a:r>
              <a:rPr kumimoji="1" lang="en-US" altLang="zh-TW" dirty="0"/>
              <a:t>Victim Flow in PFC</a:t>
            </a:r>
            <a:endParaRPr kumimoji="1" lang="zh-TW" altLang="en-US" dirty="0"/>
          </a:p>
          <a:p>
            <a:endParaRPr kumimoji="1" lang="zh-TW" altLang="en-US" dirty="0"/>
          </a:p>
        </p:txBody>
      </p:sp>
      <p:pic>
        <p:nvPicPr>
          <p:cNvPr id="7" name="圖片 6">
            <a:extLst>
              <a:ext uri="{FF2B5EF4-FFF2-40B4-BE49-F238E27FC236}">
                <a16:creationId xmlns:a16="http://schemas.microsoft.com/office/drawing/2014/main" id="{D69856B0-9EAA-6046-85D9-991BA5D333FB}"/>
              </a:ext>
            </a:extLst>
          </p:cNvPr>
          <p:cNvPicPr>
            <a:picLocks noChangeAspect="1"/>
          </p:cNvPicPr>
          <p:nvPr/>
        </p:nvPicPr>
        <p:blipFill>
          <a:blip r:embed="rId2"/>
          <a:stretch>
            <a:fillRect/>
          </a:stretch>
        </p:blipFill>
        <p:spPr>
          <a:xfrm>
            <a:off x="4283686" y="967598"/>
            <a:ext cx="4923263" cy="3443066"/>
          </a:xfrm>
          <a:prstGeom prst="rect">
            <a:avLst/>
          </a:prstGeom>
        </p:spPr>
      </p:pic>
      <p:cxnSp>
        <p:nvCxnSpPr>
          <p:cNvPr id="36" name="直線箭頭接點 35">
            <a:extLst>
              <a:ext uri="{FF2B5EF4-FFF2-40B4-BE49-F238E27FC236}">
                <a16:creationId xmlns:a16="http://schemas.microsoft.com/office/drawing/2014/main" id="{B244105B-0B22-1D4C-BA4A-A6C486FB8C07}"/>
              </a:ext>
            </a:extLst>
          </p:cNvPr>
          <p:cNvCxnSpPr/>
          <p:nvPr/>
        </p:nvCxnSpPr>
        <p:spPr>
          <a:xfrm flipV="1">
            <a:off x="5123723" y="2596445"/>
            <a:ext cx="0" cy="468000"/>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37" name="直線箭頭接點 36">
            <a:extLst>
              <a:ext uri="{FF2B5EF4-FFF2-40B4-BE49-F238E27FC236}">
                <a16:creationId xmlns:a16="http://schemas.microsoft.com/office/drawing/2014/main" id="{8649FE9E-2CCD-DD4B-9C89-33E2100D7C3E}"/>
              </a:ext>
            </a:extLst>
          </p:cNvPr>
          <p:cNvCxnSpPr>
            <a:cxnSpLocks/>
          </p:cNvCxnSpPr>
          <p:nvPr/>
        </p:nvCxnSpPr>
        <p:spPr>
          <a:xfrm flipV="1">
            <a:off x="5022735" y="1571878"/>
            <a:ext cx="1257758" cy="521246"/>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39" name="直線箭頭接點 38">
            <a:extLst>
              <a:ext uri="{FF2B5EF4-FFF2-40B4-BE49-F238E27FC236}">
                <a16:creationId xmlns:a16="http://schemas.microsoft.com/office/drawing/2014/main" id="{C7938BE9-8972-F94C-AF1E-292B6B1A553A}"/>
              </a:ext>
            </a:extLst>
          </p:cNvPr>
          <p:cNvCxnSpPr>
            <a:cxnSpLocks/>
          </p:cNvCxnSpPr>
          <p:nvPr/>
        </p:nvCxnSpPr>
        <p:spPr>
          <a:xfrm>
            <a:off x="6573957" y="1571878"/>
            <a:ext cx="885341" cy="521246"/>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42" name="直線箭頭接點 41">
            <a:extLst>
              <a:ext uri="{FF2B5EF4-FFF2-40B4-BE49-F238E27FC236}">
                <a16:creationId xmlns:a16="http://schemas.microsoft.com/office/drawing/2014/main" id="{A2E4FD7F-0FE8-B44C-A9FF-44DE6768461F}"/>
              </a:ext>
            </a:extLst>
          </p:cNvPr>
          <p:cNvCxnSpPr>
            <a:cxnSpLocks/>
          </p:cNvCxnSpPr>
          <p:nvPr/>
        </p:nvCxnSpPr>
        <p:spPr>
          <a:xfrm>
            <a:off x="7906827" y="2585428"/>
            <a:ext cx="555006" cy="550845"/>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46" name="直線箭頭接點 45">
            <a:extLst>
              <a:ext uri="{FF2B5EF4-FFF2-40B4-BE49-F238E27FC236}">
                <a16:creationId xmlns:a16="http://schemas.microsoft.com/office/drawing/2014/main" id="{C5824C18-84A1-7A4A-BAFA-C226C8639874}"/>
              </a:ext>
            </a:extLst>
          </p:cNvPr>
          <p:cNvCxnSpPr>
            <a:cxnSpLocks/>
          </p:cNvCxnSpPr>
          <p:nvPr/>
        </p:nvCxnSpPr>
        <p:spPr>
          <a:xfrm>
            <a:off x="6573957" y="1571878"/>
            <a:ext cx="891169" cy="521246"/>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47" name="直線箭頭接點 46">
            <a:extLst>
              <a:ext uri="{FF2B5EF4-FFF2-40B4-BE49-F238E27FC236}">
                <a16:creationId xmlns:a16="http://schemas.microsoft.com/office/drawing/2014/main" id="{B219A4E4-DA7E-D042-803D-56E030E21295}"/>
              </a:ext>
            </a:extLst>
          </p:cNvPr>
          <p:cNvCxnSpPr>
            <a:cxnSpLocks/>
          </p:cNvCxnSpPr>
          <p:nvPr/>
        </p:nvCxnSpPr>
        <p:spPr>
          <a:xfrm flipV="1">
            <a:off x="7895810" y="2550102"/>
            <a:ext cx="555006" cy="560686"/>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49" name="直線箭頭接點 48">
            <a:extLst>
              <a:ext uri="{FF2B5EF4-FFF2-40B4-BE49-F238E27FC236}">
                <a16:creationId xmlns:a16="http://schemas.microsoft.com/office/drawing/2014/main" id="{912316C5-4C72-6A4D-B20D-DFCAAB77EFB5}"/>
              </a:ext>
            </a:extLst>
          </p:cNvPr>
          <p:cNvCxnSpPr>
            <a:cxnSpLocks/>
          </p:cNvCxnSpPr>
          <p:nvPr/>
        </p:nvCxnSpPr>
        <p:spPr>
          <a:xfrm>
            <a:off x="8766274" y="2596445"/>
            <a:ext cx="0" cy="514343"/>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52" name="直線箭頭接點 51">
            <a:extLst>
              <a:ext uri="{FF2B5EF4-FFF2-40B4-BE49-F238E27FC236}">
                <a16:creationId xmlns:a16="http://schemas.microsoft.com/office/drawing/2014/main" id="{953104EB-37D7-3F44-8D01-FFB81F980FEE}"/>
              </a:ext>
            </a:extLst>
          </p:cNvPr>
          <p:cNvCxnSpPr>
            <a:cxnSpLocks/>
          </p:cNvCxnSpPr>
          <p:nvPr/>
        </p:nvCxnSpPr>
        <p:spPr>
          <a:xfrm flipV="1">
            <a:off x="5446329" y="2550104"/>
            <a:ext cx="587923" cy="514342"/>
          </a:xfrm>
          <a:prstGeom prst="straightConnector1">
            <a:avLst/>
          </a:prstGeom>
          <a:ln w="4762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線箭頭接點 54">
            <a:extLst>
              <a:ext uri="{FF2B5EF4-FFF2-40B4-BE49-F238E27FC236}">
                <a16:creationId xmlns:a16="http://schemas.microsoft.com/office/drawing/2014/main" id="{848E22DE-9A77-EF46-9F3C-64717ABE86B2}"/>
              </a:ext>
            </a:extLst>
          </p:cNvPr>
          <p:cNvCxnSpPr>
            <a:cxnSpLocks/>
          </p:cNvCxnSpPr>
          <p:nvPr/>
        </p:nvCxnSpPr>
        <p:spPr>
          <a:xfrm>
            <a:off x="6331546" y="2596445"/>
            <a:ext cx="0" cy="514343"/>
          </a:xfrm>
          <a:prstGeom prst="straightConnector1">
            <a:avLst/>
          </a:prstGeom>
          <a:ln w="4762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65" name="直線箭頭接點 64">
            <a:extLst>
              <a:ext uri="{FF2B5EF4-FFF2-40B4-BE49-F238E27FC236}">
                <a16:creationId xmlns:a16="http://schemas.microsoft.com/office/drawing/2014/main" id="{FA968C3B-58C1-054E-9B34-99CB05BA7877}"/>
              </a:ext>
            </a:extLst>
          </p:cNvPr>
          <p:cNvCxnSpPr>
            <a:cxnSpLocks/>
          </p:cNvCxnSpPr>
          <p:nvPr/>
        </p:nvCxnSpPr>
        <p:spPr>
          <a:xfrm flipV="1">
            <a:off x="5317702" y="2436714"/>
            <a:ext cx="668510" cy="627731"/>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68" name="直線箭頭接點 67">
            <a:extLst>
              <a:ext uri="{FF2B5EF4-FFF2-40B4-BE49-F238E27FC236}">
                <a16:creationId xmlns:a16="http://schemas.microsoft.com/office/drawing/2014/main" id="{23C8F5CA-F953-7047-9C66-251F4ED4B982}"/>
              </a:ext>
            </a:extLst>
          </p:cNvPr>
          <p:cNvCxnSpPr>
            <a:cxnSpLocks/>
          </p:cNvCxnSpPr>
          <p:nvPr/>
        </p:nvCxnSpPr>
        <p:spPr>
          <a:xfrm flipV="1">
            <a:off x="6443911" y="1571878"/>
            <a:ext cx="894202" cy="521246"/>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cxnSp>
        <p:nvCxnSpPr>
          <p:cNvPr id="70" name="直線箭頭接點 69">
            <a:extLst>
              <a:ext uri="{FF2B5EF4-FFF2-40B4-BE49-F238E27FC236}">
                <a16:creationId xmlns:a16="http://schemas.microsoft.com/office/drawing/2014/main" id="{FEBCF998-E9A9-B948-A2DC-EB8CAAD643DE}"/>
              </a:ext>
            </a:extLst>
          </p:cNvPr>
          <p:cNvCxnSpPr>
            <a:cxnSpLocks/>
          </p:cNvCxnSpPr>
          <p:nvPr/>
        </p:nvCxnSpPr>
        <p:spPr>
          <a:xfrm>
            <a:off x="7651868" y="1549848"/>
            <a:ext cx="1258164" cy="541591"/>
          </a:xfrm>
          <a:prstGeom prst="straightConnector1">
            <a:avLst/>
          </a:prstGeom>
          <a:ln w="47625">
            <a:tailEnd type="triangle"/>
          </a:ln>
        </p:spPr>
        <p:style>
          <a:lnRef idx="2">
            <a:schemeClr val="accent1"/>
          </a:lnRef>
          <a:fillRef idx="0">
            <a:schemeClr val="accent1"/>
          </a:fillRef>
          <a:effectRef idx="1">
            <a:schemeClr val="accent1"/>
          </a:effectRef>
          <a:fontRef idx="minor">
            <a:schemeClr val="tx1"/>
          </a:fontRef>
        </p:style>
      </p:cxnSp>
      <p:sp>
        <p:nvSpPr>
          <p:cNvPr id="30" name="Text Placeholder 8">
            <a:extLst>
              <a:ext uri="{FF2B5EF4-FFF2-40B4-BE49-F238E27FC236}">
                <a16:creationId xmlns:a16="http://schemas.microsoft.com/office/drawing/2014/main" id="{D7B77022-E398-9E49-BDDC-040018D3A04E}"/>
              </a:ext>
            </a:extLst>
          </p:cNvPr>
          <p:cNvSpPr>
            <a:spLocks noGrp="1"/>
          </p:cNvSpPr>
          <p:nvPr>
            <p:ph type="body" sz="quarter" idx="12"/>
          </p:nvPr>
        </p:nvSpPr>
        <p:spPr>
          <a:xfrm>
            <a:off x="237959" y="1063797"/>
            <a:ext cx="3997688" cy="3826255"/>
          </a:xfrm>
        </p:spPr>
        <p:txBody>
          <a:bodyPr/>
          <a:lstStyle/>
          <a:p>
            <a:pPr>
              <a:spcBef>
                <a:spcPts val="600"/>
              </a:spcBef>
              <a:spcAft>
                <a:spcPts val="0"/>
              </a:spcAft>
            </a:pPr>
            <a:r>
              <a:rPr lang="en-US" sz="1400" dirty="0"/>
              <a:t>Consider a case where 4 senders (H11-H14) send data to R and a “victim flow” – VS sends data to VR, and each link capacity 40 Gb/s.</a:t>
            </a:r>
          </a:p>
          <a:p>
            <a:pPr>
              <a:spcBef>
                <a:spcPts val="600"/>
              </a:spcBef>
              <a:spcAft>
                <a:spcPts val="0"/>
              </a:spcAft>
            </a:pPr>
            <a:r>
              <a:rPr lang="en-US" sz="1400" dirty="0"/>
              <a:t>H11-H14 share the bottleneck bandwidth to R, and each gets 10 Gb/s. VS-VR is supposed to get 20 Gb/s. But because the output buffer at the link triggers PFC pause frames spreading to all the senders of T1, it only gets 10 Gb/s*. </a:t>
            </a:r>
          </a:p>
          <a:p>
            <a:pPr>
              <a:spcBef>
                <a:spcPts val="600"/>
              </a:spcBef>
              <a:spcAft>
                <a:spcPts val="0"/>
              </a:spcAft>
            </a:pPr>
            <a:r>
              <a:rPr lang="en-US" sz="1400" dirty="0"/>
              <a:t>If senders H31 and H32 also send to R, the throughput of VS-VR drops further to 4.5 Gb/s*, even though no path from H31 and H32 to R has any links in common with the path between VS and VR. </a:t>
            </a:r>
          </a:p>
          <a:p>
            <a:pPr>
              <a:spcBef>
                <a:spcPts val="600"/>
              </a:spcBef>
              <a:spcAft>
                <a:spcPts val="0"/>
              </a:spcAft>
            </a:pPr>
            <a:r>
              <a:rPr lang="en-US" sz="1400" dirty="0"/>
              <a:t>This happens because H31 and H32 compete with H11-H14 on L3 and L4, make them PAUSE S1 and S2 longer, and eventually make T1 PAUSE senders longer. </a:t>
            </a:r>
          </a:p>
          <a:p>
            <a:pPr>
              <a:spcBef>
                <a:spcPts val="600"/>
              </a:spcBef>
              <a:spcAft>
                <a:spcPts val="0"/>
              </a:spcAft>
            </a:pPr>
            <a:endParaRPr lang="en-US" sz="1400" dirty="0"/>
          </a:p>
          <a:p>
            <a:endParaRPr lang="en-US" sz="1400" dirty="0"/>
          </a:p>
        </p:txBody>
      </p:sp>
      <p:sp>
        <p:nvSpPr>
          <p:cNvPr id="3" name="TextBox 2">
            <a:extLst>
              <a:ext uri="{FF2B5EF4-FFF2-40B4-BE49-F238E27FC236}">
                <a16:creationId xmlns:a16="http://schemas.microsoft.com/office/drawing/2014/main" id="{72823B6F-8B57-1043-95B9-47B3C0EB1B11}"/>
              </a:ext>
            </a:extLst>
          </p:cNvPr>
          <p:cNvSpPr txBox="1"/>
          <p:nvPr/>
        </p:nvSpPr>
        <p:spPr>
          <a:xfrm>
            <a:off x="4606888" y="4606208"/>
            <a:ext cx="2257349" cy="307777"/>
          </a:xfrm>
          <a:prstGeom prst="rect">
            <a:avLst/>
          </a:prstGeom>
          <a:noFill/>
        </p:spPr>
        <p:txBody>
          <a:bodyPr wrap="none" rtlCol="0">
            <a:spAutoFit/>
          </a:bodyPr>
          <a:lstStyle/>
          <a:p>
            <a:r>
              <a:rPr lang="en-US" sz="1400" dirty="0"/>
              <a:t>* DCQCN, </a:t>
            </a:r>
            <a:r>
              <a:rPr lang="en-US" sz="1400" dirty="0" err="1"/>
              <a:t>Sigcomm</a:t>
            </a:r>
            <a:r>
              <a:rPr lang="en-US" sz="1400" dirty="0"/>
              <a:t> 2015</a:t>
            </a:r>
          </a:p>
        </p:txBody>
      </p:sp>
    </p:spTree>
    <p:extLst>
      <p:ext uri="{BB962C8B-B14F-4D97-AF65-F5344CB8AC3E}">
        <p14:creationId xmlns:p14="http://schemas.microsoft.com/office/powerpoint/2010/main" val="3897408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Straight Arrow Connector 145"/>
          <p:cNvCxnSpPr>
            <a:stCxn id="61" idx="2"/>
          </p:cNvCxnSpPr>
          <p:nvPr/>
        </p:nvCxnSpPr>
        <p:spPr>
          <a:xfrm flipH="1">
            <a:off x="1659486" y="4135430"/>
            <a:ext cx="5779" cy="513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48773" y="902419"/>
            <a:ext cx="1581150" cy="809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5" name="Rectangle 4"/>
          <p:cNvSpPr/>
          <p:nvPr/>
        </p:nvSpPr>
        <p:spPr>
          <a:xfrm>
            <a:off x="1722262" y="1539617"/>
            <a:ext cx="200025" cy="35696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6" name="Rectangle 5"/>
          <p:cNvSpPr/>
          <p:nvPr/>
        </p:nvSpPr>
        <p:spPr>
          <a:xfrm>
            <a:off x="1434623" y="1545922"/>
            <a:ext cx="200025" cy="356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7" name="Rectangle 6"/>
          <p:cNvSpPr/>
          <p:nvPr/>
        </p:nvSpPr>
        <p:spPr>
          <a:xfrm>
            <a:off x="2429759" y="1530164"/>
            <a:ext cx="200025" cy="3589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8" name="Rectangle 7"/>
          <p:cNvSpPr/>
          <p:nvPr/>
        </p:nvSpPr>
        <p:spPr>
          <a:xfrm>
            <a:off x="2153648" y="1529536"/>
            <a:ext cx="200025" cy="3568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9" name="Rectangle 8"/>
          <p:cNvSpPr/>
          <p:nvPr/>
        </p:nvSpPr>
        <p:spPr>
          <a:xfrm>
            <a:off x="4267775" y="903471"/>
            <a:ext cx="1581150" cy="809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0" name="Rectangle 9"/>
          <p:cNvSpPr/>
          <p:nvPr/>
        </p:nvSpPr>
        <p:spPr>
          <a:xfrm>
            <a:off x="4724630" y="1528912"/>
            <a:ext cx="200025" cy="3564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11" name="Rectangle 10"/>
          <p:cNvSpPr/>
          <p:nvPr/>
        </p:nvSpPr>
        <p:spPr>
          <a:xfrm>
            <a:off x="4459843" y="1527722"/>
            <a:ext cx="200025" cy="362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12" name="Rectangle 11"/>
          <p:cNvSpPr/>
          <p:nvPr/>
        </p:nvSpPr>
        <p:spPr>
          <a:xfrm>
            <a:off x="5470540" y="1512178"/>
            <a:ext cx="200025" cy="3798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13" name="Rectangle 12"/>
          <p:cNvSpPr/>
          <p:nvPr/>
        </p:nvSpPr>
        <p:spPr>
          <a:xfrm>
            <a:off x="5195096" y="1512178"/>
            <a:ext cx="200025" cy="3798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14" name="Rectangle 13"/>
          <p:cNvSpPr/>
          <p:nvPr/>
        </p:nvSpPr>
        <p:spPr>
          <a:xfrm>
            <a:off x="1248773" y="2942873"/>
            <a:ext cx="1581150" cy="809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5" name="Rectangle 14"/>
          <p:cNvSpPr/>
          <p:nvPr/>
        </p:nvSpPr>
        <p:spPr>
          <a:xfrm>
            <a:off x="1720260" y="2758339"/>
            <a:ext cx="200025" cy="35849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16" name="Rectangle 15"/>
          <p:cNvSpPr/>
          <p:nvPr/>
        </p:nvSpPr>
        <p:spPr>
          <a:xfrm>
            <a:off x="1429748" y="2765268"/>
            <a:ext cx="200025" cy="333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17" name="Rectangle 16"/>
          <p:cNvSpPr/>
          <p:nvPr/>
        </p:nvSpPr>
        <p:spPr>
          <a:xfrm>
            <a:off x="2455804" y="2757110"/>
            <a:ext cx="200025" cy="3631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18" name="Rectangle 17"/>
          <p:cNvSpPr/>
          <p:nvPr/>
        </p:nvSpPr>
        <p:spPr>
          <a:xfrm>
            <a:off x="2167935" y="2758340"/>
            <a:ext cx="200025" cy="364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19" name="Rectangle 18"/>
          <p:cNvSpPr/>
          <p:nvPr/>
        </p:nvSpPr>
        <p:spPr>
          <a:xfrm>
            <a:off x="4267775" y="2943926"/>
            <a:ext cx="2571737" cy="809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0" name="Rectangle 19"/>
          <p:cNvSpPr/>
          <p:nvPr/>
        </p:nvSpPr>
        <p:spPr>
          <a:xfrm>
            <a:off x="1720260" y="3573188"/>
            <a:ext cx="200025" cy="385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21" name="Rectangle 20"/>
          <p:cNvSpPr/>
          <p:nvPr/>
        </p:nvSpPr>
        <p:spPr>
          <a:xfrm>
            <a:off x="1429748" y="3576898"/>
            <a:ext cx="200025" cy="38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22" name="Rectangle 21"/>
          <p:cNvSpPr/>
          <p:nvPr/>
        </p:nvSpPr>
        <p:spPr>
          <a:xfrm>
            <a:off x="2465743" y="3591793"/>
            <a:ext cx="200025" cy="3665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23" name="Rectangle 22"/>
          <p:cNvSpPr/>
          <p:nvPr/>
        </p:nvSpPr>
        <p:spPr>
          <a:xfrm>
            <a:off x="2167935" y="3576898"/>
            <a:ext cx="200025" cy="38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24" name="Rectangle 23"/>
          <p:cNvSpPr/>
          <p:nvPr/>
        </p:nvSpPr>
        <p:spPr>
          <a:xfrm>
            <a:off x="4709286" y="2747675"/>
            <a:ext cx="200025" cy="3747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25" name="Rectangle 24"/>
          <p:cNvSpPr/>
          <p:nvPr/>
        </p:nvSpPr>
        <p:spPr>
          <a:xfrm>
            <a:off x="4418774" y="2751058"/>
            <a:ext cx="200025" cy="36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26" name="Rectangle 25"/>
          <p:cNvSpPr/>
          <p:nvPr/>
        </p:nvSpPr>
        <p:spPr>
          <a:xfrm>
            <a:off x="5474647" y="2754816"/>
            <a:ext cx="200025" cy="3853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27" name="Rectangle 26"/>
          <p:cNvSpPr/>
          <p:nvPr/>
        </p:nvSpPr>
        <p:spPr>
          <a:xfrm>
            <a:off x="5188020" y="2754816"/>
            <a:ext cx="200025" cy="385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28" name="Rectangle 27"/>
          <p:cNvSpPr/>
          <p:nvPr/>
        </p:nvSpPr>
        <p:spPr>
          <a:xfrm>
            <a:off x="4709286" y="3591794"/>
            <a:ext cx="200025" cy="3665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29" name="Rectangle 28"/>
          <p:cNvSpPr/>
          <p:nvPr/>
        </p:nvSpPr>
        <p:spPr>
          <a:xfrm>
            <a:off x="4418774" y="3591794"/>
            <a:ext cx="200025" cy="3665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30" name="Rectangle 29"/>
          <p:cNvSpPr/>
          <p:nvPr/>
        </p:nvSpPr>
        <p:spPr>
          <a:xfrm>
            <a:off x="5484586" y="3606649"/>
            <a:ext cx="200025" cy="3517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31" name="Rectangle 30"/>
          <p:cNvSpPr/>
          <p:nvPr/>
        </p:nvSpPr>
        <p:spPr>
          <a:xfrm>
            <a:off x="5207898" y="3591794"/>
            <a:ext cx="200025" cy="366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34" name="Rectangle 33"/>
          <p:cNvSpPr/>
          <p:nvPr/>
        </p:nvSpPr>
        <p:spPr>
          <a:xfrm>
            <a:off x="1430455" y="3070133"/>
            <a:ext cx="200025" cy="151209"/>
          </a:xfrm>
          <a:prstGeom prst="rect">
            <a:avLst/>
          </a:prstGeom>
          <a:solidFill>
            <a:srgbClr val="00B0F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35" name="Rectangle 34"/>
          <p:cNvSpPr/>
          <p:nvPr/>
        </p:nvSpPr>
        <p:spPr>
          <a:xfrm>
            <a:off x="2456995" y="2752233"/>
            <a:ext cx="200025" cy="151209"/>
          </a:xfrm>
          <a:prstGeom prst="rect">
            <a:avLst/>
          </a:prstGeom>
          <a:solidFill>
            <a:srgbClr val="00B0F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36" name="Rectangle 35"/>
          <p:cNvSpPr/>
          <p:nvPr/>
        </p:nvSpPr>
        <p:spPr>
          <a:xfrm>
            <a:off x="1430924" y="2769419"/>
            <a:ext cx="200025" cy="151209"/>
          </a:xfrm>
          <a:prstGeom prst="rect">
            <a:avLst/>
          </a:prstGeom>
          <a:solidFill>
            <a:schemeClr val="tx1"/>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37" name="Rectangle 36"/>
          <p:cNvSpPr/>
          <p:nvPr/>
        </p:nvSpPr>
        <p:spPr>
          <a:xfrm>
            <a:off x="1718588" y="3576898"/>
            <a:ext cx="200025" cy="151209"/>
          </a:xfrm>
          <a:prstGeom prst="rect">
            <a:avLst/>
          </a:prstGeom>
          <a:solidFill>
            <a:schemeClr val="tx1"/>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38" name="Rectangle 37"/>
          <p:cNvSpPr/>
          <p:nvPr/>
        </p:nvSpPr>
        <p:spPr>
          <a:xfrm>
            <a:off x="1430144" y="3806087"/>
            <a:ext cx="200025" cy="151209"/>
          </a:xfrm>
          <a:prstGeom prst="rect">
            <a:avLst/>
          </a:prstGeom>
          <a:solidFill>
            <a:srgbClr val="00B0F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39" name="Rectangle 38"/>
          <p:cNvSpPr/>
          <p:nvPr/>
        </p:nvSpPr>
        <p:spPr>
          <a:xfrm>
            <a:off x="2167943" y="3804477"/>
            <a:ext cx="200025" cy="151209"/>
          </a:xfrm>
          <a:prstGeom prst="rect">
            <a:avLst/>
          </a:prstGeom>
          <a:solidFill>
            <a:srgbClr val="00B0F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40" name="Rectangle 39"/>
          <p:cNvSpPr/>
          <p:nvPr/>
        </p:nvSpPr>
        <p:spPr>
          <a:xfrm>
            <a:off x="4459843" y="1737560"/>
            <a:ext cx="200025" cy="151209"/>
          </a:xfrm>
          <a:prstGeom prst="rect">
            <a:avLst/>
          </a:prstGeom>
          <a:solidFill>
            <a:srgbClr val="00B0F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41" name="Rectangle 40"/>
          <p:cNvSpPr/>
          <p:nvPr/>
        </p:nvSpPr>
        <p:spPr>
          <a:xfrm>
            <a:off x="5470358" y="1520269"/>
            <a:ext cx="200025" cy="151209"/>
          </a:xfrm>
          <a:prstGeom prst="rect">
            <a:avLst/>
          </a:prstGeom>
          <a:solidFill>
            <a:srgbClr val="00B0F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42" name="Rectangle 41"/>
          <p:cNvSpPr/>
          <p:nvPr/>
        </p:nvSpPr>
        <p:spPr>
          <a:xfrm>
            <a:off x="4711445" y="2899370"/>
            <a:ext cx="200025" cy="151209"/>
          </a:xfrm>
          <a:prstGeom prst="rect">
            <a:avLst/>
          </a:prstGeom>
          <a:solidFill>
            <a:srgbClr val="7030A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44" name="Rectangle 43"/>
          <p:cNvSpPr/>
          <p:nvPr/>
        </p:nvSpPr>
        <p:spPr>
          <a:xfrm>
            <a:off x="5187952" y="2906025"/>
            <a:ext cx="200025" cy="151209"/>
          </a:xfrm>
          <a:prstGeom prst="rect">
            <a:avLst/>
          </a:prstGeom>
          <a:solidFill>
            <a:srgbClr val="7030A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45" name="Rectangle 44"/>
          <p:cNvSpPr/>
          <p:nvPr/>
        </p:nvSpPr>
        <p:spPr>
          <a:xfrm>
            <a:off x="5188020" y="2753947"/>
            <a:ext cx="200025" cy="151209"/>
          </a:xfrm>
          <a:prstGeom prst="rect">
            <a:avLst/>
          </a:prstGeom>
          <a:solidFill>
            <a:srgbClr val="00B0F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46" name="Rectangle 45"/>
          <p:cNvSpPr/>
          <p:nvPr/>
        </p:nvSpPr>
        <p:spPr>
          <a:xfrm>
            <a:off x="5484231" y="3606648"/>
            <a:ext cx="200025" cy="151209"/>
          </a:xfrm>
          <a:prstGeom prst="rect">
            <a:avLst/>
          </a:prstGeom>
          <a:solidFill>
            <a:srgbClr val="00B0F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48" name="TextBox 47"/>
          <p:cNvSpPr txBox="1"/>
          <p:nvPr/>
        </p:nvSpPr>
        <p:spPr>
          <a:xfrm>
            <a:off x="742478" y="902419"/>
            <a:ext cx="383438" cy="307777"/>
          </a:xfrm>
          <a:prstGeom prst="rect">
            <a:avLst/>
          </a:prstGeom>
          <a:noFill/>
        </p:spPr>
        <p:txBody>
          <a:bodyPr wrap="none" rtlCol="0">
            <a:spAutoFit/>
          </a:bodyPr>
          <a:lstStyle/>
          <a:p>
            <a:r>
              <a:rPr lang="en-US" sz="1400" dirty="0"/>
              <a:t>La</a:t>
            </a:r>
          </a:p>
        </p:txBody>
      </p:sp>
      <p:sp>
        <p:nvSpPr>
          <p:cNvPr id="49" name="TextBox 48"/>
          <p:cNvSpPr txBox="1"/>
          <p:nvPr/>
        </p:nvSpPr>
        <p:spPr>
          <a:xfrm>
            <a:off x="3783027" y="879177"/>
            <a:ext cx="383438" cy="307777"/>
          </a:xfrm>
          <a:prstGeom prst="rect">
            <a:avLst/>
          </a:prstGeom>
          <a:noFill/>
        </p:spPr>
        <p:txBody>
          <a:bodyPr wrap="none" rtlCol="0">
            <a:spAutoFit/>
          </a:bodyPr>
          <a:lstStyle/>
          <a:p>
            <a:r>
              <a:rPr lang="en-US" sz="1400" dirty="0"/>
              <a:t>Lb</a:t>
            </a:r>
          </a:p>
        </p:txBody>
      </p:sp>
      <p:sp>
        <p:nvSpPr>
          <p:cNvPr id="50" name="TextBox 49"/>
          <p:cNvSpPr txBox="1"/>
          <p:nvPr/>
        </p:nvSpPr>
        <p:spPr>
          <a:xfrm>
            <a:off x="742479" y="2945886"/>
            <a:ext cx="393056" cy="307777"/>
          </a:xfrm>
          <a:prstGeom prst="rect">
            <a:avLst/>
          </a:prstGeom>
          <a:noFill/>
        </p:spPr>
        <p:txBody>
          <a:bodyPr wrap="none" rtlCol="0">
            <a:spAutoFit/>
          </a:bodyPr>
          <a:lstStyle/>
          <a:p>
            <a:r>
              <a:rPr lang="en-US" sz="1400" dirty="0"/>
              <a:t>T0</a:t>
            </a:r>
          </a:p>
        </p:txBody>
      </p:sp>
      <p:sp>
        <p:nvSpPr>
          <p:cNvPr id="51" name="TextBox 50"/>
          <p:cNvSpPr txBox="1"/>
          <p:nvPr/>
        </p:nvSpPr>
        <p:spPr>
          <a:xfrm>
            <a:off x="6622186" y="2628646"/>
            <a:ext cx="393056" cy="307777"/>
          </a:xfrm>
          <a:prstGeom prst="rect">
            <a:avLst/>
          </a:prstGeom>
          <a:noFill/>
        </p:spPr>
        <p:txBody>
          <a:bodyPr wrap="none" rtlCol="0">
            <a:spAutoFit/>
          </a:bodyPr>
          <a:lstStyle/>
          <a:p>
            <a:r>
              <a:rPr lang="en-US" sz="1400" dirty="0"/>
              <a:t>T1</a:t>
            </a:r>
          </a:p>
        </p:txBody>
      </p:sp>
      <p:cxnSp>
        <p:nvCxnSpPr>
          <p:cNvPr id="52" name="Straight Arrow Connector 51"/>
          <p:cNvCxnSpPr>
            <a:stCxn id="66" idx="2"/>
          </p:cNvCxnSpPr>
          <p:nvPr/>
        </p:nvCxnSpPr>
        <p:spPr>
          <a:xfrm flipH="1">
            <a:off x="1658758" y="1955366"/>
            <a:ext cx="1483" cy="58184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0" idx="0"/>
            <a:endCxn id="56" idx="2"/>
          </p:cNvCxnSpPr>
          <p:nvPr/>
        </p:nvCxnSpPr>
        <p:spPr>
          <a:xfrm flipV="1">
            <a:off x="2414593" y="1949021"/>
            <a:ext cx="2263488" cy="61113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26172" y="1953163"/>
            <a:ext cx="7640" cy="62963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62" idx="2"/>
          </p:cNvCxnSpPr>
          <p:nvPr/>
        </p:nvCxnSpPr>
        <p:spPr>
          <a:xfrm flipH="1" flipV="1">
            <a:off x="2398839" y="1960681"/>
            <a:ext cx="2217578" cy="58151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379645" y="1225468"/>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57" name="Rectangle 56"/>
          <p:cNvSpPr/>
          <p:nvPr/>
        </p:nvSpPr>
        <p:spPr>
          <a:xfrm>
            <a:off x="1368294" y="2551896"/>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58" name="Rectangle 57"/>
          <p:cNvSpPr/>
          <p:nvPr/>
        </p:nvSpPr>
        <p:spPr>
          <a:xfrm>
            <a:off x="5135259" y="2550291"/>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59" name="Rectangle 58"/>
          <p:cNvSpPr/>
          <p:nvPr/>
        </p:nvSpPr>
        <p:spPr>
          <a:xfrm>
            <a:off x="4364731" y="2569730"/>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0" name="Rectangle 59"/>
          <p:cNvSpPr/>
          <p:nvPr/>
        </p:nvSpPr>
        <p:spPr>
          <a:xfrm>
            <a:off x="2116157" y="2560154"/>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1" name="Rectangle 60"/>
          <p:cNvSpPr/>
          <p:nvPr/>
        </p:nvSpPr>
        <p:spPr>
          <a:xfrm>
            <a:off x="1366828" y="3347752"/>
            <a:ext cx="596872" cy="787679"/>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2" name="Rectangle 61"/>
          <p:cNvSpPr/>
          <p:nvPr/>
        </p:nvSpPr>
        <p:spPr>
          <a:xfrm>
            <a:off x="2100403" y="1237128"/>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3" name="Rectangle 62"/>
          <p:cNvSpPr/>
          <p:nvPr/>
        </p:nvSpPr>
        <p:spPr>
          <a:xfrm>
            <a:off x="5130202" y="1228430"/>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5" name="Rectangle 64"/>
          <p:cNvSpPr/>
          <p:nvPr/>
        </p:nvSpPr>
        <p:spPr>
          <a:xfrm>
            <a:off x="5138109" y="3372491"/>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6" name="Rectangle 65"/>
          <p:cNvSpPr/>
          <p:nvPr/>
        </p:nvSpPr>
        <p:spPr>
          <a:xfrm>
            <a:off x="1361805" y="1231814"/>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7" name="Rectangle 66"/>
          <p:cNvSpPr/>
          <p:nvPr/>
        </p:nvSpPr>
        <p:spPr>
          <a:xfrm>
            <a:off x="4345081" y="3374209"/>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68" name="Oval 67"/>
          <p:cNvSpPr/>
          <p:nvPr/>
        </p:nvSpPr>
        <p:spPr>
          <a:xfrm>
            <a:off x="1457221" y="4643048"/>
            <a:ext cx="414698" cy="4146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S1</a:t>
            </a:r>
          </a:p>
        </p:txBody>
      </p:sp>
      <p:sp>
        <p:nvSpPr>
          <p:cNvPr id="69" name="Oval 68"/>
          <p:cNvSpPr/>
          <p:nvPr/>
        </p:nvSpPr>
        <p:spPr>
          <a:xfrm>
            <a:off x="2196811" y="4648874"/>
            <a:ext cx="414698" cy="4146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S2</a:t>
            </a:r>
          </a:p>
        </p:txBody>
      </p:sp>
      <p:sp>
        <p:nvSpPr>
          <p:cNvPr id="70" name="Oval 69"/>
          <p:cNvSpPr/>
          <p:nvPr/>
        </p:nvSpPr>
        <p:spPr>
          <a:xfrm>
            <a:off x="4440241" y="4643048"/>
            <a:ext cx="414698" cy="4146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S3</a:t>
            </a:r>
          </a:p>
        </p:txBody>
      </p:sp>
      <p:sp>
        <p:nvSpPr>
          <p:cNvPr id="71" name="Oval 70"/>
          <p:cNvSpPr/>
          <p:nvPr/>
        </p:nvSpPr>
        <p:spPr>
          <a:xfrm>
            <a:off x="5229862" y="4648874"/>
            <a:ext cx="414698" cy="4146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S4</a:t>
            </a:r>
          </a:p>
        </p:txBody>
      </p:sp>
      <p:sp>
        <p:nvSpPr>
          <p:cNvPr id="80" name="TextBox 79"/>
          <p:cNvSpPr txBox="1"/>
          <p:nvPr/>
        </p:nvSpPr>
        <p:spPr>
          <a:xfrm>
            <a:off x="674065" y="4668599"/>
            <a:ext cx="712054" cy="307777"/>
          </a:xfrm>
          <a:prstGeom prst="rect">
            <a:avLst/>
          </a:prstGeom>
          <a:noFill/>
        </p:spPr>
        <p:txBody>
          <a:bodyPr wrap="none" rtlCol="0">
            <a:spAutoFit/>
          </a:bodyPr>
          <a:lstStyle/>
          <a:p>
            <a:r>
              <a:rPr lang="en-US" sz="1400" dirty="0"/>
              <a:t>Server</a:t>
            </a:r>
          </a:p>
        </p:txBody>
      </p:sp>
      <p:cxnSp>
        <p:nvCxnSpPr>
          <p:cNvPr id="83" name="Straight Arrow Connector 82"/>
          <p:cNvCxnSpPr/>
          <p:nvPr/>
        </p:nvCxnSpPr>
        <p:spPr>
          <a:xfrm>
            <a:off x="2265504" y="3979239"/>
            <a:ext cx="2444" cy="3217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518786" y="3864054"/>
            <a:ext cx="4763" cy="4369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310373" y="3883516"/>
            <a:ext cx="0" cy="3864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207898" y="3807514"/>
            <a:ext cx="200025" cy="151209"/>
          </a:xfrm>
          <a:prstGeom prst="rect">
            <a:avLst/>
          </a:prstGeom>
          <a:solidFill>
            <a:srgbClr val="7030A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89" name="TextBox 88"/>
          <p:cNvSpPr txBox="1"/>
          <p:nvPr/>
        </p:nvSpPr>
        <p:spPr>
          <a:xfrm>
            <a:off x="1348964" y="3295165"/>
            <a:ext cx="383438" cy="307777"/>
          </a:xfrm>
          <a:prstGeom prst="rect">
            <a:avLst/>
          </a:prstGeom>
          <a:noFill/>
        </p:spPr>
        <p:txBody>
          <a:bodyPr wrap="none" rtlCol="0">
            <a:spAutoFit/>
          </a:bodyPr>
          <a:lstStyle/>
          <a:p>
            <a:r>
              <a:rPr lang="en-US" sz="1400" dirty="0"/>
              <a:t>p0</a:t>
            </a:r>
          </a:p>
        </p:txBody>
      </p:sp>
      <p:sp>
        <p:nvSpPr>
          <p:cNvPr id="90" name="TextBox 89"/>
          <p:cNvSpPr txBox="1"/>
          <p:nvPr/>
        </p:nvSpPr>
        <p:spPr>
          <a:xfrm>
            <a:off x="2102981" y="3301214"/>
            <a:ext cx="383438" cy="307777"/>
          </a:xfrm>
          <a:prstGeom prst="rect">
            <a:avLst/>
          </a:prstGeom>
          <a:noFill/>
        </p:spPr>
        <p:txBody>
          <a:bodyPr wrap="none" rtlCol="0">
            <a:spAutoFit/>
          </a:bodyPr>
          <a:lstStyle/>
          <a:p>
            <a:r>
              <a:rPr lang="en-US" sz="1400" dirty="0"/>
              <a:t>p1</a:t>
            </a:r>
          </a:p>
        </p:txBody>
      </p:sp>
      <p:sp>
        <p:nvSpPr>
          <p:cNvPr id="91" name="TextBox 90"/>
          <p:cNvSpPr txBox="1"/>
          <p:nvPr/>
        </p:nvSpPr>
        <p:spPr>
          <a:xfrm>
            <a:off x="1370886" y="2494494"/>
            <a:ext cx="418056" cy="307777"/>
          </a:xfrm>
          <a:prstGeom prst="rect">
            <a:avLst/>
          </a:prstGeom>
          <a:noFill/>
        </p:spPr>
        <p:txBody>
          <a:bodyPr wrap="square" rtlCol="0">
            <a:spAutoFit/>
          </a:bodyPr>
          <a:lstStyle/>
          <a:p>
            <a:r>
              <a:rPr lang="en-US" sz="1400" dirty="0"/>
              <a:t>p2</a:t>
            </a:r>
          </a:p>
        </p:txBody>
      </p:sp>
      <p:sp>
        <p:nvSpPr>
          <p:cNvPr id="92" name="TextBox 91"/>
          <p:cNvSpPr txBox="1"/>
          <p:nvPr/>
        </p:nvSpPr>
        <p:spPr>
          <a:xfrm>
            <a:off x="2104309" y="2494494"/>
            <a:ext cx="414185" cy="307777"/>
          </a:xfrm>
          <a:prstGeom prst="rect">
            <a:avLst/>
          </a:prstGeom>
          <a:noFill/>
        </p:spPr>
        <p:txBody>
          <a:bodyPr wrap="square" rtlCol="0">
            <a:spAutoFit/>
          </a:bodyPr>
          <a:lstStyle/>
          <a:p>
            <a:r>
              <a:rPr lang="en-US" sz="1400" dirty="0"/>
              <a:t>p3</a:t>
            </a:r>
          </a:p>
        </p:txBody>
      </p:sp>
      <p:sp>
        <p:nvSpPr>
          <p:cNvPr id="93" name="TextBox 92"/>
          <p:cNvSpPr txBox="1"/>
          <p:nvPr/>
        </p:nvSpPr>
        <p:spPr>
          <a:xfrm>
            <a:off x="4364731" y="3324979"/>
            <a:ext cx="383438" cy="307777"/>
          </a:xfrm>
          <a:prstGeom prst="rect">
            <a:avLst/>
          </a:prstGeom>
          <a:noFill/>
        </p:spPr>
        <p:txBody>
          <a:bodyPr wrap="none" rtlCol="0">
            <a:spAutoFit/>
          </a:bodyPr>
          <a:lstStyle/>
          <a:p>
            <a:r>
              <a:rPr lang="en-US" sz="1400" dirty="0"/>
              <a:t>p0</a:t>
            </a:r>
          </a:p>
        </p:txBody>
      </p:sp>
      <p:sp>
        <p:nvSpPr>
          <p:cNvPr id="94" name="TextBox 93"/>
          <p:cNvSpPr txBox="1"/>
          <p:nvPr/>
        </p:nvSpPr>
        <p:spPr>
          <a:xfrm>
            <a:off x="5152904" y="3323677"/>
            <a:ext cx="383438" cy="307777"/>
          </a:xfrm>
          <a:prstGeom prst="rect">
            <a:avLst/>
          </a:prstGeom>
          <a:noFill/>
        </p:spPr>
        <p:txBody>
          <a:bodyPr wrap="none" rtlCol="0">
            <a:spAutoFit/>
          </a:bodyPr>
          <a:lstStyle/>
          <a:p>
            <a:r>
              <a:rPr lang="en-US" sz="1400" dirty="0"/>
              <a:t>p1</a:t>
            </a:r>
          </a:p>
        </p:txBody>
      </p:sp>
      <p:sp>
        <p:nvSpPr>
          <p:cNvPr id="95" name="TextBox 94"/>
          <p:cNvSpPr txBox="1"/>
          <p:nvPr/>
        </p:nvSpPr>
        <p:spPr>
          <a:xfrm>
            <a:off x="4331605" y="2511475"/>
            <a:ext cx="416563" cy="307777"/>
          </a:xfrm>
          <a:prstGeom prst="rect">
            <a:avLst/>
          </a:prstGeom>
          <a:noFill/>
        </p:spPr>
        <p:txBody>
          <a:bodyPr wrap="square" rtlCol="0">
            <a:spAutoFit/>
          </a:bodyPr>
          <a:lstStyle/>
          <a:p>
            <a:r>
              <a:rPr lang="en-US" sz="1400" dirty="0"/>
              <a:t>p3</a:t>
            </a:r>
          </a:p>
        </p:txBody>
      </p:sp>
      <p:sp>
        <p:nvSpPr>
          <p:cNvPr id="96" name="TextBox 95"/>
          <p:cNvSpPr txBox="1"/>
          <p:nvPr/>
        </p:nvSpPr>
        <p:spPr>
          <a:xfrm>
            <a:off x="5147443" y="2524834"/>
            <a:ext cx="494353" cy="307777"/>
          </a:xfrm>
          <a:prstGeom prst="rect">
            <a:avLst/>
          </a:prstGeom>
          <a:noFill/>
        </p:spPr>
        <p:txBody>
          <a:bodyPr wrap="square" rtlCol="0">
            <a:spAutoFit/>
          </a:bodyPr>
          <a:lstStyle/>
          <a:p>
            <a:r>
              <a:rPr lang="en-US" sz="1400" dirty="0"/>
              <a:t>p4</a:t>
            </a:r>
          </a:p>
        </p:txBody>
      </p:sp>
      <p:sp>
        <p:nvSpPr>
          <p:cNvPr id="97" name="TextBox 96"/>
          <p:cNvSpPr txBox="1"/>
          <p:nvPr/>
        </p:nvSpPr>
        <p:spPr>
          <a:xfrm>
            <a:off x="4391651" y="1180600"/>
            <a:ext cx="383438" cy="307777"/>
          </a:xfrm>
          <a:prstGeom prst="rect">
            <a:avLst/>
          </a:prstGeom>
          <a:noFill/>
        </p:spPr>
        <p:txBody>
          <a:bodyPr wrap="none" rtlCol="0">
            <a:spAutoFit/>
          </a:bodyPr>
          <a:lstStyle/>
          <a:p>
            <a:r>
              <a:rPr lang="en-US" sz="1400" dirty="0"/>
              <a:t>p0</a:t>
            </a:r>
          </a:p>
        </p:txBody>
      </p:sp>
      <p:sp>
        <p:nvSpPr>
          <p:cNvPr id="98" name="TextBox 97"/>
          <p:cNvSpPr txBox="1"/>
          <p:nvPr/>
        </p:nvSpPr>
        <p:spPr>
          <a:xfrm>
            <a:off x="5133371" y="1211215"/>
            <a:ext cx="383438" cy="307777"/>
          </a:xfrm>
          <a:prstGeom prst="rect">
            <a:avLst/>
          </a:prstGeom>
          <a:noFill/>
        </p:spPr>
        <p:txBody>
          <a:bodyPr wrap="none" rtlCol="0">
            <a:spAutoFit/>
          </a:bodyPr>
          <a:lstStyle/>
          <a:p>
            <a:r>
              <a:rPr lang="en-US" sz="1400" dirty="0"/>
              <a:t>p1</a:t>
            </a:r>
          </a:p>
        </p:txBody>
      </p:sp>
      <p:sp>
        <p:nvSpPr>
          <p:cNvPr id="99" name="TextBox 98"/>
          <p:cNvSpPr txBox="1"/>
          <p:nvPr/>
        </p:nvSpPr>
        <p:spPr>
          <a:xfrm>
            <a:off x="1362071" y="1217674"/>
            <a:ext cx="383438" cy="307777"/>
          </a:xfrm>
          <a:prstGeom prst="rect">
            <a:avLst/>
          </a:prstGeom>
          <a:noFill/>
        </p:spPr>
        <p:txBody>
          <a:bodyPr wrap="none" rtlCol="0">
            <a:spAutoFit/>
          </a:bodyPr>
          <a:lstStyle/>
          <a:p>
            <a:r>
              <a:rPr lang="en-US" sz="1400" dirty="0"/>
              <a:t>p0</a:t>
            </a:r>
          </a:p>
        </p:txBody>
      </p:sp>
      <p:sp>
        <p:nvSpPr>
          <p:cNvPr id="100" name="TextBox 99"/>
          <p:cNvSpPr txBox="1"/>
          <p:nvPr/>
        </p:nvSpPr>
        <p:spPr>
          <a:xfrm>
            <a:off x="2143131" y="1224712"/>
            <a:ext cx="383438" cy="307777"/>
          </a:xfrm>
          <a:prstGeom prst="rect">
            <a:avLst/>
          </a:prstGeom>
          <a:noFill/>
        </p:spPr>
        <p:txBody>
          <a:bodyPr wrap="none" rtlCol="0">
            <a:spAutoFit/>
          </a:bodyPr>
          <a:lstStyle/>
          <a:p>
            <a:r>
              <a:rPr lang="en-US" sz="1400" dirty="0"/>
              <a:t>p1</a:t>
            </a:r>
          </a:p>
        </p:txBody>
      </p:sp>
      <p:sp>
        <p:nvSpPr>
          <p:cNvPr id="101" name="Rectangle 100"/>
          <p:cNvSpPr/>
          <p:nvPr/>
        </p:nvSpPr>
        <p:spPr>
          <a:xfrm>
            <a:off x="7403094" y="2312195"/>
            <a:ext cx="199582" cy="3414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0"/>
          </a:p>
        </p:txBody>
      </p:sp>
      <p:sp>
        <p:nvSpPr>
          <p:cNvPr id="102" name="Rectangle 101"/>
          <p:cNvSpPr/>
          <p:nvPr/>
        </p:nvSpPr>
        <p:spPr>
          <a:xfrm>
            <a:off x="7399583" y="2873759"/>
            <a:ext cx="219657" cy="37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103" name="TextBox 102"/>
          <p:cNvSpPr txBox="1"/>
          <p:nvPr/>
        </p:nvSpPr>
        <p:spPr>
          <a:xfrm>
            <a:off x="7700611" y="2798155"/>
            <a:ext cx="742511" cy="523220"/>
          </a:xfrm>
          <a:prstGeom prst="rect">
            <a:avLst/>
          </a:prstGeom>
          <a:noFill/>
        </p:spPr>
        <p:txBody>
          <a:bodyPr wrap="none" rtlCol="0">
            <a:spAutoFit/>
          </a:bodyPr>
          <a:lstStyle/>
          <a:p>
            <a:r>
              <a:rPr lang="en-US" sz="1400" dirty="0"/>
              <a:t>Egress</a:t>
            </a:r>
          </a:p>
          <a:p>
            <a:r>
              <a:rPr lang="en-US" sz="1400" dirty="0"/>
              <a:t>port</a:t>
            </a:r>
          </a:p>
        </p:txBody>
      </p:sp>
      <p:sp>
        <p:nvSpPr>
          <p:cNvPr id="104" name="TextBox 103"/>
          <p:cNvSpPr txBox="1"/>
          <p:nvPr/>
        </p:nvSpPr>
        <p:spPr>
          <a:xfrm>
            <a:off x="7700611" y="2236356"/>
            <a:ext cx="771365" cy="523220"/>
          </a:xfrm>
          <a:prstGeom prst="rect">
            <a:avLst/>
          </a:prstGeom>
          <a:noFill/>
        </p:spPr>
        <p:txBody>
          <a:bodyPr wrap="none" rtlCol="0">
            <a:spAutoFit/>
          </a:bodyPr>
          <a:lstStyle/>
          <a:p>
            <a:r>
              <a:rPr lang="en-US" sz="1400" dirty="0"/>
              <a:t>Ingress</a:t>
            </a:r>
          </a:p>
          <a:p>
            <a:r>
              <a:rPr lang="en-US" sz="1400" dirty="0"/>
              <a:t>port</a:t>
            </a:r>
          </a:p>
        </p:txBody>
      </p:sp>
      <p:sp>
        <p:nvSpPr>
          <p:cNvPr id="43" name="Rectangle 42"/>
          <p:cNvSpPr/>
          <p:nvPr/>
        </p:nvSpPr>
        <p:spPr>
          <a:xfrm>
            <a:off x="4416392" y="3808972"/>
            <a:ext cx="200025" cy="151209"/>
          </a:xfrm>
          <a:prstGeom prst="rect">
            <a:avLst/>
          </a:prstGeom>
          <a:solidFill>
            <a:srgbClr val="7030A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cxnSp>
        <p:nvCxnSpPr>
          <p:cNvPr id="139" name="Straight Arrow Connector 138"/>
          <p:cNvCxnSpPr/>
          <p:nvPr/>
        </p:nvCxnSpPr>
        <p:spPr>
          <a:xfrm>
            <a:off x="1513288" y="3968374"/>
            <a:ext cx="3654" cy="370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5" name="Oval 174"/>
          <p:cNvSpPr/>
          <p:nvPr/>
        </p:nvSpPr>
        <p:spPr>
          <a:xfrm>
            <a:off x="4235219" y="2166214"/>
            <a:ext cx="285750" cy="285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1</a:t>
            </a:r>
          </a:p>
        </p:txBody>
      </p:sp>
      <p:sp>
        <p:nvSpPr>
          <p:cNvPr id="176" name="Oval 175"/>
          <p:cNvSpPr/>
          <p:nvPr/>
        </p:nvSpPr>
        <p:spPr>
          <a:xfrm>
            <a:off x="5514417" y="2081098"/>
            <a:ext cx="285750" cy="285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4</a:t>
            </a:r>
          </a:p>
        </p:txBody>
      </p:sp>
      <p:sp>
        <p:nvSpPr>
          <p:cNvPr id="177" name="Oval 176"/>
          <p:cNvSpPr/>
          <p:nvPr/>
        </p:nvSpPr>
        <p:spPr>
          <a:xfrm>
            <a:off x="2482304" y="2158511"/>
            <a:ext cx="285750" cy="285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3</a:t>
            </a:r>
          </a:p>
        </p:txBody>
      </p:sp>
      <p:sp>
        <p:nvSpPr>
          <p:cNvPr id="178" name="Oval 177"/>
          <p:cNvSpPr/>
          <p:nvPr/>
        </p:nvSpPr>
        <p:spPr>
          <a:xfrm>
            <a:off x="1323614" y="2063793"/>
            <a:ext cx="285750" cy="285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p>
        </p:txBody>
      </p:sp>
      <p:sp>
        <p:nvSpPr>
          <p:cNvPr id="2" name="TextBox 1"/>
          <p:cNvSpPr txBox="1"/>
          <p:nvPr/>
        </p:nvSpPr>
        <p:spPr>
          <a:xfrm>
            <a:off x="2771882" y="1769252"/>
            <a:ext cx="1606530" cy="307777"/>
          </a:xfrm>
          <a:prstGeom prst="rect">
            <a:avLst/>
          </a:prstGeom>
          <a:noFill/>
        </p:spPr>
        <p:txBody>
          <a:bodyPr wrap="none" rtlCol="0">
            <a:spAutoFit/>
          </a:bodyPr>
          <a:lstStyle/>
          <a:p>
            <a:r>
              <a:rPr lang="en-US" sz="1400" dirty="0"/>
              <a:t>PFC </a:t>
            </a:r>
            <a:r>
              <a:rPr lang="en-US" sz="1200" dirty="0"/>
              <a:t>pause</a:t>
            </a:r>
            <a:r>
              <a:rPr lang="en-US" sz="1400" dirty="0"/>
              <a:t> frames</a:t>
            </a:r>
          </a:p>
        </p:txBody>
      </p:sp>
      <p:sp>
        <p:nvSpPr>
          <p:cNvPr id="105" name="Rectangle 104"/>
          <p:cNvSpPr/>
          <p:nvPr/>
        </p:nvSpPr>
        <p:spPr>
          <a:xfrm>
            <a:off x="1724286" y="1549274"/>
            <a:ext cx="200025" cy="151209"/>
          </a:xfrm>
          <a:prstGeom prst="rect">
            <a:avLst/>
          </a:prstGeom>
          <a:solidFill>
            <a:schemeClr val="tx1"/>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3" name="Multiply 2"/>
          <p:cNvSpPr/>
          <p:nvPr/>
        </p:nvSpPr>
        <p:spPr>
          <a:xfrm>
            <a:off x="2597376" y="4724375"/>
            <a:ext cx="204744" cy="30611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Multiply 105"/>
          <p:cNvSpPr/>
          <p:nvPr/>
        </p:nvSpPr>
        <p:spPr>
          <a:xfrm>
            <a:off x="4842647" y="4680850"/>
            <a:ext cx="204744" cy="30611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09" name="Straight Arrow Connector 108"/>
          <p:cNvCxnSpPr>
            <a:stCxn id="65" idx="2"/>
            <a:endCxn id="71" idx="0"/>
          </p:cNvCxnSpPr>
          <p:nvPr/>
        </p:nvCxnSpPr>
        <p:spPr>
          <a:xfrm>
            <a:off x="5436545" y="4096043"/>
            <a:ext cx="666" cy="5528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2154206" y="1738245"/>
            <a:ext cx="200025" cy="151209"/>
          </a:xfrm>
          <a:prstGeom prst="rect">
            <a:avLst/>
          </a:prstGeom>
          <a:solidFill>
            <a:srgbClr val="7030A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21" name="Rectangle 120"/>
          <p:cNvSpPr/>
          <p:nvPr/>
        </p:nvSpPr>
        <p:spPr>
          <a:xfrm>
            <a:off x="6347163" y="3628607"/>
            <a:ext cx="200025" cy="3517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122" name="Rectangle 121"/>
          <p:cNvSpPr/>
          <p:nvPr/>
        </p:nvSpPr>
        <p:spPr>
          <a:xfrm>
            <a:off x="6070475" y="3613752"/>
            <a:ext cx="200025" cy="366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125" name="TextBox 124"/>
          <p:cNvSpPr txBox="1"/>
          <p:nvPr/>
        </p:nvSpPr>
        <p:spPr>
          <a:xfrm>
            <a:off x="6015482" y="3345635"/>
            <a:ext cx="383438" cy="307777"/>
          </a:xfrm>
          <a:prstGeom prst="rect">
            <a:avLst/>
          </a:prstGeom>
          <a:noFill/>
        </p:spPr>
        <p:txBody>
          <a:bodyPr wrap="none" rtlCol="0">
            <a:spAutoFit/>
          </a:bodyPr>
          <a:lstStyle/>
          <a:p>
            <a:r>
              <a:rPr lang="en-US" sz="1400" dirty="0"/>
              <a:t>p2</a:t>
            </a:r>
          </a:p>
        </p:txBody>
      </p:sp>
      <p:sp>
        <p:nvSpPr>
          <p:cNvPr id="126" name="Rectangle 125"/>
          <p:cNvSpPr/>
          <p:nvPr/>
        </p:nvSpPr>
        <p:spPr>
          <a:xfrm>
            <a:off x="1720805" y="3731457"/>
            <a:ext cx="200025" cy="151209"/>
          </a:xfrm>
          <a:prstGeom prst="rect">
            <a:avLst/>
          </a:prstGeom>
          <a:solidFill>
            <a:srgbClr val="7030A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28" name="Rectangle 127"/>
          <p:cNvSpPr/>
          <p:nvPr/>
        </p:nvSpPr>
        <p:spPr>
          <a:xfrm>
            <a:off x="1429674" y="2925890"/>
            <a:ext cx="200025" cy="151209"/>
          </a:xfrm>
          <a:prstGeom prst="rect">
            <a:avLst/>
          </a:prstGeom>
          <a:solidFill>
            <a:srgbClr val="7030A0"/>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29" name="Rectangle 128"/>
          <p:cNvSpPr/>
          <p:nvPr/>
        </p:nvSpPr>
        <p:spPr>
          <a:xfrm>
            <a:off x="1722262" y="1705782"/>
            <a:ext cx="200025" cy="151209"/>
          </a:xfrm>
          <a:prstGeom prst="rect">
            <a:avLst/>
          </a:prstGeom>
          <a:solidFill>
            <a:srgbClr val="7030A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30" name="Rectangle 129"/>
          <p:cNvSpPr/>
          <p:nvPr/>
        </p:nvSpPr>
        <p:spPr>
          <a:xfrm>
            <a:off x="2153747" y="1580628"/>
            <a:ext cx="200025" cy="151209"/>
          </a:xfrm>
          <a:prstGeom prst="rect">
            <a:avLst/>
          </a:prstGeom>
          <a:solidFill>
            <a:schemeClr val="tx1"/>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31" name="Rectangle 130"/>
          <p:cNvSpPr/>
          <p:nvPr/>
        </p:nvSpPr>
        <p:spPr>
          <a:xfrm>
            <a:off x="4708549" y="2753947"/>
            <a:ext cx="200025" cy="151209"/>
          </a:xfrm>
          <a:prstGeom prst="rect">
            <a:avLst/>
          </a:prstGeom>
          <a:solidFill>
            <a:schemeClr val="tx1"/>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32" name="Rectangle 131"/>
          <p:cNvSpPr/>
          <p:nvPr/>
        </p:nvSpPr>
        <p:spPr>
          <a:xfrm>
            <a:off x="6072314" y="3614579"/>
            <a:ext cx="200025" cy="151209"/>
          </a:xfrm>
          <a:prstGeom prst="rect">
            <a:avLst/>
          </a:prstGeom>
          <a:solidFill>
            <a:schemeClr val="tx1"/>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33" name="Oval 132"/>
          <p:cNvSpPr/>
          <p:nvPr/>
        </p:nvSpPr>
        <p:spPr>
          <a:xfrm>
            <a:off x="6086794" y="4626556"/>
            <a:ext cx="414698" cy="4146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S5</a:t>
            </a:r>
          </a:p>
        </p:txBody>
      </p:sp>
      <p:sp>
        <p:nvSpPr>
          <p:cNvPr id="134" name="Rectangle 133"/>
          <p:cNvSpPr/>
          <p:nvPr/>
        </p:nvSpPr>
        <p:spPr>
          <a:xfrm>
            <a:off x="6070086" y="3765888"/>
            <a:ext cx="200025" cy="151209"/>
          </a:xfrm>
          <a:prstGeom prst="rect">
            <a:avLst/>
          </a:prstGeom>
          <a:solidFill>
            <a:schemeClr val="bg2">
              <a:lumMod val="75000"/>
            </a:schemeClr>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40" name="Rectangle 139"/>
          <p:cNvSpPr/>
          <p:nvPr/>
        </p:nvSpPr>
        <p:spPr>
          <a:xfrm>
            <a:off x="5994003" y="3450634"/>
            <a:ext cx="596872" cy="723553"/>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38" name="TextBox 137"/>
          <p:cNvSpPr txBox="1"/>
          <p:nvPr/>
        </p:nvSpPr>
        <p:spPr>
          <a:xfrm>
            <a:off x="3447245" y="4202147"/>
            <a:ext cx="1140056" cy="307777"/>
          </a:xfrm>
          <a:prstGeom prst="rect">
            <a:avLst/>
          </a:prstGeom>
          <a:noFill/>
        </p:spPr>
        <p:txBody>
          <a:bodyPr wrap="square" rtlCol="0">
            <a:spAutoFit/>
          </a:bodyPr>
          <a:lstStyle/>
          <a:p>
            <a:r>
              <a:rPr lang="en-US" sz="1400" dirty="0"/>
              <a:t>Packet drop</a:t>
            </a:r>
          </a:p>
        </p:txBody>
      </p:sp>
      <p:sp>
        <p:nvSpPr>
          <p:cNvPr id="141" name="TextBox 140"/>
          <p:cNvSpPr txBox="1"/>
          <p:nvPr/>
        </p:nvSpPr>
        <p:spPr>
          <a:xfrm>
            <a:off x="6026138" y="2162401"/>
            <a:ext cx="1162736" cy="523220"/>
          </a:xfrm>
          <a:prstGeom prst="rect">
            <a:avLst/>
          </a:prstGeom>
          <a:noFill/>
        </p:spPr>
        <p:txBody>
          <a:bodyPr wrap="square" rtlCol="0">
            <a:spAutoFit/>
          </a:bodyPr>
          <a:lstStyle/>
          <a:p>
            <a:r>
              <a:rPr lang="en-US" sz="1400" dirty="0"/>
              <a:t>Congested port</a:t>
            </a:r>
          </a:p>
        </p:txBody>
      </p:sp>
      <p:cxnSp>
        <p:nvCxnSpPr>
          <p:cNvPr id="143" name="Straight Arrow Connector 142"/>
          <p:cNvCxnSpPr/>
          <p:nvPr/>
        </p:nvCxnSpPr>
        <p:spPr>
          <a:xfrm flipH="1">
            <a:off x="6257067" y="2567140"/>
            <a:ext cx="286230" cy="858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6069944" y="3906143"/>
            <a:ext cx="200025" cy="151209"/>
          </a:xfrm>
          <a:prstGeom prst="rect">
            <a:avLst/>
          </a:prstGeom>
          <a:solidFill>
            <a:schemeClr val="bg2">
              <a:lumMod val="75000"/>
            </a:schemeClr>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49" name="Multiply 148"/>
          <p:cNvSpPr/>
          <p:nvPr/>
        </p:nvSpPr>
        <p:spPr>
          <a:xfrm>
            <a:off x="7414496" y="3497605"/>
            <a:ext cx="204744" cy="30611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0" name="TextBox 149"/>
          <p:cNvSpPr txBox="1"/>
          <p:nvPr/>
        </p:nvSpPr>
        <p:spPr>
          <a:xfrm>
            <a:off x="7703640" y="3436249"/>
            <a:ext cx="826334" cy="523220"/>
          </a:xfrm>
          <a:prstGeom prst="rect">
            <a:avLst/>
          </a:prstGeom>
          <a:noFill/>
        </p:spPr>
        <p:txBody>
          <a:bodyPr wrap="square" rtlCol="0">
            <a:spAutoFit/>
          </a:bodyPr>
          <a:lstStyle/>
          <a:p>
            <a:r>
              <a:rPr lang="en-US" sz="1400" dirty="0"/>
              <a:t>Dead server</a:t>
            </a:r>
          </a:p>
        </p:txBody>
      </p:sp>
      <p:cxnSp>
        <p:nvCxnSpPr>
          <p:cNvPr id="145" name="Straight Connector 144"/>
          <p:cNvCxnSpPr>
            <a:stCxn id="57" idx="0"/>
            <a:endCxn id="66" idx="2"/>
          </p:cNvCxnSpPr>
          <p:nvPr/>
        </p:nvCxnSpPr>
        <p:spPr>
          <a:xfrm flipH="1" flipV="1">
            <a:off x="1660241" y="1955367"/>
            <a:ext cx="6489" cy="59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60" idx="0"/>
            <a:endCxn id="56" idx="2"/>
          </p:cNvCxnSpPr>
          <p:nvPr/>
        </p:nvCxnSpPr>
        <p:spPr>
          <a:xfrm flipV="1">
            <a:off x="2414593" y="1949021"/>
            <a:ext cx="2263488" cy="611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62" idx="2"/>
            <a:endCxn id="59" idx="0"/>
          </p:cNvCxnSpPr>
          <p:nvPr/>
        </p:nvCxnSpPr>
        <p:spPr>
          <a:xfrm>
            <a:off x="2398839" y="1960681"/>
            <a:ext cx="2264328" cy="609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58" idx="0"/>
            <a:endCxn id="63" idx="2"/>
          </p:cNvCxnSpPr>
          <p:nvPr/>
        </p:nvCxnSpPr>
        <p:spPr>
          <a:xfrm flipH="1" flipV="1">
            <a:off x="5428638" y="1951982"/>
            <a:ext cx="5057" cy="598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61" idx="2"/>
            <a:endCxn id="68" idx="0"/>
          </p:cNvCxnSpPr>
          <p:nvPr/>
        </p:nvCxnSpPr>
        <p:spPr>
          <a:xfrm flipH="1">
            <a:off x="1664569" y="4135430"/>
            <a:ext cx="695" cy="507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65" idx="2"/>
          </p:cNvCxnSpPr>
          <p:nvPr/>
        </p:nvCxnSpPr>
        <p:spPr>
          <a:xfrm>
            <a:off x="5436545" y="4096043"/>
            <a:ext cx="666" cy="552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4" idx="2"/>
            <a:endCxn id="69" idx="0"/>
          </p:cNvCxnSpPr>
          <p:nvPr/>
        </p:nvCxnSpPr>
        <p:spPr>
          <a:xfrm flipH="1">
            <a:off x="2404159" y="4142866"/>
            <a:ext cx="2489" cy="506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67" idx="2"/>
            <a:endCxn id="70" idx="0"/>
          </p:cNvCxnSpPr>
          <p:nvPr/>
        </p:nvCxnSpPr>
        <p:spPr>
          <a:xfrm>
            <a:off x="4643518" y="4097762"/>
            <a:ext cx="4073" cy="54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40" idx="2"/>
            <a:endCxn id="133" idx="0"/>
          </p:cNvCxnSpPr>
          <p:nvPr/>
        </p:nvCxnSpPr>
        <p:spPr>
          <a:xfrm>
            <a:off x="6292439" y="4174187"/>
            <a:ext cx="1704" cy="452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7509412" y="4022225"/>
            <a:ext cx="5123" cy="4143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7703639" y="3987033"/>
            <a:ext cx="880161" cy="738664"/>
          </a:xfrm>
          <a:prstGeom prst="rect">
            <a:avLst/>
          </a:prstGeom>
          <a:noFill/>
        </p:spPr>
        <p:txBody>
          <a:bodyPr wrap="square" rtlCol="0">
            <a:spAutoFit/>
          </a:bodyPr>
          <a:lstStyle/>
          <a:p>
            <a:r>
              <a:rPr lang="en-US" sz="1400" dirty="0"/>
              <a:t>PFC pause frames</a:t>
            </a:r>
          </a:p>
        </p:txBody>
      </p:sp>
      <p:sp>
        <p:nvSpPr>
          <p:cNvPr id="135" name="Rectangle 134"/>
          <p:cNvSpPr/>
          <p:nvPr/>
        </p:nvSpPr>
        <p:spPr>
          <a:xfrm>
            <a:off x="6325528" y="943192"/>
            <a:ext cx="200025" cy="151209"/>
          </a:xfrm>
          <a:prstGeom prst="rect">
            <a:avLst/>
          </a:prstGeom>
          <a:solidFill>
            <a:srgbClr val="7030A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2" name="TextBox 31"/>
          <p:cNvSpPr txBox="1"/>
          <p:nvPr/>
        </p:nvSpPr>
        <p:spPr>
          <a:xfrm>
            <a:off x="6676658" y="902419"/>
            <a:ext cx="2217145" cy="307777"/>
          </a:xfrm>
          <a:prstGeom prst="rect">
            <a:avLst/>
          </a:prstGeom>
          <a:noFill/>
        </p:spPr>
        <p:txBody>
          <a:bodyPr wrap="none" rtlCol="0">
            <a:spAutoFit/>
          </a:bodyPr>
          <a:lstStyle/>
          <a:p>
            <a:r>
              <a:rPr lang="en-US" sz="1400" dirty="0"/>
              <a:t>Path: {S1, T0, La, T1, S3}</a:t>
            </a:r>
          </a:p>
        </p:txBody>
      </p:sp>
      <p:sp>
        <p:nvSpPr>
          <p:cNvPr id="136" name="Rectangle 135"/>
          <p:cNvSpPr/>
          <p:nvPr/>
        </p:nvSpPr>
        <p:spPr>
          <a:xfrm>
            <a:off x="6325528" y="1275331"/>
            <a:ext cx="200025" cy="151209"/>
          </a:xfrm>
          <a:prstGeom prst="rect">
            <a:avLst/>
          </a:prstGeom>
          <a:solidFill>
            <a:schemeClr val="tx1"/>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37" name="TextBox 136"/>
          <p:cNvSpPr txBox="1"/>
          <p:nvPr/>
        </p:nvSpPr>
        <p:spPr>
          <a:xfrm>
            <a:off x="6689165" y="1212436"/>
            <a:ext cx="2217145" cy="307777"/>
          </a:xfrm>
          <a:prstGeom prst="rect">
            <a:avLst/>
          </a:prstGeom>
          <a:noFill/>
        </p:spPr>
        <p:txBody>
          <a:bodyPr wrap="none" rtlCol="0">
            <a:spAutoFit/>
          </a:bodyPr>
          <a:lstStyle/>
          <a:p>
            <a:r>
              <a:rPr lang="en-US" sz="1400" dirty="0"/>
              <a:t>Path: {S1, T0, La, T1, S5}</a:t>
            </a:r>
          </a:p>
        </p:txBody>
      </p:sp>
      <p:sp>
        <p:nvSpPr>
          <p:cNvPr id="142" name="Rectangle 141"/>
          <p:cNvSpPr/>
          <p:nvPr/>
        </p:nvSpPr>
        <p:spPr>
          <a:xfrm>
            <a:off x="6326113" y="1640490"/>
            <a:ext cx="200025" cy="151209"/>
          </a:xfrm>
          <a:prstGeom prst="rect">
            <a:avLst/>
          </a:prstGeom>
          <a:solidFill>
            <a:srgbClr val="00B0F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144" name="TextBox 143"/>
          <p:cNvSpPr txBox="1"/>
          <p:nvPr/>
        </p:nvSpPr>
        <p:spPr>
          <a:xfrm>
            <a:off x="6689165" y="1569447"/>
            <a:ext cx="2217145" cy="307777"/>
          </a:xfrm>
          <a:prstGeom prst="rect">
            <a:avLst/>
          </a:prstGeom>
          <a:noFill/>
        </p:spPr>
        <p:txBody>
          <a:bodyPr wrap="none" rtlCol="0">
            <a:spAutoFit/>
          </a:bodyPr>
          <a:lstStyle/>
          <a:p>
            <a:r>
              <a:rPr lang="en-US" sz="1400" dirty="0"/>
              <a:t>Path: {S4, T1, Lb, T0, S2}</a:t>
            </a:r>
          </a:p>
        </p:txBody>
      </p:sp>
      <p:sp>
        <p:nvSpPr>
          <p:cNvPr id="184" name="Rectangle 183"/>
          <p:cNvSpPr/>
          <p:nvPr/>
        </p:nvSpPr>
        <p:spPr>
          <a:xfrm>
            <a:off x="2108212" y="3355187"/>
            <a:ext cx="596872" cy="787679"/>
          </a:xfrm>
          <a:prstGeom prst="rect">
            <a:avLst/>
          </a:prstGeom>
          <a:solidFill>
            <a:schemeClr val="lt1">
              <a:alpha val="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3" name="Freeform 212"/>
          <p:cNvSpPr/>
          <p:nvPr/>
        </p:nvSpPr>
        <p:spPr>
          <a:xfrm>
            <a:off x="1656148" y="1858426"/>
            <a:ext cx="3748112" cy="886931"/>
          </a:xfrm>
          <a:custGeom>
            <a:avLst/>
            <a:gdLst>
              <a:gd name="connsiteX0" fmla="*/ 4025335 w 4997483"/>
              <a:gd name="connsiteY0" fmla="*/ 1001279 h 1182574"/>
              <a:gd name="connsiteX1" fmla="*/ 1137169 w 4997483"/>
              <a:gd name="connsiteY1" fmla="*/ 187240 h 1182574"/>
              <a:gd name="connsiteX2" fmla="*/ 111257 w 4997483"/>
              <a:gd name="connsiteY2" fmla="*/ 75728 h 1182574"/>
              <a:gd name="connsiteX3" fmla="*/ 33198 w 4997483"/>
              <a:gd name="connsiteY3" fmla="*/ 432567 h 1182574"/>
              <a:gd name="connsiteX4" fmla="*/ 55501 w 4997483"/>
              <a:gd name="connsiteY4" fmla="*/ 1101640 h 1182574"/>
              <a:gd name="connsiteX5" fmla="*/ 657666 w 4997483"/>
              <a:gd name="connsiteY5" fmla="*/ 1090489 h 1182574"/>
              <a:gd name="connsiteX6" fmla="*/ 1605520 w 4997483"/>
              <a:gd name="connsiteY6" fmla="*/ 845162 h 1182574"/>
              <a:gd name="connsiteX7" fmla="*/ 4069940 w 4997483"/>
              <a:gd name="connsiteY7" fmla="*/ 131484 h 1182574"/>
              <a:gd name="connsiteX8" fmla="*/ 4382174 w 4997483"/>
              <a:gd name="connsiteY8" fmla="*/ 8821 h 1182574"/>
              <a:gd name="connsiteX9" fmla="*/ 4861676 w 4997483"/>
              <a:gd name="connsiteY9" fmla="*/ 64577 h 1182574"/>
              <a:gd name="connsiteX10" fmla="*/ 4962037 w 4997483"/>
              <a:gd name="connsiteY10" fmla="*/ 499475 h 1182574"/>
              <a:gd name="connsiteX11" fmla="*/ 4962037 w 4997483"/>
              <a:gd name="connsiteY11" fmla="*/ 1068187 h 1182574"/>
              <a:gd name="connsiteX12" fmla="*/ 4538291 w 4997483"/>
              <a:gd name="connsiteY12" fmla="*/ 1179699 h 1182574"/>
              <a:gd name="connsiteX13" fmla="*/ 4025335 w 4997483"/>
              <a:gd name="connsiteY13" fmla="*/ 1001279 h 118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97483" h="1182574">
                <a:moveTo>
                  <a:pt x="4025335" y="1001279"/>
                </a:moveTo>
                <a:cubicBezTo>
                  <a:pt x="3458481" y="835869"/>
                  <a:pt x="1789515" y="341498"/>
                  <a:pt x="1137169" y="187240"/>
                </a:cubicBezTo>
                <a:cubicBezTo>
                  <a:pt x="484823" y="32982"/>
                  <a:pt x="295252" y="34840"/>
                  <a:pt x="111257" y="75728"/>
                </a:cubicBezTo>
                <a:cubicBezTo>
                  <a:pt x="-72738" y="116616"/>
                  <a:pt x="42491" y="261582"/>
                  <a:pt x="33198" y="432567"/>
                </a:cubicBezTo>
                <a:cubicBezTo>
                  <a:pt x="23905" y="603552"/>
                  <a:pt x="-48577" y="991986"/>
                  <a:pt x="55501" y="1101640"/>
                </a:cubicBezTo>
                <a:cubicBezTo>
                  <a:pt x="159579" y="1211294"/>
                  <a:pt x="399329" y="1133235"/>
                  <a:pt x="657666" y="1090489"/>
                </a:cubicBezTo>
                <a:cubicBezTo>
                  <a:pt x="916003" y="1047743"/>
                  <a:pt x="1605520" y="845162"/>
                  <a:pt x="1605520" y="845162"/>
                </a:cubicBezTo>
                <a:lnTo>
                  <a:pt x="4069940" y="131484"/>
                </a:lnTo>
                <a:cubicBezTo>
                  <a:pt x="4532716" y="-7906"/>
                  <a:pt x="4250218" y="19972"/>
                  <a:pt x="4382174" y="8821"/>
                </a:cubicBezTo>
                <a:cubicBezTo>
                  <a:pt x="4514130" y="-2330"/>
                  <a:pt x="4765032" y="-17199"/>
                  <a:pt x="4861676" y="64577"/>
                </a:cubicBezTo>
                <a:cubicBezTo>
                  <a:pt x="4958320" y="146353"/>
                  <a:pt x="4945310" y="332207"/>
                  <a:pt x="4962037" y="499475"/>
                </a:cubicBezTo>
                <a:cubicBezTo>
                  <a:pt x="4978764" y="666743"/>
                  <a:pt x="5032661" y="954816"/>
                  <a:pt x="4962037" y="1068187"/>
                </a:cubicBezTo>
                <a:cubicBezTo>
                  <a:pt x="4891413" y="1181558"/>
                  <a:pt x="4688832" y="1188992"/>
                  <a:pt x="4538291" y="1179699"/>
                </a:cubicBezTo>
                <a:cubicBezTo>
                  <a:pt x="4387750" y="1170406"/>
                  <a:pt x="4592189" y="1166689"/>
                  <a:pt x="4025335" y="1001279"/>
                </a:cubicBezTo>
                <a:close/>
              </a:path>
            </a:pathLst>
          </a:custGeom>
          <a:solidFill>
            <a:schemeClr val="accent1">
              <a:alpha val="0"/>
            </a:schemeClr>
          </a:solid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DC628852-F31A-AD4B-8990-31605E34A5B8}"/>
                  </a:ext>
                </a:extLst>
              </p14:cNvPr>
              <p14:cNvContentPartPr/>
              <p14:nvPr/>
            </p14:nvContentPartPr>
            <p14:xfrm>
              <a:off x="2646227" y="2718740"/>
              <a:ext cx="2147310" cy="1416690"/>
            </p14:xfrm>
          </p:contentPart>
        </mc:Choice>
        <mc:Fallback xmlns="">
          <p:pic>
            <p:nvPicPr>
              <p:cNvPr id="33" name="Ink 32">
                <a:extLst>
                  <a:ext uri="{FF2B5EF4-FFF2-40B4-BE49-F238E27FC236}">
                    <a16:creationId xmlns:a16="http://schemas.microsoft.com/office/drawing/2014/main" id="{DC628852-F31A-AD4B-8990-31605E34A5B8}"/>
                  </a:ext>
                </a:extLst>
              </p:cNvPr>
              <p:cNvPicPr/>
              <p:nvPr/>
            </p:nvPicPr>
            <p:blipFill>
              <a:blip r:embed="rId5"/>
              <a:stretch>
                <a:fillRect/>
              </a:stretch>
            </p:blipFill>
            <p:spPr>
              <a:xfrm>
                <a:off x="2636867" y="2709382"/>
                <a:ext cx="2166029" cy="1435047"/>
              </a:xfrm>
              <a:prstGeom prst="rect">
                <a:avLst/>
              </a:prstGeom>
            </p:spPr>
          </p:pic>
        </mc:Fallback>
      </mc:AlternateContent>
      <p:sp>
        <p:nvSpPr>
          <p:cNvPr id="72" name="Title 71">
            <a:extLst>
              <a:ext uri="{FF2B5EF4-FFF2-40B4-BE49-F238E27FC236}">
                <a16:creationId xmlns:a16="http://schemas.microsoft.com/office/drawing/2014/main" id="{49F41E72-2C3F-FA47-965D-E6E586633E3E}"/>
              </a:ext>
            </a:extLst>
          </p:cNvPr>
          <p:cNvSpPr>
            <a:spLocks noGrp="1"/>
          </p:cNvSpPr>
          <p:nvPr>
            <p:ph type="title"/>
          </p:nvPr>
        </p:nvSpPr>
        <p:spPr/>
        <p:txBody>
          <a:bodyPr/>
          <a:lstStyle/>
          <a:p>
            <a:endParaRPr lang="en-US" sz="1400" dirty="0"/>
          </a:p>
        </p:txBody>
      </p:sp>
      <p:sp>
        <p:nvSpPr>
          <p:cNvPr id="151" name="Title 1">
            <a:extLst>
              <a:ext uri="{FF2B5EF4-FFF2-40B4-BE49-F238E27FC236}">
                <a16:creationId xmlns:a16="http://schemas.microsoft.com/office/drawing/2014/main" id="{A7AB7017-C352-ED45-B04F-23C0CDF6B63E}"/>
              </a:ext>
            </a:extLst>
          </p:cNvPr>
          <p:cNvSpPr txBox="1">
            <a:spLocks/>
          </p:cNvSpPr>
          <p:nvPr/>
        </p:nvSpPr>
        <p:spPr>
          <a:xfrm>
            <a:off x="5344623" y="121448"/>
            <a:ext cx="3659311" cy="672372"/>
          </a:xfrm>
        </p:spPr>
        <p:txBody>
          <a:bodyPr/>
          <a:lst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9pPr>
          </a:lstStyle>
          <a:p>
            <a:pPr indent="-342900" algn="r">
              <a:spcBef>
                <a:spcPts val="0"/>
              </a:spcBef>
              <a:buFont typeface="Arial" charset="0"/>
              <a:buNone/>
            </a:pPr>
            <a:r>
              <a:rPr kumimoji="1" lang="en-US" sz="2400" b="1" dirty="0">
                <a:solidFill>
                  <a:schemeClr val="bg1"/>
                </a:solidFill>
                <a:latin typeface="+mn-lt"/>
              </a:rPr>
              <a:t>PFC deadlock</a:t>
            </a:r>
          </a:p>
        </p:txBody>
      </p:sp>
      <p:sp>
        <p:nvSpPr>
          <p:cNvPr id="73" name="TextBox 72">
            <a:extLst>
              <a:ext uri="{FF2B5EF4-FFF2-40B4-BE49-F238E27FC236}">
                <a16:creationId xmlns:a16="http://schemas.microsoft.com/office/drawing/2014/main" id="{FE334AE9-FF18-7B46-BC8C-A4D5584584E5}"/>
              </a:ext>
            </a:extLst>
          </p:cNvPr>
          <p:cNvSpPr txBox="1"/>
          <p:nvPr/>
        </p:nvSpPr>
        <p:spPr>
          <a:xfrm>
            <a:off x="2962142" y="4509924"/>
            <a:ext cx="1380699" cy="707886"/>
          </a:xfrm>
          <a:prstGeom prst="rect">
            <a:avLst/>
          </a:prstGeom>
          <a:noFill/>
        </p:spPr>
        <p:txBody>
          <a:bodyPr wrap="square" rtlCol="0">
            <a:spAutoFit/>
          </a:bodyPr>
          <a:lstStyle/>
          <a:p>
            <a:r>
              <a:rPr lang="en-US" altLang="zh-CN" sz="1000" dirty="0"/>
              <a:t>If MAC entry is missing, packets are flooded to all ports.</a:t>
            </a:r>
          </a:p>
          <a:p>
            <a:endParaRPr lang="en-US" sz="1000" dirty="0"/>
          </a:p>
        </p:txBody>
      </p:sp>
    </p:spTree>
    <p:custDataLst>
      <p:tags r:id="rId1"/>
    </p:custDataLst>
    <p:extLst>
      <p:ext uri="{BB962C8B-B14F-4D97-AF65-F5344CB8AC3E}">
        <p14:creationId xmlns:p14="http://schemas.microsoft.com/office/powerpoint/2010/main" val="16426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4" grpId="0" animBg="1"/>
      <p:bldP spid="45" grpId="0" animBg="1"/>
      <p:bldP spid="46" grpId="0" animBg="1"/>
      <p:bldP spid="47" grpId="0" animBg="1"/>
      <p:bldP spid="43" grpId="0" animBg="1"/>
      <p:bldP spid="105" grpId="0" animBg="1"/>
      <p:bldP spid="110" grpId="0" animBg="1"/>
      <p:bldP spid="126" grpId="0" animBg="1"/>
      <p:bldP spid="128" grpId="0" animBg="1"/>
      <p:bldP spid="129" grpId="0" animBg="1"/>
      <p:bldP spid="130" grpId="0" animBg="1"/>
      <p:bldP spid="131" grpId="0" animBg="1"/>
      <p:bldP spid="132" grpId="0" animBg="1"/>
      <p:bldP spid="2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srcRect t="11801"/>
          <a:stretch/>
        </p:blipFill>
        <p:spPr>
          <a:xfrm>
            <a:off x="2065203" y="1134208"/>
            <a:ext cx="5527790" cy="3880706"/>
          </a:xfrm>
          <a:prstGeom prst="rect">
            <a:avLst/>
          </a:prstGeom>
        </p:spPr>
      </p:pic>
      <p:sp>
        <p:nvSpPr>
          <p:cNvPr id="3" name="矩形 2"/>
          <p:cNvSpPr/>
          <p:nvPr/>
        </p:nvSpPr>
        <p:spPr>
          <a:xfrm>
            <a:off x="1171935" y="1134208"/>
            <a:ext cx="6733986" cy="38807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 name="图片 1"/>
          <p:cNvPicPr>
            <a:picLocks noChangeAspect="1"/>
          </p:cNvPicPr>
          <p:nvPr/>
        </p:nvPicPr>
        <p:blipFill>
          <a:blip r:embed="rId4"/>
          <a:stretch>
            <a:fillRect/>
          </a:stretch>
        </p:blipFill>
        <p:spPr>
          <a:xfrm>
            <a:off x="2934633" y="1598935"/>
            <a:ext cx="3606932" cy="2929841"/>
          </a:xfrm>
          <a:prstGeom prst="rect">
            <a:avLst/>
          </a:prstGeom>
        </p:spPr>
      </p:pic>
      <p:sp>
        <p:nvSpPr>
          <p:cNvPr id="6" name="矩形 5"/>
          <p:cNvSpPr/>
          <p:nvPr/>
        </p:nvSpPr>
        <p:spPr>
          <a:xfrm>
            <a:off x="2146981" y="4528777"/>
            <a:ext cx="5647700" cy="507831"/>
          </a:xfrm>
          <a:prstGeom prst="rect">
            <a:avLst/>
          </a:prstGeom>
        </p:spPr>
        <p:txBody>
          <a:bodyPr wrap="none">
            <a:spAutoFit/>
          </a:bodyPr>
          <a:lstStyle/>
          <a:p>
            <a:r>
              <a:rPr lang="en-US" altLang="zh-CN" sz="2700" b="1" dirty="0">
                <a:solidFill>
                  <a:srgbClr val="0432FF"/>
                </a:solidFill>
                <a:latin typeface="Arial" panose="020B0604020202020204" pitchFamily="34" charset="0"/>
                <a:ea typeface="微软雅黑" panose="020B0503020204020204" pitchFamily="34" charset="-122"/>
                <a:cs typeface="Arial" panose="020B0604020202020204" pitchFamily="34" charset="0"/>
              </a:rPr>
              <a:t>Cyclic Buffer Dependency (CBD) </a:t>
            </a:r>
            <a:endParaRPr lang="zh-CN" altLang="en-US" sz="2700" b="1" dirty="0">
              <a:solidFill>
                <a:srgbClr val="0432FF"/>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椭圆 7"/>
          <p:cNvSpPr/>
          <p:nvPr/>
        </p:nvSpPr>
        <p:spPr>
          <a:xfrm rot="18782880">
            <a:off x="2935533" y="2662521"/>
            <a:ext cx="1102565" cy="445053"/>
          </a:xfrm>
          <a:prstGeom prst="ellipse">
            <a:avLst/>
          </a:prstGeom>
          <a:noFill/>
          <a:ln w="7302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椭圆 8"/>
          <p:cNvSpPr/>
          <p:nvPr/>
        </p:nvSpPr>
        <p:spPr>
          <a:xfrm rot="3041585">
            <a:off x="5103936" y="2378849"/>
            <a:ext cx="1102565" cy="445053"/>
          </a:xfrm>
          <a:prstGeom prst="ellipse">
            <a:avLst/>
          </a:prstGeom>
          <a:noFill/>
          <a:ln w="7302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椭圆 9"/>
          <p:cNvSpPr/>
          <p:nvPr/>
        </p:nvSpPr>
        <p:spPr>
          <a:xfrm>
            <a:off x="4031247" y="4036166"/>
            <a:ext cx="1102565" cy="445053"/>
          </a:xfrm>
          <a:prstGeom prst="ellipse">
            <a:avLst/>
          </a:prstGeom>
          <a:noFill/>
          <a:ln w="7302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432FF"/>
              </a:solidFill>
            </a:endParaRPr>
          </a:p>
        </p:txBody>
      </p:sp>
      <p:sp>
        <p:nvSpPr>
          <p:cNvPr id="11" name="文本框 4">
            <a:extLst>
              <a:ext uri="{FF2B5EF4-FFF2-40B4-BE49-F238E27FC236}">
                <a16:creationId xmlns:a16="http://schemas.microsoft.com/office/drawing/2014/main" id="{600FF6C2-476D-C242-8F46-5AD002AD00BB}"/>
              </a:ext>
            </a:extLst>
          </p:cNvPr>
          <p:cNvSpPr txBox="1"/>
          <p:nvPr/>
        </p:nvSpPr>
        <p:spPr>
          <a:xfrm>
            <a:off x="4530236" y="155906"/>
            <a:ext cx="4613764" cy="461665"/>
          </a:xfrm>
          <a:prstGeom prst="rect">
            <a:avLst/>
          </a:prstGeom>
          <a:noFill/>
        </p:spPr>
        <p:txBody>
          <a:bodyPr wrap="none" rtlCol="0">
            <a:spAutoFit/>
          </a:bodyPr>
          <a:lstStyle/>
          <a:p>
            <a:pPr algn="r"/>
            <a:r>
              <a:rPr lang="en-US" altLang="zh-CN" b="1" dirty="0">
                <a:solidFill>
                  <a:schemeClr val="bg1"/>
                </a:solidFill>
                <a:latin typeface="Arial" panose="020B0604020202020204" pitchFamily="34" charset="0"/>
                <a:cs typeface="Arial" panose="020B0604020202020204" pitchFamily="34" charset="0"/>
              </a:rPr>
              <a:t>Deadlock in Lossless Network</a:t>
            </a:r>
            <a:endParaRPr lang="zh-CN" altLang="en-US" b="1" dirty="0">
              <a:solidFill>
                <a:schemeClr val="bg1"/>
              </a:solidFill>
              <a:latin typeface="Arial" panose="020B0604020202020204" pitchFamily="34" charset="0"/>
              <a:cs typeface="Arial" panose="020B0604020202020204" pitchFamily="34" charset="0"/>
            </a:endParaRPr>
          </a:p>
        </p:txBody>
      </p:sp>
      <p:sp>
        <p:nvSpPr>
          <p:cNvPr id="12" name="投影片編號版面配置區 3">
            <a:extLst>
              <a:ext uri="{FF2B5EF4-FFF2-40B4-BE49-F238E27FC236}">
                <a16:creationId xmlns:a16="http://schemas.microsoft.com/office/drawing/2014/main" id="{195CA17E-A750-9048-9F63-5548DB9EAD4A}"/>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29</a:t>
            </a:fld>
            <a:endParaRPr lang="en-US" altLang="en-US" sz="1200" dirty="0"/>
          </a:p>
        </p:txBody>
      </p:sp>
      <p:sp>
        <p:nvSpPr>
          <p:cNvPr id="13" name="TextBox 12">
            <a:extLst>
              <a:ext uri="{FF2B5EF4-FFF2-40B4-BE49-F238E27FC236}">
                <a16:creationId xmlns:a16="http://schemas.microsoft.com/office/drawing/2014/main" id="{76CF34C4-E533-124A-B140-F1BDCAA6822D}"/>
              </a:ext>
            </a:extLst>
          </p:cNvPr>
          <p:cNvSpPr txBox="1"/>
          <p:nvPr/>
        </p:nvSpPr>
        <p:spPr>
          <a:xfrm>
            <a:off x="6229420" y="747206"/>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8819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6"/>
          </p:nvPr>
        </p:nvSpPr>
        <p:spPr/>
        <p:txBody>
          <a:bodyPr/>
          <a:lstStyle/>
          <a:p>
            <a:fld id="{A3D5D3D8-1F29-B74B-B3A0-A1F2C7DC88AC}" type="slidenum">
              <a:rPr lang="en-US" altLang="en-US" smtClean="0"/>
              <a:pPr/>
              <a:t>3</a:t>
            </a:fld>
            <a:endParaRPr lang="en-US" altLang="en-US" dirty="0"/>
          </a:p>
        </p:txBody>
      </p:sp>
      <p:sp>
        <p:nvSpPr>
          <p:cNvPr id="5" name="Text Placeholder 4"/>
          <p:cNvSpPr>
            <a:spLocks noGrp="1"/>
          </p:cNvSpPr>
          <p:nvPr>
            <p:ph type="body" sz="quarter" idx="13"/>
          </p:nvPr>
        </p:nvSpPr>
        <p:spPr/>
        <p:txBody>
          <a:bodyPr/>
          <a:lstStyle/>
          <a:p>
            <a:r>
              <a:rPr lang="en-US" dirty="0"/>
              <a:t>Introduction</a:t>
            </a:r>
          </a:p>
        </p:txBody>
      </p:sp>
      <p:sp>
        <p:nvSpPr>
          <p:cNvPr id="8" name="Text Placeholder 7"/>
          <p:cNvSpPr>
            <a:spLocks noGrp="1"/>
          </p:cNvSpPr>
          <p:nvPr>
            <p:ph type="body" sz="quarter" idx="12"/>
          </p:nvPr>
        </p:nvSpPr>
        <p:spPr/>
        <p:txBody>
          <a:bodyPr/>
          <a:lstStyle/>
          <a:p>
            <a:r>
              <a:rPr lang="en-US" dirty="0"/>
              <a:t>The link speed in data center networks has grown from 1Gbps to</a:t>
            </a:r>
            <a:r>
              <a:rPr lang="zh-TW" altLang="en-US" dirty="0"/>
              <a:t> </a:t>
            </a:r>
            <a:r>
              <a:rPr lang="en-US" dirty="0"/>
              <a:t>100Gbps in the past decade, and this growth is continuing. </a:t>
            </a:r>
          </a:p>
          <a:p>
            <a:r>
              <a:rPr lang="en-US" dirty="0"/>
              <a:t>Ultralow</a:t>
            </a:r>
            <a:r>
              <a:rPr lang="zh-TW" altLang="en-US" dirty="0"/>
              <a:t> </a:t>
            </a:r>
            <a:r>
              <a:rPr lang="en-US" dirty="0"/>
              <a:t>latency and high bandwidth are two critical requirements in today’s and</a:t>
            </a:r>
            <a:r>
              <a:rPr lang="zh-TW" altLang="en-US" dirty="0"/>
              <a:t> </a:t>
            </a:r>
            <a:r>
              <a:rPr lang="en-US" dirty="0"/>
              <a:t>future high-speed networks. </a:t>
            </a:r>
          </a:p>
          <a:p>
            <a:r>
              <a:rPr lang="en-US" dirty="0"/>
              <a:t>Congestion control (CC) is the key to achieving ultra-low latency,</a:t>
            </a:r>
            <a:r>
              <a:rPr lang="zh-TW" altLang="en-US" dirty="0"/>
              <a:t> </a:t>
            </a:r>
            <a:r>
              <a:rPr lang="en-US" dirty="0"/>
              <a:t>high bandwidth and network stability in high-speed networks*.</a:t>
            </a:r>
          </a:p>
          <a:p>
            <a:endParaRPr lang="en-US" dirty="0"/>
          </a:p>
        </p:txBody>
      </p:sp>
      <p:sp>
        <p:nvSpPr>
          <p:cNvPr id="2" name="TextBox 1">
            <a:extLst>
              <a:ext uri="{FF2B5EF4-FFF2-40B4-BE49-F238E27FC236}">
                <a16:creationId xmlns:a16="http://schemas.microsoft.com/office/drawing/2014/main" id="{796ADCBB-766C-654A-B602-52D901EBC80E}"/>
              </a:ext>
            </a:extLst>
          </p:cNvPr>
          <p:cNvSpPr txBox="1"/>
          <p:nvPr/>
        </p:nvSpPr>
        <p:spPr>
          <a:xfrm>
            <a:off x="3092522" y="4695398"/>
            <a:ext cx="2108269" cy="307777"/>
          </a:xfrm>
          <a:prstGeom prst="rect">
            <a:avLst/>
          </a:prstGeom>
          <a:noFill/>
        </p:spPr>
        <p:txBody>
          <a:bodyPr wrap="none" rtlCol="0">
            <a:spAutoFit/>
          </a:bodyPr>
          <a:lstStyle/>
          <a:p>
            <a:r>
              <a:rPr lang="en-US" sz="1400" dirty="0"/>
              <a:t>* HPCC, </a:t>
            </a:r>
            <a:r>
              <a:rPr lang="en-US" sz="1400" dirty="0" err="1"/>
              <a:t>Sigcomm</a:t>
            </a:r>
            <a:r>
              <a:rPr lang="en-US" sz="1400" dirty="0"/>
              <a:t> 2019</a:t>
            </a:r>
          </a:p>
        </p:txBody>
      </p:sp>
    </p:spTree>
    <p:extLst>
      <p:ext uri="{BB962C8B-B14F-4D97-AF65-F5344CB8AC3E}">
        <p14:creationId xmlns:p14="http://schemas.microsoft.com/office/powerpoint/2010/main" val="2259607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0800000">
            <a:off x="3886690" y="1019734"/>
            <a:ext cx="1820690" cy="942416"/>
          </a:xfrm>
          <a:prstGeom prst="triangle">
            <a:avLst/>
          </a:prstGeom>
          <a:gradFill>
            <a:gsLst>
              <a:gs pos="0">
                <a:srgbClr val="C00000"/>
              </a:gs>
              <a:gs pos="100000">
                <a:schemeClr val="bg1"/>
              </a:gs>
              <a:gs pos="100000">
                <a:schemeClr val="bg1"/>
              </a:gs>
              <a:gs pos="57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等腰三角形 5"/>
          <p:cNvSpPr/>
          <p:nvPr/>
        </p:nvSpPr>
        <p:spPr>
          <a:xfrm rot="2891945">
            <a:off x="1905644" y="4009726"/>
            <a:ext cx="1820690" cy="1244637"/>
          </a:xfrm>
          <a:prstGeom prst="triangle">
            <a:avLst/>
          </a:prstGeom>
          <a:gradFill>
            <a:gsLst>
              <a:gs pos="0">
                <a:srgbClr val="C00000"/>
              </a:gs>
              <a:gs pos="100000">
                <a:schemeClr val="bg1"/>
              </a:gs>
              <a:gs pos="100000">
                <a:schemeClr val="bg1"/>
              </a:gs>
              <a:gs pos="57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等腰三角形 7"/>
          <p:cNvSpPr/>
          <p:nvPr/>
        </p:nvSpPr>
        <p:spPr>
          <a:xfrm rot="18387510">
            <a:off x="5634139" y="3821537"/>
            <a:ext cx="1820690" cy="1244637"/>
          </a:xfrm>
          <a:prstGeom prst="triangle">
            <a:avLst/>
          </a:prstGeom>
          <a:gradFill>
            <a:gsLst>
              <a:gs pos="0">
                <a:srgbClr val="C00000"/>
              </a:gs>
              <a:gs pos="100000">
                <a:schemeClr val="bg1"/>
              </a:gs>
              <a:gs pos="100000">
                <a:schemeClr val="bg1"/>
              </a:gs>
              <a:gs pos="57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3"/>
          <a:stretch>
            <a:fillRect/>
          </a:stretch>
        </p:blipFill>
        <p:spPr>
          <a:xfrm>
            <a:off x="2217763" y="1019734"/>
            <a:ext cx="5055449" cy="4157030"/>
          </a:xfrm>
          <a:prstGeom prst="rect">
            <a:avLst/>
          </a:prstGeom>
        </p:spPr>
      </p:pic>
      <p:sp>
        <p:nvSpPr>
          <p:cNvPr id="33" name="文本框 4">
            <a:extLst>
              <a:ext uri="{FF2B5EF4-FFF2-40B4-BE49-F238E27FC236}">
                <a16:creationId xmlns:a16="http://schemas.microsoft.com/office/drawing/2014/main" id="{9E7D2660-C925-5948-8CF8-DA74014359FC}"/>
              </a:ext>
            </a:extLst>
          </p:cNvPr>
          <p:cNvSpPr txBox="1"/>
          <p:nvPr/>
        </p:nvSpPr>
        <p:spPr>
          <a:xfrm>
            <a:off x="4530236" y="155906"/>
            <a:ext cx="4613764" cy="461665"/>
          </a:xfrm>
          <a:prstGeom prst="rect">
            <a:avLst/>
          </a:prstGeom>
          <a:noFill/>
        </p:spPr>
        <p:txBody>
          <a:bodyPr wrap="none" rtlCol="0">
            <a:spAutoFit/>
          </a:bodyPr>
          <a:lstStyle/>
          <a:p>
            <a:pPr algn="r"/>
            <a:r>
              <a:rPr lang="en-US" altLang="zh-CN" b="1" dirty="0">
                <a:solidFill>
                  <a:schemeClr val="bg1"/>
                </a:solidFill>
                <a:latin typeface="Arial" panose="020B0604020202020204" pitchFamily="34" charset="0"/>
                <a:cs typeface="Arial" panose="020B0604020202020204" pitchFamily="34" charset="0"/>
              </a:rPr>
              <a:t>Deadlock in Lossless Network</a:t>
            </a:r>
            <a:endParaRPr lang="zh-CN" altLang="en-US" b="1" dirty="0">
              <a:solidFill>
                <a:schemeClr val="bg1"/>
              </a:solidFill>
              <a:latin typeface="Arial" panose="020B0604020202020204" pitchFamily="34" charset="0"/>
              <a:cs typeface="Arial" panose="020B0604020202020204" pitchFamily="34" charset="0"/>
            </a:endParaRPr>
          </a:p>
        </p:txBody>
      </p:sp>
      <p:sp>
        <p:nvSpPr>
          <p:cNvPr id="34" name="投影片編號版面配置區 3">
            <a:extLst>
              <a:ext uri="{FF2B5EF4-FFF2-40B4-BE49-F238E27FC236}">
                <a16:creationId xmlns:a16="http://schemas.microsoft.com/office/drawing/2014/main" id="{E8415411-2C46-664A-A60B-F0FC755AC2A5}"/>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30</a:t>
            </a:fld>
            <a:endParaRPr lang="en-US" altLang="en-US" sz="1200" dirty="0"/>
          </a:p>
        </p:txBody>
      </p:sp>
      <p:sp>
        <p:nvSpPr>
          <p:cNvPr id="10" name="TextBox 9">
            <a:extLst>
              <a:ext uri="{FF2B5EF4-FFF2-40B4-BE49-F238E27FC236}">
                <a16:creationId xmlns:a16="http://schemas.microsoft.com/office/drawing/2014/main" id="{46B28982-33B7-424F-B50E-0913A67A4A22}"/>
              </a:ext>
            </a:extLst>
          </p:cNvPr>
          <p:cNvSpPr txBox="1"/>
          <p:nvPr/>
        </p:nvSpPr>
        <p:spPr>
          <a:xfrm>
            <a:off x="6229420" y="724382"/>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878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827006" y="1647827"/>
            <a:ext cx="5152318" cy="2901344"/>
          </a:xfrm>
          <a:prstGeom prst="rect">
            <a:avLst/>
          </a:prstGeom>
        </p:spPr>
      </p:pic>
      <p:sp>
        <p:nvSpPr>
          <p:cNvPr id="9" name="矩形 8"/>
          <p:cNvSpPr/>
          <p:nvPr/>
        </p:nvSpPr>
        <p:spPr>
          <a:xfrm>
            <a:off x="1075615" y="799477"/>
            <a:ext cx="7723696" cy="830997"/>
          </a:xfrm>
          <a:prstGeom prst="rect">
            <a:avLst/>
          </a:prstGeom>
        </p:spPr>
        <p:txBody>
          <a:bodyPr wrap="square">
            <a:spAutoFit/>
          </a:bodyPr>
          <a:lstStyle/>
          <a:p>
            <a:pPr marL="428625" indent="-428625">
              <a:buFont typeface="Wingdings" pitchFamily="2" charset="2"/>
              <a:buChar char="p"/>
            </a:pPr>
            <a:r>
              <a:rPr lang="en-US" altLang="zh-CN" sz="1600" dirty="0">
                <a:latin typeface="Calibri" panose="020F0502020204030204" pitchFamily="34" charset="0"/>
                <a:ea typeface="微软雅黑" panose="020B0503020204020204" pitchFamily="34" charset="-122"/>
                <a:cs typeface="Calibri" panose="020F0502020204030204" pitchFamily="34" charset="0"/>
              </a:rPr>
              <a:t>With a 10Gbps network, 2 flows share link with XOFF = 800 KB, XON=770KB.</a:t>
            </a:r>
          </a:p>
          <a:p>
            <a:pPr marL="428625" indent="-428625">
              <a:buFont typeface="Wingdings" pitchFamily="2" charset="2"/>
              <a:buChar char="p"/>
            </a:pPr>
            <a:r>
              <a:rPr lang="en-US" altLang="zh-CN" sz="1600" dirty="0"/>
              <a:t>The ingress queue length fluctuates near XON and XOFF. </a:t>
            </a:r>
          </a:p>
          <a:p>
            <a:pPr marL="428625" indent="-428625">
              <a:buFont typeface="Wingdings" pitchFamily="2" charset="2"/>
              <a:buChar char="p"/>
            </a:pPr>
            <a:r>
              <a:rPr lang="en-US" altLang="zh-CN" sz="1600" dirty="0"/>
              <a:t>The sending rate alternates between zero and line rate. </a:t>
            </a:r>
            <a:endParaRPr lang="en-US" altLang="zh-CN" sz="1600" dirty="0">
              <a:latin typeface="Calibri" panose="020F0502020204030204" pitchFamily="34" charset="0"/>
              <a:ea typeface="微软雅黑" panose="020B0503020204020204" pitchFamily="34" charset="-122"/>
              <a:cs typeface="Calibri" panose="020F0502020204030204" pitchFamily="34" charset="0"/>
            </a:endParaRPr>
          </a:p>
        </p:txBody>
      </p:sp>
      <p:sp>
        <p:nvSpPr>
          <p:cNvPr id="3" name="椭圆 2"/>
          <p:cNvSpPr/>
          <p:nvPr/>
        </p:nvSpPr>
        <p:spPr>
          <a:xfrm>
            <a:off x="3599236" y="3649459"/>
            <a:ext cx="412225" cy="251429"/>
          </a:xfrm>
          <a:prstGeom prst="ellipse">
            <a:avLst/>
          </a:prstGeom>
          <a:noFill/>
          <a:ln w="666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椭圆 11"/>
          <p:cNvSpPr/>
          <p:nvPr/>
        </p:nvSpPr>
        <p:spPr>
          <a:xfrm>
            <a:off x="4288822" y="3648432"/>
            <a:ext cx="351979" cy="251429"/>
          </a:xfrm>
          <a:prstGeom prst="ellipse">
            <a:avLst/>
          </a:prstGeom>
          <a:noFill/>
          <a:ln w="666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4955740" y="3658854"/>
            <a:ext cx="351979" cy="251429"/>
          </a:xfrm>
          <a:prstGeom prst="ellipse">
            <a:avLst/>
          </a:prstGeom>
          <a:noFill/>
          <a:ln w="666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椭圆 13"/>
          <p:cNvSpPr/>
          <p:nvPr/>
        </p:nvSpPr>
        <p:spPr>
          <a:xfrm>
            <a:off x="5622658" y="3648431"/>
            <a:ext cx="367146" cy="251429"/>
          </a:xfrm>
          <a:prstGeom prst="ellipse">
            <a:avLst/>
          </a:prstGeom>
          <a:noFill/>
          <a:ln w="666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6" name="直接箭头连接符 5"/>
          <p:cNvCxnSpPr>
            <a:cxnSpLocks/>
            <a:endCxn id="3" idx="0"/>
          </p:cNvCxnSpPr>
          <p:nvPr/>
        </p:nvCxnSpPr>
        <p:spPr>
          <a:xfrm flipH="1">
            <a:off x="3805349" y="2613751"/>
            <a:ext cx="937848" cy="1035708"/>
          </a:xfrm>
          <a:prstGeom prst="straightConnector1">
            <a:avLst/>
          </a:prstGeom>
          <a:ln w="66675">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cxnSpLocks/>
            <a:endCxn id="12" idx="0"/>
          </p:cNvCxnSpPr>
          <p:nvPr/>
        </p:nvCxnSpPr>
        <p:spPr>
          <a:xfrm flipH="1">
            <a:off x="4464812" y="2613751"/>
            <a:ext cx="278385" cy="1034681"/>
          </a:xfrm>
          <a:prstGeom prst="straightConnector1">
            <a:avLst/>
          </a:prstGeom>
          <a:ln w="66675">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a:endCxn id="13" idx="0"/>
          </p:cNvCxnSpPr>
          <p:nvPr/>
        </p:nvCxnSpPr>
        <p:spPr>
          <a:xfrm>
            <a:off x="4743197" y="2613751"/>
            <a:ext cx="388533" cy="1045103"/>
          </a:xfrm>
          <a:prstGeom prst="straightConnector1">
            <a:avLst/>
          </a:prstGeom>
          <a:ln w="66675">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cxnSpLocks/>
            <a:endCxn id="14" idx="0"/>
          </p:cNvCxnSpPr>
          <p:nvPr/>
        </p:nvCxnSpPr>
        <p:spPr>
          <a:xfrm>
            <a:off x="4743197" y="2613751"/>
            <a:ext cx="1063034" cy="1034680"/>
          </a:xfrm>
          <a:prstGeom prst="straightConnector1">
            <a:avLst/>
          </a:prstGeom>
          <a:ln w="66675">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54824" y="2528369"/>
            <a:ext cx="2224213" cy="510778"/>
          </a:xfrm>
          <a:prstGeom prst="roundRect">
            <a:avLst/>
          </a:prstGeom>
          <a:solidFill>
            <a:schemeClr val="bg1"/>
          </a:solidFill>
          <a:ln>
            <a:noFill/>
          </a:ln>
        </p:spPr>
        <p:txBody>
          <a:bodyPr wrap="none" rtlCol="0">
            <a:spAutoFit/>
          </a:bodyPr>
          <a:lstStyle/>
          <a:p>
            <a:r>
              <a:rPr lang="en-US" altLang="zh-CN" b="1" dirty="0">
                <a:solidFill>
                  <a:srgbClr val="0432FF"/>
                </a:solidFill>
                <a:latin typeface="Arial" panose="020B0604020202020204" pitchFamily="34" charset="0"/>
                <a:cs typeface="Arial" panose="020B0604020202020204" pitchFamily="34" charset="0"/>
              </a:rPr>
              <a:t>Hold and wait</a:t>
            </a:r>
            <a:endParaRPr lang="zh-CN" altLang="en-US" b="1" dirty="0">
              <a:solidFill>
                <a:srgbClr val="0432FF"/>
              </a:solidFill>
              <a:latin typeface="Arial" panose="020B0604020202020204" pitchFamily="34" charset="0"/>
              <a:cs typeface="Arial" panose="020B0604020202020204" pitchFamily="34" charset="0"/>
            </a:endParaRPr>
          </a:p>
        </p:txBody>
      </p:sp>
      <p:sp>
        <p:nvSpPr>
          <p:cNvPr id="38" name="圆角矩形 37"/>
          <p:cNvSpPr/>
          <p:nvPr/>
        </p:nvSpPr>
        <p:spPr>
          <a:xfrm>
            <a:off x="821904" y="3969695"/>
            <a:ext cx="7162520" cy="903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ea typeface="微软雅黑" panose="020B0503020204020204" pitchFamily="34" charset="-122"/>
                <a:cs typeface="Arial" panose="020B0604020202020204" pitchFamily="34" charset="0"/>
              </a:rPr>
              <a:t>If hosts control the sending rate at 5Gbps, </a:t>
            </a:r>
          </a:p>
          <a:p>
            <a:pPr algn="ctr"/>
            <a:r>
              <a:rPr lang="en-US" altLang="zh-CN" b="1" dirty="0">
                <a:solidFill>
                  <a:schemeClr val="tx1"/>
                </a:solidFill>
                <a:latin typeface="Arial" panose="020B0604020202020204" pitchFamily="34" charset="0"/>
                <a:ea typeface="微软雅黑" panose="020B0503020204020204" pitchFamily="34" charset="-122"/>
                <a:cs typeface="Arial" panose="020B0604020202020204" pitchFamily="34" charset="0"/>
              </a:rPr>
              <a:t>“hold and wait” can</a:t>
            </a:r>
            <a:r>
              <a:rPr lang="zh-CN" altLang="en-US" b="1"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en-US" altLang="zh-CN" b="1" dirty="0">
                <a:solidFill>
                  <a:schemeClr val="tx1"/>
                </a:solidFill>
                <a:latin typeface="Arial" panose="020B0604020202020204" pitchFamily="34" charset="0"/>
                <a:ea typeface="微软雅黑" panose="020B0503020204020204" pitchFamily="34" charset="-122"/>
                <a:cs typeface="Arial" panose="020B0604020202020204" pitchFamily="34" charset="0"/>
              </a:rPr>
              <a:t>be</a:t>
            </a:r>
            <a:r>
              <a:rPr lang="zh-CN" altLang="en-US" b="1"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en-US" altLang="zh-CN" b="1" dirty="0">
                <a:solidFill>
                  <a:schemeClr val="tx1"/>
                </a:solidFill>
                <a:latin typeface="Arial" panose="020B0604020202020204" pitchFamily="34" charset="0"/>
                <a:ea typeface="微软雅黑" panose="020B0503020204020204" pitchFamily="34" charset="-122"/>
                <a:cs typeface="Arial" panose="020B0604020202020204" pitchFamily="34" charset="0"/>
              </a:rPr>
              <a:t>avoided!</a:t>
            </a:r>
          </a:p>
        </p:txBody>
      </p:sp>
      <p:sp>
        <p:nvSpPr>
          <p:cNvPr id="16" name="文本框 4">
            <a:extLst>
              <a:ext uri="{FF2B5EF4-FFF2-40B4-BE49-F238E27FC236}">
                <a16:creationId xmlns:a16="http://schemas.microsoft.com/office/drawing/2014/main" id="{A56C4E0D-0533-FD42-BA62-1623E0C882CE}"/>
              </a:ext>
            </a:extLst>
          </p:cNvPr>
          <p:cNvSpPr txBox="1"/>
          <p:nvPr/>
        </p:nvSpPr>
        <p:spPr>
          <a:xfrm>
            <a:off x="2240280" y="155906"/>
            <a:ext cx="6903720" cy="461665"/>
          </a:xfrm>
          <a:prstGeom prst="rect">
            <a:avLst/>
          </a:prstGeom>
          <a:noFill/>
        </p:spPr>
        <p:txBody>
          <a:bodyPr wrap="square" rtlCol="0">
            <a:spAutoFit/>
          </a:bodyPr>
          <a:lstStyle/>
          <a:p>
            <a:pPr algn="r"/>
            <a:r>
              <a:rPr lang="en-US" altLang="zh-CN" b="1" dirty="0">
                <a:solidFill>
                  <a:schemeClr val="bg1"/>
                </a:solidFill>
                <a:latin typeface="Arial" panose="020B0604020202020204" pitchFamily="34" charset="0"/>
                <a:cs typeface="Arial" panose="020B0604020202020204" pitchFamily="34" charset="0"/>
              </a:rPr>
              <a:t>“Hold and Wait” in PFC</a:t>
            </a:r>
            <a:endParaRPr lang="zh-CN" altLang="en-US" b="1" dirty="0">
              <a:solidFill>
                <a:schemeClr val="bg1"/>
              </a:solidFill>
              <a:latin typeface="Arial" panose="020B0604020202020204" pitchFamily="34" charset="0"/>
              <a:cs typeface="Arial" panose="020B0604020202020204" pitchFamily="34" charset="0"/>
            </a:endParaRPr>
          </a:p>
        </p:txBody>
      </p:sp>
      <p:sp>
        <p:nvSpPr>
          <p:cNvPr id="18" name="投影片編號版面配置區 3">
            <a:extLst>
              <a:ext uri="{FF2B5EF4-FFF2-40B4-BE49-F238E27FC236}">
                <a16:creationId xmlns:a16="http://schemas.microsoft.com/office/drawing/2014/main" id="{F9B1FE56-4103-5F4C-B473-D42BA50E24E3}"/>
              </a:ext>
            </a:extLst>
          </p:cNvPr>
          <p:cNvSpPr txBox="1">
            <a:spLocks/>
          </p:cNvSpPr>
          <p:nvPr/>
        </p:nvSpPr>
        <p:spPr>
          <a:xfrm>
            <a:off x="6683746" y="4767263"/>
            <a:ext cx="2133600" cy="274637"/>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a:fld id="{A3D5D3D8-1F29-B74B-B3A0-A1F2C7DC88AC}" type="slidenum">
              <a:rPr lang="en-US" altLang="en-US" sz="1200" smtClean="0"/>
              <a:pPr algn="r"/>
              <a:t>31</a:t>
            </a:fld>
            <a:endParaRPr lang="en-US" altLang="en-US" sz="1200" dirty="0"/>
          </a:p>
        </p:txBody>
      </p:sp>
      <p:sp>
        <p:nvSpPr>
          <p:cNvPr id="19" name="TextBox 18">
            <a:extLst>
              <a:ext uri="{FF2B5EF4-FFF2-40B4-BE49-F238E27FC236}">
                <a16:creationId xmlns:a16="http://schemas.microsoft.com/office/drawing/2014/main" id="{A4B0F0FA-F0FA-394F-8067-E66D48812961}"/>
              </a:ext>
            </a:extLst>
          </p:cNvPr>
          <p:cNvSpPr txBox="1"/>
          <p:nvPr/>
        </p:nvSpPr>
        <p:spPr>
          <a:xfrm>
            <a:off x="5637141" y="4808408"/>
            <a:ext cx="2914580" cy="335092"/>
          </a:xfrm>
          <a:prstGeom prst="rect">
            <a:avLst/>
          </a:prstGeom>
          <a:noFill/>
        </p:spPr>
        <p:txBody>
          <a:bodyPr wrap="none" rtlCol="0">
            <a:spAutoFit/>
          </a:bodyPr>
          <a:lstStyle/>
          <a:p>
            <a:pPr>
              <a:lnSpc>
                <a:spcPct val="15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“Gentle Flow Control” in </a:t>
            </a:r>
            <a:r>
              <a:rPr lang="en-US" altLang="zh-CN" sz="1200" dirty="0" err="1">
                <a:latin typeface="Arial" panose="020B0604020202020204" pitchFamily="34" charset="0"/>
                <a:ea typeface="微软雅黑" panose="020B0503020204020204" pitchFamily="34" charset="-122"/>
                <a:cs typeface="Arial" panose="020B0604020202020204" pitchFamily="34" charset="0"/>
              </a:rPr>
              <a:t>Sigcomm</a:t>
            </a:r>
            <a:r>
              <a:rPr lang="en-US" altLang="zh-CN" sz="1200" dirty="0">
                <a:latin typeface="Arial" panose="020B0604020202020204" pitchFamily="34" charset="0"/>
                <a:ea typeface="微软雅黑" panose="020B0503020204020204" pitchFamily="34" charset="-122"/>
                <a:cs typeface="Arial" panose="020B0604020202020204" pitchFamily="34" charset="0"/>
              </a:rPr>
              <a:t> 2019</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3050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2" grpId="0" animBg="1"/>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1AE90A28-0166-4141-A102-3F5910C29E1D}"/>
              </a:ext>
            </a:extLst>
          </p:cNvPr>
          <p:cNvSpPr>
            <a:spLocks noGrp="1"/>
          </p:cNvSpPr>
          <p:nvPr>
            <p:ph type="body" sz="quarter" idx="12"/>
          </p:nvPr>
        </p:nvSpPr>
        <p:spPr>
          <a:xfrm>
            <a:off x="1219345" y="2284501"/>
            <a:ext cx="7166371" cy="404630"/>
          </a:xfrm>
        </p:spPr>
        <p:txBody>
          <a:bodyPr/>
          <a:lstStyle/>
          <a:p>
            <a:pPr marL="0" indent="0" algn="ctr">
              <a:buNone/>
            </a:pPr>
            <a:r>
              <a:rPr kumimoji="1" lang="en-US" altLang="zh-TW" sz="2800" u="sng" dirty="0">
                <a:latin typeface="Baskerville" panose="02020502070401020303" pitchFamily="18" charset="0"/>
                <a:ea typeface="Baskerville" panose="02020502070401020303" pitchFamily="18" charset="0"/>
              </a:rPr>
              <a:t>HPCC: High Precision Congestion Control </a:t>
            </a:r>
            <a:endParaRPr kumimoji="1" lang="zh-TW" altLang="en-US" sz="2800" u="sng" dirty="0">
              <a:latin typeface="Baskerville" panose="02020502070401020303" pitchFamily="18" charset="0"/>
            </a:endParaRPr>
          </a:p>
        </p:txBody>
      </p:sp>
      <p:sp>
        <p:nvSpPr>
          <p:cNvPr id="4" name="投影片編號版面配置區 3">
            <a:extLst>
              <a:ext uri="{FF2B5EF4-FFF2-40B4-BE49-F238E27FC236}">
                <a16:creationId xmlns:a16="http://schemas.microsoft.com/office/drawing/2014/main" id="{1CEA09E6-19A4-8145-854C-C4C74718CE20}"/>
              </a:ext>
            </a:extLst>
          </p:cNvPr>
          <p:cNvSpPr>
            <a:spLocks noGrp="1"/>
          </p:cNvSpPr>
          <p:nvPr>
            <p:ph type="sldNum" sz="quarter" idx="16"/>
          </p:nvPr>
        </p:nvSpPr>
        <p:spPr/>
        <p:txBody>
          <a:bodyPr/>
          <a:lstStyle/>
          <a:p>
            <a:fld id="{A3D5D3D8-1F29-B74B-B3A0-A1F2C7DC88AC}" type="slidenum">
              <a:rPr lang="en-US" altLang="en-US" smtClean="0"/>
              <a:pPr/>
              <a:t>32</a:t>
            </a:fld>
            <a:endParaRPr lang="en-US" altLang="en-US"/>
          </a:p>
        </p:txBody>
      </p:sp>
      <p:sp>
        <p:nvSpPr>
          <p:cNvPr id="5" name="文字版面配置區 4">
            <a:extLst>
              <a:ext uri="{FF2B5EF4-FFF2-40B4-BE49-F238E27FC236}">
                <a16:creationId xmlns:a16="http://schemas.microsoft.com/office/drawing/2014/main" id="{8A1BF660-968A-664F-8FB7-D35B9113242D}"/>
              </a:ext>
            </a:extLst>
          </p:cNvPr>
          <p:cNvSpPr>
            <a:spLocks noGrp="1"/>
          </p:cNvSpPr>
          <p:nvPr>
            <p:ph type="body" sz="quarter" idx="13"/>
          </p:nvPr>
        </p:nvSpPr>
        <p:spPr/>
        <p:txBody>
          <a:bodyPr/>
          <a:lstStyle/>
          <a:p>
            <a:r>
              <a:rPr kumimoji="1" lang="en-US" altLang="zh-TW" dirty="0"/>
              <a:t>HPCC</a:t>
            </a:r>
            <a:endParaRPr kumimoji="1" lang="zh-TW" altLang="en-US" dirty="0"/>
          </a:p>
        </p:txBody>
      </p:sp>
      <p:pic>
        <p:nvPicPr>
          <p:cNvPr id="7" name="圖片 6">
            <a:extLst>
              <a:ext uri="{FF2B5EF4-FFF2-40B4-BE49-F238E27FC236}">
                <a16:creationId xmlns:a16="http://schemas.microsoft.com/office/drawing/2014/main" id="{36B1F5EF-7F4A-AF44-9D38-A1425617EF96}"/>
              </a:ext>
            </a:extLst>
          </p:cNvPr>
          <p:cNvPicPr>
            <a:picLocks noChangeAspect="1"/>
          </p:cNvPicPr>
          <p:nvPr/>
        </p:nvPicPr>
        <p:blipFill>
          <a:blip r:embed="rId2"/>
          <a:stretch>
            <a:fillRect/>
          </a:stretch>
        </p:blipFill>
        <p:spPr>
          <a:xfrm>
            <a:off x="368135" y="2909999"/>
            <a:ext cx="8738968" cy="777240"/>
          </a:xfrm>
          <a:prstGeom prst="rect">
            <a:avLst/>
          </a:prstGeom>
        </p:spPr>
      </p:pic>
      <p:sp>
        <p:nvSpPr>
          <p:cNvPr id="3" name="TextBox 2">
            <a:extLst>
              <a:ext uri="{FF2B5EF4-FFF2-40B4-BE49-F238E27FC236}">
                <a16:creationId xmlns:a16="http://schemas.microsoft.com/office/drawing/2014/main" id="{D74BAE38-8F45-104D-BD23-F8051AA969F6}"/>
              </a:ext>
            </a:extLst>
          </p:cNvPr>
          <p:cNvSpPr txBox="1"/>
          <p:nvPr/>
        </p:nvSpPr>
        <p:spPr>
          <a:xfrm>
            <a:off x="3882548" y="3754218"/>
            <a:ext cx="1378904" cy="307777"/>
          </a:xfrm>
          <a:prstGeom prst="rect">
            <a:avLst/>
          </a:prstGeom>
          <a:noFill/>
        </p:spPr>
        <p:txBody>
          <a:bodyPr wrap="none" rtlCol="0">
            <a:spAutoFit/>
          </a:bodyPr>
          <a:lstStyle/>
          <a:p>
            <a:r>
              <a:rPr lang="en-US" sz="1400" dirty="0" err="1"/>
              <a:t>Sigcomm</a:t>
            </a:r>
            <a:r>
              <a:rPr lang="en-US" sz="1400" dirty="0"/>
              <a:t> 2019</a:t>
            </a:r>
          </a:p>
        </p:txBody>
      </p:sp>
    </p:spTree>
    <p:extLst>
      <p:ext uri="{BB962C8B-B14F-4D97-AF65-F5344CB8AC3E}">
        <p14:creationId xmlns:p14="http://schemas.microsoft.com/office/powerpoint/2010/main" val="1070425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E0747CE-C41B-4140-B37C-47661F085024}"/>
              </a:ext>
            </a:extLst>
          </p:cNvPr>
          <p:cNvSpPr>
            <a:spLocks noGrp="1"/>
          </p:cNvSpPr>
          <p:nvPr>
            <p:ph type="body" sz="quarter" idx="12"/>
          </p:nvPr>
        </p:nvSpPr>
        <p:spPr>
          <a:xfrm>
            <a:off x="368135" y="1045029"/>
            <a:ext cx="8549317" cy="3669846"/>
          </a:xfrm>
        </p:spPr>
        <p:txBody>
          <a:bodyPr/>
          <a:lstStyle/>
          <a:p>
            <a:r>
              <a:rPr kumimoji="1" lang="en-US" altLang="zh-TW" sz="1800" dirty="0"/>
              <a:t>CC is the key to achieve:</a:t>
            </a:r>
          </a:p>
          <a:p>
            <a:pPr lvl="1"/>
            <a:r>
              <a:rPr kumimoji="1" lang="en-US" altLang="zh-TW" sz="1800" dirty="0"/>
              <a:t>Ultra-low latency</a:t>
            </a:r>
          </a:p>
          <a:p>
            <a:pPr lvl="1"/>
            <a:r>
              <a:rPr kumimoji="1" lang="en-US" altLang="zh-TW" sz="1800" dirty="0"/>
              <a:t>High bandwidth</a:t>
            </a:r>
          </a:p>
          <a:p>
            <a:pPr lvl="1"/>
            <a:r>
              <a:rPr kumimoji="1" lang="en-US" altLang="zh-TW" sz="1800" dirty="0"/>
              <a:t>Network stability</a:t>
            </a:r>
          </a:p>
          <a:p>
            <a:r>
              <a:rPr kumimoji="1" lang="en-US" altLang="zh-TW" sz="1800" dirty="0"/>
              <a:t>Existing high-speed CC schemes have inherent limitations for reaching these goal simultaneously. Existing schemes used to facilitate CC include: </a:t>
            </a:r>
          </a:p>
          <a:p>
            <a:pPr lvl="1"/>
            <a:r>
              <a:rPr kumimoji="1" lang="en-US" altLang="zh-TW" sz="1800" dirty="0"/>
              <a:t>Drop tail and drop front</a:t>
            </a:r>
          </a:p>
          <a:p>
            <a:pPr lvl="1"/>
            <a:r>
              <a:rPr kumimoji="1" lang="en-US" altLang="zh-TW" sz="1800" dirty="0"/>
              <a:t>ECN bit marking</a:t>
            </a:r>
          </a:p>
          <a:p>
            <a:pPr lvl="1"/>
            <a:r>
              <a:rPr kumimoji="1" lang="en-US" altLang="zh-TW" sz="1800" dirty="0"/>
              <a:t>RED (random early detection) – two thresholds to guide marking prob</a:t>
            </a:r>
          </a:p>
          <a:p>
            <a:pPr lvl="1"/>
            <a:r>
              <a:rPr kumimoji="1" lang="en-US" altLang="zh-TW" sz="1800" dirty="0" err="1"/>
              <a:t>CoDel</a:t>
            </a:r>
            <a:r>
              <a:rPr kumimoji="1" lang="en-US" altLang="zh-TW" sz="1800" dirty="0"/>
              <a:t> – </a:t>
            </a:r>
            <a:r>
              <a:rPr lang="en-US" sz="1800" dirty="0"/>
              <a:t> setting limits on the delay of packets to improve over RED</a:t>
            </a:r>
            <a:endParaRPr kumimoji="1" lang="en-US" altLang="zh-TW" sz="1800" dirty="0"/>
          </a:p>
          <a:p>
            <a:r>
              <a:rPr kumimoji="1" lang="en-US" altLang="zh-TW" sz="1800" dirty="0"/>
              <a:t>HPCC, a new high-speed CC scheme leverage </a:t>
            </a:r>
            <a:r>
              <a:rPr kumimoji="1" lang="en-US" altLang="zh-TW" sz="1800" dirty="0">
                <a:solidFill>
                  <a:srgbClr val="FF0000"/>
                </a:solidFill>
              </a:rPr>
              <a:t>INT</a:t>
            </a:r>
            <a:r>
              <a:rPr kumimoji="1" lang="en-US" altLang="zh-TW" sz="1800" dirty="0"/>
              <a:t> (In-band Network Telemetry) information to obtain precise link load information and control traffic precisely.</a:t>
            </a:r>
            <a:endParaRPr kumimoji="1" lang="zh-TW" altLang="en-US" sz="1800" dirty="0"/>
          </a:p>
        </p:txBody>
      </p:sp>
      <p:sp>
        <p:nvSpPr>
          <p:cNvPr id="4" name="投影片編號版面配置區 3">
            <a:extLst>
              <a:ext uri="{FF2B5EF4-FFF2-40B4-BE49-F238E27FC236}">
                <a16:creationId xmlns:a16="http://schemas.microsoft.com/office/drawing/2014/main" id="{BFAA0880-8EAB-3B4D-909D-D2B283FB6734}"/>
              </a:ext>
            </a:extLst>
          </p:cNvPr>
          <p:cNvSpPr>
            <a:spLocks noGrp="1"/>
          </p:cNvSpPr>
          <p:nvPr>
            <p:ph type="sldNum" sz="quarter" idx="16"/>
          </p:nvPr>
        </p:nvSpPr>
        <p:spPr/>
        <p:txBody>
          <a:bodyPr/>
          <a:lstStyle/>
          <a:p>
            <a:fld id="{A3D5D3D8-1F29-B74B-B3A0-A1F2C7DC88AC}" type="slidenum">
              <a:rPr lang="en-US" altLang="en-US" smtClean="0"/>
              <a:pPr/>
              <a:t>33</a:t>
            </a:fld>
            <a:endParaRPr lang="en-US" altLang="en-US"/>
          </a:p>
        </p:txBody>
      </p:sp>
      <p:sp>
        <p:nvSpPr>
          <p:cNvPr id="5" name="文字版面配置區 4">
            <a:extLst>
              <a:ext uri="{FF2B5EF4-FFF2-40B4-BE49-F238E27FC236}">
                <a16:creationId xmlns:a16="http://schemas.microsoft.com/office/drawing/2014/main" id="{37D84E56-A27B-3744-BD74-03014000F56E}"/>
              </a:ext>
            </a:extLst>
          </p:cNvPr>
          <p:cNvSpPr>
            <a:spLocks noGrp="1"/>
          </p:cNvSpPr>
          <p:nvPr>
            <p:ph type="body" sz="quarter" idx="13"/>
          </p:nvPr>
        </p:nvSpPr>
        <p:spPr/>
        <p:txBody>
          <a:bodyPr/>
          <a:lstStyle/>
          <a:p>
            <a:endParaRPr kumimoji="1" lang="en-US" altLang="zh-TW" dirty="0"/>
          </a:p>
          <a:p>
            <a:r>
              <a:rPr kumimoji="1" lang="en-US" altLang="zh-TW" dirty="0"/>
              <a:t>Congestion Control in DC</a:t>
            </a:r>
          </a:p>
          <a:p>
            <a:endParaRPr kumimoji="1" lang="zh-TW" altLang="en-US" dirty="0"/>
          </a:p>
        </p:txBody>
      </p:sp>
    </p:spTree>
    <p:extLst>
      <p:ext uri="{BB962C8B-B14F-4D97-AF65-F5344CB8AC3E}">
        <p14:creationId xmlns:p14="http://schemas.microsoft.com/office/powerpoint/2010/main" val="523374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6178D16-E96A-5748-BC22-37F4A049CD06}"/>
              </a:ext>
            </a:extLst>
          </p:cNvPr>
          <p:cNvSpPr>
            <a:spLocks noGrp="1"/>
          </p:cNvSpPr>
          <p:nvPr>
            <p:ph type="body" sz="quarter" idx="12"/>
          </p:nvPr>
        </p:nvSpPr>
        <p:spPr/>
        <p:txBody>
          <a:bodyPr/>
          <a:lstStyle/>
          <a:p>
            <a:r>
              <a:rPr kumimoji="1" lang="en-US" altLang="zh-TW" dirty="0"/>
              <a:t>Traditional CC in modern datacenter base on RDMA:</a:t>
            </a:r>
          </a:p>
          <a:p>
            <a:pPr lvl="1"/>
            <a:r>
              <a:rPr kumimoji="1" lang="en-US" altLang="zh-TW" dirty="0"/>
              <a:t>DQCQN (</a:t>
            </a:r>
            <a:r>
              <a:rPr kumimoji="1" lang="en-US" altLang="zh-TW" dirty="0" err="1"/>
              <a:t>Sigcomm</a:t>
            </a:r>
            <a:r>
              <a:rPr kumimoji="1" lang="en-US" altLang="zh-TW" dirty="0"/>
              <a:t> 2015): widely used in today’s DC</a:t>
            </a:r>
          </a:p>
          <a:p>
            <a:pPr lvl="1"/>
            <a:r>
              <a:rPr kumimoji="1" lang="en-US" altLang="zh-TW" dirty="0"/>
              <a:t>Timely (</a:t>
            </a:r>
            <a:r>
              <a:rPr kumimoji="1" lang="en-US" altLang="zh-TW" dirty="0" err="1"/>
              <a:t>Sigcomm</a:t>
            </a:r>
            <a:r>
              <a:rPr kumimoji="1" lang="en-US" altLang="zh-TW" dirty="0"/>
              <a:t> 2015)</a:t>
            </a:r>
          </a:p>
          <a:p>
            <a:r>
              <a:rPr kumimoji="1" lang="en-US" altLang="zh-TW" dirty="0"/>
              <a:t>Limitation of traditional CC:</a:t>
            </a:r>
          </a:p>
          <a:p>
            <a:pPr marL="914400" lvl="1" indent="-457200">
              <a:buFont typeface="+mj-lt"/>
              <a:buAutoNum type="arabicPeriod"/>
            </a:pPr>
            <a:r>
              <a:rPr kumimoji="1" lang="en-US" altLang="zh-TW" dirty="0"/>
              <a:t>Slow convergence</a:t>
            </a:r>
          </a:p>
          <a:p>
            <a:pPr marL="914400" lvl="1" indent="-457200">
              <a:buFont typeface="+mj-lt"/>
              <a:buAutoNum type="arabicPeriod"/>
            </a:pPr>
            <a:r>
              <a:rPr kumimoji="1" lang="en-US" altLang="zh-TW" dirty="0"/>
              <a:t>Unavoidable packet queueing</a:t>
            </a:r>
          </a:p>
          <a:p>
            <a:pPr marL="914400" lvl="1" indent="-457200">
              <a:buFont typeface="+mj-lt"/>
              <a:buAutoNum type="arabicPeriod"/>
            </a:pPr>
            <a:r>
              <a:rPr kumimoji="1" lang="en-US" altLang="zh-TW" dirty="0"/>
              <a:t>Complicated parameter tuning</a:t>
            </a:r>
          </a:p>
        </p:txBody>
      </p:sp>
      <p:sp>
        <p:nvSpPr>
          <p:cNvPr id="4" name="投影片編號版面配置區 3">
            <a:extLst>
              <a:ext uri="{FF2B5EF4-FFF2-40B4-BE49-F238E27FC236}">
                <a16:creationId xmlns:a16="http://schemas.microsoft.com/office/drawing/2014/main" id="{FDAA6641-8A07-8748-8FA9-96DE6B26E074}"/>
              </a:ext>
            </a:extLst>
          </p:cNvPr>
          <p:cNvSpPr>
            <a:spLocks noGrp="1"/>
          </p:cNvSpPr>
          <p:nvPr>
            <p:ph type="sldNum" sz="quarter" idx="16"/>
          </p:nvPr>
        </p:nvSpPr>
        <p:spPr/>
        <p:txBody>
          <a:bodyPr/>
          <a:lstStyle/>
          <a:p>
            <a:fld id="{A3D5D3D8-1F29-B74B-B3A0-A1F2C7DC88AC}" type="slidenum">
              <a:rPr lang="en-US" altLang="en-US" smtClean="0"/>
              <a:pPr/>
              <a:t>34</a:t>
            </a:fld>
            <a:endParaRPr lang="en-US" altLang="en-US"/>
          </a:p>
        </p:txBody>
      </p:sp>
      <p:sp>
        <p:nvSpPr>
          <p:cNvPr id="5" name="文字版面配置區 4">
            <a:extLst>
              <a:ext uri="{FF2B5EF4-FFF2-40B4-BE49-F238E27FC236}">
                <a16:creationId xmlns:a16="http://schemas.microsoft.com/office/drawing/2014/main" id="{939F86E5-5581-3E40-8E72-7DDE77C7579A}"/>
              </a:ext>
            </a:extLst>
          </p:cNvPr>
          <p:cNvSpPr>
            <a:spLocks noGrp="1"/>
          </p:cNvSpPr>
          <p:nvPr>
            <p:ph type="body" sz="quarter" idx="13"/>
          </p:nvPr>
        </p:nvSpPr>
        <p:spPr/>
        <p:txBody>
          <a:bodyPr/>
          <a:lstStyle/>
          <a:p>
            <a:endParaRPr lang="en-US" altLang="zh-CN" dirty="0"/>
          </a:p>
          <a:p>
            <a:r>
              <a:rPr lang="en-US" altLang="zh-CN" dirty="0"/>
              <a:t>Inherent limitation of current RDMA CC</a:t>
            </a:r>
          </a:p>
          <a:p>
            <a:endParaRPr kumimoji="1" lang="zh-TW" altLang="en-US" dirty="0"/>
          </a:p>
        </p:txBody>
      </p:sp>
    </p:spTree>
    <p:extLst>
      <p:ext uri="{BB962C8B-B14F-4D97-AF65-F5344CB8AC3E}">
        <p14:creationId xmlns:p14="http://schemas.microsoft.com/office/powerpoint/2010/main" val="2036309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3990293-7CAB-F249-A15F-F5491156316F}"/>
              </a:ext>
            </a:extLst>
          </p:cNvPr>
          <p:cNvSpPr>
            <a:spLocks noGrp="1"/>
          </p:cNvSpPr>
          <p:nvPr>
            <p:ph type="body" sz="quarter" idx="12"/>
          </p:nvPr>
        </p:nvSpPr>
        <p:spPr/>
        <p:txBody>
          <a:bodyPr/>
          <a:lstStyle/>
          <a:p>
            <a:r>
              <a:rPr kumimoji="1" lang="en-US" altLang="zh-TW" sz="1800" dirty="0"/>
              <a:t>Slow Convergence:</a:t>
            </a:r>
          </a:p>
          <a:p>
            <a:pPr lvl="1" indent="-342900"/>
            <a:r>
              <a:rPr kumimoji="1" lang="en-US" altLang="zh-TW" sz="1800" dirty="0"/>
              <a:t>With feedback signal, such as ECN or RTT, CC schemes don’t know the exact how much to increase or decrease sending rates. They “</a:t>
            </a:r>
            <a:r>
              <a:rPr kumimoji="1" lang="en-US" altLang="zh-TW" sz="1800" dirty="0">
                <a:solidFill>
                  <a:srgbClr val="FF0000"/>
                </a:solidFill>
              </a:rPr>
              <a:t>guess</a:t>
            </a:r>
            <a:r>
              <a:rPr kumimoji="1" lang="en-US" altLang="zh-TW" sz="1800" dirty="0"/>
              <a:t>” and try to iteratively converge to a stable rate. Such iterative methods are very slow.</a:t>
            </a:r>
          </a:p>
          <a:p>
            <a:r>
              <a:rPr kumimoji="1" lang="en-US" altLang="zh-TW" sz="1800" dirty="0"/>
              <a:t>Unavoidable packet queueing:</a:t>
            </a:r>
          </a:p>
          <a:p>
            <a:pPr lvl="1" indent="-342900"/>
            <a:r>
              <a:rPr kumimoji="1" lang="en-US" altLang="zh-TW" sz="1800" dirty="0"/>
              <a:t>Senders starts to reduce flow rate only after a queue builds up, Problematic case 2. </a:t>
            </a:r>
          </a:p>
          <a:p>
            <a:r>
              <a:rPr kumimoji="1" lang="en-US" altLang="zh-TW" sz="1800" dirty="0"/>
              <a:t>Complicated parameter tuning:</a:t>
            </a:r>
          </a:p>
          <a:p>
            <a:pPr lvl="1" indent="-342900"/>
            <a:r>
              <a:rPr kumimoji="1" lang="en-US" altLang="zh-TW" sz="1800" dirty="0"/>
              <a:t>Lack of fine-grained network information increases the risk of incorrect setting. </a:t>
            </a:r>
            <a:r>
              <a:rPr kumimoji="1" lang="en-US" sz="1800" dirty="0"/>
              <a:t>For instance, DCQCN has 15 knobs to set up. As a result, operators usually face a complex and time-consuming parameter tuning stage in daily RDMA net- work operations.</a:t>
            </a:r>
          </a:p>
        </p:txBody>
      </p:sp>
      <p:sp>
        <p:nvSpPr>
          <p:cNvPr id="4" name="投影片編號版面配置區 3">
            <a:extLst>
              <a:ext uri="{FF2B5EF4-FFF2-40B4-BE49-F238E27FC236}">
                <a16:creationId xmlns:a16="http://schemas.microsoft.com/office/drawing/2014/main" id="{0F3E3404-C152-0340-9788-0BF2F79B3B60}"/>
              </a:ext>
            </a:extLst>
          </p:cNvPr>
          <p:cNvSpPr>
            <a:spLocks noGrp="1"/>
          </p:cNvSpPr>
          <p:nvPr>
            <p:ph type="sldNum" sz="quarter" idx="16"/>
          </p:nvPr>
        </p:nvSpPr>
        <p:spPr/>
        <p:txBody>
          <a:bodyPr/>
          <a:lstStyle/>
          <a:p>
            <a:fld id="{A3D5D3D8-1F29-B74B-B3A0-A1F2C7DC88AC}" type="slidenum">
              <a:rPr lang="en-US" altLang="en-US" smtClean="0"/>
              <a:pPr/>
              <a:t>35</a:t>
            </a:fld>
            <a:endParaRPr lang="en-US" altLang="en-US"/>
          </a:p>
        </p:txBody>
      </p:sp>
      <p:sp>
        <p:nvSpPr>
          <p:cNvPr id="5" name="文字版面配置區 4">
            <a:extLst>
              <a:ext uri="{FF2B5EF4-FFF2-40B4-BE49-F238E27FC236}">
                <a16:creationId xmlns:a16="http://schemas.microsoft.com/office/drawing/2014/main" id="{1208D592-EB01-B348-B433-2E8A1A85E3C6}"/>
              </a:ext>
            </a:extLst>
          </p:cNvPr>
          <p:cNvSpPr>
            <a:spLocks noGrp="1"/>
          </p:cNvSpPr>
          <p:nvPr>
            <p:ph type="body" sz="quarter" idx="13"/>
          </p:nvPr>
        </p:nvSpPr>
        <p:spPr/>
        <p:txBody>
          <a:bodyPr/>
          <a:lstStyle/>
          <a:p>
            <a:endParaRPr lang="en-US" altLang="zh-CN" dirty="0"/>
          </a:p>
          <a:p>
            <a:r>
              <a:rPr lang="en-US" altLang="zh-CN" dirty="0"/>
              <a:t>Inherent limitation of current RDMA CC</a:t>
            </a:r>
          </a:p>
          <a:p>
            <a:endParaRPr kumimoji="1" lang="zh-TW" altLang="en-US" dirty="0"/>
          </a:p>
        </p:txBody>
      </p:sp>
    </p:spTree>
    <p:extLst>
      <p:ext uri="{BB962C8B-B14F-4D97-AF65-F5344CB8AC3E}">
        <p14:creationId xmlns:p14="http://schemas.microsoft.com/office/powerpoint/2010/main" val="1295933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CF474D2-221F-CE4B-87A9-7907C803DD68}"/>
              </a:ext>
            </a:extLst>
          </p:cNvPr>
          <p:cNvSpPr>
            <a:spLocks noGrp="1"/>
          </p:cNvSpPr>
          <p:nvPr>
            <p:ph type="body" sz="quarter" idx="12"/>
          </p:nvPr>
        </p:nvSpPr>
        <p:spPr/>
        <p:txBody>
          <a:bodyPr/>
          <a:lstStyle/>
          <a:p>
            <a:r>
              <a:rPr kumimoji="1" lang="en-US" altLang="zh-TW" dirty="0"/>
              <a:t>The key idea that HPCC can solve the above problem is to leverage the precise link load information provided by INT.</a:t>
            </a:r>
          </a:p>
          <a:p>
            <a:pPr marL="457200" lvl="1" indent="0">
              <a:buNone/>
            </a:pPr>
            <a:r>
              <a:rPr kumimoji="1" lang="en-US" altLang="zh-TW" b="1" dirty="0">
                <a:solidFill>
                  <a:srgbClr val="FF0000"/>
                </a:solidFill>
              </a:rPr>
              <a:t>X</a:t>
            </a:r>
            <a:r>
              <a:rPr kumimoji="1" lang="en-US" altLang="zh-TW" dirty="0"/>
              <a:t>  </a:t>
            </a:r>
            <a:r>
              <a:rPr kumimoji="1" lang="en-US" altLang="zh-TW" b="1" u="sng" dirty="0"/>
              <a:t>Slow Convergence:</a:t>
            </a:r>
            <a:r>
              <a:rPr kumimoji="1" lang="en-US" altLang="zh-TW" b="1" dirty="0"/>
              <a:t>  </a:t>
            </a:r>
            <a:r>
              <a:rPr kumimoji="1" lang="en-US" altLang="zh-TW" dirty="0"/>
              <a:t>No more guessing, use precise link load  information to calculate the sending rate.</a:t>
            </a:r>
          </a:p>
          <a:p>
            <a:pPr marL="457200" lvl="1" indent="0">
              <a:buNone/>
            </a:pPr>
            <a:endParaRPr kumimoji="1" lang="en-US" altLang="zh-TW" b="1" dirty="0">
              <a:solidFill>
                <a:srgbClr val="FF0000"/>
              </a:solidFill>
            </a:endParaRPr>
          </a:p>
          <a:p>
            <a:pPr marL="457200" lvl="1" indent="0">
              <a:buNone/>
            </a:pPr>
            <a:r>
              <a:rPr kumimoji="1" lang="en-US" altLang="zh-TW" b="1" dirty="0">
                <a:solidFill>
                  <a:srgbClr val="FF0000"/>
                </a:solidFill>
              </a:rPr>
              <a:t>X</a:t>
            </a:r>
            <a:r>
              <a:rPr kumimoji="1" lang="en-US" altLang="zh-TW" dirty="0"/>
              <a:t> </a:t>
            </a:r>
            <a:r>
              <a:rPr kumimoji="1" lang="en-US" altLang="zh-TW" b="1" u="sng" dirty="0"/>
              <a:t>Unavoidable packet queueing:</a:t>
            </a:r>
            <a:r>
              <a:rPr kumimoji="1" lang="en-US" altLang="zh-TW" dirty="0"/>
              <a:t> Senders quickly adjust the flow rate to keep each link’s input rate slightly lower than the link capacity.</a:t>
            </a:r>
          </a:p>
          <a:p>
            <a:pPr marL="457200" lvl="1" indent="0">
              <a:buNone/>
            </a:pPr>
            <a:endParaRPr kumimoji="1" lang="en-US" altLang="zh-TW" dirty="0"/>
          </a:p>
          <a:p>
            <a:pPr marL="457200" lvl="1" indent="0">
              <a:buNone/>
            </a:pPr>
            <a:r>
              <a:rPr kumimoji="1" lang="en-US" altLang="zh-TW" b="1" dirty="0">
                <a:solidFill>
                  <a:srgbClr val="FF0000"/>
                </a:solidFill>
              </a:rPr>
              <a:t>X </a:t>
            </a:r>
            <a:r>
              <a:rPr kumimoji="1" lang="en-US" altLang="zh-TW" b="1" u="sng" dirty="0"/>
              <a:t>Complicated parameter tuning</a:t>
            </a:r>
            <a:r>
              <a:rPr kumimoji="1" lang="en-US" altLang="zh-TW" b="1" dirty="0"/>
              <a:t>  </a:t>
            </a:r>
            <a:r>
              <a:rPr kumimoji="1" lang="en-US" altLang="zh-TW" dirty="0"/>
              <a:t>sending rates are computed by direct measurement, and HPCC only have three parameters to tune fairness and efficiency. </a:t>
            </a:r>
          </a:p>
          <a:p>
            <a:pPr marL="457200" lvl="1" indent="0">
              <a:buNone/>
            </a:pPr>
            <a:endParaRPr kumimoji="1" lang="zh-TW" altLang="en-US" dirty="0"/>
          </a:p>
        </p:txBody>
      </p:sp>
      <p:sp>
        <p:nvSpPr>
          <p:cNvPr id="4" name="投影片編號版面配置區 3">
            <a:extLst>
              <a:ext uri="{FF2B5EF4-FFF2-40B4-BE49-F238E27FC236}">
                <a16:creationId xmlns:a16="http://schemas.microsoft.com/office/drawing/2014/main" id="{A2F453E3-25D5-5943-89A2-AFD7879EB96F}"/>
              </a:ext>
            </a:extLst>
          </p:cNvPr>
          <p:cNvSpPr>
            <a:spLocks noGrp="1"/>
          </p:cNvSpPr>
          <p:nvPr>
            <p:ph type="sldNum" sz="quarter" idx="16"/>
          </p:nvPr>
        </p:nvSpPr>
        <p:spPr/>
        <p:txBody>
          <a:bodyPr/>
          <a:lstStyle/>
          <a:p>
            <a:fld id="{A3D5D3D8-1F29-B74B-B3A0-A1F2C7DC88AC}" type="slidenum">
              <a:rPr lang="en-US" altLang="en-US" smtClean="0"/>
              <a:pPr/>
              <a:t>36</a:t>
            </a:fld>
            <a:endParaRPr lang="en-US" altLang="en-US"/>
          </a:p>
        </p:txBody>
      </p:sp>
      <p:sp>
        <p:nvSpPr>
          <p:cNvPr id="5" name="文字版面配置區 4">
            <a:extLst>
              <a:ext uri="{FF2B5EF4-FFF2-40B4-BE49-F238E27FC236}">
                <a16:creationId xmlns:a16="http://schemas.microsoft.com/office/drawing/2014/main" id="{9B9CBB74-4997-8F43-88FC-DEC3478D30E8}"/>
              </a:ext>
            </a:extLst>
          </p:cNvPr>
          <p:cNvSpPr>
            <a:spLocks noGrp="1"/>
          </p:cNvSpPr>
          <p:nvPr>
            <p:ph type="body" sz="quarter" idx="13"/>
          </p:nvPr>
        </p:nvSpPr>
        <p:spPr/>
        <p:txBody>
          <a:bodyPr/>
          <a:lstStyle/>
          <a:p>
            <a:endParaRPr lang="en-US" altLang="zh-CN" dirty="0"/>
          </a:p>
          <a:p>
            <a:r>
              <a:rPr lang="en-US" altLang="zh-CN" dirty="0"/>
              <a:t>Inherent limitation of current RDMA CC</a:t>
            </a:r>
          </a:p>
          <a:p>
            <a:endParaRPr kumimoji="1" lang="zh-TW" altLang="en-US" dirty="0"/>
          </a:p>
        </p:txBody>
      </p:sp>
    </p:spTree>
    <p:extLst>
      <p:ext uri="{BB962C8B-B14F-4D97-AF65-F5344CB8AC3E}">
        <p14:creationId xmlns:p14="http://schemas.microsoft.com/office/powerpoint/2010/main" val="2378577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8C06B3C-377C-7B49-A7F6-9517C6C77BC4}"/>
              </a:ext>
            </a:extLst>
          </p:cNvPr>
          <p:cNvSpPr>
            <a:spLocks noGrp="1"/>
          </p:cNvSpPr>
          <p:nvPr>
            <p:ph type="body" sz="quarter" idx="12"/>
          </p:nvPr>
        </p:nvSpPr>
        <p:spPr/>
        <p:txBody>
          <a:bodyPr/>
          <a:lstStyle/>
          <a:p>
            <a:r>
              <a:rPr kumimoji="1" lang="en-US" altLang="zh-TW" dirty="0"/>
              <a:t>Next generation high-speed CC for RDMA should have follow properties:</a:t>
            </a:r>
          </a:p>
          <a:p>
            <a:endParaRPr kumimoji="1" lang="en-US" altLang="zh-TW" dirty="0"/>
          </a:p>
          <a:p>
            <a:pPr marL="1200150" lvl="2" indent="-457200">
              <a:spcBef>
                <a:spcPts val="600"/>
              </a:spcBef>
              <a:buFont typeface="+mj-lt"/>
              <a:buAutoNum type="arabicPeriod"/>
            </a:pPr>
            <a:r>
              <a:rPr kumimoji="1" lang="en-US" altLang="zh-TW" b="1" dirty="0"/>
              <a:t>Fast Converge</a:t>
            </a:r>
          </a:p>
          <a:p>
            <a:pPr marL="1200150" lvl="2" indent="-457200">
              <a:spcBef>
                <a:spcPts val="600"/>
              </a:spcBef>
              <a:buFont typeface="+mj-lt"/>
              <a:buAutoNum type="arabicPeriod"/>
            </a:pPr>
            <a:r>
              <a:rPr kumimoji="1" lang="en-US" altLang="zh-TW" b="1" dirty="0"/>
              <a:t>Close-to-empty queue</a:t>
            </a:r>
          </a:p>
          <a:p>
            <a:pPr marL="1200150" lvl="2" indent="-457200">
              <a:spcBef>
                <a:spcPts val="600"/>
              </a:spcBef>
              <a:buFont typeface="+mj-lt"/>
              <a:buAutoNum type="arabicPeriod"/>
            </a:pPr>
            <a:r>
              <a:rPr kumimoji="1" lang="en-US" altLang="zh-TW" b="1" dirty="0"/>
              <a:t>Few parameters to tune</a:t>
            </a:r>
          </a:p>
          <a:p>
            <a:pPr marL="1200150" lvl="2" indent="-457200">
              <a:spcBef>
                <a:spcPts val="600"/>
              </a:spcBef>
              <a:buFont typeface="+mj-lt"/>
              <a:buAutoNum type="arabicPeriod"/>
            </a:pPr>
            <a:r>
              <a:rPr kumimoji="1" lang="en-US" altLang="zh-TW" b="1" dirty="0"/>
              <a:t>Fairness</a:t>
            </a:r>
          </a:p>
          <a:p>
            <a:pPr marL="1200150" lvl="2" indent="-457200">
              <a:spcBef>
                <a:spcPts val="600"/>
              </a:spcBef>
              <a:buFont typeface="+mj-lt"/>
              <a:buAutoNum type="arabicPeriod"/>
            </a:pPr>
            <a:r>
              <a:rPr kumimoji="1" lang="en-US" altLang="zh-TW" b="1" dirty="0"/>
              <a:t>Easy to deploy on hardware</a:t>
            </a:r>
            <a:endParaRPr kumimoji="1" lang="zh-TW" altLang="en-US" b="1" dirty="0"/>
          </a:p>
        </p:txBody>
      </p:sp>
      <p:sp>
        <p:nvSpPr>
          <p:cNvPr id="4" name="投影片編號版面配置區 3">
            <a:extLst>
              <a:ext uri="{FF2B5EF4-FFF2-40B4-BE49-F238E27FC236}">
                <a16:creationId xmlns:a16="http://schemas.microsoft.com/office/drawing/2014/main" id="{FD371375-B5EF-0B40-A84D-7E36E4D20469}"/>
              </a:ext>
            </a:extLst>
          </p:cNvPr>
          <p:cNvSpPr>
            <a:spLocks noGrp="1"/>
          </p:cNvSpPr>
          <p:nvPr>
            <p:ph type="sldNum" sz="quarter" idx="16"/>
          </p:nvPr>
        </p:nvSpPr>
        <p:spPr/>
        <p:txBody>
          <a:bodyPr/>
          <a:lstStyle/>
          <a:p>
            <a:fld id="{A3D5D3D8-1F29-B74B-B3A0-A1F2C7DC88AC}" type="slidenum">
              <a:rPr lang="en-US" altLang="en-US" smtClean="0"/>
              <a:pPr/>
              <a:t>37</a:t>
            </a:fld>
            <a:endParaRPr lang="en-US" altLang="en-US"/>
          </a:p>
        </p:txBody>
      </p:sp>
      <p:sp>
        <p:nvSpPr>
          <p:cNvPr id="5" name="文字版面配置區 4">
            <a:extLst>
              <a:ext uri="{FF2B5EF4-FFF2-40B4-BE49-F238E27FC236}">
                <a16:creationId xmlns:a16="http://schemas.microsoft.com/office/drawing/2014/main" id="{E4B3FE3C-06D5-454F-A513-E38AEB280F41}"/>
              </a:ext>
            </a:extLst>
          </p:cNvPr>
          <p:cNvSpPr>
            <a:spLocks noGrp="1"/>
          </p:cNvSpPr>
          <p:nvPr>
            <p:ph type="body" sz="quarter" idx="13"/>
          </p:nvPr>
        </p:nvSpPr>
        <p:spPr>
          <a:xfrm>
            <a:off x="1914526" y="155449"/>
            <a:ext cx="7002928" cy="455550"/>
          </a:xfrm>
        </p:spPr>
        <p:txBody>
          <a:bodyPr/>
          <a:lstStyle/>
          <a:p>
            <a:r>
              <a:rPr kumimoji="1" lang="en-US" altLang="zh-TW" dirty="0"/>
              <a:t>Properties of next generation of high-speed CC</a:t>
            </a:r>
            <a:endParaRPr kumimoji="1" lang="zh-TW" altLang="en-US" dirty="0"/>
          </a:p>
        </p:txBody>
      </p:sp>
    </p:spTree>
    <p:extLst>
      <p:ext uri="{BB962C8B-B14F-4D97-AF65-F5344CB8AC3E}">
        <p14:creationId xmlns:p14="http://schemas.microsoft.com/office/powerpoint/2010/main" val="3645895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圖片 24">
            <a:extLst>
              <a:ext uri="{FF2B5EF4-FFF2-40B4-BE49-F238E27FC236}">
                <a16:creationId xmlns:a16="http://schemas.microsoft.com/office/drawing/2014/main" id="{4A569C1F-6FC2-7F43-B70B-CB71545D5CAE}"/>
              </a:ext>
            </a:extLst>
          </p:cNvPr>
          <p:cNvPicPr>
            <a:picLocks noChangeAspect="1"/>
          </p:cNvPicPr>
          <p:nvPr/>
        </p:nvPicPr>
        <p:blipFill>
          <a:blip r:embed="rId2"/>
          <a:stretch>
            <a:fillRect/>
          </a:stretch>
        </p:blipFill>
        <p:spPr>
          <a:xfrm>
            <a:off x="2173630" y="856735"/>
            <a:ext cx="5408792" cy="2018666"/>
          </a:xfrm>
          <a:prstGeom prst="rect">
            <a:avLst/>
          </a:prstGeom>
        </p:spPr>
      </p:pic>
      <p:sp>
        <p:nvSpPr>
          <p:cNvPr id="4" name="投影片編號版面配置區 3">
            <a:extLst>
              <a:ext uri="{FF2B5EF4-FFF2-40B4-BE49-F238E27FC236}">
                <a16:creationId xmlns:a16="http://schemas.microsoft.com/office/drawing/2014/main" id="{BB9AE9EC-C7AC-C74F-A65A-31529A6BA7B5}"/>
              </a:ext>
            </a:extLst>
          </p:cNvPr>
          <p:cNvSpPr>
            <a:spLocks noGrp="1"/>
          </p:cNvSpPr>
          <p:nvPr>
            <p:ph type="sldNum" sz="quarter" idx="16"/>
          </p:nvPr>
        </p:nvSpPr>
        <p:spPr/>
        <p:txBody>
          <a:bodyPr/>
          <a:lstStyle/>
          <a:p>
            <a:fld id="{A3D5D3D8-1F29-B74B-B3A0-A1F2C7DC88AC}" type="slidenum">
              <a:rPr lang="en-US" altLang="en-US" smtClean="0"/>
              <a:pPr/>
              <a:t>38</a:t>
            </a:fld>
            <a:endParaRPr lang="en-US" altLang="en-US"/>
          </a:p>
        </p:txBody>
      </p:sp>
      <p:sp>
        <p:nvSpPr>
          <p:cNvPr id="5" name="文字版面配置區 4">
            <a:extLst>
              <a:ext uri="{FF2B5EF4-FFF2-40B4-BE49-F238E27FC236}">
                <a16:creationId xmlns:a16="http://schemas.microsoft.com/office/drawing/2014/main" id="{1DADF6C2-35C1-274B-A8BB-1E0F0F38E19A}"/>
              </a:ext>
            </a:extLst>
          </p:cNvPr>
          <p:cNvSpPr>
            <a:spLocks noGrp="1"/>
          </p:cNvSpPr>
          <p:nvPr>
            <p:ph type="body" sz="quarter" idx="13"/>
          </p:nvPr>
        </p:nvSpPr>
        <p:spPr/>
        <p:txBody>
          <a:bodyPr/>
          <a:lstStyle/>
          <a:p>
            <a:r>
              <a:rPr kumimoji="1" lang="en-US" altLang="zh-TW" dirty="0"/>
              <a:t>INT information of each link of a switch</a:t>
            </a:r>
            <a:endParaRPr kumimoji="1" lang="zh-TW" altLang="en-US" dirty="0"/>
          </a:p>
        </p:txBody>
      </p:sp>
      <p:sp>
        <p:nvSpPr>
          <p:cNvPr id="14" name="文字方塊 13">
            <a:extLst>
              <a:ext uri="{FF2B5EF4-FFF2-40B4-BE49-F238E27FC236}">
                <a16:creationId xmlns:a16="http://schemas.microsoft.com/office/drawing/2014/main" id="{E065F564-52DF-AE4D-9915-9DFD56328DC2}"/>
              </a:ext>
            </a:extLst>
          </p:cNvPr>
          <p:cNvSpPr txBox="1"/>
          <p:nvPr/>
        </p:nvSpPr>
        <p:spPr>
          <a:xfrm>
            <a:off x="2173630" y="4345816"/>
            <a:ext cx="8151019" cy="830997"/>
          </a:xfrm>
          <a:prstGeom prst="rect">
            <a:avLst/>
          </a:prstGeom>
          <a:noFill/>
        </p:spPr>
        <p:txBody>
          <a:bodyPr wrap="square" rtlCol="0">
            <a:spAutoFit/>
          </a:bodyPr>
          <a:lstStyle/>
          <a:p>
            <a:r>
              <a:rPr kumimoji="1" lang="en-US" altLang="zh-TW" sz="1600" dirty="0" err="1"/>
              <a:t>txBytes</a:t>
            </a:r>
            <a:r>
              <a:rPr kumimoji="1" lang="en-US" altLang="zh-TW" sz="1600" dirty="0"/>
              <a:t>: the total number of bytes sent to an output link until now</a:t>
            </a:r>
          </a:p>
          <a:p>
            <a:r>
              <a:rPr kumimoji="1" lang="en-US" altLang="zh-TW" sz="1600" dirty="0" err="1"/>
              <a:t>qlen</a:t>
            </a:r>
            <a:r>
              <a:rPr kumimoji="1" lang="en-US" altLang="zh-TW" sz="1600" dirty="0"/>
              <a:t>: the current queue length</a:t>
            </a:r>
          </a:p>
          <a:p>
            <a:endParaRPr kumimoji="1" lang="zh-TW" altLang="en-US" sz="1600" dirty="0"/>
          </a:p>
        </p:txBody>
      </p:sp>
      <p:graphicFrame>
        <p:nvGraphicFramePr>
          <p:cNvPr id="21" name="表格 20">
            <a:extLst>
              <a:ext uri="{FF2B5EF4-FFF2-40B4-BE49-F238E27FC236}">
                <a16:creationId xmlns:a16="http://schemas.microsoft.com/office/drawing/2014/main" id="{19B21D6B-C6F7-454B-B2A3-3AB2733C088B}"/>
              </a:ext>
            </a:extLst>
          </p:cNvPr>
          <p:cNvGraphicFramePr>
            <a:graphicFrameLocks noGrp="1"/>
          </p:cNvGraphicFramePr>
          <p:nvPr>
            <p:extLst>
              <p:ext uri="{D42A27DB-BD31-4B8C-83A1-F6EECF244321}">
                <p14:modId xmlns:p14="http://schemas.microsoft.com/office/powerpoint/2010/main" val="2135004387"/>
              </p:ext>
            </p:extLst>
          </p:nvPr>
        </p:nvGraphicFramePr>
        <p:xfrm>
          <a:off x="2173631" y="3106739"/>
          <a:ext cx="6094860" cy="1112520"/>
        </p:xfrm>
        <a:graphic>
          <a:graphicData uri="http://schemas.openxmlformats.org/drawingml/2006/table">
            <a:tbl>
              <a:tblPr firstRow="1" bandRow="1">
                <a:tableStyleId>{5C22544A-7EE6-4342-B048-85BDC9FD1C3A}</a:tableStyleId>
              </a:tblPr>
              <a:tblGrid>
                <a:gridCol w="1698282">
                  <a:extLst>
                    <a:ext uri="{9D8B030D-6E8A-4147-A177-3AD203B41FA5}">
                      <a16:colId xmlns:a16="http://schemas.microsoft.com/office/drawing/2014/main" val="773704558"/>
                    </a:ext>
                  </a:extLst>
                </a:gridCol>
                <a:gridCol w="1585912">
                  <a:extLst>
                    <a:ext uri="{9D8B030D-6E8A-4147-A177-3AD203B41FA5}">
                      <a16:colId xmlns:a16="http://schemas.microsoft.com/office/drawing/2014/main" val="2401601665"/>
                    </a:ext>
                  </a:extLst>
                </a:gridCol>
                <a:gridCol w="1371600">
                  <a:extLst>
                    <a:ext uri="{9D8B030D-6E8A-4147-A177-3AD203B41FA5}">
                      <a16:colId xmlns:a16="http://schemas.microsoft.com/office/drawing/2014/main" val="234170259"/>
                    </a:ext>
                  </a:extLst>
                </a:gridCol>
                <a:gridCol w="1439066">
                  <a:extLst>
                    <a:ext uri="{9D8B030D-6E8A-4147-A177-3AD203B41FA5}">
                      <a16:colId xmlns:a16="http://schemas.microsoft.com/office/drawing/2014/main" val="2981826390"/>
                    </a:ext>
                  </a:extLst>
                </a:gridCol>
              </a:tblGrid>
              <a:tr h="370840">
                <a:tc>
                  <a:txBody>
                    <a:bodyPr/>
                    <a:lstStyle/>
                    <a:p>
                      <a:r>
                        <a:rPr lang="en-US" altLang="zh-TW" sz="1800" b="1" kern="1200" dirty="0">
                          <a:solidFill>
                            <a:schemeClr val="lt1"/>
                          </a:solidFill>
                          <a:latin typeface="+mn-lt"/>
                          <a:ea typeface="+mn-ea"/>
                          <a:cs typeface="+mn-cs"/>
                        </a:rPr>
                        <a:t>Link capacity</a:t>
                      </a:r>
                      <a:endParaRPr lang="zh-TW" altLang="en-US" sz="1800" b="1" kern="1200" dirty="0">
                        <a:solidFill>
                          <a:schemeClr val="lt1"/>
                        </a:solidFill>
                        <a:latin typeface="+mn-lt"/>
                        <a:ea typeface="+mn-ea"/>
                        <a:cs typeface="+mn-cs"/>
                      </a:endParaRPr>
                    </a:p>
                  </a:txBody>
                  <a:tcPr/>
                </a:tc>
                <a:tc>
                  <a:txBody>
                    <a:bodyPr/>
                    <a:lstStyle/>
                    <a:p>
                      <a:r>
                        <a:rPr lang="en-US" altLang="zh-TW" dirty="0"/>
                        <a:t>Time stamp</a:t>
                      </a:r>
                      <a:endParaRPr lang="zh-TW"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dirty="0" err="1"/>
                        <a:t>txBytes</a:t>
                      </a:r>
                      <a:endParaRPr lang="zh-TW" altLang="en-US" dirty="0"/>
                    </a:p>
                  </a:txBody>
                  <a:tcPr/>
                </a:tc>
                <a:tc>
                  <a:txBody>
                    <a:bodyPr/>
                    <a:lstStyle/>
                    <a:p>
                      <a:r>
                        <a:rPr lang="en-US" altLang="zh-TW" dirty="0" err="1"/>
                        <a:t>qlen</a:t>
                      </a:r>
                      <a:endParaRPr lang="zh-TW" altLang="en-US" dirty="0"/>
                    </a:p>
                  </a:txBody>
                  <a:tcPr/>
                </a:tc>
                <a:extLst>
                  <a:ext uri="{0D108BD9-81ED-4DB2-BD59-A6C34878D82A}">
                    <a16:rowId xmlns:a16="http://schemas.microsoft.com/office/drawing/2014/main" val="1527072609"/>
                  </a:ext>
                </a:extLst>
              </a:tr>
              <a:tr h="370840">
                <a:tc>
                  <a:txBody>
                    <a:bodyPr/>
                    <a:lstStyle/>
                    <a:p>
                      <a:r>
                        <a:rPr lang="en-US" altLang="zh-TW" dirty="0"/>
                        <a:t>10 Gbps</a:t>
                      </a:r>
                      <a:endParaRPr lang="zh-TW" altLang="en-US" dirty="0"/>
                    </a:p>
                  </a:txBody>
                  <a:tcPr/>
                </a:tc>
                <a:tc>
                  <a:txBody>
                    <a:bodyPr/>
                    <a:lstStyle/>
                    <a:p>
                      <a:r>
                        <a:rPr lang="en-US" altLang="zh-TW" dirty="0"/>
                        <a:t>10 micro-sec</a:t>
                      </a:r>
                      <a:endParaRPr lang="zh-TW" altLang="en-US" dirty="0"/>
                    </a:p>
                  </a:txBody>
                  <a:tcPr/>
                </a:tc>
                <a:tc>
                  <a:txBody>
                    <a:bodyPr/>
                    <a:lstStyle/>
                    <a:p>
                      <a:r>
                        <a:rPr lang="en-US" altLang="zh-TW" dirty="0"/>
                        <a:t>111M bits</a:t>
                      </a:r>
                      <a:endParaRPr lang="zh-TW" altLang="en-US" dirty="0"/>
                    </a:p>
                  </a:txBody>
                  <a:tcPr/>
                </a:tc>
                <a:tc>
                  <a:txBody>
                    <a:bodyPr/>
                    <a:lstStyle/>
                    <a:p>
                      <a:r>
                        <a:rPr lang="en-US" altLang="zh-TW" dirty="0"/>
                        <a:t>5M bits</a:t>
                      </a:r>
                      <a:endParaRPr lang="zh-TW" altLang="en-US" dirty="0"/>
                    </a:p>
                  </a:txBody>
                  <a:tcPr/>
                </a:tc>
                <a:extLst>
                  <a:ext uri="{0D108BD9-81ED-4DB2-BD59-A6C34878D82A}">
                    <a16:rowId xmlns:a16="http://schemas.microsoft.com/office/drawing/2014/main" val="2763920881"/>
                  </a:ext>
                </a:extLst>
              </a:tr>
              <a:tr h="370840">
                <a:tc>
                  <a:txBody>
                    <a:bodyPr/>
                    <a:lstStyle/>
                    <a:p>
                      <a:r>
                        <a:rPr lang="en-US" altLang="zh-TW" dirty="0"/>
                        <a:t>10 Gbps</a:t>
                      </a:r>
                      <a:endParaRPr lang="zh-TW" altLang="en-US" dirty="0"/>
                    </a:p>
                  </a:txBody>
                  <a:tcPr/>
                </a:tc>
                <a:tc>
                  <a:txBody>
                    <a:bodyPr/>
                    <a:lstStyle/>
                    <a:p>
                      <a:r>
                        <a:rPr lang="en-US" altLang="zh-TW" dirty="0"/>
                        <a:t>12 micro-sec</a:t>
                      </a:r>
                      <a:endParaRPr lang="zh-TW" altLang="en-US" dirty="0"/>
                    </a:p>
                  </a:txBody>
                  <a:tcPr/>
                </a:tc>
                <a:tc>
                  <a:txBody>
                    <a:bodyPr/>
                    <a:lstStyle/>
                    <a:p>
                      <a:r>
                        <a:rPr lang="en-US" altLang="zh-TW" dirty="0"/>
                        <a:t>130M bits</a:t>
                      </a:r>
                      <a:endParaRPr lang="zh-TW" altLang="en-US" dirty="0"/>
                    </a:p>
                  </a:txBody>
                  <a:tcPr/>
                </a:tc>
                <a:tc>
                  <a:txBody>
                    <a:bodyPr/>
                    <a:lstStyle/>
                    <a:p>
                      <a:r>
                        <a:rPr lang="en-US" altLang="zh-TW" dirty="0"/>
                        <a:t>19M bits</a:t>
                      </a:r>
                      <a:endParaRPr lang="zh-TW" altLang="en-US" dirty="0"/>
                    </a:p>
                  </a:txBody>
                  <a:tcPr/>
                </a:tc>
                <a:extLst>
                  <a:ext uri="{0D108BD9-81ED-4DB2-BD59-A6C34878D82A}">
                    <a16:rowId xmlns:a16="http://schemas.microsoft.com/office/drawing/2014/main" val="3969564386"/>
                  </a:ext>
                </a:extLst>
              </a:tr>
            </a:tbl>
          </a:graphicData>
        </a:graphic>
      </p:graphicFrame>
      <p:sp>
        <p:nvSpPr>
          <p:cNvPr id="22" name="文字方塊 21">
            <a:extLst>
              <a:ext uri="{FF2B5EF4-FFF2-40B4-BE49-F238E27FC236}">
                <a16:creationId xmlns:a16="http://schemas.microsoft.com/office/drawing/2014/main" id="{017A1C5A-0E9B-224D-9DF3-AB940D25768B}"/>
              </a:ext>
            </a:extLst>
          </p:cNvPr>
          <p:cNvSpPr txBox="1"/>
          <p:nvPr/>
        </p:nvSpPr>
        <p:spPr>
          <a:xfrm>
            <a:off x="2173630" y="2690229"/>
            <a:ext cx="6094860" cy="338554"/>
          </a:xfrm>
          <a:prstGeom prst="rect">
            <a:avLst/>
          </a:prstGeom>
          <a:noFill/>
        </p:spPr>
        <p:txBody>
          <a:bodyPr wrap="square" rtlCol="0">
            <a:spAutoFit/>
          </a:bodyPr>
          <a:lstStyle/>
          <a:p>
            <a:pPr algn="ctr"/>
            <a:r>
              <a:rPr kumimoji="1" lang="en-US" altLang="zh-TW" sz="1600" b="1" dirty="0">
                <a:latin typeface="+mn-lt"/>
                <a:ea typeface="Baskerville" panose="02020502070401020303" pitchFamily="18" charset="0"/>
              </a:rPr>
              <a:t>INT carries the following 4 pieces of info set by each switch</a:t>
            </a:r>
            <a:endParaRPr kumimoji="1" lang="zh-TW" altLang="en-US" sz="1600" b="1" dirty="0">
              <a:latin typeface="+mn-lt"/>
            </a:endParaRPr>
          </a:p>
        </p:txBody>
      </p:sp>
      <p:grpSp>
        <p:nvGrpSpPr>
          <p:cNvPr id="26" name="群組 25">
            <a:extLst>
              <a:ext uri="{FF2B5EF4-FFF2-40B4-BE49-F238E27FC236}">
                <a16:creationId xmlns:a16="http://schemas.microsoft.com/office/drawing/2014/main" id="{02E0A144-8EF2-A04C-AC1F-1C35B27F711C}"/>
              </a:ext>
            </a:extLst>
          </p:cNvPr>
          <p:cNvGrpSpPr/>
          <p:nvPr/>
        </p:nvGrpSpPr>
        <p:grpSpPr>
          <a:xfrm>
            <a:off x="704059" y="3442055"/>
            <a:ext cx="1469572" cy="672423"/>
            <a:chOff x="789499" y="1926677"/>
            <a:chExt cx="1469572" cy="672423"/>
          </a:xfrm>
        </p:grpSpPr>
        <p:sp>
          <p:nvSpPr>
            <p:cNvPr id="15" name="文字方塊 14">
              <a:extLst>
                <a:ext uri="{FF2B5EF4-FFF2-40B4-BE49-F238E27FC236}">
                  <a16:creationId xmlns:a16="http://schemas.microsoft.com/office/drawing/2014/main" id="{5DAE60AE-DFAC-A945-ACE5-83668D9C3A00}"/>
                </a:ext>
              </a:extLst>
            </p:cNvPr>
            <p:cNvSpPr txBox="1"/>
            <p:nvPr/>
          </p:nvSpPr>
          <p:spPr>
            <a:xfrm>
              <a:off x="789500" y="1926677"/>
              <a:ext cx="1469571"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kumimoji="1" lang="en-US" altLang="zh-TW" sz="1400" dirty="0"/>
                <a:t>ACK t</a:t>
              </a:r>
              <a:endParaRPr kumimoji="1" lang="zh-TW" altLang="en-US" sz="1400" dirty="0"/>
            </a:p>
          </p:txBody>
        </p:sp>
        <p:sp>
          <p:nvSpPr>
            <p:cNvPr id="23" name="文字方塊 22">
              <a:extLst>
                <a:ext uri="{FF2B5EF4-FFF2-40B4-BE49-F238E27FC236}">
                  <a16:creationId xmlns:a16="http://schemas.microsoft.com/office/drawing/2014/main" id="{8473EB4E-505D-4B40-A8EE-3744CE98F796}"/>
                </a:ext>
              </a:extLst>
            </p:cNvPr>
            <p:cNvSpPr txBox="1"/>
            <p:nvPr/>
          </p:nvSpPr>
          <p:spPr>
            <a:xfrm>
              <a:off x="789499" y="2291323"/>
              <a:ext cx="1469571"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kumimoji="1" lang="en-US" altLang="zh-TW" sz="1400" dirty="0"/>
                <a:t>Ack t+1</a:t>
              </a:r>
              <a:endParaRPr kumimoji="1" lang="zh-TW" altLang="en-US" sz="1400" dirty="0"/>
            </a:p>
          </p:txBody>
        </p:sp>
      </p:grpSp>
    </p:spTree>
    <p:extLst>
      <p:ext uri="{BB962C8B-B14F-4D97-AF65-F5344CB8AC3E}">
        <p14:creationId xmlns:p14="http://schemas.microsoft.com/office/powerpoint/2010/main" val="1651526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1FA7ED0-F395-ED40-B29D-1BB0C6947EA8}"/>
              </a:ext>
            </a:extLst>
          </p:cNvPr>
          <p:cNvSpPr>
            <a:spLocks noGrp="1"/>
          </p:cNvSpPr>
          <p:nvPr>
            <p:ph type="sldNum" sz="quarter" idx="16"/>
          </p:nvPr>
        </p:nvSpPr>
        <p:spPr/>
        <p:txBody>
          <a:bodyPr/>
          <a:lstStyle/>
          <a:p>
            <a:fld id="{A3D5D3D8-1F29-B74B-B3A0-A1F2C7DC88AC}" type="slidenum">
              <a:rPr lang="en-US" altLang="en-US" smtClean="0"/>
              <a:pPr/>
              <a:t>39</a:t>
            </a:fld>
            <a:endParaRPr lang="en-US" altLang="en-US"/>
          </a:p>
        </p:txBody>
      </p:sp>
      <p:sp>
        <p:nvSpPr>
          <p:cNvPr id="5" name="文字版面配置區 4">
            <a:extLst>
              <a:ext uri="{FF2B5EF4-FFF2-40B4-BE49-F238E27FC236}">
                <a16:creationId xmlns:a16="http://schemas.microsoft.com/office/drawing/2014/main" id="{DAE72145-D6D0-F440-BB4A-1FAE5ED6E5F8}"/>
              </a:ext>
            </a:extLst>
          </p:cNvPr>
          <p:cNvSpPr>
            <a:spLocks noGrp="1"/>
          </p:cNvSpPr>
          <p:nvPr>
            <p:ph type="body" sz="quarter" idx="13"/>
          </p:nvPr>
        </p:nvSpPr>
        <p:spPr>
          <a:xfrm>
            <a:off x="1385888" y="154239"/>
            <a:ext cx="7609185" cy="455550"/>
          </a:xfrm>
        </p:spPr>
        <p:txBody>
          <a:bodyPr/>
          <a:lstStyle/>
          <a:p>
            <a:r>
              <a:rPr kumimoji="1" lang="en-US" altLang="zh-TW" sz="2000" dirty="0"/>
              <a:t>Sender performs the following calculations on ACK (t+1)</a:t>
            </a:r>
            <a:endParaRPr kumimoji="1" lang="zh-TW" altLang="en-US" sz="2000" dirty="0"/>
          </a:p>
        </p:txBody>
      </p:sp>
      <p:pic>
        <p:nvPicPr>
          <p:cNvPr id="7" name="圖片 6">
            <a:extLst>
              <a:ext uri="{FF2B5EF4-FFF2-40B4-BE49-F238E27FC236}">
                <a16:creationId xmlns:a16="http://schemas.microsoft.com/office/drawing/2014/main" id="{A3F6AFEA-6E78-A24C-9DE6-ED9245312A4E}"/>
              </a:ext>
            </a:extLst>
          </p:cNvPr>
          <p:cNvPicPr>
            <a:picLocks noChangeAspect="1"/>
          </p:cNvPicPr>
          <p:nvPr/>
        </p:nvPicPr>
        <p:blipFill>
          <a:blip r:embed="rId2"/>
          <a:stretch>
            <a:fillRect/>
          </a:stretch>
        </p:blipFill>
        <p:spPr>
          <a:xfrm>
            <a:off x="1697775" y="1452415"/>
            <a:ext cx="538893" cy="786492"/>
          </a:xfrm>
          <a:prstGeom prst="rect">
            <a:avLst/>
          </a:prstGeom>
        </p:spPr>
      </p:pic>
      <p:pic>
        <p:nvPicPr>
          <p:cNvPr id="8" name="圖片 7">
            <a:extLst>
              <a:ext uri="{FF2B5EF4-FFF2-40B4-BE49-F238E27FC236}">
                <a16:creationId xmlns:a16="http://schemas.microsoft.com/office/drawing/2014/main" id="{11B7DB76-C7A7-0B4F-AE1C-0AE7D9B64E55}"/>
              </a:ext>
            </a:extLst>
          </p:cNvPr>
          <p:cNvPicPr>
            <a:picLocks noChangeAspect="1"/>
          </p:cNvPicPr>
          <p:nvPr/>
        </p:nvPicPr>
        <p:blipFill>
          <a:blip r:embed="rId2"/>
          <a:stretch>
            <a:fillRect/>
          </a:stretch>
        </p:blipFill>
        <p:spPr>
          <a:xfrm>
            <a:off x="7817280" y="1452415"/>
            <a:ext cx="538893" cy="786492"/>
          </a:xfrm>
          <a:prstGeom prst="rect">
            <a:avLst/>
          </a:prstGeom>
        </p:spPr>
      </p:pic>
      <p:pic>
        <p:nvPicPr>
          <p:cNvPr id="10" name="圖片 9">
            <a:extLst>
              <a:ext uri="{FF2B5EF4-FFF2-40B4-BE49-F238E27FC236}">
                <a16:creationId xmlns:a16="http://schemas.microsoft.com/office/drawing/2014/main" id="{2FC19511-6AE7-A44A-9BF7-ADB26460BB3B}"/>
              </a:ext>
            </a:extLst>
          </p:cNvPr>
          <p:cNvPicPr>
            <a:picLocks noChangeAspect="1"/>
          </p:cNvPicPr>
          <p:nvPr/>
        </p:nvPicPr>
        <p:blipFill>
          <a:blip r:embed="rId3"/>
          <a:stretch>
            <a:fillRect/>
          </a:stretch>
        </p:blipFill>
        <p:spPr>
          <a:xfrm>
            <a:off x="4344820" y="1574425"/>
            <a:ext cx="1181549" cy="542472"/>
          </a:xfrm>
          <a:prstGeom prst="rect">
            <a:avLst/>
          </a:prstGeom>
        </p:spPr>
      </p:pic>
      <p:cxnSp>
        <p:nvCxnSpPr>
          <p:cNvPr id="12" name="直線接點 11">
            <a:extLst>
              <a:ext uri="{FF2B5EF4-FFF2-40B4-BE49-F238E27FC236}">
                <a16:creationId xmlns:a16="http://schemas.microsoft.com/office/drawing/2014/main" id="{286702BA-9BC3-9242-90B5-81B83BE4E638}"/>
              </a:ext>
            </a:extLst>
          </p:cNvPr>
          <p:cNvCxnSpPr>
            <a:cxnSpLocks/>
          </p:cNvCxnSpPr>
          <p:nvPr/>
        </p:nvCxnSpPr>
        <p:spPr>
          <a:xfrm>
            <a:off x="2225782" y="1866072"/>
            <a:ext cx="2423838" cy="0"/>
          </a:xfrm>
          <a:prstGeom prst="line">
            <a:avLst/>
          </a:prstGeom>
        </p:spPr>
        <p:style>
          <a:lnRef idx="2">
            <a:schemeClr val="dk1"/>
          </a:lnRef>
          <a:fillRef idx="0">
            <a:schemeClr val="dk1"/>
          </a:fillRef>
          <a:effectRef idx="1">
            <a:schemeClr val="dk1"/>
          </a:effectRef>
          <a:fontRef idx="minor">
            <a:schemeClr val="tx1"/>
          </a:fontRef>
        </p:style>
      </p:cxnSp>
      <p:cxnSp>
        <p:nvCxnSpPr>
          <p:cNvPr id="14" name="直線接點 13">
            <a:extLst>
              <a:ext uri="{FF2B5EF4-FFF2-40B4-BE49-F238E27FC236}">
                <a16:creationId xmlns:a16="http://schemas.microsoft.com/office/drawing/2014/main" id="{AADEF695-FB30-FC48-B110-D105C2FABD4D}"/>
              </a:ext>
            </a:extLst>
          </p:cNvPr>
          <p:cNvCxnSpPr>
            <a:cxnSpLocks/>
          </p:cNvCxnSpPr>
          <p:nvPr/>
        </p:nvCxnSpPr>
        <p:spPr>
          <a:xfrm>
            <a:off x="5393442" y="1885122"/>
            <a:ext cx="2423838" cy="0"/>
          </a:xfrm>
          <a:prstGeom prst="line">
            <a:avLst/>
          </a:prstGeom>
        </p:spPr>
        <p:style>
          <a:lnRef idx="2">
            <a:schemeClr val="dk1"/>
          </a:lnRef>
          <a:fillRef idx="0">
            <a:schemeClr val="dk1"/>
          </a:fillRef>
          <a:effectRef idx="1">
            <a:schemeClr val="dk1"/>
          </a:effectRef>
          <a:fontRef idx="minor">
            <a:schemeClr val="tx1"/>
          </a:fontRef>
        </p:style>
      </p:cxnSp>
      <p:sp>
        <p:nvSpPr>
          <p:cNvPr id="15" name="矩形 14">
            <a:extLst>
              <a:ext uri="{FF2B5EF4-FFF2-40B4-BE49-F238E27FC236}">
                <a16:creationId xmlns:a16="http://schemas.microsoft.com/office/drawing/2014/main" id="{6CA8A723-5F5A-C14F-B151-72A6CAC3025C}"/>
              </a:ext>
            </a:extLst>
          </p:cNvPr>
          <p:cNvSpPr/>
          <p:nvPr/>
        </p:nvSpPr>
        <p:spPr>
          <a:xfrm>
            <a:off x="4225077" y="1204765"/>
            <a:ext cx="1763486" cy="247650"/>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TW" altLang="en-US"/>
          </a:p>
        </p:txBody>
      </p:sp>
      <p:cxnSp>
        <p:nvCxnSpPr>
          <p:cNvPr id="17" name="直線接點 16">
            <a:extLst>
              <a:ext uri="{FF2B5EF4-FFF2-40B4-BE49-F238E27FC236}">
                <a16:creationId xmlns:a16="http://schemas.microsoft.com/office/drawing/2014/main" id="{8D64EE6D-9120-0B4B-8DF1-DAF2C121848C}"/>
              </a:ext>
            </a:extLst>
          </p:cNvPr>
          <p:cNvCxnSpPr>
            <a:stCxn id="15" idx="0"/>
            <a:endCxn id="15" idx="2"/>
          </p:cNvCxnSpPr>
          <p:nvPr/>
        </p:nvCxnSpPr>
        <p:spPr>
          <a:xfrm>
            <a:off x="5106820" y="1204765"/>
            <a:ext cx="0" cy="247650"/>
          </a:xfrm>
          <a:prstGeom prst="line">
            <a:avLst/>
          </a:prstGeom>
        </p:spPr>
        <p:style>
          <a:lnRef idx="2">
            <a:schemeClr val="accent1"/>
          </a:lnRef>
          <a:fillRef idx="0">
            <a:schemeClr val="accent1"/>
          </a:fillRef>
          <a:effectRef idx="1">
            <a:schemeClr val="accent1"/>
          </a:effectRef>
          <a:fontRef idx="minor">
            <a:schemeClr val="tx1"/>
          </a:fontRef>
        </p:style>
      </p:cxnSp>
      <p:sp>
        <p:nvSpPr>
          <p:cNvPr id="18" name="矩形 17">
            <a:extLst>
              <a:ext uri="{FF2B5EF4-FFF2-40B4-BE49-F238E27FC236}">
                <a16:creationId xmlns:a16="http://schemas.microsoft.com/office/drawing/2014/main" id="{E822372B-C8BB-4F42-B41A-86680DC2C149}"/>
              </a:ext>
            </a:extLst>
          </p:cNvPr>
          <p:cNvSpPr/>
          <p:nvPr/>
        </p:nvSpPr>
        <p:spPr>
          <a:xfrm>
            <a:off x="5095934" y="1193879"/>
            <a:ext cx="881743" cy="2476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文字方塊 18">
            <a:extLst>
              <a:ext uri="{FF2B5EF4-FFF2-40B4-BE49-F238E27FC236}">
                <a16:creationId xmlns:a16="http://schemas.microsoft.com/office/drawing/2014/main" id="{50505EAA-8EE3-FE41-B427-21D2752919D1}"/>
              </a:ext>
            </a:extLst>
          </p:cNvPr>
          <p:cNvSpPr txBox="1"/>
          <p:nvPr/>
        </p:nvSpPr>
        <p:spPr>
          <a:xfrm>
            <a:off x="5064303" y="965657"/>
            <a:ext cx="1110343" cy="276999"/>
          </a:xfrm>
          <a:prstGeom prst="rect">
            <a:avLst/>
          </a:prstGeom>
          <a:noFill/>
        </p:spPr>
        <p:txBody>
          <a:bodyPr wrap="square" rtlCol="0">
            <a:spAutoFit/>
          </a:bodyPr>
          <a:lstStyle/>
          <a:p>
            <a:r>
              <a:rPr kumimoji="1" lang="en-US" altLang="zh-TW" sz="1200" dirty="0"/>
              <a:t>qlen:19M bits</a:t>
            </a:r>
            <a:endParaRPr kumimoji="1" lang="zh-TW" altLang="en-US" sz="1200" dirty="0"/>
          </a:p>
        </p:txBody>
      </p:sp>
      <p:sp>
        <p:nvSpPr>
          <p:cNvPr id="20" name="文字方塊 19">
            <a:extLst>
              <a:ext uri="{FF2B5EF4-FFF2-40B4-BE49-F238E27FC236}">
                <a16:creationId xmlns:a16="http://schemas.microsoft.com/office/drawing/2014/main" id="{DBBA01AA-3977-0A49-9AA6-05121FE6D574}"/>
              </a:ext>
            </a:extLst>
          </p:cNvPr>
          <p:cNvSpPr txBox="1"/>
          <p:nvPr/>
        </p:nvSpPr>
        <p:spPr>
          <a:xfrm>
            <a:off x="5393442" y="1940223"/>
            <a:ext cx="1871317" cy="276999"/>
          </a:xfrm>
          <a:prstGeom prst="rect">
            <a:avLst/>
          </a:prstGeom>
          <a:noFill/>
        </p:spPr>
        <p:txBody>
          <a:bodyPr wrap="square" rtlCol="0">
            <a:spAutoFit/>
          </a:bodyPr>
          <a:lstStyle/>
          <a:p>
            <a:r>
              <a:rPr kumimoji="1" lang="en-US" altLang="zh-TW" sz="1200" dirty="0"/>
              <a:t>Link Capacity: 10 Gbps</a:t>
            </a:r>
            <a:endParaRPr kumimoji="1" lang="zh-TW" altLang="en-US" sz="1200" dirty="0"/>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9D96BA1E-57F4-A14B-AF1E-F4028CCAFD50}"/>
                  </a:ext>
                </a:extLst>
              </p:cNvPr>
              <p:cNvSpPr txBox="1"/>
              <p:nvPr/>
            </p:nvSpPr>
            <p:spPr>
              <a:xfrm>
                <a:off x="489462" y="2319745"/>
                <a:ext cx="8165076" cy="4172040"/>
              </a:xfrm>
              <a:prstGeom prst="rect">
                <a:avLst/>
              </a:prstGeom>
              <a:noFill/>
            </p:spPr>
            <p:txBody>
              <a:bodyPr wrap="square" rtlCol="0">
                <a:spAutoFit/>
              </a:bodyPr>
              <a:lstStyle/>
              <a:p>
                <a:pPr marL="457200" indent="-457200">
                  <a:buFont typeface="+mj-lt"/>
                  <a:buAutoNum type="arabicParenR"/>
                </a:pPr>
                <a:r>
                  <a:rPr kumimoji="1" lang="en-US" altLang="zh-TW" sz="1600" dirty="0"/>
                  <a:t>txRate (output link transmit rate) =  </a:t>
                </a:r>
                <a14:m>
                  <m:oMath xmlns:m="http://schemas.openxmlformats.org/officeDocument/2006/math">
                    <m:f>
                      <m:fPr>
                        <m:ctrlPr>
                          <a:rPr lang="zh-TW" altLang="zh-TW" sz="1600" i="1">
                            <a:latin typeface="Cambria Math" panose="02040503050406030204" pitchFamily="18" charset="0"/>
                          </a:rPr>
                        </m:ctrlPr>
                      </m:fPr>
                      <m:num>
                        <m:r>
                          <a:rPr lang="en-US" altLang="zh-TW" sz="1600" i="1">
                            <a:latin typeface="Cambria Math" panose="02040503050406030204" pitchFamily="18" charset="0"/>
                          </a:rPr>
                          <m:t>130</m:t>
                        </m:r>
                        <m:r>
                          <a:rPr lang="en-US" altLang="zh-TW" sz="1600" i="1">
                            <a:latin typeface="Cambria Math" panose="02040503050406030204" pitchFamily="18" charset="0"/>
                          </a:rPr>
                          <m:t>𝑀𝑏</m:t>
                        </m:r>
                        <m:r>
                          <a:rPr lang="en-US" altLang="zh-TW" sz="1600" i="1">
                            <a:latin typeface="Cambria Math" panose="02040503050406030204" pitchFamily="18" charset="0"/>
                          </a:rPr>
                          <m:t>−111</m:t>
                        </m:r>
                        <m:r>
                          <a:rPr lang="en-US" altLang="zh-TW" sz="1600" i="1">
                            <a:latin typeface="Cambria Math" panose="02040503050406030204" pitchFamily="18" charset="0"/>
                          </a:rPr>
                          <m:t>𝑀𝑏𝑖𝑡𝑠</m:t>
                        </m:r>
                      </m:num>
                      <m:den>
                        <m:r>
                          <a:rPr lang="en-US" altLang="zh-TW" sz="1600" i="1">
                            <a:latin typeface="Cambria Math" panose="02040503050406030204" pitchFamily="18" charset="0"/>
                          </a:rPr>
                          <m:t>(1</m:t>
                        </m:r>
                        <m:r>
                          <a:rPr lang="en-US" altLang="zh-TW" sz="1600" b="0" i="1" smtClean="0">
                            <a:latin typeface="Cambria Math" panose="02040503050406030204" pitchFamily="18" charset="0"/>
                          </a:rPr>
                          <m:t>2−10</m:t>
                        </m:r>
                        <m:r>
                          <a:rPr lang="en-US" altLang="zh-TW" sz="1600" i="1">
                            <a:latin typeface="Cambria Math" panose="02040503050406030204" pitchFamily="18" charset="0"/>
                          </a:rPr>
                          <m:t>) </m:t>
                        </m:r>
                        <m:r>
                          <a:rPr lang="en-US" altLang="zh-TW" sz="1600" i="1">
                            <a:latin typeface="Cambria Math" panose="02040503050406030204" pitchFamily="18" charset="0"/>
                          </a:rPr>
                          <m:t>𝑚𝑖𝑐𝑟𝑜</m:t>
                        </m:r>
                        <m:r>
                          <a:rPr lang="en-US" altLang="zh-TW" sz="1600" i="1">
                            <a:latin typeface="Cambria Math" panose="02040503050406030204" pitchFamily="18" charset="0"/>
                          </a:rPr>
                          <m:t>−</m:t>
                        </m:r>
                        <m:r>
                          <a:rPr lang="en-US" altLang="zh-TW" sz="1600" i="1">
                            <a:latin typeface="Cambria Math" panose="02040503050406030204" pitchFamily="18" charset="0"/>
                          </a:rPr>
                          <m:t>𝑠𝑒𝑐</m:t>
                        </m:r>
                      </m:den>
                    </m:f>
                  </m:oMath>
                </a14:m>
                <a:r>
                  <a:rPr lang="en-US" altLang="zh-TW" sz="1600" dirty="0"/>
                  <a:t> = 9.5 Gbps</a:t>
                </a:r>
              </a:p>
              <a:p>
                <a:endParaRPr lang="zh-TW" altLang="zh-TW" sz="1600" dirty="0"/>
              </a:p>
              <a:p>
                <a:pPr marL="457200" indent="-457200">
                  <a:buFont typeface="+mj-lt"/>
                  <a:buAutoNum type="arabicParenR"/>
                </a:pPr>
                <a:r>
                  <a:rPr kumimoji="1" lang="en-US" altLang="zh-TW" sz="1600" dirty="0"/>
                  <a:t>Inflight bytes for link j (</a:t>
                </a:r>
                <a:r>
                  <a:rPr kumimoji="1" lang="en-US" altLang="zh-TW" sz="1600" dirty="0" err="1"/>
                  <a:t>I</a:t>
                </a:r>
                <a:r>
                  <a:rPr kumimoji="1" lang="en-US" altLang="zh-TW" sz="1600" baseline="-25000" dirty="0" err="1"/>
                  <a:t>j</a:t>
                </a:r>
                <a:r>
                  <a:rPr kumimoji="1" lang="en-US" altLang="zh-TW" sz="1600" dirty="0"/>
                  <a:t>) = </a:t>
                </a:r>
                <a:r>
                  <a:rPr kumimoji="1" lang="en-US" altLang="zh-TW" sz="1600" dirty="0" err="1"/>
                  <a:t>qlen</a:t>
                </a:r>
                <a:r>
                  <a:rPr kumimoji="1" lang="en-US" altLang="zh-TW" sz="1600" dirty="0"/>
                  <a:t> + </a:t>
                </a:r>
                <a:r>
                  <a:rPr kumimoji="1" lang="en-US" altLang="zh-TW" sz="1600" dirty="0" err="1"/>
                  <a:t>txRate</a:t>
                </a:r>
                <a:r>
                  <a:rPr kumimoji="1" lang="en-US" altLang="zh-TW" sz="1600" dirty="0"/>
                  <a:t>* T = 19M bits + 9.5 Gb/s * 10u = 114M bits</a:t>
                </a:r>
              </a:p>
              <a:p>
                <a:pPr marL="457200" indent="-457200">
                  <a:buFont typeface="+mj-lt"/>
                  <a:buAutoNum type="arabicParenR"/>
                </a:pPr>
                <a:endParaRPr kumimoji="1" lang="en-US" altLang="zh-TW" sz="1600" dirty="0"/>
              </a:p>
              <a:p>
                <a:pPr marL="457200" indent="-457200">
                  <a:buFont typeface="+mj-lt"/>
                  <a:buAutoNum type="arabicParenR"/>
                </a:pPr>
                <a:r>
                  <a:rPr kumimoji="1" lang="en-US" altLang="zh-TW" sz="1600" dirty="0" err="1"/>
                  <a:t>U</a:t>
                </a:r>
                <a:r>
                  <a:rPr kumimoji="1" lang="en-US" altLang="zh-TW" sz="1600" baseline="-25000" dirty="0" err="1"/>
                  <a:t>j</a:t>
                </a:r>
                <a:r>
                  <a:rPr kumimoji="1" lang="en-US" altLang="zh-TW" sz="1600" dirty="0"/>
                  <a:t> (normalized inflight bytes</a:t>
                </a:r>
                <a:r>
                  <a:rPr kumimoji="1" lang="en-US" altLang="zh-TW" sz="1600" baseline="-25000" dirty="0"/>
                  <a:t> </a:t>
                </a:r>
                <a:r>
                  <a:rPr kumimoji="1" lang="en-US" altLang="zh-TW" sz="1600" dirty="0"/>
                  <a:t>) =               =  114 </a:t>
                </a:r>
                <a:r>
                  <a:rPr kumimoji="1" lang="en-US" altLang="zh-TW" sz="1600" dirty="0" err="1"/>
                  <a:t>Mbits</a:t>
                </a:r>
                <a:r>
                  <a:rPr kumimoji="1" lang="en-US" altLang="zh-TW" sz="1600" dirty="0"/>
                  <a:t>/(10 </a:t>
                </a:r>
                <a:r>
                  <a:rPr kumimoji="1" lang="en-US" altLang="zh-TW" sz="1600" dirty="0" err="1"/>
                  <a:t>GMb</a:t>
                </a:r>
                <a:r>
                  <a:rPr kumimoji="1" lang="en-US" altLang="zh-TW" sz="1600" dirty="0"/>
                  <a:t>/s * 10us) = 1.14</a:t>
                </a:r>
              </a:p>
              <a:p>
                <a:pPr marL="457200" indent="-457200">
                  <a:buFont typeface="+mj-lt"/>
                  <a:buAutoNum type="arabicParenR"/>
                </a:pPr>
                <a:endParaRPr kumimoji="1" lang="en-US" altLang="zh-TW" sz="1600" dirty="0"/>
              </a:p>
              <a:p>
                <a:pPr marL="457200" indent="-457200">
                  <a:buFont typeface="+mj-lt"/>
                  <a:buAutoNum type="arabicParenR"/>
                </a:pPr>
                <a:r>
                  <a:rPr kumimoji="1" lang="en-US" altLang="zh-TW" sz="1600" dirty="0" err="1"/>
                  <a:t>kj</a:t>
                </a:r>
                <a:r>
                  <a:rPr kumimoji="1" lang="en-US" altLang="zh-TW" sz="1600" dirty="0"/>
                  <a:t> (sender rate reduction factor)                                 =  = 1.14/0.95 = 1.2</a:t>
                </a:r>
              </a:p>
              <a:p>
                <a:pPr marL="457200" indent="-457200">
                  <a:buFont typeface="+mj-lt"/>
                  <a:buAutoNum type="arabicParenR"/>
                </a:pPr>
                <a:endParaRPr kumimoji="1" lang="en-US" altLang="zh-TW" sz="1600" dirty="0"/>
              </a:p>
              <a:p>
                <a:pPr marL="457200" indent="-457200">
                  <a:buFont typeface="+mj-lt"/>
                  <a:buAutoNum type="arabicParenR"/>
                </a:pPr>
                <a:r>
                  <a:rPr kumimoji="1" lang="en-US" altLang="zh-TW" sz="1600" dirty="0"/>
                  <a:t>Sender </a:t>
                </a:r>
                <a:r>
                  <a:rPr kumimoji="1" lang="en-US" altLang="zh-TW" sz="1600" dirty="0" err="1"/>
                  <a:t>i</a:t>
                </a:r>
                <a:r>
                  <a:rPr kumimoji="1" lang="en-US" altLang="zh-TW" sz="1600" dirty="0"/>
                  <a:t> reduces its window size (number of bytes that can be sent in each T) by 20% (i.e., W</a:t>
                </a:r>
                <a:r>
                  <a:rPr kumimoji="1" lang="en-US" altLang="zh-TW" sz="1600" baseline="-25000" dirty="0"/>
                  <a:t>i</a:t>
                </a:r>
                <a:r>
                  <a:rPr kumimoji="1" lang="en-US" altLang="zh-TW" sz="1600" dirty="0"/>
                  <a:t> / </a:t>
                </a:r>
                <a:r>
                  <a:rPr kumimoji="1" lang="en-US" altLang="zh-TW" sz="1600" dirty="0" err="1"/>
                  <a:t>k</a:t>
                </a:r>
                <a:r>
                  <a:rPr kumimoji="1" lang="en-US" altLang="zh-TW" sz="1600" baseline="-25000" dirty="0" err="1"/>
                  <a:t>j</a:t>
                </a:r>
                <a:r>
                  <a:rPr kumimoji="1" lang="en-US" altLang="zh-TW" sz="1600" dirty="0"/>
                  <a:t> , or W</a:t>
                </a:r>
                <a:r>
                  <a:rPr kumimoji="1" lang="en-US" altLang="zh-TW" sz="1600" baseline="-25000" dirty="0"/>
                  <a:t>i</a:t>
                </a:r>
                <a:r>
                  <a:rPr kumimoji="1" lang="en-US" altLang="zh-TW" sz="1600" dirty="0"/>
                  <a:t>/1.2)</a:t>
                </a:r>
              </a:p>
              <a:p>
                <a:pPr marL="457200" indent="-457200">
                  <a:buFont typeface="+mj-lt"/>
                  <a:buAutoNum type="arabicParenR"/>
                </a:pPr>
                <a:endParaRPr kumimoji="1" lang="en-US" altLang="zh-TW" sz="1600" dirty="0"/>
              </a:p>
              <a:p>
                <a:pPr marL="457200" indent="-457200">
                  <a:buFont typeface="+mj-lt"/>
                  <a:buAutoNum type="arabicParenR"/>
                </a:pPr>
                <a:endParaRPr kumimoji="1" lang="en-US" altLang="zh-TW" sz="1600" dirty="0"/>
              </a:p>
              <a:p>
                <a:pPr marL="457200" indent="-457200">
                  <a:buFont typeface="+mj-lt"/>
                  <a:buAutoNum type="arabicParenR"/>
                </a:pPr>
                <a:endParaRPr kumimoji="1" lang="en-US" altLang="zh-TW" sz="1600" dirty="0"/>
              </a:p>
              <a:p>
                <a:pPr marL="457200" indent="-457200">
                  <a:buFont typeface="+mj-lt"/>
                  <a:buAutoNum type="arabicParenR"/>
                </a:pPr>
                <a:endParaRPr kumimoji="1" lang="en-US" altLang="zh-TW" sz="1600" dirty="0"/>
              </a:p>
              <a:p>
                <a:pPr marL="457200" indent="-457200">
                  <a:buFont typeface="+mj-lt"/>
                  <a:buAutoNum type="arabicParenR"/>
                </a:pPr>
                <a:endParaRPr kumimoji="1" lang="en-US" altLang="zh-TW" sz="1600" dirty="0"/>
              </a:p>
              <a:p>
                <a:pPr marL="457200" indent="-457200">
                  <a:buFont typeface="+mj-lt"/>
                  <a:buAutoNum type="arabicParenR"/>
                </a:pPr>
                <a:endParaRPr kumimoji="1" lang="zh-TW" altLang="en-US" sz="1600" dirty="0"/>
              </a:p>
            </p:txBody>
          </p:sp>
        </mc:Choice>
        <mc:Fallback xmlns="">
          <p:sp>
            <p:nvSpPr>
              <p:cNvPr id="21" name="文字方塊 20">
                <a:extLst>
                  <a:ext uri="{FF2B5EF4-FFF2-40B4-BE49-F238E27FC236}">
                    <a16:creationId xmlns:a16="http://schemas.microsoft.com/office/drawing/2014/main" id="{9D96BA1E-57F4-A14B-AF1E-F4028CCAFD50}"/>
                  </a:ext>
                </a:extLst>
              </p:cNvPr>
              <p:cNvSpPr txBox="1">
                <a:spLocks noRot="1" noChangeAspect="1" noMove="1" noResize="1" noEditPoints="1" noAdjustHandles="1" noChangeArrowheads="1" noChangeShapeType="1" noTextEdit="1"/>
              </p:cNvSpPr>
              <p:nvPr/>
            </p:nvSpPr>
            <p:spPr>
              <a:xfrm>
                <a:off x="489462" y="2319745"/>
                <a:ext cx="8165076" cy="4172040"/>
              </a:xfrm>
              <a:prstGeom prst="rect">
                <a:avLst/>
              </a:prstGeom>
              <a:blipFill>
                <a:blip r:embed="rId4"/>
                <a:stretch>
                  <a:fillRect l="-311" r="-155"/>
                </a:stretch>
              </a:blipFill>
            </p:spPr>
            <p:txBody>
              <a:bodyPr/>
              <a:lstStyle/>
              <a:p>
                <a:r>
                  <a:rPr lang="en-US">
                    <a:noFill/>
                  </a:rPr>
                  <a:t> </a:t>
                </a:r>
              </a:p>
            </p:txBody>
          </p:sp>
        </mc:Fallback>
      </mc:AlternateContent>
      <p:sp>
        <p:nvSpPr>
          <p:cNvPr id="22" name="文字方塊 21">
            <a:extLst>
              <a:ext uri="{FF2B5EF4-FFF2-40B4-BE49-F238E27FC236}">
                <a16:creationId xmlns:a16="http://schemas.microsoft.com/office/drawing/2014/main" id="{E420DEF2-3977-B242-A951-D65D8C17C946}"/>
              </a:ext>
            </a:extLst>
          </p:cNvPr>
          <p:cNvSpPr txBox="1"/>
          <p:nvPr/>
        </p:nvSpPr>
        <p:spPr>
          <a:xfrm>
            <a:off x="100016" y="858516"/>
            <a:ext cx="4213321" cy="830997"/>
          </a:xfrm>
          <a:prstGeom prst="rect">
            <a:avLst/>
          </a:prstGeom>
          <a:noFill/>
        </p:spPr>
        <p:txBody>
          <a:bodyPr wrap="square" rtlCol="0">
            <a:spAutoFit/>
          </a:bodyPr>
          <a:lstStyle/>
          <a:p>
            <a:pPr marL="171450" indent="-171450">
              <a:buFont typeface="Wingdings" pitchFamily="2" charset="2"/>
              <a:buChar char="Ø"/>
            </a:pPr>
            <a:r>
              <a:rPr kumimoji="1" lang="en-US" altLang="zh-TW" sz="1600" dirty="0"/>
              <a:t>Assume </a:t>
            </a:r>
            <a:r>
              <a:rPr kumimoji="1" lang="en-US" altLang="zh-TW" sz="1600" dirty="0" err="1"/>
              <a:t>minRTT</a:t>
            </a:r>
            <a:r>
              <a:rPr kumimoji="1" lang="en-US" altLang="zh-TW" sz="1600" dirty="0"/>
              <a:t> = 10 </a:t>
            </a:r>
            <a:r>
              <a:rPr kumimoji="1" lang="en-US" altLang="zh-TW" sz="1600" dirty="0" err="1"/>
              <a:t>usec</a:t>
            </a:r>
            <a:r>
              <a:rPr kumimoji="1" lang="en-US" altLang="zh-TW" sz="1600" dirty="0"/>
              <a:t>, denoted as T</a:t>
            </a:r>
          </a:p>
          <a:p>
            <a:pPr marL="171450" indent="-171450">
              <a:buFont typeface="Wingdings" pitchFamily="2" charset="2"/>
              <a:buChar char="Ø"/>
            </a:pPr>
            <a:r>
              <a:rPr kumimoji="1" lang="en-US" altLang="zh-TW" sz="1600" dirty="0"/>
              <a:t>𝜂  = target link utilization = 95%</a:t>
            </a:r>
          </a:p>
          <a:p>
            <a:pPr marL="171450" indent="-171450">
              <a:buFont typeface="Wingdings" pitchFamily="2" charset="2"/>
              <a:buChar char="Ø"/>
            </a:pPr>
            <a:endParaRPr kumimoji="1" lang="en-US" altLang="zh-TW" sz="1600" dirty="0"/>
          </a:p>
        </p:txBody>
      </p:sp>
      <p:pic>
        <p:nvPicPr>
          <p:cNvPr id="25" name="圖片 24">
            <a:extLst>
              <a:ext uri="{FF2B5EF4-FFF2-40B4-BE49-F238E27FC236}">
                <a16:creationId xmlns:a16="http://schemas.microsoft.com/office/drawing/2014/main" id="{3DB761A1-94A0-B44F-978C-798D8818FB8B}"/>
              </a:ext>
            </a:extLst>
          </p:cNvPr>
          <p:cNvPicPr>
            <a:picLocks noChangeAspect="1"/>
          </p:cNvPicPr>
          <p:nvPr/>
        </p:nvPicPr>
        <p:blipFill>
          <a:blip r:embed="rId5"/>
          <a:stretch>
            <a:fillRect/>
          </a:stretch>
        </p:blipFill>
        <p:spPr>
          <a:xfrm>
            <a:off x="4023178" y="3347100"/>
            <a:ext cx="587829" cy="503853"/>
          </a:xfrm>
          <a:prstGeom prst="rect">
            <a:avLst/>
          </a:prstGeom>
        </p:spPr>
      </p:pic>
      <p:sp>
        <p:nvSpPr>
          <p:cNvPr id="26" name="文字方塊 25">
            <a:extLst>
              <a:ext uri="{FF2B5EF4-FFF2-40B4-BE49-F238E27FC236}">
                <a16:creationId xmlns:a16="http://schemas.microsoft.com/office/drawing/2014/main" id="{387A8E5A-B3F2-8440-9732-891A4293AE62}"/>
              </a:ext>
            </a:extLst>
          </p:cNvPr>
          <p:cNvSpPr txBox="1"/>
          <p:nvPr/>
        </p:nvSpPr>
        <p:spPr>
          <a:xfrm>
            <a:off x="5424044" y="1553023"/>
            <a:ext cx="1501203" cy="276999"/>
          </a:xfrm>
          <a:prstGeom prst="rect">
            <a:avLst/>
          </a:prstGeom>
          <a:noFill/>
        </p:spPr>
        <p:txBody>
          <a:bodyPr wrap="square" rtlCol="0">
            <a:spAutoFit/>
          </a:bodyPr>
          <a:lstStyle/>
          <a:p>
            <a:r>
              <a:rPr kumimoji="1" lang="en-US" altLang="zh-TW" sz="1200" dirty="0" err="1"/>
              <a:t>txRate</a:t>
            </a:r>
            <a:r>
              <a:rPr kumimoji="1" lang="en-US" altLang="zh-TW" sz="1200" dirty="0"/>
              <a:t>= 9.5 Gbps</a:t>
            </a:r>
            <a:endParaRPr kumimoji="1" lang="zh-TW" altLang="en-US" sz="1200" dirty="0"/>
          </a:p>
        </p:txBody>
      </p:sp>
      <p:sp>
        <p:nvSpPr>
          <p:cNvPr id="27" name="文字方塊 26">
            <a:extLst>
              <a:ext uri="{FF2B5EF4-FFF2-40B4-BE49-F238E27FC236}">
                <a16:creationId xmlns:a16="http://schemas.microsoft.com/office/drawing/2014/main" id="{164A4F00-52C0-1F44-AD67-84C8DA741EB3}"/>
              </a:ext>
            </a:extLst>
          </p:cNvPr>
          <p:cNvSpPr txBox="1"/>
          <p:nvPr/>
        </p:nvSpPr>
        <p:spPr>
          <a:xfrm>
            <a:off x="6768001" y="1608123"/>
            <a:ext cx="729343" cy="276999"/>
          </a:xfrm>
          <a:prstGeom prst="rect">
            <a:avLst/>
          </a:prstGeom>
          <a:noFill/>
        </p:spPr>
        <p:txBody>
          <a:bodyPr wrap="square" rtlCol="0">
            <a:spAutoFit/>
          </a:bodyPr>
          <a:lstStyle/>
          <a:p>
            <a:r>
              <a:rPr kumimoji="1" lang="en-US" altLang="zh-TW" sz="1200" b="1" dirty="0">
                <a:solidFill>
                  <a:srgbClr val="FF0000"/>
                </a:solidFill>
              </a:rPr>
              <a:t>Link j</a:t>
            </a:r>
            <a:endParaRPr kumimoji="1" lang="zh-TW" altLang="en-US" sz="1200" b="1" dirty="0">
              <a:solidFill>
                <a:srgbClr val="FF0000"/>
              </a:solidFill>
            </a:endParaRPr>
          </a:p>
        </p:txBody>
      </p:sp>
      <p:pic>
        <p:nvPicPr>
          <p:cNvPr id="28" name="圖片 27">
            <a:extLst>
              <a:ext uri="{FF2B5EF4-FFF2-40B4-BE49-F238E27FC236}">
                <a16:creationId xmlns:a16="http://schemas.microsoft.com/office/drawing/2014/main" id="{9AE56B39-1BA5-D648-A95A-E6CD3729E8DC}"/>
              </a:ext>
            </a:extLst>
          </p:cNvPr>
          <p:cNvPicPr>
            <a:picLocks noChangeAspect="1"/>
          </p:cNvPicPr>
          <p:nvPr/>
        </p:nvPicPr>
        <p:blipFill>
          <a:blip r:embed="rId6"/>
          <a:stretch>
            <a:fillRect/>
          </a:stretch>
        </p:blipFill>
        <p:spPr>
          <a:xfrm>
            <a:off x="3974714" y="3914481"/>
            <a:ext cx="1917700" cy="355600"/>
          </a:xfrm>
          <a:prstGeom prst="rect">
            <a:avLst/>
          </a:prstGeom>
        </p:spPr>
      </p:pic>
      <p:sp>
        <p:nvSpPr>
          <p:cNvPr id="23" name="文字方塊 26">
            <a:extLst>
              <a:ext uri="{FF2B5EF4-FFF2-40B4-BE49-F238E27FC236}">
                <a16:creationId xmlns:a16="http://schemas.microsoft.com/office/drawing/2014/main" id="{5447D344-A597-D642-B476-3322E4F44CF9}"/>
              </a:ext>
            </a:extLst>
          </p:cNvPr>
          <p:cNvSpPr txBox="1"/>
          <p:nvPr/>
        </p:nvSpPr>
        <p:spPr>
          <a:xfrm>
            <a:off x="4313337" y="935317"/>
            <a:ext cx="729343" cy="276999"/>
          </a:xfrm>
          <a:prstGeom prst="rect">
            <a:avLst/>
          </a:prstGeom>
          <a:noFill/>
        </p:spPr>
        <p:txBody>
          <a:bodyPr wrap="square" rtlCol="0">
            <a:spAutoFit/>
          </a:bodyPr>
          <a:lstStyle/>
          <a:p>
            <a:r>
              <a:rPr kumimoji="1" lang="en-US" altLang="zh-TW" sz="1200" b="1" dirty="0">
                <a:solidFill>
                  <a:srgbClr val="FF0000"/>
                </a:solidFill>
              </a:rPr>
              <a:t>Buffer</a:t>
            </a:r>
            <a:endParaRPr kumimoji="1" lang="zh-TW" altLang="en-US" sz="1200" b="1" dirty="0">
              <a:solidFill>
                <a:srgbClr val="FF0000"/>
              </a:solidFill>
            </a:endParaRPr>
          </a:p>
        </p:txBody>
      </p:sp>
    </p:spTree>
    <p:extLst>
      <p:ext uri="{BB962C8B-B14F-4D97-AF65-F5344CB8AC3E}">
        <p14:creationId xmlns:p14="http://schemas.microsoft.com/office/powerpoint/2010/main" val="192291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6"/>
          </p:nvPr>
        </p:nvSpPr>
        <p:spPr/>
        <p:txBody>
          <a:bodyPr/>
          <a:lstStyle/>
          <a:p>
            <a:fld id="{A3D5D3D8-1F29-B74B-B3A0-A1F2C7DC88AC}" type="slidenum">
              <a:rPr lang="en-US" altLang="en-US" smtClean="0"/>
              <a:pPr/>
              <a:t>4</a:t>
            </a:fld>
            <a:endParaRPr lang="en-US" altLang="en-US" dirty="0"/>
          </a:p>
        </p:txBody>
      </p:sp>
      <p:sp>
        <p:nvSpPr>
          <p:cNvPr id="5" name="Text Placeholder 4"/>
          <p:cNvSpPr>
            <a:spLocks noGrp="1"/>
          </p:cNvSpPr>
          <p:nvPr>
            <p:ph type="body" sz="quarter" idx="13"/>
          </p:nvPr>
        </p:nvSpPr>
        <p:spPr>
          <a:xfrm>
            <a:off x="1457326" y="155449"/>
            <a:ext cx="7460128" cy="455550"/>
          </a:xfrm>
        </p:spPr>
        <p:txBody>
          <a:bodyPr/>
          <a:lstStyle/>
          <a:p>
            <a:r>
              <a:rPr lang="en-US" sz="1800" dirty="0"/>
              <a:t>Two critical trends in datacenters driving high-speed networks</a:t>
            </a:r>
          </a:p>
        </p:txBody>
      </p:sp>
      <p:sp>
        <p:nvSpPr>
          <p:cNvPr id="8" name="Text Placeholder 7"/>
          <p:cNvSpPr>
            <a:spLocks noGrp="1"/>
          </p:cNvSpPr>
          <p:nvPr>
            <p:ph type="body" sz="quarter" idx="12"/>
          </p:nvPr>
        </p:nvSpPr>
        <p:spPr>
          <a:xfrm>
            <a:off x="368136" y="930728"/>
            <a:ext cx="8449210" cy="4057323"/>
          </a:xfrm>
        </p:spPr>
        <p:txBody>
          <a:bodyPr/>
          <a:lstStyle/>
          <a:p>
            <a:pPr>
              <a:spcBef>
                <a:spcPts val="600"/>
              </a:spcBef>
              <a:spcAft>
                <a:spcPts val="0"/>
              </a:spcAft>
              <a:buFont typeface="+mj-lt"/>
              <a:buAutoNum type="arabicPeriod"/>
            </a:pPr>
            <a:r>
              <a:rPr lang="en-US" sz="1800" dirty="0"/>
              <a:t>The first trend is new data center architectures like resource disaggregation (RD) and heterogeneous computing (HC). </a:t>
            </a:r>
          </a:p>
          <a:p>
            <a:pPr lvl="1">
              <a:spcBef>
                <a:spcPts val="600"/>
              </a:spcBef>
              <a:spcAft>
                <a:spcPts val="0"/>
              </a:spcAft>
            </a:pPr>
            <a:r>
              <a:rPr lang="en-US" sz="1800" dirty="0"/>
              <a:t>In RD, CPUs need high-speed networking with remote resources like GPU, memory and disk, which requires 3 - 5</a:t>
            </a:r>
            <a:r>
              <a:rPr lang="el-GR" sz="1800" dirty="0"/>
              <a:t>μ</a:t>
            </a:r>
            <a:r>
              <a:rPr lang="en-US" sz="1800" dirty="0"/>
              <a:t>s network latency and 40-100Gbps bandwidth to maintain good application-level performance. </a:t>
            </a:r>
          </a:p>
          <a:p>
            <a:pPr lvl="1">
              <a:spcBef>
                <a:spcPts val="600"/>
              </a:spcBef>
              <a:spcAft>
                <a:spcPts val="0"/>
              </a:spcAft>
            </a:pPr>
            <a:r>
              <a:rPr lang="en-US" sz="1800" dirty="0"/>
              <a:t>In HC, different computing chips, e.g. CPU, FPGA, and GPU, also need high-speed interconnections, and the lower the latency, the better. </a:t>
            </a:r>
          </a:p>
          <a:p>
            <a:pPr>
              <a:spcBef>
                <a:spcPts val="600"/>
              </a:spcBef>
              <a:spcAft>
                <a:spcPts val="0"/>
              </a:spcAft>
              <a:buFont typeface="+mj-lt"/>
              <a:buAutoNum type="arabicPeriod"/>
            </a:pPr>
            <a:r>
              <a:rPr lang="en-US" sz="1800" dirty="0"/>
              <a:t>The second trend is new applications like storage on high I/O speed media, e.g. </a:t>
            </a:r>
            <a:r>
              <a:rPr lang="en-US" sz="1800" dirty="0" err="1"/>
              <a:t>NVMe</a:t>
            </a:r>
            <a:r>
              <a:rPr lang="en-US" sz="1800" dirty="0"/>
              <a:t> (non-volatile memory express) and large-scale machine learning training on high computation speed devices, e.g. GPU and ASIC. </a:t>
            </a:r>
          </a:p>
          <a:p>
            <a:pPr lvl="1">
              <a:spcBef>
                <a:spcPts val="600"/>
              </a:spcBef>
              <a:spcAft>
                <a:spcPts val="0"/>
              </a:spcAft>
            </a:pPr>
            <a:r>
              <a:rPr lang="en-US" sz="1800" dirty="0"/>
              <a:t>These applications periodically transfer large volume data, and their performance bottleneck is usually in the network since their storage and computation speeds are very fast.</a:t>
            </a:r>
          </a:p>
        </p:txBody>
      </p:sp>
    </p:spTree>
    <p:extLst>
      <p:ext uri="{BB962C8B-B14F-4D97-AF65-F5344CB8AC3E}">
        <p14:creationId xmlns:p14="http://schemas.microsoft.com/office/powerpoint/2010/main" val="584039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47F0950-B327-BF4B-91AB-0B0486ACE860}"/>
              </a:ext>
            </a:extLst>
          </p:cNvPr>
          <p:cNvSpPr>
            <a:spLocks noGrp="1"/>
          </p:cNvSpPr>
          <p:nvPr>
            <p:ph type="body" sz="quarter" idx="12"/>
          </p:nvPr>
        </p:nvSpPr>
        <p:spPr>
          <a:xfrm>
            <a:off x="482531" y="979715"/>
            <a:ext cx="8449210" cy="3669846"/>
          </a:xfrm>
        </p:spPr>
        <p:txBody>
          <a:bodyPr/>
          <a:lstStyle/>
          <a:p>
            <a:pPr marL="0" indent="0">
              <a:buNone/>
            </a:pPr>
            <a:r>
              <a:rPr kumimoji="1" lang="en-US" altLang="zh-TW" dirty="0"/>
              <a:t>Procedure of estimating inflight bytes using INT information</a:t>
            </a:r>
          </a:p>
          <a:p>
            <a:pPr marL="457200" indent="-457200">
              <a:buFont typeface="Wingdings" pitchFamily="2" charset="2"/>
              <a:buAutoNum type="circleNumWdWhitePlain"/>
            </a:pPr>
            <a:r>
              <a:rPr kumimoji="1" lang="en-US" altLang="zh-TW" dirty="0"/>
              <a:t>Calculate </a:t>
            </a:r>
            <a:r>
              <a:rPr kumimoji="1" lang="en-US" altLang="zh-TW" dirty="0" err="1"/>
              <a:t>txRate</a:t>
            </a:r>
            <a:r>
              <a:rPr kumimoji="1" lang="en-US" altLang="zh-TW" dirty="0"/>
              <a:t>, </a:t>
            </a:r>
          </a:p>
          <a:p>
            <a:pPr marL="457200" indent="-457200">
              <a:buFont typeface="Wingdings" pitchFamily="2" charset="2"/>
              <a:buAutoNum type="circleNumWdWhitePlain"/>
            </a:pPr>
            <a:r>
              <a:rPr kumimoji="1" lang="en-US" altLang="zh-TW" dirty="0" err="1"/>
              <a:t>I</a:t>
            </a:r>
            <a:r>
              <a:rPr kumimoji="1" lang="en-US" altLang="zh-TW" baseline="-25000" dirty="0" err="1"/>
              <a:t>j</a:t>
            </a:r>
            <a:r>
              <a:rPr kumimoji="1" lang="en-US" altLang="zh-TW" baseline="-25000" dirty="0"/>
              <a:t> </a:t>
            </a:r>
            <a:r>
              <a:rPr kumimoji="1" lang="en-US" altLang="zh-TW" dirty="0"/>
              <a:t>: inflight bytes , </a:t>
            </a:r>
            <a:r>
              <a:rPr kumimoji="1" lang="en-US" altLang="zh-TW" dirty="0" err="1"/>
              <a:t>qlen</a:t>
            </a:r>
            <a:r>
              <a:rPr kumimoji="1" lang="en-US" altLang="zh-TW" dirty="0"/>
              <a:t>: queue length, </a:t>
            </a:r>
            <a:r>
              <a:rPr kumimoji="1" lang="en-US" altLang="zh-TW" dirty="0" err="1"/>
              <a:t>txRate</a:t>
            </a:r>
            <a:r>
              <a:rPr kumimoji="1" lang="en-US" altLang="zh-TW" dirty="0"/>
              <a:t>: transmit rate, T=</a:t>
            </a:r>
            <a:r>
              <a:rPr kumimoji="1" lang="en-US" altLang="zh-TW" dirty="0" err="1"/>
              <a:t>minRTT</a:t>
            </a:r>
            <a:endParaRPr kumimoji="1" lang="en-US" altLang="zh-TW" dirty="0"/>
          </a:p>
          <a:p>
            <a:pPr marL="457200" indent="-457200">
              <a:buFont typeface="+mj-lt"/>
              <a:buAutoNum type="circleNumWdWhitePlain"/>
            </a:pPr>
            <a:endParaRPr kumimoji="1" lang="en-US" altLang="zh-TW" dirty="0"/>
          </a:p>
          <a:p>
            <a:pPr marL="457200" indent="-457200">
              <a:buFont typeface="Wingdings" pitchFamily="2" charset="2"/>
              <a:buAutoNum type="circleNumWdWhitePlain"/>
            </a:pPr>
            <a:r>
              <a:rPr kumimoji="1" lang="en-US" altLang="zh-TW" dirty="0"/>
              <a:t>Each sender adjusts its window so that </a:t>
            </a:r>
            <a:r>
              <a:rPr kumimoji="1" lang="en-US" altLang="zh-TW" dirty="0" err="1"/>
              <a:t>I</a:t>
            </a:r>
            <a:r>
              <a:rPr kumimoji="1" lang="en-US" altLang="zh-TW" baseline="-25000" dirty="0" err="1"/>
              <a:t>j</a:t>
            </a:r>
            <a:r>
              <a:rPr kumimoji="1" lang="en-US" altLang="zh-TW" dirty="0"/>
              <a:t> for each link j is slightly lower than </a:t>
            </a:r>
            <a:r>
              <a:rPr kumimoji="1" lang="en-US" altLang="zh-TW" dirty="0" err="1"/>
              <a:t>B</a:t>
            </a:r>
            <a:r>
              <a:rPr kumimoji="1" lang="en-US" altLang="zh-TW" baseline="-25000" dirty="0" err="1"/>
              <a:t>j</a:t>
            </a:r>
            <a:r>
              <a:rPr kumimoji="1" lang="en-US" altLang="zh-TW" dirty="0"/>
              <a:t>*T (               ), where </a:t>
            </a:r>
            <a:r>
              <a:rPr kumimoji="1" lang="en-US" altLang="zh-TW" dirty="0" err="1"/>
              <a:t>B</a:t>
            </a:r>
            <a:r>
              <a:rPr kumimoji="1" lang="en-US" altLang="zh-TW" baseline="-25000" dirty="0" err="1"/>
              <a:t>j</a:t>
            </a:r>
            <a:r>
              <a:rPr kumimoji="1" lang="en-US" altLang="zh-TW" baseline="-25000" dirty="0"/>
              <a:t> </a:t>
            </a:r>
            <a:r>
              <a:rPr kumimoji="1" lang="en-US" altLang="zh-TW" dirty="0"/>
              <a:t>is the link capacity of link j.</a:t>
            </a:r>
          </a:p>
          <a:p>
            <a:pPr marL="457200" indent="-457200">
              <a:buFont typeface="Wingdings" pitchFamily="2" charset="2"/>
              <a:buAutoNum type="circleNumWdWhitePlain"/>
            </a:pPr>
            <a:r>
              <a:rPr kumimoji="1" lang="en-US" altLang="zh-TW" dirty="0"/>
              <a:t>Each sender can reduce its window by a factor</a:t>
            </a:r>
          </a:p>
          <a:p>
            <a:pPr marL="457200" indent="-457200">
              <a:buFont typeface="Wingdings" pitchFamily="2" charset="2"/>
              <a:buAutoNum type="circleNumWdWhitePlain"/>
            </a:pPr>
            <a:r>
              <a:rPr kumimoji="1" lang="en-US" altLang="zh-TW" dirty="0" err="1"/>
              <a:t>U</a:t>
            </a:r>
            <a:r>
              <a:rPr kumimoji="1" lang="en-US" altLang="zh-TW" baseline="-25000" dirty="0" err="1"/>
              <a:t>j</a:t>
            </a:r>
            <a:r>
              <a:rPr kumimoji="1" lang="en-US" altLang="zh-TW" dirty="0"/>
              <a:t> is the normalized inflight bytes</a:t>
            </a:r>
            <a:r>
              <a:rPr kumimoji="1" lang="en-US" altLang="zh-TW" baseline="-25000" dirty="0"/>
              <a:t> </a:t>
            </a:r>
            <a:r>
              <a:rPr kumimoji="1" lang="en-US" altLang="zh-TW" dirty="0"/>
              <a:t> </a:t>
            </a:r>
          </a:p>
          <a:p>
            <a:pPr marL="457200" indent="-457200">
              <a:buFont typeface="Wingdings" pitchFamily="2" charset="2"/>
              <a:buAutoNum type="circleNumWdWhitePlain"/>
            </a:pPr>
            <a:endParaRPr kumimoji="1" lang="en-US" altLang="zh-TW" dirty="0"/>
          </a:p>
          <a:p>
            <a:pPr marL="457200" indent="-457200">
              <a:buFont typeface="Wingdings" pitchFamily="2" charset="2"/>
              <a:buAutoNum type="circleNumWdWhitePlain"/>
            </a:pPr>
            <a:endParaRPr kumimoji="1" lang="en-US" altLang="zh-TW" dirty="0"/>
          </a:p>
          <a:p>
            <a:pPr marL="0" indent="0">
              <a:buNone/>
            </a:pPr>
            <a:endParaRPr kumimoji="1" lang="zh-TW" altLang="en-US" dirty="0"/>
          </a:p>
        </p:txBody>
      </p:sp>
      <p:sp>
        <p:nvSpPr>
          <p:cNvPr id="4" name="投影片編號版面配置區 3">
            <a:extLst>
              <a:ext uri="{FF2B5EF4-FFF2-40B4-BE49-F238E27FC236}">
                <a16:creationId xmlns:a16="http://schemas.microsoft.com/office/drawing/2014/main" id="{1D74D36C-F875-4641-BB28-E0768EDC3B5B}"/>
              </a:ext>
            </a:extLst>
          </p:cNvPr>
          <p:cNvSpPr>
            <a:spLocks noGrp="1"/>
          </p:cNvSpPr>
          <p:nvPr>
            <p:ph type="sldNum" sz="quarter" idx="16"/>
          </p:nvPr>
        </p:nvSpPr>
        <p:spPr>
          <a:xfrm>
            <a:off x="6798141" y="4840249"/>
            <a:ext cx="2133600" cy="274637"/>
          </a:xfrm>
        </p:spPr>
        <p:txBody>
          <a:bodyPr/>
          <a:lstStyle/>
          <a:p>
            <a:fld id="{A3D5D3D8-1F29-B74B-B3A0-A1F2C7DC88AC}" type="slidenum">
              <a:rPr lang="en-US" altLang="en-US" smtClean="0"/>
              <a:pPr/>
              <a:t>40</a:t>
            </a:fld>
            <a:endParaRPr lang="en-US" altLang="en-US" dirty="0"/>
          </a:p>
        </p:txBody>
      </p:sp>
      <p:pic>
        <p:nvPicPr>
          <p:cNvPr id="7" name="圖片 6">
            <a:extLst>
              <a:ext uri="{FF2B5EF4-FFF2-40B4-BE49-F238E27FC236}">
                <a16:creationId xmlns:a16="http://schemas.microsoft.com/office/drawing/2014/main" id="{E1D40610-FA0C-EB43-A25E-3D62DD4D8BB3}"/>
              </a:ext>
            </a:extLst>
          </p:cNvPr>
          <p:cNvPicPr>
            <a:picLocks noChangeAspect="1"/>
          </p:cNvPicPr>
          <p:nvPr/>
        </p:nvPicPr>
        <p:blipFill>
          <a:blip r:embed="rId2"/>
          <a:stretch>
            <a:fillRect/>
          </a:stretch>
        </p:blipFill>
        <p:spPr>
          <a:xfrm>
            <a:off x="2687568" y="2510012"/>
            <a:ext cx="2713107" cy="356580"/>
          </a:xfrm>
          <a:prstGeom prst="rect">
            <a:avLst/>
          </a:prstGeom>
        </p:spPr>
      </p:pic>
      <p:pic>
        <p:nvPicPr>
          <p:cNvPr id="13" name="圖片 12">
            <a:extLst>
              <a:ext uri="{FF2B5EF4-FFF2-40B4-BE49-F238E27FC236}">
                <a16:creationId xmlns:a16="http://schemas.microsoft.com/office/drawing/2014/main" id="{35CD4D89-2EFA-9F4F-B657-5404B8BAA699}"/>
              </a:ext>
            </a:extLst>
          </p:cNvPr>
          <p:cNvPicPr>
            <a:picLocks noChangeAspect="1"/>
          </p:cNvPicPr>
          <p:nvPr/>
        </p:nvPicPr>
        <p:blipFill>
          <a:blip r:embed="rId3"/>
          <a:stretch>
            <a:fillRect/>
          </a:stretch>
        </p:blipFill>
        <p:spPr>
          <a:xfrm>
            <a:off x="2133531" y="3330839"/>
            <a:ext cx="965200" cy="203200"/>
          </a:xfrm>
          <a:prstGeom prst="rect">
            <a:avLst/>
          </a:prstGeom>
        </p:spPr>
      </p:pic>
      <p:pic>
        <p:nvPicPr>
          <p:cNvPr id="8" name="圖片 7">
            <a:extLst>
              <a:ext uri="{FF2B5EF4-FFF2-40B4-BE49-F238E27FC236}">
                <a16:creationId xmlns:a16="http://schemas.microsoft.com/office/drawing/2014/main" id="{E2102C82-68CD-0B4D-AB8D-76701F77F1ED}"/>
              </a:ext>
            </a:extLst>
          </p:cNvPr>
          <p:cNvPicPr>
            <a:picLocks noChangeAspect="1"/>
          </p:cNvPicPr>
          <p:nvPr/>
        </p:nvPicPr>
        <p:blipFill>
          <a:blip r:embed="rId4"/>
          <a:stretch>
            <a:fillRect/>
          </a:stretch>
        </p:blipFill>
        <p:spPr>
          <a:xfrm>
            <a:off x="4707136" y="4237234"/>
            <a:ext cx="3306927" cy="520041"/>
          </a:xfrm>
          <a:prstGeom prst="rect">
            <a:avLst/>
          </a:prstGeom>
        </p:spPr>
      </p:pic>
      <p:pic>
        <p:nvPicPr>
          <p:cNvPr id="11" name="圖片 10">
            <a:extLst>
              <a:ext uri="{FF2B5EF4-FFF2-40B4-BE49-F238E27FC236}">
                <a16:creationId xmlns:a16="http://schemas.microsoft.com/office/drawing/2014/main" id="{B85BDED1-0660-0A44-BB3C-71D7984D87B1}"/>
              </a:ext>
            </a:extLst>
          </p:cNvPr>
          <p:cNvPicPr>
            <a:picLocks noChangeAspect="1"/>
          </p:cNvPicPr>
          <p:nvPr/>
        </p:nvPicPr>
        <p:blipFill>
          <a:blip r:embed="rId5"/>
          <a:stretch>
            <a:fillRect/>
          </a:stretch>
        </p:blipFill>
        <p:spPr>
          <a:xfrm>
            <a:off x="6452139" y="3732687"/>
            <a:ext cx="2273483" cy="421573"/>
          </a:xfrm>
          <a:prstGeom prst="rect">
            <a:avLst/>
          </a:prstGeom>
        </p:spPr>
      </p:pic>
      <p:sp>
        <p:nvSpPr>
          <p:cNvPr id="12" name="文字版面配置區 4">
            <a:extLst>
              <a:ext uri="{FF2B5EF4-FFF2-40B4-BE49-F238E27FC236}">
                <a16:creationId xmlns:a16="http://schemas.microsoft.com/office/drawing/2014/main" id="{0CE33F9C-9883-4F4E-B280-F923CB1B979D}"/>
              </a:ext>
            </a:extLst>
          </p:cNvPr>
          <p:cNvSpPr>
            <a:spLocks noGrp="1"/>
          </p:cNvSpPr>
          <p:nvPr>
            <p:ph type="body" sz="quarter" idx="13"/>
          </p:nvPr>
        </p:nvSpPr>
        <p:spPr>
          <a:xfrm>
            <a:off x="2071688" y="201046"/>
            <a:ext cx="6860053" cy="455550"/>
          </a:xfrm>
        </p:spPr>
        <p:txBody>
          <a:bodyPr/>
          <a:lstStyle/>
          <a:p>
            <a:r>
              <a:rPr kumimoji="1" lang="en-US" altLang="zh-TW" dirty="0"/>
              <a:t>Design of HPCC</a:t>
            </a:r>
            <a:endParaRPr kumimoji="1" lang="zh-TW" altLang="en-US" dirty="0"/>
          </a:p>
        </p:txBody>
      </p:sp>
      <p:pic>
        <p:nvPicPr>
          <p:cNvPr id="5" name="Picture 4" descr="Text&#10;&#10;Description automatically generated">
            <a:extLst>
              <a:ext uri="{FF2B5EF4-FFF2-40B4-BE49-F238E27FC236}">
                <a16:creationId xmlns:a16="http://schemas.microsoft.com/office/drawing/2014/main" id="{F0EF8AC6-E2D0-BC4D-8C12-499D9C075858}"/>
              </a:ext>
            </a:extLst>
          </p:cNvPr>
          <p:cNvPicPr>
            <a:picLocks noChangeAspect="1"/>
          </p:cNvPicPr>
          <p:nvPr/>
        </p:nvPicPr>
        <p:blipFill>
          <a:blip r:embed="rId6"/>
          <a:stretch>
            <a:fillRect/>
          </a:stretch>
        </p:blipFill>
        <p:spPr>
          <a:xfrm>
            <a:off x="2984431" y="1461152"/>
            <a:ext cx="3500228" cy="435435"/>
          </a:xfrm>
          <a:prstGeom prst="rect">
            <a:avLst/>
          </a:prstGeom>
        </p:spPr>
      </p:pic>
    </p:spTree>
    <p:extLst>
      <p:ext uri="{BB962C8B-B14F-4D97-AF65-F5344CB8AC3E}">
        <p14:creationId xmlns:p14="http://schemas.microsoft.com/office/powerpoint/2010/main" val="1891516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FF9ABEA-7F94-6C44-8D75-7363F07087A8}"/>
              </a:ext>
            </a:extLst>
          </p:cNvPr>
          <p:cNvSpPr>
            <a:spLocks noGrp="1"/>
          </p:cNvSpPr>
          <p:nvPr>
            <p:ph type="body" sz="quarter" idx="12"/>
          </p:nvPr>
        </p:nvSpPr>
        <p:spPr/>
        <p:txBody>
          <a:bodyPr/>
          <a:lstStyle/>
          <a:p>
            <a:pPr marL="0" indent="0">
              <a:buNone/>
            </a:pPr>
            <a:r>
              <a:rPr kumimoji="1" lang="en-US" altLang="zh-TW" sz="2400" b="1" u="sng" dirty="0"/>
              <a:t>1</a:t>
            </a:r>
            <a:r>
              <a:rPr kumimoji="1" lang="en-US" altLang="zh-TW" sz="2400" b="1" u="sng" baseline="30000" dirty="0"/>
              <a:t>st</a:t>
            </a:r>
            <a:r>
              <a:rPr kumimoji="1" lang="en-US" altLang="zh-TW" sz="2400" b="1" u="sng" dirty="0"/>
              <a:t> challenge to design HPCC</a:t>
            </a:r>
          </a:p>
          <a:p>
            <a:pPr marL="457200" lvl="1" indent="0">
              <a:buNone/>
            </a:pPr>
            <a:endParaRPr kumimoji="1" lang="en-US" altLang="zh-TW" dirty="0"/>
          </a:p>
          <a:p>
            <a:pPr lvl="1">
              <a:buFont typeface="Arial" panose="020B0604020202020204" pitchFamily="34" charset="0"/>
              <a:buChar char="•"/>
            </a:pPr>
            <a:r>
              <a:rPr kumimoji="1" lang="en-US" altLang="zh-TW" b="1" dirty="0"/>
              <a:t>Delay of INT information:</a:t>
            </a:r>
          </a:p>
          <a:p>
            <a:pPr lvl="2">
              <a:buFont typeface="Wingdings" pitchFamily="2" charset="2"/>
              <a:buChar char="Ø"/>
            </a:pPr>
            <a:r>
              <a:rPr kumimoji="1" lang="en-US" altLang="zh-TW" dirty="0"/>
              <a:t>INT information piggybacked on packets can be delayed by congestion, which can defer the flow rate reduction for resolving the congestion.</a:t>
            </a:r>
          </a:p>
          <a:p>
            <a:pPr lvl="1">
              <a:buFont typeface="Arial" panose="020B0604020202020204" pitchFamily="34" charset="0"/>
              <a:buChar char="•"/>
            </a:pPr>
            <a:r>
              <a:rPr kumimoji="1" lang="en-US" altLang="zh-TW" b="1" dirty="0"/>
              <a:t>Solution:</a:t>
            </a:r>
          </a:p>
          <a:p>
            <a:pPr lvl="2">
              <a:buFont typeface="Wingdings" pitchFamily="2" charset="2"/>
              <a:buChar char="Ø"/>
            </a:pPr>
            <a:r>
              <a:rPr kumimoji="1" lang="en-US" altLang="zh-TW" dirty="0"/>
              <a:t> HPCC algorithm limits and controls the total inflight bytes on a bottleneck link, preventing senders from sending extra traffic even if the feedback gets delayed.</a:t>
            </a:r>
          </a:p>
          <a:p>
            <a:pPr marL="457200" lvl="1" indent="0">
              <a:buNone/>
            </a:pPr>
            <a:r>
              <a:rPr kumimoji="1" lang="en-US" altLang="zh-TW" dirty="0"/>
              <a:t> </a:t>
            </a:r>
            <a:endParaRPr kumimoji="1" lang="zh-TW" altLang="en-US" dirty="0"/>
          </a:p>
        </p:txBody>
      </p:sp>
      <p:sp>
        <p:nvSpPr>
          <p:cNvPr id="4" name="投影片編號版面配置區 3">
            <a:extLst>
              <a:ext uri="{FF2B5EF4-FFF2-40B4-BE49-F238E27FC236}">
                <a16:creationId xmlns:a16="http://schemas.microsoft.com/office/drawing/2014/main" id="{80250CE0-D88E-934F-9EF6-4DC423296276}"/>
              </a:ext>
            </a:extLst>
          </p:cNvPr>
          <p:cNvSpPr>
            <a:spLocks noGrp="1"/>
          </p:cNvSpPr>
          <p:nvPr>
            <p:ph type="sldNum" sz="quarter" idx="16"/>
          </p:nvPr>
        </p:nvSpPr>
        <p:spPr/>
        <p:txBody>
          <a:bodyPr/>
          <a:lstStyle/>
          <a:p>
            <a:fld id="{A3D5D3D8-1F29-B74B-B3A0-A1F2C7DC88AC}" type="slidenum">
              <a:rPr lang="en-US" altLang="en-US" smtClean="0"/>
              <a:pPr/>
              <a:t>41</a:t>
            </a:fld>
            <a:endParaRPr lang="en-US" altLang="en-US"/>
          </a:p>
        </p:txBody>
      </p:sp>
      <p:sp>
        <p:nvSpPr>
          <p:cNvPr id="5" name="文字版面配置區 4">
            <a:extLst>
              <a:ext uri="{FF2B5EF4-FFF2-40B4-BE49-F238E27FC236}">
                <a16:creationId xmlns:a16="http://schemas.microsoft.com/office/drawing/2014/main" id="{81481D82-105C-764D-9332-E521461E5A5C}"/>
              </a:ext>
            </a:extLst>
          </p:cNvPr>
          <p:cNvSpPr>
            <a:spLocks noGrp="1"/>
          </p:cNvSpPr>
          <p:nvPr>
            <p:ph type="body" sz="quarter" idx="13"/>
          </p:nvPr>
        </p:nvSpPr>
        <p:spPr/>
        <p:txBody>
          <a:bodyPr/>
          <a:lstStyle/>
          <a:p>
            <a:r>
              <a:rPr kumimoji="1" lang="en-US" altLang="zh-TW" dirty="0"/>
              <a:t>Challenges to design HPCC</a:t>
            </a:r>
            <a:endParaRPr kumimoji="1" lang="zh-TW" altLang="en-US" dirty="0"/>
          </a:p>
        </p:txBody>
      </p:sp>
    </p:spTree>
    <p:extLst>
      <p:ext uri="{BB962C8B-B14F-4D97-AF65-F5344CB8AC3E}">
        <p14:creationId xmlns:p14="http://schemas.microsoft.com/office/powerpoint/2010/main" val="704684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74642E3-A9BC-4445-84EF-C2F0AE021171}"/>
              </a:ext>
            </a:extLst>
          </p:cNvPr>
          <p:cNvSpPr>
            <a:spLocks noGrp="1"/>
          </p:cNvSpPr>
          <p:nvPr>
            <p:ph type="body" sz="quarter" idx="12"/>
          </p:nvPr>
        </p:nvSpPr>
        <p:spPr/>
        <p:txBody>
          <a:bodyPr/>
          <a:lstStyle/>
          <a:p>
            <a:pPr marL="0" indent="0">
              <a:buNone/>
            </a:pPr>
            <a:r>
              <a:rPr kumimoji="1" lang="en-US" altLang="zh-TW" sz="2400" b="1" u="sng" dirty="0"/>
              <a:t>2</a:t>
            </a:r>
            <a:r>
              <a:rPr kumimoji="1" lang="en-US" altLang="zh-TW" sz="2400" b="1" u="sng" baseline="30000" dirty="0"/>
              <a:t>nd</a:t>
            </a:r>
            <a:r>
              <a:rPr kumimoji="1" lang="en-US" altLang="zh-TW" sz="2400" b="1" u="sng" dirty="0"/>
              <a:t> challenges to design HPCC</a:t>
            </a:r>
          </a:p>
          <a:p>
            <a:pPr marL="457200" lvl="1" indent="0">
              <a:buNone/>
            </a:pPr>
            <a:endParaRPr kumimoji="1" lang="en-US" altLang="zh-TW" dirty="0"/>
          </a:p>
          <a:p>
            <a:pPr lvl="1">
              <a:buFont typeface="Arial" panose="020B0604020202020204" pitchFamily="34" charset="0"/>
              <a:buChar char="•"/>
            </a:pPr>
            <a:r>
              <a:rPr kumimoji="1" lang="en-US" altLang="zh-TW" b="1" dirty="0"/>
              <a:t>Overreaction:</a:t>
            </a:r>
          </a:p>
          <a:p>
            <a:pPr lvl="2">
              <a:buFont typeface="Wingdings" pitchFamily="2" charset="2"/>
              <a:buChar char="Ø"/>
            </a:pPr>
            <a:r>
              <a:rPr kumimoji="1" lang="en-US" altLang="zh-TW" dirty="0"/>
              <a:t>INT information is carried in every ACK packet. </a:t>
            </a:r>
            <a:r>
              <a:rPr lang="en-US" dirty="0"/>
              <a:t>Reacting to each ACK enables fast congestion avoidance, but it reacts multiple times to ACKs describing the same packets and queues and </a:t>
            </a:r>
            <a:r>
              <a:rPr kumimoji="1" lang="en-US" altLang="zh-TW" dirty="0"/>
              <a:t>it will overreact to the network link states.</a:t>
            </a:r>
          </a:p>
          <a:p>
            <a:pPr lvl="1">
              <a:buFont typeface="Arial" panose="020B0604020202020204" pitchFamily="34" charset="0"/>
              <a:buChar char="•"/>
            </a:pPr>
            <a:endParaRPr kumimoji="1" lang="en-US" altLang="zh-TW" b="1" dirty="0"/>
          </a:p>
          <a:p>
            <a:pPr lvl="1">
              <a:buFont typeface="Arial" panose="020B0604020202020204" pitchFamily="34" charset="0"/>
              <a:buChar char="•"/>
            </a:pPr>
            <a:r>
              <a:rPr kumimoji="1" lang="en-US" altLang="zh-TW" b="1" dirty="0"/>
              <a:t>Solution:</a:t>
            </a:r>
          </a:p>
          <a:p>
            <a:pPr lvl="2">
              <a:buFont typeface="Wingdings" pitchFamily="2" charset="2"/>
              <a:buChar char="Ø"/>
            </a:pPr>
            <a:r>
              <a:rPr kumimoji="1" lang="en-US" altLang="zh-TW" dirty="0"/>
              <a:t> HPCC algorithm selective uses INT information by combining per-ACK and per-RTT reaction.</a:t>
            </a:r>
            <a:endParaRPr kumimoji="1" lang="zh-TW" altLang="en-US" dirty="0"/>
          </a:p>
        </p:txBody>
      </p:sp>
      <p:sp>
        <p:nvSpPr>
          <p:cNvPr id="4" name="投影片編號版面配置區 3">
            <a:extLst>
              <a:ext uri="{FF2B5EF4-FFF2-40B4-BE49-F238E27FC236}">
                <a16:creationId xmlns:a16="http://schemas.microsoft.com/office/drawing/2014/main" id="{3E65C8F2-3493-784A-B1F8-99E1F9F8D97A}"/>
              </a:ext>
            </a:extLst>
          </p:cNvPr>
          <p:cNvSpPr>
            <a:spLocks noGrp="1"/>
          </p:cNvSpPr>
          <p:nvPr>
            <p:ph type="sldNum" sz="quarter" idx="16"/>
          </p:nvPr>
        </p:nvSpPr>
        <p:spPr/>
        <p:txBody>
          <a:bodyPr/>
          <a:lstStyle/>
          <a:p>
            <a:fld id="{A3D5D3D8-1F29-B74B-B3A0-A1F2C7DC88AC}" type="slidenum">
              <a:rPr lang="en-US" altLang="en-US" smtClean="0"/>
              <a:pPr/>
              <a:t>42</a:t>
            </a:fld>
            <a:endParaRPr lang="en-US" altLang="en-US"/>
          </a:p>
        </p:txBody>
      </p:sp>
      <p:sp>
        <p:nvSpPr>
          <p:cNvPr id="7" name="文字版面配置區 4">
            <a:extLst>
              <a:ext uri="{FF2B5EF4-FFF2-40B4-BE49-F238E27FC236}">
                <a16:creationId xmlns:a16="http://schemas.microsoft.com/office/drawing/2014/main" id="{03B3DAF8-EC29-C24B-B719-4B1AA3E688CE}"/>
              </a:ext>
            </a:extLst>
          </p:cNvPr>
          <p:cNvSpPr txBox="1">
            <a:spLocks/>
          </p:cNvSpPr>
          <p:nvPr/>
        </p:nvSpPr>
        <p:spPr>
          <a:xfrm>
            <a:off x="2170044" y="101600"/>
            <a:ext cx="6860053" cy="455550"/>
          </a:xfrm>
          <a:prstGeom prst="rect">
            <a:avLst/>
          </a:prstGeom>
        </p:spPr>
        <p:txBody>
          <a:bodyPr vert="horz" lIns="0" tIns="0" rIns="0" bIns="0" anchor="ctr"/>
          <a:lstStyle>
            <a:lvl1pPr marL="0" indent="-342900" algn="r" defTabSz="457200" rtl="0" eaLnBrk="1" fontAlgn="base" hangingPunct="1">
              <a:spcBef>
                <a:spcPts val="0"/>
              </a:spcBef>
              <a:spcAft>
                <a:spcPct val="0"/>
              </a:spcAft>
              <a:buFont typeface="Arial" charset="0"/>
              <a:defRPr sz="2400" b="1" kern="1200" baseline="0">
                <a:solidFill>
                  <a:schemeClr val="bg1"/>
                </a:solidFill>
                <a:latin typeface="+mn-lt"/>
                <a:ea typeface="ＭＳ Ｐゴシック" charset="0"/>
                <a:cs typeface="ＭＳ Ｐゴシック" charset="0"/>
              </a:defRPr>
            </a:lvl1pPr>
            <a:lvl2pPr marL="4572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2pPr>
            <a:lvl3pPr marL="9144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3pPr>
            <a:lvl4pPr marL="1371600" indent="0" algn="l" defTabSz="457200" rtl="0" eaLnBrk="1" fontAlgn="base" hangingPunct="1">
              <a:spcBef>
                <a:spcPct val="20000"/>
              </a:spcBef>
              <a:spcAft>
                <a:spcPct val="0"/>
              </a:spcAft>
              <a:buFont typeface="Courier New" charset="0"/>
              <a:buNone/>
              <a:defRPr sz="1400" kern="1200">
                <a:solidFill>
                  <a:schemeClr val="tx1"/>
                </a:solidFill>
                <a:latin typeface="+mn-lt"/>
                <a:ea typeface="ＭＳ Ｐゴシック" charset="0"/>
                <a:cs typeface="+mn-cs"/>
              </a:defRPr>
            </a:lvl4pPr>
            <a:lvl5pPr marL="1828800" indent="0" algn="l" defTabSz="457200" rtl="0" eaLnBrk="1" fontAlgn="base" hangingPunct="1">
              <a:spcBef>
                <a:spcPct val="20000"/>
              </a:spcBef>
              <a:spcAft>
                <a:spcPct val="0"/>
              </a:spcAft>
              <a:buFont typeface="Wingdings" charset="2"/>
              <a:buNone/>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TW" dirty="0"/>
              <a:t>Challenges to design HPCC</a:t>
            </a:r>
            <a:endParaRPr kumimoji="1" lang="zh-TW" altLang="en-US" dirty="0"/>
          </a:p>
        </p:txBody>
      </p:sp>
    </p:spTree>
    <p:extLst>
      <p:ext uri="{BB962C8B-B14F-4D97-AF65-F5344CB8AC3E}">
        <p14:creationId xmlns:p14="http://schemas.microsoft.com/office/powerpoint/2010/main" val="921502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C61D789-6A20-714E-930A-9C68383BAFE0}"/>
              </a:ext>
            </a:extLst>
          </p:cNvPr>
          <p:cNvSpPr>
            <a:spLocks noGrp="1"/>
          </p:cNvSpPr>
          <p:nvPr>
            <p:ph type="body" sz="quarter" idx="12"/>
          </p:nvPr>
        </p:nvSpPr>
        <p:spPr>
          <a:xfrm>
            <a:off x="140917" y="1073152"/>
            <a:ext cx="4440290" cy="3694111"/>
          </a:xfrm>
        </p:spPr>
        <p:txBody>
          <a:bodyPr/>
          <a:lstStyle/>
          <a:p>
            <a:pPr>
              <a:spcBef>
                <a:spcPts val="600"/>
              </a:spcBef>
              <a:spcAft>
                <a:spcPts val="0"/>
              </a:spcAft>
              <a:buFont typeface="Arial" panose="020B0604020202020204" pitchFamily="34" charset="0"/>
              <a:buChar char="•"/>
            </a:pPr>
            <a:r>
              <a:rPr lang="en-US" sz="1600" dirty="0"/>
              <a:t>P1 and P2’s ACKs report the link conditions for almost the same set of packets. </a:t>
            </a:r>
          </a:p>
          <a:p>
            <a:pPr>
              <a:spcBef>
                <a:spcPts val="600"/>
              </a:spcBef>
              <a:spcAft>
                <a:spcPts val="0"/>
              </a:spcAft>
              <a:buFont typeface="Arial" panose="020B0604020202020204" pitchFamily="34" charset="0"/>
              <a:buChar char="•"/>
            </a:pPr>
            <a:r>
              <a:rPr lang="en-US" sz="1600" dirty="0"/>
              <a:t>For instance, P7 is a packet which is sent out from S1 after S1 gets the ACK of P1. Therefore, the packets P7 sees in any queue are totally different from what P1 sees. </a:t>
            </a:r>
          </a:p>
          <a:p>
            <a:pPr>
              <a:spcBef>
                <a:spcPts val="600"/>
              </a:spcBef>
              <a:spcAft>
                <a:spcPts val="0"/>
              </a:spcAft>
              <a:buFont typeface="Arial" panose="020B0604020202020204" pitchFamily="34" charset="0"/>
              <a:buChar char="•"/>
            </a:pPr>
            <a:r>
              <a:rPr lang="en-US" sz="1600" dirty="0"/>
              <a:t>For avoiding overreaction, we always remember the first packet (Q) sent right after the window is adjusted and only adjust the window again when the sender gets Q’s ACK. </a:t>
            </a:r>
          </a:p>
          <a:p>
            <a:pPr>
              <a:spcBef>
                <a:spcPts val="600"/>
              </a:spcBef>
              <a:spcAft>
                <a:spcPts val="0"/>
              </a:spcAft>
              <a:buFont typeface="Arial" panose="020B0604020202020204" pitchFamily="34" charset="0"/>
              <a:buChar char="•"/>
            </a:pPr>
            <a:r>
              <a:rPr lang="en-US" sz="1600" dirty="0"/>
              <a:t>The drawback of this strategy is that merely, updating window each RTT might be too slow for handling urgent cases like failures and </a:t>
            </a:r>
            <a:r>
              <a:rPr lang="en-US" sz="1600" dirty="0" err="1"/>
              <a:t>incasts</a:t>
            </a:r>
            <a:r>
              <a:rPr lang="en-US" sz="1600" dirty="0"/>
              <a:t>. </a:t>
            </a:r>
          </a:p>
          <a:p>
            <a:pPr>
              <a:spcBef>
                <a:spcPts val="600"/>
              </a:spcBef>
              <a:spcAft>
                <a:spcPts val="0"/>
              </a:spcAft>
              <a:buFont typeface="Arial" panose="020B0604020202020204" pitchFamily="34" charset="0"/>
              <a:buChar char="•"/>
            </a:pPr>
            <a:endParaRPr lang="en-US" sz="1600" dirty="0"/>
          </a:p>
          <a:p>
            <a:pPr>
              <a:spcBef>
                <a:spcPts val="600"/>
              </a:spcBef>
              <a:spcAft>
                <a:spcPts val="0"/>
              </a:spcAft>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kumimoji="1" lang="zh-TW" altLang="en-US" sz="1600" dirty="0"/>
          </a:p>
        </p:txBody>
      </p:sp>
      <p:sp>
        <p:nvSpPr>
          <p:cNvPr id="4" name="投影片編號版面配置區 3">
            <a:extLst>
              <a:ext uri="{FF2B5EF4-FFF2-40B4-BE49-F238E27FC236}">
                <a16:creationId xmlns:a16="http://schemas.microsoft.com/office/drawing/2014/main" id="{BA8AC2C2-61C1-4B44-A85E-E939B2D7FB31}"/>
              </a:ext>
            </a:extLst>
          </p:cNvPr>
          <p:cNvSpPr>
            <a:spLocks noGrp="1"/>
          </p:cNvSpPr>
          <p:nvPr>
            <p:ph type="sldNum" sz="quarter" idx="16"/>
          </p:nvPr>
        </p:nvSpPr>
        <p:spPr/>
        <p:txBody>
          <a:bodyPr/>
          <a:lstStyle/>
          <a:p>
            <a:fld id="{A3D5D3D8-1F29-B74B-B3A0-A1F2C7DC88AC}" type="slidenum">
              <a:rPr lang="en-US" altLang="en-US" smtClean="0"/>
              <a:pPr/>
              <a:t>43</a:t>
            </a:fld>
            <a:endParaRPr lang="en-US" altLang="en-US"/>
          </a:p>
        </p:txBody>
      </p:sp>
      <p:sp>
        <p:nvSpPr>
          <p:cNvPr id="8" name="文字版面配置區 4">
            <a:extLst>
              <a:ext uri="{FF2B5EF4-FFF2-40B4-BE49-F238E27FC236}">
                <a16:creationId xmlns:a16="http://schemas.microsoft.com/office/drawing/2014/main" id="{657FF2EF-CE1C-AA47-893F-5B8818DA632E}"/>
              </a:ext>
            </a:extLst>
          </p:cNvPr>
          <p:cNvSpPr txBox="1">
            <a:spLocks/>
          </p:cNvSpPr>
          <p:nvPr/>
        </p:nvSpPr>
        <p:spPr>
          <a:xfrm>
            <a:off x="1985964" y="101600"/>
            <a:ext cx="7044134" cy="455550"/>
          </a:xfrm>
          <a:prstGeom prst="rect">
            <a:avLst/>
          </a:prstGeom>
        </p:spPr>
        <p:txBody>
          <a:bodyPr vert="horz" lIns="0" tIns="0" rIns="0" bIns="0" anchor="ctr"/>
          <a:lstStyle>
            <a:lvl1pPr marL="0" indent="-342900" algn="r" defTabSz="457200" rtl="0" eaLnBrk="1" fontAlgn="base" hangingPunct="1">
              <a:spcBef>
                <a:spcPts val="0"/>
              </a:spcBef>
              <a:spcAft>
                <a:spcPct val="0"/>
              </a:spcAft>
              <a:buFont typeface="Arial" charset="0"/>
              <a:defRPr sz="2400" b="1" kern="1200" baseline="0">
                <a:solidFill>
                  <a:schemeClr val="bg1"/>
                </a:solidFill>
                <a:latin typeface="+mn-lt"/>
                <a:ea typeface="ＭＳ Ｐゴシック" charset="0"/>
                <a:cs typeface="ＭＳ Ｐゴシック" charset="0"/>
              </a:defRPr>
            </a:lvl1pPr>
            <a:lvl2pPr marL="4572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2pPr>
            <a:lvl3pPr marL="9144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3pPr>
            <a:lvl4pPr marL="1371600" indent="0" algn="l" defTabSz="457200" rtl="0" eaLnBrk="1" fontAlgn="base" hangingPunct="1">
              <a:spcBef>
                <a:spcPct val="20000"/>
              </a:spcBef>
              <a:spcAft>
                <a:spcPct val="0"/>
              </a:spcAft>
              <a:buFont typeface="Courier New" charset="0"/>
              <a:buNone/>
              <a:defRPr sz="1400" kern="1200">
                <a:solidFill>
                  <a:schemeClr val="tx1"/>
                </a:solidFill>
                <a:latin typeface="+mn-lt"/>
                <a:ea typeface="ＭＳ Ｐゴシック" charset="0"/>
                <a:cs typeface="+mn-cs"/>
              </a:defRPr>
            </a:lvl4pPr>
            <a:lvl5pPr marL="1828800" indent="0" algn="l" defTabSz="457200" rtl="0" eaLnBrk="1" fontAlgn="base" hangingPunct="1">
              <a:spcBef>
                <a:spcPct val="20000"/>
              </a:spcBef>
              <a:spcAft>
                <a:spcPct val="0"/>
              </a:spcAft>
              <a:buFont typeface="Wingdings" charset="2"/>
              <a:buNone/>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TW" dirty="0"/>
              <a:t>Overreact by making multiple CC on same state </a:t>
            </a:r>
            <a:endParaRPr kumimoji="1" lang="zh-TW" altLang="en-US" dirty="0"/>
          </a:p>
        </p:txBody>
      </p:sp>
      <p:pic>
        <p:nvPicPr>
          <p:cNvPr id="5" name="Picture 4" descr="A picture containing company name&#10;&#10;Description automatically generated">
            <a:extLst>
              <a:ext uri="{FF2B5EF4-FFF2-40B4-BE49-F238E27FC236}">
                <a16:creationId xmlns:a16="http://schemas.microsoft.com/office/drawing/2014/main" id="{E41BFABC-63B2-6045-8CDB-4E9C2258C6E5}"/>
              </a:ext>
            </a:extLst>
          </p:cNvPr>
          <p:cNvPicPr>
            <a:picLocks noChangeAspect="1"/>
          </p:cNvPicPr>
          <p:nvPr/>
        </p:nvPicPr>
        <p:blipFill>
          <a:blip r:embed="rId2"/>
          <a:stretch>
            <a:fillRect/>
          </a:stretch>
        </p:blipFill>
        <p:spPr>
          <a:xfrm>
            <a:off x="4581207" y="1598582"/>
            <a:ext cx="4236139" cy="3030569"/>
          </a:xfrm>
          <a:prstGeom prst="rect">
            <a:avLst/>
          </a:prstGeom>
        </p:spPr>
      </p:pic>
    </p:spTree>
    <p:extLst>
      <p:ext uri="{BB962C8B-B14F-4D97-AF65-F5344CB8AC3E}">
        <p14:creationId xmlns:p14="http://schemas.microsoft.com/office/powerpoint/2010/main" val="2211757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DE1B7C6-0119-4D4F-99A5-A14461FC63F7}"/>
              </a:ext>
            </a:extLst>
          </p:cNvPr>
          <p:cNvPicPr>
            <a:picLocks noChangeAspect="1"/>
          </p:cNvPicPr>
          <p:nvPr/>
        </p:nvPicPr>
        <p:blipFill>
          <a:blip r:embed="rId2"/>
          <a:stretch>
            <a:fillRect/>
          </a:stretch>
        </p:blipFill>
        <p:spPr>
          <a:xfrm>
            <a:off x="2713996" y="2357406"/>
            <a:ext cx="2286000" cy="609600"/>
          </a:xfrm>
          <a:prstGeom prst="rect">
            <a:avLst/>
          </a:prstGeom>
        </p:spPr>
      </p:pic>
      <p:sp>
        <p:nvSpPr>
          <p:cNvPr id="2" name="文字版面配置區 1">
            <a:extLst>
              <a:ext uri="{FF2B5EF4-FFF2-40B4-BE49-F238E27FC236}">
                <a16:creationId xmlns:a16="http://schemas.microsoft.com/office/drawing/2014/main" id="{3E2F100A-0016-3743-9413-9395AFC85AA5}"/>
              </a:ext>
            </a:extLst>
          </p:cNvPr>
          <p:cNvSpPr>
            <a:spLocks noGrp="1"/>
          </p:cNvSpPr>
          <p:nvPr>
            <p:ph type="body" sz="quarter" idx="12"/>
          </p:nvPr>
        </p:nvSpPr>
        <p:spPr/>
        <p:txBody>
          <a:bodyPr/>
          <a:lstStyle/>
          <a:p>
            <a:pPr marL="0" indent="0">
              <a:buNone/>
            </a:pPr>
            <a:r>
              <a:rPr kumimoji="1" lang="en-US" altLang="zh-TW" sz="1800" b="1" u="sng" dirty="0"/>
              <a:t>HPCC combine the per-ACK and per-RTT strategies </a:t>
            </a:r>
            <a:r>
              <a:rPr kumimoji="1" lang="en-US" sz="1800" b="1" u="sng" dirty="0"/>
              <a:t>to achieve fast reaction without overreaction </a:t>
            </a:r>
            <a:endParaRPr kumimoji="1" lang="en-US" altLang="zh-TW" sz="1800" b="1" u="sng" dirty="0"/>
          </a:p>
          <a:p>
            <a:pPr>
              <a:buFont typeface="Wingdings" pitchFamily="2" charset="2"/>
              <a:buChar char="Ø"/>
            </a:pPr>
            <a:r>
              <a:rPr kumimoji="1" lang="en-US" altLang="zh-TW" sz="1800" dirty="0"/>
              <a:t>Introduce a reference window size </a:t>
            </a:r>
            <a:r>
              <a:rPr kumimoji="1" lang="en-US" altLang="zh-TW" sz="1800" dirty="0" err="1"/>
              <a:t>W</a:t>
            </a:r>
            <a:r>
              <a:rPr kumimoji="1" lang="en-US" altLang="zh-TW" sz="1800" baseline="-25000" dirty="0" err="1"/>
              <a:t>i</a:t>
            </a:r>
            <a:r>
              <a:rPr kumimoji="1" lang="en-US" altLang="zh-TW" sz="1800" baseline="30000" dirty="0" err="1"/>
              <a:t>c</a:t>
            </a:r>
            <a:r>
              <a:rPr kumimoji="1" lang="en-US" altLang="zh-TW" sz="1800" dirty="0"/>
              <a:t>, a runtime state updated in per-RTT basis. W</a:t>
            </a:r>
            <a:r>
              <a:rPr kumimoji="1" lang="en-US" altLang="zh-TW" sz="1800" baseline="-25000" dirty="0"/>
              <a:t>AI </a:t>
            </a:r>
            <a:r>
              <a:rPr kumimoji="1" lang="en-US" altLang="zh-TW" sz="1800" dirty="0"/>
              <a:t>is an additive increase, which is very small, to make it as AIMD, ensuring  fairness,  </a:t>
            </a:r>
          </a:p>
          <a:p>
            <a:pPr>
              <a:buFont typeface="Wingdings" pitchFamily="2" charset="2"/>
              <a:buChar char="Ø"/>
            </a:pPr>
            <a:endParaRPr kumimoji="1" lang="en-US" altLang="zh-TW" sz="1800" dirty="0"/>
          </a:p>
          <a:p>
            <a:pPr>
              <a:buFont typeface="Wingdings" pitchFamily="2" charset="2"/>
              <a:buChar char="Ø"/>
            </a:pPr>
            <a:r>
              <a:rPr kumimoji="1" lang="en-US" altLang="zh-TW" sz="1800" dirty="0"/>
              <a:t>Only when receiving the ACK of first packet sent after updating  </a:t>
            </a:r>
            <a:r>
              <a:rPr kumimoji="1" lang="en-US" altLang="zh-TW" sz="1800" dirty="0" err="1"/>
              <a:t>W</a:t>
            </a:r>
            <a:r>
              <a:rPr kumimoji="1" lang="en-US" altLang="zh-TW" sz="1800" baseline="-25000" dirty="0" err="1"/>
              <a:t>i</a:t>
            </a:r>
            <a:r>
              <a:rPr kumimoji="1" lang="en-US" altLang="zh-TW" sz="1800" baseline="30000" dirty="0" err="1"/>
              <a:t>c</a:t>
            </a:r>
            <a:r>
              <a:rPr kumimoji="1" lang="en-US" altLang="zh-TW" sz="1800" dirty="0"/>
              <a:t> (e.g., P7), </a:t>
            </a:r>
            <a:r>
              <a:rPr kumimoji="1" lang="en-US" altLang="zh-TW" sz="1800" dirty="0" err="1"/>
              <a:t>W</a:t>
            </a:r>
            <a:r>
              <a:rPr kumimoji="1" lang="en-US" altLang="zh-TW" sz="1800" baseline="-25000" dirty="0" err="1"/>
              <a:t>i</a:t>
            </a:r>
            <a:r>
              <a:rPr kumimoji="1" lang="en-US" altLang="zh-TW" sz="1800" baseline="30000" dirty="0" err="1"/>
              <a:t>c</a:t>
            </a:r>
            <a:r>
              <a:rPr kumimoji="1" lang="en-US" altLang="zh-TW" sz="1800" dirty="0"/>
              <a:t> will be updated, ensuring </a:t>
            </a:r>
            <a:r>
              <a:rPr kumimoji="1" lang="en-US" altLang="zh-TW" sz="1800" dirty="0" err="1"/>
              <a:t>W</a:t>
            </a:r>
            <a:r>
              <a:rPr kumimoji="1" lang="en-US" altLang="zh-TW" sz="1800" baseline="-25000" dirty="0" err="1"/>
              <a:t>i</a:t>
            </a:r>
            <a:r>
              <a:rPr kumimoji="1" lang="en-US" altLang="zh-TW" sz="1800" baseline="30000" dirty="0" err="1"/>
              <a:t>c</a:t>
            </a:r>
            <a:r>
              <a:rPr kumimoji="1" lang="en-US" altLang="zh-TW" sz="1800" dirty="0"/>
              <a:t> is updated per RTT. </a:t>
            </a:r>
          </a:p>
          <a:p>
            <a:pPr>
              <a:buFont typeface="Wingdings" pitchFamily="2" charset="2"/>
              <a:buChar char="Ø"/>
            </a:pPr>
            <a:r>
              <a:rPr kumimoji="1" lang="en-US" altLang="zh-TW" sz="1800" dirty="0"/>
              <a:t>While </a:t>
            </a:r>
            <a:r>
              <a:rPr kumimoji="1" lang="en-US" altLang="zh-TW" sz="1800" dirty="0" err="1"/>
              <a:t>W</a:t>
            </a:r>
            <a:r>
              <a:rPr kumimoji="1" lang="en-US" altLang="zh-TW" sz="1800" baseline="-25000" dirty="0" err="1"/>
              <a:t>i</a:t>
            </a:r>
            <a:r>
              <a:rPr kumimoji="1" lang="en-US" altLang="zh-TW" sz="1800" baseline="30000" dirty="0" err="1"/>
              <a:t>c</a:t>
            </a:r>
            <a:r>
              <a:rPr kumimoji="1" lang="en-US" altLang="zh-TW" sz="1800" dirty="0"/>
              <a:t> is only updated per RTT, W</a:t>
            </a:r>
            <a:r>
              <a:rPr kumimoji="1" lang="en-US" altLang="zh-TW" sz="1800" baseline="-25000" dirty="0"/>
              <a:t>i </a:t>
            </a:r>
            <a:r>
              <a:rPr kumimoji="1" lang="en-US" altLang="zh-TW" sz="1800" dirty="0"/>
              <a:t>is still updated per ACK according to </a:t>
            </a:r>
            <a:r>
              <a:rPr kumimoji="1" lang="en-US" altLang="zh-TW" sz="1800" dirty="0" err="1"/>
              <a:t>U</a:t>
            </a:r>
            <a:r>
              <a:rPr kumimoji="1" lang="en-US" altLang="zh-TW" sz="1800" baseline="-25000" dirty="0" err="1"/>
              <a:t>j</a:t>
            </a:r>
            <a:r>
              <a:rPr kumimoji="1" lang="en-US" altLang="zh-TW" sz="1800" dirty="0"/>
              <a:t> and will be reflecting the changes of queue lengths and link transmission rates.</a:t>
            </a:r>
            <a:r>
              <a:rPr kumimoji="1" lang="en-US" altLang="zh-TW" sz="1800" baseline="-25000" dirty="0"/>
              <a:t> </a:t>
            </a:r>
            <a:endParaRPr kumimoji="1" lang="en-US" altLang="zh-TW" sz="1800" dirty="0"/>
          </a:p>
          <a:p>
            <a:pPr>
              <a:buFont typeface="Wingdings" pitchFamily="2" charset="2"/>
              <a:buChar char="Ø"/>
            </a:pPr>
            <a:endParaRPr kumimoji="1" lang="zh-TW" altLang="en-US" sz="1800" dirty="0"/>
          </a:p>
        </p:txBody>
      </p:sp>
      <p:sp>
        <p:nvSpPr>
          <p:cNvPr id="4" name="投影片編號版面配置區 3">
            <a:extLst>
              <a:ext uri="{FF2B5EF4-FFF2-40B4-BE49-F238E27FC236}">
                <a16:creationId xmlns:a16="http://schemas.microsoft.com/office/drawing/2014/main" id="{853B4C9A-57BD-9F4B-8618-179BD78BFFB5}"/>
              </a:ext>
            </a:extLst>
          </p:cNvPr>
          <p:cNvSpPr>
            <a:spLocks noGrp="1"/>
          </p:cNvSpPr>
          <p:nvPr>
            <p:ph type="sldNum" sz="quarter" idx="16"/>
          </p:nvPr>
        </p:nvSpPr>
        <p:spPr/>
        <p:txBody>
          <a:bodyPr/>
          <a:lstStyle/>
          <a:p>
            <a:fld id="{A3D5D3D8-1F29-B74B-B3A0-A1F2C7DC88AC}" type="slidenum">
              <a:rPr lang="en-US" altLang="en-US" smtClean="0"/>
              <a:pPr/>
              <a:t>44</a:t>
            </a:fld>
            <a:endParaRPr lang="en-US" altLang="en-US"/>
          </a:p>
        </p:txBody>
      </p:sp>
      <p:sp>
        <p:nvSpPr>
          <p:cNvPr id="8" name="文字版面配置區 4">
            <a:extLst>
              <a:ext uri="{FF2B5EF4-FFF2-40B4-BE49-F238E27FC236}">
                <a16:creationId xmlns:a16="http://schemas.microsoft.com/office/drawing/2014/main" id="{1FF3F037-661F-0848-83DB-AC4FA38DA4CC}"/>
              </a:ext>
            </a:extLst>
          </p:cNvPr>
          <p:cNvSpPr txBox="1">
            <a:spLocks/>
          </p:cNvSpPr>
          <p:nvPr/>
        </p:nvSpPr>
        <p:spPr>
          <a:xfrm>
            <a:off x="2170044" y="101600"/>
            <a:ext cx="6860053" cy="455550"/>
          </a:xfrm>
          <a:prstGeom prst="rect">
            <a:avLst/>
          </a:prstGeom>
        </p:spPr>
        <p:txBody>
          <a:bodyPr vert="horz" lIns="0" tIns="0" rIns="0" bIns="0" anchor="ctr"/>
          <a:lstStyle>
            <a:lvl1pPr marL="0" indent="-342900" algn="r" defTabSz="457200" rtl="0" eaLnBrk="1" fontAlgn="base" hangingPunct="1">
              <a:spcBef>
                <a:spcPts val="0"/>
              </a:spcBef>
              <a:spcAft>
                <a:spcPct val="0"/>
              </a:spcAft>
              <a:buFont typeface="Arial" charset="0"/>
              <a:defRPr sz="2400" b="1" kern="1200" baseline="0">
                <a:solidFill>
                  <a:schemeClr val="bg1"/>
                </a:solidFill>
                <a:latin typeface="+mn-lt"/>
                <a:ea typeface="ＭＳ Ｐゴシック" charset="0"/>
                <a:cs typeface="ＭＳ Ｐゴシック" charset="0"/>
              </a:defRPr>
            </a:lvl1pPr>
            <a:lvl2pPr marL="4572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2pPr>
            <a:lvl3pPr marL="914400" indent="0" algn="l" defTabSz="457200" rtl="0" eaLnBrk="1" fontAlgn="base" hangingPunct="1">
              <a:spcBef>
                <a:spcPct val="20000"/>
              </a:spcBef>
              <a:spcAft>
                <a:spcPct val="0"/>
              </a:spcAft>
              <a:buFont typeface="Arial" charset="0"/>
              <a:buNone/>
              <a:defRPr sz="1400" kern="1200">
                <a:solidFill>
                  <a:schemeClr val="tx1"/>
                </a:solidFill>
                <a:latin typeface="+mn-lt"/>
                <a:ea typeface="ＭＳ Ｐゴシック" charset="0"/>
                <a:cs typeface="+mn-cs"/>
              </a:defRPr>
            </a:lvl3pPr>
            <a:lvl4pPr marL="1371600" indent="0" algn="l" defTabSz="457200" rtl="0" eaLnBrk="1" fontAlgn="base" hangingPunct="1">
              <a:spcBef>
                <a:spcPct val="20000"/>
              </a:spcBef>
              <a:spcAft>
                <a:spcPct val="0"/>
              </a:spcAft>
              <a:buFont typeface="Courier New" charset="0"/>
              <a:buNone/>
              <a:defRPr sz="1400" kern="1200">
                <a:solidFill>
                  <a:schemeClr val="tx1"/>
                </a:solidFill>
                <a:latin typeface="+mn-lt"/>
                <a:ea typeface="ＭＳ Ｐゴシック" charset="0"/>
                <a:cs typeface="+mn-cs"/>
              </a:defRPr>
            </a:lvl4pPr>
            <a:lvl5pPr marL="1828800" indent="0" algn="l" defTabSz="457200" rtl="0" eaLnBrk="1" fontAlgn="base" hangingPunct="1">
              <a:spcBef>
                <a:spcPct val="20000"/>
              </a:spcBef>
              <a:spcAft>
                <a:spcPct val="0"/>
              </a:spcAft>
              <a:buFont typeface="Wingdings" charset="2"/>
              <a:buNone/>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TW" dirty="0"/>
              <a:t>Challenges to design HPCC</a:t>
            </a:r>
            <a:endParaRPr kumimoji="1" lang="zh-TW" altLang="en-US" dirty="0"/>
          </a:p>
        </p:txBody>
      </p:sp>
    </p:spTree>
    <p:extLst>
      <p:ext uri="{BB962C8B-B14F-4D97-AF65-F5344CB8AC3E}">
        <p14:creationId xmlns:p14="http://schemas.microsoft.com/office/powerpoint/2010/main" val="1253704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0DA0A952-6107-2A46-A07D-57E02084E8BB}"/>
              </a:ext>
            </a:extLst>
          </p:cNvPr>
          <p:cNvSpPr>
            <a:spLocks noGrp="1"/>
          </p:cNvSpPr>
          <p:nvPr>
            <p:ph type="body" sz="quarter" idx="12"/>
          </p:nvPr>
        </p:nvSpPr>
        <p:spPr>
          <a:xfrm>
            <a:off x="368136" y="1088904"/>
            <a:ext cx="8449210" cy="3625971"/>
          </a:xfrm>
        </p:spPr>
        <p:txBody>
          <a:bodyPr/>
          <a:lstStyle/>
          <a:p>
            <a:pPr marL="0" indent="0">
              <a:spcBef>
                <a:spcPts val="600"/>
              </a:spcBef>
              <a:spcAft>
                <a:spcPts val="0"/>
              </a:spcAft>
              <a:buNone/>
            </a:pPr>
            <a:r>
              <a:rPr lang="en-US" altLang="zh-TW" b="1" u="sng" dirty="0"/>
              <a:t>Traffic loads: </a:t>
            </a:r>
            <a:r>
              <a:rPr lang="en-US" altLang="zh-TW" dirty="0"/>
              <a:t> </a:t>
            </a:r>
            <a:r>
              <a:rPr lang="en-US" altLang="zh-TW" dirty="0" err="1"/>
              <a:t>WebSearch</a:t>
            </a:r>
            <a:r>
              <a:rPr lang="en-US" altLang="zh-TW" dirty="0"/>
              <a:t>, </a:t>
            </a:r>
            <a:r>
              <a:rPr lang="en-US" altLang="zh-TW" dirty="0" err="1"/>
              <a:t>FB_Hadoop</a:t>
            </a:r>
            <a:r>
              <a:rPr lang="en-US" altLang="zh-TW" dirty="0"/>
              <a:t>.</a:t>
            </a:r>
          </a:p>
          <a:p>
            <a:pPr marL="0" indent="0">
              <a:spcBef>
                <a:spcPts val="600"/>
              </a:spcBef>
              <a:spcAft>
                <a:spcPts val="0"/>
              </a:spcAft>
              <a:buNone/>
            </a:pPr>
            <a:r>
              <a:rPr lang="en-US" altLang="zh-TW" b="1" u="sng" dirty="0"/>
              <a:t>Test strategies: </a:t>
            </a:r>
            <a:r>
              <a:rPr lang="en-US" altLang="zh-TW" dirty="0"/>
              <a:t>HPCC, DCQCN and Timely</a:t>
            </a:r>
            <a:endParaRPr lang="en-US" altLang="zh-TW" b="1" u="sng" dirty="0"/>
          </a:p>
          <a:p>
            <a:pPr marL="0" indent="0">
              <a:spcBef>
                <a:spcPts val="600"/>
              </a:spcBef>
              <a:spcAft>
                <a:spcPts val="0"/>
              </a:spcAft>
              <a:buNone/>
            </a:pPr>
            <a:r>
              <a:rPr lang="en-US" altLang="zh-TW" b="1" u="sng" dirty="0"/>
              <a:t>Performance metrics: </a:t>
            </a:r>
          </a:p>
          <a:p>
            <a:pPr marL="0" indent="0">
              <a:spcBef>
                <a:spcPts val="600"/>
              </a:spcBef>
              <a:spcAft>
                <a:spcPts val="0"/>
              </a:spcAft>
              <a:buNone/>
            </a:pPr>
            <a:r>
              <a:rPr lang="en-US" altLang="zh-TW" dirty="0"/>
              <a:t> (</a:t>
            </a:r>
            <a:r>
              <a:rPr lang="en-US" altLang="zh-TW" dirty="0" err="1"/>
              <a:t>i</a:t>
            </a:r>
            <a:r>
              <a:rPr lang="en-US" altLang="zh-TW" dirty="0"/>
              <a:t>) FCT slow down</a:t>
            </a:r>
          </a:p>
          <a:p>
            <a:pPr marL="0" indent="0">
              <a:spcBef>
                <a:spcPts val="600"/>
              </a:spcBef>
              <a:spcAft>
                <a:spcPts val="0"/>
              </a:spcAft>
              <a:buNone/>
            </a:pPr>
            <a:r>
              <a:rPr lang="en-US" altLang="zh-TW" dirty="0"/>
              <a:t> (ii) Real-time bandwidth of individual flows</a:t>
            </a:r>
          </a:p>
          <a:p>
            <a:pPr marL="0" indent="0">
              <a:spcBef>
                <a:spcPts val="600"/>
              </a:spcBef>
              <a:spcAft>
                <a:spcPts val="0"/>
              </a:spcAft>
              <a:buNone/>
            </a:pPr>
            <a:r>
              <a:rPr lang="en-US" altLang="zh-TW" dirty="0"/>
              <a:t> (iii) Network latency</a:t>
            </a:r>
          </a:p>
          <a:p>
            <a:pPr marL="0" indent="0">
              <a:spcBef>
                <a:spcPts val="600"/>
              </a:spcBef>
              <a:spcAft>
                <a:spcPts val="0"/>
              </a:spcAft>
              <a:buNone/>
            </a:pPr>
            <a:r>
              <a:rPr lang="en-US" altLang="zh-TW" dirty="0"/>
              <a:t> (iv) PFC pause duration</a:t>
            </a:r>
          </a:p>
          <a:p>
            <a:pPr marL="0" indent="0">
              <a:spcBef>
                <a:spcPts val="600"/>
              </a:spcBef>
              <a:spcAft>
                <a:spcPts val="0"/>
              </a:spcAft>
              <a:buNone/>
            </a:pPr>
            <a:r>
              <a:rPr lang="en-US" altLang="zh-TW" dirty="0"/>
              <a:t> (v) Size of in-network queues</a:t>
            </a:r>
          </a:p>
          <a:p>
            <a:pPr marL="0" indent="0">
              <a:buNone/>
            </a:pPr>
            <a:endParaRPr lang="en-US" altLang="zh-TW" sz="1400" dirty="0"/>
          </a:p>
        </p:txBody>
      </p:sp>
      <p:sp>
        <p:nvSpPr>
          <p:cNvPr id="4" name="投影片編號版面配置區 3">
            <a:extLst>
              <a:ext uri="{FF2B5EF4-FFF2-40B4-BE49-F238E27FC236}">
                <a16:creationId xmlns:a16="http://schemas.microsoft.com/office/drawing/2014/main" id="{5F8B4866-9075-D041-9A48-E1063E6C0054}"/>
              </a:ext>
            </a:extLst>
          </p:cNvPr>
          <p:cNvSpPr>
            <a:spLocks noGrp="1"/>
          </p:cNvSpPr>
          <p:nvPr>
            <p:ph type="sldNum" sz="quarter" idx="16"/>
          </p:nvPr>
        </p:nvSpPr>
        <p:spPr/>
        <p:txBody>
          <a:bodyPr/>
          <a:lstStyle/>
          <a:p>
            <a:fld id="{A3D5D3D8-1F29-B74B-B3A0-A1F2C7DC88AC}" type="slidenum">
              <a:rPr lang="en-US" altLang="en-US" smtClean="0"/>
              <a:pPr/>
              <a:t>45</a:t>
            </a:fld>
            <a:endParaRPr lang="en-US" altLang="en-US"/>
          </a:p>
        </p:txBody>
      </p:sp>
      <p:sp>
        <p:nvSpPr>
          <p:cNvPr id="5" name="文字版面配置區 4">
            <a:extLst>
              <a:ext uri="{FF2B5EF4-FFF2-40B4-BE49-F238E27FC236}">
                <a16:creationId xmlns:a16="http://schemas.microsoft.com/office/drawing/2014/main" id="{ADEF1DAF-CD5E-B34B-A43F-1B769DF17894}"/>
              </a:ext>
            </a:extLst>
          </p:cNvPr>
          <p:cNvSpPr>
            <a:spLocks noGrp="1"/>
          </p:cNvSpPr>
          <p:nvPr>
            <p:ph type="body" sz="quarter" idx="13"/>
          </p:nvPr>
        </p:nvSpPr>
        <p:spPr/>
        <p:txBody>
          <a:bodyPr/>
          <a:lstStyle/>
          <a:p>
            <a:r>
              <a:rPr kumimoji="1" lang="en-US" altLang="zh-TW" dirty="0"/>
              <a:t>Evaluation</a:t>
            </a:r>
            <a:endParaRPr kumimoji="1" lang="zh-TW" altLang="en-US" dirty="0"/>
          </a:p>
        </p:txBody>
      </p:sp>
    </p:spTree>
    <p:extLst>
      <p:ext uri="{BB962C8B-B14F-4D97-AF65-F5344CB8AC3E}">
        <p14:creationId xmlns:p14="http://schemas.microsoft.com/office/powerpoint/2010/main" val="2283386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0D0C31E-76C9-7E46-A6AD-8D86EAAE7B37}"/>
              </a:ext>
            </a:extLst>
          </p:cNvPr>
          <p:cNvSpPr>
            <a:spLocks noGrp="1"/>
          </p:cNvSpPr>
          <p:nvPr>
            <p:ph type="body" sz="quarter" idx="12"/>
          </p:nvPr>
        </p:nvSpPr>
        <p:spPr/>
        <p:txBody>
          <a:bodyPr/>
          <a:lstStyle/>
          <a:p>
            <a:endParaRPr kumimoji="1" lang="zh-TW" altLang="en-US" dirty="0"/>
          </a:p>
        </p:txBody>
      </p:sp>
      <p:sp>
        <p:nvSpPr>
          <p:cNvPr id="4" name="投影片編號版面配置區 3">
            <a:extLst>
              <a:ext uri="{FF2B5EF4-FFF2-40B4-BE49-F238E27FC236}">
                <a16:creationId xmlns:a16="http://schemas.microsoft.com/office/drawing/2014/main" id="{563ABBD1-85E6-E046-BB66-6E900E221B11}"/>
              </a:ext>
            </a:extLst>
          </p:cNvPr>
          <p:cNvSpPr>
            <a:spLocks noGrp="1"/>
          </p:cNvSpPr>
          <p:nvPr>
            <p:ph type="sldNum" sz="quarter" idx="16"/>
          </p:nvPr>
        </p:nvSpPr>
        <p:spPr/>
        <p:txBody>
          <a:bodyPr/>
          <a:lstStyle/>
          <a:p>
            <a:fld id="{A3D5D3D8-1F29-B74B-B3A0-A1F2C7DC88AC}" type="slidenum">
              <a:rPr lang="en-US" altLang="en-US" smtClean="0"/>
              <a:pPr/>
              <a:t>46</a:t>
            </a:fld>
            <a:endParaRPr lang="en-US" altLang="en-US"/>
          </a:p>
        </p:txBody>
      </p:sp>
      <p:sp>
        <p:nvSpPr>
          <p:cNvPr id="5" name="文字版面配置區 4">
            <a:extLst>
              <a:ext uri="{FF2B5EF4-FFF2-40B4-BE49-F238E27FC236}">
                <a16:creationId xmlns:a16="http://schemas.microsoft.com/office/drawing/2014/main" id="{2FB275DC-543B-4C44-A186-6C47877DF13F}"/>
              </a:ext>
            </a:extLst>
          </p:cNvPr>
          <p:cNvSpPr>
            <a:spLocks noGrp="1"/>
          </p:cNvSpPr>
          <p:nvPr>
            <p:ph type="body" sz="quarter" idx="13"/>
          </p:nvPr>
        </p:nvSpPr>
        <p:spPr/>
        <p:txBody>
          <a:bodyPr/>
          <a:lstStyle/>
          <a:p>
            <a:r>
              <a:rPr kumimoji="1" lang="en-US" altLang="zh-TW" dirty="0"/>
              <a:t>Evaluation</a:t>
            </a:r>
            <a:endParaRPr kumimoji="1" lang="zh-TW" altLang="en-US" dirty="0"/>
          </a:p>
        </p:txBody>
      </p:sp>
      <p:pic>
        <p:nvPicPr>
          <p:cNvPr id="7" name="圖片 6">
            <a:extLst>
              <a:ext uri="{FF2B5EF4-FFF2-40B4-BE49-F238E27FC236}">
                <a16:creationId xmlns:a16="http://schemas.microsoft.com/office/drawing/2014/main" id="{B2DA020B-6EE7-FB4F-AFDA-3BA8EC216FC9}"/>
              </a:ext>
            </a:extLst>
          </p:cNvPr>
          <p:cNvPicPr>
            <a:picLocks noChangeAspect="1"/>
          </p:cNvPicPr>
          <p:nvPr/>
        </p:nvPicPr>
        <p:blipFill>
          <a:blip r:embed="rId2"/>
          <a:stretch>
            <a:fillRect/>
          </a:stretch>
        </p:blipFill>
        <p:spPr>
          <a:xfrm>
            <a:off x="0" y="1045029"/>
            <a:ext cx="9144000" cy="3571575"/>
          </a:xfrm>
          <a:prstGeom prst="rect">
            <a:avLst/>
          </a:prstGeom>
        </p:spPr>
      </p:pic>
      <p:sp>
        <p:nvSpPr>
          <p:cNvPr id="8" name="文字方塊 7">
            <a:extLst>
              <a:ext uri="{FF2B5EF4-FFF2-40B4-BE49-F238E27FC236}">
                <a16:creationId xmlns:a16="http://schemas.microsoft.com/office/drawing/2014/main" id="{462D9675-0DD0-7C4F-88B0-B2132D3DB697}"/>
              </a:ext>
            </a:extLst>
          </p:cNvPr>
          <p:cNvSpPr txBox="1"/>
          <p:nvPr/>
        </p:nvSpPr>
        <p:spPr>
          <a:xfrm>
            <a:off x="579862" y="946758"/>
            <a:ext cx="1360449" cy="307777"/>
          </a:xfrm>
          <a:prstGeom prst="rect">
            <a:avLst/>
          </a:prstGeom>
          <a:noFill/>
        </p:spPr>
        <p:txBody>
          <a:bodyPr wrap="square" rtlCol="0">
            <a:spAutoFit/>
          </a:bodyPr>
          <a:lstStyle/>
          <a:p>
            <a:r>
              <a:rPr kumimoji="1" lang="en-US" altLang="zh-TW" sz="1400" dirty="0">
                <a:solidFill>
                  <a:srgbClr val="FF0000"/>
                </a:solidFill>
              </a:rPr>
              <a:t>Fast recovery</a:t>
            </a:r>
            <a:endParaRPr kumimoji="1" lang="zh-TW" altLang="en-US" sz="1400" dirty="0">
              <a:solidFill>
                <a:srgbClr val="FF0000"/>
              </a:solidFill>
            </a:endParaRPr>
          </a:p>
        </p:txBody>
      </p:sp>
      <p:sp>
        <p:nvSpPr>
          <p:cNvPr id="9" name="文字方塊 8">
            <a:extLst>
              <a:ext uri="{FF2B5EF4-FFF2-40B4-BE49-F238E27FC236}">
                <a16:creationId xmlns:a16="http://schemas.microsoft.com/office/drawing/2014/main" id="{C57A7A4F-FF23-CB4C-BF83-76C76DB0BCB5}"/>
              </a:ext>
            </a:extLst>
          </p:cNvPr>
          <p:cNvSpPr txBox="1"/>
          <p:nvPr/>
        </p:nvSpPr>
        <p:spPr>
          <a:xfrm>
            <a:off x="4415884" y="946758"/>
            <a:ext cx="2575932" cy="307777"/>
          </a:xfrm>
          <a:prstGeom prst="rect">
            <a:avLst/>
          </a:prstGeom>
          <a:noFill/>
        </p:spPr>
        <p:txBody>
          <a:bodyPr wrap="square" rtlCol="0">
            <a:spAutoFit/>
          </a:bodyPr>
          <a:lstStyle/>
          <a:p>
            <a:r>
              <a:rPr kumimoji="1" lang="en-US" altLang="zh-TW" sz="1400" dirty="0">
                <a:solidFill>
                  <a:srgbClr val="FF0000"/>
                </a:solidFill>
              </a:rPr>
              <a:t>Faster congestion avoidance</a:t>
            </a:r>
            <a:endParaRPr kumimoji="1" lang="zh-TW" altLang="en-US" sz="1400" dirty="0">
              <a:solidFill>
                <a:srgbClr val="FF0000"/>
              </a:solidFill>
            </a:endParaRPr>
          </a:p>
        </p:txBody>
      </p:sp>
      <p:sp>
        <p:nvSpPr>
          <p:cNvPr id="10" name="文字方塊 9">
            <a:extLst>
              <a:ext uri="{FF2B5EF4-FFF2-40B4-BE49-F238E27FC236}">
                <a16:creationId xmlns:a16="http://schemas.microsoft.com/office/drawing/2014/main" id="{F91BC218-3E4A-BE46-A614-B0A7482AADF3}"/>
              </a:ext>
            </a:extLst>
          </p:cNvPr>
          <p:cNvSpPr txBox="1"/>
          <p:nvPr/>
        </p:nvSpPr>
        <p:spPr>
          <a:xfrm>
            <a:off x="368136" y="4459486"/>
            <a:ext cx="2074128" cy="307777"/>
          </a:xfrm>
          <a:prstGeom prst="rect">
            <a:avLst/>
          </a:prstGeom>
          <a:noFill/>
        </p:spPr>
        <p:txBody>
          <a:bodyPr wrap="square" rtlCol="0">
            <a:spAutoFit/>
          </a:bodyPr>
          <a:lstStyle/>
          <a:p>
            <a:r>
              <a:rPr kumimoji="1" lang="en-US" altLang="zh-TW" sz="1400" dirty="0">
                <a:solidFill>
                  <a:srgbClr val="FF0000"/>
                </a:solidFill>
              </a:rPr>
              <a:t>Lower network latency</a:t>
            </a:r>
            <a:endParaRPr kumimoji="1" lang="zh-TW" altLang="en-US" sz="1400" dirty="0">
              <a:solidFill>
                <a:srgbClr val="FF0000"/>
              </a:solidFill>
            </a:endParaRPr>
          </a:p>
        </p:txBody>
      </p:sp>
      <p:sp>
        <p:nvSpPr>
          <p:cNvPr id="11" name="文字方塊 10">
            <a:extLst>
              <a:ext uri="{FF2B5EF4-FFF2-40B4-BE49-F238E27FC236}">
                <a16:creationId xmlns:a16="http://schemas.microsoft.com/office/drawing/2014/main" id="{201F064D-84DB-1D48-A0DB-E67D2AD31A37}"/>
              </a:ext>
            </a:extLst>
          </p:cNvPr>
          <p:cNvSpPr txBox="1"/>
          <p:nvPr/>
        </p:nvSpPr>
        <p:spPr>
          <a:xfrm>
            <a:off x="5252224" y="4433292"/>
            <a:ext cx="1605775" cy="307777"/>
          </a:xfrm>
          <a:prstGeom prst="rect">
            <a:avLst/>
          </a:prstGeom>
          <a:noFill/>
        </p:spPr>
        <p:txBody>
          <a:bodyPr wrap="square" rtlCol="0">
            <a:spAutoFit/>
          </a:bodyPr>
          <a:lstStyle/>
          <a:p>
            <a:r>
              <a:rPr kumimoji="1" lang="en-US" altLang="zh-TW" sz="1400" dirty="0">
                <a:solidFill>
                  <a:srgbClr val="FF0000"/>
                </a:solidFill>
              </a:rPr>
              <a:t>Fairness</a:t>
            </a:r>
            <a:endParaRPr kumimoji="1" lang="zh-TW" altLang="en-US" sz="1400" dirty="0">
              <a:solidFill>
                <a:srgbClr val="FF0000"/>
              </a:solidFill>
            </a:endParaRPr>
          </a:p>
        </p:txBody>
      </p:sp>
    </p:spTree>
    <p:extLst>
      <p:ext uri="{BB962C8B-B14F-4D97-AF65-F5344CB8AC3E}">
        <p14:creationId xmlns:p14="http://schemas.microsoft.com/office/powerpoint/2010/main" val="2295849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0551357-6D44-9A44-B29D-7176174725CA}"/>
              </a:ext>
            </a:extLst>
          </p:cNvPr>
          <p:cNvSpPr>
            <a:spLocks noGrp="1"/>
          </p:cNvSpPr>
          <p:nvPr>
            <p:ph type="body" sz="quarter" idx="12"/>
          </p:nvPr>
        </p:nvSpPr>
        <p:spPr/>
        <p:txBody>
          <a:bodyPr/>
          <a:lstStyle/>
          <a:p>
            <a:endParaRPr kumimoji="1" lang="zh-TW" altLang="en-US" dirty="0"/>
          </a:p>
        </p:txBody>
      </p:sp>
      <p:sp>
        <p:nvSpPr>
          <p:cNvPr id="4" name="投影片編號版面配置區 3">
            <a:extLst>
              <a:ext uri="{FF2B5EF4-FFF2-40B4-BE49-F238E27FC236}">
                <a16:creationId xmlns:a16="http://schemas.microsoft.com/office/drawing/2014/main" id="{1C205141-4D8A-0A42-863D-76711D876FFA}"/>
              </a:ext>
            </a:extLst>
          </p:cNvPr>
          <p:cNvSpPr>
            <a:spLocks noGrp="1"/>
          </p:cNvSpPr>
          <p:nvPr>
            <p:ph type="sldNum" sz="quarter" idx="16"/>
          </p:nvPr>
        </p:nvSpPr>
        <p:spPr/>
        <p:txBody>
          <a:bodyPr/>
          <a:lstStyle/>
          <a:p>
            <a:fld id="{A3D5D3D8-1F29-B74B-B3A0-A1F2C7DC88AC}" type="slidenum">
              <a:rPr lang="en-US" altLang="en-US" smtClean="0"/>
              <a:pPr/>
              <a:t>47</a:t>
            </a:fld>
            <a:endParaRPr lang="en-US" altLang="en-US"/>
          </a:p>
        </p:txBody>
      </p:sp>
      <p:sp>
        <p:nvSpPr>
          <p:cNvPr id="5" name="文字版面配置區 4">
            <a:extLst>
              <a:ext uri="{FF2B5EF4-FFF2-40B4-BE49-F238E27FC236}">
                <a16:creationId xmlns:a16="http://schemas.microsoft.com/office/drawing/2014/main" id="{A490E6C8-CAF9-8140-ACBA-C02BEF0E2A3B}"/>
              </a:ext>
            </a:extLst>
          </p:cNvPr>
          <p:cNvSpPr>
            <a:spLocks noGrp="1"/>
          </p:cNvSpPr>
          <p:nvPr>
            <p:ph type="body" sz="quarter" idx="13"/>
          </p:nvPr>
        </p:nvSpPr>
        <p:spPr/>
        <p:txBody>
          <a:bodyPr/>
          <a:lstStyle/>
          <a:p>
            <a:r>
              <a:rPr kumimoji="1" lang="en-US" altLang="zh-TW" dirty="0"/>
              <a:t>Evaluation</a:t>
            </a:r>
            <a:endParaRPr kumimoji="1" lang="zh-TW" altLang="en-US" dirty="0"/>
          </a:p>
        </p:txBody>
      </p:sp>
      <p:pic>
        <p:nvPicPr>
          <p:cNvPr id="9" name="圖片 8">
            <a:extLst>
              <a:ext uri="{FF2B5EF4-FFF2-40B4-BE49-F238E27FC236}">
                <a16:creationId xmlns:a16="http://schemas.microsoft.com/office/drawing/2014/main" id="{C619D2D6-9456-2343-BD2C-F7E9E82F30E6}"/>
              </a:ext>
            </a:extLst>
          </p:cNvPr>
          <p:cNvPicPr>
            <a:picLocks noChangeAspect="1"/>
          </p:cNvPicPr>
          <p:nvPr/>
        </p:nvPicPr>
        <p:blipFill>
          <a:blip r:embed="rId2"/>
          <a:stretch>
            <a:fillRect/>
          </a:stretch>
        </p:blipFill>
        <p:spPr>
          <a:xfrm>
            <a:off x="0" y="992641"/>
            <a:ext cx="9144000" cy="3640220"/>
          </a:xfrm>
          <a:prstGeom prst="rect">
            <a:avLst/>
          </a:prstGeom>
        </p:spPr>
      </p:pic>
    </p:spTree>
    <p:extLst>
      <p:ext uri="{BB962C8B-B14F-4D97-AF65-F5344CB8AC3E}">
        <p14:creationId xmlns:p14="http://schemas.microsoft.com/office/powerpoint/2010/main" val="1919510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8E767E4-3380-104A-B14E-454F7B899DDE}"/>
              </a:ext>
            </a:extLst>
          </p:cNvPr>
          <p:cNvSpPr>
            <a:spLocks noGrp="1"/>
          </p:cNvSpPr>
          <p:nvPr>
            <p:ph type="body" sz="quarter" idx="12"/>
          </p:nvPr>
        </p:nvSpPr>
        <p:spPr/>
        <p:txBody>
          <a:bodyPr/>
          <a:lstStyle/>
          <a:p>
            <a:pPr>
              <a:buFont typeface="Wingdings" pitchFamily="2" charset="2"/>
              <a:buChar char="Ø"/>
            </a:pPr>
            <a:r>
              <a:rPr kumimoji="1" lang="en-US" altLang="zh-TW" dirty="0"/>
              <a:t>Traditional high speed congestion control schemes have inherent limitation.</a:t>
            </a:r>
          </a:p>
          <a:p>
            <a:pPr>
              <a:buFont typeface="Wingdings" pitchFamily="2" charset="2"/>
              <a:buChar char="Ø"/>
            </a:pPr>
            <a:r>
              <a:rPr kumimoji="1" lang="en-US" altLang="zh-TW" dirty="0"/>
              <a:t>HPCC, a next generation CC for high speed network, achieves ultra-low latency, high-bandwidth and stability </a:t>
            </a:r>
            <a:r>
              <a:rPr kumimoji="1" lang="en-US" altLang="zh-TW" dirty="0">
                <a:solidFill>
                  <a:srgbClr val="FF0000"/>
                </a:solidFill>
              </a:rPr>
              <a:t>simultaneously</a:t>
            </a:r>
            <a:r>
              <a:rPr kumimoji="1" lang="en-US" altLang="zh-TW" dirty="0"/>
              <a:t>.</a:t>
            </a:r>
          </a:p>
          <a:p>
            <a:pPr>
              <a:buFont typeface="Wingdings" pitchFamily="2" charset="2"/>
              <a:buChar char="Ø"/>
            </a:pPr>
            <a:r>
              <a:rPr kumimoji="1" lang="en-US" altLang="zh-TW" dirty="0"/>
              <a:t>HPCC achieves fast convergence, small queue, and fairness by leveraging precise load information from INT.</a:t>
            </a:r>
            <a:endParaRPr kumimoji="1" lang="zh-TW" altLang="en-US" dirty="0"/>
          </a:p>
        </p:txBody>
      </p:sp>
      <p:sp>
        <p:nvSpPr>
          <p:cNvPr id="4" name="投影片編號版面配置區 3">
            <a:extLst>
              <a:ext uri="{FF2B5EF4-FFF2-40B4-BE49-F238E27FC236}">
                <a16:creationId xmlns:a16="http://schemas.microsoft.com/office/drawing/2014/main" id="{C7EC2E2F-575C-9A4D-BF26-55403E886FD1}"/>
              </a:ext>
            </a:extLst>
          </p:cNvPr>
          <p:cNvSpPr>
            <a:spLocks noGrp="1"/>
          </p:cNvSpPr>
          <p:nvPr>
            <p:ph type="sldNum" sz="quarter" idx="16"/>
          </p:nvPr>
        </p:nvSpPr>
        <p:spPr/>
        <p:txBody>
          <a:bodyPr/>
          <a:lstStyle/>
          <a:p>
            <a:fld id="{A3D5D3D8-1F29-B74B-B3A0-A1F2C7DC88AC}" type="slidenum">
              <a:rPr lang="en-US" altLang="en-US" smtClean="0"/>
              <a:pPr/>
              <a:t>48</a:t>
            </a:fld>
            <a:endParaRPr lang="en-US" altLang="en-US"/>
          </a:p>
        </p:txBody>
      </p:sp>
      <p:sp>
        <p:nvSpPr>
          <p:cNvPr id="5" name="文字版面配置區 4">
            <a:extLst>
              <a:ext uri="{FF2B5EF4-FFF2-40B4-BE49-F238E27FC236}">
                <a16:creationId xmlns:a16="http://schemas.microsoft.com/office/drawing/2014/main" id="{F00F5CBB-E251-E24E-9096-EFB9E6A5DA49}"/>
              </a:ext>
            </a:extLst>
          </p:cNvPr>
          <p:cNvSpPr>
            <a:spLocks noGrp="1"/>
          </p:cNvSpPr>
          <p:nvPr>
            <p:ph type="body" sz="quarter" idx="13"/>
          </p:nvPr>
        </p:nvSpPr>
        <p:spPr/>
        <p:txBody>
          <a:bodyPr/>
          <a:lstStyle/>
          <a:p>
            <a:r>
              <a:rPr kumimoji="1" lang="en-US" altLang="zh-TW" dirty="0"/>
              <a:t>Conclusion</a:t>
            </a:r>
            <a:endParaRPr kumimoji="1" lang="zh-TW" altLang="en-US" dirty="0"/>
          </a:p>
        </p:txBody>
      </p:sp>
    </p:spTree>
    <p:extLst>
      <p:ext uri="{BB962C8B-B14F-4D97-AF65-F5344CB8AC3E}">
        <p14:creationId xmlns:p14="http://schemas.microsoft.com/office/powerpoint/2010/main" val="30257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3000" dirty="0">
              <a:solidFill>
                <a:schemeClr val="bg1"/>
              </a:solidFill>
            </a:endParaRPr>
          </a:p>
        </p:txBody>
      </p:sp>
      <p:sp>
        <p:nvSpPr>
          <p:cNvPr id="922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defTabSz="34290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defTabSz="34290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defTabSz="34290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defTabSz="34290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36EB4898-633C-44B0-B582-6930A1EC8036}" type="slidenum">
              <a:rPr lang="en-US" altLang="zh-CN" sz="900">
                <a:solidFill>
                  <a:srgbClr val="898989"/>
                </a:solidFill>
              </a:rPr>
              <a:pPr/>
              <a:t>5</a:t>
            </a:fld>
            <a:endParaRPr lang="en-US" altLang="zh-CN" sz="900">
              <a:solidFill>
                <a:srgbClr val="898989"/>
              </a:solidFill>
            </a:endParaRPr>
          </a:p>
        </p:txBody>
      </p:sp>
      <p:sp>
        <p:nvSpPr>
          <p:cNvPr id="9223" name="TextBox 6"/>
          <p:cNvSpPr txBox="1">
            <a:spLocks noChangeArrowheads="1"/>
          </p:cNvSpPr>
          <p:nvPr/>
        </p:nvSpPr>
        <p:spPr bwMode="auto">
          <a:xfrm>
            <a:off x="5689928" y="4625396"/>
            <a:ext cx="24169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400"/>
              <a:t>[Hotnets2013_ddc_slides]</a:t>
            </a:r>
            <a:endParaRPr lang="zh-CN" altLang="en-US" sz="140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440" y="1203878"/>
            <a:ext cx="6593119" cy="2922772"/>
          </a:xfrm>
          <a:prstGeom prst="rect">
            <a:avLst/>
          </a:prstGeom>
        </p:spPr>
      </p:pic>
      <p:sp>
        <p:nvSpPr>
          <p:cNvPr id="5" name="TextBox 4">
            <a:extLst>
              <a:ext uri="{FF2B5EF4-FFF2-40B4-BE49-F238E27FC236}">
                <a16:creationId xmlns:a16="http://schemas.microsoft.com/office/drawing/2014/main" id="{430CEDB4-D3DB-A24A-8018-A83EF6105B04}"/>
              </a:ext>
            </a:extLst>
          </p:cNvPr>
          <p:cNvSpPr txBox="1"/>
          <p:nvPr/>
        </p:nvSpPr>
        <p:spPr>
          <a:xfrm>
            <a:off x="1685062" y="101600"/>
            <a:ext cx="7458938" cy="461665"/>
          </a:xfrm>
          <a:prstGeom prst="rect">
            <a:avLst/>
          </a:prstGeom>
          <a:noFill/>
        </p:spPr>
        <p:txBody>
          <a:bodyPr wrap="square" rtlCol="0">
            <a:spAutoFit/>
          </a:bodyPr>
          <a:lstStyle/>
          <a:p>
            <a:pPr algn="r"/>
            <a:r>
              <a:rPr lang="en-US" altLang="zh-CN" b="1" dirty="0">
                <a:solidFill>
                  <a:schemeClr val="bg1"/>
                </a:solidFill>
                <a:ea typeface="ＭＳ Ｐゴシック" panose="020B0600070205080204" pitchFamily="34" charset="-128"/>
              </a:rPr>
              <a:t>Disaggregated Datacenters</a:t>
            </a:r>
            <a:endParaRPr lang="en-US" b="1" dirty="0"/>
          </a:p>
        </p:txBody>
      </p:sp>
    </p:spTree>
    <p:extLst>
      <p:ext uri="{BB962C8B-B14F-4D97-AF65-F5344CB8AC3E}">
        <p14:creationId xmlns:p14="http://schemas.microsoft.com/office/powerpoint/2010/main" val="207570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6"/>
          </p:nvPr>
        </p:nvSpPr>
        <p:spPr/>
        <p:txBody>
          <a:bodyPr/>
          <a:lstStyle/>
          <a:p>
            <a:fld id="{A3D5D3D8-1F29-B74B-B3A0-A1F2C7DC88AC}" type="slidenum">
              <a:rPr lang="en-US" altLang="en-US" smtClean="0"/>
              <a:pPr/>
              <a:t>6</a:t>
            </a:fld>
            <a:endParaRPr lang="en-US" altLang="en-US" dirty="0"/>
          </a:p>
        </p:txBody>
      </p:sp>
      <p:sp>
        <p:nvSpPr>
          <p:cNvPr id="5" name="Text Placeholder 4"/>
          <p:cNvSpPr>
            <a:spLocks noGrp="1"/>
          </p:cNvSpPr>
          <p:nvPr>
            <p:ph type="body" sz="quarter" idx="13"/>
          </p:nvPr>
        </p:nvSpPr>
        <p:spPr/>
        <p:txBody>
          <a:bodyPr/>
          <a:lstStyle/>
          <a:p>
            <a:r>
              <a:rPr lang="en-US" dirty="0"/>
              <a:t>RDMA Challenges</a:t>
            </a:r>
          </a:p>
        </p:txBody>
      </p:sp>
      <p:sp>
        <p:nvSpPr>
          <p:cNvPr id="8" name="Text Placeholder 7"/>
          <p:cNvSpPr>
            <a:spLocks noGrp="1"/>
          </p:cNvSpPr>
          <p:nvPr>
            <p:ph type="body" sz="quarter" idx="12"/>
          </p:nvPr>
        </p:nvSpPr>
        <p:spPr>
          <a:xfrm>
            <a:off x="368135" y="1045028"/>
            <a:ext cx="8549318" cy="5838371"/>
          </a:xfrm>
        </p:spPr>
        <p:txBody>
          <a:bodyPr/>
          <a:lstStyle/>
          <a:p>
            <a:pPr>
              <a:spcBef>
                <a:spcPts val="600"/>
              </a:spcBef>
            </a:pPr>
            <a:r>
              <a:rPr lang="en-US" sz="1800" dirty="0"/>
              <a:t>Traditional software-based network stacks in hosts can no longer sustain the critical latency and bandwidth requirements.</a:t>
            </a:r>
          </a:p>
          <a:p>
            <a:pPr>
              <a:spcBef>
                <a:spcPts val="600"/>
              </a:spcBef>
            </a:pPr>
            <a:r>
              <a:rPr lang="en-US" sz="1800" dirty="0"/>
              <a:t>Offloading network stacks into hardware is an inevitable direction, such as RDMA (remote direct memory access) over Converged Ethernet Version 2 (RoCEv2).</a:t>
            </a:r>
          </a:p>
          <a:p>
            <a:pPr>
              <a:spcBef>
                <a:spcPts val="600"/>
              </a:spcBef>
            </a:pPr>
            <a:r>
              <a:rPr lang="en-US" sz="1800" dirty="0"/>
              <a:t>RDMA networks face fundamental challenges to reconcile low latency, high bandwidth utilization, and high stability with two reasons below.</a:t>
            </a:r>
          </a:p>
          <a:p>
            <a:pPr lvl="1">
              <a:spcBef>
                <a:spcPts val="600"/>
              </a:spcBef>
            </a:pPr>
            <a:r>
              <a:rPr lang="en-US" sz="1800" dirty="0"/>
              <a:t>High speed implies that flows start at line rate and aggressively grab available network capacity, causing severe congestion in large-scale networks. </a:t>
            </a:r>
          </a:p>
          <a:p>
            <a:pPr lvl="1">
              <a:spcBef>
                <a:spcPts val="600"/>
              </a:spcBef>
            </a:pPr>
            <a:r>
              <a:rPr lang="en-US" sz="1800" dirty="0"/>
              <a:t>High throughput usually results in deep packet queueing, which undermines the performance of latency-sensitive flows and the ability of the network to handle unexpected congestion. </a:t>
            </a:r>
          </a:p>
        </p:txBody>
      </p:sp>
    </p:spTree>
    <p:extLst>
      <p:ext uri="{BB962C8B-B14F-4D97-AF65-F5344CB8AC3E}">
        <p14:creationId xmlns:p14="http://schemas.microsoft.com/office/powerpoint/2010/main" val="219942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6"/>
          </p:nvPr>
        </p:nvSpPr>
        <p:spPr/>
        <p:txBody>
          <a:bodyPr/>
          <a:lstStyle/>
          <a:p>
            <a:fld id="{A3D5D3D8-1F29-B74B-B3A0-A1F2C7DC88AC}" type="slidenum">
              <a:rPr lang="en-US" altLang="en-US" smtClean="0"/>
              <a:pPr/>
              <a:t>7</a:t>
            </a:fld>
            <a:endParaRPr lang="en-US" altLang="en-US" dirty="0"/>
          </a:p>
        </p:txBody>
      </p:sp>
      <p:sp>
        <p:nvSpPr>
          <p:cNvPr id="5" name="Text Placeholder 4"/>
          <p:cNvSpPr>
            <a:spLocks noGrp="1"/>
          </p:cNvSpPr>
          <p:nvPr>
            <p:ph type="body" sz="quarter" idx="13"/>
          </p:nvPr>
        </p:nvSpPr>
        <p:spPr>
          <a:xfrm>
            <a:off x="1443038" y="155449"/>
            <a:ext cx="7474415" cy="455550"/>
          </a:xfrm>
        </p:spPr>
        <p:txBody>
          <a:bodyPr/>
          <a:lstStyle/>
          <a:p>
            <a:r>
              <a:rPr lang="en-US" dirty="0"/>
              <a:t>Two Problematic Cases in RoCEv2 Networks</a:t>
            </a:r>
          </a:p>
        </p:txBody>
      </p:sp>
      <p:sp>
        <p:nvSpPr>
          <p:cNvPr id="8" name="Text Placeholder 7"/>
          <p:cNvSpPr>
            <a:spLocks noGrp="1"/>
          </p:cNvSpPr>
          <p:nvPr>
            <p:ph type="body" sz="quarter" idx="12"/>
          </p:nvPr>
        </p:nvSpPr>
        <p:spPr>
          <a:xfrm>
            <a:off x="368135" y="1045028"/>
            <a:ext cx="8549317" cy="4225471"/>
          </a:xfrm>
        </p:spPr>
        <p:txBody>
          <a:bodyPr/>
          <a:lstStyle/>
          <a:p>
            <a:pPr marL="457200" indent="-457200">
              <a:buFont typeface="+mj-lt"/>
              <a:buAutoNum type="arabicPeriod"/>
            </a:pPr>
            <a:r>
              <a:rPr lang="en-US" sz="1800" dirty="0"/>
              <a:t>PFC (priority flow control) storms: A cloud storage cluster with RDMA once encountered a network-wide, large amplitude traffic drop due to a long-lasting PFC storm, which was often triggered by a large </a:t>
            </a:r>
            <a:r>
              <a:rPr lang="en-US" sz="1800" dirty="0" err="1"/>
              <a:t>incast</a:t>
            </a:r>
            <a:r>
              <a:rPr lang="en-US" sz="1800" dirty="0"/>
              <a:t> event.</a:t>
            </a:r>
          </a:p>
          <a:p>
            <a:pPr marL="1200150" lvl="2" indent="-457200">
              <a:buFont typeface="Wingdings" pitchFamily="2" charset="2"/>
              <a:buChar char="v"/>
            </a:pPr>
            <a:r>
              <a:rPr lang="en-US" sz="1800" dirty="0">
                <a:solidFill>
                  <a:srgbClr val="FF0000"/>
                </a:solidFill>
              </a:rPr>
              <a:t>Solution</a:t>
            </a:r>
            <a:r>
              <a:rPr lang="en-US" sz="1800" dirty="0"/>
              <a:t>: tuned the CC algorithm to reduce rates quickly and increase rates conservatively to avoid triggering PFC pauses, resulting in a lower average link utilization in the network (higher cost).</a:t>
            </a:r>
          </a:p>
          <a:p>
            <a:pPr marL="457200" indent="-457200">
              <a:buFont typeface="+mj-lt"/>
              <a:buAutoNum type="arabicPeriod"/>
            </a:pPr>
            <a:r>
              <a:rPr lang="en-US" sz="1800" dirty="0"/>
              <a:t>Long latency: A machine learning (ML) application complained about &gt; 100us average latency for short messages; its expectation was a tail latency of &lt; 50</a:t>
            </a:r>
            <a:r>
              <a:rPr lang="el-GR" sz="1800" dirty="0"/>
              <a:t>μ</a:t>
            </a:r>
            <a:r>
              <a:rPr lang="en-US" sz="1800" dirty="0"/>
              <a:t>s with RDMA, caused by a cloud storage system that is bandwidth intensive</a:t>
            </a:r>
            <a:r>
              <a:rPr lang="en-US" sz="1800" dirty="0">
                <a:solidFill>
                  <a:srgbClr val="FF0000"/>
                </a:solidFill>
              </a:rPr>
              <a:t>. </a:t>
            </a:r>
          </a:p>
          <a:p>
            <a:pPr marL="1200150" lvl="2" indent="-457200">
              <a:buFont typeface="Wingdings" pitchFamily="2" charset="2"/>
              <a:buChar char="v"/>
            </a:pPr>
            <a:r>
              <a:rPr lang="en-US" sz="1800" dirty="0">
                <a:solidFill>
                  <a:srgbClr val="FF0000"/>
                </a:solidFill>
              </a:rPr>
              <a:t>Solution</a:t>
            </a:r>
            <a:r>
              <a:rPr lang="en-US" sz="1800" dirty="0"/>
              <a:t>: separate the two applications by deploying the ML application to a new cluster with low utilization (higher cost) given that the ML application is not very bandwidth hungry. Difficult and costly to manage two separate networks. </a:t>
            </a:r>
          </a:p>
          <a:p>
            <a:endParaRPr lang="en-US" sz="1800" dirty="0"/>
          </a:p>
        </p:txBody>
      </p:sp>
    </p:spTree>
    <p:extLst>
      <p:ext uri="{BB962C8B-B14F-4D97-AF65-F5344CB8AC3E}">
        <p14:creationId xmlns:p14="http://schemas.microsoft.com/office/powerpoint/2010/main" val="155355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012A64-E911-3F47-82D3-10EB2C042993}"/>
              </a:ext>
            </a:extLst>
          </p:cNvPr>
          <p:cNvSpPr>
            <a:spLocks noGrp="1"/>
          </p:cNvSpPr>
          <p:nvPr>
            <p:ph type="body" sz="quarter" idx="12"/>
          </p:nvPr>
        </p:nvSpPr>
        <p:spPr/>
        <p:txBody>
          <a:bodyPr/>
          <a:lstStyle/>
          <a:p>
            <a:r>
              <a:rPr lang="en-US" dirty="0"/>
              <a:t>Direct memory access (DMA) is an ability of a device to access host memory directly, without the intervention of the CPU(s).</a:t>
            </a:r>
          </a:p>
          <a:p>
            <a:r>
              <a:rPr lang="en-US" dirty="0"/>
              <a:t>RDMA (Remote DMA) is the ability of accessing (i.e., reading from or writing to) memory on a remote machine without interrupting the processing of the CPU(s) on that system.</a:t>
            </a:r>
          </a:p>
          <a:p>
            <a:endParaRPr lang="en-US" dirty="0"/>
          </a:p>
        </p:txBody>
      </p:sp>
      <p:sp>
        <p:nvSpPr>
          <p:cNvPr id="3" name="Date Placeholder 2">
            <a:extLst>
              <a:ext uri="{FF2B5EF4-FFF2-40B4-BE49-F238E27FC236}">
                <a16:creationId xmlns:a16="http://schemas.microsoft.com/office/drawing/2014/main" id="{C408BED9-BC20-DD49-AC6B-E5AA48C2036C}"/>
              </a:ext>
            </a:extLst>
          </p:cNvPr>
          <p:cNvSpPr>
            <a:spLocks noGrp="1"/>
          </p:cNvSpPr>
          <p:nvPr>
            <p:ph type="dt" sz="half" idx="15"/>
          </p:nvPr>
        </p:nvSpPr>
        <p:spPr/>
        <p:txBody>
          <a:bodyPr/>
          <a:lstStyle/>
          <a:p>
            <a:fld id="{66D1C6F8-925F-9B47-879E-BD9919BA5D32}" type="datetime1">
              <a:rPr lang="en-US" altLang="en-US" smtClean="0"/>
              <a:t>12/9/20</a:t>
            </a:fld>
            <a:endParaRPr lang="en-US" altLang="en-US"/>
          </a:p>
        </p:txBody>
      </p:sp>
      <p:sp>
        <p:nvSpPr>
          <p:cNvPr id="4" name="Slide Number Placeholder 3">
            <a:extLst>
              <a:ext uri="{FF2B5EF4-FFF2-40B4-BE49-F238E27FC236}">
                <a16:creationId xmlns:a16="http://schemas.microsoft.com/office/drawing/2014/main" id="{4D221957-C590-D04F-AC57-56DB2D55EBF2}"/>
              </a:ext>
            </a:extLst>
          </p:cNvPr>
          <p:cNvSpPr>
            <a:spLocks noGrp="1"/>
          </p:cNvSpPr>
          <p:nvPr>
            <p:ph type="sldNum" sz="quarter" idx="16"/>
          </p:nvPr>
        </p:nvSpPr>
        <p:spPr/>
        <p:txBody>
          <a:bodyPr/>
          <a:lstStyle/>
          <a:p>
            <a:fld id="{A3D5D3D8-1F29-B74B-B3A0-A1F2C7DC88AC}" type="slidenum">
              <a:rPr lang="en-US" altLang="en-US" smtClean="0"/>
              <a:pPr/>
              <a:t>8</a:t>
            </a:fld>
            <a:endParaRPr lang="en-US" altLang="en-US"/>
          </a:p>
        </p:txBody>
      </p:sp>
      <p:sp>
        <p:nvSpPr>
          <p:cNvPr id="5" name="Text Placeholder 4">
            <a:extLst>
              <a:ext uri="{FF2B5EF4-FFF2-40B4-BE49-F238E27FC236}">
                <a16:creationId xmlns:a16="http://schemas.microsoft.com/office/drawing/2014/main" id="{F3A6B087-E155-504A-87B0-8C8AE9EA82B9}"/>
              </a:ext>
            </a:extLst>
          </p:cNvPr>
          <p:cNvSpPr>
            <a:spLocks noGrp="1"/>
          </p:cNvSpPr>
          <p:nvPr>
            <p:ph type="body" sz="quarter" idx="13"/>
          </p:nvPr>
        </p:nvSpPr>
        <p:spPr/>
        <p:txBody>
          <a:bodyPr/>
          <a:lstStyle/>
          <a:p>
            <a:r>
              <a:rPr lang="en-US" dirty="0"/>
              <a:t>What is RDMA?</a:t>
            </a:r>
          </a:p>
        </p:txBody>
      </p:sp>
    </p:spTree>
    <p:extLst>
      <p:ext uri="{BB962C8B-B14F-4D97-AF65-F5344CB8AC3E}">
        <p14:creationId xmlns:p14="http://schemas.microsoft.com/office/powerpoint/2010/main" val="414573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D98F2EB-4C34-224B-BA02-65D733A7682C}"/>
              </a:ext>
            </a:extLst>
          </p:cNvPr>
          <p:cNvSpPr>
            <a:spLocks noGrp="1"/>
          </p:cNvSpPr>
          <p:nvPr>
            <p:ph type="sldNum" sz="quarter" idx="16"/>
          </p:nvPr>
        </p:nvSpPr>
        <p:spPr/>
        <p:txBody>
          <a:bodyPr/>
          <a:lstStyle/>
          <a:p>
            <a:fld id="{A3D5D3D8-1F29-B74B-B3A0-A1F2C7DC88AC}" type="slidenum">
              <a:rPr lang="en-US" altLang="en-US" smtClean="0"/>
              <a:pPr/>
              <a:t>9</a:t>
            </a:fld>
            <a:endParaRPr lang="en-US" altLang="en-US"/>
          </a:p>
        </p:txBody>
      </p:sp>
      <p:sp>
        <p:nvSpPr>
          <p:cNvPr id="5" name="文字版面配置區 4">
            <a:extLst>
              <a:ext uri="{FF2B5EF4-FFF2-40B4-BE49-F238E27FC236}">
                <a16:creationId xmlns:a16="http://schemas.microsoft.com/office/drawing/2014/main" id="{866DE020-CB01-8446-B9F6-8036CC168ED9}"/>
              </a:ext>
            </a:extLst>
          </p:cNvPr>
          <p:cNvSpPr>
            <a:spLocks noGrp="1"/>
          </p:cNvSpPr>
          <p:nvPr>
            <p:ph type="body" sz="quarter" idx="13"/>
          </p:nvPr>
        </p:nvSpPr>
        <p:spPr/>
        <p:txBody>
          <a:bodyPr/>
          <a:lstStyle/>
          <a:p>
            <a:r>
              <a:rPr lang="en-US" dirty="0"/>
              <a:t>What is RDMA?</a:t>
            </a:r>
          </a:p>
        </p:txBody>
      </p:sp>
      <p:sp>
        <p:nvSpPr>
          <p:cNvPr id="7" name="Text Box 2">
            <a:extLst>
              <a:ext uri="{FF2B5EF4-FFF2-40B4-BE49-F238E27FC236}">
                <a16:creationId xmlns:a16="http://schemas.microsoft.com/office/drawing/2014/main" id="{D0E86656-6F3A-6B48-8020-A33DA515B2D7}"/>
              </a:ext>
            </a:extLst>
          </p:cNvPr>
          <p:cNvSpPr txBox="1">
            <a:spLocks noChangeArrowheads="1"/>
          </p:cNvSpPr>
          <p:nvPr/>
        </p:nvSpPr>
        <p:spPr bwMode="auto">
          <a:xfrm>
            <a:off x="535746" y="1000897"/>
            <a:ext cx="8229600" cy="3766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150813" indent="-150813">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1pPr>
            <a:lvl2pPr marL="579438" indent="-122238">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2pPr>
            <a:lvl3pPr>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3pPr>
            <a:lvl4pPr>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4pPr>
            <a:lvl5pPr>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150813" algn="l"/>
                <a:tab pos="608013" algn="l"/>
                <a:tab pos="1065213" algn="l"/>
                <a:tab pos="1522413" algn="l"/>
                <a:tab pos="1979613" algn="l"/>
                <a:tab pos="2436813" algn="l"/>
                <a:tab pos="2894013" algn="l"/>
                <a:tab pos="3351213" algn="l"/>
                <a:tab pos="3808413" algn="l"/>
                <a:tab pos="4265613" algn="l"/>
                <a:tab pos="4722813" algn="l"/>
                <a:tab pos="5180013" algn="l"/>
                <a:tab pos="5637213" algn="l"/>
                <a:tab pos="6094413" algn="l"/>
                <a:tab pos="6551613" algn="l"/>
                <a:tab pos="7008813" algn="l"/>
                <a:tab pos="7466013" algn="l"/>
                <a:tab pos="7923213" algn="l"/>
                <a:tab pos="8380413" algn="l"/>
                <a:tab pos="8837613" algn="l"/>
                <a:tab pos="9294813" algn="l"/>
              </a:tabLst>
              <a:defRPr sz="2400">
                <a:solidFill>
                  <a:srgbClr val="000000"/>
                </a:solidFill>
                <a:latin typeface="Arial" panose="020B0604020202020204" pitchFamily="34" charset="0"/>
                <a:ea typeface="AR PL UMing CN" charset="0"/>
                <a:cs typeface="AR PL UMing CN" charset="0"/>
              </a:defRPr>
            </a:lvl9pPr>
          </a:lstStyle>
          <a:p>
            <a:pPr>
              <a:spcBef>
                <a:spcPts val="700"/>
              </a:spcBef>
              <a:buFont typeface="Wingdings" pitchFamily="2" charset="2"/>
              <a:buChar char=""/>
            </a:pPr>
            <a:r>
              <a:rPr lang="en-US" altLang="zh-TW" sz="1800" b="1" dirty="0">
                <a:solidFill>
                  <a:srgbClr val="800080"/>
                </a:solidFill>
              </a:rPr>
              <a:t>R</a:t>
            </a:r>
            <a:r>
              <a:rPr lang="en-US" altLang="zh-TW" sz="1800" dirty="0"/>
              <a:t>emote</a:t>
            </a:r>
          </a:p>
          <a:p>
            <a:pPr lvl="1">
              <a:spcBef>
                <a:spcPts val="700"/>
              </a:spcBef>
              <a:buFont typeface="Times New Roman" panose="02020603050405020304" pitchFamily="18" charset="0"/>
              <a:buChar char="–"/>
            </a:pPr>
            <a:r>
              <a:rPr lang="en-US" altLang="zh-TW" sz="1800" dirty="0"/>
              <a:t>data transfers between nodes in a network</a:t>
            </a:r>
          </a:p>
          <a:p>
            <a:pPr>
              <a:spcBef>
                <a:spcPts val="700"/>
              </a:spcBef>
              <a:buFont typeface="Wingdings" pitchFamily="2" charset="2"/>
              <a:buChar char=""/>
            </a:pPr>
            <a:r>
              <a:rPr lang="en-US" altLang="zh-TW" sz="1800" b="1" dirty="0">
                <a:solidFill>
                  <a:srgbClr val="800080"/>
                </a:solidFill>
              </a:rPr>
              <a:t>D</a:t>
            </a:r>
            <a:r>
              <a:rPr lang="en-US" altLang="zh-TW" sz="1800" dirty="0"/>
              <a:t>irect</a:t>
            </a:r>
          </a:p>
          <a:p>
            <a:pPr lvl="1">
              <a:spcBef>
                <a:spcPts val="700"/>
              </a:spcBef>
              <a:buFont typeface="Times New Roman" panose="02020603050405020304" pitchFamily="18" charset="0"/>
              <a:buChar char="–"/>
            </a:pPr>
            <a:r>
              <a:rPr lang="en-US" altLang="zh-TW" sz="1800" dirty="0"/>
              <a:t>no operating system Kernel involvement in transfers</a:t>
            </a:r>
          </a:p>
          <a:p>
            <a:pPr lvl="1">
              <a:spcBef>
                <a:spcPts val="700"/>
              </a:spcBef>
              <a:buFont typeface="Times New Roman" panose="02020603050405020304" pitchFamily="18" charset="0"/>
              <a:buChar char="–"/>
            </a:pPr>
            <a:r>
              <a:rPr lang="en-US" altLang="zh-TW" sz="1800" dirty="0"/>
              <a:t>everything about a transfer offloaded onto Interface Card</a:t>
            </a:r>
          </a:p>
          <a:p>
            <a:pPr>
              <a:spcBef>
                <a:spcPts val="700"/>
              </a:spcBef>
              <a:buFont typeface="Wingdings" pitchFamily="2" charset="2"/>
              <a:buChar char=""/>
            </a:pPr>
            <a:r>
              <a:rPr lang="en-US" altLang="zh-TW" sz="1800" b="1" dirty="0">
                <a:solidFill>
                  <a:srgbClr val="800080"/>
                </a:solidFill>
              </a:rPr>
              <a:t>M</a:t>
            </a:r>
            <a:r>
              <a:rPr lang="en-US" altLang="zh-TW" sz="1800" dirty="0"/>
              <a:t>emory</a:t>
            </a:r>
          </a:p>
          <a:p>
            <a:pPr lvl="1">
              <a:spcBef>
                <a:spcPts val="700"/>
              </a:spcBef>
              <a:buFont typeface="Times New Roman" panose="02020603050405020304" pitchFamily="18" charset="0"/>
              <a:buChar char="–"/>
            </a:pPr>
            <a:r>
              <a:rPr lang="en-US" altLang="zh-TW" sz="1800" dirty="0"/>
              <a:t>transfers between user space application virtual memory</a:t>
            </a:r>
          </a:p>
          <a:p>
            <a:pPr lvl="1">
              <a:spcBef>
                <a:spcPts val="700"/>
              </a:spcBef>
              <a:buFont typeface="Times New Roman" panose="02020603050405020304" pitchFamily="18" charset="0"/>
              <a:buChar char="–"/>
            </a:pPr>
            <a:r>
              <a:rPr lang="en-US" altLang="zh-TW" sz="1800" dirty="0"/>
              <a:t>no extra copying or buffering </a:t>
            </a:r>
          </a:p>
          <a:p>
            <a:pPr>
              <a:spcBef>
                <a:spcPts val="700"/>
              </a:spcBef>
              <a:buFont typeface="Wingdings" pitchFamily="2" charset="2"/>
              <a:buChar char=""/>
            </a:pPr>
            <a:r>
              <a:rPr lang="en-US" altLang="zh-TW" sz="1800" b="1" dirty="0">
                <a:solidFill>
                  <a:srgbClr val="800080"/>
                </a:solidFill>
              </a:rPr>
              <a:t>A</a:t>
            </a:r>
            <a:r>
              <a:rPr lang="en-US" altLang="zh-TW" sz="1800" dirty="0"/>
              <a:t>ccess</a:t>
            </a:r>
          </a:p>
          <a:p>
            <a:pPr lvl="1">
              <a:spcBef>
                <a:spcPts val="700"/>
              </a:spcBef>
              <a:buFont typeface="Times New Roman" panose="02020603050405020304" pitchFamily="18" charset="0"/>
              <a:buChar char="–"/>
            </a:pPr>
            <a:r>
              <a:rPr lang="en-US" altLang="zh-TW" sz="1800" dirty="0"/>
              <a:t>send, receive, read, write, atomic operations</a:t>
            </a:r>
          </a:p>
        </p:txBody>
      </p:sp>
      <p:sp>
        <p:nvSpPr>
          <p:cNvPr id="8" name="文字方塊 7">
            <a:extLst>
              <a:ext uri="{FF2B5EF4-FFF2-40B4-BE49-F238E27FC236}">
                <a16:creationId xmlns:a16="http://schemas.microsoft.com/office/drawing/2014/main" id="{B6BF1E9D-E7A4-1646-9E22-9F013725AA5D}"/>
              </a:ext>
            </a:extLst>
          </p:cNvPr>
          <p:cNvSpPr txBox="1"/>
          <p:nvPr/>
        </p:nvSpPr>
        <p:spPr>
          <a:xfrm>
            <a:off x="40575" y="4929846"/>
            <a:ext cx="8817346" cy="338554"/>
          </a:xfrm>
          <a:prstGeom prst="rect">
            <a:avLst/>
          </a:prstGeom>
          <a:noFill/>
        </p:spPr>
        <p:txBody>
          <a:bodyPr wrap="square" rtlCol="0">
            <a:spAutoFit/>
          </a:bodyPr>
          <a:lstStyle/>
          <a:p>
            <a:r>
              <a:rPr kumimoji="1" lang="en-US" altLang="zh-TW" sz="800" dirty="0"/>
              <a:t>Cite: Introduction to RDMA programming, Author: Robert D. Russell, </a:t>
            </a:r>
            <a:r>
              <a:rPr lang="en-US" altLang="zh-TW" sz="800" dirty="0" err="1"/>
              <a:t>InterOperability</a:t>
            </a:r>
            <a:r>
              <a:rPr lang="en-US" altLang="zh-TW" sz="800" dirty="0"/>
              <a:t> Laboratory &amp; Computer Science Department, University of New Hampshire</a:t>
            </a:r>
          </a:p>
          <a:p>
            <a:endParaRPr kumimoji="1" lang="zh-TW" altLang="en-US" sz="800" dirty="0"/>
          </a:p>
        </p:txBody>
      </p:sp>
    </p:spTree>
    <p:extLst>
      <p:ext uri="{BB962C8B-B14F-4D97-AF65-F5344CB8AC3E}">
        <p14:creationId xmlns:p14="http://schemas.microsoft.com/office/powerpoint/2010/main" val="19993398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3.9|24.2|52.8|1.8|0.7"/>
</p:tagLst>
</file>

<file path=ppt/theme/theme1.xml><?xml version="1.0" encoding="utf-8"?>
<a:theme xmlns:a="http://schemas.openxmlformats.org/drawingml/2006/main" name="NYU Schools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4BCDA591-17B7-DD4C-8BC0-16E537F664E3}" vid="{5AE9606A-235E-094E-A9A0-66931A79D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14405</TotalTime>
  <Words>3807</Words>
  <Application>Microsoft Macintosh PowerPoint</Application>
  <PresentationFormat>On-screen Show (16:9)</PresentationFormat>
  <Paragraphs>451</Paragraphs>
  <Slides>48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微软雅黑</vt:lpstr>
      <vt:lpstr>Arial</vt:lpstr>
      <vt:lpstr>Baskerville</vt:lpstr>
      <vt:lpstr>Calibri</vt:lpstr>
      <vt:lpstr>Cambria Math</vt:lpstr>
      <vt:lpstr>Courier New</vt:lpstr>
      <vt:lpstr>Times New Roman</vt:lpstr>
      <vt:lpstr>Wingdings</vt:lpstr>
      <vt:lpstr>NYU Schools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Kuan-yin Chen</dc:creator>
  <cp:lastModifiedBy>H. Jonathan  Chao</cp:lastModifiedBy>
  <cp:revision>1012</cp:revision>
  <cp:lastPrinted>2019-12-09T10:48:13Z</cp:lastPrinted>
  <dcterms:created xsi:type="dcterms:W3CDTF">2016-02-22T02:00:20Z</dcterms:created>
  <dcterms:modified xsi:type="dcterms:W3CDTF">2020-12-09T12:18:48Z</dcterms:modified>
</cp:coreProperties>
</file>