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2"/>
  </p:notesMasterIdLst>
  <p:sldIdLst>
    <p:sldId id="256" r:id="rId2"/>
    <p:sldId id="257" r:id="rId3"/>
    <p:sldId id="259" r:id="rId4"/>
    <p:sldId id="270" r:id="rId5"/>
    <p:sldId id="258" r:id="rId6"/>
    <p:sldId id="260" r:id="rId7"/>
    <p:sldId id="264" r:id="rId8"/>
    <p:sldId id="261" r:id="rId9"/>
    <p:sldId id="265" r:id="rId10"/>
    <p:sldId id="269" r:id="rId11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rosoft Corp.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12" autoAdjust="0"/>
    <p:restoredTop sz="77522" autoAdjust="0"/>
  </p:normalViewPr>
  <p:slideViewPr>
    <p:cSldViewPr>
      <p:cViewPr varScale="1">
        <p:scale>
          <a:sx n="55" d="100"/>
          <a:sy n="55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zh-CN" alt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3CA8C898-F80C-4077-82FC-39266EAAAAD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0908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A9F46-2F0D-4417-9407-9220B6D544C0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单击此处添加备注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791A36-47EF-4F57-8636-A7E0CF6D1BD7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None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F2D84C-9DEE-45DD-A181-35A542319026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课程说明应简明扼要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8C898-F80C-4077-82FC-39266EAAAAD5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3014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4D4F60-D147-421E-BBF3-1C4F77477CE3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8C898-F80C-4077-82FC-39266EAAAAD5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4123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8C898-F80C-4077-82FC-39266EAAAAD5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8777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en-US" noProof="0" smtClean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en-US" noProof="0" smtClean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D69160-D22B-4A26-AC59-18268900BB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AA8032-7F20-4F2E-9650-9980669821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6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369E54-2625-4804-9997-1869FCB024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8647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4FD21C2-6DFA-4FC0-A3D3-CA085A1D40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11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EF155D-BDC9-4738-9D9A-5CF879CD33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737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51957-817C-4CA0-A752-3AD81EC58B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833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05F55C-ECC2-41BD-ACA4-D2C082C063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654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2E09C1-84A1-4EEA-A0C1-A76AFABA53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429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B7682-6AA9-41B2-BD5B-E6E5870E1A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305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8B5EC-3ADF-4632-AA0D-5636C9B3A0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514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FA2C2-7FD2-4B25-9B15-912F5BA3A4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295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6C772E-D03F-4B5C-895F-24C2820447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431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单击此处编辑母版标题样式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单击此处编辑母版文本样式</a:t>
            </a:r>
          </a:p>
          <a:p>
            <a:pPr lvl="1"/>
            <a:r>
              <a:rPr lang="en-US" altLang="en-US" smtClean="0"/>
              <a:t>第二级</a:t>
            </a:r>
          </a:p>
          <a:p>
            <a:pPr lvl="2"/>
            <a:r>
              <a:rPr lang="en-US" altLang="en-US" smtClean="0"/>
              <a:t>第三级</a:t>
            </a:r>
          </a:p>
          <a:p>
            <a:pPr lvl="3"/>
            <a:r>
              <a:rPr lang="en-US" altLang="en-US" smtClean="0"/>
              <a:t>第四级</a:t>
            </a:r>
          </a:p>
          <a:p>
            <a:pPr lvl="4"/>
            <a:r>
              <a:rPr lang="en-US" altLang="en-US" smtClean="0"/>
              <a:t>第五级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7E5B1A39-FF4F-4D4D-8CAE-B9C46B76A3C4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ensorfly.cn/tfdoc/api_docs/python/constant_op.html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5703888" cy="2133600"/>
          </a:xfrm>
        </p:spPr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TensorFlow</a:t>
            </a:r>
            <a:r>
              <a:rPr lang="zh-CN" altLang="en-US" dirty="0" smtClean="0">
                <a:ea typeface="宋体" charset="-122"/>
              </a:rPr>
              <a:t>的基本使用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演讲者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袁国亮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概念</a:t>
            </a:r>
            <a:r>
              <a:rPr lang="en-US" altLang="zh-CN" dirty="0" smtClean="0">
                <a:ea typeface="宋体" charset="-122"/>
              </a:rPr>
              <a:t>7</a:t>
            </a:r>
            <a:r>
              <a:rPr lang="zh-CN" altLang="en-US" dirty="0" smtClean="0">
                <a:ea typeface="宋体" charset="-122"/>
              </a:rPr>
              <a:t>：</a:t>
            </a:r>
            <a:r>
              <a:rPr lang="en-US" altLang="zh-CN" dirty="0" smtClean="0">
                <a:ea typeface="宋体" charset="-122"/>
              </a:rPr>
              <a:t>Feed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TensorFlow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还提供了 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feed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机制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该机制 可以临时替代图中的任意操作中的 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tensor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可以对图中任何操作提交补丁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直接插入一个 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tensor.</a:t>
            </a:r>
          </a:p>
          <a:p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feed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使用一个 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tensor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值临时替换一个操作的输出结果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你可以提供 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feed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数据作为 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run() 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调用的参数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feed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只在调用它的方法内有效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方法结束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feed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就会消失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最常见的用例是将某些特殊的操作指定为 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"feed"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标记的方法是使用 </a:t>
            </a:r>
            <a:r>
              <a:rPr lang="en-US" altLang="zh-CN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tf.placeholder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为这些操作创建占位符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基本使用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 </a:t>
            </a:r>
            <a:r>
              <a:rPr lang="en-US" altLang="zh-CN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TensorFlow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你必须明白 </a:t>
            </a:r>
            <a:r>
              <a:rPr lang="en-US" altLang="zh-CN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TensorFlow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使用图 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(graph)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来表示计算任务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在被称之为 会话 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(Session) 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的上下文 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(context)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中执行图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 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tensor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表示数据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 变量 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(Variable) 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维护状态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 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feed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 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fetch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可以为任意的操作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(arbitrary operation)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赋值或者从其中获取数据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综述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r>
              <a:rPr lang="en-US" altLang="zh-CN" sz="2600" dirty="0" err="1">
                <a:solidFill>
                  <a:schemeClr val="tx1"/>
                </a:solidFill>
              </a:rPr>
              <a:t>TensorFlow</a:t>
            </a:r>
            <a:r>
              <a:rPr lang="en-US" altLang="zh-CN" sz="2600" dirty="0">
                <a:solidFill>
                  <a:schemeClr val="tx1"/>
                </a:solidFill>
              </a:rPr>
              <a:t> </a:t>
            </a:r>
            <a:r>
              <a:rPr lang="zh-CN" altLang="en-US" sz="2600" dirty="0">
                <a:solidFill>
                  <a:schemeClr val="tx1"/>
                </a:solidFill>
              </a:rPr>
              <a:t>是一个编程系统</a:t>
            </a:r>
            <a:r>
              <a:rPr lang="en-US" altLang="zh-CN" sz="2600" dirty="0">
                <a:solidFill>
                  <a:schemeClr val="tx1"/>
                </a:solidFill>
              </a:rPr>
              <a:t>, </a:t>
            </a:r>
            <a:r>
              <a:rPr lang="zh-CN" altLang="en-US" sz="2600" dirty="0">
                <a:solidFill>
                  <a:schemeClr val="tx1"/>
                </a:solidFill>
              </a:rPr>
              <a:t>使用图来表示计算任务</a:t>
            </a:r>
            <a:r>
              <a:rPr lang="en-US" altLang="zh-CN" sz="2600" dirty="0">
                <a:solidFill>
                  <a:schemeClr val="tx1"/>
                </a:solidFill>
              </a:rPr>
              <a:t>. </a:t>
            </a:r>
            <a:r>
              <a:rPr lang="zh-CN" altLang="en-US" sz="2600" dirty="0">
                <a:solidFill>
                  <a:schemeClr val="tx1"/>
                </a:solidFill>
              </a:rPr>
              <a:t>图中的节点被称之为 </a:t>
            </a:r>
            <a:r>
              <a:rPr lang="en-US" altLang="zh-CN" sz="2600" dirty="0">
                <a:solidFill>
                  <a:schemeClr val="tx1"/>
                </a:solidFill>
              </a:rPr>
              <a:t>op (operation </a:t>
            </a:r>
            <a:r>
              <a:rPr lang="zh-CN" altLang="en-US" sz="2600" dirty="0">
                <a:solidFill>
                  <a:schemeClr val="tx1"/>
                </a:solidFill>
              </a:rPr>
              <a:t>的缩写</a:t>
            </a:r>
            <a:r>
              <a:rPr lang="en-US" altLang="zh-CN" sz="2600" dirty="0">
                <a:solidFill>
                  <a:schemeClr val="tx1"/>
                </a:solidFill>
              </a:rPr>
              <a:t>). </a:t>
            </a:r>
            <a:r>
              <a:rPr lang="zh-CN" altLang="en-US" sz="2600" dirty="0">
                <a:solidFill>
                  <a:schemeClr val="tx1"/>
                </a:solidFill>
              </a:rPr>
              <a:t>一个 </a:t>
            </a:r>
            <a:r>
              <a:rPr lang="en-US" altLang="zh-CN" sz="2600" dirty="0">
                <a:solidFill>
                  <a:schemeClr val="tx1"/>
                </a:solidFill>
              </a:rPr>
              <a:t>op </a:t>
            </a:r>
            <a:r>
              <a:rPr lang="zh-CN" altLang="en-US" sz="2600" dirty="0">
                <a:solidFill>
                  <a:schemeClr val="tx1"/>
                </a:solidFill>
              </a:rPr>
              <a:t>获得 </a:t>
            </a:r>
            <a:r>
              <a:rPr lang="en-US" altLang="zh-CN" sz="2600" dirty="0">
                <a:solidFill>
                  <a:schemeClr val="tx1"/>
                </a:solidFill>
              </a:rPr>
              <a:t>0 </a:t>
            </a:r>
            <a:r>
              <a:rPr lang="zh-CN" altLang="en-US" sz="2600" dirty="0">
                <a:solidFill>
                  <a:schemeClr val="tx1"/>
                </a:solidFill>
              </a:rPr>
              <a:t>个或多个 </a:t>
            </a:r>
            <a:r>
              <a:rPr lang="en-US" altLang="zh-CN" sz="2600" dirty="0">
                <a:solidFill>
                  <a:schemeClr val="tx1"/>
                </a:solidFill>
              </a:rPr>
              <a:t>Tensor, </a:t>
            </a:r>
            <a:r>
              <a:rPr lang="zh-CN" altLang="en-US" sz="2600" dirty="0">
                <a:solidFill>
                  <a:schemeClr val="tx1"/>
                </a:solidFill>
              </a:rPr>
              <a:t>执行计算</a:t>
            </a:r>
            <a:r>
              <a:rPr lang="en-US" altLang="zh-CN" sz="2600" dirty="0">
                <a:solidFill>
                  <a:schemeClr val="tx1"/>
                </a:solidFill>
              </a:rPr>
              <a:t>, </a:t>
            </a:r>
            <a:r>
              <a:rPr lang="zh-CN" altLang="en-US" sz="2600" dirty="0">
                <a:solidFill>
                  <a:schemeClr val="tx1"/>
                </a:solidFill>
              </a:rPr>
              <a:t>产生 </a:t>
            </a:r>
            <a:r>
              <a:rPr lang="en-US" altLang="zh-CN" sz="2600" dirty="0">
                <a:solidFill>
                  <a:schemeClr val="tx1"/>
                </a:solidFill>
              </a:rPr>
              <a:t>0 </a:t>
            </a:r>
            <a:r>
              <a:rPr lang="zh-CN" altLang="en-US" sz="2600" dirty="0">
                <a:solidFill>
                  <a:schemeClr val="tx1"/>
                </a:solidFill>
              </a:rPr>
              <a:t>个或多个 </a:t>
            </a:r>
            <a:r>
              <a:rPr lang="en-US" altLang="zh-CN" sz="2600" dirty="0">
                <a:solidFill>
                  <a:schemeClr val="tx1"/>
                </a:solidFill>
              </a:rPr>
              <a:t>Tensor. </a:t>
            </a:r>
            <a:r>
              <a:rPr lang="zh-CN" altLang="en-US" sz="2600" dirty="0">
                <a:solidFill>
                  <a:schemeClr val="tx1"/>
                </a:solidFill>
              </a:rPr>
              <a:t>每个 </a:t>
            </a:r>
            <a:r>
              <a:rPr lang="en-US" altLang="zh-CN" sz="2600" dirty="0">
                <a:solidFill>
                  <a:schemeClr val="tx1"/>
                </a:solidFill>
              </a:rPr>
              <a:t>Tensor </a:t>
            </a:r>
            <a:r>
              <a:rPr lang="zh-CN" altLang="en-US" sz="2600" dirty="0">
                <a:solidFill>
                  <a:schemeClr val="tx1"/>
                </a:solidFill>
              </a:rPr>
              <a:t>是一个类型化的多维数组</a:t>
            </a:r>
            <a:r>
              <a:rPr lang="en-US" altLang="zh-CN" sz="2600" dirty="0">
                <a:solidFill>
                  <a:schemeClr val="tx1"/>
                </a:solidFill>
              </a:rPr>
              <a:t>. </a:t>
            </a:r>
            <a:r>
              <a:rPr lang="zh-CN" altLang="en-US" sz="2600" dirty="0">
                <a:solidFill>
                  <a:schemeClr val="tx1"/>
                </a:solidFill>
              </a:rPr>
              <a:t>例如</a:t>
            </a:r>
            <a:r>
              <a:rPr lang="en-US" altLang="zh-CN" sz="2600" dirty="0">
                <a:solidFill>
                  <a:schemeClr val="tx1"/>
                </a:solidFill>
              </a:rPr>
              <a:t>, </a:t>
            </a:r>
            <a:r>
              <a:rPr lang="zh-CN" altLang="en-US" sz="2600" dirty="0">
                <a:solidFill>
                  <a:schemeClr val="tx1"/>
                </a:solidFill>
              </a:rPr>
              <a:t>你可以将一小组图像集表示为一个四维浮点数数组</a:t>
            </a:r>
            <a:r>
              <a:rPr lang="en-US" altLang="zh-CN" sz="2600" dirty="0">
                <a:solidFill>
                  <a:schemeClr val="tx1"/>
                </a:solidFill>
              </a:rPr>
              <a:t>, </a:t>
            </a:r>
            <a:r>
              <a:rPr lang="zh-CN" altLang="en-US" sz="2600" dirty="0">
                <a:solidFill>
                  <a:schemeClr val="tx1"/>
                </a:solidFill>
              </a:rPr>
              <a:t>这四个维度分别是 </a:t>
            </a:r>
            <a:r>
              <a:rPr lang="en-US" altLang="zh-CN" sz="2600" dirty="0">
                <a:solidFill>
                  <a:schemeClr val="tx1"/>
                </a:solidFill>
              </a:rPr>
              <a:t>[batch, height, width, </a:t>
            </a:r>
            <a:r>
              <a:rPr lang="en-US" altLang="zh-CN" sz="2600" dirty="0" err="1" smtClean="0">
                <a:solidFill>
                  <a:schemeClr val="tx1"/>
                </a:solidFill>
              </a:rPr>
              <a:t>hannels</a:t>
            </a:r>
            <a:r>
              <a:rPr lang="en-US" altLang="zh-CN" sz="2600" dirty="0">
                <a:solidFill>
                  <a:schemeClr val="tx1"/>
                </a:solidFill>
              </a:rPr>
              <a:t>].</a:t>
            </a:r>
          </a:p>
          <a:p>
            <a:r>
              <a:rPr lang="zh-CN" altLang="en-US" sz="2600" dirty="0">
                <a:solidFill>
                  <a:schemeClr val="tx1"/>
                </a:solidFill>
              </a:rPr>
              <a:t>一个 </a:t>
            </a:r>
            <a:r>
              <a:rPr lang="en-US" altLang="zh-CN" sz="2600" dirty="0" err="1">
                <a:solidFill>
                  <a:schemeClr val="tx1"/>
                </a:solidFill>
              </a:rPr>
              <a:t>TensorFlow</a:t>
            </a:r>
            <a:r>
              <a:rPr lang="en-US" altLang="zh-CN" sz="2600" dirty="0">
                <a:solidFill>
                  <a:schemeClr val="tx1"/>
                </a:solidFill>
              </a:rPr>
              <a:t> </a:t>
            </a:r>
            <a:r>
              <a:rPr lang="zh-CN" altLang="en-US" sz="2600" dirty="0">
                <a:solidFill>
                  <a:schemeClr val="tx1"/>
                </a:solidFill>
              </a:rPr>
              <a:t>图描述了计算的过程</a:t>
            </a:r>
            <a:r>
              <a:rPr lang="en-US" altLang="zh-CN" sz="2600" dirty="0">
                <a:solidFill>
                  <a:schemeClr val="tx1"/>
                </a:solidFill>
              </a:rPr>
              <a:t>. </a:t>
            </a:r>
            <a:r>
              <a:rPr lang="zh-CN" altLang="en-US" sz="2600" dirty="0">
                <a:solidFill>
                  <a:schemeClr val="tx1"/>
                </a:solidFill>
              </a:rPr>
              <a:t>为了进行计算</a:t>
            </a:r>
            <a:r>
              <a:rPr lang="en-US" altLang="zh-CN" sz="2600" dirty="0">
                <a:solidFill>
                  <a:schemeClr val="tx1"/>
                </a:solidFill>
              </a:rPr>
              <a:t>, </a:t>
            </a:r>
            <a:r>
              <a:rPr lang="zh-CN" altLang="en-US" sz="2600" dirty="0">
                <a:solidFill>
                  <a:schemeClr val="tx1"/>
                </a:solidFill>
              </a:rPr>
              <a:t>图必须在 会话 里被启动</a:t>
            </a:r>
            <a:r>
              <a:rPr lang="en-US" altLang="zh-CN" sz="2600" dirty="0">
                <a:solidFill>
                  <a:schemeClr val="tx1"/>
                </a:solidFill>
              </a:rPr>
              <a:t>. </a:t>
            </a:r>
            <a:r>
              <a:rPr lang="zh-CN" altLang="en-US" sz="2600" dirty="0">
                <a:solidFill>
                  <a:schemeClr val="tx1"/>
                </a:solidFill>
              </a:rPr>
              <a:t>会话 将图的 </a:t>
            </a:r>
            <a:r>
              <a:rPr lang="en-US" altLang="zh-CN" sz="2600" dirty="0">
                <a:solidFill>
                  <a:schemeClr val="tx1"/>
                </a:solidFill>
              </a:rPr>
              <a:t>op </a:t>
            </a:r>
            <a:r>
              <a:rPr lang="zh-CN" altLang="en-US" sz="2600" dirty="0">
                <a:solidFill>
                  <a:schemeClr val="tx1"/>
                </a:solidFill>
              </a:rPr>
              <a:t>分发到诸如 </a:t>
            </a:r>
            <a:r>
              <a:rPr lang="en-US" altLang="zh-CN" sz="2600" dirty="0">
                <a:solidFill>
                  <a:schemeClr val="tx1"/>
                </a:solidFill>
              </a:rPr>
              <a:t>CPU </a:t>
            </a:r>
            <a:r>
              <a:rPr lang="zh-CN" altLang="en-US" sz="2600" dirty="0">
                <a:solidFill>
                  <a:schemeClr val="tx1"/>
                </a:solidFill>
              </a:rPr>
              <a:t>或 </a:t>
            </a:r>
            <a:r>
              <a:rPr lang="en-US" altLang="zh-CN" sz="2600" dirty="0">
                <a:solidFill>
                  <a:schemeClr val="tx1"/>
                </a:solidFill>
              </a:rPr>
              <a:t>GPU </a:t>
            </a:r>
            <a:r>
              <a:rPr lang="zh-CN" altLang="en-US" sz="2600" dirty="0">
                <a:solidFill>
                  <a:schemeClr val="tx1"/>
                </a:solidFill>
              </a:rPr>
              <a:t>之类的 设备 上</a:t>
            </a:r>
            <a:r>
              <a:rPr lang="en-US" altLang="zh-CN" sz="2600" dirty="0">
                <a:solidFill>
                  <a:schemeClr val="tx1"/>
                </a:solidFill>
              </a:rPr>
              <a:t>, </a:t>
            </a:r>
            <a:r>
              <a:rPr lang="zh-CN" altLang="en-US" sz="2600" dirty="0">
                <a:solidFill>
                  <a:schemeClr val="tx1"/>
                </a:solidFill>
              </a:rPr>
              <a:t>同时提供执行 </a:t>
            </a:r>
            <a:r>
              <a:rPr lang="en-US" altLang="zh-CN" sz="2600" dirty="0">
                <a:solidFill>
                  <a:schemeClr val="tx1"/>
                </a:solidFill>
              </a:rPr>
              <a:t>op </a:t>
            </a:r>
            <a:r>
              <a:rPr lang="zh-CN" altLang="en-US" sz="2600" dirty="0">
                <a:solidFill>
                  <a:schemeClr val="tx1"/>
                </a:solidFill>
              </a:rPr>
              <a:t>的方法</a:t>
            </a:r>
            <a:r>
              <a:rPr lang="en-US" altLang="zh-CN" sz="2600" dirty="0">
                <a:solidFill>
                  <a:schemeClr val="tx1"/>
                </a:solidFill>
              </a:rPr>
              <a:t>. </a:t>
            </a:r>
            <a:r>
              <a:rPr lang="zh-CN" altLang="en-US" sz="2600" dirty="0">
                <a:solidFill>
                  <a:schemeClr val="tx1"/>
                </a:solidFill>
              </a:rPr>
              <a:t>这些方法执行后</a:t>
            </a:r>
            <a:r>
              <a:rPr lang="en-US" altLang="zh-CN" sz="2600" dirty="0">
                <a:solidFill>
                  <a:schemeClr val="tx1"/>
                </a:solidFill>
              </a:rPr>
              <a:t>, </a:t>
            </a:r>
            <a:r>
              <a:rPr lang="zh-CN" altLang="en-US" sz="2600" dirty="0">
                <a:solidFill>
                  <a:schemeClr val="tx1"/>
                </a:solidFill>
              </a:rPr>
              <a:t>将产生的 </a:t>
            </a:r>
            <a:r>
              <a:rPr lang="en-US" altLang="zh-CN" sz="2600" dirty="0">
                <a:solidFill>
                  <a:schemeClr val="tx1"/>
                </a:solidFill>
              </a:rPr>
              <a:t>tensor </a:t>
            </a:r>
            <a:r>
              <a:rPr lang="zh-CN" altLang="en-US" sz="2600" dirty="0">
                <a:solidFill>
                  <a:schemeClr val="tx1"/>
                </a:solidFill>
              </a:rPr>
              <a:t>返回</a:t>
            </a:r>
            <a:r>
              <a:rPr lang="en-US" altLang="zh-CN" sz="2600" dirty="0">
                <a:solidFill>
                  <a:schemeClr val="tx1"/>
                </a:solidFill>
              </a:rPr>
              <a:t>. </a:t>
            </a:r>
            <a:endParaRPr lang="en-US" altLang="zh-CN" sz="26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概念</a:t>
            </a:r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：</a:t>
            </a:r>
            <a:r>
              <a:rPr lang="en-US" altLang="zh-CN" dirty="0">
                <a:ea typeface="宋体" charset="-122"/>
              </a:rPr>
              <a:t>Tensor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TensorFlow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程序使用 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tensor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数据结构来代表所有的数据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计算图中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操作间传递的数据都是 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tensor.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你可以把 </a:t>
            </a:r>
            <a:r>
              <a:rPr lang="en-US" altLang="zh-CN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TensorFlow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tensor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看作是一个 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维的数组或列表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 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tensor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主要有三个属性：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123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概念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：</a:t>
            </a:r>
            <a:r>
              <a:rPr lang="zh-CN" altLang="en-US" dirty="0">
                <a:ea typeface="宋体" charset="-122"/>
              </a:rPr>
              <a:t>计算图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TensorFlow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程序通常被组织成一个构建阶段和一个执行阶段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在构建阶段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op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的执行步骤 被描述成一个图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在执行阶段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使用会话执行执行图中的 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例如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通常在构建阶段创建一个图来表示和训练神经网络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然后在执行阶段反复执行图中的训练 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op.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概念</a:t>
            </a:r>
            <a:r>
              <a:rPr lang="en-US" altLang="zh-CN" dirty="0" smtClean="0"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：</a:t>
            </a:r>
            <a:r>
              <a:rPr lang="zh-CN" altLang="en-US" dirty="0">
                <a:ea typeface="宋体" charset="-122"/>
              </a:rPr>
              <a:t>构建图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1"/>
                </a:solidFill>
              </a:rPr>
              <a:t>构建图的第一步</a:t>
            </a:r>
            <a:r>
              <a:rPr lang="en-US" altLang="zh-CN" sz="2800" dirty="0">
                <a:solidFill>
                  <a:schemeClr val="tx1"/>
                </a:solidFill>
              </a:rPr>
              <a:t>, </a:t>
            </a:r>
            <a:r>
              <a:rPr lang="zh-CN" altLang="en-US" sz="2800" dirty="0">
                <a:solidFill>
                  <a:schemeClr val="tx1"/>
                </a:solidFill>
              </a:rPr>
              <a:t>是创建源 </a:t>
            </a:r>
            <a:r>
              <a:rPr lang="en-US" altLang="zh-CN" sz="2800" dirty="0">
                <a:solidFill>
                  <a:schemeClr val="tx1"/>
                </a:solidFill>
              </a:rPr>
              <a:t>op (source op). </a:t>
            </a:r>
            <a:r>
              <a:rPr lang="zh-CN" altLang="en-US" sz="2800" dirty="0">
                <a:solidFill>
                  <a:schemeClr val="tx1"/>
                </a:solidFill>
              </a:rPr>
              <a:t>源 </a:t>
            </a:r>
            <a:r>
              <a:rPr lang="en-US" altLang="zh-CN" sz="2800" dirty="0">
                <a:solidFill>
                  <a:schemeClr val="tx1"/>
                </a:solidFill>
              </a:rPr>
              <a:t>op </a:t>
            </a:r>
            <a:r>
              <a:rPr lang="zh-CN" altLang="en-US" sz="2800" dirty="0">
                <a:solidFill>
                  <a:schemeClr val="tx1"/>
                </a:solidFill>
              </a:rPr>
              <a:t>不需要任何输入</a:t>
            </a:r>
            <a:r>
              <a:rPr lang="en-US" altLang="zh-CN" sz="2800" dirty="0">
                <a:solidFill>
                  <a:schemeClr val="tx1"/>
                </a:solidFill>
              </a:rPr>
              <a:t>, </a:t>
            </a:r>
            <a:r>
              <a:rPr lang="zh-CN" altLang="en-US" sz="2800" dirty="0">
                <a:solidFill>
                  <a:schemeClr val="tx1"/>
                </a:solidFill>
              </a:rPr>
              <a:t>例如 </a:t>
            </a:r>
            <a:r>
              <a:rPr lang="zh-CN" altLang="en-US" sz="2800" dirty="0" smtClean="0"/>
              <a:t>常量 </a:t>
            </a:r>
            <a:r>
              <a:rPr lang="en-US" altLang="zh-CN" sz="2800" dirty="0" smtClean="0"/>
              <a:t>(Constant)</a:t>
            </a:r>
            <a:r>
              <a:rPr lang="en-US" altLang="zh-CN" sz="2800" dirty="0">
                <a:solidFill>
                  <a:schemeClr val="tx1"/>
                </a:solidFill>
              </a:rPr>
              <a:t>. </a:t>
            </a:r>
            <a:r>
              <a:rPr lang="zh-CN" altLang="en-US" sz="2800" dirty="0">
                <a:solidFill>
                  <a:schemeClr val="tx1"/>
                </a:solidFill>
              </a:rPr>
              <a:t>源 </a:t>
            </a:r>
            <a:r>
              <a:rPr lang="en-US" altLang="zh-CN" sz="2800" dirty="0">
                <a:solidFill>
                  <a:schemeClr val="tx1"/>
                </a:solidFill>
              </a:rPr>
              <a:t>op </a:t>
            </a:r>
            <a:r>
              <a:rPr lang="zh-CN" altLang="en-US" sz="2800" dirty="0">
                <a:solidFill>
                  <a:schemeClr val="tx1"/>
                </a:solidFill>
              </a:rPr>
              <a:t>的输出被传递给其它 </a:t>
            </a:r>
            <a:r>
              <a:rPr lang="en-US" altLang="zh-CN" sz="2800" dirty="0">
                <a:solidFill>
                  <a:schemeClr val="tx1"/>
                </a:solidFill>
              </a:rPr>
              <a:t>op </a:t>
            </a:r>
            <a:r>
              <a:rPr lang="zh-CN" altLang="en-US" sz="2800" dirty="0">
                <a:solidFill>
                  <a:schemeClr val="tx1"/>
                </a:solidFill>
              </a:rPr>
              <a:t>做运算</a:t>
            </a:r>
            <a:r>
              <a:rPr lang="en-US" altLang="zh-CN" sz="2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 </a:t>
            </a: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库中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op </a:t>
            </a: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构造器的返回值代表被构造出的 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 </a:t>
            </a: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的输出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这些返回值可以传递给其它 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 </a:t>
            </a: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构造器作为输入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zh-CN" sz="2600" dirty="0">
              <a:ea typeface="宋体" charset="-122"/>
            </a:endParaRPr>
          </a:p>
        </p:txBody>
      </p:sp>
      <p:sp>
        <p:nvSpPr>
          <p:cNvPr id="31751" name="Rectangle 7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2200" dirty="0">
              <a:ea typeface="宋体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4" y="2744492"/>
            <a:ext cx="33623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概念</a:t>
            </a:r>
            <a:r>
              <a:rPr lang="en-US" altLang="zh-CN" dirty="0" smtClean="0">
                <a:ea typeface="宋体" charset="-122"/>
              </a:rPr>
              <a:t>4</a:t>
            </a:r>
            <a:r>
              <a:rPr lang="zh-CN" altLang="en-US" dirty="0" smtClean="0">
                <a:ea typeface="宋体" charset="-122"/>
              </a:rPr>
              <a:t>：在</a:t>
            </a:r>
            <a:r>
              <a:rPr lang="zh-CN" altLang="en-US" dirty="0">
                <a:ea typeface="宋体" charset="-122"/>
              </a:rPr>
              <a:t>一个会话中启动</a:t>
            </a:r>
            <a:r>
              <a:rPr lang="zh-CN" altLang="en-US" dirty="0" smtClean="0">
                <a:ea typeface="宋体" charset="-122"/>
              </a:rPr>
              <a:t>图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构造阶段完成后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才能启动图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启动图的第一步是创建一个 </a:t>
            </a:r>
            <a:r>
              <a:rPr lang="en-US" altLang="zh-CN" dirty="0" smtClean="0"/>
              <a:t>Session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对象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如果无任何创建参数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会话构造器将启动默认图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对象在使用完后需要关闭以释放资源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除了显式调用 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外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也可以使用 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"with"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代码块 来自动完成关闭动作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tf.Session</a:t>
            </a:r>
            <a:r>
              <a:rPr lang="en-US" altLang="zh-CN" dirty="0" smtClean="0"/>
              <a:t>() 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sess</a:t>
            </a:r>
            <a:r>
              <a:rPr lang="en-US" altLang="zh-CN" dirty="0" smtClean="0"/>
              <a:t>: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result = </a:t>
            </a:r>
            <a:r>
              <a:rPr lang="en-US" altLang="zh-CN" dirty="0" err="1" smtClean="0"/>
              <a:t>sess.run</a:t>
            </a:r>
            <a:r>
              <a:rPr lang="en-US" altLang="zh-CN" dirty="0" smtClean="0"/>
              <a:t>([product]) 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）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概念</a:t>
            </a:r>
            <a:r>
              <a:rPr lang="en-US" altLang="zh-CN" dirty="0" smtClean="0">
                <a:ea typeface="宋体" charset="-122"/>
              </a:rPr>
              <a:t>5</a:t>
            </a:r>
            <a:r>
              <a:rPr lang="zh-CN" altLang="en-US" dirty="0" smtClean="0">
                <a:ea typeface="宋体" charset="-122"/>
              </a:rPr>
              <a:t>：变量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7139136" cy="4411662"/>
          </a:xfrm>
        </p:spPr>
        <p:txBody>
          <a:bodyPr/>
          <a:lstStyle/>
          <a:p>
            <a:r>
              <a:rPr lang="en-US" altLang="zh-CN" sz="2800" dirty="0" err="1" smtClean="0">
                <a:solidFill>
                  <a:schemeClr val="tx1"/>
                </a:solidFill>
              </a:rPr>
              <a:t>TensorFlow</a:t>
            </a:r>
            <a:r>
              <a:rPr lang="zh-CN" altLang="en-US" sz="2800" dirty="0">
                <a:solidFill>
                  <a:schemeClr val="tx1"/>
                </a:solidFill>
              </a:rPr>
              <a:t>提供了一系列操作符来初始化张量，初始值是</a:t>
            </a:r>
            <a:r>
              <a:rPr lang="zh-CN" altLang="en-US" sz="2800" dirty="0">
                <a:solidFill>
                  <a:schemeClr val="tx1"/>
                </a:solidFill>
                <a:hlinkClick r:id="rId2"/>
              </a:rPr>
              <a:t>常量或是随机值</a:t>
            </a:r>
            <a:r>
              <a:rPr lang="zh-CN" altLang="en-US" sz="2800" dirty="0" smtClean="0">
                <a:solidFill>
                  <a:schemeClr val="tx1"/>
                </a:solidFill>
              </a:rPr>
              <a:t>。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变量的初始化必须在模型的其它操作运行之前先明确地完成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。最简单的方法就是添加一个给所有变量初始化的操作，并在使用模型之前首先运行那个操作。</a:t>
            </a:r>
            <a:endParaRPr lang="en-US" altLang="zh-CN" sz="26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概念</a:t>
            </a:r>
            <a:r>
              <a:rPr lang="en-US" altLang="zh-CN" dirty="0" smtClean="0">
                <a:ea typeface="宋体" charset="-122"/>
              </a:rPr>
              <a:t>6</a:t>
            </a:r>
            <a:r>
              <a:rPr lang="zh-CN" altLang="en-US" dirty="0" smtClean="0">
                <a:ea typeface="宋体" charset="-122"/>
              </a:rPr>
              <a:t>：</a:t>
            </a:r>
            <a:r>
              <a:rPr lang="en-US" altLang="zh-CN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Fetch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为了取回操作的输出内容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可以在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 </a:t>
            </a:r>
            <a:r>
              <a:rPr lang="en-US" altLang="zh-CN" dirty="0" smtClean="0"/>
              <a:t>run()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调用 执行图时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传入一些 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tensor,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这些 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tensor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会帮助你取回结果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在之前的例子里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我们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只取回了单个节点 </a:t>
            </a:r>
            <a:r>
              <a:rPr lang="en-US" altLang="zh-CN" dirty="0" smtClean="0"/>
              <a:t>state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但是你也可以取回多个 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tensor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ining presentation">
  <a:themeElements>
    <a:clrScheme name="TrainingPres1_TP06088808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TrainingPres1_TP060888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rainingPres1_TP06088808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Pres1_TP06088808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Pres1_TP06088808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Pres1_TP06088808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Pres1_TP06088808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Pres1_TP06088808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Pres1_TP06088808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Pres1_TP06088808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Pres1_TP06088808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Pres1_TP06088808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280</TotalTime>
  <Words>334</Words>
  <Application>Microsoft Office PowerPoint</Application>
  <PresentationFormat>全屏显示(4:3)</PresentationFormat>
  <Paragraphs>44</Paragraphs>
  <Slides>10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Training presentation</vt:lpstr>
      <vt:lpstr>TensorFlow的基本使用</vt:lpstr>
      <vt:lpstr>基本使用</vt:lpstr>
      <vt:lpstr>综述</vt:lpstr>
      <vt:lpstr>概念1：Tensor</vt:lpstr>
      <vt:lpstr>概念2：计算图</vt:lpstr>
      <vt:lpstr>概念3：构建图</vt:lpstr>
      <vt:lpstr>概念4：在一个会话中启动图</vt:lpstr>
      <vt:lpstr>概念5：变量</vt:lpstr>
      <vt:lpstr>概念6：Fetch</vt:lpstr>
      <vt:lpstr>概念7：Feed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TensorFlow的基本使用</dc:title>
  <dc:creator>YuanGuoliang</dc:creator>
  <cp:lastModifiedBy>YuanGuoliang</cp:lastModifiedBy>
  <cp:revision>10</cp:revision>
  <dcterms:created xsi:type="dcterms:W3CDTF">2017-10-31T11:14:00Z</dcterms:created>
  <dcterms:modified xsi:type="dcterms:W3CDTF">2017-11-02T01:49:55Z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TC060888082052</vt:lpwstr>
  </property>
</Properties>
</file>