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88" d="100"/>
          <a:sy n="88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D4D87-7380-1E47-982A-4F2FE38D1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3A5C2A-EAC7-1045-9EBB-D8843BC1C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B03C2-26D2-B74E-892A-5A8F1D4A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FFAE0F-7C5F-4B4B-86C5-8DF4B5C9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4DBB42-6F9F-3D46-A2AD-BD690D34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98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6DA68-B581-4D4D-B8B5-50C8BC56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7BD685-7D60-3B4E-ADB5-63F4C50A7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8BF413-EADB-9149-A08B-822B2D8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833EB-2BB3-AD40-A9B4-D587F916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6BD5D4-A420-AE4A-921E-8E695B71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565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5B8FD4-E98B-5446-A0A1-1B9FA276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65915D-26FC-F842-8BE6-88D4DDEFD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33EDE9-C530-B640-A080-54A2866D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807ED3-AC12-9D44-8D0D-C3821FB4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EF0E75-D10B-7847-AF0C-0C94F114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1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1DBE5-C7CF-374E-9D62-F07D2B38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D806C-CA0A-7647-8B5C-555404B3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9DEE0D-88CB-7D4A-B6E3-FF918201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E38A86-B4C4-0841-9B90-D416CC27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1E6C75-E0FA-0840-AFB5-49588825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382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A7F09-B158-F746-BEC5-AFF737BE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53DB90-912A-CA45-9223-D532F558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2EB3F9-43D1-BC41-9FC5-A610CE13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FDAD19-5C22-C749-8AA7-6DADB192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B05E8-A53E-2C4A-A66B-1707F0DF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182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9C82A-8ED0-A744-A378-839D5903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D269D-9142-CB46-B08F-71DCFE2CC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A7B5AF-D85E-5F4B-A494-7F9058B0B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89021E-17E5-2C4D-8A6B-B1F1A59A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664CD0-A816-9149-88BB-712B9A6E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A38DB-C8F1-494F-9C4F-AB93DA26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16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3A95-BAC4-6A4A-A668-0ED400FE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2E5248-CC42-944D-98A0-8C200297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088182-2C6A-1F4A-8B32-40FC1E57C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25EA25-6088-784B-81E6-16891ECF0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3FA1F9-0A38-9C45-84A2-7FEE79FBD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82534A-A74E-0744-A853-FC80CECC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4E6A131-9EC1-1744-A770-D2E8E0F7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BC86FD-056A-8044-8378-BC601E81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021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95B8E-8D74-1C43-996A-FA3B1A2A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A3F0F1-4A3F-7047-BC7F-A2597236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E2DF6E6-DCE1-9E4B-BEA8-EE717B5F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B4C0DB-8B00-B34B-BFCF-549BE561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138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C0467B-D27D-9C48-B589-93F1EE77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938AD0-6B1C-B24E-86B1-3F952775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090DE1-25A8-0843-A11A-646486A0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40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C996D-5CB2-B34A-89CA-8779E1C7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AC31B-8650-754A-B618-0E563DEB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636D9E-C3A4-674B-AD81-9F87F5160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45BC37-C43B-7347-9C73-A27D765A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42ECAB-6951-3E4A-987A-DDD65860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4D83BF-5C1C-FD41-A9D3-EBE05E65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237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8AA24-F827-2941-B32A-C753DF19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DBE8E5-3A21-6E48-A407-CF362BABF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C0E539-FD12-CB43-9753-029C5A31B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F22ECD-974E-B244-AEAC-BCA41AB7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B14BA7-DB8B-524A-AAAD-5E724CB9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5E5A12-F667-AB49-B3AB-97F2DE03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82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4211D81-DB40-3F49-B0C3-A385E3B2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706378-2B6B-2F46-A536-F3CB6BDF0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0DEAE-5005-3F40-ADBA-7C7F7B47D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E4597-4632-DF44-ADA1-D3D7B858970F}" type="datetimeFigureOut">
              <a:rPr kumimoji="1" lang="zh-TW" altLang="en-US" smtClean="0"/>
              <a:t>2022/7/28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38020-C77B-E44A-AE38-14D367DAD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257806-1C89-2146-B6F2-AD8B15E4E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BC1E-4391-2C4D-AC70-6B62BA0244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2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矩形 1">
            <a:extLst>
              <a:ext uri="{FF2B5EF4-FFF2-40B4-BE49-F238E27FC236}">
                <a16:creationId xmlns:a16="http://schemas.microsoft.com/office/drawing/2014/main" id="{91FE1A1F-4E40-8945-9B26-5941595A5C14}"/>
              </a:ext>
            </a:extLst>
          </p:cNvPr>
          <p:cNvSpPr/>
          <p:nvPr/>
        </p:nvSpPr>
        <p:spPr>
          <a:xfrm>
            <a:off x="0" y="1"/>
            <a:ext cx="12192000" cy="3737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kumimoji="1" lang="en-US" altLang="zh-TW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pple Chancery" panose="03020702040506060504" pitchFamily="66" charset="-79"/>
                <a:ea typeface="LingWai SC Medium" panose="03050602040302020204" pitchFamily="66" charset="-122"/>
                <a:cs typeface="Apple Chancery" panose="03020702040506060504" pitchFamily="66" charset="-79"/>
              </a:rPr>
              <a:t>2022 NEAF Training Course </a:t>
            </a: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Apple Chancery" panose="03020702040506060504" pitchFamily="66" charset="-79"/>
              <a:ea typeface="LingWai SC Medium" panose="03050602040302020204" pitchFamily="66" charset="-122"/>
              <a:cs typeface="Apple Chancery" panose="03020702040506060504" pitchFamily="66" charset="-79"/>
            </a:endParaRPr>
          </a:p>
        </p:txBody>
      </p:sp>
      <p:sp>
        <p:nvSpPr>
          <p:cNvPr id="3" name="!!矩形 2">
            <a:extLst>
              <a:ext uri="{FF2B5EF4-FFF2-40B4-BE49-F238E27FC236}">
                <a16:creationId xmlns:a16="http://schemas.microsoft.com/office/drawing/2014/main" id="{30A7AA4B-D5D5-4B40-B9DA-8D09EE32F5DF}"/>
              </a:ext>
            </a:extLst>
          </p:cNvPr>
          <p:cNvSpPr/>
          <p:nvPr/>
        </p:nvSpPr>
        <p:spPr>
          <a:xfrm>
            <a:off x="0" y="3737112"/>
            <a:ext cx="12192000" cy="312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TW" sz="3200" dirty="0">
                <a:solidFill>
                  <a:schemeClr val="bg1">
                    <a:lumMod val="10000"/>
                  </a:schemeClr>
                </a:solidFill>
                <a:latin typeface="Apple Chancery" panose="03020702040506060504" pitchFamily="66" charset="-79"/>
                <a:ea typeface="LingWai SC Medium" panose="03050602040302020204" pitchFamily="66" charset="-122"/>
                <a:cs typeface="Apple Chancery" panose="03020702040506060504" pitchFamily="66" charset="-79"/>
              </a:rPr>
              <a:t>Digital Image Process</a:t>
            </a:r>
          </a:p>
          <a:p>
            <a:pPr algn="ctr">
              <a:lnSpc>
                <a:spcPct val="150000"/>
              </a:lnSpc>
            </a:pPr>
            <a:endParaRPr kumimoji="1" lang="en-US" altLang="zh-TW" sz="3200" dirty="0">
              <a:solidFill>
                <a:schemeClr val="bg1">
                  <a:lumMod val="10000"/>
                </a:schemeClr>
              </a:solidFill>
              <a:latin typeface="Apple Chancery" panose="03020702040506060504" pitchFamily="66" charset="-79"/>
              <a:ea typeface="LingWai SC Medium" panose="03050602040302020204" pitchFamily="66" charset="-122"/>
              <a:cs typeface="Apple Chancery" panose="03020702040506060504" pitchFamily="66" charset="-79"/>
            </a:endParaRPr>
          </a:p>
          <a:p>
            <a:pPr algn="ctr">
              <a:lnSpc>
                <a:spcPct val="150000"/>
              </a:lnSpc>
            </a:pPr>
            <a:endParaRPr kumimoji="1" lang="en-US" altLang="zh-TW" sz="3200" dirty="0">
              <a:solidFill>
                <a:schemeClr val="bg1">
                  <a:lumMod val="10000"/>
                </a:schemeClr>
              </a:solidFill>
              <a:latin typeface="Apple Chancery" panose="03020702040506060504" pitchFamily="66" charset="-79"/>
              <a:ea typeface="LingWai SC Medium" panose="03050602040302020204" pitchFamily="66" charset="-122"/>
              <a:cs typeface="Apple Chancery" panose="03020702040506060504" pitchFamily="66" charset="-79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TW" sz="2000" dirty="0">
                <a:solidFill>
                  <a:schemeClr val="bg1">
                    <a:lumMod val="10000"/>
                  </a:schemeClr>
                </a:solidFill>
                <a:latin typeface="Apple Chancery" panose="03020702040506060504" pitchFamily="66" charset="-79"/>
                <a:ea typeface="LingWai SC Medium" panose="03050602040302020204" pitchFamily="66" charset="-122"/>
                <a:cs typeface="Apple Chancery" panose="03020702040506060504" pitchFamily="66" charset="-79"/>
              </a:rPr>
              <a:t>Date: 2022/7/28  Instructor: </a:t>
            </a:r>
            <a:r>
              <a:rPr kumimoji="1" lang="en-US" altLang="zh-TW" sz="2000" dirty="0" err="1">
                <a:solidFill>
                  <a:schemeClr val="bg1">
                    <a:lumMod val="10000"/>
                  </a:schemeClr>
                </a:solidFill>
                <a:latin typeface="Apple Chancery" panose="03020702040506060504" pitchFamily="66" charset="-79"/>
                <a:ea typeface="LingWai SC Medium" panose="03050602040302020204" pitchFamily="66" charset="-122"/>
                <a:cs typeface="Apple Chancery" panose="03020702040506060504" pitchFamily="66" charset="-79"/>
              </a:rPr>
              <a:t>Yuhan</a:t>
            </a:r>
            <a:r>
              <a:rPr kumimoji="1" lang="en-US" altLang="zh-TW" sz="2000" dirty="0">
                <a:solidFill>
                  <a:schemeClr val="bg1">
                    <a:lumMod val="10000"/>
                  </a:schemeClr>
                </a:solidFill>
                <a:latin typeface="Apple Chancery" panose="03020702040506060504" pitchFamily="66" charset="-79"/>
                <a:ea typeface="LingWai SC Medium" panose="03050602040302020204" pitchFamily="66" charset="-122"/>
                <a:cs typeface="Apple Chancery" panose="03020702040506060504" pitchFamily="66" charset="-79"/>
              </a:rPr>
              <a:t> Zhao</a:t>
            </a:r>
            <a:endParaRPr kumimoji="1" lang="zh-TW" altLang="en-US" sz="2000" dirty="0">
              <a:solidFill>
                <a:schemeClr val="bg1">
                  <a:lumMod val="10000"/>
                </a:schemeClr>
              </a:solidFill>
              <a:latin typeface="Apple Chancery" panose="03020702040506060504" pitchFamily="66" charset="-79"/>
              <a:ea typeface="LingWai SC Medium" panose="03050602040302020204" pitchFamily="66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7497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41ABBC-8504-BF44-B77B-79F24EDF8A60}"/>
              </a:ext>
            </a:extLst>
          </p:cNvPr>
          <p:cNvSpPr/>
          <p:nvPr/>
        </p:nvSpPr>
        <p:spPr>
          <a:xfrm>
            <a:off x="0" y="1"/>
            <a:ext cx="12192000" cy="4903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BEB732-0760-454E-87E1-63BCD14BD3CC}"/>
              </a:ext>
            </a:extLst>
          </p:cNvPr>
          <p:cNvSpPr/>
          <p:nvPr/>
        </p:nvSpPr>
        <p:spPr>
          <a:xfrm>
            <a:off x="0" y="6367670"/>
            <a:ext cx="12192000" cy="49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kumimoji="1" lang="zh-TW" altLang="en-US" dirty="0">
              <a:solidFill>
                <a:schemeClr val="bg1">
                  <a:lumMod val="1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94A2B0-B439-9B42-97F8-F3F3559AEB22}"/>
              </a:ext>
            </a:extLst>
          </p:cNvPr>
          <p:cNvSpPr txBox="1"/>
          <p:nvPr/>
        </p:nvSpPr>
        <p:spPr>
          <a:xfrm>
            <a:off x="556592" y="719399"/>
            <a:ext cx="47836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" pitchFamily="2" charset="0"/>
              </a:rPr>
              <a:t>Widely Used DIP Methods</a:t>
            </a:r>
          </a:p>
          <a:p>
            <a:r>
              <a:rPr kumimoji="1" lang="en" altLang="zh-TW" sz="2000" dirty="0">
                <a:latin typeface="Times" pitchFamily="2" charset="0"/>
              </a:rPr>
              <a:t>Morphological: erosion, dilation, open, close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2382EC-A4F6-E244-BC0F-0EF7243A48C8}"/>
              </a:ext>
            </a:extLst>
          </p:cNvPr>
          <p:cNvSpPr/>
          <p:nvPr/>
        </p:nvSpPr>
        <p:spPr>
          <a:xfrm>
            <a:off x="271670" y="784038"/>
            <a:ext cx="178904" cy="623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E220DE-D6DD-3044-A8C0-B08582CE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2047558"/>
            <a:ext cx="11279889" cy="332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67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41ABBC-8504-BF44-B77B-79F24EDF8A60}"/>
              </a:ext>
            </a:extLst>
          </p:cNvPr>
          <p:cNvSpPr/>
          <p:nvPr/>
        </p:nvSpPr>
        <p:spPr>
          <a:xfrm>
            <a:off x="0" y="1"/>
            <a:ext cx="12192000" cy="4903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BEB732-0760-454E-87E1-63BCD14BD3CC}"/>
              </a:ext>
            </a:extLst>
          </p:cNvPr>
          <p:cNvSpPr/>
          <p:nvPr/>
        </p:nvSpPr>
        <p:spPr>
          <a:xfrm>
            <a:off x="0" y="6367670"/>
            <a:ext cx="12192000" cy="49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kumimoji="1" lang="zh-TW" altLang="en-US" dirty="0">
              <a:solidFill>
                <a:schemeClr val="bg1">
                  <a:lumMod val="1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94A2B0-B439-9B42-97F8-F3F3559AEB22}"/>
              </a:ext>
            </a:extLst>
          </p:cNvPr>
          <p:cNvSpPr txBox="1"/>
          <p:nvPr/>
        </p:nvSpPr>
        <p:spPr>
          <a:xfrm>
            <a:off x="556592" y="719399"/>
            <a:ext cx="3503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" pitchFamily="2" charset="0"/>
              </a:rPr>
              <a:t>Widely Used DIP Methods</a:t>
            </a:r>
          </a:p>
          <a:p>
            <a:r>
              <a:rPr kumimoji="1" lang="en" altLang="zh-TW" sz="2000" dirty="0">
                <a:latin typeface="Times" pitchFamily="2" charset="0"/>
              </a:rPr>
              <a:t>Find contours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2382EC-A4F6-E244-BC0F-0EF7243A48C8}"/>
              </a:ext>
            </a:extLst>
          </p:cNvPr>
          <p:cNvSpPr/>
          <p:nvPr/>
        </p:nvSpPr>
        <p:spPr>
          <a:xfrm>
            <a:off x="271670" y="784038"/>
            <a:ext cx="178904" cy="623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DFB966-9C26-9447-AB4F-07C828CA1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1" b="2397"/>
          <a:stretch/>
        </p:blipFill>
        <p:spPr>
          <a:xfrm>
            <a:off x="1982028" y="1717909"/>
            <a:ext cx="8227944" cy="41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97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FE1A1F-4E40-8945-9B26-5941595A5C14}"/>
              </a:ext>
            </a:extLst>
          </p:cNvPr>
          <p:cNvSpPr/>
          <p:nvPr/>
        </p:nvSpPr>
        <p:spPr>
          <a:xfrm>
            <a:off x="0" y="1"/>
            <a:ext cx="12192000" cy="3737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kumimoji="1" lang="en-US" altLang="zh-TW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pple Chancery" panose="03020702040506060504" pitchFamily="66" charset="-79"/>
                <a:ea typeface="LingWai SC Medium" panose="03050602040302020204" pitchFamily="66" charset="-122"/>
                <a:cs typeface="Apple Chancery" panose="03020702040506060504" pitchFamily="66" charset="-79"/>
              </a:rPr>
              <a:t>Thanks for your attentions.</a:t>
            </a: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Apple Chancery" panose="03020702040506060504" pitchFamily="66" charset="-79"/>
              <a:ea typeface="LingWai SC Medium" panose="03050602040302020204" pitchFamily="66" charset="-122"/>
              <a:cs typeface="Apple Chancery" panose="03020702040506060504" pitchFamily="66" charset="-79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A7AA4B-D5D5-4B40-B9DA-8D09EE32F5DF}"/>
              </a:ext>
            </a:extLst>
          </p:cNvPr>
          <p:cNvSpPr/>
          <p:nvPr/>
        </p:nvSpPr>
        <p:spPr>
          <a:xfrm>
            <a:off x="0" y="3737112"/>
            <a:ext cx="12192000" cy="312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TW" sz="3600" dirty="0">
                <a:solidFill>
                  <a:schemeClr val="bg1">
                    <a:lumMod val="10000"/>
                  </a:schemeClr>
                </a:solidFill>
                <a:latin typeface="Apple Chancery" panose="03020702040506060504" pitchFamily="66" charset="-79"/>
                <a:ea typeface="LingWai SC Medium" panose="03050602040302020204" pitchFamily="66" charset="-122"/>
                <a:cs typeface="Apple Chancery" panose="03020702040506060504" pitchFamily="66" charset="-79"/>
              </a:rPr>
              <a:t>Enjoy your trip!</a:t>
            </a:r>
            <a:endParaRPr kumimoji="1" lang="zh-TW" altLang="en-US" dirty="0">
              <a:solidFill>
                <a:schemeClr val="bg1">
                  <a:lumMod val="10000"/>
                </a:schemeClr>
              </a:solidFill>
              <a:latin typeface="Apple Chancery" panose="03020702040506060504" pitchFamily="66" charset="-79"/>
              <a:ea typeface="LingWai SC Medium" panose="03050602040302020204" pitchFamily="66" charset="-122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9268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矩形 1">
            <a:extLst>
              <a:ext uri="{FF2B5EF4-FFF2-40B4-BE49-F238E27FC236}">
                <a16:creationId xmlns:a16="http://schemas.microsoft.com/office/drawing/2014/main" id="{91FE1A1F-4E40-8945-9B26-5941595A5C14}"/>
              </a:ext>
            </a:extLst>
          </p:cNvPr>
          <p:cNvSpPr/>
          <p:nvPr/>
        </p:nvSpPr>
        <p:spPr>
          <a:xfrm>
            <a:off x="0" y="0"/>
            <a:ext cx="12192000" cy="3737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kumimoji="1" lang="zh-TW" altLang="en-US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手裡只有鐵鎚的人</a:t>
            </a:r>
          </a:p>
        </p:txBody>
      </p:sp>
      <p:sp>
        <p:nvSpPr>
          <p:cNvPr id="3" name="!!矩形 2">
            <a:extLst>
              <a:ext uri="{FF2B5EF4-FFF2-40B4-BE49-F238E27FC236}">
                <a16:creationId xmlns:a16="http://schemas.microsoft.com/office/drawing/2014/main" id="{30A7AA4B-D5D5-4B40-B9DA-8D09EE32F5DF}"/>
              </a:ext>
            </a:extLst>
          </p:cNvPr>
          <p:cNvSpPr/>
          <p:nvPr/>
        </p:nvSpPr>
        <p:spPr>
          <a:xfrm>
            <a:off x="0" y="3737112"/>
            <a:ext cx="12192000" cy="312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kumimoji="1" lang="zh-TW" altLang="en-US" sz="3600" dirty="0">
                <a:solidFill>
                  <a:schemeClr val="bg1">
                    <a:lumMod val="10000"/>
                  </a:schemeClr>
                </a:solidFill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看什麼都是釘子</a:t>
            </a:r>
            <a:endParaRPr kumimoji="1" lang="en-US" altLang="zh-TW" sz="3600" dirty="0">
              <a:solidFill>
                <a:schemeClr val="bg1">
                  <a:lumMod val="1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TW" dirty="0">
                <a:solidFill>
                  <a:schemeClr val="bg1">
                    <a:lumMod val="10000"/>
                  </a:schemeClr>
                </a:solidFill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-- CK Ting</a:t>
            </a:r>
            <a:endParaRPr kumimoji="1" lang="zh-TW" altLang="en-US" dirty="0">
              <a:solidFill>
                <a:schemeClr val="bg1">
                  <a:lumMod val="1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7292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矩形 1">
            <a:extLst>
              <a:ext uri="{FF2B5EF4-FFF2-40B4-BE49-F238E27FC236}">
                <a16:creationId xmlns:a16="http://schemas.microsoft.com/office/drawing/2014/main" id="{6F41ABBC-8504-BF44-B77B-79F24EDF8A60}"/>
              </a:ext>
            </a:extLst>
          </p:cNvPr>
          <p:cNvSpPr/>
          <p:nvPr/>
        </p:nvSpPr>
        <p:spPr>
          <a:xfrm>
            <a:off x="0" y="1"/>
            <a:ext cx="12192000" cy="4903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3" name="!!矩形 2">
            <a:extLst>
              <a:ext uri="{FF2B5EF4-FFF2-40B4-BE49-F238E27FC236}">
                <a16:creationId xmlns:a16="http://schemas.microsoft.com/office/drawing/2014/main" id="{FABEB732-0760-454E-87E1-63BCD14BD3CC}"/>
              </a:ext>
            </a:extLst>
          </p:cNvPr>
          <p:cNvSpPr/>
          <p:nvPr/>
        </p:nvSpPr>
        <p:spPr>
          <a:xfrm>
            <a:off x="0" y="6367670"/>
            <a:ext cx="12192000" cy="49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kumimoji="1" lang="zh-TW" altLang="en-US" dirty="0">
              <a:solidFill>
                <a:schemeClr val="bg1">
                  <a:lumMod val="1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1C2543-65A5-EB43-A687-EB0D0291AB71}"/>
              </a:ext>
            </a:extLst>
          </p:cNvPr>
          <p:cNvSpPr txBox="1"/>
          <p:nvPr/>
        </p:nvSpPr>
        <p:spPr>
          <a:xfrm>
            <a:off x="556592" y="86517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" pitchFamily="2" charset="0"/>
              </a:rPr>
              <a:t>Outline</a:t>
            </a:r>
            <a:endParaRPr kumimoji="1" lang="zh-TW" altLang="en-US" sz="2400" dirty="0">
              <a:latin typeface="Times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461E7-B0DE-904A-A4BD-4629F6C82F52}"/>
              </a:ext>
            </a:extLst>
          </p:cNvPr>
          <p:cNvSpPr/>
          <p:nvPr/>
        </p:nvSpPr>
        <p:spPr>
          <a:xfrm>
            <a:off x="271670" y="784038"/>
            <a:ext cx="178904" cy="623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B8E4F1-9757-1A4F-9F31-7E93DD0BF752}"/>
              </a:ext>
            </a:extLst>
          </p:cNvPr>
          <p:cNvSpPr txBox="1"/>
          <p:nvPr/>
        </p:nvSpPr>
        <p:spPr>
          <a:xfrm>
            <a:off x="2824410" y="1680180"/>
            <a:ext cx="6543179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Times" pitchFamily="2" charset="0"/>
              </a:rPr>
              <a:t>Image Basics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latin typeface="Times" pitchFamily="2" charset="0"/>
              </a:rPr>
              <a:t>Widely Used DIP Methods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TW" sz="2000" dirty="0">
                <a:latin typeface="Times" pitchFamily="2" charset="0"/>
              </a:rPr>
              <a:t>Histogram Equalization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TW" sz="2000" dirty="0">
                <a:latin typeface="Times" pitchFamily="2" charset="0"/>
              </a:rPr>
              <a:t>Blur: mean blur, median blur, gaussian blur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" altLang="zh-TW" sz="2000" dirty="0">
                <a:latin typeface="Times" pitchFamily="2" charset="0"/>
              </a:rPr>
              <a:t>Binary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" altLang="zh-TW" sz="2000" dirty="0">
                <a:latin typeface="Times" pitchFamily="2" charset="0"/>
              </a:rPr>
              <a:t>HSV filter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" altLang="zh-TW" sz="2000" dirty="0">
                <a:latin typeface="Times" pitchFamily="2" charset="0"/>
              </a:rPr>
              <a:t>Morphological: erosion, dilation, open, close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" altLang="zh-TW" sz="2000" dirty="0">
                <a:latin typeface="Times" pitchFamily="2" charset="0"/>
              </a:rPr>
              <a:t>Find contours</a:t>
            </a:r>
          </a:p>
        </p:txBody>
      </p:sp>
    </p:spTree>
    <p:extLst>
      <p:ext uri="{BB962C8B-B14F-4D97-AF65-F5344CB8AC3E}">
        <p14:creationId xmlns:p14="http://schemas.microsoft.com/office/powerpoint/2010/main" val="2463726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41ABBC-8504-BF44-B77B-79F24EDF8A60}"/>
              </a:ext>
            </a:extLst>
          </p:cNvPr>
          <p:cNvSpPr/>
          <p:nvPr/>
        </p:nvSpPr>
        <p:spPr>
          <a:xfrm>
            <a:off x="0" y="1"/>
            <a:ext cx="12192000" cy="4903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BEB732-0760-454E-87E1-63BCD14BD3CC}"/>
              </a:ext>
            </a:extLst>
          </p:cNvPr>
          <p:cNvSpPr/>
          <p:nvPr/>
        </p:nvSpPr>
        <p:spPr>
          <a:xfrm>
            <a:off x="0" y="6367670"/>
            <a:ext cx="12192000" cy="49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kumimoji="1" lang="zh-TW" altLang="en-US" dirty="0">
              <a:solidFill>
                <a:schemeClr val="bg1">
                  <a:lumMod val="1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1C2543-65A5-EB43-A687-EB0D0291AB71}"/>
              </a:ext>
            </a:extLst>
          </p:cNvPr>
          <p:cNvSpPr txBox="1"/>
          <p:nvPr/>
        </p:nvSpPr>
        <p:spPr>
          <a:xfrm>
            <a:off x="556592" y="86517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" pitchFamily="2" charset="0"/>
              </a:rPr>
              <a:t>Image Basics</a:t>
            </a:r>
            <a:endParaRPr kumimoji="1" lang="zh-TW" altLang="en-US" sz="2400" dirty="0">
              <a:latin typeface="Times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461E7-B0DE-904A-A4BD-4629F6C82F52}"/>
              </a:ext>
            </a:extLst>
          </p:cNvPr>
          <p:cNvSpPr/>
          <p:nvPr/>
        </p:nvSpPr>
        <p:spPr>
          <a:xfrm>
            <a:off x="271670" y="784038"/>
            <a:ext cx="178904" cy="623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pic>
        <p:nvPicPr>
          <p:cNvPr id="1026" name="Picture 2" descr="How Do Computers See an Image">
            <a:extLst>
              <a:ext uri="{FF2B5EF4-FFF2-40B4-BE49-F238E27FC236}">
                <a16:creationId xmlns:a16="http://schemas.microsoft.com/office/drawing/2014/main" id="{40DB3215-3B53-6F41-AA55-4542872AA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701677"/>
            <a:ext cx="5080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禾芊股份有限公司- 最新消息NEWS">
            <a:extLst>
              <a:ext uri="{FF2B5EF4-FFF2-40B4-BE49-F238E27FC236}">
                <a16:creationId xmlns:a16="http://schemas.microsoft.com/office/drawing/2014/main" id="{6A67B05B-1D83-F342-AB49-1A60D9B8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634" y="2259372"/>
            <a:ext cx="3071175" cy="294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61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41ABBC-8504-BF44-B77B-79F24EDF8A60}"/>
              </a:ext>
            </a:extLst>
          </p:cNvPr>
          <p:cNvSpPr/>
          <p:nvPr/>
        </p:nvSpPr>
        <p:spPr>
          <a:xfrm>
            <a:off x="0" y="1"/>
            <a:ext cx="12192000" cy="4903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BEB732-0760-454E-87E1-63BCD14BD3CC}"/>
              </a:ext>
            </a:extLst>
          </p:cNvPr>
          <p:cNvSpPr/>
          <p:nvPr/>
        </p:nvSpPr>
        <p:spPr>
          <a:xfrm>
            <a:off x="0" y="6367670"/>
            <a:ext cx="12192000" cy="49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kumimoji="1" lang="zh-TW" altLang="en-US" dirty="0">
              <a:solidFill>
                <a:schemeClr val="bg1">
                  <a:lumMod val="1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1C2543-65A5-EB43-A687-EB0D0291AB71}"/>
              </a:ext>
            </a:extLst>
          </p:cNvPr>
          <p:cNvSpPr txBox="1"/>
          <p:nvPr/>
        </p:nvSpPr>
        <p:spPr>
          <a:xfrm>
            <a:off x="556592" y="86517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" pitchFamily="2" charset="0"/>
              </a:rPr>
              <a:t>Image Basics</a:t>
            </a:r>
            <a:endParaRPr kumimoji="1" lang="zh-TW" altLang="en-US" sz="2400" dirty="0">
              <a:latin typeface="Times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461E7-B0DE-904A-A4BD-4629F6C82F52}"/>
              </a:ext>
            </a:extLst>
          </p:cNvPr>
          <p:cNvSpPr/>
          <p:nvPr/>
        </p:nvSpPr>
        <p:spPr>
          <a:xfrm>
            <a:off x="271670" y="784038"/>
            <a:ext cx="178904" cy="623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pic>
        <p:nvPicPr>
          <p:cNvPr id="1026" name="Picture 2" descr="How Do Computers See an Image">
            <a:extLst>
              <a:ext uri="{FF2B5EF4-FFF2-40B4-BE49-F238E27FC236}">
                <a16:creationId xmlns:a16="http://schemas.microsoft.com/office/drawing/2014/main" id="{40DB3215-3B53-6F41-AA55-4542872AA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701677"/>
            <a:ext cx="5080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: A three-dimensional RGB matrix. Each layer of the matrix is a two-... |  Download Scientific Diagram">
            <a:extLst>
              <a:ext uri="{FF2B5EF4-FFF2-40B4-BE49-F238E27FC236}">
                <a16:creationId xmlns:a16="http://schemas.microsoft.com/office/drawing/2014/main" id="{1F0530A9-155C-D545-9A73-719F2C41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168" y="2828112"/>
            <a:ext cx="3634101" cy="29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CB6B7EF-D429-FA4F-9FF8-E1A4A6B4BFE4}"/>
              </a:ext>
            </a:extLst>
          </p:cNvPr>
          <p:cNvSpPr/>
          <p:nvPr/>
        </p:nvSpPr>
        <p:spPr>
          <a:xfrm>
            <a:off x="6982392" y="2315081"/>
            <a:ext cx="3975652" cy="29154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1">
                  <a:lumMod val="5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2B66DA-DACD-8E47-9390-12D608FE0A69}"/>
              </a:ext>
            </a:extLst>
          </p:cNvPr>
          <p:cNvSpPr txBox="1"/>
          <p:nvPr/>
        </p:nvSpPr>
        <p:spPr>
          <a:xfrm>
            <a:off x="6824870" y="1908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0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396A8C-BD08-C54F-AB5E-7A11DAE40205}"/>
              </a:ext>
            </a:extLst>
          </p:cNvPr>
          <p:cNvSpPr txBox="1"/>
          <p:nvPr/>
        </p:nvSpPr>
        <p:spPr>
          <a:xfrm>
            <a:off x="10690182" y="19083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255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749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41ABBC-8504-BF44-B77B-79F24EDF8A60}"/>
              </a:ext>
            </a:extLst>
          </p:cNvPr>
          <p:cNvSpPr/>
          <p:nvPr/>
        </p:nvSpPr>
        <p:spPr>
          <a:xfrm>
            <a:off x="0" y="1"/>
            <a:ext cx="12192000" cy="4903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BEB732-0760-454E-87E1-63BCD14BD3CC}"/>
              </a:ext>
            </a:extLst>
          </p:cNvPr>
          <p:cNvSpPr/>
          <p:nvPr/>
        </p:nvSpPr>
        <p:spPr>
          <a:xfrm>
            <a:off x="0" y="6367670"/>
            <a:ext cx="12192000" cy="49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kumimoji="1" lang="zh-TW" altLang="en-US" dirty="0">
              <a:solidFill>
                <a:schemeClr val="bg1">
                  <a:lumMod val="1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94A2B0-B439-9B42-97F8-F3F3559AEB22}"/>
              </a:ext>
            </a:extLst>
          </p:cNvPr>
          <p:cNvSpPr txBox="1"/>
          <p:nvPr/>
        </p:nvSpPr>
        <p:spPr>
          <a:xfrm>
            <a:off x="556592" y="719399"/>
            <a:ext cx="3503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" pitchFamily="2" charset="0"/>
              </a:rPr>
              <a:t>Widely Used DIP Methods</a:t>
            </a:r>
          </a:p>
          <a:p>
            <a:r>
              <a:rPr kumimoji="1" lang="en-US" altLang="zh-TW" sz="2000" dirty="0">
                <a:latin typeface="Times" pitchFamily="2" charset="0"/>
              </a:rPr>
              <a:t>Histogram Equalization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2382EC-A4F6-E244-BC0F-0EF7243A48C8}"/>
              </a:ext>
            </a:extLst>
          </p:cNvPr>
          <p:cNvSpPr/>
          <p:nvPr/>
        </p:nvSpPr>
        <p:spPr>
          <a:xfrm>
            <a:off x="271670" y="784038"/>
            <a:ext cx="178904" cy="623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41693B1-EBD1-1347-BD2D-F24CFE20F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39"/>
          <a:stretch/>
        </p:blipFill>
        <p:spPr>
          <a:xfrm>
            <a:off x="1744351" y="1546996"/>
            <a:ext cx="8703297" cy="48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71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41ABBC-8504-BF44-B77B-79F24EDF8A60}"/>
              </a:ext>
            </a:extLst>
          </p:cNvPr>
          <p:cNvSpPr/>
          <p:nvPr/>
        </p:nvSpPr>
        <p:spPr>
          <a:xfrm>
            <a:off x="0" y="1"/>
            <a:ext cx="12192000" cy="4903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BEB732-0760-454E-87E1-63BCD14BD3CC}"/>
              </a:ext>
            </a:extLst>
          </p:cNvPr>
          <p:cNvSpPr/>
          <p:nvPr/>
        </p:nvSpPr>
        <p:spPr>
          <a:xfrm>
            <a:off x="0" y="6367670"/>
            <a:ext cx="12192000" cy="49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kumimoji="1" lang="zh-TW" altLang="en-US" dirty="0">
              <a:solidFill>
                <a:schemeClr val="bg1">
                  <a:lumMod val="1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94A2B0-B439-9B42-97F8-F3F3559AEB22}"/>
              </a:ext>
            </a:extLst>
          </p:cNvPr>
          <p:cNvSpPr txBox="1"/>
          <p:nvPr/>
        </p:nvSpPr>
        <p:spPr>
          <a:xfrm>
            <a:off x="556592" y="719399"/>
            <a:ext cx="4628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" pitchFamily="2" charset="0"/>
              </a:rPr>
              <a:t>Widely Used DIP Methods</a:t>
            </a:r>
          </a:p>
          <a:p>
            <a:r>
              <a:rPr kumimoji="1" lang="en-US" altLang="zh-TW" sz="2000" dirty="0">
                <a:latin typeface="Times" pitchFamily="2" charset="0"/>
              </a:rPr>
              <a:t>Blur: mean blur, median blur, gaussian blur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2382EC-A4F6-E244-BC0F-0EF7243A48C8}"/>
              </a:ext>
            </a:extLst>
          </p:cNvPr>
          <p:cNvSpPr/>
          <p:nvPr/>
        </p:nvSpPr>
        <p:spPr>
          <a:xfrm>
            <a:off x="271670" y="784038"/>
            <a:ext cx="178904" cy="623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1727D6-AFE9-5548-B57D-5F89FF4B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2109439"/>
            <a:ext cx="5188226" cy="33405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5EB1AF4-7231-1440-BB29-58399E81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93" y="2109439"/>
            <a:ext cx="5188227" cy="330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41ABBC-8504-BF44-B77B-79F24EDF8A60}"/>
              </a:ext>
            </a:extLst>
          </p:cNvPr>
          <p:cNvSpPr/>
          <p:nvPr/>
        </p:nvSpPr>
        <p:spPr>
          <a:xfrm>
            <a:off x="0" y="1"/>
            <a:ext cx="12192000" cy="4903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BEB732-0760-454E-87E1-63BCD14BD3CC}"/>
              </a:ext>
            </a:extLst>
          </p:cNvPr>
          <p:cNvSpPr/>
          <p:nvPr/>
        </p:nvSpPr>
        <p:spPr>
          <a:xfrm>
            <a:off x="0" y="6367670"/>
            <a:ext cx="12192000" cy="49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kumimoji="1" lang="zh-TW" altLang="en-US" dirty="0">
              <a:solidFill>
                <a:schemeClr val="bg1">
                  <a:lumMod val="1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94A2B0-B439-9B42-97F8-F3F3559AEB22}"/>
              </a:ext>
            </a:extLst>
          </p:cNvPr>
          <p:cNvSpPr txBox="1"/>
          <p:nvPr/>
        </p:nvSpPr>
        <p:spPr>
          <a:xfrm>
            <a:off x="556592" y="719399"/>
            <a:ext cx="3503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" pitchFamily="2" charset="0"/>
              </a:rPr>
              <a:t>Widely Used DIP Methods</a:t>
            </a:r>
          </a:p>
          <a:p>
            <a:r>
              <a:rPr kumimoji="1" lang="en-US" altLang="zh-TW" sz="2000" dirty="0">
                <a:latin typeface="Times" pitchFamily="2" charset="0"/>
              </a:rPr>
              <a:t>Binary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2382EC-A4F6-E244-BC0F-0EF7243A48C8}"/>
              </a:ext>
            </a:extLst>
          </p:cNvPr>
          <p:cNvSpPr/>
          <p:nvPr/>
        </p:nvSpPr>
        <p:spPr>
          <a:xfrm>
            <a:off x="271670" y="784038"/>
            <a:ext cx="178904" cy="623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36CABD-AA43-B841-A91B-7267CDD0B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74" y="2301085"/>
            <a:ext cx="6744252" cy="29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40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41ABBC-8504-BF44-B77B-79F24EDF8A60}"/>
              </a:ext>
            </a:extLst>
          </p:cNvPr>
          <p:cNvSpPr/>
          <p:nvPr/>
        </p:nvSpPr>
        <p:spPr>
          <a:xfrm>
            <a:off x="0" y="1"/>
            <a:ext cx="12192000" cy="4903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BEB732-0760-454E-87E1-63BCD14BD3CC}"/>
              </a:ext>
            </a:extLst>
          </p:cNvPr>
          <p:cNvSpPr/>
          <p:nvPr/>
        </p:nvSpPr>
        <p:spPr>
          <a:xfrm>
            <a:off x="0" y="6367670"/>
            <a:ext cx="12192000" cy="49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endParaRPr kumimoji="1" lang="zh-TW" altLang="en-US" dirty="0">
              <a:solidFill>
                <a:schemeClr val="bg1">
                  <a:lumMod val="1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94A2B0-B439-9B42-97F8-F3F3559AEB22}"/>
              </a:ext>
            </a:extLst>
          </p:cNvPr>
          <p:cNvSpPr txBox="1"/>
          <p:nvPr/>
        </p:nvSpPr>
        <p:spPr>
          <a:xfrm>
            <a:off x="556592" y="719399"/>
            <a:ext cx="35034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" pitchFamily="2" charset="0"/>
              </a:rPr>
              <a:t>Widely Used DIP Methods</a:t>
            </a:r>
          </a:p>
          <a:p>
            <a:r>
              <a:rPr kumimoji="1" lang="en" altLang="zh-TW" sz="2000" dirty="0">
                <a:latin typeface="Times" pitchFamily="2" charset="0"/>
              </a:rPr>
              <a:t>HSV filter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2382EC-A4F6-E244-BC0F-0EF7243A48C8}"/>
              </a:ext>
            </a:extLst>
          </p:cNvPr>
          <p:cNvSpPr/>
          <p:nvPr/>
        </p:nvSpPr>
        <p:spPr>
          <a:xfrm>
            <a:off x="271670" y="784038"/>
            <a:ext cx="178904" cy="6239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kumimoji="1" lang="zh-TW" alt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330113-56B9-BA49-9699-E7EF9086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070" y="1059070"/>
            <a:ext cx="40132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15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127</Words>
  <Application>Microsoft Macintosh PowerPoint</Application>
  <PresentationFormat>寬螢幕</PresentationFormat>
  <Paragraphs>35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LingWai SC Medium</vt:lpstr>
      <vt:lpstr>Apple Chancery</vt:lpstr>
      <vt:lpstr>Arial</vt:lpstr>
      <vt:lpstr>Calibri</vt:lpstr>
      <vt:lpstr>Calibri Light</vt:lpstr>
      <vt:lpstr>Times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趙宇涵</dc:creator>
  <cp:lastModifiedBy>趙宇涵</cp:lastModifiedBy>
  <cp:revision>14</cp:revision>
  <dcterms:created xsi:type="dcterms:W3CDTF">2022-07-28T03:36:01Z</dcterms:created>
  <dcterms:modified xsi:type="dcterms:W3CDTF">2022-07-28T06:54:11Z</dcterms:modified>
</cp:coreProperties>
</file>