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9" r:id="rId3"/>
    <p:sldId id="260" r:id="rId5"/>
    <p:sldId id="261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个人目标</a:t>
            </a:r>
            <a:endParaRPr kumimoji="1" lang="en-US" altLang="zh-CN" dirty="0"/>
          </a:p>
          <a:p>
            <a:r>
              <a:rPr kumimoji="1" lang="zh-CN" altLang="en-US" dirty="0"/>
              <a:t>任务达成情况：背景、问题、方案、收益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5A45-983F-4E21-84C8-3A33C1D67F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static.qdskill.com/2018/08/1534753646-scrolling-3.png?_upt=93205f001534754249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static.qdskill.com/2018/08/1534753758-scrolling-8.png?_upt=249bf4e3153475436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svg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svg sprites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16038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svg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简介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16038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7855" y="1908810"/>
            <a:ext cx="735647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定义：可缩放矢量图（Scalable Vector Graphics</a:t>
            </a:r>
            <a:r>
              <a:rPr lang="en-US" altLang="zh-CN" sz="1600"/>
              <a:t>) </a:t>
            </a:r>
            <a:r>
              <a:rPr lang="zh-CN" altLang="en-US" sz="1600"/>
              <a:t>本质是基于</a:t>
            </a:r>
            <a:r>
              <a:rPr lang="en-US" altLang="zh-CN" sz="1600"/>
              <a:t>XML</a:t>
            </a:r>
            <a:r>
              <a:rPr lang="zh-CN" altLang="en-US" sz="1600"/>
              <a:t>的文本文件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和</a:t>
            </a:r>
            <a:r>
              <a:rPr lang="en-US" altLang="zh-CN" sz="1600"/>
              <a:t>png/jpg</a:t>
            </a:r>
            <a:r>
              <a:rPr lang="zh-CN" altLang="en-US" sz="1600"/>
              <a:t>图片的区别（基于路径</a:t>
            </a:r>
            <a:r>
              <a:rPr lang="en-US" altLang="zh-CN" sz="1600"/>
              <a:t>/</a:t>
            </a:r>
            <a:r>
              <a:rPr lang="zh-CN" altLang="en-US" sz="1600"/>
              <a:t>像素点绘制；大小；缩放效果）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使用方法（</a:t>
            </a:r>
            <a:r>
              <a:rPr lang="en-US" altLang="zh-CN" sz="1600"/>
              <a:t>DOM</a:t>
            </a:r>
            <a:r>
              <a:rPr lang="zh-CN" altLang="en-US" sz="1600"/>
              <a:t>中：</a:t>
            </a:r>
            <a:r>
              <a:rPr lang="en-US" altLang="zh-CN" sz="1600"/>
              <a:t>img/iframe/object</a:t>
            </a:r>
            <a:r>
              <a:rPr lang="zh-CN" altLang="en-US" sz="1600"/>
              <a:t>；</a:t>
            </a:r>
            <a:r>
              <a:rPr lang="en-US" altLang="zh-CN" sz="1600"/>
              <a:t>css</a:t>
            </a:r>
            <a:r>
              <a:rPr lang="zh-CN" altLang="en-US" sz="1600"/>
              <a:t>中）</a:t>
            </a:r>
            <a:endParaRPr lang="zh-CN" altLang="en-US" sz="1600"/>
          </a:p>
        </p:txBody>
      </p:sp>
      <p:sp>
        <p:nvSpPr>
          <p:cNvPr id="100" name="文本框 99"/>
          <p:cNvSpPr txBox="1"/>
          <p:nvPr/>
        </p:nvSpPr>
        <p:spPr>
          <a:xfrm>
            <a:off x="1949450" y="3994785"/>
            <a:ext cx="72955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1600" b="0"/>
              <a:t>Web上有关于图标的使用：</a:t>
            </a:r>
            <a:endParaRPr lang="zh-CN" altLang="en-US" sz="160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2299335" y="4485005"/>
            <a:ext cx="6565265" cy="2299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svg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svg sprites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06513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svg sprites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06513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7855" y="1899285"/>
            <a:ext cx="14846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如何使用？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1.</a:t>
            </a:r>
            <a:r>
              <a:rPr lang="zh-CN" altLang="en-US" sz="1600"/>
              <a:t>必须先定义</a:t>
            </a:r>
            <a:r>
              <a:rPr lang="en-US" altLang="zh-CN" sz="1600"/>
              <a:t>: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745" y="2522220"/>
            <a:ext cx="7242810" cy="32492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7855" y="5984240"/>
            <a:ext cx="74453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</a:t>
            </a:r>
            <a:r>
              <a:rPr lang="zh-CN" altLang="en-US" sz="1600"/>
              <a:t>必须使用</a:t>
            </a:r>
            <a:r>
              <a:rPr lang="en-US" altLang="zh-CN" sz="1600"/>
              <a:t>use</a:t>
            </a:r>
            <a:r>
              <a:rPr lang="zh-CN" altLang="en-US" sz="1600"/>
              <a:t>元素才能显示</a:t>
            </a:r>
            <a:endParaRPr lang="en-US" altLang="zh-CN" sz="1600"/>
          </a:p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&lt;svg class="size"&gt;&lt;use xlink:href="#target" /&gt;&lt;/svg&gt;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svg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svg sprites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06513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svg sprites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06513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7855" y="1751330"/>
            <a:ext cx="873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b="1"/>
              <a:t>use</a:t>
            </a:r>
            <a:r>
              <a:rPr lang="zh-CN" altLang="en-US" sz="1600" b="1"/>
              <a:t>元素的特点：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sz="1600"/>
              <a:t>可重复调用</a:t>
            </a:r>
            <a:r>
              <a:rPr lang="zh-CN" sz="1600"/>
              <a:t>：</a:t>
            </a: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sz="16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sz="1600"/>
              <a:t>跨</a:t>
            </a:r>
            <a:r>
              <a:rPr lang="en-US" sz="1600"/>
              <a:t>svg</a:t>
            </a:r>
            <a:r>
              <a:rPr sz="1600"/>
              <a:t>调用</a:t>
            </a:r>
            <a:r>
              <a:rPr lang="zh-CN" sz="1600"/>
              <a:t>：</a:t>
            </a:r>
            <a:r>
              <a:rPr lang="en-US" altLang="zh-CN" sz="1600"/>
              <a:t>svg</a:t>
            </a:r>
            <a:r>
              <a:rPr lang="zh-CN" sz="1600"/>
              <a:t>中的use元素可以调用其他</a:t>
            </a:r>
            <a:r>
              <a:rPr lang="en-US" altLang="zh-CN" sz="1600"/>
              <a:t>svg</a:t>
            </a:r>
            <a:r>
              <a:rPr lang="zh-CN" sz="1600"/>
              <a:t>文件的元素，只要在一个文档中。</a:t>
            </a:r>
            <a:endParaRPr lang="zh-CN" sz="16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总结：symbol + use =&gt; svg sprites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b="1"/>
              <a:t>svg sprites</a:t>
            </a:r>
            <a:r>
              <a:rPr lang="zh-CN" altLang="en-US" sz="1600" b="1"/>
              <a:t>的制作：</a:t>
            </a:r>
            <a:r>
              <a:rPr lang="zh-CN" altLang="en-US" sz="1600"/>
              <a:t>在线合并工具 https://www.zhangxinxu.com/sp/svgo/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0605" y="2099945"/>
            <a:ext cx="7052945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自定义滚动条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06513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scrollbar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06513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6430" y="1751330"/>
            <a:ext cx="8735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/>
              <a:t>不同系统的浏览器滚动条风格</a:t>
            </a:r>
            <a:r>
              <a:rPr lang="en-US" altLang="zh-CN" sz="1600"/>
              <a:t>:</a:t>
            </a:r>
            <a:endParaRPr lang="en-US" altLang="zh-CN" sz="1600"/>
          </a:p>
        </p:txBody>
      </p:sp>
      <p:pic>
        <p:nvPicPr>
          <p:cNvPr id="5" name="图片 4" descr="改变用户体验的滚动新特性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2128838"/>
            <a:ext cx="7572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自定义滚动条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06513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webkit-scrollbar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06513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70" y="1713230"/>
            <a:ext cx="10435590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webkit-scrollbar提供了七个伪元素，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可以来定制滚动条外观效果：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::-webkit-scrollbar：整个滚动条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::-webkit-scrollbar-button：滚动条上的按钮（</a:t>
            </a:r>
            <a:r>
              <a:rPr lang="zh-CN" altLang="en-US" sz="1400"/>
              <a:t>上</a:t>
            </a:r>
            <a:r>
              <a:rPr lang="en-US" altLang="zh-CN" sz="1400"/>
              <a:t>下箭头）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::-webkit-scrollbar-thumb：滚动条上的滚动滑块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::-webkit-scrollbar-track：滚动条轨道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::-webkit-scrollbar-track-piece：滚动条没有滑块的轨道部分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::-webkit-scrollbar-corner：垂直和水平滚动条时交汇的部分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::-webkit-resizer：右下角拖动块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上面是滚动条的主要几个设置属性，还有更详尽的CSS属性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:horizontal 水平方向的滚动条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:vertical 垂直 方向的滚动条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:decrement 应用于按钮和内层轨道(track piece)。它用来指示按钮或者内层轨道是否会减小视窗的位置(比如，垂直滚动条的上面，水平滚动条的左边。)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:increment decrement类似，用来指示按钮或内层轨道是否会增大视窗的位置(比如，垂直滚动条的下面和水平滚动条的右边。)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:double-button  该伪类以用于按钮和内层轨道。用于判断一个按钮是不是放在滚动条同一端的一对按钮中的一个。对于内层轨道来说，它表示内层轨道是否紧靠一对按钮。</a:t>
            </a: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:single-button 类似于double-button伪类。对按钮来说，它用于判断一个按钮是否自己独立的在滚动条的一段。对内层轨道来说，它表示内层轨道是否紧靠一个single-button。</a:t>
            </a:r>
            <a:endParaRPr lang="en-US" altLang="zh-CN" sz="1400"/>
          </a:p>
        </p:txBody>
      </p:sp>
      <p:pic>
        <p:nvPicPr>
          <p:cNvPr id="3" name="图片 5" descr="改变用户体验的滚动新特性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9715" y="972185"/>
            <a:ext cx="6286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锚点定位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06513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scroll-behavior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06513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4475" y="1622425"/>
            <a:ext cx="741934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锚点：让页面定位到某个位置的点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锚点定位触发条件：</a:t>
            </a:r>
            <a:endParaRPr lang="zh-CN" altLang="en-US" sz="1600"/>
          </a:p>
          <a:p>
            <a:pPr indent="0">
              <a:buNone/>
            </a:pPr>
            <a:r>
              <a:rPr lang="en-US" altLang="zh-CN" sz="1600"/>
              <a:t>1</a:t>
            </a:r>
            <a:r>
              <a:rPr lang="en-US" altLang="zh-CN" sz="1400"/>
              <a:t>.</a:t>
            </a:r>
            <a:r>
              <a:rPr lang="zh-CN" altLang="en-US" sz="1400"/>
              <a:t>URL地址中的锚链与锚点元素对应；</a:t>
            </a:r>
            <a:endParaRPr lang="zh-CN" altLang="en-US" sz="1600"/>
          </a:p>
          <a:p>
            <a:pPr marL="342900" indent="-342900">
              <a:buAutoNum type="arabicPeriod"/>
            </a:pPr>
            <a:endParaRPr lang="zh-CN" altLang="en-US" sz="1600"/>
          </a:p>
          <a:p>
            <a:pPr indent="0">
              <a:buNone/>
            </a:pPr>
            <a:r>
              <a:rPr lang="en-US" altLang="zh-CN" sz="1400"/>
              <a:t>&lt;</a:t>
            </a:r>
            <a:r>
              <a:rPr lang="zh-CN" altLang="en-US" sz="1400"/>
              <a:t>a </a:t>
            </a:r>
            <a:r>
              <a:rPr lang="en-US" altLang="zh-CN" sz="1400"/>
              <a:t>href=”#id1”&gt;&lt;/a&gt;</a:t>
            </a:r>
            <a:r>
              <a:rPr lang="zh-CN" altLang="en-US" sz="1400"/>
              <a:t>标签即可帮助我们实现锚点定位，点击a标签，便会触发URL的哈希值改变，然后页面会根据实际情况让id与</a:t>
            </a:r>
            <a:r>
              <a:rPr lang="en-US" altLang="zh-CN" sz="1400"/>
              <a:t>href</a:t>
            </a:r>
            <a:r>
              <a:rPr lang="zh-CN" altLang="en-US" sz="1400"/>
              <a:t>值对应的div元素定位在浏览器窗体的上边缘</a:t>
            </a:r>
            <a:endParaRPr lang="zh-CN" altLang="en-US" sz="1600"/>
          </a:p>
          <a:p>
            <a:pPr marL="342900" indent="-342900">
              <a:buAutoNum type="arabicPeriod"/>
            </a:pPr>
            <a:endParaRPr lang="zh-CN" altLang="en-US" sz="1600"/>
          </a:p>
          <a:p>
            <a:pPr indent="0">
              <a:buNone/>
            </a:pPr>
            <a:r>
              <a:rPr lang="en-US" altLang="zh-CN" sz="1600"/>
              <a:t>2.</a:t>
            </a:r>
            <a:r>
              <a:rPr lang="zh-CN" altLang="en-US" sz="1600"/>
              <a:t>可focus的锚点元素处于focus状态</a:t>
            </a:r>
            <a:endParaRPr lang="zh-CN" altLang="en-US" sz="1600"/>
          </a:p>
          <a:p>
            <a:pPr indent="0">
              <a:buNone/>
            </a:pPr>
            <a:endParaRPr lang="zh-CN" altLang="en-US" sz="1600"/>
          </a:p>
          <a:p>
            <a:pPr indent="0">
              <a:buNone/>
            </a:pPr>
            <a:r>
              <a:rPr lang="zh-CN" altLang="en-US" sz="1400"/>
              <a:t>可用</a:t>
            </a:r>
            <a:r>
              <a:rPr lang="en-US" altLang="zh-CN" sz="1400"/>
              <a:t>label</a:t>
            </a:r>
            <a:r>
              <a:rPr lang="zh-CN" altLang="en-US" sz="1400"/>
              <a:t>激活元素的</a:t>
            </a:r>
            <a:r>
              <a:rPr lang="en-US" altLang="zh-CN" sz="1400"/>
              <a:t>focus</a:t>
            </a:r>
            <a:r>
              <a:rPr lang="zh-CN" altLang="en-US" sz="1400"/>
              <a:t>状态，如果focus元素位于屏幕外，那么浏览器就会自动重新定位，将这个屏幕外的元素定位到屏幕之中。</a:t>
            </a:r>
            <a:endParaRPr lang="zh-CN" altLang="en-US" sz="1600"/>
          </a:p>
          <a:p>
            <a:pPr indent="0">
              <a:buNone/>
            </a:pPr>
            <a:endParaRPr lang="zh-CN" altLang="en-US" sz="1600"/>
          </a:p>
          <a:p>
            <a:pPr indent="0">
              <a:buNone/>
            </a:pPr>
            <a:r>
              <a:rPr lang="zh-CN" altLang="en-US" sz="1600" b="1"/>
              <a:t>两者交互差异：</a:t>
            </a:r>
            <a:endParaRPr lang="zh-CN" altLang="en-US" sz="1600"/>
          </a:p>
          <a:p>
            <a:pPr indent="0">
              <a:buNone/>
            </a:pPr>
            <a:endParaRPr lang="zh-CN" altLang="en-US" sz="1400"/>
          </a:p>
          <a:p>
            <a:pPr indent="0">
              <a:buNone/>
            </a:pPr>
            <a:r>
              <a:rPr lang="en-US" altLang="zh-CN" sz="1400"/>
              <a:t>1."URL锚点定位"是让元素定位在浏览器窗体的上边缘</a:t>
            </a:r>
            <a:r>
              <a:rPr lang="zh-CN" altLang="en-US" sz="1400"/>
              <a:t>；</a:t>
            </a:r>
            <a:r>
              <a:rPr lang="en-US" altLang="zh-CN" sz="1400"/>
              <a:t>"focus锚点定位"是让元素在浏览器窗体</a:t>
            </a:r>
            <a:r>
              <a:rPr lang="zh-CN" altLang="en-US" sz="1400"/>
              <a:t>的</a:t>
            </a:r>
            <a:r>
              <a:rPr lang="en-US" altLang="zh-CN" sz="1400"/>
              <a:t>上边缘</a:t>
            </a:r>
            <a:r>
              <a:rPr lang="zh-CN" altLang="en-US" sz="1400"/>
              <a:t>（当锚点元素部分在窗口内）或窗口中间</a:t>
            </a:r>
            <a:r>
              <a:rPr lang="zh-CN" altLang="en-US" sz="1400">
                <a:sym typeface="+mn-ea"/>
              </a:rPr>
              <a:t>（当锚点元素完全在窗口外）或不改变位置（当锚点完全在窗口内</a:t>
            </a:r>
            <a:r>
              <a:rPr lang="zh-CN" altLang="en-US" sz="1400">
                <a:sym typeface="+mn-ea"/>
              </a:rPr>
              <a:t>）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indent="0">
              <a:buNone/>
            </a:pPr>
            <a:r>
              <a:rPr lang="en-US" altLang="zh-CN" sz="1400"/>
              <a:t>2.</a:t>
            </a:r>
            <a:r>
              <a:rPr lang="en-US" altLang="zh-CN" sz="1400">
                <a:sym typeface="+mn-ea"/>
              </a:rPr>
              <a:t>"URL锚点定位"</a:t>
            </a:r>
            <a:r>
              <a:rPr lang="zh-CN" altLang="en-US" sz="1400">
                <a:sym typeface="+mn-ea"/>
              </a:rPr>
              <a:t>会改变</a:t>
            </a:r>
            <a:r>
              <a:rPr lang="en-US" altLang="zh-CN" sz="1400">
                <a:sym typeface="+mn-ea"/>
              </a:rPr>
              <a:t>url</a:t>
            </a:r>
            <a:r>
              <a:rPr lang="zh-CN" altLang="en-US" sz="1400">
                <a:sym typeface="+mn-ea"/>
              </a:rPr>
              <a:t>哈希值；</a:t>
            </a:r>
            <a:r>
              <a:rPr lang="en-US" altLang="zh-CN" sz="1400">
                <a:sym typeface="+mn-ea"/>
              </a:rPr>
              <a:t>"focus锚点定位"</a:t>
            </a:r>
            <a:r>
              <a:rPr lang="zh-CN" altLang="en-US" sz="1400">
                <a:sym typeface="+mn-ea"/>
              </a:rPr>
              <a:t>不改变</a:t>
            </a:r>
            <a:r>
              <a:rPr lang="en-US" altLang="zh-CN" sz="1400">
                <a:sym typeface="+mn-ea"/>
              </a:rPr>
              <a:t>url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indent="0">
              <a:buNone/>
            </a:pPr>
            <a:endParaRPr lang="zh-CN" altLang="en-US" sz="1400">
              <a:sym typeface="+mn-ea"/>
            </a:endParaRPr>
          </a:p>
          <a:p>
            <a:pPr indent="0">
              <a:buNone/>
            </a:pPr>
            <a:r>
              <a:rPr lang="zh-CN" altLang="en-US" sz="1600" b="1">
                <a:sym typeface="+mn-ea"/>
              </a:rPr>
              <a:t>实现平滑滚动：</a:t>
            </a:r>
            <a:endParaRPr lang="zh-CN" altLang="en-US" sz="1400">
              <a:sym typeface="+mn-ea"/>
            </a:endParaRPr>
          </a:p>
          <a:p>
            <a:pPr indent="0">
              <a:buNone/>
            </a:pPr>
            <a:r>
              <a:rPr lang="zh-CN" altLang="en-US" sz="1400">
                <a:sym typeface="+mn-ea"/>
              </a:rPr>
              <a:t>scroll-behavior:smooth 写在滚动容器元素上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::selection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06513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::selection伪元素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06513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6575" y="1785620"/>
            <a:ext cx="707961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浏览器上页面文字选中后默认的背景色是一种蓝色， 不同浏览器的颜色有些许差异，文字颜色也近乎白色</a:t>
            </a:r>
            <a:endParaRPr lang="zh-CN" altLang="en-US" sz="1400"/>
          </a:p>
          <a:p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应用：</a:t>
            </a:r>
            <a:r>
              <a:rPr lang="zh-CN" altLang="en-US" sz="1400"/>
              <a:t>改变默认选中背景及字体</a:t>
            </a:r>
            <a:r>
              <a:rPr lang="zh-CN" altLang="en-US" sz="1400"/>
              <a:t>颜色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::selection {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    background:#d3d3d3; 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    color:#555;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}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::-moz-selection {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    background:#d3d3d3; 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    color:#555;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1"/>
                </a:solidFill>
              </a:rPr>
              <a:t>}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</a:rPr>
              <a:t>注意：</a:t>
            </a:r>
            <a:r>
              <a:rPr lang="zh-CN" altLang="en-US" sz="1400">
                <a:solidFill>
                  <a:schemeClr val="tx1"/>
                </a:solidFill>
              </a:rPr>
              <a:t>只能改变</a:t>
            </a:r>
            <a:r>
              <a:rPr lang="en-US" altLang="zh-CN" sz="1400">
                <a:solidFill>
                  <a:schemeClr val="tx1"/>
                </a:solidFill>
              </a:rPr>
              <a:t>background</a:t>
            </a:r>
            <a:r>
              <a:rPr lang="zh-CN" altLang="en-US" sz="1400">
                <a:solidFill>
                  <a:schemeClr val="tx1"/>
                </a:solidFill>
              </a:rPr>
              <a:t>和</a:t>
            </a:r>
            <a:r>
              <a:rPr lang="en-US" altLang="zh-CN" sz="1400">
                <a:solidFill>
                  <a:schemeClr val="tx1"/>
                </a:solidFill>
              </a:rPr>
              <a:t>color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font-size font-family</a:t>
            </a:r>
            <a:r>
              <a:rPr lang="zh-CN" altLang="en-US" sz="1400">
                <a:solidFill>
                  <a:schemeClr val="tx1"/>
                </a:solidFill>
              </a:rPr>
              <a:t>属性不能改变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</a:rPr>
              <a:t>拓展：</a:t>
            </a:r>
            <a:r>
              <a:rPr lang="en-US" altLang="zh-CN" sz="1400">
                <a:solidFill>
                  <a:schemeClr val="tx1"/>
                </a:solidFill>
              </a:rPr>
              <a:t>copy</a:t>
            </a:r>
            <a:r>
              <a:rPr lang="zh-CN" altLang="en-US" sz="1400">
                <a:solidFill>
                  <a:schemeClr val="tx1"/>
                </a:solidFill>
              </a:rPr>
              <a:t>体验优化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</a:rPr>
              <a:t>优化复制文字的体验</a:t>
            </a:r>
            <a:endParaRPr lang="zh-CN" altLang="en-US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400">
                <a:solidFill>
                  <a:schemeClr val="tx1"/>
                </a:solidFill>
              </a:rPr>
              <a:t>copy</a:t>
            </a:r>
            <a:r>
              <a:rPr lang="zh-CN" altLang="en-US" sz="1400">
                <a:solidFill>
                  <a:schemeClr val="tx1"/>
                </a:solidFill>
              </a:rPr>
              <a:t>文字时，自动添加所需信息（例如：知乎版权信息，新浪微博插入话题</a:t>
            </a:r>
            <a:r>
              <a:rPr lang="zh-CN" altLang="en-US" sz="1400">
                <a:solidFill>
                  <a:schemeClr val="tx1"/>
                </a:solidFill>
              </a:rPr>
              <a:t>）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"/>
          <p:cNvSpPr>
            <a:spLocks noChangeShapeType="1"/>
          </p:cNvSpPr>
          <p:nvPr/>
        </p:nvSpPr>
        <p:spPr bwMode="auto">
          <a:xfrm>
            <a:off x="1122363" y="876300"/>
            <a:ext cx="8713787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354138" y="339725"/>
            <a:ext cx="7826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</a:t>
            </a:r>
            <a:endParaRPr lang="zh-CN" altLang="en-US" sz="20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51062" y="355600"/>
            <a:ext cx="30876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direction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流程图: 合并 30"/>
          <p:cNvSpPr>
            <a:spLocks noChangeArrowheads="1"/>
          </p:cNvSpPr>
          <p:nvPr/>
        </p:nvSpPr>
        <p:spPr bwMode="auto">
          <a:xfrm rot="16200000">
            <a:off x="1213644" y="394494"/>
            <a:ext cx="360362" cy="241300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17" y="1306513"/>
            <a:ext cx="2714625" cy="31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direction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900430" y="1306513"/>
            <a:ext cx="262075" cy="315912"/>
          </a:xfrm>
          <a:prstGeom prst="rect">
            <a:avLst/>
          </a:prstGeom>
          <a:solidFill>
            <a:srgbClr val="018B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6575" y="1785620"/>
            <a:ext cx="707961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定义：</a:t>
            </a:r>
            <a:r>
              <a:rPr lang="zh-CN" altLang="en-US" sz="1400"/>
              <a:t>direction 属性规定文本的方向 / 书写方向  值：</a:t>
            </a:r>
            <a:r>
              <a:rPr lang="en-US" altLang="zh-CN" sz="1400"/>
              <a:t>ltr/ rtl/ </a:t>
            </a:r>
            <a:r>
              <a:rPr lang="zh-CN" altLang="en-US" sz="1400"/>
              <a:t>inherit</a:t>
            </a:r>
            <a:endParaRPr lang="zh-CN" altLang="en-US" sz="1400"/>
          </a:p>
          <a:p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阿拉伯文字从右到左阅读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 b="1">
                <a:solidFill>
                  <a:schemeClr val="tx1"/>
                </a:solidFill>
              </a:rPr>
              <a:t>应用：</a:t>
            </a:r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1.</a:t>
            </a:r>
            <a:r>
              <a:rPr lang="zh-CN" altLang="en-US" sz="1400">
                <a:solidFill>
                  <a:schemeClr val="tx1"/>
                </a:solidFill>
              </a:rPr>
              <a:t>文本右对齐；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2.</a:t>
            </a:r>
            <a:r>
              <a:rPr lang="zh-CN" altLang="en-US" sz="1400">
                <a:solidFill>
                  <a:schemeClr val="tx1"/>
                </a:solidFill>
              </a:rPr>
              <a:t>修改阿拉伯文字文本方向；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3.</a:t>
            </a:r>
            <a:r>
              <a:rPr lang="zh-CN" altLang="en-US" sz="1400">
                <a:solidFill>
                  <a:schemeClr val="tx1"/>
                </a:solidFill>
              </a:rPr>
              <a:t>修改按钮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图片左右位置；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unicode-bidi 属性设置文本的方向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宽屏</PresentationFormat>
  <Paragraphs>162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92524</cp:lastModifiedBy>
  <cp:revision>42</cp:revision>
  <dcterms:created xsi:type="dcterms:W3CDTF">2019-05-01T02:35:00Z</dcterms:created>
  <dcterms:modified xsi:type="dcterms:W3CDTF">2019-05-04T08:41:05Z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