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8" r:id="rId5"/>
    <p:sldId id="261" r:id="rId6"/>
    <p:sldId id="260" r:id="rId7"/>
    <p:sldId id="262" r:id="rId8"/>
    <p:sldId id="263"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47557-6BE7-444E-A43D-FCC1897B709A}" v="401" dt="2023-11-07T19:28:34.049"/>
    <p1510:client id="{0B094E14-1161-4001-9F76-890944A7AEEB}" v="43" dt="2023-11-07T18:14:11.817"/>
    <p1510:client id="{21F0F06D-7909-4D77-BA82-891C0F76375A}" v="186" dt="2023-11-07T19:30:46.513"/>
    <p1510:client id="{5693AC92-A01A-4D8E-850A-10C07DB9CF52}" v="758" dt="2023-11-07T18:27:40.690"/>
    <p1510:client id="{9C0F1274-D4D5-433E-88F5-4624A8060613}" v="1168" dt="2023-11-07T21:21:48.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49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0141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43187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4710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91492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93506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63244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45844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4373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3051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53284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6022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254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0619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0981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500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16161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165519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6"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8"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9"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3"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p:cNvSpPr>
            <a:spLocks noGrp="1"/>
          </p:cNvSpPr>
          <p:nvPr>
            <p:ph type="ctrTitle"/>
          </p:nvPr>
        </p:nvSpPr>
        <p:spPr>
          <a:xfrm>
            <a:off x="1048269" y="412889"/>
            <a:ext cx="8493274" cy="2443656"/>
          </a:xfrm>
        </p:spPr>
        <p:txBody>
          <a:bodyPr>
            <a:normAutofit/>
          </a:bodyPr>
          <a:lstStyle/>
          <a:p>
            <a:pPr algn="l"/>
            <a:r>
              <a:rPr lang="en-US" sz="6200">
                <a:ea typeface="Calibri Light"/>
                <a:cs typeface="Calibri Light"/>
              </a:rPr>
              <a:t>TWITTER(X) SENTIMENT  ANALYSIS</a:t>
            </a:r>
            <a:endParaRPr lang="en-US" sz="6200"/>
          </a:p>
        </p:txBody>
      </p:sp>
      <p:sp>
        <p:nvSpPr>
          <p:cNvPr id="3" name="TextBox 1">
            <a:extLst>
              <a:ext uri="{FF2B5EF4-FFF2-40B4-BE49-F238E27FC236}">
                <a16:creationId xmlns:a16="http://schemas.microsoft.com/office/drawing/2014/main" id="{E954AC2D-ABC5-1DC1-A3AD-51336B65ADD0}"/>
              </a:ext>
            </a:extLst>
          </p:cNvPr>
          <p:cNvSpPr txBox="1"/>
          <p:nvPr/>
        </p:nvSpPr>
        <p:spPr>
          <a:xfrm>
            <a:off x="1052763" y="3835065"/>
            <a:ext cx="5752598" cy="233910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Team Members</a:t>
            </a:r>
          </a:p>
          <a:p>
            <a:endParaRPr lang="en-US"/>
          </a:p>
          <a:p>
            <a:r>
              <a:rPr lang="en-US" sz="2400" dirty="0">
                <a:latin typeface="Times New Roman"/>
                <a:cs typeface="Times New Roman"/>
              </a:rPr>
              <a:t>Sarvagya Gupta                112115140</a:t>
            </a:r>
          </a:p>
          <a:p>
            <a:r>
              <a:rPr lang="en-US" sz="2400" dirty="0">
                <a:latin typeface="Times New Roman"/>
                <a:cs typeface="Times New Roman"/>
              </a:rPr>
              <a:t>Soham Sanghavi               112115156</a:t>
            </a:r>
          </a:p>
          <a:p>
            <a:r>
              <a:rPr lang="en-US" sz="2400" dirty="0">
                <a:latin typeface="Times New Roman"/>
                <a:cs typeface="Times New Roman"/>
              </a:rPr>
              <a:t>Yash </a:t>
            </a:r>
            <a:r>
              <a:rPr lang="en-US" sz="2400" dirty="0" err="1">
                <a:latin typeface="Times New Roman"/>
                <a:cs typeface="Times New Roman"/>
              </a:rPr>
              <a:t>Tilokani</a:t>
            </a:r>
            <a:r>
              <a:rPr lang="en-US" sz="2400" dirty="0">
                <a:latin typeface="Times New Roman"/>
                <a:cs typeface="Times New Roman"/>
              </a:rPr>
              <a:t>                    112115167</a:t>
            </a:r>
          </a:p>
          <a:p>
            <a:r>
              <a:rPr lang="en-US" sz="2400" dirty="0">
                <a:latin typeface="Times New Roman"/>
                <a:cs typeface="Times New Roman"/>
              </a:rPr>
              <a:t>Chetan </a:t>
            </a:r>
            <a:r>
              <a:rPr lang="en-US" sz="2400" err="1">
                <a:latin typeface="Times New Roman"/>
                <a:cs typeface="Times New Roman"/>
              </a:rPr>
              <a:t>Vaidada</a:t>
            </a:r>
            <a:r>
              <a:rPr lang="en-US" sz="2400" dirty="0">
                <a:latin typeface="Times New Roman"/>
                <a:cs typeface="Times New Roman"/>
              </a:rPr>
              <a:t>                 112115169</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4" name="TextBox 3">
            <a:extLst>
              <a:ext uri="{FF2B5EF4-FFF2-40B4-BE49-F238E27FC236}">
                <a16:creationId xmlns:a16="http://schemas.microsoft.com/office/drawing/2014/main" id="{4C0DD389-42B8-2C8C-5C0F-825EB1183B17}"/>
              </a:ext>
            </a:extLst>
          </p:cNvPr>
          <p:cNvSpPr txBox="1"/>
          <p:nvPr/>
        </p:nvSpPr>
        <p:spPr>
          <a:xfrm>
            <a:off x="2359012" y="2019531"/>
            <a:ext cx="636912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a:latin typeface="Calibri Light"/>
                <a:ea typeface="Calibri Light"/>
                <a:cs typeface="Calibri Light"/>
              </a:rPr>
              <a:t>THANK YOU</a:t>
            </a:r>
          </a:p>
        </p:txBody>
      </p:sp>
    </p:spTree>
    <p:extLst>
      <p:ext uri="{BB962C8B-B14F-4D97-AF65-F5344CB8AC3E}">
        <p14:creationId xmlns:p14="http://schemas.microsoft.com/office/powerpoint/2010/main" val="332490332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DFFD4681-8279-0F7F-2E0D-22DE2808DDD9}"/>
              </a:ext>
            </a:extLst>
          </p:cNvPr>
          <p:cNvSpPr>
            <a:spLocks noGrp="1"/>
          </p:cNvSpPr>
          <p:nvPr>
            <p:ph type="title"/>
          </p:nvPr>
        </p:nvSpPr>
        <p:spPr>
          <a:xfrm>
            <a:off x="1018191" y="685800"/>
            <a:ext cx="7411825" cy="749968"/>
          </a:xfrm>
        </p:spPr>
        <p:txBody>
          <a:bodyPr>
            <a:normAutofit/>
          </a:bodyPr>
          <a:lstStyle/>
          <a:p>
            <a:pPr algn="l"/>
            <a:r>
              <a:rPr lang="en-US"/>
              <a:t>CONTENTS</a:t>
            </a:r>
          </a:p>
        </p:txBody>
      </p:sp>
      <p:sp>
        <p:nvSpPr>
          <p:cNvPr id="3" name="Content Placeholder 2">
            <a:extLst>
              <a:ext uri="{FF2B5EF4-FFF2-40B4-BE49-F238E27FC236}">
                <a16:creationId xmlns:a16="http://schemas.microsoft.com/office/drawing/2014/main" id="{0BCA15A1-FE27-3543-43A3-56FB3C91E439}"/>
              </a:ext>
            </a:extLst>
          </p:cNvPr>
          <p:cNvSpPr>
            <a:spLocks noGrp="1"/>
          </p:cNvSpPr>
          <p:nvPr>
            <p:ph idx="1"/>
          </p:nvPr>
        </p:nvSpPr>
        <p:spPr>
          <a:xfrm>
            <a:off x="1018190" y="1714499"/>
            <a:ext cx="7243603" cy="4323403"/>
          </a:xfrm>
        </p:spPr>
        <p:txBody>
          <a:bodyPr anchor="t">
            <a:normAutofit/>
          </a:bodyPr>
          <a:lstStyle/>
          <a:p>
            <a:r>
              <a:rPr lang="en-US"/>
              <a:t>Aim</a:t>
            </a:r>
          </a:p>
          <a:p>
            <a:pPr>
              <a:buClr>
                <a:srgbClr val="1287C3"/>
              </a:buClr>
            </a:pPr>
            <a:r>
              <a:rPr lang="en-US"/>
              <a:t>Sentiment Analysis</a:t>
            </a:r>
          </a:p>
          <a:p>
            <a:pPr>
              <a:buClr>
                <a:srgbClr val="1287C3"/>
              </a:buClr>
            </a:pPr>
            <a:r>
              <a:rPr lang="en-US"/>
              <a:t>Procedure</a:t>
            </a:r>
          </a:p>
          <a:p>
            <a:pPr>
              <a:buClr>
                <a:srgbClr val="1287C3"/>
              </a:buClr>
            </a:pPr>
            <a:r>
              <a:rPr lang="en-US"/>
              <a:t>NLP Pipeline</a:t>
            </a:r>
          </a:p>
          <a:p>
            <a:pPr>
              <a:buClr>
                <a:srgbClr val="1287C3"/>
              </a:buClr>
            </a:pPr>
            <a:r>
              <a:rPr lang="en-US"/>
              <a:t>Classification Algorithm</a:t>
            </a:r>
          </a:p>
          <a:p>
            <a:pPr>
              <a:buClr>
                <a:srgbClr val="1287C3"/>
              </a:buClr>
            </a:pPr>
            <a:r>
              <a:rPr lang="en-US"/>
              <a:t>Result</a:t>
            </a:r>
          </a:p>
          <a:p>
            <a:pPr>
              <a:buClr>
                <a:srgbClr val="1287C3"/>
              </a:buClr>
            </a:pPr>
            <a:r>
              <a:rPr lang="en-US"/>
              <a:t>Conclusion</a:t>
            </a:r>
          </a:p>
          <a:p>
            <a:pPr>
              <a:buClr>
                <a:srgbClr val="1287C3"/>
              </a:buClr>
            </a:pPr>
            <a:endParaRPr lang="en-US" sz="1800"/>
          </a:p>
          <a:p>
            <a:pPr>
              <a:buClr>
                <a:srgbClr val="1287C3"/>
              </a:buClr>
            </a:pPr>
            <a:endParaRPr lang="en-US" sz="1800"/>
          </a:p>
        </p:txBody>
      </p:sp>
    </p:spTree>
    <p:extLst>
      <p:ext uri="{BB962C8B-B14F-4D97-AF65-F5344CB8AC3E}">
        <p14:creationId xmlns:p14="http://schemas.microsoft.com/office/powerpoint/2010/main" val="4788085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DFFD4681-8279-0F7F-2E0D-22DE2808DDD9}"/>
              </a:ext>
            </a:extLst>
          </p:cNvPr>
          <p:cNvSpPr>
            <a:spLocks noGrp="1"/>
          </p:cNvSpPr>
          <p:nvPr>
            <p:ph type="title"/>
          </p:nvPr>
        </p:nvSpPr>
        <p:spPr>
          <a:xfrm>
            <a:off x="983156" y="335455"/>
            <a:ext cx="7411825" cy="1752599"/>
          </a:xfrm>
        </p:spPr>
        <p:txBody>
          <a:bodyPr>
            <a:normAutofit/>
          </a:bodyPr>
          <a:lstStyle/>
          <a:p>
            <a:pPr algn="l"/>
            <a:r>
              <a:rPr lang="en-US"/>
              <a:t>AIM</a:t>
            </a:r>
          </a:p>
        </p:txBody>
      </p:sp>
      <p:sp>
        <p:nvSpPr>
          <p:cNvPr id="3" name="Content Placeholder 2">
            <a:extLst>
              <a:ext uri="{FF2B5EF4-FFF2-40B4-BE49-F238E27FC236}">
                <a16:creationId xmlns:a16="http://schemas.microsoft.com/office/drawing/2014/main" id="{0BCA15A1-FE27-3543-43A3-56FB3C91E439}"/>
              </a:ext>
            </a:extLst>
          </p:cNvPr>
          <p:cNvSpPr>
            <a:spLocks noGrp="1"/>
          </p:cNvSpPr>
          <p:nvPr>
            <p:ph idx="1"/>
          </p:nvPr>
        </p:nvSpPr>
        <p:spPr>
          <a:xfrm>
            <a:off x="983156" y="1921825"/>
            <a:ext cx="7243603" cy="2719193"/>
          </a:xfrm>
        </p:spPr>
        <p:txBody>
          <a:bodyPr anchor="t">
            <a:noAutofit/>
          </a:bodyPr>
          <a:lstStyle/>
          <a:p>
            <a:pPr>
              <a:spcBef>
                <a:spcPts val="0"/>
              </a:spcBef>
              <a:spcAft>
                <a:spcPts val="0"/>
              </a:spcAft>
              <a:buClr>
                <a:srgbClr val="1287C3"/>
              </a:buClr>
              <a:buFont typeface="Arial,Sans-Serif"/>
            </a:pPr>
            <a:r>
              <a:rPr lang="en-US" sz="2000">
                <a:ea typeface="+mn-lt"/>
                <a:cs typeface="+mn-lt"/>
              </a:rPr>
              <a:t>The primary objective is to establish a presence on the Twitter platform, where we will actively engage with the community by conducting searches for tweets that include specific keywords. Once these tweets are identified, we will implement a sentiment analysis process to assess the emotional tone of each tweet, categorizing them as either positive or negative based on the sentiments expressed in the content. This initiative will allow us to gain insights into public sentiment surrounding these keywords and enable us to respond and interact effectively with Twitter users</a:t>
            </a:r>
            <a:r>
              <a:rPr lang="en-US">
                <a:ea typeface="+mn-lt"/>
                <a:cs typeface="+mn-lt"/>
              </a:rPr>
              <a:t>.</a:t>
            </a:r>
          </a:p>
        </p:txBody>
      </p:sp>
    </p:spTree>
    <p:extLst>
      <p:ext uri="{BB962C8B-B14F-4D97-AF65-F5344CB8AC3E}">
        <p14:creationId xmlns:p14="http://schemas.microsoft.com/office/powerpoint/2010/main" val="31419878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DFFD4681-8279-0F7F-2E0D-22DE2808DDD9}"/>
              </a:ext>
            </a:extLst>
          </p:cNvPr>
          <p:cNvSpPr>
            <a:spLocks noGrp="1"/>
          </p:cNvSpPr>
          <p:nvPr>
            <p:ph type="title"/>
          </p:nvPr>
        </p:nvSpPr>
        <p:spPr>
          <a:xfrm>
            <a:off x="1018191" y="239110"/>
            <a:ext cx="7411825" cy="1752599"/>
          </a:xfrm>
        </p:spPr>
        <p:txBody>
          <a:bodyPr>
            <a:normAutofit/>
          </a:bodyPr>
          <a:lstStyle/>
          <a:p>
            <a:pPr algn="l"/>
            <a:r>
              <a:rPr lang="en-US"/>
              <a:t>SENTIMENT ANALYSIS</a:t>
            </a:r>
          </a:p>
        </p:txBody>
      </p:sp>
      <p:sp>
        <p:nvSpPr>
          <p:cNvPr id="3" name="Content Placeholder 2">
            <a:extLst>
              <a:ext uri="{FF2B5EF4-FFF2-40B4-BE49-F238E27FC236}">
                <a16:creationId xmlns:a16="http://schemas.microsoft.com/office/drawing/2014/main" id="{0BCA15A1-FE27-3543-43A3-56FB3C91E439}"/>
              </a:ext>
            </a:extLst>
          </p:cNvPr>
          <p:cNvSpPr>
            <a:spLocks noGrp="1"/>
          </p:cNvSpPr>
          <p:nvPr>
            <p:ph idx="1"/>
          </p:nvPr>
        </p:nvSpPr>
        <p:spPr>
          <a:xfrm>
            <a:off x="1018190" y="1814071"/>
            <a:ext cx="7243603" cy="3230535"/>
          </a:xfrm>
        </p:spPr>
        <p:txBody>
          <a:bodyPr vert="horz" lIns="91440" tIns="45720" rIns="91440" bIns="45720" rtlCol="0" anchor="t">
            <a:noAutofit/>
          </a:bodyPr>
          <a:lstStyle/>
          <a:p>
            <a:r>
              <a:rPr lang="en-US">
                <a:solidFill>
                  <a:srgbClr val="ECECF1"/>
                </a:solidFill>
                <a:ea typeface="+mn-lt"/>
                <a:cs typeface="+mn-lt"/>
              </a:rPr>
              <a:t>Sentiment analysis is contextual mining of text which identifies and extracts subjective information in source material, and helping a business to understand the social sentiment of their brand, product or service while monitoring online conversations.</a:t>
            </a:r>
            <a:endParaRPr lang="en-US">
              <a:solidFill>
                <a:srgbClr val="FFFFFF"/>
              </a:solidFill>
              <a:ea typeface="+mn-lt"/>
              <a:cs typeface="+mn-lt"/>
            </a:endParaRPr>
          </a:p>
          <a:p>
            <a:pPr>
              <a:buClr>
                <a:srgbClr val="1287C3"/>
              </a:buClr>
            </a:pPr>
            <a:r>
              <a:rPr lang="en-US">
                <a:solidFill>
                  <a:srgbClr val="ECECF1"/>
                </a:solidFill>
                <a:ea typeface="+mn-lt"/>
                <a:cs typeface="+mn-lt"/>
              </a:rPr>
              <a:t>It is the most common text classification tool that analyses an incoming message and tells whether the underlying sentiment is positive, negative or neutral.</a:t>
            </a:r>
            <a:endParaRPr lang="en-US"/>
          </a:p>
        </p:txBody>
      </p:sp>
    </p:spTree>
    <p:extLst>
      <p:ext uri="{BB962C8B-B14F-4D97-AF65-F5344CB8AC3E}">
        <p14:creationId xmlns:p14="http://schemas.microsoft.com/office/powerpoint/2010/main" val="7618471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5" name="Title 4">
            <a:extLst>
              <a:ext uri="{FF2B5EF4-FFF2-40B4-BE49-F238E27FC236}">
                <a16:creationId xmlns:a16="http://schemas.microsoft.com/office/drawing/2014/main" id="{33876C72-D5D3-AB1B-4674-55B79B6DA9B5}"/>
              </a:ext>
            </a:extLst>
          </p:cNvPr>
          <p:cNvSpPr>
            <a:spLocks noGrp="1"/>
          </p:cNvSpPr>
          <p:nvPr>
            <p:ph type="title"/>
          </p:nvPr>
        </p:nvSpPr>
        <p:spPr>
          <a:xfrm>
            <a:off x="5605957" y="216019"/>
            <a:ext cx="4771524" cy="952018"/>
          </a:xfrm>
        </p:spPr>
        <p:txBody>
          <a:bodyPr/>
          <a:lstStyle/>
          <a:p>
            <a:r>
              <a:rPr lang="en-US"/>
              <a:t>Procedure </a:t>
            </a:r>
          </a:p>
        </p:txBody>
      </p:sp>
      <p:sp>
        <p:nvSpPr>
          <p:cNvPr id="3" name="TextBox 2">
            <a:extLst>
              <a:ext uri="{FF2B5EF4-FFF2-40B4-BE49-F238E27FC236}">
                <a16:creationId xmlns:a16="http://schemas.microsoft.com/office/drawing/2014/main" id="{1FEEC928-CFED-44C1-ABF0-F4D43B6F95A1}"/>
              </a:ext>
            </a:extLst>
          </p:cNvPr>
          <p:cNvSpPr txBox="1"/>
          <p:nvPr/>
        </p:nvSpPr>
        <p:spPr>
          <a:xfrm>
            <a:off x="5610972" y="1297907"/>
            <a:ext cx="476861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t>First we take dataset from </a:t>
            </a:r>
            <a:r>
              <a:rPr lang="en-US" sz="2000" err="1"/>
              <a:t>kaggle</a:t>
            </a:r>
            <a:r>
              <a:rPr lang="en-US" sz="2000"/>
              <a:t> and perform data-preprocessing .</a:t>
            </a:r>
            <a:endParaRPr lang="en-US"/>
          </a:p>
          <a:p>
            <a:pPr marL="342900" indent="-342900">
              <a:buFont typeface="Arial"/>
              <a:buChar char="•"/>
            </a:pPr>
            <a:endParaRPr lang="en-US" sz="2000"/>
          </a:p>
          <a:p>
            <a:pPr marL="342900" indent="-342900">
              <a:buFont typeface="Arial"/>
              <a:buChar char="•"/>
            </a:pPr>
            <a:r>
              <a:rPr lang="en-US" sz="2000"/>
              <a:t>Then we perform  NLP pile-line methods like Tokenization, Stemming, Lemmatization, Removal of stop-words, numeric value, punctuation, Repeating Characters and URL.</a:t>
            </a:r>
          </a:p>
          <a:p>
            <a:pPr marL="342900" indent="-342900">
              <a:buFont typeface="Arial"/>
              <a:buChar char="•"/>
            </a:pPr>
            <a:endParaRPr lang="en-US" sz="2000"/>
          </a:p>
          <a:p>
            <a:pPr marL="342900" indent="-342900">
              <a:buFont typeface="Arial"/>
              <a:buChar char="•"/>
            </a:pPr>
            <a:r>
              <a:rPr lang="en-US" sz="2000"/>
              <a:t>After performing NLP Pipeline methods we spilt the dataset into training and testing and perform logistic regression as the F1 Score of Logistic regression comes to be highest among all algorithms.</a:t>
            </a:r>
          </a:p>
          <a:p>
            <a:pPr marL="285750" indent="-285750">
              <a:buFont typeface="Arial"/>
              <a:buChar char="•"/>
            </a:pPr>
            <a:endParaRPr lang="en-US"/>
          </a:p>
          <a:p>
            <a:pPr marL="285750" indent="-285750">
              <a:buFont typeface="Arial"/>
              <a:buChar char="•"/>
            </a:pPr>
            <a:endParaRPr lang="en-US"/>
          </a:p>
        </p:txBody>
      </p:sp>
      <p:pic>
        <p:nvPicPr>
          <p:cNvPr id="6" name="Picture 5" descr="A diagram of a process flow&#10;&#10;Description automatically generated">
            <a:extLst>
              <a:ext uri="{FF2B5EF4-FFF2-40B4-BE49-F238E27FC236}">
                <a16:creationId xmlns:a16="http://schemas.microsoft.com/office/drawing/2014/main" id="{070030C8-87C5-8DF5-5191-04F0C7904334}"/>
              </a:ext>
            </a:extLst>
          </p:cNvPr>
          <p:cNvPicPr>
            <a:picLocks noChangeAspect="1"/>
          </p:cNvPicPr>
          <p:nvPr/>
        </p:nvPicPr>
        <p:blipFill>
          <a:blip r:embed="rId2"/>
          <a:stretch>
            <a:fillRect/>
          </a:stretch>
        </p:blipFill>
        <p:spPr>
          <a:xfrm>
            <a:off x="549413" y="212503"/>
            <a:ext cx="4975709" cy="6143220"/>
          </a:xfrm>
          <a:prstGeom prst="rect">
            <a:avLst/>
          </a:prstGeom>
        </p:spPr>
      </p:pic>
      <p:sp>
        <p:nvSpPr>
          <p:cNvPr id="4" name="Arrow: Down 3">
            <a:extLst>
              <a:ext uri="{FF2B5EF4-FFF2-40B4-BE49-F238E27FC236}">
                <a16:creationId xmlns:a16="http://schemas.microsoft.com/office/drawing/2014/main" id="{204227AC-F2D9-E6E9-EF46-1D3CAF96B4A0}"/>
              </a:ext>
            </a:extLst>
          </p:cNvPr>
          <p:cNvSpPr/>
          <p:nvPr/>
        </p:nvSpPr>
        <p:spPr>
          <a:xfrm rot="5400000">
            <a:off x="2314465" y="2918811"/>
            <a:ext cx="254000" cy="5780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7688BDC3-B0B2-836D-CFA5-5C101FF6840F}"/>
              </a:ext>
            </a:extLst>
          </p:cNvPr>
          <p:cNvCxnSpPr/>
          <p:nvPr/>
        </p:nvCxnSpPr>
        <p:spPr>
          <a:xfrm flipH="1">
            <a:off x="3902075" y="2291364"/>
            <a:ext cx="994979" cy="9231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A4CD06A-22E7-9F6A-CB2C-3FFF4F68F7FE}"/>
              </a:ext>
            </a:extLst>
          </p:cNvPr>
          <p:cNvCxnSpPr/>
          <p:nvPr/>
        </p:nvCxnSpPr>
        <p:spPr>
          <a:xfrm flipH="1">
            <a:off x="1303502" y="621205"/>
            <a:ext cx="5255" cy="76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AAD5F4E-4D67-01E4-583F-BA31131E7625}"/>
              </a:ext>
            </a:extLst>
          </p:cNvPr>
          <p:cNvCxnSpPr>
            <a:cxnSpLocks/>
          </p:cNvCxnSpPr>
          <p:nvPr/>
        </p:nvCxnSpPr>
        <p:spPr>
          <a:xfrm flipH="1">
            <a:off x="1303501" y="2066376"/>
            <a:ext cx="5255" cy="76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63AC76-D58F-03C1-3804-47F7789902F9}"/>
              </a:ext>
            </a:extLst>
          </p:cNvPr>
          <p:cNvCxnSpPr>
            <a:cxnSpLocks/>
          </p:cNvCxnSpPr>
          <p:nvPr/>
        </p:nvCxnSpPr>
        <p:spPr>
          <a:xfrm flipH="1">
            <a:off x="1303501" y="3485273"/>
            <a:ext cx="5255" cy="76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1680254-19B8-550E-5271-34F9347464C8}"/>
              </a:ext>
            </a:extLst>
          </p:cNvPr>
          <p:cNvCxnSpPr>
            <a:cxnSpLocks/>
          </p:cNvCxnSpPr>
          <p:nvPr/>
        </p:nvCxnSpPr>
        <p:spPr>
          <a:xfrm flipH="1">
            <a:off x="1303501" y="4930446"/>
            <a:ext cx="5255" cy="76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9B6C4D-1BC0-5EAC-8080-458C5AC4A362}"/>
              </a:ext>
            </a:extLst>
          </p:cNvPr>
          <p:cNvCxnSpPr>
            <a:cxnSpLocks/>
          </p:cNvCxnSpPr>
          <p:nvPr/>
        </p:nvCxnSpPr>
        <p:spPr>
          <a:xfrm flipV="1">
            <a:off x="1869308" y="1702019"/>
            <a:ext cx="1518745" cy="2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58304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DFFD4681-8279-0F7F-2E0D-22DE2808DDD9}"/>
              </a:ext>
            </a:extLst>
          </p:cNvPr>
          <p:cNvSpPr>
            <a:spLocks noGrp="1"/>
          </p:cNvSpPr>
          <p:nvPr>
            <p:ph type="title"/>
          </p:nvPr>
        </p:nvSpPr>
        <p:spPr>
          <a:xfrm>
            <a:off x="1018191" y="524813"/>
            <a:ext cx="7411825" cy="883276"/>
          </a:xfrm>
        </p:spPr>
        <p:txBody>
          <a:bodyPr>
            <a:normAutofit/>
          </a:bodyPr>
          <a:lstStyle/>
          <a:p>
            <a:pPr algn="l"/>
            <a:r>
              <a:rPr lang="en-US"/>
              <a:t>NPL Pipeline</a:t>
            </a:r>
          </a:p>
        </p:txBody>
      </p:sp>
      <p:sp>
        <p:nvSpPr>
          <p:cNvPr id="3" name="Content Placeholder 2">
            <a:extLst>
              <a:ext uri="{FF2B5EF4-FFF2-40B4-BE49-F238E27FC236}">
                <a16:creationId xmlns:a16="http://schemas.microsoft.com/office/drawing/2014/main" id="{0BCA15A1-FE27-3543-43A3-56FB3C91E439}"/>
              </a:ext>
            </a:extLst>
          </p:cNvPr>
          <p:cNvSpPr>
            <a:spLocks noGrp="1"/>
          </p:cNvSpPr>
          <p:nvPr>
            <p:ph idx="1"/>
          </p:nvPr>
        </p:nvSpPr>
        <p:spPr>
          <a:xfrm>
            <a:off x="1061119" y="1497169"/>
            <a:ext cx="7766637" cy="4972994"/>
          </a:xfrm>
        </p:spPr>
        <p:txBody>
          <a:bodyPr anchor="t">
            <a:normAutofit/>
          </a:bodyPr>
          <a:lstStyle/>
          <a:p>
            <a:r>
              <a:rPr lang="en-US" sz="2000"/>
              <a:t>Tokenization:</a:t>
            </a:r>
            <a:r>
              <a:rPr lang="en-US" sz="2000">
                <a:ea typeface="+mn-lt"/>
                <a:cs typeface="+mn-lt"/>
              </a:rPr>
              <a:t> It involves breaking down a text into small units called tokens. These tokens can be words, sentences, or characters.</a:t>
            </a:r>
          </a:p>
          <a:p>
            <a:pPr>
              <a:buClr>
                <a:srgbClr val="1287C3"/>
              </a:buClr>
            </a:pPr>
            <a:r>
              <a:rPr lang="en-US" sz="2000"/>
              <a:t>Stemming: </a:t>
            </a:r>
            <a:r>
              <a:rPr lang="en-US" sz="2000">
                <a:ea typeface="+mn-lt"/>
                <a:cs typeface="+mn-lt"/>
              </a:rPr>
              <a:t>Stemming is the process of reducing words to their base or root form to simplify text analysis by removing prefixes or suffixes.</a:t>
            </a:r>
            <a:endParaRPr lang="en-US" sz="2000">
              <a:solidFill>
                <a:srgbClr val="FFFFFF"/>
              </a:solidFill>
              <a:ea typeface="+mn-lt"/>
              <a:cs typeface="+mn-lt"/>
            </a:endParaRPr>
          </a:p>
          <a:p>
            <a:pPr>
              <a:buClr>
                <a:srgbClr val="1287C3"/>
              </a:buClr>
            </a:pPr>
            <a:r>
              <a:rPr lang="en-US" sz="2000"/>
              <a:t>Lemmatization: </a:t>
            </a:r>
            <a:r>
              <a:rPr lang="en-US" sz="2000">
                <a:ea typeface="+mn-lt"/>
                <a:cs typeface="+mn-lt"/>
              </a:rPr>
              <a:t>Lemmatization is the process of grouping together the different inflected forms of a word so they can be analyzed as a single item. Lemmatization is similar to stemming but it brings context to the words</a:t>
            </a:r>
            <a:endParaRPr lang="en-US" sz="2000"/>
          </a:p>
          <a:p>
            <a:pPr>
              <a:buClr>
                <a:srgbClr val="1287C3"/>
              </a:buClr>
            </a:pPr>
            <a:r>
              <a:rPr lang="en-US" sz="2000"/>
              <a:t>Removing of Punctuation, Numeric value, URLs , Stop-Words and Repeating Characters</a:t>
            </a:r>
          </a:p>
          <a:p>
            <a:pPr>
              <a:buClr>
                <a:srgbClr val="1287C3"/>
              </a:buClr>
            </a:pPr>
            <a:endParaRPr lang="en-US" sz="2000"/>
          </a:p>
        </p:txBody>
      </p:sp>
    </p:spTree>
    <p:extLst>
      <p:ext uri="{BB962C8B-B14F-4D97-AF65-F5344CB8AC3E}">
        <p14:creationId xmlns:p14="http://schemas.microsoft.com/office/powerpoint/2010/main" val="119225258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DFFD4681-8279-0F7F-2E0D-22DE2808DDD9}"/>
              </a:ext>
            </a:extLst>
          </p:cNvPr>
          <p:cNvSpPr>
            <a:spLocks noGrp="1"/>
          </p:cNvSpPr>
          <p:nvPr>
            <p:ph type="title"/>
          </p:nvPr>
        </p:nvSpPr>
        <p:spPr>
          <a:xfrm>
            <a:off x="1018191" y="160283"/>
            <a:ext cx="7411825" cy="1752599"/>
          </a:xfrm>
        </p:spPr>
        <p:txBody>
          <a:bodyPr>
            <a:normAutofit/>
          </a:bodyPr>
          <a:lstStyle/>
          <a:p>
            <a:pPr algn="l"/>
            <a:r>
              <a:rPr lang="en-US"/>
              <a:t>Classification Algorithm</a:t>
            </a:r>
          </a:p>
        </p:txBody>
      </p:sp>
      <p:sp>
        <p:nvSpPr>
          <p:cNvPr id="3" name="Content Placeholder 2">
            <a:extLst>
              <a:ext uri="{FF2B5EF4-FFF2-40B4-BE49-F238E27FC236}">
                <a16:creationId xmlns:a16="http://schemas.microsoft.com/office/drawing/2014/main" id="{0BCA15A1-FE27-3543-43A3-56FB3C91E439}"/>
              </a:ext>
            </a:extLst>
          </p:cNvPr>
          <p:cNvSpPr>
            <a:spLocks noGrp="1"/>
          </p:cNvSpPr>
          <p:nvPr>
            <p:ph idx="1"/>
          </p:nvPr>
        </p:nvSpPr>
        <p:spPr>
          <a:xfrm>
            <a:off x="1018190" y="1584261"/>
            <a:ext cx="7946987" cy="4311577"/>
          </a:xfrm>
        </p:spPr>
        <p:txBody>
          <a:bodyPr anchor="t">
            <a:normAutofit/>
          </a:bodyPr>
          <a:lstStyle/>
          <a:p>
            <a:r>
              <a:rPr lang="en-US" sz="2000">
                <a:solidFill>
                  <a:srgbClr val="D1D5DB"/>
                </a:solidFill>
                <a:ea typeface="+mn-lt"/>
                <a:cs typeface="+mn-lt"/>
              </a:rPr>
              <a:t>Logistic regression is a valuable classification algorithm for Twitter sentiment analysis. It efficiently categorizes tweets as positive or negative based on key steps: data preprocessing, feature extraction (using TF-IDF or word embeddings), label encoding, model training, prediction, and evaluation.</a:t>
            </a:r>
          </a:p>
          <a:p>
            <a:pPr>
              <a:buClr>
                <a:srgbClr val="1287C3"/>
              </a:buClr>
            </a:pPr>
            <a:r>
              <a:rPr lang="en-US" sz="2000">
                <a:solidFill>
                  <a:srgbClr val="D1D5DB"/>
                </a:solidFill>
                <a:ea typeface="+mn-lt"/>
                <a:cs typeface="+mn-lt"/>
              </a:rPr>
              <a:t>The model provides interpretable results, making it useful for understanding the factors influencing sentiment. It's computationally efficient and serves as a strong baseline for sentiment analysis. However, for more complex sentiment tasks involving nuanced text patterns, advanced techniques like deep learning models may be preferred. In summary, logistic regression is a practical and interpretable choice for sentiment analysis in Twitter data.</a:t>
            </a:r>
            <a:endParaRPr lang="en-US" sz="2000">
              <a:solidFill>
                <a:srgbClr val="D1D5DB"/>
              </a:solidFill>
            </a:endParaRPr>
          </a:p>
        </p:txBody>
      </p:sp>
    </p:spTree>
    <p:extLst>
      <p:ext uri="{BB962C8B-B14F-4D97-AF65-F5344CB8AC3E}">
        <p14:creationId xmlns:p14="http://schemas.microsoft.com/office/powerpoint/2010/main" val="2024793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DFFD4681-8279-0F7F-2E0D-22DE2808DDD9}"/>
              </a:ext>
            </a:extLst>
          </p:cNvPr>
          <p:cNvSpPr>
            <a:spLocks noGrp="1"/>
          </p:cNvSpPr>
          <p:nvPr>
            <p:ph type="title"/>
          </p:nvPr>
        </p:nvSpPr>
        <p:spPr>
          <a:xfrm>
            <a:off x="535233" y="353095"/>
            <a:ext cx="7851853" cy="1215981"/>
          </a:xfrm>
        </p:spPr>
        <p:txBody>
          <a:bodyPr>
            <a:normAutofit/>
          </a:bodyPr>
          <a:lstStyle/>
          <a:p>
            <a:pPr algn="l"/>
            <a:r>
              <a:rPr lang="en-US" sz="4800"/>
              <a:t>Result</a:t>
            </a:r>
          </a:p>
        </p:txBody>
      </p:sp>
      <p:pic>
        <p:nvPicPr>
          <p:cNvPr id="4" name="Content Placeholder 3" descr="A blue squares with white text&#10;&#10;Description automatically generated">
            <a:extLst>
              <a:ext uri="{FF2B5EF4-FFF2-40B4-BE49-F238E27FC236}">
                <a16:creationId xmlns:a16="http://schemas.microsoft.com/office/drawing/2014/main" id="{0BE73324-3670-14DB-10B3-D4F01F94C16E}"/>
              </a:ext>
            </a:extLst>
          </p:cNvPr>
          <p:cNvPicPr>
            <a:picLocks noGrp="1" noChangeAspect="1"/>
          </p:cNvPicPr>
          <p:nvPr>
            <p:ph idx="1"/>
          </p:nvPr>
        </p:nvPicPr>
        <p:blipFill>
          <a:blip r:embed="rId2"/>
          <a:stretch>
            <a:fillRect/>
          </a:stretch>
        </p:blipFill>
        <p:spPr>
          <a:xfrm>
            <a:off x="6248964" y="1351849"/>
            <a:ext cx="5571883" cy="4736881"/>
          </a:xfrm>
        </p:spPr>
      </p:pic>
      <p:pic>
        <p:nvPicPr>
          <p:cNvPr id="5" name="Picture 4" descr="A graph of a curve&#10;&#10;Description automatically generated">
            <a:extLst>
              <a:ext uri="{FF2B5EF4-FFF2-40B4-BE49-F238E27FC236}">
                <a16:creationId xmlns:a16="http://schemas.microsoft.com/office/drawing/2014/main" id="{8FB6643E-33FF-BA18-535F-ED2D32C63976}"/>
              </a:ext>
            </a:extLst>
          </p:cNvPr>
          <p:cNvPicPr>
            <a:picLocks noChangeAspect="1"/>
          </p:cNvPicPr>
          <p:nvPr/>
        </p:nvPicPr>
        <p:blipFill>
          <a:blip r:embed="rId3"/>
          <a:stretch>
            <a:fillRect/>
          </a:stretch>
        </p:blipFill>
        <p:spPr>
          <a:xfrm>
            <a:off x="409114" y="1354130"/>
            <a:ext cx="5415564" cy="4756675"/>
          </a:xfrm>
          <a:prstGeom prst="rect">
            <a:avLst/>
          </a:prstGeom>
        </p:spPr>
      </p:pic>
    </p:spTree>
    <p:extLst>
      <p:ext uri="{BB962C8B-B14F-4D97-AF65-F5344CB8AC3E}">
        <p14:creationId xmlns:p14="http://schemas.microsoft.com/office/powerpoint/2010/main" val="30311058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DFFD4681-8279-0F7F-2E0D-22DE2808DDD9}"/>
              </a:ext>
            </a:extLst>
          </p:cNvPr>
          <p:cNvSpPr>
            <a:spLocks noGrp="1"/>
          </p:cNvSpPr>
          <p:nvPr>
            <p:ph type="title"/>
          </p:nvPr>
        </p:nvSpPr>
        <p:spPr>
          <a:xfrm>
            <a:off x="1018191" y="291662"/>
            <a:ext cx="7411825" cy="1752599"/>
          </a:xfrm>
        </p:spPr>
        <p:txBody>
          <a:bodyPr>
            <a:normAutofit/>
          </a:bodyPr>
          <a:lstStyle/>
          <a:p>
            <a:pPr algn="l"/>
            <a:r>
              <a:rPr lang="en-US"/>
              <a:t>Conclusion</a:t>
            </a:r>
          </a:p>
        </p:txBody>
      </p:sp>
      <p:sp>
        <p:nvSpPr>
          <p:cNvPr id="3" name="Content Placeholder 2">
            <a:extLst>
              <a:ext uri="{FF2B5EF4-FFF2-40B4-BE49-F238E27FC236}">
                <a16:creationId xmlns:a16="http://schemas.microsoft.com/office/drawing/2014/main" id="{0BCA15A1-FE27-3543-43A3-56FB3C91E439}"/>
              </a:ext>
            </a:extLst>
          </p:cNvPr>
          <p:cNvSpPr>
            <a:spLocks noGrp="1"/>
          </p:cNvSpPr>
          <p:nvPr>
            <p:ph idx="1"/>
          </p:nvPr>
        </p:nvSpPr>
        <p:spPr>
          <a:xfrm>
            <a:off x="1018190" y="2194034"/>
            <a:ext cx="7243603" cy="2719193"/>
          </a:xfrm>
        </p:spPr>
        <p:txBody>
          <a:bodyPr anchor="t">
            <a:normAutofit/>
          </a:bodyPr>
          <a:lstStyle/>
          <a:p>
            <a:pPr>
              <a:buClr>
                <a:srgbClr val="1287C3"/>
              </a:buClr>
            </a:pPr>
            <a:r>
              <a:rPr lang="en-US" sz="2000">
                <a:solidFill>
                  <a:srgbClr val="D1D5DB"/>
                </a:solidFill>
                <a:ea typeface="+mn-lt"/>
                <a:cs typeface="+mn-lt"/>
              </a:rPr>
              <a:t>The Twitter sentiment analysis is done using Logistic Regression demonstrated that it is possible to build an accurate model for categorizing tweets by sentiment. With the potential for real-world applications, the project highlights the importance of responsible AI development and ongoing efforts to enhance model accuracy and understanding of nuanced human language.</a:t>
            </a:r>
          </a:p>
        </p:txBody>
      </p:sp>
    </p:spTree>
    <p:extLst>
      <p:ext uri="{BB962C8B-B14F-4D97-AF65-F5344CB8AC3E}">
        <p14:creationId xmlns:p14="http://schemas.microsoft.com/office/powerpoint/2010/main" val="186479973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Parallax</vt:lpstr>
      <vt:lpstr>TWITTER(X) SENTIMENT  ANALYSIS</vt:lpstr>
      <vt:lpstr>CONTENTS</vt:lpstr>
      <vt:lpstr>AIM</vt:lpstr>
      <vt:lpstr>SENTIMENT ANALYSIS</vt:lpstr>
      <vt:lpstr>Procedure </vt:lpstr>
      <vt:lpstr>NPL Pipeline</vt:lpstr>
      <vt:lpstr>Classification Algorithm</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38</cp:revision>
  <dcterms:created xsi:type="dcterms:W3CDTF">2023-11-07T17:35:42Z</dcterms:created>
  <dcterms:modified xsi:type="dcterms:W3CDTF">2023-11-07T21:22:24Z</dcterms:modified>
</cp:coreProperties>
</file>