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0" r:id="rId12"/>
    <p:sldId id="281" r:id="rId13"/>
    <p:sldId id="282" r:id="rId14"/>
    <p:sldId id="263" r:id="rId15"/>
    <p:sldId id="283" r:id="rId16"/>
    <p:sldId id="284" r:id="rId17"/>
    <p:sldId id="273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20.06.2025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17C4B-2348-83DC-9879-9E2766A6CE3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>
            <a:extLst>
              <a:ext uri="{FF2B5EF4-FFF2-40B4-BE49-F238E27FC236}">
                <a16:creationId xmlns:a16="http://schemas.microsoft.com/office/drawing/2014/main" id="{AABFC3BD-3124-C314-E8D0-B489D0BC8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81783516" name="Notes Placeholder 2">
            <a:extLst>
              <a:ext uri="{FF2B5EF4-FFF2-40B4-BE49-F238E27FC236}">
                <a16:creationId xmlns:a16="http://schemas.microsoft.com/office/drawing/2014/main" id="{6F47DE2E-4664-7B6A-DEFF-502867B92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>
            <a:extLst>
              <a:ext uri="{FF2B5EF4-FFF2-40B4-BE49-F238E27FC236}">
                <a16:creationId xmlns:a16="http://schemas.microsoft.com/office/drawing/2014/main" id="{49289AA2-2551-8547-9DA5-3F13F37AE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15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57541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35129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5829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8E7F1-542F-3515-2C6D-BE7244029C63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07D19-272A-A6F0-5F57-A47D43466D5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575412" name="Slide Image Placeholder 1">
            <a:extLst>
              <a:ext uri="{FF2B5EF4-FFF2-40B4-BE49-F238E27FC236}">
                <a16:creationId xmlns:a16="http://schemas.microsoft.com/office/drawing/2014/main" id="{0FD82E3A-03A4-7BF4-FEB7-3C7C4C049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35129571" name="Notes Placeholder 2">
            <a:extLst>
              <a:ext uri="{FF2B5EF4-FFF2-40B4-BE49-F238E27FC236}">
                <a16:creationId xmlns:a16="http://schemas.microsoft.com/office/drawing/2014/main" id="{B77CE60E-6E42-B6EB-ACE5-652BCDC941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582914" name="Slide Number Placeholder 3">
            <a:extLst>
              <a:ext uri="{FF2B5EF4-FFF2-40B4-BE49-F238E27FC236}">
                <a16:creationId xmlns:a16="http://schemas.microsoft.com/office/drawing/2014/main" id="{8DDA4199-AF9E-3372-408C-991181C35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8E7F1-542F-3515-2C6D-BE7244029C63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52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4B46-7859-8B4A-4DBA-BA384D83248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575412" name="Slide Image Placeholder 1">
            <a:extLst>
              <a:ext uri="{FF2B5EF4-FFF2-40B4-BE49-F238E27FC236}">
                <a16:creationId xmlns:a16="http://schemas.microsoft.com/office/drawing/2014/main" id="{29ABA960-9CC0-2A1E-A4B0-2066609FF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35129571" name="Notes Placeholder 2">
            <a:extLst>
              <a:ext uri="{FF2B5EF4-FFF2-40B4-BE49-F238E27FC236}">
                <a16:creationId xmlns:a16="http://schemas.microsoft.com/office/drawing/2014/main" id="{8195A519-BF8D-FE9C-FE66-AE07478F9E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582914" name="Slide Number Placeholder 3">
            <a:extLst>
              <a:ext uri="{FF2B5EF4-FFF2-40B4-BE49-F238E27FC236}">
                <a16:creationId xmlns:a16="http://schemas.microsoft.com/office/drawing/2014/main" id="{8D724A3D-A41A-4891-522F-4D9A92DD1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8E7F1-542F-3515-2C6D-BE7244029C63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90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0388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75641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565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B35EE-A8C9-1262-63C3-667335FEB65F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5F7F-DAB3-B86B-2B37-680DDB53BE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03886" name="Slide Image Placeholder 1">
            <a:extLst>
              <a:ext uri="{FF2B5EF4-FFF2-40B4-BE49-F238E27FC236}">
                <a16:creationId xmlns:a16="http://schemas.microsoft.com/office/drawing/2014/main" id="{F35C996F-4FA5-FBA1-A417-EB1346138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75641160" name="Notes Placeholder 2">
            <a:extLst>
              <a:ext uri="{FF2B5EF4-FFF2-40B4-BE49-F238E27FC236}">
                <a16:creationId xmlns:a16="http://schemas.microsoft.com/office/drawing/2014/main" id="{2C4CCF87-EB49-CED6-2E92-C9F3D0EBC2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565977" name="Slide Number Placeholder 3">
            <a:extLst>
              <a:ext uri="{FF2B5EF4-FFF2-40B4-BE49-F238E27FC236}">
                <a16:creationId xmlns:a16="http://schemas.microsoft.com/office/drawing/2014/main" id="{8AE2A0DA-544E-A434-04BC-0F43AF1D4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B35EE-A8C9-1262-63C3-667335FEB65F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01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62929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0953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321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2DE383-679B-02CD-0C25-8DC83B680C92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331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924370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2711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D4BF56-B8FC-7EFA-B577-ED9A7DF021F8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7830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45716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92767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4B7DE5-8147-F624-DFC1-76D51990413E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68454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2099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50039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3FA34A-56FC-6799-1853-CD9CCF52DD63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817835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4C417-C9A1-C17B-1CFF-DF7326CFCD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>
            <a:extLst>
              <a:ext uri="{FF2B5EF4-FFF2-40B4-BE49-F238E27FC236}">
                <a16:creationId xmlns:a16="http://schemas.microsoft.com/office/drawing/2014/main" id="{0D6D8BB0-4FA1-0785-C9F9-426FC312D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81783516" name="Notes Placeholder 2">
            <a:extLst>
              <a:ext uri="{FF2B5EF4-FFF2-40B4-BE49-F238E27FC236}">
                <a16:creationId xmlns:a16="http://schemas.microsoft.com/office/drawing/2014/main" id="{DC2DCF4B-4778-671D-FE4E-9A1F4BC360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>
            <a:extLst>
              <a:ext uri="{FF2B5EF4-FFF2-40B4-BE49-F238E27FC236}">
                <a16:creationId xmlns:a16="http://schemas.microsoft.com/office/drawing/2014/main" id="{DA3883B1-1D59-B15C-3B9C-9E3B41F2F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51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901E-FDC3-033B-30F9-56B1046D103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>
            <a:extLst>
              <a:ext uri="{FF2B5EF4-FFF2-40B4-BE49-F238E27FC236}">
                <a16:creationId xmlns:a16="http://schemas.microsoft.com/office/drawing/2014/main" id="{8F932A4C-B4A3-3058-815D-3A0BA3F4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81783516" name="Notes Placeholder 2">
            <a:extLst>
              <a:ext uri="{FF2B5EF4-FFF2-40B4-BE49-F238E27FC236}">
                <a16:creationId xmlns:a16="http://schemas.microsoft.com/office/drawing/2014/main" id="{9D05CD4A-8BDE-78DF-7F35-C443E04E67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>
            <a:extLst>
              <a:ext uri="{FF2B5EF4-FFF2-40B4-BE49-F238E27FC236}">
                <a16:creationId xmlns:a16="http://schemas.microsoft.com/office/drawing/2014/main" id="{E9B1A75C-DC54-9BA3-BEED-128A3C797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8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20.06.2025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yCTuHbl4/Data-Architect-Pr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70024" y="2162175"/>
            <a:ext cx="10363199" cy="14700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dirty="0"/>
              <a:t>Применение методов ИИ, сбора, обработки и анализа данных в рамках предметной области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17549" y="4664074"/>
            <a:ext cx="11301449" cy="1289049"/>
          </a:xfrm>
        </p:spPr>
        <p:txBody>
          <a:bodyPr/>
          <a:lstStyle/>
          <a:p>
            <a:pPr>
              <a:defRPr/>
            </a:pPr>
            <a:r>
              <a:rPr lang="ru-RU" dirty="0"/>
              <a:t>Слушатель</a:t>
            </a:r>
            <a:r>
              <a:rPr lang="en-US" dirty="0"/>
              <a:t>                                  </a:t>
            </a:r>
            <a:r>
              <a:rPr lang="ru-RU" dirty="0"/>
              <a:t>     </a:t>
            </a:r>
            <a:r>
              <a:rPr lang="en-US" dirty="0"/>
              <a:t>            </a:t>
            </a:r>
            <a:r>
              <a:rPr lang="ru-RU" dirty="0"/>
              <a:t>Устинов Д.С.		</a:t>
            </a:r>
            <a:endParaRPr dirty="0"/>
          </a:p>
        </p:txBody>
      </p:sp>
      <p:pic>
        <p:nvPicPr>
          <p:cNvPr id="4" name="image3.png"/>
          <p:cNvPicPr/>
          <p:nvPr/>
        </p:nvPicPr>
        <p:blipFill>
          <a:blip r:embed="rId3"/>
          <a:stretch/>
        </p:blipFill>
        <p:spPr bwMode="auto">
          <a:xfrm>
            <a:off x="9294848" y="80647"/>
            <a:ext cx="2724150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63240D9-8BCE-3CE8-7D68-6CB524472A0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>
            <a:extLst>
              <a:ext uri="{FF2B5EF4-FFF2-40B4-BE49-F238E27FC236}">
                <a16:creationId xmlns:a16="http://schemas.microsoft.com/office/drawing/2014/main" id="{CD28395A-FD8D-04B9-41F3-76787B764D04}"/>
              </a:ext>
            </a:extLst>
          </p:cNvPr>
          <p:cNvSpPr txBox="1"/>
          <p:nvPr/>
        </p:nvSpPr>
        <p:spPr bwMode="auto">
          <a:xfrm>
            <a:off x="6240499" y="222248"/>
            <a:ext cx="57534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/>
              <a:t>Разработка и обучение модели</a:t>
            </a:r>
            <a:endParaRPr sz="4800" dirty="0"/>
          </a:p>
        </p:txBody>
      </p:sp>
      <p:pic>
        <p:nvPicPr>
          <p:cNvPr id="2088155710" name="image3.png">
            <a:extLst>
              <a:ext uri="{FF2B5EF4-FFF2-40B4-BE49-F238E27FC236}">
                <a16:creationId xmlns:a16="http://schemas.microsoft.com/office/drawing/2014/main" id="{8C83932A-EB2C-5787-D665-7E5EBB0E58C0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D34D0-AE46-EBD6-8F1D-87A44703EF45}"/>
              </a:ext>
            </a:extLst>
          </p:cNvPr>
          <p:cNvSpPr txBox="1"/>
          <p:nvPr/>
        </p:nvSpPr>
        <p:spPr bwMode="auto">
          <a:xfrm>
            <a:off x="229466" y="2188569"/>
            <a:ext cx="11758356" cy="19505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Обучение модели осуществляется с помощью метода обратного распространения ошибки с использованием градиентного спуска. Для обучения по полученному датасету определяется теоретическая цена опциона согласно формуле Блэка-Шоулза. Полученные данные разбиваются на тренировочную и тестовую выборку в соотношении 80 к 20. Данные нормализуются во входном слое</a:t>
            </a:r>
          </a:p>
          <a:p>
            <a:r>
              <a:rPr lang="ru-RU" dirty="0"/>
              <a:t>. </a:t>
            </a:r>
          </a:p>
          <a:p>
            <a:r>
              <a:rPr lang="ru-RU" dirty="0"/>
              <a:t>	В процессе обучения нейронной сети используется оптимизатор Adam. Параметры обучения нейронной сети представлены в Таблице 2.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F61D880-971D-085D-422C-330C4DA1D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63668"/>
              </p:ext>
            </p:extLst>
          </p:nvPr>
        </p:nvGraphicFramePr>
        <p:xfrm>
          <a:off x="2957146" y="4101736"/>
          <a:ext cx="5715000" cy="264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9088">
                  <a:extLst>
                    <a:ext uri="{9D8B030D-6E8A-4147-A177-3AD203B41FA5}">
                      <a16:colId xmlns:a16="http://schemas.microsoft.com/office/drawing/2014/main" val="1173135465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84030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Параметр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Значени</a:t>
                      </a:r>
                      <a:r>
                        <a:rPr lang="ru-RU" sz="1400" spc="-20">
                          <a:effectLst/>
                        </a:rPr>
                        <a:t>е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402187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spc="-30">
                          <a:effectLst/>
                        </a:rPr>
                        <a:t>к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р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ст</a:t>
                      </a:r>
                      <a:r>
                        <a:rPr lang="ru-RU" sz="1400" spc="-15">
                          <a:effectLst/>
                        </a:rPr>
                        <a:t>ь</a:t>
                      </a: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бучения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0.</a:t>
                      </a:r>
                      <a:r>
                        <a:rPr lang="ru-RU" sz="1400" spc="-15">
                          <a:effectLst/>
                        </a:rPr>
                        <a:t>0</a:t>
                      </a:r>
                      <a:r>
                        <a:rPr lang="ru-RU" sz="1400">
                          <a:effectLst/>
                        </a:rPr>
                        <a:t>01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783638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птимизат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р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A</a:t>
                      </a:r>
                      <a:r>
                        <a:rPr lang="ru-RU" sz="1400" spc="-15">
                          <a:effectLst/>
                        </a:rPr>
                        <a:t>d</a:t>
                      </a:r>
                      <a:r>
                        <a:rPr lang="ru-RU" sz="1400">
                          <a:effectLst/>
                        </a:rPr>
                        <a:t>am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29927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35" dirty="0">
                          <a:effectLst/>
                        </a:rPr>
                        <a:t>К</a:t>
                      </a:r>
                      <a:r>
                        <a:rPr lang="ru-RU" sz="1400" spc="-15" dirty="0">
                          <a:effectLst/>
                        </a:rPr>
                        <a:t>о</a:t>
                      </a:r>
                      <a:r>
                        <a:rPr lang="ru-RU" sz="1400" dirty="0">
                          <a:effectLst/>
                        </a:rPr>
                        <a:t>эф</a:t>
                      </a:r>
                      <a:r>
                        <a:rPr lang="ru-RU" sz="1400" spc="-15" dirty="0">
                          <a:effectLst/>
                        </a:rPr>
                        <a:t>ф</a:t>
                      </a:r>
                      <a:r>
                        <a:rPr lang="ru-RU" sz="1400" dirty="0">
                          <a:effectLst/>
                        </a:rPr>
                        <a:t>ициент 1-г</a:t>
                      </a:r>
                      <a:r>
                        <a:rPr lang="ru-RU" sz="1400" spc="-15" dirty="0">
                          <a:effectLst/>
                        </a:rPr>
                        <a:t>о</a:t>
                      </a:r>
                      <a:r>
                        <a:rPr lang="ru-RU" sz="1400" dirty="0">
                          <a:effectLst/>
                        </a:rPr>
                        <a:t> м</a:t>
                      </a:r>
                      <a:r>
                        <a:rPr lang="ru-RU" sz="1400" spc="-15" dirty="0">
                          <a:effectLst/>
                        </a:rPr>
                        <a:t>о</a:t>
                      </a:r>
                      <a:r>
                        <a:rPr lang="ru-RU" sz="1400" dirty="0">
                          <a:effectLst/>
                        </a:rPr>
                        <a:t>мента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0.9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769755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35">
                          <a:effectLst/>
                        </a:rPr>
                        <a:t>К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эф</a:t>
                      </a:r>
                      <a:r>
                        <a:rPr lang="ru-RU" sz="1400" spc="-15">
                          <a:effectLst/>
                        </a:rPr>
                        <a:t>ф</a:t>
                      </a:r>
                      <a:r>
                        <a:rPr lang="ru-RU" sz="1400">
                          <a:effectLst/>
                        </a:rPr>
                        <a:t>ициент 2-г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 м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мента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0.</a:t>
                      </a:r>
                      <a:r>
                        <a:rPr lang="ru-RU" sz="1400" spc="-15">
                          <a:effectLst/>
                        </a:rPr>
                        <a:t>9</a:t>
                      </a:r>
                      <a:r>
                        <a:rPr lang="ru-RU" sz="1400">
                          <a:effectLst/>
                        </a:rPr>
                        <a:t>99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942169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35">
                          <a:effectLst/>
                        </a:rPr>
                        <a:t>К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нстанта </a:t>
                      </a:r>
                      <a:r>
                        <a:rPr lang="ru-RU" sz="1400" spc="-30">
                          <a:effectLst/>
                        </a:rPr>
                        <a:t>т</a:t>
                      </a:r>
                      <a:r>
                        <a:rPr lang="ru-RU" sz="1400">
                          <a:effectLst/>
                        </a:rPr>
                        <a:t>очн</a:t>
                      </a:r>
                      <a:r>
                        <a:rPr lang="ru-RU" sz="1400" spc="-15">
                          <a:effectLst/>
                        </a:rPr>
                        <a:t>о</a:t>
                      </a:r>
                      <a:r>
                        <a:rPr lang="ru-RU" sz="1400">
                          <a:effectLst/>
                        </a:rPr>
                        <a:t>сти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5" dirty="0">
                          <a:effectLst/>
                        </a:rPr>
                        <a:t>1 </a:t>
                      </a:r>
                      <a:r>
                        <a:rPr lang="ru-RU" sz="1400" spc="10" dirty="0">
                          <a:effectLst/>
                        </a:rPr>
                        <a:t>× </a:t>
                      </a:r>
                      <a:r>
                        <a:rPr lang="ru-RU" sz="1400" dirty="0">
                          <a:effectLst/>
                        </a:rPr>
                        <a:t>10</a:t>
                      </a:r>
                      <a:r>
                        <a:rPr lang="ru-RU" sz="1400" baseline="30000" dirty="0">
                          <a:effectLst/>
                        </a:rPr>
                        <a:t>−7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574865"/>
                  </a:ext>
                </a:extLst>
              </a:tr>
            </a:tbl>
          </a:graphicData>
        </a:graphic>
      </p:graphicFrame>
      <p:sp>
        <p:nvSpPr>
          <p:cNvPr id="6" name="Freeform 179">
            <a:extLst>
              <a:ext uri="{FF2B5EF4-FFF2-40B4-BE49-F238E27FC236}">
                <a16:creationId xmlns:a16="http://schemas.microsoft.com/office/drawing/2014/main" id="{26FB4325-AC21-FC9A-6A3F-74EDA6186ECE}"/>
              </a:ext>
            </a:extLst>
          </p:cNvPr>
          <p:cNvSpPr/>
          <p:nvPr/>
        </p:nvSpPr>
        <p:spPr>
          <a:xfrm>
            <a:off x="4770438" y="1044257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" name="Freeform 178">
            <a:extLst>
              <a:ext uri="{FF2B5EF4-FFF2-40B4-BE49-F238E27FC236}">
                <a16:creationId xmlns:a16="http://schemas.microsoft.com/office/drawing/2014/main" id="{B040D7EA-7E0F-66EA-09C3-7A8A751A7908}"/>
              </a:ext>
            </a:extLst>
          </p:cNvPr>
          <p:cNvSpPr/>
          <p:nvPr/>
        </p:nvSpPr>
        <p:spPr>
          <a:xfrm>
            <a:off x="4770438" y="1044257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" name="Freeform 180">
            <a:extLst>
              <a:ext uri="{FF2B5EF4-FFF2-40B4-BE49-F238E27FC236}">
                <a16:creationId xmlns:a16="http://schemas.microsoft.com/office/drawing/2014/main" id="{16220D76-8E45-6F8D-ED92-BB16BB94F6EB}"/>
              </a:ext>
            </a:extLst>
          </p:cNvPr>
          <p:cNvSpPr/>
          <p:nvPr/>
        </p:nvSpPr>
        <p:spPr>
          <a:xfrm>
            <a:off x="7629525" y="1044257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Freeform 182">
            <a:extLst>
              <a:ext uri="{FF2B5EF4-FFF2-40B4-BE49-F238E27FC236}">
                <a16:creationId xmlns:a16="http://schemas.microsoft.com/office/drawing/2014/main" id="{021DF282-C71A-2BE0-496B-169144A96397}"/>
              </a:ext>
            </a:extLst>
          </p:cNvPr>
          <p:cNvSpPr/>
          <p:nvPr/>
        </p:nvSpPr>
        <p:spPr>
          <a:xfrm>
            <a:off x="10491788" y="1044257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Freeform 181">
            <a:extLst>
              <a:ext uri="{FF2B5EF4-FFF2-40B4-BE49-F238E27FC236}">
                <a16:creationId xmlns:a16="http://schemas.microsoft.com/office/drawing/2014/main" id="{E32EAC43-68B7-6900-4142-11AA497847FA}"/>
              </a:ext>
            </a:extLst>
          </p:cNvPr>
          <p:cNvSpPr/>
          <p:nvPr/>
        </p:nvSpPr>
        <p:spPr>
          <a:xfrm>
            <a:off x="10491788" y="1044257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1" name="Freeform 183">
            <a:extLst>
              <a:ext uri="{FF2B5EF4-FFF2-40B4-BE49-F238E27FC236}">
                <a16:creationId xmlns:a16="http://schemas.microsoft.com/office/drawing/2014/main" id="{DA2BA9D2-DC4A-0E95-3B94-7D564B64383E}"/>
              </a:ext>
            </a:extLst>
          </p:cNvPr>
          <p:cNvSpPr/>
          <p:nvPr/>
        </p:nvSpPr>
        <p:spPr>
          <a:xfrm>
            <a:off x="4770438" y="108124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184">
            <a:extLst>
              <a:ext uri="{FF2B5EF4-FFF2-40B4-BE49-F238E27FC236}">
                <a16:creationId xmlns:a16="http://schemas.microsoft.com/office/drawing/2014/main" id="{A2F8123C-F2BC-2B25-1E7A-B4CCFF2601EE}"/>
              </a:ext>
            </a:extLst>
          </p:cNvPr>
          <p:cNvSpPr/>
          <p:nvPr/>
        </p:nvSpPr>
        <p:spPr>
          <a:xfrm>
            <a:off x="7629525" y="108124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Freeform 185">
            <a:extLst>
              <a:ext uri="{FF2B5EF4-FFF2-40B4-BE49-F238E27FC236}">
                <a16:creationId xmlns:a16="http://schemas.microsoft.com/office/drawing/2014/main" id="{27D28C26-7285-9B59-1DCF-3CE342C966B4}"/>
              </a:ext>
            </a:extLst>
          </p:cNvPr>
          <p:cNvSpPr/>
          <p:nvPr/>
        </p:nvSpPr>
        <p:spPr>
          <a:xfrm>
            <a:off x="10491788" y="108124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Freeform 186">
            <a:extLst>
              <a:ext uri="{FF2B5EF4-FFF2-40B4-BE49-F238E27FC236}">
                <a16:creationId xmlns:a16="http://schemas.microsoft.com/office/drawing/2014/main" id="{89352C98-9856-686A-29C5-9CF3753E0AD8}"/>
              </a:ext>
            </a:extLst>
          </p:cNvPr>
          <p:cNvSpPr/>
          <p:nvPr/>
        </p:nvSpPr>
        <p:spPr>
          <a:xfrm>
            <a:off x="4770438" y="111680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Freeform 187">
            <a:extLst>
              <a:ext uri="{FF2B5EF4-FFF2-40B4-BE49-F238E27FC236}">
                <a16:creationId xmlns:a16="http://schemas.microsoft.com/office/drawing/2014/main" id="{2ED0389A-4CBA-8E1D-8F34-7CCBF97CEA2C}"/>
              </a:ext>
            </a:extLst>
          </p:cNvPr>
          <p:cNvSpPr/>
          <p:nvPr/>
        </p:nvSpPr>
        <p:spPr>
          <a:xfrm>
            <a:off x="7629525" y="111680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Freeform 188">
            <a:extLst>
              <a:ext uri="{FF2B5EF4-FFF2-40B4-BE49-F238E27FC236}">
                <a16:creationId xmlns:a16="http://schemas.microsoft.com/office/drawing/2014/main" id="{767EA31E-39D7-14F5-029F-F6D8702ABE64}"/>
              </a:ext>
            </a:extLst>
          </p:cNvPr>
          <p:cNvSpPr/>
          <p:nvPr/>
        </p:nvSpPr>
        <p:spPr>
          <a:xfrm>
            <a:off x="10491788" y="111680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Freeform 189">
            <a:extLst>
              <a:ext uri="{FF2B5EF4-FFF2-40B4-BE49-F238E27FC236}">
                <a16:creationId xmlns:a16="http://schemas.microsoft.com/office/drawing/2014/main" id="{5D56E7D4-00D8-A51E-70D8-7484108EAB71}"/>
              </a:ext>
            </a:extLst>
          </p:cNvPr>
          <p:cNvSpPr/>
          <p:nvPr/>
        </p:nvSpPr>
        <p:spPr>
          <a:xfrm>
            <a:off x="4770438" y="115252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" name="Freeform 190">
            <a:extLst>
              <a:ext uri="{FF2B5EF4-FFF2-40B4-BE49-F238E27FC236}">
                <a16:creationId xmlns:a16="http://schemas.microsoft.com/office/drawing/2014/main" id="{B75E530E-6F6F-3368-8379-D11D8A51CB85}"/>
              </a:ext>
            </a:extLst>
          </p:cNvPr>
          <p:cNvSpPr/>
          <p:nvPr/>
        </p:nvSpPr>
        <p:spPr>
          <a:xfrm>
            <a:off x="7629525" y="115252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Freeform 191">
            <a:extLst>
              <a:ext uri="{FF2B5EF4-FFF2-40B4-BE49-F238E27FC236}">
                <a16:creationId xmlns:a16="http://schemas.microsoft.com/office/drawing/2014/main" id="{B4E0F295-6763-D0BB-0336-2FBF3A75EA1A}"/>
              </a:ext>
            </a:extLst>
          </p:cNvPr>
          <p:cNvSpPr/>
          <p:nvPr/>
        </p:nvSpPr>
        <p:spPr>
          <a:xfrm>
            <a:off x="10491788" y="115252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Freeform 192">
            <a:extLst>
              <a:ext uri="{FF2B5EF4-FFF2-40B4-BE49-F238E27FC236}">
                <a16:creationId xmlns:a16="http://schemas.microsoft.com/office/drawing/2014/main" id="{1CEB8603-0EAC-5A92-899D-F98B7704703A}"/>
              </a:ext>
            </a:extLst>
          </p:cNvPr>
          <p:cNvSpPr/>
          <p:nvPr/>
        </p:nvSpPr>
        <p:spPr>
          <a:xfrm>
            <a:off x="4770438" y="118872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Freeform 193">
            <a:extLst>
              <a:ext uri="{FF2B5EF4-FFF2-40B4-BE49-F238E27FC236}">
                <a16:creationId xmlns:a16="http://schemas.microsoft.com/office/drawing/2014/main" id="{BDA8538F-0F90-8785-3CD5-53A1C347BC6B}"/>
              </a:ext>
            </a:extLst>
          </p:cNvPr>
          <p:cNvSpPr/>
          <p:nvPr/>
        </p:nvSpPr>
        <p:spPr>
          <a:xfrm>
            <a:off x="7629525" y="118872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Freeform 194">
            <a:extLst>
              <a:ext uri="{FF2B5EF4-FFF2-40B4-BE49-F238E27FC236}">
                <a16:creationId xmlns:a16="http://schemas.microsoft.com/office/drawing/2014/main" id="{A806D950-D9C7-D607-0F0F-399E2918F6BE}"/>
              </a:ext>
            </a:extLst>
          </p:cNvPr>
          <p:cNvSpPr/>
          <p:nvPr/>
        </p:nvSpPr>
        <p:spPr>
          <a:xfrm>
            <a:off x="10491788" y="118872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Freeform 195">
            <a:extLst>
              <a:ext uri="{FF2B5EF4-FFF2-40B4-BE49-F238E27FC236}">
                <a16:creationId xmlns:a16="http://schemas.microsoft.com/office/drawing/2014/main" id="{C7ECE088-AA69-4F7F-11E6-1A9FC5FC9CB2}"/>
              </a:ext>
            </a:extLst>
          </p:cNvPr>
          <p:cNvSpPr/>
          <p:nvPr/>
        </p:nvSpPr>
        <p:spPr>
          <a:xfrm>
            <a:off x="4770438" y="122491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4" name="Freeform 196">
            <a:extLst>
              <a:ext uri="{FF2B5EF4-FFF2-40B4-BE49-F238E27FC236}">
                <a16:creationId xmlns:a16="http://schemas.microsoft.com/office/drawing/2014/main" id="{6D8A5FC0-9D9C-1AEF-ECCF-E179C1F187E7}"/>
              </a:ext>
            </a:extLst>
          </p:cNvPr>
          <p:cNvSpPr/>
          <p:nvPr/>
        </p:nvSpPr>
        <p:spPr>
          <a:xfrm>
            <a:off x="7629525" y="122491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Freeform 197">
            <a:extLst>
              <a:ext uri="{FF2B5EF4-FFF2-40B4-BE49-F238E27FC236}">
                <a16:creationId xmlns:a16="http://schemas.microsoft.com/office/drawing/2014/main" id="{27B2DC09-8595-E73C-94A5-6FC6A5322D6D}"/>
              </a:ext>
            </a:extLst>
          </p:cNvPr>
          <p:cNvSpPr/>
          <p:nvPr/>
        </p:nvSpPr>
        <p:spPr>
          <a:xfrm>
            <a:off x="10491788" y="122491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6350" y="635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78726" name="TextBox 2102978725"/>
          <p:cNvSpPr txBox="1"/>
          <p:nvPr/>
        </p:nvSpPr>
        <p:spPr bwMode="auto">
          <a:xfrm>
            <a:off x="6240499" y="222248"/>
            <a:ext cx="57498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0"/>
            <a:r>
              <a:rPr lang="ru-RU" sz="4800" b="1" dirty="0"/>
              <a:t>Результаты работы модели</a:t>
            </a:r>
            <a:endParaRPr lang="ru-RU" sz="4800" dirty="0"/>
          </a:p>
        </p:txBody>
      </p:sp>
      <p:pic>
        <p:nvPicPr>
          <p:cNvPr id="3697380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27C79A-13A3-FA59-A1C7-0909BD837F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3603" r="8131"/>
          <a:stretch>
            <a:fillRect/>
          </a:stretch>
        </p:blipFill>
        <p:spPr bwMode="auto">
          <a:xfrm>
            <a:off x="2429033" y="1878794"/>
            <a:ext cx="7622932" cy="4231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949AB-3634-635C-792B-EC671CD5A479}"/>
              </a:ext>
            </a:extLst>
          </p:cNvPr>
          <p:cNvSpPr txBox="1"/>
          <p:nvPr/>
        </p:nvSpPr>
        <p:spPr>
          <a:xfrm>
            <a:off x="3330087" y="6110654"/>
            <a:ext cx="6097464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Ри</a:t>
            </a:r>
            <a:r>
              <a:rPr lang="ru-RU" sz="1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унок 21 - </a:t>
            </a:r>
            <a:r>
              <a:rPr lang="ru-RU" sz="1800" spc="-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рафик ошибки </a:t>
            </a:r>
            <a:r>
              <a:rPr lang="ru-RU" sz="1800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ункции п</a:t>
            </a:r>
            <a:r>
              <a:rPr lang="ru-RU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терь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D2D87D2-E72D-9A67-680E-66BA6578024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78726" name="TextBox 2102978725">
            <a:extLst>
              <a:ext uri="{FF2B5EF4-FFF2-40B4-BE49-F238E27FC236}">
                <a16:creationId xmlns:a16="http://schemas.microsoft.com/office/drawing/2014/main" id="{0C367300-596E-32A8-1D3E-9E49F0A60664}"/>
              </a:ext>
            </a:extLst>
          </p:cNvPr>
          <p:cNvSpPr txBox="1"/>
          <p:nvPr/>
        </p:nvSpPr>
        <p:spPr bwMode="auto">
          <a:xfrm>
            <a:off x="6240499" y="222248"/>
            <a:ext cx="57498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0"/>
            <a:r>
              <a:rPr lang="ru-RU" sz="4800" b="1" dirty="0"/>
              <a:t>Результаты работы модели</a:t>
            </a:r>
            <a:endParaRPr lang="ru-RU" sz="4800" dirty="0"/>
          </a:p>
        </p:txBody>
      </p:sp>
      <p:pic>
        <p:nvPicPr>
          <p:cNvPr id="36973804" name="image3.png">
            <a:extLst>
              <a:ext uri="{FF2B5EF4-FFF2-40B4-BE49-F238E27FC236}">
                <a16:creationId xmlns:a16="http://schemas.microsoft.com/office/drawing/2014/main" id="{B43634E4-27FD-68C4-6C46-087A92238814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D0866-1FFC-D08B-430E-161E577F0855}"/>
              </a:ext>
            </a:extLst>
          </p:cNvPr>
          <p:cNvSpPr txBox="1"/>
          <p:nvPr/>
        </p:nvSpPr>
        <p:spPr>
          <a:xfrm>
            <a:off x="1125416" y="6110654"/>
            <a:ext cx="1052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23 - Сравнение аналитического решения с решением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1ACD3E-4107-E536-2E53-5BDBEAAF88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t="4913" r="7500" b="7330"/>
          <a:stretch>
            <a:fillRect/>
          </a:stretch>
        </p:blipFill>
        <p:spPr bwMode="auto">
          <a:xfrm>
            <a:off x="4205093" y="1764325"/>
            <a:ext cx="4235524" cy="4396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138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1C545BF-DD1A-621A-613D-417F93662FE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78726" name="TextBox 2102978725">
            <a:extLst>
              <a:ext uri="{FF2B5EF4-FFF2-40B4-BE49-F238E27FC236}">
                <a16:creationId xmlns:a16="http://schemas.microsoft.com/office/drawing/2014/main" id="{FC891416-E22D-FE36-36B0-5CA2CF0F73AC}"/>
              </a:ext>
            </a:extLst>
          </p:cNvPr>
          <p:cNvSpPr txBox="1"/>
          <p:nvPr/>
        </p:nvSpPr>
        <p:spPr bwMode="auto">
          <a:xfrm>
            <a:off x="6240499" y="222248"/>
            <a:ext cx="57498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0"/>
            <a:r>
              <a:rPr lang="ru-RU" sz="4800" b="1" dirty="0"/>
              <a:t>Результаты работы модели</a:t>
            </a:r>
            <a:endParaRPr lang="ru-RU" sz="4800" dirty="0"/>
          </a:p>
        </p:txBody>
      </p:sp>
      <p:pic>
        <p:nvPicPr>
          <p:cNvPr id="36973804" name="image3.png">
            <a:extLst>
              <a:ext uri="{FF2B5EF4-FFF2-40B4-BE49-F238E27FC236}">
                <a16:creationId xmlns:a16="http://schemas.microsoft.com/office/drawing/2014/main" id="{993C38B2-87AF-C015-081D-04BDF50AB4BB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BA761-E3AB-A406-01C5-C906C2BA2EE6}"/>
              </a:ext>
            </a:extLst>
          </p:cNvPr>
          <p:cNvSpPr txBox="1"/>
          <p:nvPr/>
        </p:nvSpPr>
        <p:spPr>
          <a:xfrm>
            <a:off x="1125416" y="6110654"/>
            <a:ext cx="1052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25 - График сравнения полученных дельта коэффициентов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26F541-1A4B-000B-A75F-C4237ED88B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3" t="7433" r="31576" b="2973"/>
          <a:stretch>
            <a:fillRect/>
          </a:stretch>
        </p:blipFill>
        <p:spPr bwMode="auto">
          <a:xfrm>
            <a:off x="4038783" y="1873249"/>
            <a:ext cx="4331494" cy="42747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08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582296" name="TextBox 1903582295"/>
          <p:cNvSpPr txBox="1"/>
          <p:nvPr/>
        </p:nvSpPr>
        <p:spPr bwMode="auto">
          <a:xfrm>
            <a:off x="6240499" y="222248"/>
            <a:ext cx="57466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Заключение</a:t>
            </a:r>
            <a:endParaRPr sz="4800" b="1" dirty="0"/>
          </a:p>
        </p:txBody>
      </p:sp>
      <p:pic>
        <p:nvPicPr>
          <p:cNvPr id="218625605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1408523150" name="TextBox 1408523149"/>
          <p:cNvSpPr txBox="1"/>
          <p:nvPr/>
        </p:nvSpPr>
        <p:spPr bwMode="auto">
          <a:xfrm>
            <a:off x="493080" y="1869714"/>
            <a:ext cx="10865800" cy="46051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Во время проведения исследования была проделана большая работа по изучению и применению различных методов машинного обучения для решения задачи управления рисками портфеля ценных бумаг. </a:t>
            </a:r>
          </a:p>
          <a:p>
            <a:r>
              <a:rPr lang="ru-RU" dirty="0"/>
              <a:t>	В заключении подведу итог выполненной работы: </a:t>
            </a:r>
          </a:p>
          <a:p>
            <a:pPr marL="342900" lvl="0" indent="-342900">
              <a:buAutoNum type="arabicParenR"/>
            </a:pPr>
            <a:r>
              <a:rPr lang="ru-RU" dirty="0"/>
              <a:t>В работе были изучены теоретические аспекты задач ценообразования опционов и определения дельта коэффициента, прямым образом связанного с риском актива; 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2) В работе была представлена архитектура нейросетевой модели и ее параметры. Были описаны процессы обучения, тестирования и оценки нейронной сети; 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3) Была разработана программа для оценки премии опционов и определения дельта коэффициента опционов на языке программирования Python с использованием открытого фреймворка машинного обучения </a:t>
            </a:r>
            <a:r>
              <a:rPr lang="ru-RU" dirty="0" err="1"/>
              <a:t>TensorFlow</a:t>
            </a:r>
            <a:r>
              <a:rPr lang="ru-RU" dirty="0"/>
              <a:t> и библиотеки </a:t>
            </a:r>
            <a:r>
              <a:rPr lang="ru-RU" dirty="0" err="1"/>
              <a:t>Keras</a:t>
            </a:r>
            <a:r>
              <a:rPr lang="ru-RU" dirty="0"/>
              <a:t>; 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4) Были выполнены вычислительные эксперименты по определению коэффициента риска портфеля, состоящего из одного базового актива, и оценка качества проведенного эксперимента.</a:t>
            </a:r>
          </a:p>
          <a:p>
            <a:pPr lvl="0"/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D1922A5-E456-BD0B-9643-F9A7755CAED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582296" name="TextBox 1903582295">
            <a:extLst>
              <a:ext uri="{FF2B5EF4-FFF2-40B4-BE49-F238E27FC236}">
                <a16:creationId xmlns:a16="http://schemas.microsoft.com/office/drawing/2014/main" id="{33608C0A-CF5F-3558-F20D-874F9F58B8FF}"/>
              </a:ext>
            </a:extLst>
          </p:cNvPr>
          <p:cNvSpPr txBox="1"/>
          <p:nvPr/>
        </p:nvSpPr>
        <p:spPr bwMode="auto">
          <a:xfrm>
            <a:off x="6240499" y="222248"/>
            <a:ext cx="57466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Заключение</a:t>
            </a:r>
            <a:endParaRPr sz="4800" b="1" dirty="0"/>
          </a:p>
        </p:txBody>
      </p:sp>
      <p:pic>
        <p:nvPicPr>
          <p:cNvPr id="218625605" name="image3.png">
            <a:extLst>
              <a:ext uri="{FF2B5EF4-FFF2-40B4-BE49-F238E27FC236}">
                <a16:creationId xmlns:a16="http://schemas.microsoft.com/office/drawing/2014/main" id="{DDE6B62A-45F5-A679-6E3E-8666133C7103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1408523150" name="TextBox 1408523149">
            <a:extLst>
              <a:ext uri="{FF2B5EF4-FFF2-40B4-BE49-F238E27FC236}">
                <a16:creationId xmlns:a16="http://schemas.microsoft.com/office/drawing/2014/main" id="{4E3A2572-F9B4-D1C4-F77F-BCBCEC4498C0}"/>
              </a:ext>
            </a:extLst>
          </p:cNvPr>
          <p:cNvSpPr txBox="1"/>
          <p:nvPr/>
        </p:nvSpPr>
        <p:spPr bwMode="auto">
          <a:xfrm>
            <a:off x="493080" y="1869714"/>
            <a:ext cx="10865800" cy="201042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Методы, подходы и результаты, описанные в данной работе, могут служить основой и дорабатываться в 	дальнейших работах и исследованиях по ценообразованию опционов и определению дельта коэффициентов портфелей ценных бумаг.</a:t>
            </a: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Код исследования размещён в созданном на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GitHub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репозитории: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u="sng" dirty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github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yCTuHbl</a:t>
            </a:r>
            <a:r>
              <a:rPr lang="ru-RU" u="sng" dirty="0">
                <a:hlinkClick r:id="rId4"/>
              </a:rPr>
              <a:t>4/</a:t>
            </a:r>
            <a:r>
              <a:rPr lang="en-US" u="sng" dirty="0">
                <a:hlinkClick r:id="rId4"/>
              </a:rPr>
              <a:t>Data</a:t>
            </a:r>
            <a:r>
              <a:rPr lang="ru-RU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Architect</a:t>
            </a:r>
            <a:r>
              <a:rPr lang="ru-RU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Pro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776E0-F924-1E4B-3BB6-1EF6DCE66350}"/>
              </a:ext>
            </a:extLst>
          </p:cNvPr>
          <p:cNvSpPr txBox="1">
            <a:spLocks/>
          </p:cNvSpPr>
          <p:nvPr/>
        </p:nvSpPr>
        <p:spPr bwMode="auto">
          <a:xfrm>
            <a:off x="668216" y="4285297"/>
            <a:ext cx="11301449" cy="78232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dirty="0"/>
              <a:t>Спасибо за внимание!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920E-A9F6-A325-FED8-2B692B51F6F2}"/>
              </a:ext>
            </a:extLst>
          </p:cNvPr>
          <p:cNvSpPr txBox="1">
            <a:spLocks/>
          </p:cNvSpPr>
          <p:nvPr/>
        </p:nvSpPr>
        <p:spPr bwMode="auto">
          <a:xfrm>
            <a:off x="589774" y="5692131"/>
            <a:ext cx="11301449" cy="9036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dirty="0"/>
              <a:t>    Слушатель                                                        Устинов Д.С.		</a:t>
            </a:r>
          </a:p>
        </p:txBody>
      </p:sp>
    </p:spTree>
    <p:extLst>
      <p:ext uri="{BB962C8B-B14F-4D97-AF65-F5344CB8AC3E}">
        <p14:creationId xmlns:p14="http://schemas.microsoft.com/office/powerpoint/2010/main" val="70179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 dirty="0" err="1"/>
              <a:t>Введение</a:t>
            </a:r>
            <a:endParaRPr b="1" dirty="0"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144499" y="1622785"/>
            <a:ext cx="11824243" cy="487056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В настоящее время на мировом финансовом рынке представлено большое количество инструментов, доступных для широкого ряда инвесторов, из которых участники рынка составляют инвестиционные портфели. </a:t>
            </a:r>
          </a:p>
          <a:p>
            <a:endParaRPr lang="ru-RU" dirty="0"/>
          </a:p>
          <a:p>
            <a:r>
              <a:rPr lang="ru-RU" dirty="0"/>
              <a:t>	В последние несколько лет наблюдаются значительные колебания цен разнообразных активов. Падение и рост стоимости акций компаний, изменения основных биржевых индексов, процентных ставок и курсов валют. </a:t>
            </a:r>
          </a:p>
          <a:p>
            <a:endParaRPr lang="ru-RU" dirty="0"/>
          </a:p>
          <a:p>
            <a:r>
              <a:rPr lang="ru-RU" dirty="0"/>
              <a:t>	Рост волатильности оказывает существенное влияние на работу финансовых институтов. В этих условиях их требования к управлению финансовым риском постоянно возрастает. В связи с этим растет и актуальность методов и моделей управления риском. </a:t>
            </a:r>
          </a:p>
          <a:p>
            <a:endParaRPr lang="ru-RU" dirty="0"/>
          </a:p>
          <a:p>
            <a:r>
              <a:rPr lang="ru-RU" dirty="0"/>
              <a:t>	Модели с использованием машинного обучения становятся наиболее популярными в связи с развитием вычислительных технологий. Искусственные нейронные сети позволяют производить эффективные вычисления на больших объемах данных. Нейронные сети позволяют кардинально уменьшить время вычислений в сравнении с консервативными финансовыми методам, поэтому разработка нейросетевых моделей в финансах является крайне актуальной задачей. </a:t>
            </a:r>
          </a:p>
          <a:p>
            <a:endParaRPr lang="ru-RU" dirty="0"/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779180" name="TextBox 1349779179"/>
          <p:cNvSpPr txBox="1"/>
          <p:nvPr/>
        </p:nvSpPr>
        <p:spPr bwMode="auto">
          <a:xfrm>
            <a:off x="7732749" y="222248"/>
            <a:ext cx="417861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 dirty="0" err="1"/>
              <a:t>Цель</a:t>
            </a:r>
            <a:r>
              <a:rPr sz="4800" b="1" dirty="0"/>
              <a:t> </a:t>
            </a:r>
            <a:r>
              <a:rPr sz="4800" b="1" dirty="0" err="1"/>
              <a:t>работы</a:t>
            </a:r>
            <a:endParaRPr b="1" dirty="0"/>
          </a:p>
        </p:txBody>
      </p:sp>
      <p:sp>
        <p:nvSpPr>
          <p:cNvPr id="1211118479" name="TextBox 1211118478"/>
          <p:cNvSpPr txBox="1"/>
          <p:nvPr/>
        </p:nvSpPr>
        <p:spPr bwMode="auto">
          <a:xfrm>
            <a:off x="608048" y="2878179"/>
            <a:ext cx="11177800" cy="8887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Цель данной работы заключается в исследовании возможности применения нейронных сетей для решения задачи управления риском портфеля ценных бумаг с помощью дельта хеджирования опционами.</a:t>
            </a:r>
          </a:p>
        </p:txBody>
      </p:sp>
      <p:pic>
        <p:nvPicPr>
          <p:cNvPr id="447259719" name="image3.png"/>
          <p:cNvPicPr/>
          <p:nvPr/>
        </p:nvPicPr>
        <p:blipFill>
          <a:blip r:embed="rId3"/>
          <a:stretch/>
        </p:blipFill>
        <p:spPr bwMode="auto">
          <a:xfrm>
            <a:off x="193673" y="22224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865845" name="TextBox 850865844"/>
          <p:cNvSpPr txBox="1"/>
          <p:nvPr/>
        </p:nvSpPr>
        <p:spPr bwMode="auto">
          <a:xfrm>
            <a:off x="6240499" y="222248"/>
            <a:ext cx="573544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 dirty="0" err="1"/>
              <a:t>Постановка</a:t>
            </a:r>
            <a:r>
              <a:rPr sz="4800" b="1" dirty="0"/>
              <a:t> </a:t>
            </a:r>
            <a:r>
              <a:rPr sz="4800" b="1" dirty="0" err="1"/>
              <a:t>задач</a:t>
            </a:r>
            <a:endParaRPr b="1" dirty="0"/>
          </a:p>
        </p:txBody>
      </p:sp>
      <p:sp>
        <p:nvSpPr>
          <p:cNvPr id="136335585" name="TextBox 136335584"/>
          <p:cNvSpPr txBox="1"/>
          <p:nvPr/>
        </p:nvSpPr>
        <p:spPr bwMode="auto">
          <a:xfrm>
            <a:off x="626610" y="1896225"/>
            <a:ext cx="11702561" cy="436914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457200" lvl="0" indent="-457200">
              <a:buAutoNum type="arabicPeriod"/>
            </a:pPr>
            <a:r>
              <a:rPr lang="ru-RU" sz="2000" dirty="0"/>
              <a:t>Теоретический обзор определения цены опционов и коэффициента </a:t>
            </a:r>
            <a:r>
              <a:rPr lang="en-US" sz="2000" dirty="0" err="1"/>
              <a:t>Хеджирования</a:t>
            </a:r>
            <a:r>
              <a:rPr lang="ru-RU" sz="2000" dirty="0"/>
              <a:t>;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>
                <a:solidFill>
                  <a:schemeClr val="tx1">
                    <a:lumMod val="90000"/>
                    <a:lumOff val="5000"/>
                  </a:schemeClr>
                </a:solidFill>
                <a:cs typeface="Noto Sans Devanagari Medium"/>
              </a:rPr>
              <a:t>2.    </a:t>
            </a:r>
            <a:r>
              <a:rPr lang="ru-RU" dirty="0"/>
              <a:t>Провести сбор данных. Для этого планируется использовать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dirty="0"/>
              <a:t>MOEX</a:t>
            </a:r>
            <a:r>
              <a:rPr lang="ru-RU" dirty="0"/>
              <a:t> (Московская биржа), для получения исторических данных о цене акций;</a:t>
            </a:r>
          </a:p>
          <a:p>
            <a:endParaRPr lang="ru-RU" sz="2000" dirty="0">
              <a:solidFill>
                <a:schemeClr val="tx1">
                  <a:lumMod val="90000"/>
                  <a:lumOff val="5000"/>
                </a:schemeClr>
              </a:solidFill>
              <a:cs typeface="Noto Sans Devanagari Medium"/>
            </a:endParaRPr>
          </a:p>
          <a:p>
            <a:pPr lvl="0"/>
            <a:r>
              <a:rPr lang="ru-RU" sz="2000" dirty="0">
                <a:solidFill>
                  <a:schemeClr val="tx1">
                    <a:lumMod val="90000"/>
                    <a:lumOff val="5000"/>
                  </a:schemeClr>
                </a:solidFill>
                <a:cs typeface="Noto Sans Devanagari Medium"/>
              </a:rPr>
              <a:t>3.    </a:t>
            </a:r>
            <a:r>
              <a:rPr lang="ru-RU" dirty="0"/>
              <a:t>Создание нейронной сети определенной архитектуры, метода ее обучения и тестирования;</a:t>
            </a:r>
          </a:p>
          <a:p>
            <a:pPr lvl="0"/>
            <a:endParaRPr lang="ru-RU" sz="2000" dirty="0">
              <a:solidFill>
                <a:schemeClr val="tx1">
                  <a:lumMod val="90000"/>
                  <a:lumOff val="5000"/>
                </a:schemeClr>
              </a:solidFill>
              <a:cs typeface="Noto Sans Devanagari Medium"/>
            </a:endParaRPr>
          </a:p>
          <a:p>
            <a:pPr lvl="0"/>
            <a:r>
              <a:rPr lang="ru-RU" sz="2000" dirty="0">
                <a:solidFill>
                  <a:schemeClr val="tx1">
                    <a:lumMod val="90000"/>
                    <a:lumOff val="5000"/>
                  </a:schemeClr>
                </a:solidFill>
                <a:cs typeface="Noto Sans Devanagari Medium"/>
              </a:rPr>
              <a:t>4.    </a:t>
            </a:r>
            <a:r>
              <a:rPr lang="ru-RU" dirty="0"/>
              <a:t>Реализация модели машинного обучения для определения коэффициента хеджирования с использованием языка программирования Python3;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5.    Сохранение полученной модели;</a:t>
            </a:r>
          </a:p>
          <a:p>
            <a:endParaRPr lang="ru-RU" sz="2000" dirty="0">
              <a:solidFill>
                <a:schemeClr val="tx1">
                  <a:lumMod val="90000"/>
                  <a:lumOff val="5000"/>
                </a:schemeClr>
              </a:solidFill>
              <a:cs typeface="Noto Sans Devanagari Medium"/>
            </a:endParaRPr>
          </a:p>
          <a:p>
            <a:pPr lvl="0"/>
            <a:r>
              <a:rPr lang="ru-RU" sz="2000" dirty="0">
                <a:solidFill>
                  <a:schemeClr val="tx1">
                    <a:lumMod val="90000"/>
                    <a:lumOff val="5000"/>
                  </a:schemeClr>
                </a:solidFill>
                <a:cs typeface="Noto Sans Devanagari Medium"/>
              </a:rPr>
              <a:t>6. </a:t>
            </a:r>
            <a:r>
              <a:rPr lang="ru-RU" dirty="0"/>
              <a:t>Проведение вычислительного эксперимента для базового портфеля ценных бумаг, визуализация результатов и оценка проведенных исследований.</a:t>
            </a:r>
          </a:p>
          <a:p>
            <a:endParaRPr sz="2000" dirty="0">
              <a:solidFill>
                <a:schemeClr val="tx1">
                  <a:lumMod val="90000"/>
                  <a:lumOff val="5000"/>
                </a:schemeClr>
              </a:solidFill>
              <a:cs typeface="Noto Sans Devanagari Medium"/>
            </a:endParaRPr>
          </a:p>
        </p:txBody>
      </p:sp>
      <p:pic>
        <p:nvPicPr>
          <p:cNvPr id="126139102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388394" name="TextBox 1096388393"/>
          <p:cNvSpPr txBox="1"/>
          <p:nvPr/>
        </p:nvSpPr>
        <p:spPr bwMode="auto">
          <a:xfrm>
            <a:off x="6240499" y="222248"/>
            <a:ext cx="574192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dirty="0" err="1"/>
              <a:t>Разведочный</a:t>
            </a:r>
            <a:r>
              <a:rPr sz="4800" dirty="0"/>
              <a:t> </a:t>
            </a:r>
            <a:r>
              <a:rPr sz="4800" dirty="0" err="1"/>
              <a:t>анализ</a:t>
            </a:r>
            <a:endParaRPr dirty="0"/>
          </a:p>
        </p:txBody>
      </p:sp>
      <p:sp>
        <p:nvSpPr>
          <p:cNvPr id="567900080" name="TextBox 567900079"/>
          <p:cNvSpPr txBox="1"/>
          <p:nvPr/>
        </p:nvSpPr>
        <p:spPr bwMode="auto">
          <a:xfrm>
            <a:off x="229466" y="2188569"/>
            <a:ext cx="11758356" cy="41765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Рассматривая задачу управления рыночным риском портфеля ценных бумаг с помощью дельта хеджирования опционами, необходимо определить, что такое опционы а так-же дельта хеджирование.</a:t>
            </a:r>
          </a:p>
          <a:p>
            <a:pPr algn="just">
              <a:defRPr/>
            </a:pPr>
            <a:endParaRPr sz="2200" dirty="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  <a:p>
            <a:r>
              <a:rPr lang="ru-RU" dirty="0"/>
              <a:t>	Опцион — это производный финансовый инструмент, который дает его владельцу право, но не обязанность купить или продать (в зависимости от типа опциона) соответствующий базовый актив по определенной фиксированной цене, которая устанавливается в момент покупки опционного контракта. Поскольку владение опционным контрактом выгодно благодаря возможности купить (или продать) ниже (или выше) рыночной цены базовый актив, опционный контракт имеет цену (премию).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 Дельта измеряет скорость изменения цены опциона в зависимости от стоимости базового актива.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 Хеджирование — это инвестиции, которые осуществляются с целью снижения риска неблагоприятного изменения цен на актив. Как правило, хеджирование заключается в создании компенсирующей или противоположной позиции в соответствующей ценной бумаге. </a:t>
            </a:r>
          </a:p>
          <a:p>
            <a:endParaRPr lang="ru-RU" dirty="0"/>
          </a:p>
        </p:txBody>
      </p:sp>
      <p:pic>
        <p:nvPicPr>
          <p:cNvPr id="141768377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6029666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8AF526-5439-1FF4-6748-446BE874BEF5}"/>
              </a:ext>
            </a:extLst>
          </p:cNvPr>
          <p:cNvSpPr txBox="1"/>
          <p:nvPr/>
        </p:nvSpPr>
        <p:spPr bwMode="auto">
          <a:xfrm>
            <a:off x="6240499" y="222248"/>
            <a:ext cx="574192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/>
              <a:t>Предобработка данных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23709-0286-2795-B5CA-2A985E66B3BC}"/>
              </a:ext>
            </a:extLst>
          </p:cNvPr>
          <p:cNvSpPr txBox="1"/>
          <p:nvPr/>
        </p:nvSpPr>
        <p:spPr bwMode="auto">
          <a:xfrm>
            <a:off x="229466" y="2188569"/>
            <a:ext cx="11758356" cy="274690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Для проведения вычислительного эксперимента был составлен портфель ценных бумаг, состоящий из одного базового актива – акции АО «Астра». </a:t>
            </a:r>
          </a:p>
          <a:p>
            <a:r>
              <a:rPr lang="ru-RU" dirty="0"/>
              <a:t>Согласно теоретической модели Блэка-Шоулза, для определения премии колл опциона необходимо наличие нескольких параметров: </a:t>
            </a:r>
          </a:p>
          <a:p>
            <a:r>
              <a:rPr lang="ru-RU" dirty="0"/>
              <a:t>• 	Текущей цены на базовый актив;</a:t>
            </a:r>
            <a:br>
              <a:rPr lang="ru-RU" dirty="0"/>
            </a:br>
            <a:r>
              <a:rPr lang="ru-RU" dirty="0"/>
              <a:t>• 	Цены исполнения;</a:t>
            </a:r>
          </a:p>
          <a:p>
            <a:pPr lvl="0"/>
            <a:r>
              <a:rPr lang="ru-RU" dirty="0"/>
              <a:t>•             Времени погашения;</a:t>
            </a:r>
          </a:p>
          <a:p>
            <a:r>
              <a:rPr lang="ru-RU" dirty="0"/>
              <a:t>• 	Безрисковой процентной ставки;</a:t>
            </a:r>
            <a:br>
              <a:rPr lang="ru-RU" dirty="0"/>
            </a:br>
            <a:r>
              <a:rPr lang="ru-RU" dirty="0"/>
              <a:t>• 	Оценки волатильности актива.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/>
          <p:cNvSpPr txBox="1"/>
          <p:nvPr/>
        </p:nvSpPr>
        <p:spPr bwMode="auto">
          <a:xfrm>
            <a:off x="6240499" y="222248"/>
            <a:ext cx="57534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/>
              <a:t>Разработка и обучение модели</a:t>
            </a:r>
            <a:endParaRPr sz="4800" dirty="0"/>
          </a:p>
        </p:txBody>
      </p:sp>
      <p:pic>
        <p:nvPicPr>
          <p:cNvPr id="208815571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DC4DE-05CA-3C8C-1018-C08CC79E1EF8}"/>
              </a:ext>
            </a:extLst>
          </p:cNvPr>
          <p:cNvSpPr txBox="1"/>
          <p:nvPr/>
        </p:nvSpPr>
        <p:spPr bwMode="auto">
          <a:xfrm>
            <a:off x="229466" y="2188569"/>
            <a:ext cx="11758356" cy="274690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	Для создания модели из фреймворка </a:t>
            </a:r>
            <a:r>
              <a:rPr lang="ru-RU" dirty="0" err="1"/>
              <a:t>TensorFlow</a:t>
            </a:r>
            <a:r>
              <a:rPr lang="ru-RU" dirty="0"/>
              <a:t> была импортирована библиотека </a:t>
            </a:r>
            <a:r>
              <a:rPr lang="ru-RU" dirty="0" err="1"/>
              <a:t>Keras</a:t>
            </a:r>
            <a:r>
              <a:rPr lang="ru-RU" dirty="0"/>
              <a:t>. Это API для создания моделей глубокого обучения, работающий поверх </a:t>
            </a:r>
            <a:r>
              <a:rPr lang="ru-RU" dirty="0" err="1"/>
              <a:t>TensorFlow</a:t>
            </a:r>
            <a:r>
              <a:rPr lang="ru-RU" dirty="0"/>
              <a:t>. В качестве основы для нейронной сети была выбрана последовательная модель </a:t>
            </a:r>
            <a:r>
              <a:rPr lang="ru-RU" dirty="0" err="1"/>
              <a:t>keras.Sequential</a:t>
            </a:r>
            <a:r>
              <a:rPr lang="ru-RU" dirty="0"/>
              <a:t>. Такая модель подходит для стандартного стека слоев, где каждый слой имеет ровно один входной тензор и один выходной тензор. </a:t>
            </a:r>
          </a:p>
          <a:p>
            <a:endParaRPr lang="ru-RU" dirty="0"/>
          </a:p>
          <a:p>
            <a:r>
              <a:rPr lang="ru-RU" dirty="0"/>
              <a:t> 	В качестве входного слоя, получающего данные из датасета был выбран слой предварительной обработки, который нормализует получаемые признаки (</a:t>
            </a:r>
            <a:r>
              <a:rPr lang="ru-RU" dirty="0" err="1"/>
              <a:t>tf.keras.layers.Normalization</a:t>
            </a:r>
            <a:r>
              <a:rPr lang="ru-RU" dirty="0"/>
              <a:t>). Это позволяет передавать данные в модель без первоначальной нормализации и избегать связанных с этим ошибок.</a:t>
            </a:r>
          </a:p>
          <a:p>
            <a:r>
              <a:rPr lang="ru-RU" dirty="0"/>
              <a:t>	Для нейронной сети установлены параметры, которые указаны в Таблице 1. </a:t>
            </a:r>
          </a:p>
          <a:p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E08AB79-6E0C-6DB4-41C0-C0B89B4BCD3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>
            <a:extLst>
              <a:ext uri="{FF2B5EF4-FFF2-40B4-BE49-F238E27FC236}">
                <a16:creationId xmlns:a16="http://schemas.microsoft.com/office/drawing/2014/main" id="{4026205D-15D9-409D-BC48-93C0E6AB6994}"/>
              </a:ext>
            </a:extLst>
          </p:cNvPr>
          <p:cNvSpPr txBox="1"/>
          <p:nvPr/>
        </p:nvSpPr>
        <p:spPr bwMode="auto">
          <a:xfrm>
            <a:off x="6240499" y="222248"/>
            <a:ext cx="57534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/>
              <a:t>Разработка и обучение модели</a:t>
            </a:r>
            <a:endParaRPr sz="4800" dirty="0"/>
          </a:p>
        </p:txBody>
      </p:sp>
      <p:pic>
        <p:nvPicPr>
          <p:cNvPr id="2088155710" name="image3.png">
            <a:extLst>
              <a:ext uri="{FF2B5EF4-FFF2-40B4-BE49-F238E27FC236}">
                <a16:creationId xmlns:a16="http://schemas.microsoft.com/office/drawing/2014/main" id="{8DA6613F-0AEE-C7CE-55BA-FF188594CB44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C13F3-EAD3-F075-0BA7-BBFB2EEACEDF}"/>
              </a:ext>
            </a:extLst>
          </p:cNvPr>
          <p:cNvSpPr txBox="1"/>
          <p:nvPr/>
        </p:nvSpPr>
        <p:spPr bwMode="auto">
          <a:xfrm>
            <a:off x="229466" y="2188569"/>
            <a:ext cx="11758356" cy="8887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Таблица 1  - Параметры нейронной сети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DDCDDE54-2DC8-6C2F-63D3-F938D13E3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38622"/>
              </p:ext>
            </p:extLst>
          </p:nvPr>
        </p:nvGraphicFramePr>
        <p:xfrm>
          <a:off x="1761878" y="2769677"/>
          <a:ext cx="8128000" cy="273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79970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2105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Значени</a:t>
                      </a:r>
                      <a:r>
                        <a:rPr lang="ru-RU" sz="1400" spc="-2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747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3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spc="-4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ли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ч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ество ск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р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ытых сл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ев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0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spc="-3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spc="-4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ли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ч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ество нейр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 в </a:t>
                      </a:r>
                      <a:r>
                        <a:rPr lang="ru-RU" sz="1400" spc="-4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дн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 сл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996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Функции активации скры</a:t>
                      </a:r>
                      <a:r>
                        <a:rPr lang="ru-RU" sz="14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т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сл</a:t>
                      </a:r>
                      <a:r>
                        <a:rPr lang="ru-RU" sz="14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я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 – Lea</a:t>
                      </a:r>
                      <a:r>
                        <a:rPr lang="en-US" sz="1400" spc="-2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spc="-3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eLu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f2 – E</a:t>
                      </a:r>
                      <a:r>
                        <a:rPr lang="en-US" sz="14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f3 – </a:t>
                      </a:r>
                      <a:r>
                        <a:rPr lang="en-US" sz="1400" spc="-3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eLu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f4 – E</a:t>
                      </a:r>
                      <a:r>
                        <a:rPr lang="ru-RU" sz="1400" spc="-2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581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6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E95A534-DD15-8EC5-70AE-D63008DA12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>
            <a:extLst>
              <a:ext uri="{FF2B5EF4-FFF2-40B4-BE49-F238E27FC236}">
                <a16:creationId xmlns:a16="http://schemas.microsoft.com/office/drawing/2014/main" id="{4995AF46-E83D-DEDE-99B3-DFA8B212290A}"/>
              </a:ext>
            </a:extLst>
          </p:cNvPr>
          <p:cNvSpPr txBox="1"/>
          <p:nvPr/>
        </p:nvSpPr>
        <p:spPr bwMode="auto">
          <a:xfrm>
            <a:off x="6240499" y="222248"/>
            <a:ext cx="5753442" cy="150797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/>
              <a:t>Разработка и обучение модели</a:t>
            </a:r>
            <a:endParaRPr sz="4800" dirty="0"/>
          </a:p>
        </p:txBody>
      </p:sp>
      <p:pic>
        <p:nvPicPr>
          <p:cNvPr id="2088155710" name="image3.png">
            <a:extLst>
              <a:ext uri="{FF2B5EF4-FFF2-40B4-BE49-F238E27FC236}">
                <a16:creationId xmlns:a16="http://schemas.microsoft.com/office/drawing/2014/main" id="{1E8B57B0-0405-472C-337B-51F23903ECFA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7CE5B7-F639-57EF-7889-49CBA552ED5C}"/>
              </a:ext>
            </a:extLst>
          </p:cNvPr>
          <p:cNvSpPr txBox="1"/>
          <p:nvPr/>
        </p:nvSpPr>
        <p:spPr bwMode="auto">
          <a:xfrm>
            <a:off x="229466" y="2188569"/>
            <a:ext cx="11758356" cy="35779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r>
              <a:rPr lang="ru-RU" dirty="0"/>
              <a:t>Итоговая схема архитектуры модели представлена на рисунке 20:</a:t>
            </a:r>
          </a:p>
        </p:txBody>
      </p:sp>
      <p:pic>
        <p:nvPicPr>
          <p:cNvPr id="3" name="Picture 177">
            <a:extLst>
              <a:ext uri="{FF2B5EF4-FFF2-40B4-BE49-F238E27FC236}">
                <a16:creationId xmlns:a16="http://schemas.microsoft.com/office/drawing/2014/main" id="{7F36E328-1738-696D-954F-C4414BA07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617" y="2769942"/>
            <a:ext cx="5177790" cy="284797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6BD74-3642-4AD9-0148-47BECBECCCE5}"/>
              </a:ext>
            </a:extLst>
          </p:cNvPr>
          <p:cNvSpPr txBox="1"/>
          <p:nvPr/>
        </p:nvSpPr>
        <p:spPr bwMode="auto">
          <a:xfrm>
            <a:off x="272561" y="5617917"/>
            <a:ext cx="11758356" cy="35779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/>
            <a:r>
              <a:rPr lang="ru-RU" dirty="0"/>
              <a:t>Рисунок 20 - Архитектура построенной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400969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1038</Words>
  <Application>Microsoft Office PowerPoint</Application>
  <DocSecurity>0</DocSecurity>
  <PresentationFormat>Широкоэкранный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Noto Sans Devanagari Medium</vt:lpstr>
      <vt:lpstr>Times New Roman</vt:lpstr>
      <vt:lpstr>Office Theme</vt:lpstr>
      <vt:lpstr>Corner</vt:lpstr>
      <vt:lpstr>Turtle</vt:lpstr>
      <vt:lpstr>Official</vt:lpstr>
      <vt:lpstr>Применение методов ИИ, сбора, обработки и анализа данных в рамках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данных здорового питания</dc:title>
  <dc:subject/>
  <dc:creator>NAVI</dc:creator>
  <cp:keywords/>
  <dc:description/>
  <cp:lastModifiedBy>NAVI</cp:lastModifiedBy>
  <cp:revision>33</cp:revision>
  <dcterms:modified xsi:type="dcterms:W3CDTF">2025-06-20T19:43:37Z</dcterms:modified>
  <cp:category/>
  <dc:identifier/>
  <cp:contentStatus/>
  <dc:language/>
  <cp:version/>
</cp:coreProperties>
</file>