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86F2A6-8B4A-4163-95E6-0FF6CFA89C95}">
  <a:tblStyle styleId="{4586F2A6-8B4A-4163-95E6-0FF6CFA89C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fdbcbea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fdbcbea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8065c9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8065c9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8065c99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8065c99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8065c99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8065c99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8065c99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8065c99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94154049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94154049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52125" y="986775"/>
            <a:ext cx="59463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MapReduce Job Manager With </a:t>
            </a:r>
            <a:r>
              <a:rPr lang="en" sz="3000"/>
              <a:t>Dynamic Load Balancing</a:t>
            </a:r>
            <a:endParaRPr sz="3000"/>
          </a:p>
        </p:txBody>
      </p:sp>
      <p:sp>
        <p:nvSpPr>
          <p:cNvPr id="135" name="Google Shape;135;p13"/>
          <p:cNvSpPr txBox="1"/>
          <p:nvPr/>
        </p:nvSpPr>
        <p:spPr>
          <a:xfrm>
            <a:off x="-711450" y="2663800"/>
            <a:ext cx="73512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13"/>
          <p:cNvGraphicFramePr/>
          <p:nvPr/>
        </p:nvGraphicFramePr>
        <p:xfrm>
          <a:off x="927038" y="352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{4586F2A6-8B4A-4163-95E6-0FF6CFA89C95}</a:tableStyleId>
              </a:tblPr>
              <a:tblGrid>
                <a:gridCol w="1883475"/>
                <a:gridCol w="1883475"/>
                <a:gridCol w="1822150"/>
                <a:gridCol w="1944775"/>
              </a:tblGrid>
              <a:tr h="52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Himanshu Gusain</a:t>
                      </a:r>
                      <a:r>
                        <a:rPr lang="en" sz="16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Tushar Murarka 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Deepak Yadav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Debadutta Godnaik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IIT2015090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IIT2015091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IIT20150124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ISM2015501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950" y="1771975"/>
            <a:ext cx="4231349" cy="23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2940050" y="672425"/>
            <a:ext cx="4037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</a:rPr>
              <a:t>Remote Method Invocation</a:t>
            </a:r>
            <a:endParaRPr sz="2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3767100" y="1502125"/>
            <a:ext cx="1615500" cy="83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Master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(</a:t>
            </a:r>
            <a:r>
              <a:rPr lang="en" sz="1000"/>
              <a:t>Server Heartbeat</a:t>
            </a:r>
            <a:r>
              <a:rPr lang="en" sz="1000"/>
              <a:t>)</a:t>
            </a:r>
            <a:endParaRPr sz="1000"/>
          </a:p>
        </p:txBody>
      </p:sp>
      <p:sp>
        <p:nvSpPr>
          <p:cNvPr id="148" name="Google Shape;148;p15"/>
          <p:cNvSpPr/>
          <p:nvPr/>
        </p:nvSpPr>
        <p:spPr>
          <a:xfrm>
            <a:off x="911050" y="3353325"/>
            <a:ext cx="1222500" cy="67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DataNode0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2827350" y="3353325"/>
            <a:ext cx="1222500" cy="67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DataNode1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5067725" y="3353325"/>
            <a:ext cx="1222500" cy="67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DataNode2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010450" y="3353325"/>
            <a:ext cx="1222500" cy="67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DataNode3</a:t>
            </a:r>
            <a:endParaRPr/>
          </a:p>
        </p:txBody>
      </p:sp>
      <p:cxnSp>
        <p:nvCxnSpPr>
          <p:cNvPr id="152" name="Google Shape;152;p15"/>
          <p:cNvCxnSpPr/>
          <p:nvPr/>
        </p:nvCxnSpPr>
        <p:spPr>
          <a:xfrm flipH="1">
            <a:off x="3635475" y="2340325"/>
            <a:ext cx="690000" cy="10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5"/>
          <p:cNvCxnSpPr>
            <a:endCxn id="148" idx="0"/>
          </p:cNvCxnSpPr>
          <p:nvPr/>
        </p:nvCxnSpPr>
        <p:spPr>
          <a:xfrm flipH="1">
            <a:off x="1522300" y="2331525"/>
            <a:ext cx="2593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5"/>
          <p:cNvCxnSpPr>
            <a:endCxn id="150" idx="0"/>
          </p:cNvCxnSpPr>
          <p:nvPr/>
        </p:nvCxnSpPr>
        <p:spPr>
          <a:xfrm>
            <a:off x="4880375" y="2357925"/>
            <a:ext cx="798600" cy="9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5"/>
          <p:cNvCxnSpPr>
            <a:endCxn id="151" idx="0"/>
          </p:cNvCxnSpPr>
          <p:nvPr/>
        </p:nvCxnSpPr>
        <p:spPr>
          <a:xfrm>
            <a:off x="5190500" y="2349225"/>
            <a:ext cx="2431200" cy="10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5"/>
          <p:cNvSpPr txBox="1"/>
          <p:nvPr/>
        </p:nvSpPr>
        <p:spPr>
          <a:xfrm>
            <a:off x="1803750" y="646200"/>
            <a:ext cx="55365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   Getting status via Heartbeats</a:t>
            </a:r>
            <a:endParaRPr sz="2400">
              <a:solidFill>
                <a:srgbClr val="EFEFEF"/>
              </a:solidFill>
            </a:endParaRPr>
          </a:p>
        </p:txBody>
      </p:sp>
      <p:cxnSp>
        <p:nvCxnSpPr>
          <p:cNvPr id="157" name="Google Shape;157;p15"/>
          <p:cNvCxnSpPr/>
          <p:nvPr/>
        </p:nvCxnSpPr>
        <p:spPr>
          <a:xfrm flipH="1" rot="10800000">
            <a:off x="2095825" y="2375125"/>
            <a:ext cx="2078400" cy="1013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5"/>
          <p:cNvCxnSpPr/>
          <p:nvPr/>
        </p:nvCxnSpPr>
        <p:spPr>
          <a:xfrm flipH="1" rot="10800000">
            <a:off x="4008250" y="2366400"/>
            <a:ext cx="366900" cy="1013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5"/>
          <p:cNvCxnSpPr/>
          <p:nvPr/>
        </p:nvCxnSpPr>
        <p:spPr>
          <a:xfrm rot="10800000">
            <a:off x="4811650" y="2366675"/>
            <a:ext cx="401700" cy="1004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5"/>
          <p:cNvCxnSpPr/>
          <p:nvPr/>
        </p:nvCxnSpPr>
        <p:spPr>
          <a:xfrm rot="10800000">
            <a:off x="5099875" y="2349025"/>
            <a:ext cx="1938600" cy="10392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61" name="Google Shape;161;p15"/>
          <p:cNvSpPr txBox="1"/>
          <p:nvPr/>
        </p:nvSpPr>
        <p:spPr>
          <a:xfrm>
            <a:off x="1222575" y="4165425"/>
            <a:ext cx="6741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DataNodes call Heartbeat method hosted on Master Node after every 5 second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162" name="Google Shape;162;p15"/>
          <p:cNvCxnSpPr/>
          <p:nvPr/>
        </p:nvCxnSpPr>
        <p:spPr>
          <a:xfrm flipH="1" rot="10800000">
            <a:off x="340575" y="855825"/>
            <a:ext cx="558900" cy="8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63" name="Google Shape;163;p15"/>
          <p:cNvSpPr txBox="1"/>
          <p:nvPr/>
        </p:nvSpPr>
        <p:spPr>
          <a:xfrm>
            <a:off x="986775" y="646200"/>
            <a:ext cx="1074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Method call from Data Nodes</a:t>
            </a:r>
            <a:endParaRPr sz="900">
              <a:solidFill>
                <a:srgbClr val="F3F3F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4142600" y="1650575"/>
            <a:ext cx="1615500" cy="83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Master Node</a:t>
            </a:r>
            <a:endParaRPr sz="1000"/>
          </a:p>
        </p:txBody>
      </p:sp>
      <p:sp>
        <p:nvSpPr>
          <p:cNvPr id="169" name="Google Shape;169;p16"/>
          <p:cNvSpPr/>
          <p:nvPr/>
        </p:nvSpPr>
        <p:spPr>
          <a:xfrm>
            <a:off x="1286550" y="3501775"/>
            <a:ext cx="1222500" cy="67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DataNode0</a:t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3202850" y="3501775"/>
            <a:ext cx="1222500" cy="67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DataNode1</a:t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5443225" y="3501775"/>
            <a:ext cx="1222500" cy="67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DataNode2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7385950" y="3501775"/>
            <a:ext cx="1222500" cy="67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DataNode3</a:t>
            </a:r>
            <a:endParaRPr/>
          </a:p>
        </p:txBody>
      </p:sp>
      <p:cxnSp>
        <p:nvCxnSpPr>
          <p:cNvPr id="173" name="Google Shape;173;p16"/>
          <p:cNvCxnSpPr/>
          <p:nvPr/>
        </p:nvCxnSpPr>
        <p:spPr>
          <a:xfrm flipH="1">
            <a:off x="4010975" y="2488775"/>
            <a:ext cx="690000" cy="10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6"/>
          <p:cNvCxnSpPr>
            <a:endCxn id="169" idx="0"/>
          </p:cNvCxnSpPr>
          <p:nvPr/>
        </p:nvCxnSpPr>
        <p:spPr>
          <a:xfrm flipH="1">
            <a:off x="1897800" y="2479975"/>
            <a:ext cx="2593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6"/>
          <p:cNvCxnSpPr>
            <a:endCxn id="171" idx="0"/>
          </p:cNvCxnSpPr>
          <p:nvPr/>
        </p:nvCxnSpPr>
        <p:spPr>
          <a:xfrm>
            <a:off x="5255875" y="2506375"/>
            <a:ext cx="798600" cy="9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6"/>
          <p:cNvCxnSpPr>
            <a:endCxn id="172" idx="0"/>
          </p:cNvCxnSpPr>
          <p:nvPr/>
        </p:nvCxnSpPr>
        <p:spPr>
          <a:xfrm>
            <a:off x="5566000" y="2497675"/>
            <a:ext cx="2431200" cy="10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6"/>
          <p:cNvSpPr txBox="1"/>
          <p:nvPr/>
        </p:nvSpPr>
        <p:spPr>
          <a:xfrm>
            <a:off x="2130625" y="458700"/>
            <a:ext cx="5536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   Resource Monitoring Module</a:t>
            </a:r>
            <a:endParaRPr sz="2400">
              <a:solidFill>
                <a:srgbClr val="EFEFEF"/>
              </a:solidFill>
            </a:endParaRPr>
          </a:p>
        </p:txBody>
      </p:sp>
      <p:cxnSp>
        <p:nvCxnSpPr>
          <p:cNvPr id="178" name="Google Shape;178;p16"/>
          <p:cNvCxnSpPr/>
          <p:nvPr/>
        </p:nvCxnSpPr>
        <p:spPr>
          <a:xfrm flipH="1" rot="10800000">
            <a:off x="2471325" y="2523575"/>
            <a:ext cx="2078400" cy="1013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6"/>
          <p:cNvCxnSpPr/>
          <p:nvPr/>
        </p:nvCxnSpPr>
        <p:spPr>
          <a:xfrm flipH="1" rot="10800000">
            <a:off x="4383750" y="2514850"/>
            <a:ext cx="366900" cy="1013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6"/>
          <p:cNvCxnSpPr/>
          <p:nvPr/>
        </p:nvCxnSpPr>
        <p:spPr>
          <a:xfrm rot="10800000">
            <a:off x="5187150" y="2515125"/>
            <a:ext cx="401700" cy="1004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6"/>
          <p:cNvCxnSpPr/>
          <p:nvPr/>
        </p:nvCxnSpPr>
        <p:spPr>
          <a:xfrm rot="10800000">
            <a:off x="5475375" y="2497475"/>
            <a:ext cx="1938600" cy="10392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6"/>
          <p:cNvCxnSpPr/>
          <p:nvPr/>
        </p:nvCxnSpPr>
        <p:spPr>
          <a:xfrm flipH="1" rot="10800000">
            <a:off x="340575" y="855825"/>
            <a:ext cx="558900" cy="8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83" name="Google Shape;183;p16"/>
          <p:cNvSpPr txBox="1"/>
          <p:nvPr/>
        </p:nvSpPr>
        <p:spPr>
          <a:xfrm>
            <a:off x="986775" y="646200"/>
            <a:ext cx="1074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DataNodes send the resource info</a:t>
            </a:r>
            <a:endParaRPr sz="900">
              <a:solidFill>
                <a:srgbClr val="F3F3F3"/>
              </a:solidFill>
            </a:endParaRPr>
          </a:p>
        </p:txBody>
      </p:sp>
      <p:cxnSp>
        <p:nvCxnSpPr>
          <p:cNvPr id="184" name="Google Shape;184;p16"/>
          <p:cNvCxnSpPr/>
          <p:nvPr/>
        </p:nvCxnSpPr>
        <p:spPr>
          <a:xfrm flipH="1" rot="10800000">
            <a:off x="340575" y="532725"/>
            <a:ext cx="558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6"/>
          <p:cNvSpPr txBox="1"/>
          <p:nvPr/>
        </p:nvSpPr>
        <p:spPr>
          <a:xfrm>
            <a:off x="978050" y="349300"/>
            <a:ext cx="1074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Master asks for resources status</a:t>
            </a:r>
            <a:endParaRPr sz="900">
              <a:solidFill>
                <a:srgbClr val="F3F3F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/>
        </p:nvSpPr>
        <p:spPr>
          <a:xfrm>
            <a:off x="369150" y="1444000"/>
            <a:ext cx="82071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Client submits the mapreduce job along with mapper-reducer class and input file.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Main Node gets information of the blocks of the input file.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Mapper task allocation is done using our custom allocation algorithm.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Once all the mapper tasks are allocated and completed, allocation of reducer task is done on one of the datanodes.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After completion of reducer task output is written on the hdfs.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1118250" y="488475"/>
            <a:ext cx="6708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Methodology</a:t>
            </a:r>
            <a:endParaRPr sz="2400">
              <a:solidFill>
                <a:srgbClr val="F3F3F3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1341300" y="230985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900">
                <a:latin typeface="Arial"/>
                <a:ea typeface="Arial"/>
                <a:cs typeface="Arial"/>
                <a:sym typeface="Arial"/>
              </a:rPr>
              <a:t>Thank You 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