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6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3" r:id="rId9"/>
    <p:sldId id="261" r:id="rId10"/>
    <p:sldId id="262" r:id="rId11"/>
  </p:sldIdLst>
  <p:sldSz cx="9144000" cy="6858000" type="screen4x3"/>
  <p:notesSz cx="6858000" cy="9144000"/>
  <p:defaultTextStyle>
    <a:defPPr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482" autoAdjust="0"/>
    <p:restoredTop sz="86401" autoAdjust="0"/>
  </p:normalViewPr>
  <p:slideViewPr>
    <p:cSldViewPr snapToGrid="0" snapToObjects="1">
      <p:cViewPr varScale="1">
        <p:scale>
          <a:sx n="75" d="100"/>
          <a:sy n="75" d="100"/>
        </p:scale>
        <p:origin x="14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B8496-2F6B-9B44-95DE-AB590BD86921}" type="datetimeFigureOut">
              <a:rPr lang="pt-PT" smtClean="0"/>
              <a:pPr/>
              <a:t>09/10/2020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F3F1-5861-F84A-B6DA-FB53F9C825F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9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16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24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4436-A624-484A-8057-E590FC314942}" type="datetime1">
              <a:rPr lang="pt-PT" smtClean="0"/>
              <a:t>09/10/2020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87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46D-EF86-4684-BCA1-E77A1BB73AF0}" type="datetime1">
              <a:rPr lang="pt-PT" smtClean="0"/>
              <a:t>09/10/2020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3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8C1D-FBD4-4878-ABC6-0F0BD2F60882}" type="datetime1">
              <a:rPr lang="pt-PT" smtClean="0"/>
              <a:t>09/10/2020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47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845189D-7388-42B1-A307-E701A56700B0}" type="datetime1">
              <a:rPr lang="pt-PT" smtClean="0"/>
              <a:t>09/10/2020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10215A9-BDBF-1541-9F88-F33CDF36F83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49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93FA-9035-4C48-BEDE-957A861A7110}" type="datetime1">
              <a:rPr lang="pt-PT" smtClean="0"/>
              <a:t>09/10/2020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3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BD27-5B10-472D-A8A5-2F05AB9BB757}" type="datetime1">
              <a:rPr lang="pt-PT" smtClean="0"/>
              <a:t>09/10/2020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8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C8E7-9E51-4644-9B26-236F2F1CCC0E}" type="datetime1">
              <a:rPr lang="pt-PT" smtClean="0"/>
              <a:t>09/10/2020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33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5CF8-B58E-4582-9A43-EC7255475E72}" type="datetime1">
              <a:rPr lang="pt-PT" smtClean="0"/>
              <a:t>09/10/2020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64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DD97-2094-4E8F-B141-D1B4CFDB2191}" type="datetime1">
              <a:rPr lang="pt-PT" smtClean="0"/>
              <a:t>09/10/2020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74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435A-C47A-4ADA-999F-9E8970E593F3}" type="datetime1">
              <a:rPr lang="pt-PT" smtClean="0"/>
              <a:t>09/10/2020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8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3E1F-C7C2-485B-A218-72293599938E}" type="datetime1">
              <a:rPr lang="pt-PT" smtClean="0"/>
              <a:t>09/10/2020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151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E45-B110-4EF6-B93F-A7B3C7CFE884}" type="datetime1">
              <a:rPr lang="pt-PT" smtClean="0"/>
              <a:t>09/10/2020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9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6B3F-69B6-4E1B-A45B-EF20534ECECC}" type="datetime1">
              <a:rPr lang="pt-PT" smtClean="0"/>
              <a:t>09/10/2020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0213-FE7A-4CCC-9F25-AEE2C37B9D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79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37" y="2138363"/>
            <a:ext cx="8989017" cy="985406"/>
          </a:xfrm>
        </p:spPr>
        <p:txBody>
          <a:bodyPr>
            <a:normAutofit/>
          </a:bodyPr>
          <a:lstStyle/>
          <a:p>
            <a:r>
              <a:rPr lang="pt-PT" sz="5400" dirty="0" smtClean="0"/>
              <a:t>01</a:t>
            </a:r>
            <a:r>
              <a:rPr lang="pt-PT" sz="4000" dirty="0" smtClean="0"/>
              <a:t> - </a:t>
            </a:r>
            <a:r>
              <a:rPr lang="pt-PT" sz="5400" dirty="0" smtClean="0"/>
              <a:t>Arquitectura </a:t>
            </a:r>
            <a:r>
              <a:rPr lang="pt-PT" sz="5400" dirty="0" err="1" smtClean="0"/>
              <a:t>Von</a:t>
            </a:r>
            <a:r>
              <a:rPr lang="pt-PT" sz="5400" dirty="0" smtClean="0"/>
              <a:t> </a:t>
            </a:r>
            <a:r>
              <a:rPr lang="pt-PT" sz="5400" dirty="0" err="1" smtClean="0"/>
              <a:t>Newmann</a:t>
            </a:r>
            <a:endParaRPr lang="pt-PT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Luís Paulo Santos</a:t>
            </a:r>
          </a:p>
          <a:p>
            <a:r>
              <a:rPr lang="pt-PT" dirty="0" smtClean="0"/>
              <a:t>Arquitectura de Computadores </a:t>
            </a:r>
            <a:br>
              <a:rPr lang="pt-PT" dirty="0" smtClean="0"/>
            </a:br>
            <a:r>
              <a:rPr lang="pt-PT" dirty="0" smtClean="0"/>
              <a:t>Universidade do Minho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060920" y="3124242"/>
            <a:ext cx="3567391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0" name="Rounded Rectangle 19"/>
          <p:cNvSpPr/>
          <p:nvPr/>
        </p:nvSpPr>
        <p:spPr>
          <a:xfrm>
            <a:off x="134846" y="3111790"/>
            <a:ext cx="3751759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310026" y="400234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310026" y="494310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sp>
        <p:nvSpPr>
          <p:cNvPr id="25" name="Rectangle 24"/>
          <p:cNvSpPr/>
          <p:nvPr/>
        </p:nvSpPr>
        <p:spPr>
          <a:xfrm>
            <a:off x="3333381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CLOCK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err="1" smtClean="0"/>
              <a:t>Multi</a:t>
            </a:r>
            <a:r>
              <a:rPr lang="pt-PT" sz="4000" dirty="0" smtClean="0"/>
              <a:t> Core</a:t>
            </a:r>
            <a:endParaRPr lang="pt-PT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 smtClean="0"/>
              <a:t>Memory</a:t>
            </a:r>
            <a:endParaRPr lang="pt-PT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Input / Output</a:t>
            </a:r>
            <a:endParaRPr lang="pt-PT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71506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770672" y="291903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18003" y="3964495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33" name="Rectangle 32"/>
          <p:cNvSpPr/>
          <p:nvPr/>
        </p:nvSpPr>
        <p:spPr>
          <a:xfrm>
            <a:off x="5918003" y="4905255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5904884" y="2919036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78451" y="4367018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cxnSp>
        <p:nvCxnSpPr>
          <p:cNvPr id="31" name="Elbow Connector 10"/>
          <p:cNvCxnSpPr>
            <a:stCxn id="30" idx="3"/>
          </p:cNvCxnSpPr>
          <p:nvPr/>
        </p:nvCxnSpPr>
        <p:spPr>
          <a:xfrm>
            <a:off x="3496672" y="4564108"/>
            <a:ext cx="487345" cy="1608796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78452" y="3969671"/>
            <a:ext cx="1518221" cy="39734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36" name="Shape 35"/>
          <p:cNvCxnSpPr>
            <a:endCxn id="34" idx="3"/>
          </p:cNvCxnSpPr>
          <p:nvPr/>
        </p:nvCxnSpPr>
        <p:spPr>
          <a:xfrm rot="16200000" flipV="1">
            <a:off x="2738066" y="4926953"/>
            <a:ext cx="2004559" cy="48734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60624" y="4374417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cxnSp>
        <p:nvCxnSpPr>
          <p:cNvPr id="38" name="Elbow Connector 10"/>
          <p:cNvCxnSpPr>
            <a:stCxn id="37" idx="1"/>
            <a:endCxn id="25" idx="0"/>
          </p:cNvCxnSpPr>
          <p:nvPr/>
        </p:nvCxnSpPr>
        <p:spPr>
          <a:xfrm rot="10800000" flipV="1">
            <a:off x="3986214" y="4571506"/>
            <a:ext cx="274411" cy="1601397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60625" y="3964495"/>
            <a:ext cx="1518221" cy="39734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40" name="Shape 39"/>
          <p:cNvCxnSpPr>
            <a:stCxn id="25" idx="0"/>
            <a:endCxn id="39" idx="1"/>
          </p:cNvCxnSpPr>
          <p:nvPr/>
        </p:nvCxnSpPr>
        <p:spPr>
          <a:xfrm rot="5400000" flipH="1" flipV="1">
            <a:off x="3118552" y="5030831"/>
            <a:ext cx="2009735" cy="27441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Arquitectura “</a:t>
            </a:r>
            <a:r>
              <a:rPr lang="pt-PT" dirty="0" err="1" smtClean="0"/>
              <a:t>von</a:t>
            </a:r>
            <a:r>
              <a:rPr lang="pt-PT" dirty="0" smtClean="0"/>
              <a:t> </a:t>
            </a:r>
            <a:r>
              <a:rPr lang="pt-PT" dirty="0" err="1" smtClean="0"/>
              <a:t>Newmann</a:t>
            </a:r>
            <a:r>
              <a:rPr lang="pt-PT" dirty="0" smtClean="0"/>
              <a:t>”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pt-PT" dirty="0" smtClean="0"/>
              <a:t>Proposta em 1945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pt-PT" dirty="0" smtClean="0"/>
              <a:t>Incorpora uma </a:t>
            </a:r>
            <a:r>
              <a:rPr lang="pt-PT" i="1" dirty="0" err="1" smtClean="0"/>
              <a:t>processing</a:t>
            </a:r>
            <a:r>
              <a:rPr lang="pt-PT" i="1" dirty="0" smtClean="0"/>
              <a:t> </a:t>
            </a:r>
            <a:r>
              <a:rPr lang="pt-PT" i="1" dirty="0" err="1" smtClean="0"/>
              <a:t>unit</a:t>
            </a:r>
            <a:r>
              <a:rPr lang="pt-PT" i="1" dirty="0" smtClean="0"/>
              <a:t> (</a:t>
            </a:r>
            <a:r>
              <a:rPr lang="pt-PT" i="1" dirty="0" err="1" smtClean="0"/>
              <a:t>control</a:t>
            </a:r>
            <a:r>
              <a:rPr lang="pt-PT" i="1" dirty="0" smtClean="0"/>
              <a:t> </a:t>
            </a:r>
            <a:r>
              <a:rPr lang="pt-PT" i="1" dirty="0" err="1" smtClean="0"/>
              <a:t>unit</a:t>
            </a:r>
            <a:r>
              <a:rPr lang="pt-PT" i="1" dirty="0" smtClean="0"/>
              <a:t>, registos, ALU)</a:t>
            </a:r>
            <a:r>
              <a:rPr lang="pt-PT" dirty="0" smtClean="0"/>
              <a:t>, memória para armazenar </a:t>
            </a:r>
            <a:r>
              <a:rPr lang="pt-PT" b="1" dirty="0" smtClean="0"/>
              <a:t>dados</a:t>
            </a:r>
            <a:r>
              <a:rPr lang="pt-PT" dirty="0" smtClean="0"/>
              <a:t> e </a:t>
            </a:r>
            <a:r>
              <a:rPr lang="pt-PT" b="1" dirty="0" smtClean="0"/>
              <a:t>programa</a:t>
            </a:r>
            <a:r>
              <a:rPr lang="pt-PT" dirty="0" smtClean="0"/>
              <a:t>, unidades de entrada/saída dados e barramento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pt-PT" i="1" dirty="0" err="1" smtClean="0"/>
              <a:t>stored</a:t>
            </a:r>
            <a:r>
              <a:rPr lang="pt-PT" i="1" dirty="0" smtClean="0"/>
              <a:t> </a:t>
            </a:r>
            <a:r>
              <a:rPr lang="pt-PT" i="1" dirty="0" err="1" smtClean="0"/>
              <a:t>program</a:t>
            </a:r>
            <a:r>
              <a:rPr lang="pt-PT" dirty="0" smtClean="0"/>
              <a:t> (vs. </a:t>
            </a:r>
            <a:r>
              <a:rPr lang="pt-PT" i="1" dirty="0" err="1" smtClean="0"/>
              <a:t>fixed</a:t>
            </a:r>
            <a:r>
              <a:rPr lang="pt-PT" i="1" dirty="0" smtClean="0"/>
              <a:t> </a:t>
            </a:r>
            <a:r>
              <a:rPr lang="pt-PT" i="1" dirty="0" err="1" smtClean="0"/>
              <a:t>program</a:t>
            </a:r>
            <a:r>
              <a:rPr lang="pt-PT" dirty="0" smtClean="0"/>
              <a:t>)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pt-PT" dirty="0" smtClean="0"/>
              <a:t>John </a:t>
            </a:r>
            <a:r>
              <a:rPr lang="pt-PT" dirty="0" err="1" smtClean="0"/>
              <a:t>von</a:t>
            </a:r>
            <a:r>
              <a:rPr lang="pt-PT" dirty="0" smtClean="0"/>
              <a:t> </a:t>
            </a:r>
            <a:r>
              <a:rPr lang="pt-PT" dirty="0" err="1" smtClean="0"/>
              <a:t>Newmann</a:t>
            </a:r>
            <a:r>
              <a:rPr lang="pt-PT" dirty="0" smtClean="0"/>
              <a:t> + </a:t>
            </a:r>
            <a:r>
              <a:rPr lang="pt-PT" dirty="0" err="1" smtClean="0"/>
              <a:t>Alan</a:t>
            </a:r>
            <a:r>
              <a:rPr lang="pt-PT" dirty="0" smtClean="0"/>
              <a:t> </a:t>
            </a:r>
            <a:r>
              <a:rPr lang="pt-PT" dirty="0" err="1" smtClean="0"/>
              <a:t>Turing</a:t>
            </a:r>
            <a:r>
              <a:rPr lang="pt-PT" dirty="0" smtClean="0"/>
              <a:t> + J. </a:t>
            </a:r>
            <a:r>
              <a:rPr lang="pt-PT" dirty="0" err="1" smtClean="0"/>
              <a:t>Eckert</a:t>
            </a:r>
            <a:r>
              <a:rPr lang="pt-PT" dirty="0" smtClean="0"/>
              <a:t> + John </a:t>
            </a:r>
            <a:r>
              <a:rPr lang="pt-PT" dirty="0" err="1" smtClean="0"/>
              <a:t>Mauchly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Máquina de Estados</a:t>
            </a:r>
            <a:endParaRPr lang="pt-PT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9623" y="1317356"/>
            <a:ext cx="8530905" cy="50059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sz="2000" dirty="0" smtClean="0"/>
              <a:t>O estado da máquina é determinado univocamente pelo valor de todos os seus </a:t>
            </a:r>
            <a:r>
              <a:rPr lang="pt-PT" sz="2000" i="1" dirty="0" smtClean="0"/>
              <a:t>bits </a:t>
            </a:r>
          </a:p>
          <a:p>
            <a:pPr>
              <a:lnSpc>
                <a:spcPct val="150000"/>
              </a:lnSpc>
            </a:pPr>
            <a:r>
              <a:rPr lang="pt-PT" sz="2000" dirty="0" smtClean="0"/>
              <a:t>Uma máquina com N bits admite 2</a:t>
            </a:r>
            <a:r>
              <a:rPr lang="pt-PT" sz="2000" baseline="30000" dirty="0" smtClean="0"/>
              <a:t>N</a:t>
            </a:r>
            <a:r>
              <a:rPr lang="pt-PT" sz="2000" dirty="0" smtClean="0"/>
              <a:t> estados</a:t>
            </a:r>
          </a:p>
          <a:p>
            <a:pPr>
              <a:lnSpc>
                <a:spcPct val="150000"/>
              </a:lnSpc>
            </a:pPr>
            <a:r>
              <a:rPr lang="pt-PT" sz="2000" dirty="0" smtClean="0"/>
              <a:t>Um programa </a:t>
            </a:r>
            <a:r>
              <a:rPr lang="pt-PT" sz="2000" dirty="0" err="1" smtClean="0"/>
              <a:t>correcto</a:t>
            </a:r>
            <a:r>
              <a:rPr lang="pt-PT" sz="2000" dirty="0" smtClean="0"/>
              <a:t> leva a máquina de um estado inicial a um estado final que corresponde à resolução de determinado problema</a:t>
            </a:r>
          </a:p>
          <a:p>
            <a:pPr>
              <a:lnSpc>
                <a:spcPct val="150000"/>
              </a:lnSpc>
            </a:pPr>
            <a:r>
              <a:rPr lang="pt-PT" sz="2000" dirty="0" smtClean="0"/>
              <a:t>A máquina muda de estado (os </a:t>
            </a:r>
            <a:r>
              <a:rPr lang="pt-PT" sz="2000" i="1" dirty="0" smtClean="0"/>
              <a:t>bits </a:t>
            </a:r>
            <a:r>
              <a:rPr lang="pt-PT" sz="2000" dirty="0" smtClean="0"/>
              <a:t>são autorizados a mudar de valor) apenas no fim do ciclo do relógio</a:t>
            </a:r>
          </a:p>
          <a:p>
            <a:pPr marL="0" indent="0">
              <a:lnSpc>
                <a:spcPct val="150000"/>
              </a:lnSpc>
              <a:buNone/>
            </a:pPr>
            <a:endParaRPr lang="pt-PT" sz="2000" dirty="0" smtClean="0"/>
          </a:p>
          <a:p>
            <a:pPr>
              <a:lnSpc>
                <a:spcPct val="150000"/>
              </a:lnSpc>
            </a:pPr>
            <a:endParaRPr lang="pt-PT" sz="2000" dirty="0" smtClean="0"/>
          </a:p>
          <a:p>
            <a:pPr>
              <a:lnSpc>
                <a:spcPct val="150000"/>
              </a:lnSpc>
            </a:pPr>
            <a:r>
              <a:rPr lang="pt-PT" sz="2000" dirty="0" smtClean="0"/>
              <a:t>O ritmo de mudança de estado é determinado pela frequência do relógio</a:t>
            </a:r>
            <a:endParaRPr lang="pt-PT" sz="2000" dirty="0"/>
          </a:p>
        </p:txBody>
      </p:sp>
      <p:sp>
        <p:nvSpPr>
          <p:cNvPr id="4" name="Oval 3"/>
          <p:cNvSpPr/>
          <p:nvPr/>
        </p:nvSpPr>
        <p:spPr>
          <a:xfrm>
            <a:off x="5067725" y="464979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Straight Connector 19"/>
          <p:cNvCxnSpPr/>
          <p:nvPr/>
        </p:nvCxnSpPr>
        <p:spPr>
          <a:xfrm rot="10800000" flipH="1" flipV="1">
            <a:off x="5103838" y="4757795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4"/>
          <p:cNvCxnSpPr/>
          <p:nvPr/>
        </p:nvCxnSpPr>
        <p:spPr>
          <a:xfrm rot="5400000">
            <a:off x="5785439" y="5097975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8"/>
          <p:cNvCxnSpPr/>
          <p:nvPr/>
        </p:nvCxnSpPr>
        <p:spPr>
          <a:xfrm>
            <a:off x="6124825" y="5436567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9"/>
          <p:cNvCxnSpPr/>
          <p:nvPr/>
        </p:nvCxnSpPr>
        <p:spPr>
          <a:xfrm rot="5400000">
            <a:off x="6602083" y="5098769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5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045E-16 L 0.0967 -0.00185 L 0.0967 0.09815 L 0.1882 0.09815 L 0.1882 -0.00532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arredondado 70"/>
          <p:cNvSpPr/>
          <p:nvPr/>
        </p:nvSpPr>
        <p:spPr>
          <a:xfrm>
            <a:off x="353291" y="4829189"/>
            <a:ext cx="3429000" cy="17616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CLOCK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160319" y="52229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8" name="Straight Connector 19"/>
          <p:cNvCxnSpPr/>
          <p:nvPr/>
        </p:nvCxnSpPr>
        <p:spPr>
          <a:xfrm rot="10800000" flipH="1" flipV="1">
            <a:off x="1212201" y="5311261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Máquina de Estados</a:t>
            </a:r>
            <a:endParaRPr lang="pt-PT" dirty="0"/>
          </a:p>
        </p:txBody>
      </p:sp>
      <p:grpSp>
        <p:nvGrpSpPr>
          <p:cNvPr id="9" name="Grupo 8"/>
          <p:cNvGrpSpPr/>
          <p:nvPr/>
        </p:nvGrpSpPr>
        <p:grpSpPr>
          <a:xfrm>
            <a:off x="1060983" y="2362685"/>
            <a:ext cx="1377623" cy="307778"/>
            <a:chOff x="1074631" y="2362685"/>
            <a:chExt cx="1377623" cy="307778"/>
          </a:xfrm>
        </p:grpSpPr>
        <p:sp>
          <p:nvSpPr>
            <p:cNvPr id="3" name="Retângulo 2"/>
            <p:cNvSpPr/>
            <p:nvPr/>
          </p:nvSpPr>
          <p:spPr>
            <a:xfrm>
              <a:off x="1672936" y="2379517"/>
              <a:ext cx="779318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0100</a:t>
              </a:r>
              <a:endParaRPr lang="pt-PT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4631" y="2362685"/>
              <a:ext cx="59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err="1" smtClean="0"/>
                <a:t>Reg</a:t>
              </a:r>
              <a:r>
                <a:rPr lang="pt-PT" sz="1400" dirty="0" smtClean="0"/>
                <a:t> A</a:t>
              </a:r>
              <a:endParaRPr lang="pt-PT" sz="1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071166" y="2650168"/>
            <a:ext cx="1377623" cy="307778"/>
            <a:chOff x="1074631" y="2362685"/>
            <a:chExt cx="1377623" cy="307778"/>
          </a:xfrm>
        </p:grpSpPr>
        <p:sp>
          <p:nvSpPr>
            <p:cNvPr id="23" name="Retângulo 22"/>
            <p:cNvSpPr/>
            <p:nvPr/>
          </p:nvSpPr>
          <p:spPr>
            <a:xfrm>
              <a:off x="1672936" y="2379517"/>
              <a:ext cx="779318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0010</a:t>
              </a:r>
              <a:endParaRPr lang="pt-PT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074631" y="2362685"/>
              <a:ext cx="59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err="1" smtClean="0"/>
                <a:t>Reg</a:t>
              </a:r>
              <a:r>
                <a:rPr lang="pt-PT" sz="1400" dirty="0" smtClean="0"/>
                <a:t> B</a:t>
              </a:r>
              <a:endParaRPr lang="pt-PT" sz="14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71166" y="2906476"/>
            <a:ext cx="1377623" cy="307778"/>
            <a:chOff x="1074631" y="2362685"/>
            <a:chExt cx="1377623" cy="307778"/>
          </a:xfrm>
        </p:grpSpPr>
        <p:sp>
          <p:nvSpPr>
            <p:cNvPr id="31" name="Retângulo 30"/>
            <p:cNvSpPr/>
            <p:nvPr/>
          </p:nvSpPr>
          <p:spPr>
            <a:xfrm>
              <a:off x="1672936" y="2379517"/>
              <a:ext cx="779318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0100</a:t>
              </a:r>
              <a:endParaRPr lang="pt-PT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074631" y="236268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err="1" smtClean="0"/>
                <a:t>Flags</a:t>
              </a:r>
              <a:endParaRPr lang="pt-PT" sz="1400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071166" y="3190497"/>
            <a:ext cx="1377623" cy="307778"/>
            <a:chOff x="1074631" y="2362685"/>
            <a:chExt cx="1377623" cy="307778"/>
          </a:xfrm>
        </p:grpSpPr>
        <p:sp>
          <p:nvSpPr>
            <p:cNvPr id="35" name="Retângulo 34"/>
            <p:cNvSpPr/>
            <p:nvPr/>
          </p:nvSpPr>
          <p:spPr>
            <a:xfrm>
              <a:off x="1672936" y="2379517"/>
              <a:ext cx="779318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0111</a:t>
              </a:r>
              <a:endParaRPr lang="pt-PT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074631" y="2362685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 smtClean="0"/>
                <a:t>IP</a:t>
              </a:r>
              <a:endParaRPr lang="pt-PT" sz="1400" dirty="0"/>
            </a:p>
          </p:txBody>
        </p:sp>
      </p:grpSp>
      <p:sp>
        <p:nvSpPr>
          <p:cNvPr id="10" name="Trapézio 9"/>
          <p:cNvSpPr/>
          <p:nvPr/>
        </p:nvSpPr>
        <p:spPr>
          <a:xfrm rot="16200000">
            <a:off x="1684448" y="1425502"/>
            <a:ext cx="872837" cy="689264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ALU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76088" y="520326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9" name="Straight Connector 24"/>
          <p:cNvCxnSpPr/>
          <p:nvPr/>
        </p:nvCxnSpPr>
        <p:spPr>
          <a:xfrm rot="5400000">
            <a:off x="1893802" y="565144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8"/>
          <p:cNvCxnSpPr/>
          <p:nvPr/>
        </p:nvCxnSpPr>
        <p:spPr>
          <a:xfrm>
            <a:off x="2233188" y="5990033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9"/>
          <p:cNvCxnSpPr/>
          <p:nvPr/>
        </p:nvCxnSpPr>
        <p:spPr>
          <a:xfrm rot="5400000">
            <a:off x="2710446" y="5652235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5990752" y="1466036"/>
            <a:ext cx="1380971" cy="2676040"/>
            <a:chOff x="6079585" y="1690688"/>
            <a:chExt cx="1380971" cy="2676040"/>
          </a:xfrm>
        </p:grpSpPr>
        <p:grpSp>
          <p:nvGrpSpPr>
            <p:cNvPr id="12" name="Grupo 11"/>
            <p:cNvGrpSpPr/>
            <p:nvPr/>
          </p:nvGrpSpPr>
          <p:grpSpPr>
            <a:xfrm>
              <a:off x="6079585" y="2016539"/>
              <a:ext cx="1377623" cy="1183376"/>
              <a:chOff x="6079585" y="2016539"/>
              <a:chExt cx="1377623" cy="1183376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6079585" y="2016539"/>
                <a:ext cx="1377623" cy="605165"/>
                <a:chOff x="6079585" y="2016539"/>
                <a:chExt cx="1377623" cy="605165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>
                  <a:off x="6079585" y="2016539"/>
                  <a:ext cx="1377623" cy="307778"/>
                  <a:chOff x="1074631" y="2362685"/>
                  <a:chExt cx="1377623" cy="307778"/>
                </a:xfrm>
              </p:grpSpPr>
              <p:sp>
                <p:nvSpPr>
                  <p:cNvPr id="43" name="Retângulo 42"/>
                  <p:cNvSpPr/>
                  <p:nvPr/>
                </p:nvSpPr>
                <p:spPr>
                  <a:xfrm>
                    <a:off x="1672936" y="2379517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0110</a:t>
                    </a:r>
                    <a:endParaRPr lang="pt-PT" dirty="0"/>
                  </a:p>
                </p:txBody>
              </p:sp>
              <p:sp>
                <p:nvSpPr>
                  <p:cNvPr id="44" name="CaixaDeTexto 43"/>
                  <p:cNvSpPr txBox="1"/>
                  <p:nvPr/>
                </p:nvSpPr>
                <p:spPr>
                  <a:xfrm>
                    <a:off x="1074631" y="2362685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0000</a:t>
                    </a:r>
                    <a:endParaRPr lang="pt-PT" sz="1400" dirty="0"/>
                  </a:p>
                </p:txBody>
              </p:sp>
            </p:grpSp>
            <p:grpSp>
              <p:nvGrpSpPr>
                <p:cNvPr id="45" name="Grupo 44"/>
                <p:cNvGrpSpPr/>
                <p:nvPr/>
              </p:nvGrpSpPr>
              <p:grpSpPr>
                <a:xfrm>
                  <a:off x="6079585" y="2313926"/>
                  <a:ext cx="1377623" cy="307778"/>
                  <a:chOff x="1074631" y="2362685"/>
                  <a:chExt cx="1377623" cy="307778"/>
                </a:xfrm>
              </p:grpSpPr>
              <p:sp>
                <p:nvSpPr>
                  <p:cNvPr id="46" name="Retângulo 45"/>
                  <p:cNvSpPr/>
                  <p:nvPr/>
                </p:nvSpPr>
                <p:spPr>
                  <a:xfrm>
                    <a:off x="1672936" y="2379517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0000</a:t>
                    </a:r>
                    <a:endParaRPr lang="pt-PT" dirty="0"/>
                  </a:p>
                </p:txBody>
              </p:sp>
              <p:sp>
                <p:nvSpPr>
                  <p:cNvPr id="47" name="CaixaDeTexto 46"/>
                  <p:cNvSpPr txBox="1"/>
                  <p:nvPr/>
                </p:nvSpPr>
                <p:spPr>
                  <a:xfrm>
                    <a:off x="1074631" y="2362685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0001</a:t>
                    </a:r>
                    <a:endParaRPr lang="pt-PT" sz="1400" dirty="0"/>
                  </a:p>
                </p:txBody>
              </p:sp>
            </p:grpSp>
          </p:grpSp>
          <p:grpSp>
            <p:nvGrpSpPr>
              <p:cNvPr id="48" name="Grupo 47"/>
              <p:cNvGrpSpPr/>
              <p:nvPr/>
            </p:nvGrpSpPr>
            <p:grpSpPr>
              <a:xfrm>
                <a:off x="6079585" y="2605141"/>
                <a:ext cx="1377623" cy="594774"/>
                <a:chOff x="6079585" y="2016539"/>
                <a:chExt cx="1377623" cy="594774"/>
              </a:xfrm>
            </p:grpSpPr>
            <p:grpSp>
              <p:nvGrpSpPr>
                <p:cNvPr id="49" name="Grupo 48"/>
                <p:cNvGrpSpPr/>
                <p:nvPr/>
              </p:nvGrpSpPr>
              <p:grpSpPr>
                <a:xfrm>
                  <a:off x="6079585" y="2016539"/>
                  <a:ext cx="1377623" cy="307778"/>
                  <a:chOff x="1074631" y="2362685"/>
                  <a:chExt cx="1377623" cy="307778"/>
                </a:xfrm>
              </p:grpSpPr>
              <p:sp>
                <p:nvSpPr>
                  <p:cNvPr id="53" name="Retângulo 52"/>
                  <p:cNvSpPr/>
                  <p:nvPr/>
                </p:nvSpPr>
                <p:spPr>
                  <a:xfrm>
                    <a:off x="1672936" y="2379517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0110</a:t>
                    </a:r>
                    <a:endParaRPr lang="pt-PT" dirty="0"/>
                  </a:p>
                </p:txBody>
              </p:sp>
              <p:sp>
                <p:nvSpPr>
                  <p:cNvPr id="54" name="CaixaDeTexto 53"/>
                  <p:cNvSpPr txBox="1"/>
                  <p:nvPr/>
                </p:nvSpPr>
                <p:spPr>
                  <a:xfrm>
                    <a:off x="1074631" y="2362685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0010</a:t>
                    </a:r>
                    <a:endParaRPr lang="pt-PT" sz="1400" dirty="0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6079585" y="2303535"/>
                  <a:ext cx="1377623" cy="307778"/>
                  <a:chOff x="1074631" y="2352294"/>
                  <a:chExt cx="1377623" cy="307778"/>
                </a:xfrm>
              </p:grpSpPr>
              <p:sp>
                <p:nvSpPr>
                  <p:cNvPr id="51" name="Retângulo 50"/>
                  <p:cNvSpPr/>
                  <p:nvPr/>
                </p:nvSpPr>
                <p:spPr>
                  <a:xfrm>
                    <a:off x="1672936" y="2369126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1110</a:t>
                    </a:r>
                    <a:endParaRPr lang="pt-PT" dirty="0"/>
                  </a:p>
                </p:txBody>
              </p:sp>
              <p:sp>
                <p:nvSpPr>
                  <p:cNvPr id="52" name="CaixaDeTexto 51"/>
                  <p:cNvSpPr txBox="1"/>
                  <p:nvPr/>
                </p:nvSpPr>
                <p:spPr>
                  <a:xfrm>
                    <a:off x="1074631" y="2352294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0011</a:t>
                    </a:r>
                    <a:endParaRPr lang="pt-PT" sz="1400" dirty="0"/>
                  </a:p>
                </p:txBody>
              </p:sp>
            </p:grpSp>
          </p:grpSp>
        </p:grpSp>
        <p:grpSp>
          <p:nvGrpSpPr>
            <p:cNvPr id="55" name="Grupo 54"/>
            <p:cNvGrpSpPr/>
            <p:nvPr/>
          </p:nvGrpSpPr>
          <p:grpSpPr>
            <a:xfrm>
              <a:off x="6082933" y="3183352"/>
              <a:ext cx="1377623" cy="1183376"/>
              <a:chOff x="6079585" y="2016539"/>
              <a:chExt cx="1377623" cy="1183376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6079585" y="2016539"/>
                <a:ext cx="1377623" cy="605165"/>
                <a:chOff x="6079585" y="2016539"/>
                <a:chExt cx="1377623" cy="605165"/>
              </a:xfrm>
            </p:grpSpPr>
            <p:grpSp>
              <p:nvGrpSpPr>
                <p:cNvPr id="64" name="Grupo 63"/>
                <p:cNvGrpSpPr/>
                <p:nvPr/>
              </p:nvGrpSpPr>
              <p:grpSpPr>
                <a:xfrm>
                  <a:off x="6079585" y="2016539"/>
                  <a:ext cx="1377623" cy="307778"/>
                  <a:chOff x="1074631" y="2362685"/>
                  <a:chExt cx="1377623" cy="307778"/>
                </a:xfrm>
              </p:grpSpPr>
              <p:sp>
                <p:nvSpPr>
                  <p:cNvPr id="68" name="Retângulo 67"/>
                  <p:cNvSpPr/>
                  <p:nvPr/>
                </p:nvSpPr>
                <p:spPr>
                  <a:xfrm>
                    <a:off x="1672936" y="2379517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0110</a:t>
                    </a:r>
                    <a:endParaRPr lang="pt-PT" dirty="0"/>
                  </a:p>
                </p:txBody>
              </p:sp>
              <p:sp>
                <p:nvSpPr>
                  <p:cNvPr id="69" name="CaixaDeTexto 68"/>
                  <p:cNvSpPr txBox="1"/>
                  <p:nvPr/>
                </p:nvSpPr>
                <p:spPr>
                  <a:xfrm>
                    <a:off x="1074631" y="2362685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0100</a:t>
                    </a:r>
                    <a:endParaRPr lang="pt-PT" sz="1400" dirty="0"/>
                  </a:p>
                </p:txBody>
              </p:sp>
            </p:grpSp>
            <p:grpSp>
              <p:nvGrpSpPr>
                <p:cNvPr id="65" name="Grupo 64"/>
                <p:cNvGrpSpPr/>
                <p:nvPr/>
              </p:nvGrpSpPr>
              <p:grpSpPr>
                <a:xfrm>
                  <a:off x="6079585" y="2313926"/>
                  <a:ext cx="1377623" cy="307778"/>
                  <a:chOff x="1074631" y="2362685"/>
                  <a:chExt cx="1377623" cy="307778"/>
                </a:xfrm>
              </p:grpSpPr>
              <p:sp>
                <p:nvSpPr>
                  <p:cNvPr id="66" name="Retângulo 65"/>
                  <p:cNvSpPr/>
                  <p:nvPr/>
                </p:nvSpPr>
                <p:spPr>
                  <a:xfrm>
                    <a:off x="1672936" y="2379517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0000</a:t>
                    </a:r>
                    <a:endParaRPr lang="pt-PT" dirty="0"/>
                  </a:p>
                </p:txBody>
              </p:sp>
              <p:sp>
                <p:nvSpPr>
                  <p:cNvPr id="67" name="CaixaDeTexto 66"/>
                  <p:cNvSpPr txBox="1"/>
                  <p:nvPr/>
                </p:nvSpPr>
                <p:spPr>
                  <a:xfrm>
                    <a:off x="1074631" y="2362685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0101</a:t>
                    </a:r>
                    <a:endParaRPr lang="pt-PT" sz="1400" dirty="0"/>
                  </a:p>
                </p:txBody>
              </p:sp>
            </p:grpSp>
          </p:grpSp>
          <p:grpSp>
            <p:nvGrpSpPr>
              <p:cNvPr id="57" name="Grupo 56"/>
              <p:cNvGrpSpPr/>
              <p:nvPr/>
            </p:nvGrpSpPr>
            <p:grpSpPr>
              <a:xfrm>
                <a:off x="6079585" y="2605141"/>
                <a:ext cx="1377623" cy="594774"/>
                <a:chOff x="6079585" y="2016539"/>
                <a:chExt cx="1377623" cy="594774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6079585" y="2016539"/>
                  <a:ext cx="1377623" cy="307778"/>
                  <a:chOff x="1074631" y="2362685"/>
                  <a:chExt cx="1377623" cy="307778"/>
                </a:xfrm>
              </p:grpSpPr>
              <p:sp>
                <p:nvSpPr>
                  <p:cNvPr id="62" name="Retângulo 61"/>
                  <p:cNvSpPr/>
                  <p:nvPr/>
                </p:nvSpPr>
                <p:spPr>
                  <a:xfrm>
                    <a:off x="1672936" y="2379517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0110</a:t>
                    </a:r>
                    <a:endParaRPr lang="pt-PT" dirty="0"/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1074631" y="2362685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0110</a:t>
                    </a:r>
                    <a:endParaRPr lang="pt-PT" sz="1400" dirty="0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>
                  <a:off x="6079585" y="2303535"/>
                  <a:ext cx="1377623" cy="307778"/>
                  <a:chOff x="1074631" y="2352294"/>
                  <a:chExt cx="1377623" cy="307778"/>
                </a:xfrm>
              </p:grpSpPr>
              <p:sp>
                <p:nvSpPr>
                  <p:cNvPr id="60" name="Retângulo 59"/>
                  <p:cNvSpPr/>
                  <p:nvPr/>
                </p:nvSpPr>
                <p:spPr>
                  <a:xfrm>
                    <a:off x="1672936" y="2369126"/>
                    <a:ext cx="779318" cy="2909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dirty="0" smtClean="0"/>
                      <a:t>1010</a:t>
                    </a:r>
                    <a:endParaRPr lang="pt-PT" dirty="0"/>
                  </a:p>
                </p:txBody>
              </p:sp>
              <p:sp>
                <p:nvSpPr>
                  <p:cNvPr id="61" name="CaixaDeTexto 60"/>
                  <p:cNvSpPr txBox="1"/>
                  <p:nvPr/>
                </p:nvSpPr>
                <p:spPr>
                  <a:xfrm>
                    <a:off x="1074631" y="2352294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1400" dirty="0" smtClean="0"/>
                      <a:t>0111</a:t>
                    </a:r>
                    <a:endParaRPr lang="pt-PT" sz="1400" dirty="0"/>
                  </a:p>
                </p:txBody>
              </p:sp>
            </p:grpSp>
          </p:grpSp>
        </p:grpSp>
        <p:sp>
          <p:nvSpPr>
            <p:cNvPr id="17" name="CaixaDeTexto 16"/>
            <p:cNvSpPr txBox="1"/>
            <p:nvPr/>
          </p:nvSpPr>
          <p:spPr>
            <a:xfrm>
              <a:off x="6721941" y="169068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MEM</a:t>
              </a:r>
              <a:endParaRPr lang="pt-PT" dirty="0"/>
            </a:p>
          </p:txBody>
        </p:sp>
      </p:grpSp>
      <p:sp>
        <p:nvSpPr>
          <p:cNvPr id="19" name="Retângulo arredondado 18"/>
          <p:cNvSpPr/>
          <p:nvPr/>
        </p:nvSpPr>
        <p:spPr>
          <a:xfrm>
            <a:off x="4069214" y="2542794"/>
            <a:ext cx="866684" cy="5782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UC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0" name="Trapézio 69"/>
          <p:cNvSpPr/>
          <p:nvPr/>
        </p:nvSpPr>
        <p:spPr>
          <a:xfrm rot="16200000">
            <a:off x="1684447" y="3816717"/>
            <a:ext cx="872837" cy="689264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Next</a:t>
            </a:r>
            <a:r>
              <a:rPr lang="pt-PT" dirty="0" smtClean="0">
                <a:solidFill>
                  <a:schemeClr val="tx1"/>
                </a:solidFill>
              </a:rPr>
              <a:t> IP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4324495" y="4794330"/>
            <a:ext cx="4623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Quantos </a:t>
            </a:r>
            <a:r>
              <a:rPr lang="pt-PT" i="1" dirty="0" smtClean="0"/>
              <a:t>bits </a:t>
            </a:r>
            <a:r>
              <a:rPr lang="pt-PT" dirty="0" smtClean="0"/>
              <a:t>tem esta máquina?</a:t>
            </a:r>
          </a:p>
          <a:p>
            <a:r>
              <a:rPr lang="pt-PT" dirty="0"/>
              <a:t>	</a:t>
            </a:r>
            <a:r>
              <a:rPr lang="pt-PT" dirty="0" err="1" smtClean="0"/>
              <a:t>REGs</a:t>
            </a:r>
            <a:r>
              <a:rPr lang="pt-PT" dirty="0" smtClean="0"/>
              <a:t>=4*4 ; MEM = 8*4;</a:t>
            </a:r>
            <a:br>
              <a:rPr lang="pt-PT" dirty="0" smtClean="0"/>
            </a:br>
            <a:r>
              <a:rPr lang="pt-PT" dirty="0" smtClean="0"/>
              <a:t>	TOTAL = 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Quantos estados pode tomar esta máquina?</a:t>
            </a:r>
          </a:p>
          <a:p>
            <a:r>
              <a:rPr lang="pt-PT" dirty="0"/>
              <a:t>	</a:t>
            </a:r>
            <a:r>
              <a:rPr lang="pt-PT" dirty="0" smtClean="0"/>
              <a:t>2</a:t>
            </a:r>
            <a:r>
              <a:rPr lang="pt-PT" baseline="30000" dirty="0" smtClean="0"/>
              <a:t>48</a:t>
            </a:r>
            <a:endParaRPr lang="pt-PT" baseline="30000" dirty="0"/>
          </a:p>
        </p:txBody>
      </p:sp>
      <p:grpSp>
        <p:nvGrpSpPr>
          <p:cNvPr id="95" name="Grupo 94"/>
          <p:cNvGrpSpPr/>
          <p:nvPr/>
        </p:nvGrpSpPr>
        <p:grpSpPr>
          <a:xfrm>
            <a:off x="2448789" y="3315881"/>
            <a:ext cx="3541963" cy="826196"/>
            <a:chOff x="2448789" y="3315881"/>
            <a:chExt cx="3541963" cy="826196"/>
          </a:xfrm>
        </p:grpSpPr>
        <p:grpSp>
          <p:nvGrpSpPr>
            <p:cNvPr id="83" name="Grupo 82"/>
            <p:cNvGrpSpPr/>
            <p:nvPr/>
          </p:nvGrpSpPr>
          <p:grpSpPr>
            <a:xfrm>
              <a:off x="2448789" y="3315881"/>
              <a:ext cx="3541963" cy="826196"/>
              <a:chOff x="2448789" y="3315881"/>
              <a:chExt cx="3541963" cy="826196"/>
            </a:xfrm>
          </p:grpSpPr>
          <p:cxnSp>
            <p:nvCxnSpPr>
              <p:cNvPr id="74" name="Conexão reta unidirecional 73"/>
              <p:cNvCxnSpPr>
                <a:stCxn id="35" idx="3"/>
              </p:cNvCxnSpPr>
              <p:nvPr/>
            </p:nvCxnSpPr>
            <p:spPr>
              <a:xfrm flipV="1">
                <a:off x="2448789" y="3315881"/>
                <a:ext cx="3541963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xão reta unidirecional 75"/>
              <p:cNvCxnSpPr>
                <a:endCxn id="70" idx="2"/>
              </p:cNvCxnSpPr>
              <p:nvPr/>
            </p:nvCxnSpPr>
            <p:spPr>
              <a:xfrm flipH="1">
                <a:off x="2465498" y="4142075"/>
                <a:ext cx="58592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xão reta unidirecional 79"/>
              <p:cNvCxnSpPr/>
              <p:nvPr/>
            </p:nvCxnSpPr>
            <p:spPr>
              <a:xfrm>
                <a:off x="3049832" y="3315881"/>
                <a:ext cx="1588" cy="82619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aixaDeTexto 91"/>
            <p:cNvSpPr txBox="1"/>
            <p:nvPr/>
          </p:nvSpPr>
          <p:spPr>
            <a:xfrm>
              <a:off x="3040397" y="331611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 smtClean="0"/>
                <a:t>0111</a:t>
              </a:r>
              <a:endParaRPr lang="pt-PT" sz="1400" b="1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4935898" y="2542794"/>
            <a:ext cx="1608353" cy="1445393"/>
            <a:chOff x="4935898" y="2542794"/>
            <a:chExt cx="1608353" cy="1445393"/>
          </a:xfrm>
        </p:grpSpPr>
        <p:cxnSp>
          <p:nvCxnSpPr>
            <p:cNvPr id="88" name="Conexão em ângulos retos 87"/>
            <p:cNvCxnSpPr>
              <a:stCxn id="61" idx="3"/>
              <a:endCxn id="19" idx="3"/>
            </p:cNvCxnSpPr>
            <p:nvPr/>
          </p:nvCxnSpPr>
          <p:spPr>
            <a:xfrm flipH="1" flipV="1">
              <a:off x="4935898" y="2831900"/>
              <a:ext cx="1608353" cy="1156287"/>
            </a:xfrm>
            <a:prstGeom prst="bentConnector3">
              <a:avLst>
                <a:gd name="adj1" fmla="val 4858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4997159" y="254279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 smtClean="0"/>
                <a:t>1010</a:t>
              </a:r>
              <a:endParaRPr lang="pt-PT" sz="1400" b="1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901012" y="3352803"/>
            <a:ext cx="875223" cy="808547"/>
            <a:chOff x="901012" y="3352803"/>
            <a:chExt cx="875223" cy="808547"/>
          </a:xfrm>
        </p:grpSpPr>
        <p:cxnSp>
          <p:nvCxnSpPr>
            <p:cNvPr id="85" name="Conexão em ângulos retos 84"/>
            <p:cNvCxnSpPr>
              <a:stCxn id="70" idx="0"/>
              <a:endCxn id="35" idx="1"/>
            </p:cNvCxnSpPr>
            <p:nvPr/>
          </p:nvCxnSpPr>
          <p:spPr>
            <a:xfrm rot="10800000">
              <a:off x="1669472" y="3352803"/>
              <a:ext cx="106763" cy="808547"/>
            </a:xfrm>
            <a:prstGeom prst="bentConnector3">
              <a:avLst>
                <a:gd name="adj1" fmla="val 314119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/>
            <p:cNvSpPr txBox="1"/>
            <p:nvPr/>
          </p:nvSpPr>
          <p:spPr>
            <a:xfrm>
              <a:off x="901012" y="357668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 smtClean="0"/>
                <a:t>1000</a:t>
              </a:r>
              <a:endParaRPr lang="pt-PT" sz="1400" b="1" dirty="0"/>
            </a:p>
          </p:txBody>
        </p:sp>
      </p:grpSp>
      <p:sp>
        <p:nvSpPr>
          <p:cNvPr id="98" name="CaixaDeTexto 97"/>
          <p:cNvSpPr txBox="1"/>
          <p:nvPr/>
        </p:nvSpPr>
        <p:spPr>
          <a:xfrm>
            <a:off x="4045192" y="2149790"/>
            <a:ext cx="16092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1600" b="1" dirty="0" err="1" smtClean="0"/>
              <a:t>add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Reg</a:t>
            </a:r>
            <a:r>
              <a:rPr lang="pt-PT" sz="1600" b="1" dirty="0" smtClean="0"/>
              <a:t> B, </a:t>
            </a:r>
            <a:r>
              <a:rPr lang="pt-PT" sz="1600" b="1" dirty="0" err="1" smtClean="0"/>
              <a:t>Reg</a:t>
            </a:r>
            <a:r>
              <a:rPr lang="pt-PT" sz="1600" b="1" dirty="0" smtClean="0"/>
              <a:t> A</a:t>
            </a:r>
            <a:endParaRPr lang="pt-PT" sz="1600" b="1" dirty="0"/>
          </a:p>
        </p:txBody>
      </p:sp>
      <p:grpSp>
        <p:nvGrpSpPr>
          <p:cNvPr id="153" name="Grupo 152"/>
          <p:cNvGrpSpPr/>
          <p:nvPr/>
        </p:nvGrpSpPr>
        <p:grpSpPr>
          <a:xfrm>
            <a:off x="2438606" y="1650702"/>
            <a:ext cx="707114" cy="1402509"/>
            <a:chOff x="2438606" y="1650702"/>
            <a:chExt cx="707114" cy="1402509"/>
          </a:xfrm>
        </p:grpSpPr>
        <p:grpSp>
          <p:nvGrpSpPr>
            <p:cNvPr id="133" name="Grupo 132"/>
            <p:cNvGrpSpPr/>
            <p:nvPr/>
          </p:nvGrpSpPr>
          <p:grpSpPr>
            <a:xfrm>
              <a:off x="2438606" y="1951183"/>
              <a:ext cx="443697" cy="591611"/>
              <a:chOff x="2438606" y="1951183"/>
              <a:chExt cx="443697" cy="591611"/>
            </a:xfrm>
          </p:grpSpPr>
          <p:sp>
            <p:nvSpPr>
              <p:cNvPr id="102" name="CaixaDeTexto 101"/>
              <p:cNvSpPr txBox="1"/>
              <p:nvPr/>
            </p:nvSpPr>
            <p:spPr>
              <a:xfrm rot="5400000">
                <a:off x="2453339" y="2072370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b="1" dirty="0" smtClean="0"/>
                  <a:t>0100</a:t>
                </a:r>
                <a:endParaRPr lang="pt-PT" sz="1400" b="1" dirty="0"/>
              </a:p>
            </p:txBody>
          </p:sp>
          <p:grpSp>
            <p:nvGrpSpPr>
              <p:cNvPr id="132" name="Grupo 131"/>
              <p:cNvGrpSpPr/>
              <p:nvPr/>
            </p:nvGrpSpPr>
            <p:grpSpPr>
              <a:xfrm>
                <a:off x="2438606" y="1996181"/>
                <a:ext cx="184795" cy="546613"/>
                <a:chOff x="2438606" y="1996181"/>
                <a:chExt cx="184795" cy="546613"/>
              </a:xfrm>
            </p:grpSpPr>
            <p:cxnSp>
              <p:nvCxnSpPr>
                <p:cNvPr id="122" name="Conexão reta 121"/>
                <p:cNvCxnSpPr>
                  <a:stCxn id="3" idx="3"/>
                </p:cNvCxnSpPr>
                <p:nvPr/>
              </p:nvCxnSpPr>
              <p:spPr>
                <a:xfrm>
                  <a:off x="2438606" y="2524990"/>
                  <a:ext cx="18479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xão reta 122"/>
                <p:cNvCxnSpPr/>
                <p:nvPr/>
              </p:nvCxnSpPr>
              <p:spPr>
                <a:xfrm flipV="1">
                  <a:off x="2618302" y="1999133"/>
                  <a:ext cx="0" cy="54366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xão reta 125"/>
                <p:cNvCxnSpPr/>
                <p:nvPr/>
              </p:nvCxnSpPr>
              <p:spPr>
                <a:xfrm flipH="1">
                  <a:off x="2465499" y="1996181"/>
                  <a:ext cx="157902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upo 133"/>
            <p:cNvGrpSpPr/>
            <p:nvPr/>
          </p:nvGrpSpPr>
          <p:grpSpPr>
            <a:xfrm>
              <a:off x="2455201" y="1820453"/>
              <a:ext cx="690519" cy="1010204"/>
              <a:chOff x="2438606" y="1530677"/>
              <a:chExt cx="690519" cy="1010204"/>
            </a:xfrm>
          </p:grpSpPr>
          <p:sp>
            <p:nvSpPr>
              <p:cNvPr id="135" name="CaixaDeTexto 134"/>
              <p:cNvSpPr txBox="1"/>
              <p:nvPr/>
            </p:nvSpPr>
            <p:spPr>
              <a:xfrm rot="5400000">
                <a:off x="2700161" y="1867693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b="1" dirty="0" smtClean="0"/>
                  <a:t>0010</a:t>
                </a:r>
                <a:endParaRPr lang="pt-PT" sz="1400" b="1" dirty="0"/>
              </a:p>
            </p:txBody>
          </p:sp>
          <p:grpSp>
            <p:nvGrpSpPr>
              <p:cNvPr id="136" name="Grupo 135"/>
              <p:cNvGrpSpPr/>
              <p:nvPr/>
            </p:nvGrpSpPr>
            <p:grpSpPr>
              <a:xfrm>
                <a:off x="2438606" y="1530677"/>
                <a:ext cx="411712" cy="1010204"/>
                <a:chOff x="2438606" y="1530677"/>
                <a:chExt cx="411712" cy="1010204"/>
              </a:xfrm>
            </p:grpSpPr>
            <p:cxnSp>
              <p:nvCxnSpPr>
                <p:cNvPr id="138" name="Conexão reta 137"/>
                <p:cNvCxnSpPr/>
                <p:nvPr/>
              </p:nvCxnSpPr>
              <p:spPr>
                <a:xfrm flipV="1">
                  <a:off x="2830111" y="1530677"/>
                  <a:ext cx="0" cy="1010204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xão reta 136"/>
                <p:cNvCxnSpPr/>
                <p:nvPr/>
              </p:nvCxnSpPr>
              <p:spPr>
                <a:xfrm flipV="1">
                  <a:off x="2438606" y="2522697"/>
                  <a:ext cx="411712" cy="229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xão reta 138"/>
                <p:cNvCxnSpPr/>
                <p:nvPr/>
              </p:nvCxnSpPr>
              <p:spPr>
                <a:xfrm flipH="1">
                  <a:off x="2448904" y="1538725"/>
                  <a:ext cx="3808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upo 144"/>
            <p:cNvGrpSpPr/>
            <p:nvPr/>
          </p:nvGrpSpPr>
          <p:grpSpPr>
            <a:xfrm>
              <a:off x="2455201" y="1650702"/>
              <a:ext cx="690519" cy="1402509"/>
              <a:chOff x="2163374" y="1126638"/>
              <a:chExt cx="690519" cy="1402509"/>
            </a:xfrm>
          </p:grpSpPr>
          <p:cxnSp>
            <p:nvCxnSpPr>
              <p:cNvPr id="146" name="Conexão reta 145"/>
              <p:cNvCxnSpPr/>
              <p:nvPr/>
            </p:nvCxnSpPr>
            <p:spPr>
              <a:xfrm>
                <a:off x="2163374" y="2509737"/>
                <a:ext cx="686944" cy="1296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xão reta 146"/>
              <p:cNvCxnSpPr/>
              <p:nvPr/>
            </p:nvCxnSpPr>
            <p:spPr>
              <a:xfrm flipV="1">
                <a:off x="2850318" y="1126638"/>
                <a:ext cx="0" cy="140250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xão reta 147"/>
              <p:cNvCxnSpPr/>
              <p:nvPr/>
            </p:nvCxnSpPr>
            <p:spPr>
              <a:xfrm flipH="1">
                <a:off x="2163374" y="1126638"/>
                <a:ext cx="69051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o 153"/>
          <p:cNvGrpSpPr/>
          <p:nvPr/>
        </p:nvGrpSpPr>
        <p:grpSpPr>
          <a:xfrm rot="10800000">
            <a:off x="723709" y="1599620"/>
            <a:ext cx="1052527" cy="1469160"/>
            <a:chOff x="2348931" y="1650702"/>
            <a:chExt cx="1052527" cy="1469160"/>
          </a:xfrm>
        </p:grpSpPr>
        <p:grpSp>
          <p:nvGrpSpPr>
            <p:cNvPr id="156" name="Grupo 155"/>
            <p:cNvGrpSpPr/>
            <p:nvPr/>
          </p:nvGrpSpPr>
          <p:grpSpPr>
            <a:xfrm>
              <a:off x="2364320" y="2202908"/>
              <a:ext cx="998456" cy="771073"/>
              <a:chOff x="2347725" y="1913132"/>
              <a:chExt cx="998456" cy="771073"/>
            </a:xfrm>
          </p:grpSpPr>
          <p:sp>
            <p:nvSpPr>
              <p:cNvPr id="161" name="CaixaDeTexto 160"/>
              <p:cNvSpPr txBox="1"/>
              <p:nvPr/>
            </p:nvSpPr>
            <p:spPr>
              <a:xfrm rot="5400000">
                <a:off x="2917217" y="2138829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b="1" dirty="0" smtClean="0"/>
                  <a:t>0110</a:t>
                </a:r>
                <a:endParaRPr lang="pt-PT" sz="1400" b="1" dirty="0"/>
              </a:p>
            </p:txBody>
          </p:sp>
          <p:grpSp>
            <p:nvGrpSpPr>
              <p:cNvPr id="162" name="Grupo 161"/>
              <p:cNvGrpSpPr/>
              <p:nvPr/>
            </p:nvGrpSpPr>
            <p:grpSpPr>
              <a:xfrm>
                <a:off x="2347725" y="1913132"/>
                <a:ext cx="727161" cy="771073"/>
                <a:chOff x="2347725" y="1913132"/>
                <a:chExt cx="727161" cy="771073"/>
              </a:xfrm>
            </p:grpSpPr>
            <p:cxnSp>
              <p:nvCxnSpPr>
                <p:cNvPr id="163" name="Conexão reta 162"/>
                <p:cNvCxnSpPr/>
                <p:nvPr/>
              </p:nvCxnSpPr>
              <p:spPr>
                <a:xfrm rot="10800000" flipH="1">
                  <a:off x="2347725" y="2670209"/>
                  <a:ext cx="720917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exão reta 163"/>
                <p:cNvCxnSpPr>
                  <a:endCxn id="8" idx="1"/>
                </p:cNvCxnSpPr>
                <p:nvPr/>
              </p:nvCxnSpPr>
              <p:spPr>
                <a:xfrm rot="10800000">
                  <a:off x="3068642" y="1913132"/>
                  <a:ext cx="0" cy="77107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exão reta 164"/>
                <p:cNvCxnSpPr/>
                <p:nvPr/>
              </p:nvCxnSpPr>
              <p:spPr>
                <a:xfrm rot="10800000">
                  <a:off x="2426886" y="1913132"/>
                  <a:ext cx="648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upo 156"/>
            <p:cNvGrpSpPr/>
            <p:nvPr/>
          </p:nvGrpSpPr>
          <p:grpSpPr>
            <a:xfrm>
              <a:off x="2348931" y="1650702"/>
              <a:ext cx="1052527" cy="1469160"/>
              <a:chOff x="2057104" y="1126638"/>
              <a:chExt cx="1052527" cy="1469160"/>
            </a:xfrm>
          </p:grpSpPr>
          <p:cxnSp>
            <p:nvCxnSpPr>
              <p:cNvPr id="158" name="Conexão reta 157"/>
              <p:cNvCxnSpPr/>
              <p:nvPr/>
            </p:nvCxnSpPr>
            <p:spPr>
              <a:xfrm rot="10800000" flipH="1" flipV="1">
                <a:off x="2057104" y="2595798"/>
                <a:ext cx="105252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xão reta 158"/>
              <p:cNvCxnSpPr/>
              <p:nvPr/>
            </p:nvCxnSpPr>
            <p:spPr>
              <a:xfrm rot="10800000">
                <a:off x="3109630" y="1126638"/>
                <a:ext cx="1" cy="146916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xão reta 159"/>
              <p:cNvCxnSpPr/>
              <p:nvPr/>
            </p:nvCxnSpPr>
            <p:spPr>
              <a:xfrm rot="10800000">
                <a:off x="2163374" y="1126638"/>
                <a:ext cx="94625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upo 187"/>
          <p:cNvGrpSpPr/>
          <p:nvPr/>
        </p:nvGrpSpPr>
        <p:grpSpPr>
          <a:xfrm>
            <a:off x="1662566" y="2385040"/>
            <a:ext cx="779318" cy="1105662"/>
            <a:chOff x="1662566" y="2385040"/>
            <a:chExt cx="779318" cy="1105662"/>
          </a:xfrm>
          <a:solidFill>
            <a:schemeClr val="accent2">
              <a:lumMod val="75000"/>
            </a:schemeClr>
          </a:solidFill>
        </p:grpSpPr>
        <p:sp>
          <p:nvSpPr>
            <p:cNvPr id="185" name="Retângulo 184"/>
            <p:cNvSpPr/>
            <p:nvPr/>
          </p:nvSpPr>
          <p:spPr>
            <a:xfrm>
              <a:off x="1662566" y="2385040"/>
              <a:ext cx="779318" cy="29094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/>
                <a:t>0110</a:t>
              </a:r>
              <a:endParaRPr lang="pt-PT" b="1" dirty="0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662566" y="3199756"/>
              <a:ext cx="779318" cy="29094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/>
                <a:t>1000</a:t>
              </a:r>
              <a:endParaRPr lang="pt-PT" b="1" dirty="0"/>
            </a:p>
          </p:txBody>
        </p:sp>
      </p:grpSp>
      <p:sp>
        <p:nvSpPr>
          <p:cNvPr id="190" name="Sinal de proibição 189"/>
          <p:cNvSpPr/>
          <p:nvPr/>
        </p:nvSpPr>
        <p:spPr>
          <a:xfrm>
            <a:off x="2408031" y="2960662"/>
            <a:ext cx="747165" cy="773969"/>
          </a:xfrm>
          <a:prstGeom prst="noSmoking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91" name="Raio 190"/>
          <p:cNvSpPr/>
          <p:nvPr/>
        </p:nvSpPr>
        <p:spPr>
          <a:xfrm rot="229486" flipH="1">
            <a:off x="2531688" y="842372"/>
            <a:ext cx="3592768" cy="5152039"/>
          </a:xfrm>
          <a:prstGeom prst="lightningBol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tx1"/>
                </a:solidFill>
              </a:rPr>
              <a:t>RESET</a:t>
            </a:r>
            <a:endParaRPr lang="pt-PT" sz="2800" b="1" dirty="0">
              <a:solidFill>
                <a:schemeClr val="tx1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9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04445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2.96296E-6 L 0.10521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 0.00162 L 0.10521 0.0974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0.09745 L 0.14653 0.099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53 0.09907 L 0.19236 0.103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0301 L 0.19601 2.9629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72" grpId="0" uiExpand="1" build="p"/>
      <p:bldP spid="98" grpId="0" animBg="1"/>
      <p:bldP spid="98" grpId="1" animBg="1"/>
      <p:bldP spid="190" grpId="0" animBg="1"/>
      <p:bldP spid="1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Arquitectura “</a:t>
            </a:r>
            <a:r>
              <a:rPr lang="pt-PT" sz="4000" dirty="0" err="1" smtClean="0"/>
              <a:t>von</a:t>
            </a:r>
            <a:r>
              <a:rPr lang="pt-PT" sz="4000" dirty="0" smtClean="0"/>
              <a:t> </a:t>
            </a:r>
            <a:r>
              <a:rPr lang="pt-PT" sz="4000" dirty="0" err="1" smtClean="0"/>
              <a:t>Newmann</a:t>
            </a:r>
            <a:r>
              <a:rPr lang="pt-PT" sz="4000" dirty="0" smtClean="0"/>
              <a:t>”</a:t>
            </a:r>
            <a:endParaRPr lang="pt-PT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 smtClean="0"/>
              <a:t>Memory</a:t>
            </a:r>
            <a:endParaRPr lang="pt-PT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08672" y="3111790"/>
            <a:ext cx="3751759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483852" y="400234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204765" y="4399690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3852" y="494310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3507207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CLOCK</a:t>
            </a:r>
            <a:endParaRPr lang="pt-PT" dirty="0"/>
          </a:p>
        </p:txBody>
      </p:sp>
      <p:cxnSp>
        <p:nvCxnSpPr>
          <p:cNvPr id="11" name="Elbow Connector 10"/>
          <p:cNvCxnSpPr>
            <a:stCxn id="7" idx="3"/>
            <a:endCxn id="9" idx="0"/>
          </p:cNvCxnSpPr>
          <p:nvPr/>
        </p:nvCxnSpPr>
        <p:spPr>
          <a:xfrm>
            <a:off x="3722986" y="4596780"/>
            <a:ext cx="437053" cy="1576124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Input / Output</a:t>
            </a:r>
            <a:endParaRPr lang="pt-PT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71506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999561" y="2919036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4766" y="4002343"/>
            <a:ext cx="1518221" cy="39734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19" name="Shape 18"/>
          <p:cNvCxnSpPr>
            <a:stCxn id="9" idx="0"/>
            <a:endCxn id="15" idx="3"/>
          </p:cNvCxnSpPr>
          <p:nvPr/>
        </p:nvCxnSpPr>
        <p:spPr>
          <a:xfrm rot="16200000" flipV="1">
            <a:off x="2955570" y="4968435"/>
            <a:ext cx="1971887" cy="43705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Avaliação Desempenho</a:t>
            </a:r>
            <a:endParaRPr lang="pt-PT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 smtClean="0"/>
              <a:t>Memory</a:t>
            </a:r>
            <a:endParaRPr lang="pt-PT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Input / Output</a:t>
            </a:r>
            <a:endParaRPr lang="pt-PT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71506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67725" y="401479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103838" y="4122795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85439" y="4462975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24825" y="4801567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602083" y="4463769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09160" y="3111790"/>
            <a:ext cx="3751759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33" name="Rectangle 32"/>
          <p:cNvSpPr/>
          <p:nvPr/>
        </p:nvSpPr>
        <p:spPr>
          <a:xfrm>
            <a:off x="484340" y="400234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84340" y="494310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CLOCK</a:t>
            </a:r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2204764" y="4396523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cxnSp>
        <p:nvCxnSpPr>
          <p:cNvPr id="22" name="Elbow Connector 10"/>
          <p:cNvCxnSpPr>
            <a:stCxn id="21" idx="3"/>
            <a:endCxn id="36" idx="0"/>
          </p:cNvCxnSpPr>
          <p:nvPr/>
        </p:nvCxnSpPr>
        <p:spPr>
          <a:xfrm>
            <a:off x="3722985" y="4593613"/>
            <a:ext cx="437542" cy="1579291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4765" y="3999176"/>
            <a:ext cx="1518221" cy="39734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27" name="Shape 26"/>
          <p:cNvCxnSpPr>
            <a:stCxn id="36" idx="0"/>
            <a:endCxn id="24" idx="3"/>
          </p:cNvCxnSpPr>
          <p:nvPr/>
        </p:nvCxnSpPr>
        <p:spPr>
          <a:xfrm rot="16200000" flipV="1">
            <a:off x="2954230" y="4966606"/>
            <a:ext cx="1975054" cy="437541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999561" y="290658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48E-6 1.37436E-6 L 0.09675 -0.00185 L 0.09675 0.0981 L 0.18812 0.0981 L 0.18812 -0.00532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71415" y="3111790"/>
            <a:ext cx="3751759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2" name="Rectangle 21"/>
          <p:cNvSpPr/>
          <p:nvPr/>
        </p:nvSpPr>
        <p:spPr>
          <a:xfrm>
            <a:off x="546595" y="400234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5" name="Rectangle 24"/>
          <p:cNvSpPr/>
          <p:nvPr/>
        </p:nvSpPr>
        <p:spPr>
          <a:xfrm>
            <a:off x="546595" y="494310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sp>
        <p:nvSpPr>
          <p:cNvPr id="27" name="Rectangle 26"/>
          <p:cNvSpPr/>
          <p:nvPr/>
        </p:nvSpPr>
        <p:spPr>
          <a:xfrm>
            <a:off x="3569950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CLOCK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Hierarquia de Memória</a:t>
            </a:r>
            <a:endParaRPr lang="pt-PT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32102" y="1258979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 smtClean="0"/>
              <a:t>Memory</a:t>
            </a:r>
            <a:endParaRPr lang="pt-PT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Input / Output</a:t>
            </a:r>
            <a:endParaRPr lang="pt-PT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334535" y="2183933"/>
            <a:ext cx="684355" cy="238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2007241" y="291903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45247" y="2042180"/>
            <a:ext cx="2265315" cy="3143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Cache L3</a:t>
            </a:r>
            <a:endParaRPr lang="pt-PT" dirty="0"/>
          </a:p>
        </p:txBody>
      </p:sp>
      <p:sp>
        <p:nvSpPr>
          <p:cNvPr id="19" name="Rounded Rectangle 18"/>
          <p:cNvSpPr/>
          <p:nvPr/>
        </p:nvSpPr>
        <p:spPr>
          <a:xfrm>
            <a:off x="1456829" y="3223858"/>
            <a:ext cx="1568878" cy="3143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Cache L2</a:t>
            </a:r>
            <a:endParaRPr lang="pt-PT" dirty="0"/>
          </a:p>
        </p:txBody>
      </p:sp>
      <p:sp>
        <p:nvSpPr>
          <p:cNvPr id="20" name="Rounded Rectangle 19"/>
          <p:cNvSpPr/>
          <p:nvPr/>
        </p:nvSpPr>
        <p:spPr>
          <a:xfrm>
            <a:off x="1645945" y="3690569"/>
            <a:ext cx="1142546" cy="15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Cache L1</a:t>
            </a:r>
            <a:endParaRPr lang="pt-PT" sz="1400" dirty="0"/>
          </a:p>
        </p:txBody>
      </p:sp>
      <p:sp>
        <p:nvSpPr>
          <p:cNvPr id="32" name="Rectangle 31"/>
          <p:cNvSpPr/>
          <p:nvPr/>
        </p:nvSpPr>
        <p:spPr>
          <a:xfrm>
            <a:off x="2204765" y="4367018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cxnSp>
        <p:nvCxnSpPr>
          <p:cNvPr id="33" name="Elbow Connector 10"/>
          <p:cNvCxnSpPr>
            <a:stCxn id="32" idx="3"/>
          </p:cNvCxnSpPr>
          <p:nvPr/>
        </p:nvCxnSpPr>
        <p:spPr>
          <a:xfrm>
            <a:off x="3722986" y="4564108"/>
            <a:ext cx="487345" cy="1608796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04766" y="3969671"/>
            <a:ext cx="1518221" cy="39734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35" name="Shape 34"/>
          <p:cNvCxnSpPr>
            <a:endCxn id="34" idx="3"/>
          </p:cNvCxnSpPr>
          <p:nvPr/>
        </p:nvCxnSpPr>
        <p:spPr>
          <a:xfrm rot="16200000" flipV="1">
            <a:off x="2964380" y="4926953"/>
            <a:ext cx="2004559" cy="48734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i="1" dirty="0" err="1" smtClean="0"/>
              <a:t>Pipelining</a:t>
            </a:r>
            <a:endParaRPr lang="pt-PT" sz="40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 smtClean="0"/>
              <a:t>Memory</a:t>
            </a:r>
            <a:endParaRPr lang="pt-PT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58964" y="3111790"/>
            <a:ext cx="5248769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2024316" y="4166761"/>
            <a:ext cx="1045838" cy="126215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930980" y="4166761"/>
            <a:ext cx="851183" cy="126215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3557499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CLOCK</a:t>
            </a:r>
            <a:endParaRPr lang="pt-PT" dirty="0"/>
          </a:p>
        </p:txBody>
      </p:sp>
      <p:sp>
        <p:nvSpPr>
          <p:cNvPr id="12" name="Rounded Rectangle 11"/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Input / Output</a:t>
            </a:r>
            <a:endParaRPr lang="pt-PT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71506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999559" y="2919035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15824" y="3416126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cxnSp>
        <p:nvCxnSpPr>
          <p:cNvPr id="17" name="Elbow Connector 10"/>
          <p:cNvCxnSpPr>
            <a:stCxn id="15" idx="3"/>
            <a:endCxn id="9" idx="0"/>
          </p:cNvCxnSpPr>
          <p:nvPr/>
        </p:nvCxnSpPr>
        <p:spPr>
          <a:xfrm>
            <a:off x="3334045" y="3613216"/>
            <a:ext cx="876286" cy="2559688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7601" y="4166761"/>
            <a:ext cx="463710" cy="126556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19" name="Shape 18"/>
          <p:cNvCxnSpPr>
            <a:stCxn id="9" idx="1"/>
            <a:endCxn id="18" idx="2"/>
          </p:cNvCxnSpPr>
          <p:nvPr/>
        </p:nvCxnSpPr>
        <p:spPr>
          <a:xfrm rot="10800000">
            <a:off x="849457" y="5432328"/>
            <a:ext cx="2708043" cy="102526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57926" y="3998797"/>
            <a:ext cx="457898" cy="1634729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DR</a:t>
            </a:r>
            <a:endParaRPr lang="pt-PT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900882" y="3998797"/>
            <a:ext cx="457898" cy="1634729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WR</a:t>
            </a:r>
            <a:endParaRPr lang="pt-PT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3303404" y="3998797"/>
            <a:ext cx="457898" cy="1634729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E R</a:t>
            </a:r>
            <a:endParaRPr lang="pt-PT" sz="1600" dirty="0"/>
          </a:p>
        </p:txBody>
      </p:sp>
      <p:cxnSp>
        <p:nvCxnSpPr>
          <p:cNvPr id="32" name="Shape 31"/>
          <p:cNvCxnSpPr>
            <a:stCxn id="9" idx="3"/>
            <a:endCxn id="29" idx="2"/>
          </p:cNvCxnSpPr>
          <p:nvPr/>
        </p:nvCxnSpPr>
        <p:spPr>
          <a:xfrm flipV="1">
            <a:off x="4863163" y="5633526"/>
            <a:ext cx="266668" cy="82406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1"/>
            <a:endCxn id="28" idx="2"/>
          </p:cNvCxnSpPr>
          <p:nvPr/>
        </p:nvCxnSpPr>
        <p:spPr>
          <a:xfrm rot="10800000">
            <a:off x="1586875" y="5633526"/>
            <a:ext cx="1970624" cy="82406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0"/>
            <a:endCxn id="30" idx="2"/>
          </p:cNvCxnSpPr>
          <p:nvPr/>
        </p:nvCxnSpPr>
        <p:spPr>
          <a:xfrm rot="16200000" flipV="1">
            <a:off x="3601653" y="5564226"/>
            <a:ext cx="539378" cy="67797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59356" y="3111790"/>
            <a:ext cx="3751759" cy="30486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 smtClean="0"/>
              <a:t>Processing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434536" y="400234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Unit</a:t>
            </a:r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434536" y="4943103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ALU</a:t>
            </a:r>
            <a:endParaRPr lang="pt-PT" dirty="0"/>
          </a:p>
        </p:txBody>
      </p:sp>
      <p:sp>
        <p:nvSpPr>
          <p:cNvPr id="25" name="Rectangle 24"/>
          <p:cNvSpPr/>
          <p:nvPr/>
        </p:nvSpPr>
        <p:spPr>
          <a:xfrm>
            <a:off x="3457891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CLOCK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Processamento Vectorial</a:t>
            </a:r>
            <a:endParaRPr lang="pt-PT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 smtClean="0"/>
              <a:t>Memory</a:t>
            </a:r>
            <a:endParaRPr lang="pt-PT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744444" y="1532923"/>
            <a:ext cx="2883867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Input / Output</a:t>
            </a:r>
            <a:endParaRPr lang="pt-PT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735" y="2642465"/>
            <a:ext cx="7073576" cy="1588"/>
          </a:xfrm>
          <a:prstGeom prst="straightConnector1">
            <a:avLst/>
          </a:prstGeom>
          <a:ln w="2540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471506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895182" y="2919034"/>
            <a:ext cx="41041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997552" y="2320905"/>
            <a:ext cx="410411" cy="238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00387" y="4955555"/>
            <a:ext cx="1518221" cy="373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Vec</a:t>
            </a:r>
            <a:r>
              <a:rPr lang="pt-PT" dirty="0" smtClean="0"/>
              <a:t> </a:t>
            </a:r>
            <a:r>
              <a:rPr lang="pt-PT" dirty="0" err="1" smtClean="0"/>
              <a:t>Regs</a:t>
            </a:r>
            <a:endParaRPr lang="pt-PT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100387" y="5369967"/>
            <a:ext cx="1518221" cy="373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Vec</a:t>
            </a:r>
            <a:r>
              <a:rPr lang="pt-PT" dirty="0" smtClean="0"/>
              <a:t> FU</a:t>
            </a:r>
          </a:p>
        </p:txBody>
      </p:sp>
      <p:cxnSp>
        <p:nvCxnSpPr>
          <p:cNvPr id="29" name="Shape 28"/>
          <p:cNvCxnSpPr>
            <a:stCxn id="25" idx="0"/>
            <a:endCxn id="17" idx="3"/>
          </p:cNvCxnSpPr>
          <p:nvPr/>
        </p:nvCxnSpPr>
        <p:spPr>
          <a:xfrm rot="16200000" flipV="1">
            <a:off x="3349479" y="5411659"/>
            <a:ext cx="1030375" cy="49211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04181" y="4367018"/>
            <a:ext cx="1518221" cy="3941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Registers</a:t>
            </a:r>
            <a:endParaRPr lang="pt-PT" dirty="0" smtClean="0"/>
          </a:p>
        </p:txBody>
      </p:sp>
      <p:cxnSp>
        <p:nvCxnSpPr>
          <p:cNvPr id="28" name="Elbow Connector 10"/>
          <p:cNvCxnSpPr>
            <a:stCxn id="18" idx="3"/>
          </p:cNvCxnSpPr>
          <p:nvPr/>
        </p:nvCxnSpPr>
        <p:spPr>
          <a:xfrm>
            <a:off x="3622402" y="4564108"/>
            <a:ext cx="487345" cy="1608796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04182" y="3969671"/>
            <a:ext cx="1518221" cy="39734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IP</a:t>
            </a:r>
            <a:endParaRPr lang="pt-PT" dirty="0"/>
          </a:p>
        </p:txBody>
      </p:sp>
      <p:cxnSp>
        <p:nvCxnSpPr>
          <p:cNvPr id="31" name="Shape 30"/>
          <p:cNvCxnSpPr>
            <a:endCxn id="30" idx="3"/>
          </p:cNvCxnSpPr>
          <p:nvPr/>
        </p:nvCxnSpPr>
        <p:spPr>
          <a:xfrm rot="16200000" flipV="1">
            <a:off x="2863796" y="4926953"/>
            <a:ext cx="2004559" cy="48734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320</Words>
  <Application>Microsoft Office PowerPoint</Application>
  <PresentationFormat>Apresentação no Ecrã (4:3)</PresentationFormat>
  <Paragraphs>138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Modelo de apresentação personalizado</vt:lpstr>
      <vt:lpstr>01 - Arquitectura Von Newmann</vt:lpstr>
      <vt:lpstr>Arquitectura “von Newmann” </vt:lpstr>
      <vt:lpstr>Máquina de Estados</vt:lpstr>
      <vt:lpstr>Máquina de Estados</vt:lpstr>
      <vt:lpstr>Arquitectura “von Newmann”</vt:lpstr>
      <vt:lpstr>Avaliação Desempenho</vt:lpstr>
      <vt:lpstr>Hierarquia de Memória</vt:lpstr>
      <vt:lpstr>Pipelining</vt:lpstr>
      <vt:lpstr>Processamento Vectorial</vt:lpstr>
      <vt:lpstr>Multi Core</vt:lpstr>
    </vt:vector>
  </TitlesOfParts>
  <Company>Universidade do Minho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Arquitectura Von Newmann</dc:title>
  <dc:creator>Luis Paulo Santos</dc:creator>
  <cp:lastModifiedBy>Luis Paulo Santos</cp:lastModifiedBy>
  <cp:revision>38</cp:revision>
  <dcterms:created xsi:type="dcterms:W3CDTF">2015-09-14T15:33:32Z</dcterms:created>
  <dcterms:modified xsi:type="dcterms:W3CDTF">2020-10-09T09:23:52Z</dcterms:modified>
</cp:coreProperties>
</file>