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90" r:id="rId2"/>
    <p:sldId id="341" r:id="rId3"/>
    <p:sldId id="292" r:id="rId4"/>
    <p:sldId id="293" r:id="rId5"/>
    <p:sldId id="294" r:id="rId6"/>
    <p:sldId id="295" r:id="rId7"/>
    <p:sldId id="297" r:id="rId8"/>
    <p:sldId id="296" r:id="rId9"/>
    <p:sldId id="298" r:id="rId10"/>
    <p:sldId id="337" r:id="rId11"/>
    <p:sldId id="339" r:id="rId12"/>
    <p:sldId id="340" r:id="rId13"/>
    <p:sldId id="301" r:id="rId14"/>
    <p:sldId id="302" r:id="rId15"/>
    <p:sldId id="306" r:id="rId16"/>
    <p:sldId id="307" r:id="rId17"/>
    <p:sldId id="308" r:id="rId18"/>
    <p:sldId id="309" r:id="rId19"/>
    <p:sldId id="310" r:id="rId20"/>
    <p:sldId id="313" r:id="rId21"/>
    <p:sldId id="336" r:id="rId22"/>
    <p:sldId id="315" r:id="rId23"/>
    <p:sldId id="316" r:id="rId24"/>
    <p:sldId id="317" r:id="rId25"/>
    <p:sldId id="318" r:id="rId26"/>
    <p:sldId id="319" r:id="rId27"/>
    <p:sldId id="321" r:id="rId28"/>
    <p:sldId id="322" r:id="rId29"/>
    <p:sldId id="323" r:id="rId30"/>
    <p:sldId id="343" r:id="rId31"/>
    <p:sldId id="335" r:id="rId32"/>
    <p:sldId id="324" r:id="rId33"/>
    <p:sldId id="325" r:id="rId34"/>
    <p:sldId id="326" r:id="rId35"/>
    <p:sldId id="327" r:id="rId36"/>
    <p:sldId id="329" r:id="rId37"/>
    <p:sldId id="332" r:id="rId38"/>
    <p:sldId id="330" r:id="rId39"/>
    <p:sldId id="334" r:id="rId40"/>
    <p:sldId id="333" r:id="rId41"/>
    <p:sldId id="342" r:id="rId42"/>
    <p:sldId id="331" r:id="rId43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99779"/>
    <a:srgbClr val="0000FF"/>
    <a:srgbClr val="FFFF66"/>
    <a:srgbClr val="000000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78D3E-BE7A-A14F-8B32-B0F474719077}" v="89" dt="2024-11-14T11:12:43.623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4694"/>
  </p:normalViewPr>
  <p:slideViewPr>
    <p:cSldViewPr>
      <p:cViewPr varScale="1">
        <p:scale>
          <a:sx n="121" d="100"/>
          <a:sy n="121" d="100"/>
        </p:scale>
        <p:origin x="4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E9178D3E-BE7A-A14F-8B32-B0F474719077}"/>
    <pc:docChg chg="undo custSel addSld modSld sldOrd">
      <pc:chgData name="Luís Paulo Peixoto Santos" userId="1bcb44e7-5d82-436c-b2eb-8036fed75eb8" providerId="ADAL" clId="{E9178D3E-BE7A-A14F-8B32-B0F474719077}" dt="2024-11-14T11:12:43.623" v="1424"/>
      <pc:docMkLst>
        <pc:docMk/>
      </pc:docMkLst>
      <pc:sldChg chg="modSp mod">
        <pc:chgData name="Luís Paulo Peixoto Santos" userId="1bcb44e7-5d82-436c-b2eb-8036fed75eb8" providerId="ADAL" clId="{E9178D3E-BE7A-A14F-8B32-B0F474719077}" dt="2024-11-12T10:50:52.049" v="31" actId="20577"/>
        <pc:sldMkLst>
          <pc:docMk/>
          <pc:sldMk cId="0" sldId="290"/>
        </pc:sldMkLst>
        <pc:spChg chg="mod">
          <ac:chgData name="Luís Paulo Peixoto Santos" userId="1bcb44e7-5d82-436c-b2eb-8036fed75eb8" providerId="ADAL" clId="{E9178D3E-BE7A-A14F-8B32-B0F474719077}" dt="2024-11-12T10:50:52.049" v="31" actId="20577"/>
          <ac:spMkLst>
            <pc:docMk/>
            <pc:sldMk cId="0" sldId="290"/>
            <ac:spMk id="15363" creationId="{00000000-0000-0000-0000-000000000000}"/>
          </ac:spMkLst>
        </pc:spChg>
      </pc:sldChg>
      <pc:sldChg chg="modSp mod">
        <pc:chgData name="Luís Paulo Peixoto Santos" userId="1bcb44e7-5d82-436c-b2eb-8036fed75eb8" providerId="ADAL" clId="{E9178D3E-BE7A-A14F-8B32-B0F474719077}" dt="2024-11-12T15:22:31.947" v="1312"/>
        <pc:sldMkLst>
          <pc:docMk/>
          <pc:sldMk cId="0" sldId="292"/>
        </pc:sldMkLst>
        <pc:spChg chg="mod">
          <ac:chgData name="Luís Paulo Peixoto Santos" userId="1bcb44e7-5d82-436c-b2eb-8036fed75eb8" providerId="ADAL" clId="{E9178D3E-BE7A-A14F-8B32-B0F474719077}" dt="2024-11-12T15:22:26.545" v="1311" actId="20577"/>
          <ac:spMkLst>
            <pc:docMk/>
            <pc:sldMk cId="0" sldId="292"/>
            <ac:spMk id="34" creationId="{00000000-0000-0000-0000-000000000000}"/>
          </ac:spMkLst>
        </pc:spChg>
        <pc:spChg chg="mod">
          <ac:chgData name="Luís Paulo Peixoto Santos" userId="1bcb44e7-5d82-436c-b2eb-8036fed75eb8" providerId="ADAL" clId="{E9178D3E-BE7A-A14F-8B32-B0F474719077}" dt="2024-11-12T15:22:31.947" v="1312"/>
          <ac:spMkLst>
            <pc:docMk/>
            <pc:sldMk cId="0" sldId="292"/>
            <ac:spMk id="35" creationId="{00000000-0000-0000-0000-000000000000}"/>
          </ac:spMkLst>
        </pc:spChg>
      </pc:sldChg>
      <pc:sldChg chg="modSp mod modAnim">
        <pc:chgData name="Luís Paulo Peixoto Santos" userId="1bcb44e7-5d82-436c-b2eb-8036fed75eb8" providerId="ADAL" clId="{E9178D3E-BE7A-A14F-8B32-B0F474719077}" dt="2024-11-12T10:54:15.835" v="88" actId="948"/>
        <pc:sldMkLst>
          <pc:docMk/>
          <pc:sldMk cId="0" sldId="294"/>
        </pc:sldMkLst>
        <pc:spChg chg="mod">
          <ac:chgData name="Luís Paulo Peixoto Santos" userId="1bcb44e7-5d82-436c-b2eb-8036fed75eb8" providerId="ADAL" clId="{E9178D3E-BE7A-A14F-8B32-B0F474719077}" dt="2024-11-12T10:54:15.835" v="88" actId="948"/>
          <ac:spMkLst>
            <pc:docMk/>
            <pc:sldMk cId="0" sldId="294"/>
            <ac:spMk id="3" creationId="{00000000-0000-0000-0000-000000000000}"/>
          </ac:spMkLst>
        </pc:spChg>
      </pc:sldChg>
      <pc:sldChg chg="ord">
        <pc:chgData name="Luís Paulo Peixoto Santos" userId="1bcb44e7-5d82-436c-b2eb-8036fed75eb8" providerId="ADAL" clId="{E9178D3E-BE7A-A14F-8B32-B0F474719077}" dt="2024-11-12T10:57:33.685" v="89" actId="20578"/>
        <pc:sldMkLst>
          <pc:docMk/>
          <pc:sldMk cId="0" sldId="296"/>
        </pc:sldMkLst>
      </pc:sldChg>
      <pc:sldChg chg="modSp mod">
        <pc:chgData name="Luís Paulo Peixoto Santos" userId="1bcb44e7-5d82-436c-b2eb-8036fed75eb8" providerId="ADAL" clId="{E9178D3E-BE7A-A14F-8B32-B0F474719077}" dt="2024-11-12T11:27:37.610" v="724" actId="20577"/>
        <pc:sldMkLst>
          <pc:docMk/>
          <pc:sldMk cId="0" sldId="301"/>
        </pc:sldMkLst>
        <pc:graphicFrameChg chg="modGraphic">
          <ac:chgData name="Luís Paulo Peixoto Santos" userId="1bcb44e7-5d82-436c-b2eb-8036fed75eb8" providerId="ADAL" clId="{E9178D3E-BE7A-A14F-8B32-B0F474719077}" dt="2024-11-12T11:27:37.610" v="724" actId="20577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modSp mod">
        <pc:chgData name="Luís Paulo Peixoto Santos" userId="1bcb44e7-5d82-436c-b2eb-8036fed75eb8" providerId="ADAL" clId="{E9178D3E-BE7A-A14F-8B32-B0F474719077}" dt="2024-11-12T11:29:36.143" v="748" actId="20577"/>
        <pc:sldMkLst>
          <pc:docMk/>
          <pc:sldMk cId="0" sldId="302"/>
        </pc:sldMkLst>
        <pc:spChg chg="mod">
          <ac:chgData name="Luís Paulo Peixoto Santos" userId="1bcb44e7-5d82-436c-b2eb-8036fed75eb8" providerId="ADAL" clId="{E9178D3E-BE7A-A14F-8B32-B0F474719077}" dt="2024-11-12T11:29:36.143" v="748" actId="20577"/>
          <ac:spMkLst>
            <pc:docMk/>
            <pc:sldMk cId="0" sldId="302"/>
            <ac:spMk id="12292" creationId="{00000000-0000-0000-0000-000000000000}"/>
          </ac:spMkLst>
        </pc:spChg>
      </pc:sldChg>
      <pc:sldChg chg="addSp delSp modSp mod delAnim modAnim">
        <pc:chgData name="Luís Paulo Peixoto Santos" userId="1bcb44e7-5d82-436c-b2eb-8036fed75eb8" providerId="ADAL" clId="{E9178D3E-BE7A-A14F-8B32-B0F474719077}" dt="2024-11-14T11:12:43.623" v="1424"/>
        <pc:sldMkLst>
          <pc:docMk/>
          <pc:sldMk cId="380041844" sldId="332"/>
        </pc:sldMkLst>
        <pc:spChg chg="mod">
          <ac:chgData name="Luís Paulo Peixoto Santos" userId="1bcb44e7-5d82-436c-b2eb-8036fed75eb8" providerId="ADAL" clId="{E9178D3E-BE7A-A14F-8B32-B0F474719077}" dt="2024-11-14T11:08:35.651" v="1366" actId="207"/>
          <ac:spMkLst>
            <pc:docMk/>
            <pc:sldMk cId="380041844" sldId="332"/>
            <ac:spMk id="2" creationId="{00000000-0000-0000-0000-000000000000}"/>
          </ac:spMkLst>
        </pc:spChg>
        <pc:spChg chg="add mod">
          <ac:chgData name="Luís Paulo Peixoto Santos" userId="1bcb44e7-5d82-436c-b2eb-8036fed75eb8" providerId="ADAL" clId="{E9178D3E-BE7A-A14F-8B32-B0F474719077}" dt="2024-11-14T11:10:41.612" v="1394" actId="14100"/>
          <ac:spMkLst>
            <pc:docMk/>
            <pc:sldMk cId="380041844" sldId="332"/>
            <ac:spMk id="11" creationId="{D7272FD3-8CAE-4FBE-6DBF-5914543DC66D}"/>
          </ac:spMkLst>
        </pc:spChg>
        <pc:spChg chg="add mod">
          <ac:chgData name="Luís Paulo Peixoto Santos" userId="1bcb44e7-5d82-436c-b2eb-8036fed75eb8" providerId="ADAL" clId="{E9178D3E-BE7A-A14F-8B32-B0F474719077}" dt="2024-11-14T11:09:31.739" v="1381" actId="14100"/>
          <ac:spMkLst>
            <pc:docMk/>
            <pc:sldMk cId="380041844" sldId="332"/>
            <ac:spMk id="16" creationId="{FD8D0480-3C69-4AD6-2C85-DC748145D164}"/>
          </ac:spMkLst>
        </pc:spChg>
        <pc:spChg chg="add mod">
          <ac:chgData name="Luís Paulo Peixoto Santos" userId="1bcb44e7-5d82-436c-b2eb-8036fed75eb8" providerId="ADAL" clId="{E9178D3E-BE7A-A14F-8B32-B0F474719077}" dt="2024-11-14T11:11:41.621" v="1419" actId="207"/>
          <ac:spMkLst>
            <pc:docMk/>
            <pc:sldMk cId="380041844" sldId="332"/>
            <ac:spMk id="21" creationId="{4188186B-7765-5510-947A-F4053DAF233C}"/>
          </ac:spMkLst>
        </pc:spChg>
        <pc:grpChg chg="del">
          <ac:chgData name="Luís Paulo Peixoto Santos" userId="1bcb44e7-5d82-436c-b2eb-8036fed75eb8" providerId="ADAL" clId="{E9178D3E-BE7A-A14F-8B32-B0F474719077}" dt="2024-11-14T11:06:31.899" v="1313" actId="478"/>
          <ac:grpSpMkLst>
            <pc:docMk/>
            <pc:sldMk cId="380041844" sldId="332"/>
            <ac:grpSpMk id="15" creationId="{00000000-0000-0000-0000-000000000000}"/>
          </ac:grpSpMkLst>
        </pc:grpChg>
        <pc:cxnChg chg="add mod">
          <ac:chgData name="Luís Paulo Peixoto Santos" userId="1bcb44e7-5d82-436c-b2eb-8036fed75eb8" providerId="ADAL" clId="{E9178D3E-BE7A-A14F-8B32-B0F474719077}" dt="2024-11-14T11:10:41.612" v="1394" actId="14100"/>
          <ac:cxnSpMkLst>
            <pc:docMk/>
            <pc:sldMk cId="380041844" sldId="332"/>
            <ac:cxnSpMk id="18" creationId="{5A570FCE-D756-A98C-D6C7-4249123A894D}"/>
          </ac:cxnSpMkLst>
        </pc:cxnChg>
      </pc:sldChg>
      <pc:sldChg chg="modSp mod">
        <pc:chgData name="Luís Paulo Peixoto Santos" userId="1bcb44e7-5d82-436c-b2eb-8036fed75eb8" providerId="ADAL" clId="{E9178D3E-BE7A-A14F-8B32-B0F474719077}" dt="2024-11-12T11:10:42.778" v="564" actId="20577"/>
        <pc:sldMkLst>
          <pc:docMk/>
          <pc:sldMk cId="468858137" sldId="337"/>
        </pc:sldMkLst>
        <pc:spChg chg="mod">
          <ac:chgData name="Luís Paulo Peixoto Santos" userId="1bcb44e7-5d82-436c-b2eb-8036fed75eb8" providerId="ADAL" clId="{E9178D3E-BE7A-A14F-8B32-B0F474719077}" dt="2024-11-12T11:10:42.778" v="564" actId="20577"/>
          <ac:spMkLst>
            <pc:docMk/>
            <pc:sldMk cId="468858137" sldId="337"/>
            <ac:spMk id="3" creationId="{00000000-0000-0000-0000-000000000000}"/>
          </ac:spMkLst>
        </pc:spChg>
      </pc:sldChg>
      <pc:sldChg chg="modSp mod">
        <pc:chgData name="Luís Paulo Peixoto Santos" userId="1bcb44e7-5d82-436c-b2eb-8036fed75eb8" providerId="ADAL" clId="{E9178D3E-BE7A-A14F-8B32-B0F474719077}" dt="2024-11-12T11:11:49.735" v="690" actId="20577"/>
        <pc:sldMkLst>
          <pc:docMk/>
          <pc:sldMk cId="1226885706" sldId="339"/>
        </pc:sldMkLst>
        <pc:spChg chg="mod">
          <ac:chgData name="Luís Paulo Peixoto Santos" userId="1bcb44e7-5d82-436c-b2eb-8036fed75eb8" providerId="ADAL" clId="{E9178D3E-BE7A-A14F-8B32-B0F474719077}" dt="2024-11-12T11:11:49.735" v="690" actId="20577"/>
          <ac:spMkLst>
            <pc:docMk/>
            <pc:sldMk cId="1226885706" sldId="339"/>
            <ac:spMk id="3" creationId="{00000000-0000-0000-0000-000000000000}"/>
          </ac:spMkLst>
        </pc:spChg>
      </pc:sldChg>
      <pc:sldChg chg="modSp">
        <pc:chgData name="Luís Paulo Peixoto Santos" userId="1bcb44e7-5d82-436c-b2eb-8036fed75eb8" providerId="ADAL" clId="{E9178D3E-BE7A-A14F-8B32-B0F474719077}" dt="2024-11-12T11:26:37.515" v="703" actId="20577"/>
        <pc:sldMkLst>
          <pc:docMk/>
          <pc:sldMk cId="930169397" sldId="340"/>
        </pc:sldMkLst>
        <pc:spChg chg="mod">
          <ac:chgData name="Luís Paulo Peixoto Santos" userId="1bcb44e7-5d82-436c-b2eb-8036fed75eb8" providerId="ADAL" clId="{E9178D3E-BE7A-A14F-8B32-B0F474719077}" dt="2024-11-12T11:26:37.515" v="703" actId="20577"/>
          <ac:spMkLst>
            <pc:docMk/>
            <pc:sldMk cId="930169397" sldId="340"/>
            <ac:spMk id="3" creationId="{00000000-0000-0000-0000-000000000000}"/>
          </ac:spMkLst>
        </pc:spChg>
      </pc:sldChg>
      <pc:sldChg chg="addSp modSp new mod">
        <pc:chgData name="Luís Paulo Peixoto Santos" userId="1bcb44e7-5d82-436c-b2eb-8036fed75eb8" providerId="ADAL" clId="{E9178D3E-BE7A-A14F-8B32-B0F474719077}" dt="2024-11-12T11:45:29.701" v="1306" actId="20577"/>
        <pc:sldMkLst>
          <pc:docMk/>
          <pc:sldMk cId="2084633287" sldId="343"/>
        </pc:sldMkLst>
        <pc:spChg chg="mod">
          <ac:chgData name="Luís Paulo Peixoto Santos" userId="1bcb44e7-5d82-436c-b2eb-8036fed75eb8" providerId="ADAL" clId="{E9178D3E-BE7A-A14F-8B32-B0F474719077}" dt="2024-11-12T11:35:37.663" v="763" actId="20577"/>
          <ac:spMkLst>
            <pc:docMk/>
            <pc:sldMk cId="2084633287" sldId="343"/>
            <ac:spMk id="2" creationId="{BEC25BFC-22D6-BAAB-D4C7-323C130AB07B}"/>
          </ac:spMkLst>
        </pc:spChg>
        <pc:spChg chg="mod">
          <ac:chgData name="Luís Paulo Peixoto Santos" userId="1bcb44e7-5d82-436c-b2eb-8036fed75eb8" providerId="ADAL" clId="{E9178D3E-BE7A-A14F-8B32-B0F474719077}" dt="2024-11-12T11:43:28.868" v="1281" actId="21"/>
          <ac:spMkLst>
            <pc:docMk/>
            <pc:sldMk cId="2084633287" sldId="343"/>
            <ac:spMk id="3" creationId="{A12154ED-5EB3-90AE-6988-605E1B2CBAF3}"/>
          </ac:spMkLst>
        </pc:spChg>
        <pc:graphicFrameChg chg="add mod modGraphic">
          <ac:chgData name="Luís Paulo Peixoto Santos" userId="1bcb44e7-5d82-436c-b2eb-8036fed75eb8" providerId="ADAL" clId="{E9178D3E-BE7A-A14F-8B32-B0F474719077}" dt="2024-11-12T11:45:29.701" v="1306" actId="20577"/>
          <ac:graphicFrameMkLst>
            <pc:docMk/>
            <pc:sldMk cId="2084633287" sldId="343"/>
            <ac:graphicFrameMk id="6" creationId="{FE4F2DC3-04CA-74C8-A541-B42B7E0C9DB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14/11/24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Processamento Vectorial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sites/landingpage/IntrinsicsGuid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3e/waside/waside-simd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din-lang.org/docs/overview/#soa-data-typ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Processamento Vectorial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Notação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1800" noProof="0" dirty="0"/>
              <a:t>O AVX introduz a notação de 3 operandos, previamente inexistente no x86:</a:t>
            </a:r>
          </a:p>
          <a:p>
            <a:pPr lvl="1">
              <a:spcAft>
                <a:spcPts val="600"/>
              </a:spcAft>
            </a:pPr>
            <a:r>
              <a:rPr lang="pt-PT" sz="1600" noProof="0" dirty="0"/>
              <a:t>0 operandos: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pt-PT" sz="1800" noProof="0" dirty="0"/>
              <a:t>- operandos no topo da </a:t>
            </a:r>
            <a:r>
              <a:rPr lang="pt-PT" sz="1800" noProof="0" dirty="0" err="1"/>
              <a:t>stack</a:t>
            </a:r>
            <a:endParaRPr lang="pt-PT" sz="1800" noProof="0" dirty="0"/>
          </a:p>
          <a:p>
            <a:pPr lvl="1">
              <a:spcAft>
                <a:spcPts val="600"/>
              </a:spcAft>
            </a:pPr>
            <a:r>
              <a:rPr lang="pt-PT" sz="1600" noProof="0" dirty="0"/>
              <a:t>1 operando: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ADD &lt;op1&gt; </a:t>
            </a:r>
            <a:r>
              <a:rPr lang="pt-PT" sz="1800" noProof="0" dirty="0"/>
              <a:t>- usa implicitamente um registo: o acumulador</a:t>
            </a:r>
          </a:p>
          <a:p>
            <a:pPr lvl="1">
              <a:spcAft>
                <a:spcPts val="600"/>
              </a:spcAft>
            </a:pPr>
            <a:r>
              <a:rPr lang="pt-PT" sz="1600" dirty="0"/>
              <a:t>2</a:t>
            </a:r>
            <a:r>
              <a:rPr lang="pt-PT" sz="1600" noProof="0" dirty="0"/>
              <a:t> operandos: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ADD &lt;op1&gt;, &lt;op2&gt; </a:t>
            </a:r>
            <a:r>
              <a:rPr lang="pt-PT" sz="1800" noProof="0" dirty="0"/>
              <a:t>- x86: 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&lt;op2&gt; = &lt;op2&gt; + &lt;op1&gt;</a:t>
            </a:r>
          </a:p>
          <a:p>
            <a:pPr lvl="1">
              <a:spcAft>
                <a:spcPts val="600"/>
              </a:spcAft>
            </a:pPr>
            <a:r>
              <a:rPr lang="pt-PT" sz="1600" noProof="0" dirty="0"/>
              <a:t>3 operandos: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ADD &lt;op1&gt;, &lt;op2&gt;, &lt;op3&gt; </a:t>
            </a:r>
            <a:r>
              <a:rPr lang="pt-PT" sz="1800" noProof="0" dirty="0"/>
              <a:t>- RISC, AVX: 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&lt;op3&gt; =&lt;op2&gt; +&lt;op1&gt;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pt-PT" sz="800" noProof="0" dirty="0"/>
          </a:p>
          <a:p>
            <a:pPr>
              <a:spcBef>
                <a:spcPts val="1032"/>
              </a:spcBef>
              <a:spcAft>
                <a:spcPts val="600"/>
              </a:spcAft>
            </a:pPr>
            <a:r>
              <a:rPr lang="pt-PT" sz="1800" noProof="0" dirty="0"/>
              <a:t>A operação de adição (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PT" sz="1800" noProof="0" dirty="0"/>
              <a:t>) é usada como exemplo</a:t>
            </a:r>
          </a:p>
          <a:p>
            <a:pPr>
              <a:spcAft>
                <a:spcPts val="600"/>
              </a:spcAft>
            </a:pP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P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xmm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pt-PT" sz="1800" noProof="0" dirty="0"/>
              <a:t>registos de 128 </a:t>
            </a:r>
            <a:r>
              <a:rPr lang="pt-PT" sz="1800" i="1" noProof="0" dirty="0"/>
              <a:t>bits</a:t>
            </a:r>
            <a:r>
              <a:rPr lang="pt-PT" sz="1800" noProof="0" dirty="0"/>
              <a:t>,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P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pt-PT" sz="1800" noProof="0" dirty="0"/>
              <a:t>registos de 256 </a:t>
            </a:r>
            <a:r>
              <a:rPr lang="pt-PT" sz="1800" i="1" noProof="0" dirty="0"/>
              <a:t>bits</a:t>
            </a:r>
            <a:r>
              <a:rPr lang="pt-PT" sz="1800" noProof="0" dirty="0"/>
              <a:t> ,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mm? </a:t>
            </a:r>
            <a:r>
              <a:rPr lang="pt-PT" sz="1800" noProof="0" dirty="0"/>
              <a:t>registos de 512 </a:t>
            </a:r>
            <a:r>
              <a:rPr lang="pt-PT" sz="1800" i="1" noProof="0" dirty="0"/>
              <a:t>bits</a:t>
            </a:r>
            <a:r>
              <a:rPr lang="pt-PT" sz="1800" noProof="0" dirty="0"/>
              <a:t> </a:t>
            </a:r>
          </a:p>
          <a:p>
            <a:pPr>
              <a:spcAft>
                <a:spcPts val="600"/>
              </a:spcAft>
            </a:pP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m128,</a:t>
            </a:r>
            <a:r>
              <a:rPr lang="pt-PT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m256, m512 </a:t>
            </a:r>
            <a:r>
              <a:rPr lang="pt-PT" sz="1800" noProof="0" dirty="0"/>
              <a:t>referem operandos em </a:t>
            </a:r>
            <a:r>
              <a:rPr lang="pt-PT" sz="1800" noProof="0" dirty="0" err="1"/>
              <a:t>mem</a:t>
            </a:r>
            <a:r>
              <a:rPr lang="pt-PT" sz="1800" dirty="0"/>
              <a:t>ó</a:t>
            </a:r>
            <a:r>
              <a:rPr lang="pt-PT" sz="1800" noProof="0" dirty="0"/>
              <a:t>ria: 128, 256 e 512 </a:t>
            </a:r>
            <a:r>
              <a:rPr lang="pt-PT" sz="1800" i="1" noProof="0" dirty="0"/>
              <a:t>bits</a:t>
            </a:r>
            <a:endParaRPr lang="pt-PT" sz="1800" noProof="0" dirty="0"/>
          </a:p>
          <a:p>
            <a:pPr>
              <a:spcAft>
                <a:spcPts val="600"/>
              </a:spcAft>
            </a:pPr>
            <a:r>
              <a:rPr lang="pt-PT" sz="1800" noProof="0" dirty="0"/>
              <a:t>Instruções AVX com o prefixo 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PT" sz="1800" noProof="0" dirty="0"/>
              <a:t> usam  o formato de três operandos:</a:t>
            </a:r>
          </a:p>
          <a:p>
            <a:pPr lvl="1">
              <a:spcAft>
                <a:spcPts val="600"/>
              </a:spcAft>
            </a:pP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VADDPS %[</a:t>
            </a:r>
            <a:r>
              <a:rPr lang="pt-P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x|y|z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]mm?, %[</a:t>
            </a:r>
            <a:r>
              <a:rPr lang="pt-P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x|y|z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]mm? / m[128|256|512], %[</a:t>
            </a:r>
            <a:r>
              <a:rPr lang="pt-P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x|y|z</a:t>
            </a:r>
            <a:r>
              <a:rPr lang="pt-P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]mm? </a:t>
            </a:r>
            <a:endParaRPr lang="pt-P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Aft>
                <a:spcPts val="600"/>
              </a:spcAft>
            </a:pPr>
            <a:r>
              <a:rPr lang="pt-PT" sz="1200" noProof="0" dirty="0"/>
              <a:t>adiciona os 2 operandos da esquerda guarda o resultado no operando da </a:t>
            </a:r>
            <a:r>
              <a:rPr lang="pt-PT" sz="1200" b="1" noProof="0" dirty="0"/>
              <a:t>DIREITA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6885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Notação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err="1"/>
              <a:t>Instruções</a:t>
            </a:r>
            <a:r>
              <a:rPr lang="en-US" sz="1800" dirty="0"/>
              <a:t> com o </a:t>
            </a:r>
            <a:r>
              <a:rPr lang="en-US" sz="1800" dirty="0" err="1"/>
              <a:t>sufixo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/>
              <a:t> </a:t>
            </a:r>
            <a:r>
              <a:rPr lang="en-US" sz="1800" dirty="0" err="1"/>
              <a:t>operam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vírgula</a:t>
            </a:r>
            <a:r>
              <a:rPr lang="en-US" sz="1800" dirty="0"/>
              <a:t> </a:t>
            </a:r>
            <a:r>
              <a:rPr lang="en-US" sz="1800" dirty="0" err="1"/>
              <a:t>flutuante</a:t>
            </a:r>
            <a:r>
              <a:rPr lang="en-US" sz="1800" dirty="0"/>
              <a:t> </a:t>
            </a:r>
            <a:r>
              <a:rPr lang="en-US" sz="1800" dirty="0" err="1"/>
              <a:t>precisão</a:t>
            </a:r>
            <a:r>
              <a:rPr lang="en-US" sz="1800" dirty="0"/>
              <a:t> simples; o </a:t>
            </a:r>
            <a:r>
              <a:rPr lang="en-US" sz="1800" dirty="0" err="1"/>
              <a:t>sufixo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/>
              <a:t> </a:t>
            </a:r>
            <a:r>
              <a:rPr lang="en-US" sz="1800" dirty="0" err="1"/>
              <a:t>indica</a:t>
            </a:r>
            <a:r>
              <a:rPr lang="en-US" sz="1800" dirty="0"/>
              <a:t> </a:t>
            </a:r>
            <a:r>
              <a:rPr lang="en-US" sz="1800" dirty="0" err="1"/>
              <a:t>vírgula</a:t>
            </a:r>
            <a:r>
              <a:rPr lang="en-US" sz="1800" dirty="0"/>
              <a:t> </a:t>
            </a:r>
            <a:r>
              <a:rPr lang="en-US" sz="1800" dirty="0" err="1"/>
              <a:t>flutuante</a:t>
            </a:r>
            <a:r>
              <a:rPr lang="en-US" sz="1800" dirty="0"/>
              <a:t> </a:t>
            </a:r>
            <a:r>
              <a:rPr lang="en-US" sz="1800" dirty="0" err="1"/>
              <a:t>precisão</a:t>
            </a:r>
            <a:r>
              <a:rPr lang="en-US" sz="1800" dirty="0"/>
              <a:t> </a:t>
            </a:r>
            <a:r>
              <a:rPr lang="en-US" sz="1800" dirty="0" err="1"/>
              <a:t>dupla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8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b="1" dirty="0"/>
              <a:t>SP</a:t>
            </a:r>
            <a:r>
              <a:rPr lang="en-US" sz="1600" dirty="0"/>
              <a:t>FP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4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b="1" dirty="0"/>
              <a:t>DP</a:t>
            </a:r>
            <a:r>
              <a:rPr lang="en-US" sz="1600" dirty="0"/>
              <a:t>FP</a:t>
            </a:r>
          </a:p>
          <a:p>
            <a:pPr>
              <a:spcAft>
                <a:spcPts val="600"/>
              </a:spcAft>
            </a:pPr>
            <a:r>
              <a:rPr lang="en-US" sz="1800" dirty="0" err="1"/>
              <a:t>Muitas</a:t>
            </a:r>
            <a:r>
              <a:rPr lang="en-US" sz="1800" dirty="0"/>
              <a:t> </a:t>
            </a:r>
            <a:r>
              <a:rPr lang="en-US" sz="1800" dirty="0" err="1"/>
              <a:t>instruções</a:t>
            </a:r>
            <a:r>
              <a:rPr lang="en-US" sz="1800" dirty="0"/>
              <a:t> </a:t>
            </a:r>
            <a:r>
              <a:rPr lang="en-US" sz="1800" dirty="0" err="1"/>
              <a:t>admitem</a:t>
            </a:r>
            <a:r>
              <a:rPr lang="en-US" sz="1800" dirty="0"/>
              <a:t> a forma </a:t>
            </a:r>
            <a:r>
              <a:rPr lang="en-US" sz="1800" dirty="0" err="1"/>
              <a:t>escalar</a:t>
            </a:r>
            <a:r>
              <a:rPr lang="en-US" sz="1800" dirty="0"/>
              <a:t>, </a:t>
            </a:r>
            <a:r>
              <a:rPr lang="en-US" sz="1800" dirty="0" err="1"/>
              <a:t>isto</a:t>
            </a:r>
            <a:r>
              <a:rPr lang="en-US" sz="1800" dirty="0"/>
              <a:t> é, </a:t>
            </a:r>
            <a:r>
              <a:rPr lang="en-US" sz="1800" dirty="0" err="1"/>
              <a:t>apenas</a:t>
            </a:r>
            <a:r>
              <a:rPr lang="en-US" sz="1800" dirty="0"/>
              <a:t> </a:t>
            </a:r>
            <a:r>
              <a:rPr lang="en-US" sz="1800" dirty="0" err="1"/>
              <a:t>realizam</a:t>
            </a:r>
            <a:r>
              <a:rPr lang="en-US" sz="1800" dirty="0"/>
              <a:t> </a:t>
            </a:r>
            <a:r>
              <a:rPr lang="en-US" sz="1800" b="1" dirty="0"/>
              <a:t>UMA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o valor </a:t>
            </a:r>
            <a:r>
              <a:rPr lang="en-US" sz="1800" dirty="0" err="1"/>
              <a:t>armazenado</a:t>
            </a:r>
            <a:r>
              <a:rPr lang="en-US" sz="1800" dirty="0"/>
              <a:t> </a:t>
            </a:r>
            <a:r>
              <a:rPr lang="en-US" sz="1800" dirty="0" err="1"/>
              <a:t>nos</a:t>
            </a:r>
            <a:r>
              <a:rPr lang="en-US" sz="1800" dirty="0"/>
              <a:t> </a:t>
            </a:r>
            <a:r>
              <a:rPr lang="en-US" sz="1800" i="1" dirty="0"/>
              <a:t>bits </a:t>
            </a:r>
            <a:r>
              <a:rPr lang="en-US" sz="1800" dirty="0" err="1"/>
              <a:t>menos</a:t>
            </a:r>
            <a:r>
              <a:rPr lang="en-US" sz="1800" dirty="0"/>
              <a:t> </a:t>
            </a:r>
            <a:r>
              <a:rPr lang="en-US" sz="1800" dirty="0" err="1"/>
              <a:t>significativos</a:t>
            </a:r>
            <a:r>
              <a:rPr lang="en-US" sz="1800" dirty="0"/>
              <a:t> dos </a:t>
            </a:r>
            <a:r>
              <a:rPr lang="en-US" sz="1800" dirty="0" err="1"/>
              <a:t>operandos</a:t>
            </a:r>
            <a:r>
              <a:rPr lang="en-US" sz="1800" dirty="0"/>
              <a:t>.	</a:t>
            </a:r>
            <a:br>
              <a:rPr lang="en-US" sz="1800" dirty="0"/>
            </a:br>
            <a:r>
              <a:rPr lang="en-US" sz="1800" dirty="0"/>
              <a:t>O </a:t>
            </a:r>
            <a:r>
              <a:rPr lang="en-US" sz="1800" dirty="0" err="1"/>
              <a:t>penúltimo</a:t>
            </a:r>
            <a:r>
              <a:rPr lang="en-US" sz="1800" dirty="0"/>
              <a:t> </a:t>
            </a:r>
            <a:r>
              <a:rPr lang="en-US" sz="1800" dirty="0" err="1"/>
              <a:t>caracter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tomar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/>
              <a:t>, para </a:t>
            </a:r>
            <a:r>
              <a:rPr lang="en-US" sz="1800" dirty="0" err="1"/>
              <a:t>indicar</a:t>
            </a:r>
            <a:r>
              <a:rPr lang="en-US" sz="1800" dirty="0"/>
              <a:t> </a:t>
            </a:r>
            <a:r>
              <a:rPr lang="en-US" sz="1800" dirty="0" err="1"/>
              <a:t>operação</a:t>
            </a:r>
            <a:r>
              <a:rPr lang="en-US" sz="1800" dirty="0"/>
              <a:t> </a:t>
            </a:r>
            <a:r>
              <a:rPr lang="en-US" sz="1800" dirty="0" err="1"/>
              <a:t>escalar</a:t>
            </a:r>
            <a:r>
              <a:rPr lang="en-US" sz="1800" dirty="0"/>
              <a:t> (</a:t>
            </a:r>
            <a:r>
              <a:rPr lang="en-US" sz="1800" b="1" dirty="0"/>
              <a:t>UMA ÚNICA OPERAÇÃO</a:t>
            </a:r>
            <a:r>
              <a:rPr lang="en-US" sz="1800" dirty="0"/>
              <a:t>)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vectorial</a:t>
            </a:r>
            <a:r>
              <a:rPr lang="en-US" sz="1800" dirty="0"/>
              <a:t>, </a:t>
            </a:r>
            <a:r>
              <a:rPr lang="en-US" sz="1800" dirty="0" err="1"/>
              <a:t>respectivamente</a:t>
            </a:r>
            <a:r>
              <a:rPr lang="en-US" sz="1800" dirty="0"/>
              <a:t>:  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8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SPFP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4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DPFP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1 </a:t>
            </a:r>
            <a:r>
              <a:rPr lang="en-US" sz="1600" dirty="0" err="1"/>
              <a:t>operação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SPFP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/ m256,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/>
              <a:t>–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b="1" dirty="0"/>
              <a:t>1 </a:t>
            </a:r>
            <a:r>
              <a:rPr lang="en-US" sz="1600" dirty="0" err="1"/>
              <a:t>operação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DPFP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600" dirty="0"/>
              <a:t>Esta </a:t>
            </a:r>
            <a:r>
              <a:rPr lang="en-US" sz="1600" dirty="0" err="1"/>
              <a:t>notação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substituir</a:t>
            </a:r>
            <a:r>
              <a:rPr lang="en-US" sz="1600" dirty="0"/>
              <a:t> o conjunto de </a:t>
            </a:r>
            <a:r>
              <a:rPr lang="en-US" sz="1600" dirty="0" err="1"/>
              <a:t>instruções</a:t>
            </a:r>
            <a:r>
              <a:rPr lang="en-US" sz="1600" dirty="0"/>
              <a:t> de </a:t>
            </a:r>
            <a:r>
              <a:rPr lang="en-US" sz="1600" dirty="0" err="1"/>
              <a:t>vírgula</a:t>
            </a:r>
            <a:r>
              <a:rPr lang="en-US" sz="1600" dirty="0"/>
              <a:t> </a:t>
            </a:r>
            <a:r>
              <a:rPr lang="en-US" sz="1600" dirty="0" err="1"/>
              <a:t>flutuante</a:t>
            </a:r>
            <a:r>
              <a:rPr lang="en-US" sz="1600" dirty="0"/>
              <a:t> classico do x86, </a:t>
            </a:r>
            <a:r>
              <a:rPr lang="en-US" sz="1600" dirty="0" err="1"/>
              <a:t>orientado</a:t>
            </a:r>
            <a:r>
              <a:rPr lang="en-US" sz="1600" dirty="0"/>
              <a:t> a </a:t>
            </a:r>
            <a:r>
              <a:rPr lang="en-US" sz="1600" dirty="0" err="1"/>
              <a:t>uma</a:t>
            </a:r>
            <a:r>
              <a:rPr lang="en-US" sz="1600" dirty="0"/>
              <a:t> stack de 8 </a:t>
            </a:r>
            <a:r>
              <a:rPr lang="en-US" sz="1600" dirty="0" err="1"/>
              <a:t>registos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alternativa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flexível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endParaRPr lang="pt-PT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268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-103" charset="0"/>
              </a:rPr>
              <a:t>Instruções</a:t>
            </a:r>
            <a:r>
              <a:rPr lang="en-US" dirty="0">
                <a:latin typeface="Calibri" pitchFamily="-103" charset="0"/>
              </a:rPr>
              <a:t> AVX: </a:t>
            </a:r>
            <a:r>
              <a:rPr lang="en-US" dirty="0" err="1">
                <a:latin typeface="Calibri" pitchFamily="-103" charset="0"/>
              </a:rPr>
              <a:t>Transferência</a:t>
            </a:r>
            <a:r>
              <a:rPr lang="en-US" dirty="0">
                <a:latin typeface="Calibri" pitchFamily="-103" charset="0"/>
              </a:rPr>
              <a:t>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857872"/>
          </a:xfrm>
        </p:spPr>
        <p:txBody>
          <a:bodyPr/>
          <a:lstStyle/>
          <a:p>
            <a:pPr lvl="0"/>
            <a:r>
              <a:rPr lang="en-US" sz="28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VMOV[A|U]P[S|D]	</a:t>
            </a:r>
            <a:br>
              <a:rPr lang="en-US" sz="2800" dirty="0">
                <a:latin typeface="Courier New" pitchFamily="-103" charset="0"/>
                <a:ea typeface="Arial" pitchFamily="-103" charset="0"/>
                <a:cs typeface="Arial" pitchFamily="-103" charset="0"/>
              </a:rPr>
            </a:br>
            <a:r>
              <a:rPr lang="en-US" sz="2000" dirty="0">
                <a:ea typeface="Arial" pitchFamily="-103" charset="0"/>
                <a:cs typeface="Arial" pitchFamily="-103" charset="0"/>
              </a:rPr>
              <a:t>Mover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vectores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,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representando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valores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SPFP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DPFP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sufixo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D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), de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alinhados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não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modificador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ou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U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</a:t>
            </a:r>
          </a:p>
          <a:p>
            <a:pPr lvl="1"/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VMOVUPD m256,%ymm?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– move 4 DPFP de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memória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não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 para 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ymm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 </a:t>
            </a:r>
            <a:endParaRPr lang="en-US" sz="2000" dirty="0">
              <a:ea typeface="Arial" pitchFamily="-103" charset="0"/>
              <a:cs typeface="Arial" pitchFamily="-103" charset="0"/>
            </a:endParaRPr>
          </a:p>
          <a:p>
            <a:pPr lvl="1"/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VMOVAPD 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xmm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?, m128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– move 2 DPFP de 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%</a:t>
            </a:r>
            <a:r>
              <a:rPr lang="en-US" sz="2000" dirty="0" err="1">
                <a:latin typeface="Courier New" pitchFamily="-103" charset="0"/>
                <a:ea typeface="Arial" pitchFamily="-103" charset="0"/>
                <a:cs typeface="Arial" pitchFamily="-103" charset="0"/>
              </a:rPr>
              <a:t>xmm</a:t>
            </a:r>
            <a:r>
              <a:rPr lang="en-US" sz="2000" dirty="0">
                <a:latin typeface="Courier New" pitchFamily="-103" charset="0"/>
                <a:ea typeface="Arial" pitchFamily="-103" charset="0"/>
                <a:cs typeface="Arial" pitchFamily="-103" charset="0"/>
              </a:rPr>
              <a:t>? 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para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memória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(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endereço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 </a:t>
            </a:r>
            <a:r>
              <a:rPr lang="en-US" sz="2000" dirty="0" err="1">
                <a:ea typeface="Arial" pitchFamily="-103" charset="0"/>
                <a:cs typeface="Arial" pitchFamily="-103" charset="0"/>
              </a:rPr>
              <a:t>alinhado</a:t>
            </a:r>
            <a:r>
              <a:rPr lang="en-US" sz="2000" dirty="0">
                <a:ea typeface="Arial" pitchFamily="-103" charset="0"/>
                <a:cs typeface="Arial" pitchFamily="-103" charset="0"/>
              </a:rPr>
              <a:t>)</a:t>
            </a:r>
            <a:endParaRPr lang="pt-PT" sz="2000" dirty="0">
              <a:latin typeface="Courier New" pitchFamily="-103" charset="0"/>
              <a:ea typeface="Arial" pitchFamily="-103" charset="0"/>
              <a:cs typeface="Arial" pitchFamily="-103" charset="0"/>
            </a:endParaRPr>
          </a:p>
          <a:p>
            <a:pPr lvl="1"/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4077072"/>
            <a:ext cx="8534400" cy="201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b="1" kern="0" dirty="0"/>
              <a:t>Alinhamento: </a:t>
            </a:r>
            <a:r>
              <a:rPr lang="pt-PT" sz="2000" kern="0" dirty="0"/>
              <a:t>um bloco de dados com </a:t>
            </a:r>
            <a:r>
              <a:rPr lang="pt-PT" sz="2000" b="1" kern="0" dirty="0"/>
              <a:t>B </a:t>
            </a:r>
            <a:r>
              <a:rPr lang="pt-PT" sz="2000" i="1" kern="0" dirty="0"/>
              <a:t>bytes</a:t>
            </a:r>
            <a:r>
              <a:rPr lang="pt-PT" sz="2000" kern="0" dirty="0"/>
              <a:t>, diz-se alinhado, se o endereço inicial desse bloco em memória é múltiplo de </a:t>
            </a:r>
            <a:r>
              <a:rPr lang="pt-PT" sz="2000" b="1" kern="0" dirty="0"/>
              <a:t>B</a:t>
            </a:r>
            <a:r>
              <a:rPr lang="pt-PT" sz="2000" kern="0" dirty="0"/>
              <a:t>. </a:t>
            </a:r>
            <a:endParaRPr lang="pt-PT" sz="2000" b="1" kern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kern="0" dirty="0"/>
              <a:t>Acessos alinhados são </a:t>
            </a:r>
            <a:r>
              <a:rPr lang="pt-PT" sz="2000" b="1" kern="0" dirty="0"/>
              <a:t>significativamente </a:t>
            </a:r>
            <a:r>
              <a:rPr lang="pt-PT" sz="2000" kern="0" dirty="0"/>
              <a:t>mais eficazes do que acessos não alinhados.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AVX2</a:t>
            </a:r>
            <a:r>
              <a:rPr lang="pt-PT" sz="2000" kern="0" dirty="0"/>
              <a:t> permite o uso de instruções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</a:t>
            </a:r>
            <a:r>
              <a:rPr lang="pt-PT" sz="2000" kern="0" dirty="0"/>
              <a:t> (</a:t>
            </a:r>
            <a:r>
              <a:rPr lang="pt-PT" sz="2000" i="1" kern="0" dirty="0" err="1"/>
              <a:t>aligned</a:t>
            </a:r>
            <a:r>
              <a:rPr lang="pt-PT" sz="2000" kern="0" dirty="0"/>
              <a:t>) com acessos não alinhados, com penalização no desempenho.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SSE</a:t>
            </a:r>
            <a:r>
              <a:rPr lang="pt-PT" sz="2000" kern="0" dirty="0"/>
              <a:t> e </a:t>
            </a:r>
            <a:r>
              <a:rPr lang="pt-PT" sz="2000" dirty="0">
                <a:latin typeface="Courier New" panose="02070309020205020404" pitchFamily="49" charset="0"/>
                <a:ea typeface="Arial" pitchFamily="-103" charset="0"/>
                <a:cs typeface="Courier New" panose="02070309020205020404" pitchFamily="49" charset="0"/>
              </a:rPr>
              <a:t>AVX </a:t>
            </a:r>
            <a:r>
              <a:rPr lang="pt-PT" sz="2000" kern="0" dirty="0"/>
              <a:t>resulta numa </a:t>
            </a:r>
            <a:r>
              <a:rPr lang="pt-PT" sz="2000" kern="0" dirty="0" err="1"/>
              <a:t>excepção</a:t>
            </a:r>
            <a:r>
              <a:rPr lang="pt-PT" sz="2000" kern="0" dirty="0"/>
              <a:t>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PT" sz="2000" b="1" i="1" kern="0" dirty="0"/>
          </a:p>
          <a:p>
            <a:pPr>
              <a:spcBef>
                <a:spcPts val="0"/>
              </a:spcBef>
              <a:buFontTx/>
              <a:buNone/>
            </a:pPr>
            <a:endParaRPr lang="pt-PT" sz="2000" kern="0" dirty="0"/>
          </a:p>
        </p:txBody>
      </p:sp>
    </p:spTree>
    <p:extLst>
      <p:ext uri="{BB962C8B-B14F-4D97-AF65-F5344CB8AC3E}">
        <p14:creationId xmlns:p14="http://schemas.microsoft.com/office/powerpoint/2010/main" val="9301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-103" charset="0"/>
              </a:rPr>
              <a:t>Instruções</a:t>
            </a:r>
            <a:r>
              <a:rPr lang="en-US" dirty="0">
                <a:latin typeface="Arial" pitchFamily="-103" charset="0"/>
              </a:rPr>
              <a:t> AVX: </a:t>
            </a:r>
            <a:r>
              <a:rPr lang="en-US" dirty="0" err="1">
                <a:latin typeface="Arial" pitchFamily="-103" charset="0"/>
              </a:rPr>
              <a:t>Operações</a:t>
            </a:r>
            <a:r>
              <a:rPr lang="en-US" dirty="0">
                <a:latin typeface="Arial" pitchFamily="-103" charset="0"/>
              </a:rPr>
              <a:t> FP</a:t>
            </a:r>
            <a:endParaRPr lang="pt-PT" dirty="0">
              <a:latin typeface="Calibri" pitchFamily="-103" charset="0"/>
            </a:endParaRPr>
          </a:p>
        </p:txBody>
      </p:sp>
      <p:sp>
        <p:nvSpPr>
          <p:cNvPr id="11267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DD03C-AEA9-2B4C-9686-7CF46F028E7F}" type="slidenum">
              <a:rPr lang="pt-PT"/>
              <a:pPr/>
              <a:t>13</a:t>
            </a:fld>
            <a:endParaRPr lang="pt-PT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0211"/>
              </p:ext>
            </p:extLst>
          </p:nvPr>
        </p:nvGraphicFramePr>
        <p:xfrm>
          <a:off x="479425" y="1397000"/>
          <a:ext cx="8125023" cy="3804666"/>
        </p:xfrm>
        <a:graphic>
          <a:graphicData uri="http://schemas.openxmlformats.org/drawingml/2006/table">
            <a:tbl>
              <a:tblPr/>
              <a:tblGrid>
                <a:gridCol w="294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Arial" pitchFamily="-103" charset="0"/>
                          <a:cs typeface="Arial" pitchFamily="-103" charset="0"/>
                        </a:rPr>
                        <a:t>Instruções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3" charset="0"/>
                          <a:ea typeface="Arial" pitchFamily="-103" charset="0"/>
                          <a:cs typeface="Arial" pitchFamily="-103" charset="0"/>
                        </a:rPr>
                        <a:t>Operandos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VADD[S|P][S|D]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VSUB[S|P][S|D]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VMUL[S|P][S|D]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VDIV[S|P][S|D]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VSQRT[S|P][S|D]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VMAX[S|P][S|D]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VMIN[S|P][S|D]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VAND[S|P][S|D]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VOR[S|P][S|D]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[S|P] 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escalar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ou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vectorial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[S|D] : SPFP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ou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3" charset="0"/>
                          <a:ea typeface="Arial" pitchFamily="-103" charset="0"/>
                          <a:cs typeface="Arial" pitchFamily="-103" charset="0"/>
                        </a:rPr>
                        <a:t> DPFP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3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Endereços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memória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alinhados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O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resultado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não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pode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ser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" pitchFamily="-103" charset="0"/>
                          <a:cs typeface="Arial" pitchFamily="-103" charset="0"/>
                        </a:rPr>
                        <a:t>memória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itchFamily="-103" charset="0"/>
                        <a:cs typeface="Arial" pitchFamily="-103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3" charset="0"/>
                        <a:ea typeface="Arial" pitchFamily="-103" charset="0"/>
                        <a:cs typeface="Arial" pitchFamily="-10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660232" y="260648"/>
            <a:ext cx="2376264" cy="838200"/>
          </a:xfrm>
        </p:spPr>
        <p:txBody>
          <a:bodyPr/>
          <a:lstStyle/>
          <a:p>
            <a:r>
              <a:rPr lang="pt-PT" dirty="0">
                <a:latin typeface="Calibri" pitchFamily="-103" charset="0"/>
              </a:rPr>
              <a:t>Exemplo AVX</a:t>
            </a:r>
          </a:p>
        </p:txBody>
      </p:sp>
      <p:sp>
        <p:nvSpPr>
          <p:cNvPr id="13315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AB9EA-EE1A-E14F-B184-CDD9199B9438}" type="slidenum">
              <a:rPr lang="pt-PT"/>
              <a:pPr/>
              <a:t>14</a:t>
            </a:fld>
            <a:endParaRPr lang="pt-PT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9513" y="188640"/>
            <a:ext cx="6264696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a[1000]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b[1000]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float r[1000]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func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(int n, float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*a,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	float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*b, float 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*r) {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int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;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for 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=0 ;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&lt;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n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;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++)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 =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a[i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 *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b[i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];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13441" y="2004235"/>
            <a:ext cx="5400600" cy="424731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func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: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…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8(%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rdx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 # n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12(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rax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a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16(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b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20(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rbp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),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rsi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 # r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movl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$0,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ciclo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: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vmovaps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rax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4), %ymm0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vmulps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rbx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4), %ymm0, %ymm1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vmovaps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%ymm1, (%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rsi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4)</a:t>
            </a: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addl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$8,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cmpl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rdx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, %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rcx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jl</a:t>
            </a:r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</a:t>
            </a:r>
            <a:r>
              <a:rPr lang="en-US" sz="1800" dirty="0" err="1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ciclo</a:t>
            </a:r>
            <a:endParaRPr lang="en-US" sz="1800" dirty="0">
              <a:latin typeface="Courier New" pitchFamily="-103" charset="0"/>
              <a:ea typeface="Courier New" pitchFamily="-103" charset="0"/>
              <a:cs typeface="Courier New" pitchFamily="-103" charset="0"/>
            </a:endParaRPr>
          </a:p>
          <a:p>
            <a:r>
              <a:rPr lang="en-US" sz="1800" dirty="0">
                <a:latin typeface="Courier New" pitchFamily="-103" charset="0"/>
                <a:ea typeface="Courier New" pitchFamily="-103" charset="0"/>
                <a:cs typeface="Courier New" pitchFamily="-103" charset="0"/>
              </a:rPr>
              <a:t>  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 - 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219200"/>
            <a:ext cx="6211416" cy="4876800"/>
          </a:xfrm>
        </p:spPr>
        <p:txBody>
          <a:bodyPr/>
          <a:lstStyle/>
          <a:p>
            <a:endParaRPr lang="pt-PT" i="1" dirty="0"/>
          </a:p>
          <a:p>
            <a:r>
              <a:rPr lang="pt-PT" i="1" dirty="0" err="1"/>
              <a:t>Assembly</a:t>
            </a:r>
            <a:endParaRPr lang="pt-PT" dirty="0"/>
          </a:p>
          <a:p>
            <a:pPr lvl="1">
              <a:spcAft>
                <a:spcPts val="600"/>
              </a:spcAft>
            </a:pPr>
            <a:r>
              <a:rPr lang="pt-PT" sz="2000" dirty="0"/>
              <a:t>Utilização directa de instruções </a:t>
            </a:r>
            <a:r>
              <a:rPr lang="pt-PT" sz="2000" i="1" dirty="0" err="1"/>
              <a:t>assembly</a:t>
            </a:r>
            <a:endParaRPr lang="pt-PT" sz="2000" dirty="0"/>
          </a:p>
          <a:p>
            <a:pPr>
              <a:spcBef>
                <a:spcPts val="1800"/>
              </a:spcBef>
            </a:pPr>
            <a:r>
              <a:rPr lang="pt-PT" i="1" dirty="0" err="1"/>
              <a:t>Compiler</a:t>
            </a:r>
            <a:r>
              <a:rPr lang="pt-PT" i="1" dirty="0"/>
              <a:t> </a:t>
            </a:r>
            <a:r>
              <a:rPr lang="pt-PT" i="1" dirty="0" err="1"/>
              <a:t>Intrinsics</a:t>
            </a:r>
            <a:r>
              <a:rPr lang="pt-PT" dirty="0"/>
              <a:t> </a:t>
            </a:r>
          </a:p>
          <a:p>
            <a:pPr lvl="1"/>
            <a:r>
              <a:rPr lang="pt-PT" sz="2000" dirty="0" err="1"/>
              <a:t>Pseudo-funções</a:t>
            </a:r>
            <a:r>
              <a:rPr lang="pt-PT" sz="2000" dirty="0"/>
              <a:t> disponibilizadas pelo compilador que permitem o desenvolvimento explícito de código vectorial a um nível semântico mais elevado que o </a:t>
            </a:r>
            <a:r>
              <a:rPr lang="pt-PT" sz="2000" i="1" dirty="0" err="1"/>
              <a:t>assembly</a:t>
            </a:r>
            <a:endParaRPr lang="pt-PT" sz="2000" i="1" dirty="0"/>
          </a:p>
          <a:p>
            <a:pPr>
              <a:spcBef>
                <a:spcPts val="1800"/>
              </a:spcBef>
            </a:pPr>
            <a:r>
              <a:rPr lang="pt-PT" i="1" dirty="0"/>
              <a:t>Auto Vectorização</a:t>
            </a:r>
          </a:p>
          <a:p>
            <a:pPr lvl="1">
              <a:spcAft>
                <a:spcPts val="600"/>
              </a:spcAft>
            </a:pPr>
            <a:r>
              <a:rPr lang="pt-PT" sz="2000" dirty="0"/>
              <a:t>Vectorização pelo compilador </a:t>
            </a:r>
          </a:p>
          <a:p>
            <a:pPr marL="0" indent="0">
              <a:buNone/>
            </a:pPr>
            <a:endParaRPr lang="pt-PT" i="1" dirty="0"/>
          </a:p>
          <a:p>
            <a:endParaRPr lang="pt-PT" i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grpSp>
        <p:nvGrpSpPr>
          <p:cNvPr id="9" name="Grupo 8"/>
          <p:cNvGrpSpPr/>
          <p:nvPr/>
        </p:nvGrpSpPr>
        <p:grpSpPr>
          <a:xfrm>
            <a:off x="6964334" y="1664186"/>
            <a:ext cx="936000" cy="4232250"/>
            <a:chOff x="7352790" y="1664186"/>
            <a:chExt cx="936000" cy="4232250"/>
          </a:xfrm>
        </p:grpSpPr>
        <p:sp>
          <p:nvSpPr>
            <p:cNvPr id="6" name="CaixaDeTexto 5"/>
            <p:cNvSpPr txBox="1"/>
            <p:nvPr/>
          </p:nvSpPr>
          <p:spPr>
            <a:xfrm>
              <a:off x="7623460" y="1664186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+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668344" y="5373216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b="1" dirty="0"/>
                <a:t>-</a:t>
              </a:r>
            </a:p>
          </p:txBody>
        </p:sp>
        <p:sp>
          <p:nvSpPr>
            <p:cNvPr id="8" name="Seta entalhada para a direita 7"/>
            <p:cNvSpPr/>
            <p:nvPr/>
          </p:nvSpPr>
          <p:spPr bwMode="auto">
            <a:xfrm rot="16200000">
              <a:off x="6047865" y="3393901"/>
              <a:ext cx="3545850" cy="936000"/>
            </a:xfrm>
            <a:prstGeom prst="notched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 rot="5400000">
            <a:off x="6086850" y="366184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cap="small" dirty="0"/>
              <a:t>Complexidade</a:t>
            </a: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6866239" y="366184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cap="small" dirty="0"/>
              <a:t>FLEXIBILIDADE</a:t>
            </a:r>
          </a:p>
        </p:txBody>
      </p:sp>
    </p:spTree>
    <p:extLst>
      <p:ext uri="{BB962C8B-B14F-4D97-AF65-F5344CB8AC3E}">
        <p14:creationId xmlns:p14="http://schemas.microsoft.com/office/powerpoint/2010/main" val="251201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723256"/>
            <a:ext cx="8534400" cy="1633736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400" i="1" dirty="0"/>
              <a:t>Compiler </a:t>
            </a:r>
            <a:r>
              <a:rPr lang="en-US" sz="2400" i="1" dirty="0" err="1"/>
              <a:t>intrinsics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pseudo-</a:t>
            </a:r>
            <a:r>
              <a:rPr lang="en-US" sz="2400" dirty="0" err="1"/>
              <a:t>funções</a:t>
            </a:r>
            <a:r>
              <a:rPr lang="en-US" sz="2400" dirty="0"/>
              <a:t> que </a:t>
            </a:r>
            <a:r>
              <a:rPr lang="en-US" sz="2400" dirty="0" err="1"/>
              <a:t>expõem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do CPU </a:t>
            </a:r>
            <a:r>
              <a:rPr lang="en-US" sz="2400" dirty="0" err="1"/>
              <a:t>incompatíveis</a:t>
            </a:r>
            <a:r>
              <a:rPr lang="en-US" sz="2400" dirty="0"/>
              <a:t> com a </a:t>
            </a:r>
            <a:r>
              <a:rPr lang="en-US" sz="2400" dirty="0" err="1"/>
              <a:t>semântica</a:t>
            </a:r>
            <a:r>
              <a:rPr lang="en-US" sz="2400" dirty="0"/>
              <a:t> da </a:t>
            </a:r>
            <a:r>
              <a:rPr lang="en-US" sz="2400" dirty="0" err="1"/>
              <a:t>linguagem</a:t>
            </a:r>
            <a:r>
              <a:rPr lang="en-US" sz="2400" dirty="0"/>
              <a:t> de </a:t>
            </a:r>
            <a:r>
              <a:rPr lang="en-US" sz="2400" dirty="0" err="1"/>
              <a:t>programação</a:t>
            </a:r>
            <a:r>
              <a:rPr lang="en-US" sz="2400" dirty="0"/>
              <a:t> </a:t>
            </a:r>
            <a:r>
              <a:rPr lang="en-US" sz="2400" dirty="0" err="1"/>
              <a:t>usada</a:t>
            </a:r>
            <a:r>
              <a:rPr lang="en-US" sz="2400" dirty="0"/>
              <a:t> (C/C++ </a:t>
            </a:r>
            <a:r>
              <a:rPr lang="en-US" sz="2400" dirty="0" err="1"/>
              <a:t>neste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)</a:t>
            </a:r>
          </a:p>
          <a:p>
            <a:pPr>
              <a:spcBef>
                <a:spcPts val="1200"/>
              </a:spcBef>
              <a:defRPr/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sz="1600" dirty="0"/>
              <a:t>Para </a:t>
            </a:r>
            <a:r>
              <a:rPr lang="en-US" sz="1600" dirty="0" err="1"/>
              <a:t>detalhes</a:t>
            </a:r>
            <a:r>
              <a:rPr lang="en-US" sz="1600" dirty="0"/>
              <a:t> </a:t>
            </a:r>
            <a:r>
              <a:rPr lang="en-US" sz="1600" dirty="0" err="1"/>
              <a:t>ver</a:t>
            </a:r>
            <a:r>
              <a:rPr lang="en-US" sz="1600" dirty="0"/>
              <a:t> </a:t>
            </a:r>
            <a:r>
              <a:rPr lang="en-US" sz="1600" b="1" dirty="0">
                <a:hlinkClick r:id="rId2"/>
              </a:rPr>
              <a:t>Intel </a:t>
            </a:r>
            <a:r>
              <a:rPr lang="en-US" sz="1600" b="1" dirty="0" err="1">
                <a:hlinkClick r:id="rId2"/>
              </a:rPr>
              <a:t>Intrinsics</a:t>
            </a:r>
            <a:r>
              <a:rPr lang="en-US" sz="1600" b="1" dirty="0">
                <a:hlinkClick r:id="rId2"/>
              </a:rPr>
              <a:t> Guide</a:t>
            </a:r>
            <a:r>
              <a:rPr lang="en-US" sz="1600" dirty="0"/>
              <a:t>  </a:t>
            </a:r>
            <a:r>
              <a:rPr lang="en-US" sz="1200" dirty="0"/>
              <a:t>(</a:t>
            </a:r>
            <a:r>
              <a:rPr lang="pt-PT" sz="1200" u="sng" dirty="0">
                <a:hlinkClick r:id="rId2"/>
              </a:rPr>
              <a:t>https://software.intel.com/sites/landingpage/IntrinsicsGuide/#</a:t>
            </a:r>
            <a:r>
              <a:rPr lang="pt-PT" sz="1200" u="sng" dirty="0"/>
              <a:t>)</a:t>
            </a:r>
            <a:endParaRPr lang="pt-PT" sz="1600" dirty="0"/>
          </a:p>
          <a:p>
            <a:pPr marL="0" indent="0">
              <a:spcBef>
                <a:spcPts val="1200"/>
              </a:spcBef>
              <a:buNone/>
              <a:defRPr/>
            </a:pPr>
            <a:endParaRPr lang="en-US" sz="2400" dirty="0"/>
          </a:p>
        </p:txBody>
      </p:sp>
      <p:sp>
        <p:nvSpPr>
          <p:cNvPr id="16388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DBF-EE53-46D7-9FE2-6D0F3E5678D8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5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6387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534400" cy="995363"/>
          </a:xfrm>
        </p:spPr>
        <p:txBody>
          <a:bodyPr/>
          <a:lstStyle/>
          <a:p>
            <a:r>
              <a:rPr lang="pt-PT" altLang="pt-PT" sz="2400" dirty="0"/>
              <a:t>As funções e tipos de dados definidos como </a:t>
            </a:r>
            <a:r>
              <a:rPr lang="pt-PT" altLang="pt-PT" sz="2400" i="1" dirty="0" err="1"/>
              <a:t>intrinsics</a:t>
            </a:r>
            <a:r>
              <a:rPr lang="pt-PT" altLang="pt-PT" sz="2400" dirty="0"/>
              <a:t> são acessíveis incluindo os </a:t>
            </a:r>
            <a:r>
              <a:rPr lang="pt-PT" altLang="pt-PT" sz="2400" i="1" dirty="0" err="1"/>
              <a:t>headers</a:t>
            </a:r>
            <a:r>
              <a:rPr lang="pt-PT" altLang="pt-PT" sz="2400" i="1" dirty="0"/>
              <a:t> </a:t>
            </a:r>
            <a:r>
              <a:rPr lang="pt-PT" altLang="pt-PT" sz="2400" dirty="0"/>
              <a:t>apropriados:</a:t>
            </a:r>
          </a:p>
          <a:p>
            <a:pPr>
              <a:buFontTx/>
              <a:buNone/>
            </a:pPr>
            <a:endParaRPr lang="pt-PT" altLang="pt-PT" sz="2400" dirty="0">
              <a:cs typeface="Courier New" pitchFamily="49" charset="0"/>
            </a:endParaRPr>
          </a:p>
        </p:txBody>
      </p:sp>
      <p:sp>
        <p:nvSpPr>
          <p:cNvPr id="17412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419ED-1438-49B8-AC3D-8D2AFF2837CB}" type="slidenum">
              <a:rPr lang="pt-PT" smtClean="0"/>
              <a:pPr>
                <a:defRPr/>
              </a:pPr>
              <a:t>17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32575"/>
              </p:ext>
            </p:extLst>
          </p:nvPr>
        </p:nvGraphicFramePr>
        <p:xfrm>
          <a:off x="1331640" y="4609936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FFFFFF"/>
                          </a:solidFill>
                        </a:rPr>
                        <a:t>Tipos de Dados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Vector de 64 bits – inteiros (MMX)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Vector 128 </a:t>
                      </a:r>
                      <a:r>
                        <a:rPr lang="pt-PT" i="1" dirty="0">
                          <a:solidFill>
                            <a:schemeClr val="tx1"/>
                          </a:solidFill>
                        </a:rPr>
                        <a:t>bits </a:t>
                      </a:r>
                      <a:r>
                        <a:rPr lang="pt-PT" i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 FP SP  (SSE)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__m256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Vector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256 </a:t>
                      </a:r>
                      <a:r>
                        <a:rPr lang="pt-PT" i="1" dirty="0">
                          <a:solidFill>
                            <a:schemeClr val="tx1"/>
                          </a:solidFill>
                        </a:rPr>
                        <a:t>bits </a:t>
                      </a:r>
                      <a:r>
                        <a:rPr lang="pt-PT" i="0" dirty="0">
                          <a:solidFill>
                            <a:schemeClr val="tx1"/>
                          </a:solidFill>
                        </a:rPr>
                        <a:t>– 8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FP SP  (AVX)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24272"/>
              </p:ext>
            </p:extLst>
          </p:nvPr>
        </p:nvGraphicFramePr>
        <p:xfrm>
          <a:off x="251520" y="1916832"/>
          <a:ext cx="8208912" cy="2225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xmmintrin.h</a:t>
                      </a:r>
                      <a:endParaRPr lang="pt-PT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b="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b="0" dirty="0">
                          <a:solidFill>
                            <a:schemeClr val="tx1"/>
                          </a:solidFill>
                        </a:rPr>
                        <a:t>SSE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pmmintrin.h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(vector 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math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nmmintrin.h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Streaming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SIMD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4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baseline="0" dirty="0" err="1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SSE4.2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immintrin.h</a:t>
                      </a:r>
                      <a:endParaRPr lang="pt-PT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Vector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</a:rPr>
                        <a:t>Extensions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 1 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</a:rPr>
                        <a:t>AVX2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9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8435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8087C-999E-479E-911E-7125BC18315A}" type="slidenum">
              <a:rPr lang="pt-PT" smtClean="0"/>
              <a:pPr>
                <a:defRPr/>
              </a:pPr>
              <a:t>18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2936"/>
              </p:ext>
            </p:extLst>
          </p:nvPr>
        </p:nvGraphicFramePr>
        <p:xfrm>
          <a:off x="428625" y="1397000"/>
          <a:ext cx="8358188" cy="33369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 gridSpan="3"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Calibri" pitchFamily="34" charset="0"/>
                        </a:rPr>
                        <a:t>Operações</a:t>
                      </a:r>
                      <a:r>
                        <a:rPr lang="pt-PT" sz="1800" baseline="0" dirty="0">
                          <a:latin typeface="Calibri" pitchFamily="34" charset="0"/>
                        </a:rPr>
                        <a:t> Aritméticas (single FP)</a:t>
                      </a:r>
                      <a:endParaRPr lang="pt-PT" sz="1800" dirty="0">
                        <a:latin typeface="Calibri" pitchFamily="34" charset="0"/>
                      </a:endParaRPr>
                    </a:p>
                  </a:txBody>
                  <a:tcPr marL="91439" marR="91439" marT="45711" marB="45711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Pseudo-função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Instrução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mm_add_ps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(__m256, __m256)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Adição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VADDPS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mm_sub_ps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Subtracção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VSUBPS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mm_mul_ps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Multiplicação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VMULPS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mm_div_ps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Divisão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VDIVPS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mm_sqrt_ps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Raiz Quadrada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VSQRTPS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mm_rcp_ps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Inverso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VRCPPS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_</a:t>
                      </a:r>
                      <a:r>
                        <a:rPr lang="pt-PT" sz="1600" kern="120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mm_rsqrt_ps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(__m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256</a:t>
                      </a:r>
                      <a:r>
                        <a:rPr lang="pt-PT" sz="1600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Inverso Raiz Quadrada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VRSQRTPS</a:t>
                      </a:r>
                    </a:p>
                  </a:txBody>
                  <a:tcPr marL="91439" marR="91439"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5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Compiler Intrinsics</a:t>
            </a:r>
            <a:endParaRPr lang="pt-PT" altLang="pt-PT"/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C5F44C-BAF5-4A88-9826-3A3FF20D2D37}" type="slidenum">
              <a:rPr lang="pt-PT" smtClean="0"/>
              <a:pPr>
                <a:defRPr/>
              </a:pPr>
              <a:t>19</a:t>
            </a:fld>
            <a:endParaRPr lang="pt-PT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43208"/>
              </p:ext>
            </p:extLst>
          </p:nvPr>
        </p:nvGraphicFramePr>
        <p:xfrm>
          <a:off x="395536" y="1988840"/>
          <a:ext cx="8358188" cy="38507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6">
                <a:tc gridSpan="3"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latin typeface="Calibri" pitchFamily="34" charset="0"/>
                        </a:rPr>
                        <a:t>Movimento de Dados (single FP)</a:t>
                      </a:r>
                    </a:p>
                  </a:txBody>
                  <a:tcPr marL="91439" marR="91439" marT="45723" marB="45723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Pseudo-função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Descrição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Instrução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lvl="0"/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_mm256_load_ps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Carrega vector de memória para registo 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(alinhado 32)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VMOVAPS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lvl="0"/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mm_broadcast_ps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Carrega 1</a:t>
                      </a:r>
                      <a:r>
                        <a:rPr lang="pt-PT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FP</a:t>
                      </a:r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de memória para os 8 elementos do registo YMM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VBROADCASTSS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_mm256_store_ps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*, __m256)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Escreve registo em vector de memória 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(alinhado 32)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VMOVAPS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__m256 _mm256_set1_ps (</a:t>
                      </a:r>
                      <a:r>
                        <a:rPr lang="pt-PT" sz="16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pt-PT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91439" marR="91439" marT="45723" marB="4572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Todos os 8 elementos do registo YMM são iniciados com o mesmo </a:t>
                      </a:r>
                      <a:r>
                        <a:rPr lang="pt-PT" sz="1800" dirty="0" err="1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float</a:t>
                      </a:r>
                      <a:endParaRPr lang="pt-PT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91439" marR="91439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(3rd ed., 2016)</a:t>
            </a:r>
            <a:br>
              <a:rPr lang="pt-PT" sz="2000" dirty="0"/>
            </a:br>
            <a:r>
              <a:rPr lang="pt-PT" sz="2000" dirty="0"/>
              <a:t>Web </a:t>
            </a:r>
            <a:r>
              <a:rPr lang="pt-PT" sz="2000" dirty="0" err="1"/>
              <a:t>aside</a:t>
            </a:r>
            <a:r>
              <a:rPr lang="pt-PT" sz="2000" dirty="0"/>
              <a:t>: </a:t>
            </a:r>
            <a:r>
              <a:rPr lang="pt-PT" sz="2000" dirty="0">
                <a:hlinkClick r:id="rId2"/>
              </a:rPr>
              <a:t>http://csapp.cs.cmu.edu/3e/waside/waside-simd.pdf</a:t>
            </a:r>
            <a:endParaRPr lang="pt-PT" sz="2000" dirty="0"/>
          </a:p>
          <a:p>
            <a:pPr>
              <a:defRPr/>
            </a:pPr>
            <a:endParaRPr lang="pt-PT" sz="20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marL="685800" lvl="1">
              <a:defRPr/>
            </a:pPr>
            <a:r>
              <a:rPr lang="en-US" sz="1800" dirty="0" err="1"/>
              <a:t>Secções</a:t>
            </a:r>
            <a:r>
              <a:rPr lang="en-US" sz="1800" dirty="0"/>
              <a:t> 3.7 e 3.8 (</a:t>
            </a:r>
            <a:r>
              <a:rPr lang="en-US" sz="1800" dirty="0" err="1"/>
              <a:t>págs</a:t>
            </a:r>
            <a:r>
              <a:rPr lang="en-US" sz="1800" dirty="0"/>
              <a:t>. 224 a 228)</a:t>
            </a:r>
          </a:p>
          <a:p>
            <a:pPr marL="685800" lvl="1">
              <a:defRPr/>
            </a:pPr>
            <a:r>
              <a:rPr lang="en-US" sz="1800" dirty="0" err="1"/>
              <a:t>Secção</a:t>
            </a:r>
            <a:r>
              <a:rPr lang="en-US" sz="1800" dirty="0"/>
              <a:t> 6.3 (</a:t>
            </a:r>
            <a:r>
              <a:rPr lang="en-US" sz="1800" dirty="0" err="1"/>
              <a:t>págs</a:t>
            </a:r>
            <a:r>
              <a:rPr lang="en-US" sz="1800" dirty="0"/>
              <a:t>. 509 a 515) – SISD, MIMD, SIMD, SPMD and Vector</a:t>
            </a:r>
          </a:p>
          <a:p>
            <a:pPr marL="685800" lvl="1">
              <a:defRPr/>
            </a:pPr>
            <a:endParaRPr lang="en-US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2134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1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20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915816" y="3068960"/>
            <a:ext cx="5615640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immintrin.h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_mm256_load_ps (&amp;b[i]);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mc =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mc);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4570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2</a:t>
            </a:r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alfa;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alfa *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99792" y="2708920"/>
            <a:ext cx="6078526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immintrin.h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alfa;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m_alfa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_mm256_broadcast_ps (&amp;alfa);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_mm256_load_ps (&amp;b[i]);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ma = _mm256_mul_ps(ma,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m_alfa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mc =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mc);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6204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 dirty="0" err="1"/>
              <a:t>Compiler</a:t>
            </a:r>
            <a:r>
              <a:rPr lang="pt-PT" altLang="pt-PT" i="1" dirty="0"/>
              <a:t> </a:t>
            </a:r>
            <a:r>
              <a:rPr lang="pt-PT" altLang="pt-PT" i="1" dirty="0" err="1"/>
              <a:t>Intrinsics</a:t>
            </a:r>
            <a:r>
              <a:rPr lang="pt-PT" altLang="pt-PT" i="1" dirty="0"/>
              <a:t>: </a:t>
            </a:r>
            <a:r>
              <a:rPr lang="pt-PT" altLang="pt-PT" dirty="0"/>
              <a:t>Exemplo 3</a:t>
            </a:r>
            <a:endParaRPr lang="pt-PT" altLang="pt-PT" sz="2400" dirty="0"/>
          </a:p>
        </p:txBody>
      </p:sp>
      <p:sp>
        <p:nvSpPr>
          <p:cNvPr id="22531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C1CC6A-80CC-4C32-990E-FB695F2F02CA}" type="slidenum">
              <a:rPr lang="pt-PT" smtClean="0"/>
              <a:pPr>
                <a:defRPr/>
              </a:pPr>
              <a:t>22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285750" y="1000125"/>
            <a:ext cx="561564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r[i] = 5. * (a[i]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(b[i]));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5014" y="2948833"/>
            <a:ext cx="7713971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#include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&lt;ia32intrin.h&gt;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__m256 cinco = _mm256_set1_ps (5.);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i&lt;SIZE ; i+=8)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_mm256_sqrt_ps(_mm256_load_ps (&amp;b[i]));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ma = _mm256_load_ps(&amp;a[i]);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__m256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mr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= _mm256_mul_ps (cinco, _mm256_add_ps (ma,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_mm256_store_ps (&amp;c[i],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mr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42433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compilador pode vectorizar o código</a:t>
            </a:r>
          </a:p>
          <a:p>
            <a:endParaRPr lang="pt-PT" dirty="0"/>
          </a:p>
          <a:p>
            <a:r>
              <a:rPr lang="pt-PT" dirty="0"/>
              <a:t>Comando </a:t>
            </a:r>
            <a:r>
              <a:rPr lang="pt-PT" dirty="0" err="1"/>
              <a:t>gcc</a:t>
            </a:r>
            <a:r>
              <a:rPr lang="pt-PT" dirty="0"/>
              <a:t>:</a:t>
            </a:r>
          </a:p>
          <a:p>
            <a:endParaRPr lang="pt-PT" dirty="0"/>
          </a:p>
          <a:p>
            <a:pPr marL="0" indent="0" algn="ctr"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–O3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=… </a:t>
            </a:r>
          </a:p>
          <a:p>
            <a:pPr marL="0" indent="0" algn="ctr">
              <a:buNone/>
            </a:pP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marL="0" indent="0" algn="ctr">
              <a:buNone/>
            </a:pP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march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=….</a:t>
            </a:r>
          </a:p>
          <a:p>
            <a:pPr marL="0" indent="0" algn="ctr">
              <a:buNone/>
            </a:pPr>
            <a:endParaRPr lang="pt-P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112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6250429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51920" y="3140968"/>
            <a:ext cx="4464496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.L1: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a(%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vaddps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b(%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%ymm0, c(%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$32,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$4000000,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jl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.L1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707757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*c,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S)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2636912"/>
            <a:ext cx="4608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Possibilidade de </a:t>
            </a:r>
            <a:r>
              <a:rPr lang="pt-PT" b="1" i="1" dirty="0" err="1"/>
              <a:t>aliasing</a:t>
            </a:r>
            <a:r>
              <a:rPr lang="pt-PT" dirty="0"/>
              <a:t>, isto é:</a:t>
            </a:r>
          </a:p>
          <a:p>
            <a:r>
              <a:rPr lang="pt-PT" dirty="0"/>
              <a:t>as regiões de memória apontadas pelos diferentes apontadores podem-se sobrepor!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236296" y="2383980"/>
            <a:ext cx="1368152" cy="3637308"/>
            <a:chOff x="7236296" y="2383980"/>
            <a:chExt cx="1368152" cy="3637308"/>
          </a:xfrm>
        </p:grpSpPr>
        <p:sp>
          <p:nvSpPr>
            <p:cNvPr id="6" name="Rectângulo 5"/>
            <p:cNvSpPr/>
            <p:nvPr/>
          </p:nvSpPr>
          <p:spPr bwMode="auto">
            <a:xfrm>
              <a:off x="7236296" y="2708920"/>
              <a:ext cx="1368152" cy="331236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529078" y="238398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MEM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649726" y="2784090"/>
            <a:ext cx="2954722" cy="1581014"/>
            <a:chOff x="5649726" y="2784090"/>
            <a:chExt cx="2954722" cy="1581014"/>
          </a:xfrm>
        </p:grpSpPr>
        <p:sp>
          <p:nvSpPr>
            <p:cNvPr id="11" name="CaixaDeTexto 10"/>
            <p:cNvSpPr txBox="1"/>
            <p:nvPr/>
          </p:nvSpPr>
          <p:spPr>
            <a:xfrm>
              <a:off x="5649726" y="27840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a</a:t>
              </a:r>
            </a:p>
          </p:txBody>
        </p:sp>
        <p:sp>
          <p:nvSpPr>
            <p:cNvPr id="12" name="Rectângulo 11"/>
            <p:cNvSpPr/>
            <p:nvPr/>
          </p:nvSpPr>
          <p:spPr bwMode="auto">
            <a:xfrm>
              <a:off x="7236296" y="3184200"/>
              <a:ext cx="1368152" cy="118090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Conexão em ângulos rectos 13"/>
            <p:cNvCxnSpPr>
              <a:stCxn id="11" idx="3"/>
            </p:cNvCxnSpPr>
            <p:nvPr/>
          </p:nvCxnSpPr>
          <p:spPr bwMode="auto">
            <a:xfrm>
              <a:off x="5977060" y="2984145"/>
              <a:ext cx="1259236" cy="200055"/>
            </a:xfrm>
            <a:prstGeom prst="bentConnector3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upo 15"/>
          <p:cNvGrpSpPr/>
          <p:nvPr/>
        </p:nvGrpSpPr>
        <p:grpSpPr>
          <a:xfrm>
            <a:off x="5652120" y="3360154"/>
            <a:ext cx="2954722" cy="1581014"/>
            <a:chOff x="5649726" y="2784090"/>
            <a:chExt cx="2954722" cy="1581014"/>
          </a:xfrm>
        </p:grpSpPr>
        <p:sp>
          <p:nvSpPr>
            <p:cNvPr id="17" name="CaixaDeTexto 16"/>
            <p:cNvSpPr txBox="1"/>
            <p:nvPr/>
          </p:nvSpPr>
          <p:spPr>
            <a:xfrm>
              <a:off x="5649726" y="278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</a:t>
              </a:r>
            </a:p>
          </p:txBody>
        </p:sp>
        <p:sp>
          <p:nvSpPr>
            <p:cNvPr id="18" name="Rectângulo 17"/>
            <p:cNvSpPr/>
            <p:nvPr/>
          </p:nvSpPr>
          <p:spPr bwMode="auto">
            <a:xfrm>
              <a:off x="7236296" y="3184200"/>
              <a:ext cx="1368152" cy="1180904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Conexão em ângulos rectos 18"/>
            <p:cNvCxnSpPr>
              <a:stCxn id="17" idx="3"/>
            </p:cNvCxnSpPr>
            <p:nvPr/>
          </p:nvCxnSpPr>
          <p:spPr bwMode="auto">
            <a:xfrm>
              <a:off x="5962632" y="2984145"/>
              <a:ext cx="1273664" cy="200055"/>
            </a:xfrm>
            <a:prstGeom prst="bentConnector3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CaixaDeTexto 19"/>
          <p:cNvSpPr txBox="1"/>
          <p:nvPr/>
        </p:nvSpPr>
        <p:spPr>
          <a:xfrm>
            <a:off x="489010" y="4112751"/>
            <a:ext cx="4608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i="1" dirty="0" err="1"/>
              <a:t>versioning</a:t>
            </a:r>
            <a:r>
              <a:rPr lang="pt-PT" dirty="0"/>
              <a:t>, isto é:</a:t>
            </a:r>
          </a:p>
          <a:p>
            <a:r>
              <a:rPr lang="pt-PT" dirty="0"/>
              <a:t>O </a:t>
            </a:r>
            <a:r>
              <a:rPr lang="pt-PT"/>
              <a:t>compilador gera versões </a:t>
            </a:r>
            <a:r>
              <a:rPr lang="pt-PT" dirty="0"/>
              <a:t>escalares e vectoriais do ciclo e código para verificar o </a:t>
            </a:r>
            <a:r>
              <a:rPr lang="pt-PT" i="1" dirty="0" err="1"/>
              <a:t>aliasing</a:t>
            </a:r>
            <a:r>
              <a:rPr lang="pt-PT" dirty="0"/>
              <a:t>.</a:t>
            </a:r>
          </a:p>
          <a:p>
            <a:r>
              <a:rPr lang="pt-PT" dirty="0"/>
              <a:t>Em </a:t>
            </a:r>
            <a:r>
              <a:rPr lang="pt-PT" i="1" dirty="0" err="1"/>
              <a:t>runtime</a:t>
            </a:r>
            <a:r>
              <a:rPr lang="pt-PT" dirty="0"/>
              <a:t> é escolhida a versão mais apropriada do ciclo</a:t>
            </a:r>
          </a:p>
        </p:txBody>
      </p:sp>
    </p:spTree>
    <p:extLst>
      <p:ext uri="{BB962C8B-B14F-4D97-AF65-F5344CB8AC3E}">
        <p14:creationId xmlns:p14="http://schemas.microsoft.com/office/powerpoint/2010/main" val="15103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Auto-vectorização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7629012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a,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b,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* __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restrict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__ c,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S)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i=0 ; i&lt; S ; i++) {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3237944"/>
            <a:ext cx="74472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qualificador __</a:t>
            </a:r>
            <a:r>
              <a:rPr lang="pt-PT" dirty="0" err="1"/>
              <a:t>restrict</a:t>
            </a:r>
            <a:r>
              <a:rPr lang="pt-PT" dirty="0"/>
              <a:t>__ indica ao compilador que durante a existência daquele apontador </a:t>
            </a:r>
          </a:p>
          <a:p>
            <a:r>
              <a:rPr lang="pt-PT" dirty="0"/>
              <a:t>NÂO EXISTE QUALQUER OUTRA REFERÊNCIA </a:t>
            </a:r>
          </a:p>
          <a:p>
            <a:r>
              <a:rPr lang="pt-PT" dirty="0"/>
              <a:t>para a zona de memória acedida a partir desse apontador.</a:t>
            </a:r>
          </a:p>
          <a:p>
            <a:r>
              <a:rPr lang="pt-PT" dirty="0"/>
              <a:t>Logo não existe a possibilidade de </a:t>
            </a:r>
            <a:r>
              <a:rPr lang="pt-PT" i="1" dirty="0" err="1"/>
              <a:t>aliasing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80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Bloqueadores </a:t>
            </a:r>
            <a:r>
              <a:rPr lang="pt-PT" sz="2800" dirty="0" err="1"/>
              <a:t>Auto-vectorização</a:t>
            </a:r>
            <a:r>
              <a:rPr lang="pt-PT" sz="2800" dirty="0"/>
              <a:t>: dados não contíguos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73907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a, b, c,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pad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;} MYDATA;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MYDATA d[SIZE]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d[i].c = d[i].a + d[i].b;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6327339" y="2857500"/>
            <a:ext cx="2054661" cy="3695700"/>
            <a:chOff x="6327339" y="2857500"/>
            <a:chExt cx="2054661" cy="3695700"/>
          </a:xfrm>
        </p:grpSpPr>
        <p:grpSp>
          <p:nvGrpSpPr>
            <p:cNvPr id="9" name="Group 35"/>
            <p:cNvGrpSpPr/>
            <p:nvPr/>
          </p:nvGrpSpPr>
          <p:grpSpPr>
            <a:xfrm>
              <a:off x="6327339" y="3019425"/>
              <a:ext cx="1622861" cy="1171575"/>
              <a:chOff x="6327339" y="3019425"/>
              <a:chExt cx="1622861" cy="1171575"/>
            </a:xfrm>
          </p:grpSpPr>
          <p:sp>
            <p:nvSpPr>
              <p:cNvPr id="10" name="Chaveta à esquerda 20"/>
              <p:cNvSpPr>
                <a:spLocks/>
              </p:cNvSpPr>
              <p:nvPr/>
            </p:nvSpPr>
            <p:spPr bwMode="auto">
              <a:xfrm>
                <a:off x="7086600" y="3072204"/>
                <a:ext cx="172390" cy="1118796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11" name="CaixaDeTexto 21"/>
              <p:cNvSpPr txBox="1">
                <a:spLocks noChangeArrowheads="1"/>
              </p:cNvSpPr>
              <p:nvPr/>
            </p:nvSpPr>
            <p:spPr bwMode="auto">
              <a:xfrm>
                <a:off x="6327339" y="3439391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d[0]</a:t>
                </a:r>
              </a:p>
            </p:txBody>
          </p:sp>
          <p:sp>
            <p:nvSpPr>
              <p:cNvPr id="12" name="CaixaDeTexto 22"/>
              <p:cNvSpPr txBox="1">
                <a:spLocks noChangeArrowheads="1"/>
              </p:cNvSpPr>
              <p:nvPr/>
            </p:nvSpPr>
            <p:spPr bwMode="auto">
              <a:xfrm>
                <a:off x="7642011" y="3019425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13" name="CaixaDeTexto 23"/>
              <p:cNvSpPr txBox="1">
                <a:spLocks noChangeArrowheads="1"/>
              </p:cNvSpPr>
              <p:nvPr/>
            </p:nvSpPr>
            <p:spPr bwMode="auto">
              <a:xfrm>
                <a:off x="7642011" y="3305045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14" name="CaixaDeTexto 24"/>
              <p:cNvSpPr txBox="1">
                <a:spLocks noChangeArrowheads="1"/>
              </p:cNvSpPr>
              <p:nvPr/>
            </p:nvSpPr>
            <p:spPr bwMode="auto">
              <a:xfrm>
                <a:off x="7642011" y="3590665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6327339" y="4195762"/>
              <a:ext cx="1600636" cy="1138238"/>
              <a:chOff x="6327339" y="4195762"/>
              <a:chExt cx="1600636" cy="1138238"/>
            </a:xfrm>
          </p:grpSpPr>
          <p:sp>
            <p:nvSpPr>
              <p:cNvPr id="16" name="Chaveta à esquerda 27"/>
              <p:cNvSpPr>
                <a:spLocks/>
              </p:cNvSpPr>
              <p:nvPr/>
            </p:nvSpPr>
            <p:spPr bwMode="auto">
              <a:xfrm>
                <a:off x="7086600" y="4248540"/>
                <a:ext cx="150165" cy="1085460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17" name="CaixaDeTexto 28"/>
              <p:cNvSpPr txBox="1">
                <a:spLocks noChangeArrowheads="1"/>
              </p:cNvSpPr>
              <p:nvPr/>
            </p:nvSpPr>
            <p:spPr bwMode="auto">
              <a:xfrm>
                <a:off x="6327339" y="4590980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d[1]</a:t>
                </a:r>
              </a:p>
            </p:txBody>
          </p:sp>
          <p:sp>
            <p:nvSpPr>
              <p:cNvPr id="18" name="CaixaDeTexto 29"/>
              <p:cNvSpPr txBox="1">
                <a:spLocks noChangeArrowheads="1"/>
              </p:cNvSpPr>
              <p:nvPr/>
            </p:nvSpPr>
            <p:spPr bwMode="auto">
              <a:xfrm>
                <a:off x="7619786" y="419576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19" name="CaixaDeTexto 30"/>
              <p:cNvSpPr txBox="1">
                <a:spLocks noChangeArrowheads="1"/>
              </p:cNvSpPr>
              <p:nvPr/>
            </p:nvSpPr>
            <p:spPr bwMode="auto">
              <a:xfrm>
                <a:off x="7619786" y="448138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20" name="CaixaDeTexto 31"/>
              <p:cNvSpPr txBox="1">
                <a:spLocks noChangeArrowheads="1"/>
              </p:cNvSpPr>
              <p:nvPr/>
            </p:nvSpPr>
            <p:spPr bwMode="auto">
              <a:xfrm>
                <a:off x="7619786" y="4767002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</a:p>
            </p:txBody>
          </p:sp>
        </p:grpSp>
        <p:grpSp>
          <p:nvGrpSpPr>
            <p:cNvPr id="21" name="Group 41"/>
            <p:cNvGrpSpPr/>
            <p:nvPr/>
          </p:nvGrpSpPr>
          <p:grpSpPr>
            <a:xfrm>
              <a:off x="6364473" y="5338762"/>
              <a:ext cx="1563502" cy="1214438"/>
              <a:chOff x="6364473" y="5338762"/>
              <a:chExt cx="1563502" cy="1214438"/>
            </a:xfrm>
          </p:grpSpPr>
          <p:sp>
            <p:nvSpPr>
              <p:cNvPr id="22" name="Chaveta à esquerda 33"/>
              <p:cNvSpPr>
                <a:spLocks/>
              </p:cNvSpPr>
              <p:nvPr/>
            </p:nvSpPr>
            <p:spPr bwMode="auto">
              <a:xfrm>
                <a:off x="7086600" y="5391540"/>
                <a:ext cx="150165" cy="1161660"/>
              </a:xfrm>
              <a:prstGeom prst="leftBrace">
                <a:avLst>
                  <a:gd name="adj1" fmla="val 83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endParaRPr lang="pt-PT"/>
              </a:p>
            </p:txBody>
          </p:sp>
          <p:sp>
            <p:nvSpPr>
              <p:cNvPr id="23" name="CaixaDeTexto 34"/>
              <p:cNvSpPr txBox="1">
                <a:spLocks noChangeArrowheads="1"/>
              </p:cNvSpPr>
              <p:nvPr/>
            </p:nvSpPr>
            <p:spPr bwMode="auto">
              <a:xfrm>
                <a:off x="6364473" y="5803093"/>
                <a:ext cx="6783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d[2]</a:t>
                </a:r>
              </a:p>
            </p:txBody>
          </p:sp>
          <p:sp>
            <p:nvSpPr>
              <p:cNvPr id="24" name="CaixaDeTexto 35"/>
              <p:cNvSpPr txBox="1">
                <a:spLocks noChangeArrowheads="1"/>
              </p:cNvSpPr>
              <p:nvPr/>
            </p:nvSpPr>
            <p:spPr bwMode="auto">
              <a:xfrm>
                <a:off x="7619786" y="533876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a</a:t>
                </a:r>
              </a:p>
            </p:txBody>
          </p:sp>
          <p:sp>
            <p:nvSpPr>
              <p:cNvPr id="25" name="CaixaDeTexto 36"/>
              <p:cNvSpPr txBox="1">
                <a:spLocks noChangeArrowheads="1"/>
              </p:cNvSpPr>
              <p:nvPr/>
            </p:nvSpPr>
            <p:spPr bwMode="auto">
              <a:xfrm>
                <a:off x="7619786" y="5624382"/>
                <a:ext cx="308189" cy="33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b</a:t>
                </a:r>
              </a:p>
            </p:txBody>
          </p:sp>
          <p:sp>
            <p:nvSpPr>
              <p:cNvPr id="26" name="CaixaDeTexto 37"/>
              <p:cNvSpPr txBox="1">
                <a:spLocks noChangeArrowheads="1"/>
              </p:cNvSpPr>
              <p:nvPr/>
            </p:nvSpPr>
            <p:spPr bwMode="auto">
              <a:xfrm>
                <a:off x="7619786" y="5910002"/>
                <a:ext cx="30809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 dirty="0" err="1">
                    <a:latin typeface="Courier New" pitchFamily="-103" charset="0"/>
                    <a:ea typeface="Courier New" pitchFamily="-103" charset="0"/>
                    <a:cs typeface="Courier New" pitchFamily="-103" charset="0"/>
                  </a:rPr>
                  <a:t>c</a:t>
                </a:r>
                <a:endPara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endParaRPr>
              </a:p>
            </p:txBody>
          </p:sp>
        </p:grpSp>
        <p:cxnSp>
          <p:nvCxnSpPr>
            <p:cNvPr id="27" name="Conexão recta 5"/>
            <p:cNvCxnSpPr>
              <a:cxnSpLocks noChangeShapeType="1"/>
            </p:cNvCxnSpPr>
            <p:nvPr/>
          </p:nvCxnSpPr>
          <p:spPr bwMode="auto">
            <a:xfrm rot="5400000">
              <a:off x="5515372" y="4629548"/>
              <a:ext cx="35425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Conexão recta 7"/>
            <p:cNvCxnSpPr>
              <a:cxnSpLocks noChangeShapeType="1"/>
            </p:cNvCxnSpPr>
            <p:nvPr/>
          </p:nvCxnSpPr>
          <p:spPr bwMode="auto">
            <a:xfrm rot="16200000" flipH="1">
              <a:off x="6560344" y="4655345"/>
              <a:ext cx="3619501" cy="238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Conexão recta 8"/>
            <p:cNvCxnSpPr>
              <a:cxnSpLocks noChangeShapeType="1"/>
            </p:cNvCxnSpPr>
            <p:nvPr/>
          </p:nvCxnSpPr>
          <p:spPr bwMode="auto">
            <a:xfrm>
              <a:off x="7285831" y="3071863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Conexão recta 11"/>
            <p:cNvCxnSpPr>
              <a:cxnSpLocks noChangeShapeType="1"/>
            </p:cNvCxnSpPr>
            <p:nvPr/>
          </p:nvCxnSpPr>
          <p:spPr bwMode="auto">
            <a:xfrm>
              <a:off x="7285831" y="335609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Conexão recta 12"/>
            <p:cNvCxnSpPr>
              <a:cxnSpLocks noChangeShapeType="1"/>
            </p:cNvCxnSpPr>
            <p:nvPr/>
          </p:nvCxnSpPr>
          <p:spPr bwMode="auto">
            <a:xfrm>
              <a:off x="7285831" y="3641910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Conexão recta 13"/>
            <p:cNvCxnSpPr>
              <a:cxnSpLocks noChangeShapeType="1"/>
            </p:cNvCxnSpPr>
            <p:nvPr/>
          </p:nvCxnSpPr>
          <p:spPr bwMode="auto">
            <a:xfrm>
              <a:off x="7285831" y="3927727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Conexão recta 14"/>
            <p:cNvCxnSpPr>
              <a:cxnSpLocks noChangeShapeType="1"/>
            </p:cNvCxnSpPr>
            <p:nvPr/>
          </p:nvCxnSpPr>
          <p:spPr bwMode="auto">
            <a:xfrm>
              <a:off x="7285831" y="4213545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Conexão recta 15"/>
            <p:cNvCxnSpPr>
              <a:cxnSpLocks noChangeShapeType="1"/>
            </p:cNvCxnSpPr>
            <p:nvPr/>
          </p:nvCxnSpPr>
          <p:spPr bwMode="auto">
            <a:xfrm>
              <a:off x="7285831" y="449936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Conexão recta 16"/>
            <p:cNvCxnSpPr>
              <a:cxnSpLocks noChangeShapeType="1"/>
            </p:cNvCxnSpPr>
            <p:nvPr/>
          </p:nvCxnSpPr>
          <p:spPr bwMode="auto">
            <a:xfrm>
              <a:off x="7285831" y="4785180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Conexão recta 17"/>
            <p:cNvCxnSpPr>
              <a:cxnSpLocks noChangeShapeType="1"/>
            </p:cNvCxnSpPr>
            <p:nvPr/>
          </p:nvCxnSpPr>
          <p:spPr bwMode="auto">
            <a:xfrm>
              <a:off x="7285831" y="5070997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" name="Conexão recta 18"/>
            <p:cNvCxnSpPr>
              <a:cxnSpLocks noChangeShapeType="1"/>
            </p:cNvCxnSpPr>
            <p:nvPr/>
          </p:nvCxnSpPr>
          <p:spPr bwMode="auto">
            <a:xfrm>
              <a:off x="7285831" y="5356815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Conexão recta 19"/>
            <p:cNvCxnSpPr>
              <a:cxnSpLocks noChangeShapeType="1"/>
            </p:cNvCxnSpPr>
            <p:nvPr/>
          </p:nvCxnSpPr>
          <p:spPr bwMode="auto">
            <a:xfrm>
              <a:off x="7285831" y="564263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Conexão recta 19"/>
            <p:cNvCxnSpPr>
              <a:cxnSpLocks noChangeShapeType="1"/>
            </p:cNvCxnSpPr>
            <p:nvPr/>
          </p:nvCxnSpPr>
          <p:spPr bwMode="auto">
            <a:xfrm>
              <a:off x="7311230" y="594201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Conexão recta 19"/>
            <p:cNvCxnSpPr>
              <a:cxnSpLocks noChangeShapeType="1"/>
            </p:cNvCxnSpPr>
            <p:nvPr/>
          </p:nvCxnSpPr>
          <p:spPr bwMode="auto">
            <a:xfrm>
              <a:off x="7311230" y="6246812"/>
              <a:ext cx="107077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" name="CaixaDeTexto 5"/>
          <p:cNvSpPr txBox="1"/>
          <p:nvPr/>
        </p:nvSpPr>
        <p:spPr>
          <a:xfrm>
            <a:off x="455007" y="3893654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Array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Structures</a:t>
            </a:r>
            <a:r>
              <a:rPr lang="pt-PT" dirty="0"/>
              <a:t> (</a:t>
            </a:r>
            <a:r>
              <a:rPr lang="pt-PT" dirty="0" err="1"/>
              <a:t>AoS</a:t>
            </a:r>
            <a:r>
              <a:rPr lang="pt-PT" dirty="0"/>
              <a:t>) :</a:t>
            </a:r>
          </a:p>
          <a:p>
            <a:r>
              <a:rPr lang="pt-PT" dirty="0"/>
              <a:t>os vários elementos do mesmo campo não são armazenados consecutivamente em memória.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42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d;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5007" y="3893654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Structures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Arrays</a:t>
            </a:r>
            <a:r>
              <a:rPr lang="pt-PT" dirty="0"/>
              <a:t> (</a:t>
            </a:r>
            <a:r>
              <a:rPr lang="pt-PT" dirty="0" err="1"/>
              <a:t>SoA</a:t>
            </a:r>
            <a:r>
              <a:rPr lang="pt-PT" dirty="0"/>
              <a:t>) :</a:t>
            </a:r>
          </a:p>
          <a:p>
            <a:r>
              <a:rPr lang="pt-PT" dirty="0"/>
              <a:t>os vários elementos do mesmo campo são armazenados consecutivamente em memória.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41" name="Grupo 26"/>
          <p:cNvGrpSpPr>
            <a:grpSpLocks/>
          </p:cNvGrpSpPr>
          <p:nvPr/>
        </p:nvGrpSpPr>
        <p:grpSpPr bwMode="auto">
          <a:xfrm>
            <a:off x="7285040" y="2857500"/>
            <a:ext cx="1073034" cy="3359150"/>
            <a:chOff x="7284262" y="2857496"/>
            <a:chExt cx="1073952" cy="3358380"/>
          </a:xfrm>
        </p:grpSpPr>
        <p:grpSp>
          <p:nvGrpSpPr>
            <p:cNvPr id="42" name="Grupo 4"/>
            <p:cNvGrpSpPr>
              <a:grpSpLocks/>
            </p:cNvGrpSpPr>
            <p:nvPr/>
          </p:nvGrpSpPr>
          <p:grpSpPr bwMode="auto">
            <a:xfrm>
              <a:off x="7284262" y="2857496"/>
              <a:ext cx="1073952" cy="3358380"/>
              <a:chOff x="6785784" y="2857496"/>
              <a:chExt cx="1073952" cy="3358380"/>
            </a:xfrm>
          </p:grpSpPr>
          <p:cxnSp>
            <p:nvCxnSpPr>
              <p:cNvPr id="52" name="Conexão recta 5"/>
              <p:cNvCxnSpPr>
                <a:cxnSpLocks noChangeShapeType="1"/>
              </p:cNvCxnSpPr>
              <p:nvPr/>
            </p:nvCxnSpPr>
            <p:spPr bwMode="auto">
              <a:xfrm rot="5400000">
                <a:off x="5107785" y="4536289"/>
                <a:ext cx="335758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Conexão recta 6"/>
              <p:cNvCxnSpPr>
                <a:cxnSpLocks noChangeShapeType="1"/>
              </p:cNvCxnSpPr>
              <p:nvPr/>
            </p:nvCxnSpPr>
            <p:spPr bwMode="auto">
              <a:xfrm rot="5400000">
                <a:off x="6180149" y="4535495"/>
                <a:ext cx="3357586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Conexão recta 7"/>
              <p:cNvCxnSpPr>
                <a:cxnSpLocks noChangeShapeType="1"/>
              </p:cNvCxnSpPr>
              <p:nvPr/>
            </p:nvCxnSpPr>
            <p:spPr bwMode="auto">
              <a:xfrm>
                <a:off x="6786578" y="307181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Conexão recta 8"/>
              <p:cNvCxnSpPr>
                <a:cxnSpLocks noChangeShapeType="1"/>
              </p:cNvCxnSpPr>
              <p:nvPr/>
            </p:nvCxnSpPr>
            <p:spPr bwMode="auto">
              <a:xfrm>
                <a:off x="6786578" y="3355974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6" name="Conexão recta 9"/>
              <p:cNvCxnSpPr>
                <a:cxnSpLocks noChangeShapeType="1"/>
              </p:cNvCxnSpPr>
              <p:nvPr/>
            </p:nvCxnSpPr>
            <p:spPr bwMode="auto">
              <a:xfrm>
                <a:off x="6786578" y="3641726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7" name="Conexão recta 10"/>
              <p:cNvCxnSpPr>
                <a:cxnSpLocks noChangeShapeType="1"/>
              </p:cNvCxnSpPr>
              <p:nvPr/>
            </p:nvCxnSpPr>
            <p:spPr bwMode="auto">
              <a:xfrm>
                <a:off x="6786578" y="3927478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8" name="Conexão recta 11"/>
              <p:cNvCxnSpPr>
                <a:cxnSpLocks noChangeShapeType="1"/>
              </p:cNvCxnSpPr>
              <p:nvPr/>
            </p:nvCxnSpPr>
            <p:spPr bwMode="auto">
              <a:xfrm>
                <a:off x="6786578" y="421323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" name="Conexão recta 12"/>
              <p:cNvCxnSpPr>
                <a:cxnSpLocks noChangeShapeType="1"/>
              </p:cNvCxnSpPr>
              <p:nvPr/>
            </p:nvCxnSpPr>
            <p:spPr bwMode="auto">
              <a:xfrm>
                <a:off x="6786578" y="4498982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Conexão recta 13"/>
              <p:cNvCxnSpPr>
                <a:cxnSpLocks noChangeShapeType="1"/>
              </p:cNvCxnSpPr>
              <p:nvPr/>
            </p:nvCxnSpPr>
            <p:spPr bwMode="auto">
              <a:xfrm>
                <a:off x="6786578" y="4784734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Conexão recta 14"/>
              <p:cNvCxnSpPr>
                <a:cxnSpLocks noChangeShapeType="1"/>
              </p:cNvCxnSpPr>
              <p:nvPr/>
            </p:nvCxnSpPr>
            <p:spPr bwMode="auto">
              <a:xfrm>
                <a:off x="6786578" y="5070486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Conexão recta 15"/>
              <p:cNvCxnSpPr>
                <a:cxnSpLocks noChangeShapeType="1"/>
              </p:cNvCxnSpPr>
              <p:nvPr/>
            </p:nvCxnSpPr>
            <p:spPr bwMode="auto">
              <a:xfrm>
                <a:off x="6786578" y="5356238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Conexão recta 16"/>
              <p:cNvCxnSpPr>
                <a:cxnSpLocks noChangeShapeType="1"/>
              </p:cNvCxnSpPr>
              <p:nvPr/>
            </p:nvCxnSpPr>
            <p:spPr bwMode="auto">
              <a:xfrm>
                <a:off x="6786578" y="5641990"/>
                <a:ext cx="107157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3" name="CaixaDeTexto 17"/>
            <p:cNvSpPr txBox="1">
              <a:spLocks noChangeArrowheads="1"/>
            </p:cNvSpPr>
            <p:nvPr/>
          </p:nvSpPr>
          <p:spPr bwMode="auto">
            <a:xfrm>
              <a:off x="7500958" y="3019008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a[0]</a:t>
              </a:r>
            </a:p>
          </p:txBody>
        </p:sp>
        <p:sp>
          <p:nvSpPr>
            <p:cNvPr id="44" name="CaixaDeTexto 18"/>
            <p:cNvSpPr txBox="1">
              <a:spLocks noChangeArrowheads="1"/>
            </p:cNvSpPr>
            <p:nvPr/>
          </p:nvSpPr>
          <p:spPr bwMode="auto">
            <a:xfrm>
              <a:off x="7500958" y="3304760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a[1]</a:t>
              </a:r>
            </a:p>
          </p:txBody>
        </p:sp>
        <p:sp>
          <p:nvSpPr>
            <p:cNvPr id="45" name="CaixaDeTexto 19"/>
            <p:cNvSpPr txBox="1">
              <a:spLocks noChangeArrowheads="1"/>
            </p:cNvSpPr>
            <p:nvPr/>
          </p:nvSpPr>
          <p:spPr bwMode="auto">
            <a:xfrm>
              <a:off x="7572396" y="3876264"/>
              <a:ext cx="431897" cy="33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 …</a:t>
              </a:r>
            </a:p>
          </p:txBody>
        </p:sp>
        <p:sp>
          <p:nvSpPr>
            <p:cNvPr id="46" name="CaixaDeTexto 20"/>
            <p:cNvSpPr txBox="1">
              <a:spLocks noChangeArrowheads="1"/>
            </p:cNvSpPr>
            <p:nvPr/>
          </p:nvSpPr>
          <p:spPr bwMode="auto">
            <a:xfrm>
              <a:off x="7572396" y="4162016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b[0]</a:t>
              </a:r>
            </a:p>
          </p:txBody>
        </p:sp>
        <p:sp>
          <p:nvSpPr>
            <p:cNvPr id="47" name="CaixaDeTexto 21"/>
            <p:cNvSpPr txBox="1">
              <a:spLocks noChangeArrowheads="1"/>
            </p:cNvSpPr>
            <p:nvPr/>
          </p:nvSpPr>
          <p:spPr bwMode="auto">
            <a:xfrm>
              <a:off x="7572396" y="4447768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b[1]</a:t>
              </a:r>
            </a:p>
          </p:txBody>
        </p:sp>
        <p:sp>
          <p:nvSpPr>
            <p:cNvPr id="48" name="CaixaDeTexto 22"/>
            <p:cNvSpPr txBox="1">
              <a:spLocks noChangeArrowheads="1"/>
            </p:cNvSpPr>
            <p:nvPr/>
          </p:nvSpPr>
          <p:spPr bwMode="auto">
            <a:xfrm>
              <a:off x="7572396" y="5019272"/>
              <a:ext cx="431897" cy="338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 dirty="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 …</a:t>
              </a:r>
            </a:p>
          </p:txBody>
        </p:sp>
        <p:sp>
          <p:nvSpPr>
            <p:cNvPr id="49" name="CaixaDeTexto 23"/>
            <p:cNvSpPr txBox="1">
              <a:spLocks noChangeArrowheads="1"/>
            </p:cNvSpPr>
            <p:nvPr/>
          </p:nvSpPr>
          <p:spPr bwMode="auto">
            <a:xfrm>
              <a:off x="7572396" y="5305024"/>
              <a:ext cx="6783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c[0]</a:t>
              </a:r>
            </a:p>
          </p:txBody>
        </p:sp>
        <p:sp>
          <p:nvSpPr>
            <p:cNvPr id="50" name="CaixaDeTexto 24"/>
            <p:cNvSpPr txBox="1">
              <a:spLocks noChangeArrowheads="1"/>
            </p:cNvSpPr>
            <p:nvPr/>
          </p:nvSpPr>
          <p:spPr bwMode="auto">
            <a:xfrm>
              <a:off x="7715272" y="4714884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…</a:t>
              </a:r>
            </a:p>
          </p:txBody>
        </p:sp>
        <p:sp>
          <p:nvSpPr>
            <p:cNvPr id="51" name="CaixaDeTexto 25"/>
            <p:cNvSpPr txBox="1">
              <a:spLocks noChangeArrowheads="1"/>
            </p:cNvSpPr>
            <p:nvPr/>
          </p:nvSpPr>
          <p:spPr bwMode="auto">
            <a:xfrm>
              <a:off x="7715272" y="3571876"/>
              <a:ext cx="3080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600">
                  <a:latin typeface="Courier New" pitchFamily="-103" charset="0"/>
                  <a:ea typeface="Courier New" pitchFamily="-103" charset="0"/>
                  <a:cs typeface="Courier New" pitchFamily="-103" charset="0"/>
                </a:rPr>
                <a:t>…</a:t>
              </a:r>
            </a:p>
          </p:txBody>
        </p:sp>
      </p:grpSp>
      <p:sp>
        <p:nvSpPr>
          <p:cNvPr id="64" name="Título 1"/>
          <p:cNvSpPr txBox="1">
            <a:spLocks/>
          </p:cNvSpPr>
          <p:nvPr/>
        </p:nvSpPr>
        <p:spPr bwMode="auto">
          <a:xfrm>
            <a:off x="358080" y="260648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sz="2800" kern="0" dirty="0"/>
              <a:t>Bloqueadores </a:t>
            </a:r>
            <a:r>
              <a:rPr lang="pt-PT" sz="2800" kern="0" dirty="0" err="1"/>
              <a:t>Auto-vectorização</a:t>
            </a:r>
            <a:r>
              <a:rPr lang="pt-PT" sz="2800" kern="0" dirty="0"/>
              <a:t>: dados não contíguos</a:t>
            </a:r>
          </a:p>
        </p:txBody>
      </p:sp>
    </p:spTree>
    <p:extLst>
      <p:ext uri="{BB962C8B-B14F-4D97-AF65-F5344CB8AC3E}">
        <p14:creationId xmlns:p14="http://schemas.microsoft.com/office/powerpoint/2010/main" val="30243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d;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d.a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 +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d.b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355976" y="3356992"/>
            <a:ext cx="4596130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.L1: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d(%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vaddps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d+4000000(%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), %ymm0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vmovaps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%ymm0, d+8000000(%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$32,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$4000000, %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jl</a:t>
            </a:r>
            <a:r>
              <a:rPr lang="pt-PT" sz="1800" dirty="0">
                <a:latin typeface="Courier New" pitchFamily="49" charset="0"/>
                <a:cs typeface="Courier New" pitchFamily="49" charset="0"/>
              </a:rPr>
              <a:t> .L1</a:t>
            </a:r>
          </a:p>
          <a:p>
            <a:pPr>
              <a:defRPr/>
            </a:pPr>
            <a:r>
              <a:rPr lang="pt-PT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 bwMode="auto">
          <a:xfrm>
            <a:off x="430088" y="18864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sz="2800" kern="0" dirty="0"/>
              <a:t>Bloqueadores </a:t>
            </a:r>
            <a:r>
              <a:rPr lang="pt-PT" sz="2800" kern="0" dirty="0" err="1"/>
              <a:t>Auto-vectorização</a:t>
            </a:r>
            <a:r>
              <a:rPr lang="pt-PT" sz="2800" kern="0" dirty="0"/>
              <a:t>: dados contíguos</a:t>
            </a:r>
          </a:p>
        </p:txBody>
      </p:sp>
    </p:spTree>
    <p:extLst>
      <p:ext uri="{BB962C8B-B14F-4D97-AF65-F5344CB8AC3E}">
        <p14:creationId xmlns:p14="http://schemas.microsoft.com/office/powerpoint/2010/main" val="18372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Processamento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Escalar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533400"/>
          </a:xfrm>
        </p:spPr>
        <p:txBody>
          <a:bodyPr/>
          <a:lstStyle/>
          <a:p>
            <a:pPr algn="ctr">
              <a:buNone/>
            </a:pP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processa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apenas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b="1" dirty="0">
                <a:latin typeface="Calibri" pitchFamily="-109" charset="0"/>
                <a:ea typeface="ＭＳ Ｐゴシック" pitchFamily="-109" charset="-128"/>
              </a:rPr>
              <a:t>um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elemento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conjunto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dados 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Processamento Vectorial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81000" y="1981200"/>
            <a:ext cx="404469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>
                <a:latin typeface="Courier New"/>
                <a:cs typeface="Courier New"/>
              </a:rPr>
              <a:t>for (i=0 ; i &lt; SIZE ; i++) {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c[i</a:t>
            </a:r>
            <a:r>
              <a:rPr lang="pt-PT" sz="1800" b="1" dirty="0">
                <a:latin typeface="Courier New"/>
                <a:cs typeface="Courier New"/>
              </a:rPr>
              <a:t>] = </a:t>
            </a:r>
            <a:r>
              <a:rPr lang="pt-PT" sz="1800" b="1" dirty="0" err="1">
                <a:latin typeface="Courier New"/>
                <a:cs typeface="Courier New"/>
              </a:rPr>
              <a:t>a[i</a:t>
            </a:r>
            <a:r>
              <a:rPr lang="pt-PT" sz="1800" b="1" dirty="0">
                <a:latin typeface="Courier New"/>
                <a:cs typeface="Courier New"/>
              </a:rPr>
              <a:t>] + </a:t>
            </a:r>
            <a:r>
              <a:rPr lang="pt-PT" sz="1800" b="1" dirty="0" err="1">
                <a:latin typeface="Courier New"/>
                <a:cs typeface="Courier New"/>
              </a:rPr>
              <a:t>b[i</a:t>
            </a:r>
            <a:r>
              <a:rPr lang="pt-PT" sz="1800" b="1" dirty="0">
                <a:latin typeface="Courier New"/>
                <a:cs typeface="Courier New"/>
              </a:rPr>
              <a:t>];</a:t>
            </a:r>
          </a:p>
          <a:p>
            <a:r>
              <a:rPr lang="pt-PT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3276600"/>
            <a:ext cx="406328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 err="1">
                <a:latin typeface="Courier New"/>
                <a:cs typeface="Courier New"/>
              </a:rPr>
              <a:t>loop</a:t>
            </a:r>
            <a:r>
              <a:rPr lang="pt-PT" sz="1800" b="1" dirty="0">
                <a:latin typeface="Courier New"/>
                <a:cs typeface="Courier New"/>
              </a:rPr>
              <a:t>: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esi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</a:t>
            </a:r>
            <a:r>
              <a:rPr lang="pt-PT" sz="1800" b="1" dirty="0" err="1">
                <a:latin typeface="Courier New"/>
                <a:cs typeface="Courier New"/>
              </a:rPr>
              <a:t>eax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edi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eax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edx</a:t>
            </a:r>
            <a:r>
              <a:rPr lang="pt-PT" sz="1800" b="1" dirty="0">
                <a:latin typeface="Courier New"/>
                <a:cs typeface="Courier New"/>
              </a:rPr>
              <a:t>, (%</a:t>
            </a:r>
            <a:r>
              <a:rPr lang="pt-PT" sz="1800" b="1" dirty="0" err="1">
                <a:latin typeface="Courier New"/>
                <a:cs typeface="Courier New"/>
              </a:rPr>
              <a:t>ebx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incl</a:t>
            </a:r>
            <a:r>
              <a:rPr lang="pt-PT" sz="1800" b="1" dirty="0">
                <a:latin typeface="Courier New"/>
                <a:cs typeface="Courier New"/>
              </a:rPr>
              <a:t>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cmpl</a:t>
            </a:r>
            <a:r>
              <a:rPr lang="pt-PT" sz="1800" b="1">
                <a:latin typeface="Courier New"/>
                <a:cs typeface="Courier New"/>
              </a:rPr>
              <a:t> SIZE, </a:t>
            </a:r>
            <a:r>
              <a:rPr lang="pt-PT" sz="1800" b="1" dirty="0">
                <a:latin typeface="Courier New"/>
                <a:cs typeface="Courier New"/>
              </a:rPr>
              <a:t>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jl</a:t>
            </a:r>
            <a:r>
              <a:rPr lang="pt-PT" sz="1800" b="1" dirty="0">
                <a:latin typeface="Courier New"/>
                <a:cs typeface="Courier New"/>
              </a:rPr>
              <a:t> </a:t>
            </a:r>
            <a:r>
              <a:rPr lang="pt-PT" sz="1800" b="1" dirty="0" err="1">
                <a:latin typeface="Courier New"/>
                <a:cs typeface="Courier New"/>
              </a:rPr>
              <a:t>loop</a:t>
            </a:r>
            <a:endParaRPr lang="pt-PT" sz="1800" b="1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5400" y="2895600"/>
            <a:ext cx="609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05400" y="3638490"/>
            <a:ext cx="609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95800"/>
            <a:ext cx="609600" cy="400110"/>
          </a:xfrm>
          <a:prstGeom prst="rect">
            <a:avLst/>
          </a:prstGeom>
          <a:solidFill>
            <a:srgbClr val="7997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Op</a:t>
            </a:r>
            <a:endParaRPr lang="pt-PT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05400" y="5334000"/>
            <a:ext cx="60960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r3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rot="16200000" flipH="1">
            <a:off x="52197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H="1">
            <a:off x="62103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315200" y="213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315200" y="2286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315200" y="2438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315200" y="2590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315200" y="2743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315200" y="2895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315200" y="3048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315200" y="3200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315200" y="3352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315200" y="3505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315200" y="3657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315200" y="3810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315200" y="3962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315200" y="4114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315200" y="4267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315200" y="4419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15200" y="4572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315200" y="4724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5200" y="4876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5029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315200" y="5181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7315200" y="5334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315200" y="5486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315200" y="5638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315200" y="5791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315200" y="594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hape 75"/>
          <p:cNvCxnSpPr>
            <a:endCxn id="39" idx="0"/>
          </p:cNvCxnSpPr>
          <p:nvPr/>
        </p:nvCxnSpPr>
        <p:spPr bwMode="auto">
          <a:xfrm rot="10800000" flipV="1">
            <a:off x="5410200" y="2209800"/>
            <a:ext cx="1905000" cy="6858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hape 77"/>
          <p:cNvCxnSpPr>
            <a:endCxn id="40" idx="0"/>
          </p:cNvCxnSpPr>
          <p:nvPr/>
        </p:nvCxnSpPr>
        <p:spPr bwMode="auto">
          <a:xfrm rot="10800000" flipV="1">
            <a:off x="5410200" y="3429000"/>
            <a:ext cx="1905000" cy="20949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43" idx="2"/>
          </p:cNvCxnSpPr>
          <p:nvPr/>
        </p:nvCxnSpPr>
        <p:spPr bwMode="auto">
          <a:xfrm rot="5400000" flipH="1" flipV="1">
            <a:off x="6048345" y="4467255"/>
            <a:ext cx="628710" cy="1905000"/>
          </a:xfrm>
          <a:prstGeom prst="bentConnector4">
            <a:avLst>
              <a:gd name="adj1" fmla="val -36360"/>
              <a:gd name="adj2" fmla="val 58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>
            <a:stCxn id="39" idx="1"/>
            <a:endCxn id="42" idx="1"/>
          </p:cNvCxnSpPr>
          <p:nvPr/>
        </p:nvCxnSpPr>
        <p:spPr bwMode="auto">
          <a:xfrm rot="10800000" flipV="1">
            <a:off x="5105400" y="3095655"/>
            <a:ext cx="1588" cy="1600200"/>
          </a:xfrm>
          <a:prstGeom prst="bentConnector3">
            <a:avLst>
              <a:gd name="adj1" fmla="val 143954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Elbow Connector 84"/>
          <p:cNvCxnSpPr>
            <a:stCxn id="40" idx="2"/>
            <a:endCxn id="42" idx="0"/>
          </p:cNvCxnSpPr>
          <p:nvPr/>
        </p:nvCxnSpPr>
        <p:spPr bwMode="auto">
          <a:xfrm rot="5400000">
            <a:off x="5181600" y="4267200"/>
            <a:ext cx="4572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>
            <a:stCxn id="42" idx="2"/>
            <a:endCxn id="43" idx="0"/>
          </p:cNvCxnSpPr>
          <p:nvPr/>
        </p:nvCxnSpPr>
        <p:spPr bwMode="auto">
          <a:xfrm rot="5400000">
            <a:off x="5191155" y="5114955"/>
            <a:ext cx="43809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7315200" y="2133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315200" y="3352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315200" y="5029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33400" y="36576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33400" y="38862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3400" y="41910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33400" y="4495800"/>
            <a:ext cx="38862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92757" y="17838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25BFC-22D6-BAAB-D4C7-323C130A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AoS</a:t>
            </a:r>
            <a:r>
              <a:rPr lang="en-GB" dirty="0"/>
              <a:t> versus </a:t>
            </a:r>
            <a:r>
              <a:rPr lang="en-GB" dirty="0" err="1"/>
              <a:t>SoA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2154ED-5EB3-90AE-6988-605E1B2C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o </a:t>
            </a:r>
            <a:r>
              <a:rPr lang="en-GB" sz="2000" dirty="0" err="1"/>
              <a:t>mapeamento</a:t>
            </a:r>
            <a:r>
              <a:rPr lang="en-GB" sz="2000" dirty="0"/>
              <a:t> das </a:t>
            </a:r>
            <a:r>
              <a:rPr lang="en-GB" sz="2000" dirty="0" err="1"/>
              <a:t>estruturas</a:t>
            </a:r>
            <a:r>
              <a:rPr lang="en-GB" sz="2000" dirty="0"/>
              <a:t> de dados </a:t>
            </a:r>
            <a:r>
              <a:rPr lang="en-GB" sz="2000" dirty="0" err="1"/>
              <a:t>como</a:t>
            </a:r>
            <a:r>
              <a:rPr lang="en-GB" sz="2000" dirty="0"/>
              <a:t> </a:t>
            </a:r>
            <a:r>
              <a:rPr lang="en-GB" sz="2000" dirty="0" err="1"/>
              <a:t>AoS</a:t>
            </a:r>
            <a:r>
              <a:rPr lang="en-GB" sz="2000" dirty="0"/>
              <a:t> </a:t>
            </a:r>
            <a:r>
              <a:rPr lang="en-GB" sz="2000" dirty="0" err="1"/>
              <a:t>é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natural para o </a:t>
            </a:r>
            <a:r>
              <a:rPr lang="en-GB" sz="2000" dirty="0" err="1"/>
              <a:t>programador</a:t>
            </a:r>
            <a:r>
              <a:rPr lang="en-GB" sz="2000" dirty="0"/>
              <a:t> e </a:t>
            </a:r>
            <a:r>
              <a:rPr lang="en-GB" sz="2000" dirty="0" err="1"/>
              <a:t>resulta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código</a:t>
            </a:r>
            <a:r>
              <a:rPr lang="en-GB" sz="2000" dirty="0"/>
              <a:t> </a:t>
            </a:r>
            <a:r>
              <a:rPr lang="en-GB" sz="2000" dirty="0" err="1"/>
              <a:t>mais</a:t>
            </a:r>
            <a:r>
              <a:rPr lang="en-GB" sz="2000" dirty="0"/>
              <a:t> </a:t>
            </a:r>
            <a:r>
              <a:rPr lang="en-GB" sz="2000" dirty="0" err="1"/>
              <a:t>legível</a:t>
            </a:r>
            <a:endParaRPr lang="en-GB" sz="2000" dirty="0"/>
          </a:p>
          <a:p>
            <a:r>
              <a:rPr lang="en-GB" sz="2000" dirty="0"/>
              <a:t>a </a:t>
            </a:r>
            <a:r>
              <a:rPr lang="en-GB" sz="2000" dirty="0" err="1"/>
              <a:t>utilização</a:t>
            </a:r>
            <a:r>
              <a:rPr lang="en-GB" sz="2000" dirty="0"/>
              <a:t> de </a:t>
            </a:r>
            <a:r>
              <a:rPr lang="en-GB" sz="2000" dirty="0" err="1"/>
              <a:t>SoA</a:t>
            </a:r>
            <a:r>
              <a:rPr lang="en-GB" sz="2000" dirty="0"/>
              <a:t> </a:t>
            </a:r>
            <a:r>
              <a:rPr lang="en-GB" sz="2000" dirty="0" err="1"/>
              <a:t>resulta</a:t>
            </a:r>
            <a:r>
              <a:rPr lang="en-GB" sz="2000" dirty="0"/>
              <a:t> </a:t>
            </a:r>
            <a:r>
              <a:rPr lang="en-GB" sz="2000" dirty="0" err="1"/>
              <a:t>numa</a:t>
            </a:r>
            <a:r>
              <a:rPr lang="en-GB" sz="2000" dirty="0"/>
              <a:t> </a:t>
            </a:r>
            <a:r>
              <a:rPr lang="en-GB" sz="2000" dirty="0" err="1"/>
              <a:t>melhor</a:t>
            </a:r>
            <a:r>
              <a:rPr lang="en-GB" sz="2000" dirty="0"/>
              <a:t> </a:t>
            </a:r>
            <a:r>
              <a:rPr lang="en-GB" sz="2000" dirty="0" err="1"/>
              <a:t>utilização</a:t>
            </a:r>
            <a:r>
              <a:rPr lang="en-GB" sz="2000" dirty="0"/>
              <a:t> da </a:t>
            </a:r>
            <a:r>
              <a:rPr lang="en-GB" sz="2000" dirty="0" err="1"/>
              <a:t>memória</a:t>
            </a:r>
            <a:r>
              <a:rPr lang="en-GB" sz="2000" dirty="0"/>
              <a:t> (</a:t>
            </a:r>
            <a:r>
              <a:rPr lang="en-GB" sz="2000" dirty="0" err="1"/>
              <a:t>menos</a:t>
            </a:r>
            <a:r>
              <a:rPr lang="en-GB" sz="2000" dirty="0"/>
              <a:t> </a:t>
            </a:r>
            <a:r>
              <a:rPr lang="en-GB" sz="2000" i="1" dirty="0"/>
              <a:t>padding</a:t>
            </a:r>
            <a:r>
              <a:rPr lang="en-GB" sz="2000" dirty="0"/>
              <a:t>), </a:t>
            </a:r>
            <a:r>
              <a:rPr lang="en-GB" sz="2000" dirty="0" err="1"/>
              <a:t>maior</a:t>
            </a:r>
            <a:r>
              <a:rPr lang="en-GB" sz="2000" dirty="0"/>
              <a:t> </a:t>
            </a:r>
            <a:r>
              <a:rPr lang="en-GB" sz="2000" dirty="0" err="1"/>
              <a:t>localidade</a:t>
            </a:r>
            <a:r>
              <a:rPr lang="en-GB" sz="2000" dirty="0"/>
              <a:t> especial e </a:t>
            </a:r>
            <a:r>
              <a:rPr lang="en-GB" sz="2000" dirty="0" err="1"/>
              <a:t>permite</a:t>
            </a:r>
            <a:r>
              <a:rPr lang="en-GB" sz="2000" dirty="0"/>
              <a:t> </a:t>
            </a:r>
            <a:r>
              <a:rPr lang="en-GB" sz="2000" dirty="0" err="1"/>
              <a:t>vectorização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Alguma</a:t>
            </a:r>
            <a:r>
              <a:rPr lang="en-GB" sz="2000" dirty="0"/>
              <a:t> </a:t>
            </a:r>
            <a:r>
              <a:rPr lang="en-GB" sz="2000" dirty="0" err="1"/>
              <a:t>linguagens</a:t>
            </a:r>
            <a:r>
              <a:rPr lang="en-GB" sz="2000" dirty="0"/>
              <a:t> de </a:t>
            </a:r>
            <a:r>
              <a:rPr lang="en-GB" sz="2000" dirty="0" err="1"/>
              <a:t>programação</a:t>
            </a:r>
            <a:r>
              <a:rPr lang="en-GB" sz="2000" dirty="0"/>
              <a:t> </a:t>
            </a:r>
            <a:r>
              <a:rPr lang="en-GB" sz="2000" dirty="0" err="1"/>
              <a:t>recentes</a:t>
            </a:r>
            <a:r>
              <a:rPr lang="en-GB" sz="2000" dirty="0"/>
              <a:t> </a:t>
            </a:r>
            <a:r>
              <a:rPr lang="en-GB" sz="2000" dirty="0" err="1"/>
              <a:t>permitem</a:t>
            </a:r>
            <a:r>
              <a:rPr lang="en-GB" sz="2000" dirty="0"/>
              <a:t> </a:t>
            </a:r>
            <a:r>
              <a:rPr lang="en-GB" sz="2000" dirty="0" err="1"/>
              <a:t>indicar</a:t>
            </a:r>
            <a:r>
              <a:rPr lang="en-GB" sz="2000" dirty="0"/>
              <a:t> </a:t>
            </a:r>
            <a:r>
              <a:rPr lang="en-GB" sz="2000" dirty="0" err="1"/>
              <a:t>ao</a:t>
            </a:r>
            <a:r>
              <a:rPr lang="en-GB" sz="2000" dirty="0"/>
              <a:t> </a:t>
            </a:r>
            <a:r>
              <a:rPr lang="en-GB" sz="2000" dirty="0" err="1"/>
              <a:t>compilador</a:t>
            </a:r>
            <a:r>
              <a:rPr lang="en-GB" sz="2000" dirty="0"/>
              <a:t> qual o </a:t>
            </a:r>
            <a:r>
              <a:rPr lang="en-GB" sz="2000" dirty="0" err="1"/>
              <a:t>mapeamento</a:t>
            </a:r>
            <a:r>
              <a:rPr lang="en-GB" sz="2000" dirty="0"/>
              <a:t> </a:t>
            </a:r>
            <a:r>
              <a:rPr lang="en-GB" sz="2000" dirty="0" err="1"/>
              <a:t>desejado</a:t>
            </a:r>
            <a:r>
              <a:rPr lang="en-GB" sz="2000" dirty="0"/>
              <a:t>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alterar</a:t>
            </a:r>
            <a:r>
              <a:rPr lang="en-GB" sz="2000" dirty="0"/>
              <a:t> a </a:t>
            </a:r>
            <a:r>
              <a:rPr lang="en-GB" sz="2000" dirty="0" err="1"/>
              <a:t>indexação</a:t>
            </a:r>
            <a:r>
              <a:rPr lang="en-GB" sz="2000" dirty="0"/>
              <a:t> da </a:t>
            </a:r>
            <a:r>
              <a:rPr lang="en-GB" sz="2000" dirty="0" err="1"/>
              <a:t>informação</a:t>
            </a:r>
            <a:r>
              <a:rPr lang="en-GB" sz="2000" dirty="0"/>
              <a:t> a </a:t>
            </a:r>
            <a:r>
              <a:rPr lang="en-GB" sz="2000" dirty="0" err="1"/>
              <a:t>tratar</a:t>
            </a:r>
            <a:r>
              <a:rPr lang="en-GB" sz="2000" dirty="0"/>
              <a:t>: ODIN (</a:t>
            </a:r>
            <a:r>
              <a:rPr lang="en-GB" sz="2000" dirty="0">
                <a:hlinkClick r:id="rId2"/>
              </a:rPr>
              <a:t>https://odin-lang.org/docs/overview/#soa-data-types</a:t>
            </a:r>
            <a:r>
              <a:rPr lang="en-GB" sz="2000" dirty="0"/>
              <a:t>) </a:t>
            </a:r>
          </a:p>
          <a:p>
            <a:pPr marL="0" indent="0">
              <a:buNone/>
            </a:pPr>
            <a:endParaRPr lang="pt-PT" sz="1400" b="0" i="0" dirty="0">
              <a:effectLst/>
              <a:latin typeface="SFMono-Regular"/>
            </a:endParaRPr>
          </a:p>
          <a:p>
            <a:pPr marL="0" indent="0">
              <a:buNone/>
            </a:pPr>
            <a:endParaRPr lang="pt-PT" sz="1400" dirty="0">
              <a:latin typeface="SFMono-Regular"/>
            </a:endParaRPr>
          </a:p>
          <a:p>
            <a:pPr marL="0" indent="0">
              <a:buNone/>
            </a:pPr>
            <a:endParaRPr lang="pt-PT" sz="2000" b="0" i="0" dirty="0">
              <a:effectLst/>
              <a:latin typeface="SFMono-Regular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44DF67-C5E9-83AC-EA2D-7E2440FD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B51C5B-C5EC-4110-3407-856696050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30</a:t>
            </a:fld>
            <a:endParaRPr lang="pt-PT" altLang="pt-PT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E4F2DC3-04CA-74C8-A541-B42B7E0C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14041"/>
              </p:ext>
            </p:extLst>
          </p:nvPr>
        </p:nvGraphicFramePr>
        <p:xfrm>
          <a:off x="467544" y="3789040"/>
          <a:ext cx="79208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48458940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51899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Vector3 ::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{x, y, z: f32}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:: 2 </a:t>
                      </a:r>
                    </a:p>
                    <a:p>
                      <a:pPr marL="0" indent="0">
                        <a:buNone/>
                      </a:pPr>
                      <a:endParaRPr lang="pt-PT" sz="14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[N]Vector3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[0].x = 1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[0].y = 4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[0].z = 9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 = {0, 3, 4}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fmt.println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  <a:p>
                      <a:endParaRPr lang="en-GB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Same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syntax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as AOS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treat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as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</a:t>
                      </a:r>
                      <a:endParaRPr lang="pt-PT" sz="14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endParaRPr lang="pt-PT" sz="14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v_soa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#soa[N]Vector3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v_soa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[0].x = 1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v_soa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[0].y = 4 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v_soa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[0].z = 9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 = {0, 3, 4} </a:t>
                      </a:r>
                    </a:p>
                    <a:p>
                      <a:pPr marL="0" indent="0">
                        <a:buNone/>
                      </a:pP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fmt.println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PT" sz="1400" b="0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v_aos</a:t>
                      </a:r>
                      <a:r>
                        <a:rPr lang="pt-PT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endParaRPr lang="en-GB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06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33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</a:t>
            </a:r>
            <a:r>
              <a:rPr lang="pt-PT" i="1" dirty="0" err="1"/>
              <a:t>stride</a:t>
            </a:r>
            <a:endParaRPr lang="pt-PT" i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>
                <a:latin typeface="Courier New" pitchFamily="49" charset="0"/>
                <a:cs typeface="Courier New" pitchFamily="49" charset="0"/>
              </a:rPr>
              <a:t> i=0 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; i&lt; SIZE ; i+=2)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6540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Stride</a:t>
            </a:r>
            <a:r>
              <a:rPr lang="pt-PT" i="1" dirty="0"/>
              <a:t> </a:t>
            </a:r>
            <a:r>
              <a:rPr lang="pt-PT" dirty="0"/>
              <a:t>!= 1</a:t>
            </a:r>
          </a:p>
          <a:p>
            <a:r>
              <a:rPr lang="pt-PT" dirty="0"/>
              <a:t>Acessos </a:t>
            </a:r>
            <a:r>
              <a:rPr lang="pt-PT" b="1" dirty="0"/>
              <a:t>não contíguos</a:t>
            </a:r>
            <a:r>
              <a:rPr lang="pt-PT" dirty="0"/>
              <a:t>, mas </a:t>
            </a:r>
            <a:r>
              <a:rPr lang="pt-PT" b="1" dirty="0"/>
              <a:t>ordenados</a:t>
            </a:r>
            <a:r>
              <a:rPr lang="pt-PT" dirty="0"/>
              <a:t>.</a:t>
            </a:r>
          </a:p>
          <a:p>
            <a:r>
              <a:rPr lang="pt-PT" dirty="0"/>
              <a:t>Compilador pode não vectorizar o código. </a:t>
            </a:r>
          </a:p>
          <a:p>
            <a:r>
              <a:rPr lang="pt-PT" dirty="0"/>
              <a:t>Código (mesmo vectorial) menos eficiente, devido a acessos a memória e reduzida localidade espacial.</a:t>
            </a:r>
          </a:p>
        </p:txBody>
      </p:sp>
    </p:spTree>
    <p:extLst>
      <p:ext uri="{BB962C8B-B14F-4D97-AF65-F5344CB8AC3E}">
        <p14:creationId xmlns:p14="http://schemas.microsoft.com/office/powerpoint/2010/main" val="40272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pt-PT" sz="2800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Bloqueadores </a:t>
            </a:r>
            <a:r>
              <a:rPr lang="pt-PT" sz="2800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Auto-vectorização</a:t>
            </a:r>
            <a:r>
              <a:rPr lang="pt-PT" sz="2800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: </a:t>
            </a:r>
            <a:r>
              <a:rPr lang="pt-PT" sz="2800" i="1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uncountable</a:t>
            </a:r>
            <a:r>
              <a:rPr lang="pt-PT" sz="2800" i="1" dirty="0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 </a:t>
            </a:r>
            <a:r>
              <a:rPr lang="pt-PT" sz="2800" i="1" dirty="0" err="1">
                <a:solidFill>
                  <a:srgbClr val="000000"/>
                </a:solidFill>
                <a:latin typeface="Arial" charset="0"/>
                <a:ea typeface="ＭＳ Ｐゴシック" pitchFamily="-109" charset="-128"/>
                <a:cs typeface="+mn-cs"/>
              </a:rPr>
              <a:t>loops</a:t>
            </a:r>
            <a:endParaRPr lang="pt-PT" sz="2800" i="1" dirty="0">
              <a:solidFill>
                <a:srgbClr val="000000"/>
              </a:solidFill>
              <a:latin typeface="Arial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a[i]!=0 &amp;&amp;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2411760" y="2420888"/>
            <a:ext cx="1008112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número de iterações não pode ser computado </a:t>
            </a:r>
          </a:p>
          <a:p>
            <a:r>
              <a:rPr lang="pt-PT" i="1" dirty="0"/>
              <a:t>(</a:t>
            </a:r>
            <a:r>
              <a:rPr lang="pt-PT" i="1" dirty="0" err="1"/>
              <a:t>uncountable</a:t>
            </a:r>
            <a:r>
              <a:rPr lang="pt-PT" i="1" dirty="0"/>
              <a:t> </a:t>
            </a:r>
            <a:r>
              <a:rPr lang="pt-PT" i="1" dirty="0" err="1"/>
              <a:t>loop</a:t>
            </a:r>
            <a:r>
              <a:rPr lang="pt-PT" dirty="0"/>
              <a:t>)</a:t>
            </a:r>
            <a:r>
              <a:rPr lang="pt-PT" i="1" dirty="0"/>
              <a:t>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83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condições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s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(s&lt;0.) {c[i] = s;}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(s==0.) {c[i] = -10.;}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{c[i] = -s;}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1314" y="4401485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Estruturas condicionais</a:t>
            </a:r>
            <a:r>
              <a:rPr lang="pt-PT" i="1" dirty="0"/>
              <a:t>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95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condições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s = a[i]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(s &lt; 0 ? s : 0);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1314" y="3899783"/>
            <a:ext cx="679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Algumas estruturas condicionais simples realizáveis como uma máscara</a:t>
            </a:r>
            <a:r>
              <a:rPr lang="pt-PT" i="1" dirty="0"/>
              <a:t>: </a:t>
            </a:r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 nesses casos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1313" y="4797152"/>
            <a:ext cx="7083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NOTA</a:t>
            </a:r>
            <a:r>
              <a:rPr lang="pt-PT" dirty="0"/>
              <a:t>: </a:t>
            </a:r>
          </a:p>
          <a:p>
            <a:r>
              <a:rPr lang="pt-PT" dirty="0"/>
              <a:t>s é calculado para todos os elementos do vector.</a:t>
            </a:r>
          </a:p>
          <a:p>
            <a:r>
              <a:rPr lang="pt-PT" dirty="0"/>
              <a:t>usando uma máscara só é atribuído aqueles elementos de c para os quais s é &lt;0!</a:t>
            </a:r>
          </a:p>
        </p:txBody>
      </p:sp>
    </p:spTree>
    <p:extLst>
      <p:ext uri="{BB962C8B-B14F-4D97-AF65-F5344CB8AC3E}">
        <p14:creationId xmlns:p14="http://schemas.microsoft.com/office/powerpoint/2010/main" val="37647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funções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myfunc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(a[i])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1691680" y="2739171"/>
            <a:ext cx="1512168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Invocação de funções dentro do ciclo: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47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funções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36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285750" y="1000125"/>
            <a:ext cx="5615640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b[SIZE]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c[i] =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__builtin_absf(a[i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]) + b[i];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3" name="Rectângulo 2"/>
          <p:cNvSpPr/>
          <p:nvPr/>
        </p:nvSpPr>
        <p:spPr bwMode="auto">
          <a:xfrm>
            <a:off x="1676400" y="2743200"/>
            <a:ext cx="2578968" cy="360040"/>
          </a:xfrm>
          <a:prstGeom prst="rect">
            <a:avLst/>
          </a:prstGeom>
          <a:solidFill>
            <a:srgbClr val="C0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55006" y="3893654"/>
            <a:ext cx="591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Invocação de funções intrínseca dentro do ciclo: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4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815" y="255918"/>
            <a:ext cx="8534400" cy="838200"/>
          </a:xfrm>
        </p:spPr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37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i=1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a[i-1]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591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Dependência </a:t>
            </a:r>
            <a:r>
              <a:rPr lang="pt-PT" i="1" dirty="0" err="1"/>
              <a:t>read</a:t>
            </a:r>
            <a:r>
              <a:rPr lang="pt-PT" i="1" dirty="0"/>
              <a:t> </a:t>
            </a:r>
            <a:r>
              <a:rPr lang="pt-PT" i="1" dirty="0" err="1"/>
              <a:t>after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(</a:t>
            </a:r>
            <a:r>
              <a:rPr lang="pt-PT" dirty="0" err="1"/>
              <a:t>RaW</a:t>
            </a:r>
            <a:r>
              <a:rPr lang="pt-PT" dirty="0"/>
              <a:t>)!</a:t>
            </a:r>
          </a:p>
          <a:p>
            <a:r>
              <a:rPr lang="pt-PT" dirty="0"/>
              <a:t>Como i cresce, o valor de a[i+1] é alterado na próxima iteração anterior!</a:t>
            </a:r>
          </a:p>
          <a:p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272FD3-8CAE-4FBE-6DBF-5914543DC66D}"/>
              </a:ext>
            </a:extLst>
          </p:cNvPr>
          <p:cNvSpPr txBox="1"/>
          <p:nvPr/>
        </p:nvSpPr>
        <p:spPr>
          <a:xfrm>
            <a:off x="6516216" y="1997281"/>
            <a:ext cx="216024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iteração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1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ler</a:t>
            </a:r>
            <a:r>
              <a:rPr lang="en-GB" dirty="0">
                <a:solidFill>
                  <a:srgbClr val="FFFFFF"/>
                </a:solidFill>
              </a:rPr>
              <a:t>: 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a[i-1]</a:t>
            </a:r>
          </a:p>
          <a:p>
            <a:r>
              <a:rPr lang="en-GB" dirty="0" err="1">
                <a:solidFill>
                  <a:srgbClr val="FFFFFF"/>
                </a:solidFill>
              </a:rPr>
              <a:t>escrever</a:t>
            </a:r>
            <a:r>
              <a:rPr lang="en-GB" dirty="0">
                <a:solidFill>
                  <a:srgbClr val="FFFFFF"/>
                </a:solidFill>
              </a:rPr>
              <a:t>: 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18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8D0480-3C69-4AD6-2C85-DC748145D164}"/>
              </a:ext>
            </a:extLst>
          </p:cNvPr>
          <p:cNvSpPr txBox="1"/>
          <p:nvPr/>
        </p:nvSpPr>
        <p:spPr>
          <a:xfrm>
            <a:off x="6516216" y="4136135"/>
            <a:ext cx="216024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iteração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ler</a:t>
            </a:r>
            <a:r>
              <a:rPr lang="en-GB" dirty="0">
                <a:solidFill>
                  <a:srgbClr val="FFFFFF"/>
                </a:solidFill>
              </a:rPr>
              <a:t>: 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18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 err="1">
                <a:solidFill>
                  <a:srgbClr val="FFFFFF"/>
                </a:solidFill>
              </a:rPr>
              <a:t>escrever</a:t>
            </a:r>
            <a:r>
              <a:rPr lang="en-GB" dirty="0">
                <a:solidFill>
                  <a:srgbClr val="FFFFFF"/>
                </a:solidFill>
              </a:rPr>
              <a:t>: </a:t>
            </a:r>
            <a:r>
              <a:rPr lang="en-GB" sz="18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a[i+1]</a:t>
            </a:r>
            <a:endParaRPr lang="en-GB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Conexão Curva 17">
            <a:extLst>
              <a:ext uri="{FF2B5EF4-FFF2-40B4-BE49-F238E27FC236}">
                <a16:creationId xmlns:a16="http://schemas.microsoft.com/office/drawing/2014/main" id="{5A570FCE-D756-A98C-D6C7-4249123A894D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 bwMode="auto">
          <a:xfrm rot="5400000" flipH="1" flipV="1">
            <a:off x="7188629" y="3728428"/>
            <a:ext cx="815415" cy="12700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88186B-7765-5510-947A-F4053DAF233C}"/>
              </a:ext>
            </a:extLst>
          </p:cNvPr>
          <p:cNvSpPr txBox="1"/>
          <p:nvPr/>
        </p:nvSpPr>
        <p:spPr>
          <a:xfrm>
            <a:off x="7660063" y="3543761"/>
            <a:ext cx="126901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RAW: 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sz="1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38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i=0 ; i&lt; SIZE-1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a[i+1]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5666" y="3526383"/>
            <a:ext cx="591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Dependência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i="1" dirty="0" err="1"/>
              <a:t>read</a:t>
            </a:r>
            <a:r>
              <a:rPr lang="pt-PT" i="1" dirty="0"/>
              <a:t> (</a:t>
            </a:r>
            <a:r>
              <a:rPr lang="pt-PT" i="1" dirty="0" err="1"/>
              <a:t>WaR</a:t>
            </a:r>
            <a:r>
              <a:rPr lang="pt-PT" i="1" dirty="0"/>
              <a:t>)</a:t>
            </a:r>
            <a:r>
              <a:rPr lang="pt-PT" dirty="0"/>
              <a:t>!</a:t>
            </a:r>
          </a:p>
          <a:p>
            <a:r>
              <a:rPr lang="pt-PT" dirty="0"/>
              <a:t>Como i cresce, o valor de a[i+1] só será alterado na próxima iteração!</a:t>
            </a:r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6252859" y="2691567"/>
            <a:ext cx="2159566" cy="2154419"/>
            <a:chOff x="6387543" y="2858757"/>
            <a:chExt cx="2159566" cy="2154419"/>
          </a:xfrm>
        </p:grpSpPr>
        <p:sp>
          <p:nvSpPr>
            <p:cNvPr id="9" name="CaixaDeTexto 8"/>
            <p:cNvSpPr txBox="1"/>
            <p:nvPr/>
          </p:nvSpPr>
          <p:spPr>
            <a:xfrm>
              <a:off x="6387543" y="2858757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a[0] = a[1]+1;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87543" y="3388930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a[1] = a[2]+1;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387543" y="403700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a[2] = a[3]+1;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387543" y="4613066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a[3] = a[4]+1;</a:t>
              </a:r>
            </a:p>
          </p:txBody>
        </p:sp>
        <p:cxnSp>
          <p:nvCxnSpPr>
            <p:cNvPr id="13" name="Conexão recta unidireccional 12"/>
            <p:cNvCxnSpPr/>
            <p:nvPr/>
          </p:nvCxnSpPr>
          <p:spPr bwMode="auto">
            <a:xfrm flipH="1">
              <a:off x="6804248" y="3258867"/>
              <a:ext cx="998780" cy="13375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Conexão recta unidireccional 13"/>
            <p:cNvCxnSpPr/>
            <p:nvPr/>
          </p:nvCxnSpPr>
          <p:spPr bwMode="auto">
            <a:xfrm flipH="1">
              <a:off x="6804248" y="3789040"/>
              <a:ext cx="998780" cy="288032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Conexão recta unidireccional 14"/>
            <p:cNvCxnSpPr/>
            <p:nvPr/>
          </p:nvCxnSpPr>
          <p:spPr bwMode="auto">
            <a:xfrm flipH="1">
              <a:off x="6804248" y="4437112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9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34400" cy="1849760"/>
              </a:xfrm>
            </p:spPr>
            <p:txBody>
              <a:bodyPr/>
              <a:lstStyle/>
              <a:p>
                <a:r>
                  <a:rPr lang="pt-PT" sz="2000" dirty="0"/>
                  <a:t>Distância da dependência : diferença entre o índice de escrita e o índice de leitura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𝑑</m:t>
                      </m:r>
                      <m:r>
                        <a:rPr lang="pt-PT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pt-PT" sz="2000" dirty="0"/>
              </a:p>
              <a:p>
                <a:endParaRPr lang="pt-PT" sz="2000" dirty="0"/>
              </a:p>
              <a:p>
                <a:r>
                  <a:rPr lang="pt-PT" sz="2000" dirty="0"/>
                  <a:t>Se </a:t>
                </a:r>
                <a:r>
                  <a:rPr lang="pt-PT" sz="2000" i="1" dirty="0"/>
                  <a:t>d</a:t>
                </a:r>
                <a:r>
                  <a:rPr lang="pt-PT" sz="2000" dirty="0"/>
                  <a:t> &lt;= 0 não há dependências </a:t>
                </a:r>
                <a:r>
                  <a:rPr lang="pt-PT" sz="2000" dirty="0" err="1"/>
                  <a:t>RaW</a:t>
                </a:r>
                <a:r>
                  <a:rPr lang="pt-PT" sz="2000" dirty="0"/>
                  <a:t> : ciclo pode ser vectorizado</a:t>
                </a:r>
              </a:p>
            </p:txBody>
          </p:sp>
        </mc:Choice>
        <mc:Fallback xmlns="" xmlns:mv="urn:schemas-microsoft-com:mac:vml">
          <p:sp>
            <p:nvSpPr>
              <p:cNvPr id="3" name="Marcador de Posição de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34400" cy="1849760"/>
              </a:xfrm>
              <a:blipFill rotWithShape="1">
                <a:blip r:embed="rId2"/>
                <a:stretch>
                  <a:fillRect l="-714" t="-19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39</a:t>
            </a:fld>
            <a:endParaRPr lang="pt-PT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86371"/>
              </p:ext>
            </p:extLst>
          </p:nvPr>
        </p:nvGraphicFramePr>
        <p:xfrm>
          <a:off x="395536" y="3212976"/>
          <a:ext cx="83529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(i=1 ; i &lt; SIZE ; i++) {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PT" sz="1800" kern="0" baseline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 = 2 * a[i-1]; }</a:t>
                      </a:r>
                    </a:p>
                    <a:p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(i=0 ; i &lt; SIZE-1 ; i++) {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PT" sz="1800" kern="0" baseline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 = 2 * a[i+1];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i – (i-1) = 1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d&gt;0 =&gt; </a:t>
                      </a:r>
                      <a:r>
                        <a:rPr lang="pt-PT" sz="1800" kern="0" dirty="0" err="1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</a:t>
                      </a:r>
                      <a:endParaRPr lang="pt-PT" sz="1800" kern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P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i – (i+1) = -1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d&lt;0 =&gt; </a:t>
                      </a:r>
                      <a:r>
                        <a:rPr lang="pt-PT" sz="1800" kern="0" dirty="0" err="1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</a:t>
                      </a:r>
                      <a:endParaRPr lang="pt-PT" sz="1800" kern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/>
              <p:cNvSpPr txBox="1">
                <a:spLocks/>
              </p:cNvSpPr>
              <p:nvPr/>
            </p:nvSpPr>
            <p:spPr bwMode="auto">
              <a:xfrm>
                <a:off x="395536" y="5199337"/>
                <a:ext cx="8534400" cy="92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pt-PT" sz="2000" kern="0" dirty="0"/>
                  <a:t>Nota: o sinal da distância deve respeitar a ordem de iteração.</a:t>
                </a:r>
                <a:br>
                  <a:rPr lang="pt-PT" sz="2000" kern="0" dirty="0"/>
                </a:br>
                <a:r>
                  <a:rPr lang="pt-PT" sz="2000" kern="0" dirty="0"/>
                  <a:t>Isto é, se o índice for decrementado então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/>
                      </a:rPr>
                      <m:t>𝑑</m:t>
                    </m:r>
                    <m:r>
                      <a:rPr lang="pt-PT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b="0" i="1" smtClean="0">
                            <a:latin typeface="Cambria Math"/>
                          </a:rPr>
                          <m:t>−(</m:t>
                        </m:r>
                        <m:r>
                          <a:rPr lang="pt-PT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pt-PT" sz="2000" i="1" smtClean="0">
                            <a:latin typeface="Cambria Math"/>
                          </a:rPr>
                          <m:t>𝑊</m:t>
                        </m:r>
                      </m:sup>
                    </m:sSup>
                    <m:r>
                      <a:rPr lang="pt-PT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pt-PT" sz="2000" i="1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pt-PT" sz="2000" dirty="0"/>
                  <a:t>)</a:t>
                </a:r>
              </a:p>
              <a:p>
                <a:pPr marL="0" indent="0">
                  <a:buNone/>
                </a:pPr>
                <a:endParaRPr lang="pt-PT" sz="2000" kern="0" dirty="0"/>
              </a:p>
            </p:txBody>
          </p:sp>
        </mc:Choice>
        <mc:Fallback xmlns="" xmlns:mv="urn:schemas-microsoft-com:mac:vml">
          <p:sp>
            <p:nvSpPr>
              <p:cNvPr id="8" name="Marcador de Posição de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199337"/>
                <a:ext cx="8534400" cy="924880"/>
              </a:xfrm>
              <a:prstGeom prst="rect">
                <a:avLst/>
              </a:prstGeom>
              <a:blipFill rotWithShape="1">
                <a:blip r:embed="rId3"/>
                <a:stretch>
                  <a:fillRect l="-786" t="-3947"/>
                </a:stretch>
              </a:blipFill>
              <a:ln>
                <a:noFill/>
              </a:ln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:mv="urn:schemas-microsoft-com:mac:vml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:mv="urn:schemas-microsoft-com:mac:vml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8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81000" y="3276600"/>
            <a:ext cx="434032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 err="1">
                <a:latin typeface="Courier New"/>
                <a:cs typeface="Courier New"/>
              </a:rPr>
              <a:t>loop</a:t>
            </a:r>
            <a:r>
              <a:rPr lang="pt-PT" sz="1800" b="1" dirty="0">
                <a:latin typeface="Courier New"/>
                <a:cs typeface="Courier New"/>
              </a:rPr>
              <a:t>: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esi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%vec0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(%</a:t>
            </a:r>
            <a:r>
              <a:rPr lang="pt-PT" sz="1800" b="1" dirty="0" err="1">
                <a:latin typeface="Courier New"/>
                <a:cs typeface="Courier New"/>
              </a:rPr>
              <a:t>edi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4), %vec1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add.v</a:t>
            </a:r>
            <a:r>
              <a:rPr lang="pt-PT" sz="1800" b="1" dirty="0">
                <a:latin typeface="Courier New"/>
                <a:cs typeface="Courier New"/>
              </a:rPr>
              <a:t> %vec0, %vec1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mov.v</a:t>
            </a:r>
            <a:r>
              <a:rPr lang="pt-PT" sz="1800" b="1" dirty="0">
                <a:latin typeface="Courier New"/>
                <a:cs typeface="Courier New"/>
              </a:rPr>
              <a:t> %vec1, (%</a:t>
            </a:r>
            <a:r>
              <a:rPr lang="pt-PT" sz="1800" b="1" dirty="0" err="1">
                <a:latin typeface="Courier New"/>
                <a:cs typeface="Courier New"/>
              </a:rPr>
              <a:t>ebx</a:t>
            </a:r>
            <a:r>
              <a:rPr lang="pt-PT" sz="1800" b="1" dirty="0">
                <a:latin typeface="Courier New"/>
                <a:cs typeface="Courier New"/>
              </a:rPr>
              <a:t>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r>
              <a:rPr lang="pt-PT" sz="1800" b="1" dirty="0">
                <a:latin typeface="Courier New"/>
                <a:cs typeface="Courier New"/>
              </a:rPr>
              <a:t>, 4)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addl</a:t>
            </a:r>
            <a:r>
              <a:rPr lang="pt-PT" sz="1800" b="1" dirty="0">
                <a:latin typeface="Courier New"/>
                <a:cs typeface="Courier New"/>
              </a:rPr>
              <a:t> $N,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cmpl</a:t>
            </a:r>
            <a:r>
              <a:rPr lang="pt-PT" sz="1800" b="1" dirty="0">
                <a:latin typeface="Courier New"/>
                <a:cs typeface="Courier New"/>
              </a:rPr>
              <a:t> SIZE, %</a:t>
            </a:r>
            <a:r>
              <a:rPr lang="pt-PT" sz="1800" b="1" dirty="0" err="1">
                <a:latin typeface="Courier New"/>
                <a:cs typeface="Courier New"/>
              </a:rPr>
              <a:t>ecx</a:t>
            </a:r>
            <a:endParaRPr lang="pt-PT" sz="1800" b="1" dirty="0">
              <a:latin typeface="Courier New"/>
              <a:cs typeface="Courier New"/>
            </a:endParaRP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jl</a:t>
            </a:r>
            <a:r>
              <a:rPr lang="pt-PT" sz="1800" b="1" dirty="0">
                <a:latin typeface="Courier New"/>
                <a:cs typeface="Courier New"/>
              </a:rPr>
              <a:t> </a:t>
            </a:r>
            <a:r>
              <a:rPr lang="pt-PT" sz="1800" b="1" dirty="0" err="1">
                <a:latin typeface="Courier New"/>
                <a:cs typeface="Courier New"/>
              </a:rPr>
              <a:t>loop</a:t>
            </a:r>
            <a:endParaRPr lang="pt-PT" sz="1800" b="1" dirty="0">
              <a:latin typeface="Courier New"/>
              <a:cs typeface="Courier New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5143500" y="4343400"/>
            <a:ext cx="1296516" cy="552510"/>
            <a:chOff x="5181600" y="4343400"/>
            <a:chExt cx="1296516" cy="552510"/>
          </a:xfrm>
        </p:grpSpPr>
        <p:sp>
          <p:nvSpPr>
            <p:cNvPr id="115" name="TextBox 114"/>
            <p:cNvSpPr txBox="1"/>
            <p:nvPr/>
          </p:nvSpPr>
          <p:spPr>
            <a:xfrm>
              <a:off x="5486400" y="4343400"/>
              <a:ext cx="979536" cy="400110"/>
            </a:xfrm>
            <a:prstGeom prst="rect">
              <a:avLst/>
            </a:prstGeom>
            <a:solidFill>
              <a:srgbClr val="7997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86535" y="4495800"/>
              <a:ext cx="1022751" cy="400110"/>
            </a:xfrm>
            <a:prstGeom prst="rect">
              <a:avLst/>
            </a:prstGeom>
            <a:solidFill>
              <a:srgbClr val="79977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b="1" dirty="0" err="1"/>
                <a:t>Op</a:t>
              </a:r>
              <a:r>
                <a:rPr lang="pt-PT" b="1" dirty="0"/>
                <a:t> x N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 bwMode="auto">
            <a:xfrm flipV="1">
              <a:off x="6173316" y="4361121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5181600" y="43434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 flipV="1">
              <a:off x="6173316" y="47244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Processamento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Vectorial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312827" y="956693"/>
            <a:ext cx="8534400" cy="533400"/>
          </a:xfrm>
        </p:spPr>
        <p:txBody>
          <a:bodyPr/>
          <a:lstStyle/>
          <a:p>
            <a:pPr algn="ctr">
              <a:buNone/>
            </a:pPr>
            <a:r>
              <a:rPr lang="en-US" altLang="pt-PT" sz="2400" b="1" cap="small" dirty="0">
                <a:latin typeface="Calibri" pitchFamily="-109" charset="0"/>
                <a:ea typeface="ＭＳ Ｐゴシック" pitchFamily="-109" charset="-128"/>
              </a:rPr>
              <a:t>Data Level Parallelism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 algn="ctr">
              <a:buNone/>
            </a:pP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processa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b="1" dirty="0">
                <a:latin typeface="Calibri" pitchFamily="-109" charset="0"/>
                <a:ea typeface="ＭＳ Ｐゴシック" pitchFamily="-109" charset="-128"/>
              </a:rPr>
              <a:t>N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elementos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1800" dirty="0" err="1">
                <a:latin typeface="Calibri" pitchFamily="-109" charset="0"/>
                <a:ea typeface="ＭＳ Ｐゴシック" pitchFamily="-109" charset="-128"/>
              </a:rPr>
              <a:t>conjunto</a:t>
            </a:r>
            <a:r>
              <a:rPr lang="en-US" altLang="pt-PT" sz="1800" dirty="0">
                <a:latin typeface="Calibri" pitchFamily="-109" charset="0"/>
                <a:ea typeface="ＭＳ Ｐゴシック" pitchFamily="-109" charset="-128"/>
              </a:rPr>
              <a:t> de dados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Processamento Vectorial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4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81000" y="1981200"/>
            <a:ext cx="404469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b="1" dirty="0">
                <a:latin typeface="Courier New"/>
                <a:cs typeface="Courier New"/>
              </a:rPr>
              <a:t>for (i=0 ; i &lt; SIZE ; i++) {</a:t>
            </a:r>
          </a:p>
          <a:p>
            <a:r>
              <a:rPr lang="pt-PT" sz="1800" b="1" dirty="0">
                <a:latin typeface="Courier New"/>
                <a:cs typeface="Courier New"/>
              </a:rPr>
              <a:t>  </a:t>
            </a:r>
            <a:r>
              <a:rPr lang="pt-PT" sz="1800" b="1" dirty="0" err="1">
                <a:latin typeface="Courier New"/>
                <a:cs typeface="Courier New"/>
              </a:rPr>
              <a:t>c[i</a:t>
            </a:r>
            <a:r>
              <a:rPr lang="pt-PT" sz="1800" b="1" dirty="0">
                <a:latin typeface="Courier New"/>
                <a:cs typeface="Courier New"/>
              </a:rPr>
              <a:t>] = </a:t>
            </a:r>
            <a:r>
              <a:rPr lang="pt-PT" sz="1800" b="1" dirty="0" err="1">
                <a:latin typeface="Courier New"/>
                <a:cs typeface="Courier New"/>
              </a:rPr>
              <a:t>a[i</a:t>
            </a:r>
            <a:r>
              <a:rPr lang="pt-PT" sz="1800" b="1" dirty="0">
                <a:latin typeface="Courier New"/>
                <a:cs typeface="Courier New"/>
              </a:rPr>
              <a:t>] + </a:t>
            </a:r>
            <a:r>
              <a:rPr lang="pt-PT" sz="1800" b="1" dirty="0" err="1">
                <a:latin typeface="Courier New"/>
                <a:cs typeface="Courier New"/>
              </a:rPr>
              <a:t>b[i</a:t>
            </a:r>
            <a:r>
              <a:rPr lang="pt-PT" sz="1800" b="1" dirty="0">
                <a:latin typeface="Courier New"/>
                <a:cs typeface="Courier New"/>
              </a:rPr>
              <a:t>];</a:t>
            </a:r>
          </a:p>
          <a:p>
            <a:r>
              <a:rPr lang="pt-PT" sz="1800" b="1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rot="16200000" flipH="1">
            <a:off x="52197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16200000" flipH="1">
            <a:off x="6210300" y="4076700"/>
            <a:ext cx="4191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315200" y="213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315200" y="2286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7315200" y="2438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7315200" y="2590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315200" y="2743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7315200" y="2895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7315200" y="3048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7315200" y="3200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7315200" y="3352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7315200" y="3505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315200" y="3657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315200" y="3810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315200" y="3962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315200" y="4114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7315200" y="4267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315200" y="4419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15200" y="4572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315200" y="4724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5200" y="4876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315200" y="5029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315200" y="5181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7315200" y="53340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7315200" y="54864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7315200" y="56388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315200" y="57912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7315200" y="5943600"/>
            <a:ext cx="990600" cy="15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Shape 80"/>
          <p:cNvCxnSpPr>
            <a:stCxn id="121" idx="2"/>
            <a:endCxn id="126" idx="1"/>
          </p:cNvCxnSpPr>
          <p:nvPr/>
        </p:nvCxnSpPr>
        <p:spPr bwMode="auto">
          <a:xfrm rot="5400000" flipH="1" flipV="1">
            <a:off x="6264068" y="4633090"/>
            <a:ext cx="426422" cy="1675842"/>
          </a:xfrm>
          <a:prstGeom prst="bentConnector4">
            <a:avLst>
              <a:gd name="adj1" fmla="val -53609"/>
              <a:gd name="adj2" fmla="val 6364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>
            <a:stCxn id="39" idx="1"/>
            <a:endCxn id="42" idx="1"/>
          </p:cNvCxnSpPr>
          <p:nvPr/>
        </p:nvCxnSpPr>
        <p:spPr bwMode="auto">
          <a:xfrm rot="10800000" flipV="1">
            <a:off x="5148436" y="3080265"/>
            <a:ext cx="33723" cy="1615589"/>
          </a:xfrm>
          <a:prstGeom prst="bentConnector3">
            <a:avLst>
              <a:gd name="adj1" fmla="val 77787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Elbow Connector 84"/>
          <p:cNvCxnSpPr>
            <a:stCxn id="105" idx="2"/>
            <a:endCxn id="42" idx="0"/>
          </p:cNvCxnSpPr>
          <p:nvPr/>
        </p:nvCxnSpPr>
        <p:spPr bwMode="auto">
          <a:xfrm rot="16200000" flipH="1">
            <a:off x="5415150" y="4251139"/>
            <a:ext cx="468868" cy="204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7315200" y="2133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7315200" y="3352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315200" y="5029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33400" y="36576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33400" y="39624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3400" y="4191000"/>
            <a:ext cx="4114800" cy="2286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33400" y="4419600"/>
            <a:ext cx="4114800" cy="381000"/>
          </a:xfrm>
          <a:prstGeom prst="rect">
            <a:avLst/>
          </a:prstGeom>
          <a:solidFill>
            <a:srgbClr val="FFFFFF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15200" y="22860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315200" y="2438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315200" y="25908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5182158" y="2743200"/>
            <a:ext cx="1219200" cy="533400"/>
            <a:chOff x="5105400" y="2743200"/>
            <a:chExt cx="1219200" cy="533400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2743200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vec0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76" name="Shape 75"/>
          <p:cNvCxnSpPr>
            <a:stCxn id="75" idx="1"/>
            <a:endCxn id="39" idx="0"/>
          </p:cNvCxnSpPr>
          <p:nvPr/>
        </p:nvCxnSpPr>
        <p:spPr bwMode="auto">
          <a:xfrm rot="10800000" flipV="1">
            <a:off x="5639358" y="2362200"/>
            <a:ext cx="1675842" cy="5334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5182158" y="3505200"/>
            <a:ext cx="1219200" cy="533400"/>
            <a:chOff x="5105400" y="2743200"/>
            <a:chExt cx="1219200" cy="533400"/>
          </a:xfrm>
        </p:grpSpPr>
        <p:sp>
          <p:nvSpPr>
            <p:cNvPr id="104" name="TextBox 103"/>
            <p:cNvSpPr txBox="1"/>
            <p:nvPr/>
          </p:nvSpPr>
          <p:spPr>
            <a:xfrm>
              <a:off x="5410200" y="2743200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vec1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78" name="Shape 77"/>
          <p:cNvCxnSpPr>
            <a:stCxn id="89" idx="1"/>
            <a:endCxn id="105" idx="0"/>
          </p:cNvCxnSpPr>
          <p:nvPr/>
        </p:nvCxnSpPr>
        <p:spPr bwMode="auto">
          <a:xfrm rot="10800000" flipV="1">
            <a:off x="5639358" y="3429000"/>
            <a:ext cx="1675842" cy="22860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Rectangle 111"/>
          <p:cNvSpPr/>
          <p:nvPr/>
        </p:nvSpPr>
        <p:spPr bwMode="auto">
          <a:xfrm>
            <a:off x="7315200" y="3200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315200" y="35052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7315200" y="3657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182158" y="5162490"/>
            <a:ext cx="1219200" cy="533400"/>
            <a:chOff x="5105400" y="2743200"/>
            <a:chExt cx="1219200" cy="533400"/>
          </a:xfrm>
        </p:grpSpPr>
        <p:sp>
          <p:nvSpPr>
            <p:cNvPr id="120" name="TextBox 119"/>
            <p:cNvSpPr txBox="1"/>
            <p:nvPr/>
          </p:nvSpPr>
          <p:spPr>
            <a:xfrm>
              <a:off x="5410200" y="27432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pt-PT" sz="1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05400" y="2895600"/>
              <a:ext cx="9144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800" b="1" dirty="0"/>
                <a:t>vec1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V="1">
              <a:off x="51054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6019800" y="2743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6019800" y="3124200"/>
              <a:ext cx="304800" cy="1524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87" name="Elbow Connector 86"/>
          <p:cNvCxnSpPr>
            <a:stCxn id="42" idx="2"/>
            <a:endCxn id="121" idx="0"/>
          </p:cNvCxnSpPr>
          <p:nvPr/>
        </p:nvCxnSpPr>
        <p:spPr bwMode="auto">
          <a:xfrm rot="5400000">
            <a:off x="5440095" y="5095174"/>
            <a:ext cx="418980" cy="2045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7315200" y="51816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315200" y="53340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315200" y="5486400"/>
            <a:ext cx="9906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7392757" y="178384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bytes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035799" y="2054422"/>
            <a:ext cx="936475" cy="388443"/>
            <a:chOff x="6035799" y="2054422"/>
            <a:chExt cx="936475" cy="388443"/>
          </a:xfrm>
        </p:grpSpPr>
        <p:cxnSp>
          <p:nvCxnSpPr>
            <p:cNvPr id="7" name="Conexão recta 6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" name="CaixaDeTexto 7"/>
            <p:cNvSpPr txBox="1"/>
            <p:nvPr/>
          </p:nvSpPr>
          <p:spPr>
            <a:xfrm>
              <a:off x="6035799" y="20544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6188199" y="3112565"/>
            <a:ext cx="936475" cy="388443"/>
            <a:chOff x="6035799" y="2054422"/>
            <a:chExt cx="936475" cy="388443"/>
          </a:xfrm>
        </p:grpSpPr>
        <p:cxnSp>
          <p:nvCxnSpPr>
            <p:cNvPr id="97" name="Conexão recta 96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CaixaDeTexto 100"/>
            <p:cNvSpPr txBox="1"/>
            <p:nvPr/>
          </p:nvSpPr>
          <p:spPr>
            <a:xfrm>
              <a:off x="6035799" y="205442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5635775" y="5820818"/>
            <a:ext cx="936475" cy="437153"/>
            <a:chOff x="6019454" y="2286000"/>
            <a:chExt cx="936475" cy="437153"/>
          </a:xfrm>
        </p:grpSpPr>
        <p:cxnSp>
          <p:nvCxnSpPr>
            <p:cNvPr id="110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1" name="CaixaDeTexto 110"/>
            <p:cNvSpPr txBox="1"/>
            <p:nvPr/>
          </p:nvSpPr>
          <p:spPr>
            <a:xfrm>
              <a:off x="6019454" y="241537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</a:t>
              </a:r>
              <a:r>
                <a:rPr lang="pt-PT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words</a:t>
              </a:r>
              <a:endParaRPr lang="pt-PT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5" name="Grupo 108"/>
          <p:cNvGrpSpPr/>
          <p:nvPr/>
        </p:nvGrpSpPr>
        <p:grpSpPr>
          <a:xfrm>
            <a:off x="4819996" y="4111823"/>
            <a:ext cx="589190" cy="312242"/>
            <a:chOff x="6419850" y="2130623"/>
            <a:chExt cx="589190" cy="312242"/>
          </a:xfrm>
        </p:grpSpPr>
        <p:cxnSp>
          <p:nvCxnSpPr>
            <p:cNvPr id="129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0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  <p:grpSp>
        <p:nvGrpSpPr>
          <p:cNvPr id="131" name="Grupo 108"/>
          <p:cNvGrpSpPr/>
          <p:nvPr/>
        </p:nvGrpSpPr>
        <p:grpSpPr>
          <a:xfrm>
            <a:off x="5581996" y="3962400"/>
            <a:ext cx="589190" cy="312242"/>
            <a:chOff x="6419850" y="2130623"/>
            <a:chExt cx="589190" cy="312242"/>
          </a:xfrm>
        </p:grpSpPr>
        <p:cxnSp>
          <p:nvCxnSpPr>
            <p:cNvPr id="132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3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  <p:grpSp>
        <p:nvGrpSpPr>
          <p:cNvPr id="134" name="Grupo 108"/>
          <p:cNvGrpSpPr/>
          <p:nvPr/>
        </p:nvGrpSpPr>
        <p:grpSpPr>
          <a:xfrm>
            <a:off x="5562600" y="4800600"/>
            <a:ext cx="589190" cy="312242"/>
            <a:chOff x="6419850" y="2130623"/>
            <a:chExt cx="589190" cy="312242"/>
          </a:xfrm>
        </p:grpSpPr>
        <p:cxnSp>
          <p:nvCxnSpPr>
            <p:cNvPr id="135" name="Conexão recta 109"/>
            <p:cNvCxnSpPr/>
            <p:nvPr/>
          </p:nvCxnSpPr>
          <p:spPr bwMode="auto">
            <a:xfrm flipH="1">
              <a:off x="6419850" y="2286000"/>
              <a:ext cx="168374" cy="1568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6" name="CaixaDeTexto 110"/>
            <p:cNvSpPr txBox="1"/>
            <p:nvPr/>
          </p:nvSpPr>
          <p:spPr>
            <a:xfrm>
              <a:off x="6502170" y="2130623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75" grpId="0" animBg="1"/>
      <p:bldP spid="75" grpId="1" animBg="1"/>
      <p:bldP spid="77" grpId="0" animBg="1"/>
      <p:bldP spid="77" grpId="1" animBg="1"/>
      <p:bldP spid="80" grpId="0" animBg="1"/>
      <p:bldP spid="80" grpId="1" animBg="1"/>
      <p:bldP spid="112" grpId="0" animBg="1"/>
      <p:bldP spid="113" grpId="0" animBg="1"/>
      <p:bldP spid="114" grpId="0" animBg="1"/>
      <p:bldP spid="126" grpId="0" animBg="1"/>
      <p:bldP spid="127" grpId="0" animBg="1"/>
      <p:bldP spid="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40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251520" y="1124744"/>
            <a:ext cx="4257897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i=1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c = a[i-1]*2 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(c &gt;0 ? c : 1);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84824" y="5478385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i="1" dirty="0" err="1"/>
              <a:t>read</a:t>
            </a:r>
            <a:endParaRPr lang="pt-PT" dirty="0"/>
          </a:p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914619" y="4525282"/>
            <a:ext cx="3852337" cy="930283"/>
            <a:chOff x="6387543" y="2858757"/>
            <a:chExt cx="3852337" cy="930283"/>
          </a:xfrm>
        </p:grpSpPr>
        <p:sp>
          <p:nvSpPr>
            <p:cNvPr id="9" name="CaixaDeTexto 8"/>
            <p:cNvSpPr txBox="1"/>
            <p:nvPr/>
          </p:nvSpPr>
          <p:spPr>
            <a:xfrm>
              <a:off x="6387543" y="2858757"/>
              <a:ext cx="3852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a[SIZE-1] = a[SIZE-2]*2:1;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387543" y="3388930"/>
              <a:ext cx="3852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a[SIZE-2] = a[SIZE-3]*2:1;</a:t>
              </a:r>
            </a:p>
          </p:txBody>
        </p:sp>
        <p:cxnSp>
          <p:nvCxnSpPr>
            <p:cNvPr id="13" name="Conexão recta unidireccional 12"/>
            <p:cNvCxnSpPr/>
            <p:nvPr/>
          </p:nvCxnSpPr>
          <p:spPr bwMode="auto">
            <a:xfrm flipH="1">
              <a:off x="7264883" y="3258867"/>
              <a:ext cx="1656185" cy="164217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CaixaDeTexto 15"/>
          <p:cNvSpPr txBox="1"/>
          <p:nvPr/>
        </p:nvSpPr>
        <p:spPr>
          <a:xfrm>
            <a:off x="4716016" y="1124744"/>
            <a:ext cx="4257897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(16)));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 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i=SIZE -1 ; i&gt;0; i--)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c = a[i-1]*2 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a[i] = (c &gt;0 ? c : 1);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899592" y="4525282"/>
            <a:ext cx="2723823" cy="930283"/>
            <a:chOff x="6387543" y="2858757"/>
            <a:chExt cx="2723823" cy="930283"/>
          </a:xfrm>
        </p:grpSpPr>
        <p:sp>
          <p:nvSpPr>
            <p:cNvPr id="18" name="CaixaDeTexto 17"/>
            <p:cNvSpPr txBox="1"/>
            <p:nvPr/>
          </p:nvSpPr>
          <p:spPr>
            <a:xfrm>
              <a:off x="6387543" y="2858757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a[1] = a[0]*2 : 1;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387543" y="3388930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latin typeface="Consolas" panose="020B0609020204030204" pitchFamily="49" charset="0"/>
                  <a:cs typeface="Consolas" panose="020B0609020204030204" pitchFamily="49" charset="0"/>
                </a:rPr>
                <a:t>a[2] = a[1]*2 : 1;</a:t>
              </a:r>
            </a:p>
          </p:txBody>
        </p:sp>
        <p:cxnSp>
          <p:nvCxnSpPr>
            <p:cNvPr id="22" name="Conexão recta unidireccional 21"/>
            <p:cNvCxnSpPr/>
            <p:nvPr/>
          </p:nvCxnSpPr>
          <p:spPr bwMode="auto">
            <a:xfrm>
              <a:off x="6804248" y="3258867"/>
              <a:ext cx="936104" cy="267516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aixaDeTexto 24"/>
          <p:cNvSpPr txBox="1"/>
          <p:nvPr/>
        </p:nvSpPr>
        <p:spPr>
          <a:xfrm>
            <a:off x="772904" y="5482846"/>
            <a:ext cx="31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 err="1"/>
              <a:t>read</a:t>
            </a:r>
            <a:r>
              <a:rPr lang="pt-PT" i="1" dirty="0"/>
              <a:t> </a:t>
            </a:r>
            <a:r>
              <a:rPr lang="pt-PT" i="1" dirty="0" err="1"/>
              <a:t>after</a:t>
            </a:r>
            <a:r>
              <a:rPr lang="pt-PT" i="1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</a:p>
          <a:p>
            <a:pPr algn="ctr"/>
            <a:r>
              <a:rPr lang="pt-PT" dirty="0"/>
              <a:t>Código NÃO </a:t>
            </a:r>
            <a:r>
              <a:rPr lang="pt-PT" dirty="0" err="1"/>
              <a:t>vectorizável</a:t>
            </a:r>
            <a:r>
              <a:rPr lang="pt-PT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ângulo 2"/>
              <p:cNvSpPr/>
              <p:nvPr/>
            </p:nvSpPr>
            <p:spPr>
              <a:xfrm>
                <a:off x="535992" y="4009628"/>
                <a:ext cx="36707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𝑑</m:t>
                      </m:r>
                      <m:r>
                        <a:rPr lang="pt-PT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=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 −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3" name="Rec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2" y="4009628"/>
                <a:ext cx="3670748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ângulo 19"/>
              <p:cNvSpPr/>
              <p:nvPr/>
            </p:nvSpPr>
            <p:spPr>
              <a:xfrm>
                <a:off x="4749742" y="4009628"/>
                <a:ext cx="4190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/>
                        </a:rPr>
                        <m:t>𝑑</m:t>
                      </m:r>
                      <m:r>
                        <a:rPr lang="pt-PT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𝑊</m:t>
                          </m:r>
                        </m:sup>
                      </m:sSup>
                      <m:r>
                        <a:rPr lang="pt-PT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PT" i="1">
                              <a:latin typeface="Cambria Math"/>
                            </a:rPr>
                            <m:t>𝑅</m:t>
                          </m:r>
                        </m:sup>
                      </m:sSup>
                      <m:r>
                        <a:rPr lang="pt-PT" b="0" i="1" smtClean="0">
                          <a:latin typeface="Cambria Math"/>
                        </a:rPr>
                        <m:t>)=−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+</m:t>
                      </m:r>
                      <m:r>
                        <a:rPr lang="pt-PT" b="0" i="1" smtClean="0">
                          <a:latin typeface="Cambria Math"/>
                        </a:rPr>
                        <m:t>𝑖</m:t>
                      </m:r>
                      <m:r>
                        <a:rPr lang="pt-PT" b="0" i="1" smtClean="0">
                          <a:latin typeface="Cambria Math"/>
                        </a:rPr>
                        <m:t>−1=−1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 xmlns:mv="urn:schemas-microsoft-com:mac:vml">
          <p:sp>
            <p:nvSpPr>
              <p:cNvPr id="20" name="Rec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42" y="4009628"/>
                <a:ext cx="4190443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3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Bloqueadores </a:t>
            </a:r>
            <a:r>
              <a:rPr lang="pt-PT" dirty="0" err="1"/>
              <a:t>Auto-vectorização</a:t>
            </a:r>
            <a:r>
              <a:rPr lang="pt-PT" dirty="0"/>
              <a:t>: dependências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41</a:t>
            </a:fld>
            <a:endParaRPr lang="pt-PT" alt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13815" y="1124744"/>
            <a:ext cx="5615640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#define SIZE 1000000</a:t>
            </a: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a[SIZE] __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__ ((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aligned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(32)));</a:t>
            </a:r>
          </a:p>
          <a:p>
            <a:pPr>
              <a:defRPr/>
            </a:pPr>
            <a:endParaRPr lang="pt-PT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loop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pt-PT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 i=9 ; i&lt; SIZE ; i++) {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    a[i] = a[i-9] + 1;</a:t>
            </a:r>
          </a:p>
          <a:p>
            <a:pPr>
              <a:defRPr/>
            </a:pPr>
            <a:r>
              <a:rPr lang="pt-PT" sz="1600" dirty="0">
                <a:latin typeface="Courier New" pitchFamily="49" charset="0"/>
                <a:cs typeface="Courier New" pitchFamily="49" charset="0"/>
              </a:rPr>
              <a:t>} }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38831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i – (i-9) = 9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d&gt;0 =&gt; </a:t>
            </a:r>
            <a:r>
              <a:rPr lang="pt-PT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endParaRPr lang="pt-PT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4800" y="3061492"/>
            <a:ext cx="65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Máquina AVX: largura das unidades funcionais W= 8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11560" y="476505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 d&gt;W ; 9 &gt; 8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13815" y="5306674"/>
            <a:ext cx="65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Código </a:t>
            </a:r>
            <a:r>
              <a:rPr lang="pt-PT" dirty="0" err="1"/>
              <a:t>vectorizável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6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Vectorial: Linhas de Orientação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ciclos</a:t>
            </a:r>
            <a:r>
              <a:rPr lang="en-US" sz="2400" dirty="0"/>
              <a:t> “for” </a:t>
            </a:r>
            <a:r>
              <a:rPr lang="en-US" sz="2400" dirty="0" err="1"/>
              <a:t>contáveis</a:t>
            </a:r>
            <a:r>
              <a:rPr lang="en-US" sz="2400" dirty="0"/>
              <a:t>: </a:t>
            </a:r>
            <a:r>
              <a:rPr lang="en-US" sz="2400" dirty="0" err="1"/>
              <a:t>pontos</a:t>
            </a:r>
            <a:r>
              <a:rPr lang="en-US" sz="2400" dirty="0"/>
              <a:t> </a:t>
            </a:r>
            <a:r>
              <a:rPr lang="en-US" sz="2400" dirty="0" err="1"/>
              <a:t>únicos</a:t>
            </a:r>
            <a:r>
              <a:rPr lang="en-US" sz="2400" dirty="0"/>
              <a:t> de entrada e </a:t>
            </a:r>
            <a:r>
              <a:rPr lang="en-US" sz="2400" dirty="0" err="1"/>
              <a:t>saída</a:t>
            </a:r>
            <a:r>
              <a:rPr lang="en-US" sz="2400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estruturas</a:t>
            </a:r>
            <a:r>
              <a:rPr lang="en-US" sz="2400" dirty="0"/>
              <a:t> </a:t>
            </a:r>
            <a:r>
              <a:rPr lang="en-US" sz="2400" dirty="0" err="1"/>
              <a:t>condicionais</a:t>
            </a:r>
            <a:r>
              <a:rPr lang="en-US" sz="2400" dirty="0"/>
              <a:t>; no </a:t>
            </a:r>
            <a:r>
              <a:rPr lang="en-US" sz="2400" dirty="0" err="1"/>
              <a:t>entanto</a:t>
            </a:r>
            <a:r>
              <a:rPr lang="en-US" sz="2400" dirty="0"/>
              <a:t>, </a:t>
            </a:r>
            <a:r>
              <a:rPr lang="en-US" sz="2400" dirty="0" err="1"/>
              <a:t>máscaras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vectorizáveis</a:t>
            </a:r>
            <a:r>
              <a:rPr lang="en-US" sz="2400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dependências</a:t>
            </a:r>
            <a:r>
              <a:rPr lang="en-US" sz="2400" dirty="0"/>
              <a:t>, </a:t>
            </a:r>
            <a:r>
              <a:rPr lang="en-US" sz="2400" dirty="0" err="1"/>
              <a:t>especialmente</a:t>
            </a:r>
            <a:r>
              <a:rPr lang="en-US" sz="2400" dirty="0"/>
              <a:t> do </a:t>
            </a:r>
            <a:r>
              <a:rPr lang="en-US" sz="2400" dirty="0" err="1"/>
              <a:t>tipo</a:t>
            </a:r>
            <a:r>
              <a:rPr lang="en-US" sz="2400" dirty="0"/>
              <a:t> “read-after-write”</a:t>
            </a:r>
          </a:p>
          <a:p>
            <a:pPr>
              <a:spcBef>
                <a:spcPts val="1800"/>
              </a:spcBef>
            </a:pPr>
            <a:r>
              <a:rPr lang="en-US" sz="2400" dirty="0" err="1"/>
              <a:t>Evitar</a:t>
            </a:r>
            <a:r>
              <a:rPr lang="en-US" sz="2400" dirty="0"/>
              <a:t> a </a:t>
            </a:r>
            <a:r>
              <a:rPr lang="en-US" sz="2400" dirty="0" err="1"/>
              <a:t>utilização</a:t>
            </a:r>
            <a:r>
              <a:rPr lang="en-US" sz="2400" dirty="0"/>
              <a:t> de </a:t>
            </a:r>
            <a:r>
              <a:rPr lang="en-US" sz="2400" dirty="0" err="1"/>
              <a:t>apontadores</a:t>
            </a:r>
            <a:r>
              <a:rPr lang="en-US" sz="2400" dirty="0"/>
              <a:t> e </a:t>
            </a:r>
            <a:r>
              <a:rPr lang="en-US" sz="2400" dirty="0" err="1"/>
              <a:t>prevenir</a:t>
            </a:r>
            <a:r>
              <a:rPr lang="en-US" sz="2400" dirty="0"/>
              <a:t> </a:t>
            </a:r>
            <a:r>
              <a:rPr lang="en-US" sz="2400" i="1" dirty="0"/>
              <a:t>aliasing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pt-PT" sz="2400" dirty="0"/>
              <a:t>Usar acessos à memória eficientes:</a:t>
            </a:r>
          </a:p>
          <a:p>
            <a:pPr lvl="1"/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aninhado</a:t>
            </a:r>
            <a:r>
              <a:rPr lang="en-US" sz="2000" dirty="0"/>
              <a:t> com </a:t>
            </a:r>
            <a:r>
              <a:rPr lang="en-US" sz="2000" i="1" dirty="0"/>
              <a:t>stride </a:t>
            </a:r>
            <a:r>
              <a:rPr lang="en-US" sz="2000" dirty="0"/>
              <a:t>1 (dados </a:t>
            </a:r>
            <a:r>
              <a:rPr lang="en-US" sz="2000" dirty="0" err="1"/>
              <a:t>consecutivos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Alinhar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a </a:t>
            </a:r>
            <a:r>
              <a:rPr lang="en-US" sz="2000" dirty="0" err="1"/>
              <a:t>múltiplos</a:t>
            </a:r>
            <a:r>
              <a:rPr lang="en-US" sz="2000" dirty="0"/>
              <a:t> de 32 </a:t>
            </a:r>
            <a:r>
              <a:rPr lang="en-US" sz="1800" dirty="0"/>
              <a:t>(Intel® AVX)</a:t>
            </a:r>
            <a:r>
              <a:rPr lang="en-US" sz="2000" dirty="0"/>
              <a:t> </a:t>
            </a:r>
          </a:p>
          <a:p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059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Processamento Vectorial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60848"/>
            <a:ext cx="8534400" cy="4035152"/>
          </a:xfrm>
        </p:spPr>
        <p:txBody>
          <a:bodyPr/>
          <a:lstStyle/>
          <a:p>
            <a:r>
              <a:rPr lang="pt-PT" b="1" dirty="0"/>
              <a:t>#I</a:t>
            </a:r>
            <a:r>
              <a:rPr lang="pt-PT" dirty="0"/>
              <a:t> – reduz, cada instrução processa </a:t>
            </a:r>
            <a:r>
              <a:rPr lang="pt-PT" b="1" dirty="0"/>
              <a:t>N</a:t>
            </a:r>
            <a:r>
              <a:rPr lang="pt-PT" dirty="0"/>
              <a:t> elementos de dados</a:t>
            </a:r>
            <a:endParaRPr lang="pt-PT" b="1" dirty="0"/>
          </a:p>
          <a:p>
            <a:endParaRPr lang="pt-PT" dirty="0"/>
          </a:p>
          <a:p>
            <a:r>
              <a:rPr lang="pt-PT" b="1" dirty="0"/>
              <a:t>CPI </a:t>
            </a:r>
          </a:p>
          <a:p>
            <a:pPr lvl="1">
              <a:spcAft>
                <a:spcPts val="600"/>
              </a:spcAft>
            </a:pPr>
            <a:r>
              <a:rPr lang="pt-PT" dirty="0"/>
              <a:t>as unidades funcionais </a:t>
            </a:r>
            <a:r>
              <a:rPr lang="pt-PT" dirty="0" err="1"/>
              <a:t>vectoriais</a:t>
            </a:r>
            <a:r>
              <a:rPr lang="pt-PT" dirty="0"/>
              <a:t> realizam as </a:t>
            </a:r>
            <a:r>
              <a:rPr lang="pt-PT" b="1" dirty="0"/>
              <a:t>N</a:t>
            </a:r>
            <a:r>
              <a:rPr lang="pt-PT" dirty="0"/>
              <a:t> operações em paralelo, contribuindo para </a:t>
            </a:r>
            <a:r>
              <a:rPr lang="pt-PT" b="1" dirty="0"/>
              <a:t>manter o CPI</a:t>
            </a:r>
          </a:p>
          <a:p>
            <a:pPr lvl="1"/>
            <a:r>
              <a:rPr lang="pt-PT" b="1" dirty="0"/>
              <a:t>mas </a:t>
            </a:r>
            <a:r>
              <a:rPr lang="pt-PT" dirty="0"/>
              <a:t>a quantidade de dados a transferir de e para a memória por unidade de tempo (por instrução / ciclo do relógio) aumenta, contribuindo para </a:t>
            </a:r>
            <a:r>
              <a:rPr lang="pt-PT" b="1" dirty="0"/>
              <a:t>aumentar o CPI</a:t>
            </a:r>
          </a:p>
          <a:p>
            <a:pPr marL="457200" lvl="1" indent="0">
              <a:buNone/>
            </a:pP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graphicFrame>
        <p:nvGraphicFramePr>
          <p:cNvPr id="7" name="Objecto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4886574"/>
              </p:ext>
            </p:extLst>
          </p:nvPr>
        </p:nvGraphicFramePr>
        <p:xfrm>
          <a:off x="2411760" y="1196752"/>
          <a:ext cx="38020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80800" imgH="228600" progId="Equation.3">
                  <p:embed/>
                </p:oleObj>
              </mc:Choice>
              <mc:Fallback>
                <p:oleObj name="Equação" r:id="rId2" imgW="1180800" imgH="228600" progId="Equation.3">
                  <p:embed/>
                  <p:pic>
                    <p:nvPicPr>
                      <p:cNvPr id="7" name="Objecto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196752"/>
                        <a:ext cx="3802063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Paralelismo – Taxonomia de </a:t>
            </a:r>
            <a:r>
              <a:rPr lang="pt-PT" dirty="0" err="1"/>
              <a:t>Flynn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1981199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SISD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(escalar)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3200" y="19812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SIMD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(vectorial)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40674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MISD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(??)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4067400"/>
            <a:ext cx="1800000" cy="180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MIMD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pt-P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</a:t>
            </a:r>
            <a:r>
              <a:rPr kumimoji="0" lang="pt-PT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core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67000" y="4038600"/>
            <a:ext cx="1828800" cy="1828800"/>
            <a:chOff x="2133600" y="4114800"/>
            <a:chExt cx="1828800" cy="1828800"/>
          </a:xfrm>
        </p:grpSpPr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2133600" y="4114800"/>
              <a:ext cx="1828800" cy="1828800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2095500" y="4152900"/>
              <a:ext cx="1828800" cy="1752600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17" name="Straight Arrow Connector 16"/>
          <p:cNvCxnSpPr/>
          <p:nvPr/>
        </p:nvCxnSpPr>
        <p:spPr bwMode="auto">
          <a:xfrm>
            <a:off x="1676400" y="1676400"/>
            <a:ext cx="5867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-304800" y="3733800"/>
            <a:ext cx="4724400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9400" y="1143000"/>
            <a:ext cx="142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single</a:t>
            </a:r>
            <a:r>
              <a:rPr lang="pt-PT" dirty="0"/>
              <a:t>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0600" y="1143000"/>
            <a:ext cx="163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multiple</a:t>
            </a:r>
            <a:r>
              <a:rPr lang="pt-PT" dirty="0"/>
              <a:t>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2590800"/>
            <a:ext cx="135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single</a:t>
            </a:r>
            <a:endParaRPr lang="pt-PT" dirty="0"/>
          </a:p>
          <a:p>
            <a:pPr algn="ctr"/>
            <a:r>
              <a:rPr lang="pt-PT" dirty="0" err="1"/>
              <a:t>instruction</a:t>
            </a:r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4549914"/>
            <a:ext cx="1353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multiple</a:t>
            </a:r>
            <a:endParaRPr lang="pt-PT" dirty="0"/>
          </a:p>
          <a:p>
            <a:pPr algn="ctr"/>
            <a:r>
              <a:rPr lang="pt-PT" dirty="0" err="1"/>
              <a:t>instruction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>
                <a:latin typeface="Calibri" pitchFamily="-103" charset="0"/>
              </a:rPr>
              <a:t>Intel SSE</a:t>
            </a:r>
          </a:p>
        </p:txBody>
      </p:sp>
      <p:sp>
        <p:nvSpPr>
          <p:cNvPr id="6147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47F5E9-FBFE-CB49-A9DD-82FCF478830E}" type="slidenum">
              <a:rPr lang="pt-PT"/>
              <a:pPr/>
              <a:t>7</a:t>
            </a:fld>
            <a:endParaRPr lang="pt-PT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1994 – Pentium II e Pentium with MMX – </a:t>
            </a:r>
            <a:r>
              <a:rPr lang="en-US" sz="2000" dirty="0" err="1">
                <a:latin typeface="Calibri" pitchFamily="-103" charset="0"/>
              </a:rPr>
              <a:t>MultiMedia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eXtensions</a:t>
            </a:r>
            <a:br>
              <a:rPr lang="en-US" sz="2000" dirty="0">
                <a:latin typeface="Calibri" pitchFamily="-103" charset="0"/>
              </a:rPr>
            </a:br>
            <a:r>
              <a:rPr lang="en-US" sz="2000" dirty="0">
                <a:latin typeface="Calibri" pitchFamily="-103" charset="0"/>
              </a:rPr>
              <a:t>8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64 bits (%mm0 .. %mm7) que </a:t>
            </a:r>
            <a:r>
              <a:rPr lang="en-US" sz="2000" dirty="0" err="1">
                <a:latin typeface="Calibri" pitchFamily="-103" charset="0"/>
              </a:rPr>
              <a:t>mapeiam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nos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</a:t>
            </a:r>
            <a:r>
              <a:rPr lang="en-US" sz="2000" dirty="0" err="1">
                <a:latin typeface="Calibri" pitchFamily="-103" charset="0"/>
              </a:rPr>
              <a:t>vírgula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flutuante</a:t>
            </a:r>
            <a:r>
              <a:rPr lang="en-US" sz="2000" dirty="0">
                <a:latin typeface="Calibri" pitchFamily="-103" charset="0"/>
              </a:rPr>
              <a:t> (%st0 .. %st7)  ;  </a:t>
            </a:r>
            <a:r>
              <a:rPr lang="en-US" sz="2000" dirty="0" err="1">
                <a:latin typeface="Calibri" pitchFamily="-103" charset="0"/>
              </a:rPr>
              <a:t>apenas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operações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sobre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inteiros</a:t>
            </a: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1995 –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Streaming </a:t>
            </a:r>
            <a:r>
              <a:rPr lang="en-US" sz="2000" dirty="0" err="1">
                <a:latin typeface="Calibri" pitchFamily="-103" charset="0"/>
              </a:rPr>
              <a:t>Simd</a:t>
            </a:r>
            <a:r>
              <a:rPr lang="en-US" sz="2000" dirty="0">
                <a:latin typeface="Calibri" pitchFamily="-103" charset="0"/>
              </a:rPr>
              <a:t> Extensions (SSE) no Pentium III</a:t>
            </a:r>
            <a:br>
              <a:rPr lang="en-US" sz="2000" dirty="0">
                <a:latin typeface="Calibri" pitchFamily="-103" charset="0"/>
              </a:rPr>
            </a:br>
            <a:r>
              <a:rPr lang="en-US" sz="2000" dirty="0">
                <a:latin typeface="Calibri" pitchFamily="-103" charset="0"/>
              </a:rPr>
              <a:t>8 </a:t>
            </a:r>
            <a:r>
              <a:rPr lang="en-US" sz="2000" dirty="0" err="1">
                <a:latin typeface="Calibri" pitchFamily="-103" charset="0"/>
              </a:rPr>
              <a:t>novos</a:t>
            </a:r>
            <a:r>
              <a:rPr lang="en-US" sz="2000" dirty="0">
                <a:latin typeface="Calibri" pitchFamily="-103" charset="0"/>
              </a:rPr>
              <a:t> </a:t>
            </a:r>
            <a:r>
              <a:rPr lang="en-US" sz="2000" dirty="0" err="1">
                <a:latin typeface="Calibri" pitchFamily="-103" charset="0"/>
              </a:rPr>
              <a:t>registos</a:t>
            </a:r>
            <a:r>
              <a:rPr lang="en-US" sz="2000" dirty="0">
                <a:latin typeface="Calibri" pitchFamily="-103" charset="0"/>
              </a:rPr>
              <a:t> de 128 bits (%xmm0 .. %xmm7) e </a:t>
            </a:r>
            <a:r>
              <a:rPr lang="en-US" sz="2000" dirty="0" err="1">
                <a:latin typeface="Calibri" pitchFamily="-103" charset="0"/>
              </a:rPr>
              <a:t>operações</a:t>
            </a:r>
            <a:r>
              <a:rPr lang="en-US" sz="2000" dirty="0">
                <a:latin typeface="Calibri" pitchFamily="-103" charset="0"/>
              </a:rPr>
              <a:t> FP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2000 –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SSE2 no Pentium IV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2004 -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SSE3 no Pentium IV HT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Calibri" pitchFamily="-103" charset="0"/>
              </a:rPr>
              <a:t>2007 - </a:t>
            </a:r>
            <a:r>
              <a:rPr lang="en-US" sz="2000" dirty="0" err="1">
                <a:latin typeface="Calibri" pitchFamily="-103" charset="0"/>
              </a:rPr>
              <a:t>Introdução</a:t>
            </a:r>
            <a:r>
              <a:rPr lang="en-US" sz="2000" dirty="0">
                <a:latin typeface="Calibri" pitchFamily="-103" charset="0"/>
              </a:rPr>
              <a:t> de SSE4</a:t>
            </a:r>
          </a:p>
          <a:p>
            <a:pPr eaLnBrk="1" hangingPunct="1">
              <a:buFontTx/>
              <a:buNone/>
            </a:pPr>
            <a:endParaRPr lang="en-US" sz="2000" dirty="0">
              <a:latin typeface="Calibri" pitchFamily="-103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SSE  - </a:t>
            </a:r>
            <a:r>
              <a:rPr lang="pt-PT" dirty="0" err="1"/>
              <a:t>Streaming</a:t>
            </a:r>
            <a:r>
              <a:rPr lang="pt-PT" dirty="0"/>
              <a:t> SIMD </a:t>
            </a:r>
            <a:r>
              <a:rPr lang="pt-PT" dirty="0" err="1"/>
              <a:t>Extensions</a:t>
            </a:r>
            <a:r>
              <a:rPr lang="pt-PT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114800" y="3124200"/>
            <a:ext cx="4800600" cy="3016250"/>
            <a:chOff x="268" y="2216"/>
            <a:chExt cx="2941" cy="1753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" y="3725"/>
              <a:ext cx="294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8" y="2216"/>
              <a:ext cx="2941" cy="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10200" y="2743200"/>
            <a:ext cx="196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dirty="0"/>
              <a:t>SSE adiciona à arquitectura Intel 8 registos de 128 </a:t>
            </a:r>
            <a:r>
              <a:rPr lang="pt-PT" sz="2400" i="1" dirty="0"/>
              <a:t>bits: %xmm0 .. %xmm7</a:t>
            </a:r>
          </a:p>
          <a:p>
            <a:r>
              <a:rPr lang="pt-PT" sz="2400" dirty="0"/>
              <a:t>adiciona ainda instruções para operar sobre vectores de vários tipos de dados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194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</a:t>
            </a:r>
            <a:r>
              <a:rPr lang="pt-PT" dirty="0" err="1"/>
              <a:t>Advanced</a:t>
            </a:r>
            <a:r>
              <a:rPr lang="pt-PT" dirty="0"/>
              <a:t> Vector </a:t>
            </a:r>
            <a:r>
              <a:rPr lang="pt-PT" dirty="0" err="1"/>
              <a:t>Extensions</a:t>
            </a:r>
            <a:r>
              <a:rPr lang="pt-PT" dirty="0"/>
              <a:t> (AVX)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534400" cy="23762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sz="2000" dirty="0"/>
              <a:t>Intel AVX – 16 registos </a:t>
            </a:r>
            <a:r>
              <a:rPr lang="pt-PT" sz="2000" dirty="0">
                <a:latin typeface="Courier New"/>
                <a:cs typeface="Courier New"/>
              </a:rPr>
              <a:t>YMM0..YMM15 </a:t>
            </a:r>
            <a:r>
              <a:rPr lang="pt-PT" sz="2000" dirty="0"/>
              <a:t>de 256 </a:t>
            </a:r>
            <a:r>
              <a:rPr lang="pt-PT" sz="2000" i="1" dirty="0"/>
              <a:t>bits</a:t>
            </a:r>
            <a:br>
              <a:rPr lang="pt-PT" sz="2000" i="1" dirty="0"/>
            </a:br>
            <a:r>
              <a:rPr lang="pt-PT" sz="1800" i="1" dirty="0"/>
              <a:t>incluindo todas as operações e tipos de dados SSE, referido como AVX128</a:t>
            </a:r>
            <a:br>
              <a:rPr lang="pt-PT" sz="2000" i="1" dirty="0"/>
            </a:br>
            <a:r>
              <a:rPr lang="pt-PT" sz="1800" i="1" dirty="0"/>
              <a:t>(</a:t>
            </a:r>
            <a:r>
              <a:rPr lang="pt-PT" sz="1800" i="1" dirty="0" err="1"/>
              <a:t>Sandy</a:t>
            </a:r>
            <a:r>
              <a:rPr lang="pt-PT" sz="1800" i="1" dirty="0"/>
              <a:t> Bridge, 2011)</a:t>
            </a:r>
          </a:p>
          <a:p>
            <a:pPr>
              <a:spcAft>
                <a:spcPts val="600"/>
              </a:spcAft>
            </a:pPr>
            <a:r>
              <a:rPr lang="pt-PT" sz="2000" dirty="0"/>
              <a:t>Intel AVX2 – suporte para inteiros e </a:t>
            </a:r>
            <a:r>
              <a:rPr lang="pt-PT" sz="2000" i="1" dirty="0" err="1"/>
              <a:t>Fused-Multiply-Add</a:t>
            </a:r>
            <a:r>
              <a:rPr lang="pt-PT" sz="2000" i="1" dirty="0"/>
              <a:t> (FMA)</a:t>
            </a:r>
            <a:r>
              <a:rPr lang="pt-PT" sz="2000" dirty="0"/>
              <a:t> </a:t>
            </a:r>
            <a:br>
              <a:rPr lang="pt-PT" sz="2000" i="1" dirty="0"/>
            </a:br>
            <a:r>
              <a:rPr lang="pt-PT" sz="1800" i="1" dirty="0"/>
              <a:t>(</a:t>
            </a:r>
            <a:r>
              <a:rPr lang="pt-PT" sz="1800" i="1" dirty="0" err="1"/>
              <a:t>Haswell</a:t>
            </a:r>
            <a:r>
              <a:rPr lang="pt-PT" sz="1800" i="1" dirty="0"/>
              <a:t>, 2013)</a:t>
            </a:r>
            <a:endParaRPr lang="pt-PT" sz="2000" i="1" dirty="0"/>
          </a:p>
          <a:p>
            <a:r>
              <a:rPr lang="pt-PT" sz="2000" dirty="0"/>
              <a:t>Intel AVX512 – 32 registos </a:t>
            </a:r>
            <a:r>
              <a:rPr lang="pt-PT" sz="2000" dirty="0">
                <a:latin typeface="Courier New"/>
                <a:cs typeface="Courier New"/>
              </a:rPr>
              <a:t>ZMM0..ZMM31 </a:t>
            </a:r>
            <a:r>
              <a:rPr lang="pt-PT" sz="2000" dirty="0"/>
              <a:t>de 512 </a:t>
            </a:r>
            <a:r>
              <a:rPr lang="pt-PT" sz="2000" i="1" dirty="0"/>
              <a:t>bits</a:t>
            </a:r>
            <a:br>
              <a:rPr lang="pt-PT" sz="2400" i="1" dirty="0"/>
            </a:br>
            <a:r>
              <a:rPr lang="pt-PT" sz="1800" i="1" dirty="0"/>
              <a:t>(</a:t>
            </a:r>
            <a:r>
              <a:rPr lang="pt-PT" sz="1800" i="1" dirty="0" err="1"/>
              <a:t>Knights</a:t>
            </a:r>
            <a:r>
              <a:rPr lang="pt-PT" sz="1800" i="1" dirty="0"/>
              <a:t> </a:t>
            </a:r>
            <a:r>
              <a:rPr lang="pt-PT" sz="1800" i="1" dirty="0" err="1"/>
              <a:t>Landing</a:t>
            </a:r>
            <a:r>
              <a:rPr lang="pt-PT" sz="1800" i="1" dirty="0"/>
              <a:t>, </a:t>
            </a:r>
            <a:r>
              <a:rPr lang="pt-PT" sz="1800" i="1" dirty="0" err="1"/>
              <a:t>Xeon</a:t>
            </a:r>
            <a:r>
              <a:rPr lang="pt-PT" sz="1800" i="1" dirty="0"/>
              <a:t> </a:t>
            </a:r>
            <a:r>
              <a:rPr lang="pt-PT" sz="1800" i="1" dirty="0" err="1"/>
              <a:t>Phi</a:t>
            </a:r>
            <a:r>
              <a:rPr lang="pt-PT" sz="1800" i="1" dirty="0"/>
              <a:t>, </a:t>
            </a:r>
            <a:r>
              <a:rPr lang="pt-PT" sz="1800" i="1" dirty="0" err="1"/>
              <a:t>June</a:t>
            </a:r>
            <a:r>
              <a:rPr lang="pt-PT" sz="1800" i="1" dirty="0"/>
              <a:t>, 2016; Intel </a:t>
            </a:r>
            <a:r>
              <a:rPr lang="pt-PT" sz="1800" i="1" dirty="0" err="1"/>
              <a:t>Xeon</a:t>
            </a:r>
            <a:r>
              <a:rPr lang="pt-PT" sz="1800" i="1" dirty="0"/>
              <a:t> </a:t>
            </a:r>
            <a:r>
              <a:rPr lang="pt-PT" sz="1800" i="1" dirty="0" err="1"/>
              <a:t>Skylake</a:t>
            </a:r>
            <a:r>
              <a:rPr lang="pt-PT" sz="1800" i="1" dirty="0"/>
              <a:t>)</a:t>
            </a:r>
            <a:endParaRPr lang="pt-PT" sz="3200" i="1" dirty="0"/>
          </a:p>
          <a:p>
            <a:endParaRPr lang="pt-PT" sz="2400" i="1" dirty="0"/>
          </a:p>
          <a:p>
            <a:pPr>
              <a:buNone/>
            </a:pPr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Processamento Vectorial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14" y="3284984"/>
            <a:ext cx="5296172" cy="876345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44326"/>
              </p:ext>
            </p:extLst>
          </p:nvPr>
        </p:nvGraphicFramePr>
        <p:xfrm>
          <a:off x="1497634" y="43651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YMMx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: 8 SPFP (ou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8 </a:t>
                      </a:r>
                      <a:r>
                        <a:rPr lang="pt-PT" b="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pt-PT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se AVX2)</a:t>
                      </a:r>
                      <a:endParaRPr lang="pt-PT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SPFP0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YMMx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: 4 DPFP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DPFP3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DPFP1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</a:rPr>
                        <a:t>DPFP0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7888</TotalTime>
  <Words>5399</Words>
  <Application>Microsoft Macintosh PowerPoint</Application>
  <PresentationFormat>Apresentação no Ecrã (4:3)</PresentationFormat>
  <Paragraphs>741</Paragraphs>
  <Slides>42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Consolas</vt:lpstr>
      <vt:lpstr>Courier New</vt:lpstr>
      <vt:lpstr>SFMono-Regular</vt:lpstr>
      <vt:lpstr>Times New Roman</vt:lpstr>
      <vt:lpstr>Modelo de apresentação predefinido</vt:lpstr>
      <vt:lpstr>Equação</vt:lpstr>
      <vt:lpstr>Processamento Vectorial</vt:lpstr>
      <vt:lpstr>Material de Apoio</vt:lpstr>
      <vt:lpstr>Processamento Escalar</vt:lpstr>
      <vt:lpstr>Processamento Vectorial</vt:lpstr>
      <vt:lpstr>Processamento Vectorial</vt:lpstr>
      <vt:lpstr>Paralelismo – Taxonomia de Flynn</vt:lpstr>
      <vt:lpstr>Intel SSE</vt:lpstr>
      <vt:lpstr>Intel SSE  - Streaming SIMD Extensions </vt:lpstr>
      <vt:lpstr>Intel Advanced Vector Extensions (AVX)</vt:lpstr>
      <vt:lpstr>Instruções AVX: Notação</vt:lpstr>
      <vt:lpstr>Instruções AVX: Notação</vt:lpstr>
      <vt:lpstr>Instruções AVX: Transferência de Dados</vt:lpstr>
      <vt:lpstr>Instruções AVX: Operações FP</vt:lpstr>
      <vt:lpstr>Exemplo AVX</vt:lpstr>
      <vt:lpstr>Processamento Vectorial - desenvolvimento</vt:lpstr>
      <vt:lpstr>Compiler Intrinsics</vt:lpstr>
      <vt:lpstr>Compiler Intrinsics</vt:lpstr>
      <vt:lpstr>Compiler Intrinsics</vt:lpstr>
      <vt:lpstr>Compiler Intrinsics</vt:lpstr>
      <vt:lpstr>Compiler Intrinsics: Exemplo 1</vt:lpstr>
      <vt:lpstr>Compiler Intrinsics: Exemplo 2</vt:lpstr>
      <vt:lpstr>Compiler Intrinsics: Exemplo 3</vt:lpstr>
      <vt:lpstr>Auto-vectorização</vt:lpstr>
      <vt:lpstr>Auto-vectorização</vt:lpstr>
      <vt:lpstr>Auto-vectorização</vt:lpstr>
      <vt:lpstr>Auto-vectorização</vt:lpstr>
      <vt:lpstr>Bloqueadores Auto-vectorização: dados não contíguos</vt:lpstr>
      <vt:lpstr>Apresentação do PowerPoint</vt:lpstr>
      <vt:lpstr>Apresentação do PowerPoint</vt:lpstr>
      <vt:lpstr>AoS versus SoA</vt:lpstr>
      <vt:lpstr>Bloqueadores Auto-vectorização: stride</vt:lpstr>
      <vt:lpstr>Bloqueadores Auto-vectorização: uncountable loops</vt:lpstr>
      <vt:lpstr>Bloqueadores Auto-vectorização: condições</vt:lpstr>
      <vt:lpstr>Bloqueadores Auto-vectorização: condições</vt:lpstr>
      <vt:lpstr>Bloqueadores Auto-vectorização: funções</vt:lpstr>
      <vt:lpstr>Bloqueadores Auto-vectorização: funções</vt:lpstr>
      <vt:lpstr>Bloqueadores Auto-vectorização: dependências</vt:lpstr>
      <vt:lpstr>Bloqueadores Auto-vectorização: dependências</vt:lpstr>
      <vt:lpstr>Bloqueadores Auto-vectorização: dependências</vt:lpstr>
      <vt:lpstr>Bloqueadores Auto-vectorização: dependências</vt:lpstr>
      <vt:lpstr>Bloqueadores Auto-vectorização: dependências</vt:lpstr>
      <vt:lpstr>Processamento Vectorial: Linhas de Orientação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635</cp:revision>
  <dcterms:created xsi:type="dcterms:W3CDTF">2015-11-17T12:58:13Z</dcterms:created>
  <dcterms:modified xsi:type="dcterms:W3CDTF">2024-11-14T11:12:52Z</dcterms:modified>
</cp:coreProperties>
</file>