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317" r:id="rId3"/>
    <p:sldId id="278" r:id="rId4"/>
    <p:sldId id="335" r:id="rId5"/>
    <p:sldId id="279" r:id="rId6"/>
    <p:sldId id="303" r:id="rId7"/>
    <p:sldId id="284" r:id="rId8"/>
    <p:sldId id="285" r:id="rId9"/>
    <p:sldId id="286" r:id="rId10"/>
    <p:sldId id="305" r:id="rId11"/>
    <p:sldId id="306" r:id="rId12"/>
    <p:sldId id="307" r:id="rId13"/>
    <p:sldId id="323" r:id="rId14"/>
    <p:sldId id="322" r:id="rId15"/>
    <p:sldId id="308" r:id="rId16"/>
    <p:sldId id="283" r:id="rId17"/>
    <p:sldId id="336" r:id="rId18"/>
    <p:sldId id="337" r:id="rId19"/>
    <p:sldId id="289" r:id="rId20"/>
    <p:sldId id="312" r:id="rId21"/>
    <p:sldId id="318" r:id="rId22"/>
    <p:sldId id="319" r:id="rId23"/>
    <p:sldId id="320" r:id="rId24"/>
    <p:sldId id="338" r:id="rId25"/>
    <p:sldId id="334" r:id="rId26"/>
    <p:sldId id="339" r:id="rId27"/>
    <p:sldId id="340" r:id="rId28"/>
    <p:sldId id="341" r:id="rId29"/>
    <p:sldId id="342" r:id="rId30"/>
    <p:sldId id="343" r:id="rId31"/>
    <p:sldId id="344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45" r:id="rId43"/>
    <p:sldId id="346" r:id="rId44"/>
    <p:sldId id="347" r:id="rId45"/>
    <p:sldId id="348" r:id="rId46"/>
    <p:sldId id="349" r:id="rId47"/>
    <p:sldId id="350" r:id="rId48"/>
    <p:sldId id="351" r:id="rId49"/>
    <p:sldId id="352" r:id="rId50"/>
    <p:sldId id="315" r:id="rId51"/>
    <p:sldId id="316" r:id="rId52"/>
    <p:sldId id="314" r:id="rId53"/>
  </p:sldIdLst>
  <p:sldSz cx="9144000" cy="6858000" type="screen4x3"/>
  <p:notesSz cx="7099300" cy="10223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32050-4522-4045-B96A-652DD0EE7DC6}" v="30" dt="2024-09-17T15:15:47.7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Estilo Médio 4 - Destaqu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DA37D80-6434-44D0-A028-1B22A696006F}" styleName="Estilo Claro 3 - Destaqu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Paulo Peixoto Santos" userId="1bcb44e7-5d82-436c-b2eb-8036fed75eb8" providerId="ADAL" clId="{DF032050-4522-4045-B96A-652DD0EE7DC6}"/>
    <pc:docChg chg="undo custSel addSld delSld modSld">
      <pc:chgData name="Luís Paulo Peixoto Santos" userId="1bcb44e7-5d82-436c-b2eb-8036fed75eb8" providerId="ADAL" clId="{DF032050-4522-4045-B96A-652DD0EE7DC6}" dt="2024-09-17T15:15:47.711" v="264" actId="20577"/>
      <pc:docMkLst>
        <pc:docMk/>
      </pc:docMkLst>
      <pc:sldChg chg="modSp mod">
        <pc:chgData name="Luís Paulo Peixoto Santos" userId="1bcb44e7-5d82-436c-b2eb-8036fed75eb8" providerId="ADAL" clId="{DF032050-4522-4045-B96A-652DD0EE7DC6}" dt="2024-09-17T09:35:30.299" v="256" actId="20577"/>
        <pc:sldMkLst>
          <pc:docMk/>
          <pc:sldMk cId="0" sldId="256"/>
        </pc:sldMkLst>
        <pc:spChg chg="mod">
          <ac:chgData name="Luís Paulo Peixoto Santos" userId="1bcb44e7-5d82-436c-b2eb-8036fed75eb8" providerId="ADAL" clId="{DF032050-4522-4045-B96A-652DD0EE7DC6}" dt="2024-09-17T09:35:30.299" v="256" actId="20577"/>
          <ac:spMkLst>
            <pc:docMk/>
            <pc:sldMk cId="0" sldId="256"/>
            <ac:spMk id="3075" creationId="{00000000-0000-0000-0000-000000000000}"/>
          </ac:spMkLst>
        </pc:spChg>
      </pc:sldChg>
      <pc:sldChg chg="del">
        <pc:chgData name="Luís Paulo Peixoto Santos" userId="1bcb44e7-5d82-436c-b2eb-8036fed75eb8" providerId="ADAL" clId="{DF032050-4522-4045-B96A-652DD0EE7DC6}" dt="2024-09-10T08:52:07.008" v="172" actId="2696"/>
        <pc:sldMkLst>
          <pc:docMk/>
          <pc:sldMk cId="0" sldId="275"/>
        </pc:sldMkLst>
      </pc:sldChg>
      <pc:sldChg chg="del">
        <pc:chgData name="Luís Paulo Peixoto Santos" userId="1bcb44e7-5d82-436c-b2eb-8036fed75eb8" providerId="ADAL" clId="{DF032050-4522-4045-B96A-652DD0EE7DC6}" dt="2024-09-10T08:52:07.008" v="172" actId="2696"/>
        <pc:sldMkLst>
          <pc:docMk/>
          <pc:sldMk cId="0" sldId="276"/>
        </pc:sldMkLst>
      </pc:sldChg>
      <pc:sldChg chg="del">
        <pc:chgData name="Luís Paulo Peixoto Santos" userId="1bcb44e7-5d82-436c-b2eb-8036fed75eb8" providerId="ADAL" clId="{DF032050-4522-4045-B96A-652DD0EE7DC6}" dt="2024-09-10T08:52:07.008" v="172" actId="2696"/>
        <pc:sldMkLst>
          <pc:docMk/>
          <pc:sldMk cId="0" sldId="277"/>
        </pc:sldMkLst>
      </pc:sldChg>
      <pc:sldChg chg="del">
        <pc:chgData name="Luís Paulo Peixoto Santos" userId="1bcb44e7-5d82-436c-b2eb-8036fed75eb8" providerId="ADAL" clId="{DF032050-4522-4045-B96A-652DD0EE7DC6}" dt="2024-09-10T08:58:35.555" v="177" actId="2696"/>
        <pc:sldMkLst>
          <pc:docMk/>
          <pc:sldMk cId="0" sldId="287"/>
        </pc:sldMkLst>
      </pc:sldChg>
      <pc:sldChg chg="del">
        <pc:chgData name="Luís Paulo Peixoto Santos" userId="1bcb44e7-5d82-436c-b2eb-8036fed75eb8" providerId="ADAL" clId="{DF032050-4522-4045-B96A-652DD0EE7DC6}" dt="2024-09-10T08:59:50.007" v="179" actId="2696"/>
        <pc:sldMkLst>
          <pc:docMk/>
          <pc:sldMk cId="0" sldId="288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290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291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293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294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295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296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297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298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299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300"/>
        </pc:sldMkLst>
      </pc:sldChg>
      <pc:sldChg chg="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301"/>
        </pc:sldMkLst>
      </pc:sldChg>
      <pc:sldChg chg="delSp add del modAnim">
        <pc:chgData name="Luís Paulo Peixoto Santos" userId="1bcb44e7-5d82-436c-b2eb-8036fed75eb8" providerId="ADAL" clId="{DF032050-4522-4045-B96A-652DD0EE7DC6}" dt="2024-09-17T10:16:52.591" v="259"/>
        <pc:sldMkLst>
          <pc:docMk/>
          <pc:sldMk cId="0" sldId="303"/>
        </pc:sldMkLst>
        <pc:picChg chg="del">
          <ac:chgData name="Luís Paulo Peixoto Santos" userId="1bcb44e7-5d82-436c-b2eb-8036fed75eb8" providerId="ADAL" clId="{DF032050-4522-4045-B96A-652DD0EE7DC6}" dt="2024-09-17T10:16:38.222" v="258" actId="478"/>
          <ac:picMkLst>
            <pc:docMk/>
            <pc:sldMk cId="0" sldId="303"/>
            <ac:picMk id="44034" creationId="{D38DE5D2-8CDA-0529-CA37-FF2FF592B090}"/>
          </ac:picMkLst>
        </pc:picChg>
      </pc:sldChg>
      <pc:sldChg chg="del">
        <pc:chgData name="Luís Paulo Peixoto Santos" userId="1bcb44e7-5d82-436c-b2eb-8036fed75eb8" providerId="ADAL" clId="{DF032050-4522-4045-B96A-652DD0EE7DC6}" dt="2024-09-10T08:54:55.759" v="174" actId="2696"/>
        <pc:sldMkLst>
          <pc:docMk/>
          <pc:sldMk cId="0" sldId="304"/>
        </pc:sldMkLst>
      </pc:sldChg>
      <pc:sldChg chg="delSp modSp mod modAnim">
        <pc:chgData name="Luís Paulo Peixoto Santos" userId="1bcb44e7-5d82-436c-b2eb-8036fed75eb8" providerId="ADAL" clId="{DF032050-4522-4045-B96A-652DD0EE7DC6}" dt="2024-09-09T17:11:31.076" v="5" actId="20577"/>
        <pc:sldMkLst>
          <pc:docMk/>
          <pc:sldMk cId="0" sldId="307"/>
        </pc:sldMkLst>
        <pc:spChg chg="del">
          <ac:chgData name="Luís Paulo Peixoto Santos" userId="1bcb44e7-5d82-436c-b2eb-8036fed75eb8" providerId="ADAL" clId="{DF032050-4522-4045-B96A-652DD0EE7DC6}" dt="2024-09-09T17:10:25.081" v="1" actId="478"/>
          <ac:spMkLst>
            <pc:docMk/>
            <pc:sldMk cId="0" sldId="307"/>
            <ac:spMk id="16390" creationId="{00000000-0000-0000-0000-000000000000}"/>
          </ac:spMkLst>
        </pc:spChg>
        <pc:spChg chg="mod">
          <ac:chgData name="Luís Paulo Peixoto Santos" userId="1bcb44e7-5d82-436c-b2eb-8036fed75eb8" providerId="ADAL" clId="{DF032050-4522-4045-B96A-652DD0EE7DC6}" dt="2024-09-09T17:11:31.076" v="5" actId="20577"/>
          <ac:spMkLst>
            <pc:docMk/>
            <pc:sldMk cId="0" sldId="307"/>
            <ac:spMk id="18434" creationId="{00000000-0000-0000-0000-000000000000}"/>
          </ac:spMkLst>
        </pc:spChg>
        <pc:spChg chg="mod">
          <ac:chgData name="Luís Paulo Peixoto Santos" userId="1bcb44e7-5d82-436c-b2eb-8036fed75eb8" providerId="ADAL" clId="{DF032050-4522-4045-B96A-652DD0EE7DC6}" dt="2024-09-09T17:11:09.141" v="4" actId="948"/>
          <ac:spMkLst>
            <pc:docMk/>
            <pc:sldMk cId="0" sldId="307"/>
            <ac:spMk id="18435" creationId="{00000000-0000-0000-0000-000000000000}"/>
          </ac:spMkLst>
        </pc:spChg>
      </pc:sldChg>
      <pc:sldChg chg="del">
        <pc:chgData name="Luís Paulo Peixoto Santos" userId="1bcb44e7-5d82-436c-b2eb-8036fed75eb8" providerId="ADAL" clId="{DF032050-4522-4045-B96A-652DD0EE7DC6}" dt="2024-09-10T08:58:35.555" v="177" actId="2696"/>
        <pc:sldMkLst>
          <pc:docMk/>
          <pc:sldMk cId="0" sldId="309"/>
        </pc:sldMkLst>
      </pc:sldChg>
      <pc:sldChg chg="add del">
        <pc:chgData name="Luís Paulo Peixoto Santos" userId="1bcb44e7-5d82-436c-b2eb-8036fed75eb8" providerId="ADAL" clId="{DF032050-4522-4045-B96A-652DD0EE7DC6}" dt="2024-09-10T09:06:10.335" v="183"/>
        <pc:sldMkLst>
          <pc:docMk/>
          <pc:sldMk cId="0" sldId="310"/>
        </pc:sldMkLst>
      </pc:sldChg>
      <pc:sldChg chg="del">
        <pc:chgData name="Luís Paulo Peixoto Santos" userId="1bcb44e7-5d82-436c-b2eb-8036fed75eb8" providerId="ADAL" clId="{DF032050-4522-4045-B96A-652DD0EE7DC6}" dt="2024-09-10T08:54:55.759" v="174" actId="2696"/>
        <pc:sldMkLst>
          <pc:docMk/>
          <pc:sldMk cId="0" sldId="313"/>
        </pc:sldMkLst>
      </pc:sldChg>
      <pc:sldChg chg="modSp del">
        <pc:chgData name="Luís Paulo Peixoto Santos" userId="1bcb44e7-5d82-436c-b2eb-8036fed75eb8" providerId="ADAL" clId="{DF032050-4522-4045-B96A-652DD0EE7DC6}" dt="2024-09-10T09:07:57.957" v="186" actId="2696"/>
        <pc:sldMkLst>
          <pc:docMk/>
          <pc:sldMk cId="0" sldId="321"/>
        </pc:sldMkLst>
        <pc:spChg chg="mod">
          <ac:chgData name="Luís Paulo Peixoto Santos" userId="1bcb44e7-5d82-436c-b2eb-8036fed75eb8" providerId="ADAL" clId="{DF032050-4522-4045-B96A-652DD0EE7DC6}" dt="2024-09-09T17:19:23.063" v="171" actId="20577"/>
          <ac:spMkLst>
            <pc:docMk/>
            <pc:sldMk cId="0" sldId="321"/>
            <ac:spMk id="7" creationId="{00000000-0000-0000-0000-000000000000}"/>
          </ac:spMkLst>
        </pc:spChg>
      </pc:sldChg>
      <pc:sldChg chg="add modAnim">
        <pc:chgData name="Luís Paulo Peixoto Santos" userId="1bcb44e7-5d82-436c-b2eb-8036fed75eb8" providerId="ADAL" clId="{DF032050-4522-4045-B96A-652DD0EE7DC6}" dt="2024-09-09T17:11:46.972" v="6"/>
        <pc:sldMkLst>
          <pc:docMk/>
          <pc:sldMk cId="2150560853" sldId="322"/>
        </pc:sldMkLst>
      </pc:sldChg>
      <pc:sldChg chg="modSp new mod">
        <pc:chgData name="Luís Paulo Peixoto Santos" userId="1bcb44e7-5d82-436c-b2eb-8036fed75eb8" providerId="ADAL" clId="{DF032050-4522-4045-B96A-652DD0EE7DC6}" dt="2024-09-09T17:15:26.776" v="169" actId="948"/>
        <pc:sldMkLst>
          <pc:docMk/>
          <pc:sldMk cId="565462221" sldId="323"/>
        </pc:sldMkLst>
        <pc:spChg chg="mod">
          <ac:chgData name="Luís Paulo Peixoto Santos" userId="1bcb44e7-5d82-436c-b2eb-8036fed75eb8" providerId="ADAL" clId="{DF032050-4522-4045-B96A-652DD0EE7DC6}" dt="2024-09-09T17:12:23.979" v="19" actId="403"/>
          <ac:spMkLst>
            <pc:docMk/>
            <pc:sldMk cId="565462221" sldId="323"/>
            <ac:spMk id="2" creationId="{CE9576A3-8361-1FD5-A8D5-9DC9A5B5BEBA}"/>
          </ac:spMkLst>
        </pc:spChg>
        <pc:spChg chg="mod">
          <ac:chgData name="Luís Paulo Peixoto Santos" userId="1bcb44e7-5d82-436c-b2eb-8036fed75eb8" providerId="ADAL" clId="{DF032050-4522-4045-B96A-652DD0EE7DC6}" dt="2024-09-09T17:15:26.776" v="169" actId="948"/>
          <ac:spMkLst>
            <pc:docMk/>
            <pc:sldMk cId="565462221" sldId="323"/>
            <ac:spMk id="3" creationId="{BD994853-BB3D-E660-D196-E5EB75781AA2}"/>
          </ac:spMkLst>
        </pc:spChg>
      </pc:sldChg>
      <pc:sldChg chg="modSp add mod">
        <pc:chgData name="Luís Paulo Peixoto Santos" userId="1bcb44e7-5d82-436c-b2eb-8036fed75eb8" providerId="ADAL" clId="{DF032050-4522-4045-B96A-652DD0EE7DC6}" dt="2024-09-10T09:10:41.830" v="201" actId="207"/>
        <pc:sldMkLst>
          <pc:docMk/>
          <pc:sldMk cId="2285189499" sldId="324"/>
        </pc:sldMkLst>
        <pc:graphicFrameChg chg="modGraphic">
          <ac:chgData name="Luís Paulo Peixoto Santos" userId="1bcb44e7-5d82-436c-b2eb-8036fed75eb8" providerId="ADAL" clId="{DF032050-4522-4045-B96A-652DD0EE7DC6}" dt="2024-09-10T09:10:41.830" v="201" actId="207"/>
          <ac:graphicFrameMkLst>
            <pc:docMk/>
            <pc:sldMk cId="2285189499" sldId="324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0:26.325" v="198" actId="207"/>
          <ac:graphicFrameMkLst>
            <pc:docMk/>
            <pc:sldMk cId="2285189499" sldId="324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0:35.269" v="200" actId="207"/>
          <ac:graphicFrameMkLst>
            <pc:docMk/>
            <pc:sldMk cId="2285189499" sldId="324"/>
            <ac:graphicFrameMk id="11" creationId="{00000000-0000-0000-0000-000000000000}"/>
          </ac:graphicFrameMkLst>
        </pc:graphicFrameChg>
      </pc:sldChg>
      <pc:sldChg chg="modSp add mod">
        <pc:chgData name="Luís Paulo Peixoto Santos" userId="1bcb44e7-5d82-436c-b2eb-8036fed75eb8" providerId="ADAL" clId="{DF032050-4522-4045-B96A-652DD0EE7DC6}" dt="2024-09-10T09:11:22.877" v="209" actId="207"/>
        <pc:sldMkLst>
          <pc:docMk/>
          <pc:sldMk cId="3063216452" sldId="325"/>
        </pc:sldMkLst>
        <pc:graphicFrameChg chg="modGraphic">
          <ac:chgData name="Luís Paulo Peixoto Santos" userId="1bcb44e7-5d82-436c-b2eb-8036fed75eb8" providerId="ADAL" clId="{DF032050-4522-4045-B96A-652DD0EE7DC6}" dt="2024-09-10T09:10:54.181" v="203" actId="207"/>
          <ac:graphicFrameMkLst>
            <pc:docMk/>
            <pc:sldMk cId="3063216452" sldId="325"/>
            <ac:graphicFrameMk id="6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1:14.847" v="208" actId="207"/>
          <ac:graphicFrameMkLst>
            <pc:docMk/>
            <pc:sldMk cId="3063216452" sldId="325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1:00.460" v="205" actId="207"/>
          <ac:graphicFrameMkLst>
            <pc:docMk/>
            <pc:sldMk cId="3063216452" sldId="325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1:22.877" v="209" actId="207"/>
          <ac:graphicFrameMkLst>
            <pc:docMk/>
            <pc:sldMk cId="3063216452" sldId="325"/>
            <ac:graphicFrameMk id="11" creationId="{00000000-0000-0000-0000-000000000000}"/>
          </ac:graphicFrameMkLst>
        </pc:graphicFrameChg>
      </pc:sldChg>
      <pc:sldChg chg="modSp add mod">
        <pc:chgData name="Luís Paulo Peixoto Santos" userId="1bcb44e7-5d82-436c-b2eb-8036fed75eb8" providerId="ADAL" clId="{DF032050-4522-4045-B96A-652DD0EE7DC6}" dt="2024-09-10T09:11:39.691" v="213" actId="207"/>
        <pc:sldMkLst>
          <pc:docMk/>
          <pc:sldMk cId="3338482212" sldId="326"/>
        </pc:sldMkLst>
        <pc:graphicFrameChg chg="modGraphic">
          <ac:chgData name="Luís Paulo Peixoto Santos" userId="1bcb44e7-5d82-436c-b2eb-8036fed75eb8" providerId="ADAL" clId="{DF032050-4522-4045-B96A-652DD0EE7DC6}" dt="2024-09-10T09:11:39.691" v="213" actId="207"/>
          <ac:graphicFrameMkLst>
            <pc:docMk/>
            <pc:sldMk cId="3338482212" sldId="326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1:29.197" v="210" actId="207"/>
          <ac:graphicFrameMkLst>
            <pc:docMk/>
            <pc:sldMk cId="3338482212" sldId="326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1:32.929" v="211" actId="207"/>
          <ac:graphicFrameMkLst>
            <pc:docMk/>
            <pc:sldMk cId="3338482212" sldId="326"/>
            <ac:graphicFrameMk id="11" creationId="{00000000-0000-0000-0000-000000000000}"/>
          </ac:graphicFrameMkLst>
        </pc:graphicFrameChg>
      </pc:sldChg>
      <pc:sldChg chg="modSp add mod">
        <pc:chgData name="Luís Paulo Peixoto Santos" userId="1bcb44e7-5d82-436c-b2eb-8036fed75eb8" providerId="ADAL" clId="{DF032050-4522-4045-B96A-652DD0EE7DC6}" dt="2024-09-10T09:12:10.418" v="220" actId="207"/>
        <pc:sldMkLst>
          <pc:docMk/>
          <pc:sldMk cId="198655189" sldId="327"/>
        </pc:sldMkLst>
        <pc:graphicFrameChg chg="modGraphic">
          <ac:chgData name="Luís Paulo Peixoto Santos" userId="1bcb44e7-5d82-436c-b2eb-8036fed75eb8" providerId="ADAL" clId="{DF032050-4522-4045-B96A-652DD0EE7DC6}" dt="2024-09-10T09:11:46.251" v="214" actId="207"/>
          <ac:graphicFrameMkLst>
            <pc:docMk/>
            <pc:sldMk cId="198655189" sldId="327"/>
            <ac:graphicFrameMk id="6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2:04.710" v="219" actId="207"/>
          <ac:graphicFrameMkLst>
            <pc:docMk/>
            <pc:sldMk cId="198655189" sldId="327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1:55.155" v="216" actId="207"/>
          <ac:graphicFrameMkLst>
            <pc:docMk/>
            <pc:sldMk cId="198655189" sldId="327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2:10.418" v="220" actId="207"/>
          <ac:graphicFrameMkLst>
            <pc:docMk/>
            <pc:sldMk cId="198655189" sldId="327"/>
            <ac:graphicFrameMk id="11" creationId="{00000000-0000-0000-0000-000000000000}"/>
          </ac:graphicFrameMkLst>
        </pc:graphicFrameChg>
      </pc:sldChg>
      <pc:sldChg chg="modSp add mod">
        <pc:chgData name="Luís Paulo Peixoto Santos" userId="1bcb44e7-5d82-436c-b2eb-8036fed75eb8" providerId="ADAL" clId="{DF032050-4522-4045-B96A-652DD0EE7DC6}" dt="2024-09-10T09:12:30.512" v="224" actId="207"/>
        <pc:sldMkLst>
          <pc:docMk/>
          <pc:sldMk cId="2874256981" sldId="328"/>
        </pc:sldMkLst>
        <pc:graphicFrameChg chg="modGraphic">
          <ac:chgData name="Luís Paulo Peixoto Santos" userId="1bcb44e7-5d82-436c-b2eb-8036fed75eb8" providerId="ADAL" clId="{DF032050-4522-4045-B96A-652DD0EE7DC6}" dt="2024-09-10T09:12:26.917" v="223" actId="207"/>
          <ac:graphicFrameMkLst>
            <pc:docMk/>
            <pc:sldMk cId="2874256981" sldId="328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2:20.663" v="221" actId="207"/>
          <ac:graphicFrameMkLst>
            <pc:docMk/>
            <pc:sldMk cId="2874256981" sldId="328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2:30.512" v="224" actId="207"/>
          <ac:graphicFrameMkLst>
            <pc:docMk/>
            <pc:sldMk cId="2874256981" sldId="328"/>
            <ac:graphicFrameMk id="11" creationId="{00000000-0000-0000-0000-000000000000}"/>
          </ac:graphicFrameMkLst>
        </pc:graphicFrameChg>
      </pc:sldChg>
      <pc:sldChg chg="modSp add mod">
        <pc:chgData name="Luís Paulo Peixoto Santos" userId="1bcb44e7-5d82-436c-b2eb-8036fed75eb8" providerId="ADAL" clId="{DF032050-4522-4045-B96A-652DD0EE7DC6}" dt="2024-09-10T09:12:55.572" v="230" actId="207"/>
        <pc:sldMkLst>
          <pc:docMk/>
          <pc:sldMk cId="1604070355" sldId="329"/>
        </pc:sldMkLst>
        <pc:graphicFrameChg chg="modGraphic">
          <ac:chgData name="Luís Paulo Peixoto Santos" userId="1bcb44e7-5d82-436c-b2eb-8036fed75eb8" providerId="ADAL" clId="{DF032050-4522-4045-B96A-652DD0EE7DC6}" dt="2024-09-10T09:12:47.838" v="228" actId="207"/>
          <ac:graphicFrameMkLst>
            <pc:docMk/>
            <pc:sldMk cId="1604070355" sldId="329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2:40.721" v="226" actId="207"/>
          <ac:graphicFrameMkLst>
            <pc:docMk/>
            <pc:sldMk cId="1604070355" sldId="329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2:55.572" v="230" actId="207"/>
          <ac:graphicFrameMkLst>
            <pc:docMk/>
            <pc:sldMk cId="1604070355" sldId="329"/>
            <ac:graphicFrameMk id="11" creationId="{00000000-0000-0000-0000-000000000000}"/>
          </ac:graphicFrameMkLst>
        </pc:graphicFrameChg>
      </pc:sldChg>
      <pc:sldChg chg="modSp add mod">
        <pc:chgData name="Luís Paulo Peixoto Santos" userId="1bcb44e7-5d82-436c-b2eb-8036fed75eb8" providerId="ADAL" clId="{DF032050-4522-4045-B96A-652DD0EE7DC6}" dt="2024-09-10T09:13:14.154" v="234" actId="207"/>
        <pc:sldMkLst>
          <pc:docMk/>
          <pc:sldMk cId="2850312758" sldId="330"/>
        </pc:sldMkLst>
        <pc:graphicFrameChg chg="modGraphic">
          <ac:chgData name="Luís Paulo Peixoto Santos" userId="1bcb44e7-5d82-436c-b2eb-8036fed75eb8" providerId="ADAL" clId="{DF032050-4522-4045-B96A-652DD0EE7DC6}" dt="2024-09-10T09:13:14.154" v="234" actId="207"/>
          <ac:graphicFrameMkLst>
            <pc:docMk/>
            <pc:sldMk cId="2850312758" sldId="330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3:00.889" v="231" actId="207"/>
          <ac:graphicFrameMkLst>
            <pc:docMk/>
            <pc:sldMk cId="2850312758" sldId="330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3:10.437" v="233" actId="207"/>
          <ac:graphicFrameMkLst>
            <pc:docMk/>
            <pc:sldMk cId="2850312758" sldId="330"/>
            <ac:graphicFrameMk id="11" creationId="{00000000-0000-0000-0000-000000000000}"/>
          </ac:graphicFrameMkLst>
        </pc:graphicFrameChg>
      </pc:sldChg>
      <pc:sldChg chg="modSp add mod">
        <pc:chgData name="Luís Paulo Peixoto Santos" userId="1bcb44e7-5d82-436c-b2eb-8036fed75eb8" providerId="ADAL" clId="{DF032050-4522-4045-B96A-652DD0EE7DC6}" dt="2024-09-10T09:13:40.340" v="239" actId="207"/>
        <pc:sldMkLst>
          <pc:docMk/>
          <pc:sldMk cId="1449235304" sldId="331"/>
        </pc:sldMkLst>
        <pc:graphicFrameChg chg="modGraphic">
          <ac:chgData name="Luís Paulo Peixoto Santos" userId="1bcb44e7-5d82-436c-b2eb-8036fed75eb8" providerId="ADAL" clId="{DF032050-4522-4045-B96A-652DD0EE7DC6}" dt="2024-09-10T09:13:30.849" v="237" actId="207"/>
          <ac:graphicFrameMkLst>
            <pc:docMk/>
            <pc:sldMk cId="1449235304" sldId="331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3:37.016" v="238" actId="207"/>
          <ac:graphicFrameMkLst>
            <pc:docMk/>
            <pc:sldMk cId="1449235304" sldId="331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3:40.340" v="239" actId="207"/>
          <ac:graphicFrameMkLst>
            <pc:docMk/>
            <pc:sldMk cId="1449235304" sldId="331"/>
            <ac:graphicFrameMk id="11" creationId="{00000000-0000-0000-0000-000000000000}"/>
          </ac:graphicFrameMkLst>
        </pc:graphicFrameChg>
      </pc:sldChg>
      <pc:sldChg chg="modSp add mod">
        <pc:chgData name="Luís Paulo Peixoto Santos" userId="1bcb44e7-5d82-436c-b2eb-8036fed75eb8" providerId="ADAL" clId="{DF032050-4522-4045-B96A-652DD0EE7DC6}" dt="2024-09-10T09:13:55.800" v="243" actId="207"/>
        <pc:sldMkLst>
          <pc:docMk/>
          <pc:sldMk cId="4186411012" sldId="332"/>
        </pc:sldMkLst>
        <pc:graphicFrameChg chg="modGraphic">
          <ac:chgData name="Luís Paulo Peixoto Santos" userId="1bcb44e7-5d82-436c-b2eb-8036fed75eb8" providerId="ADAL" clId="{DF032050-4522-4045-B96A-652DD0EE7DC6}" dt="2024-09-10T09:13:52.396" v="242" actId="207"/>
          <ac:graphicFrameMkLst>
            <pc:docMk/>
            <pc:sldMk cId="4186411012" sldId="332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3:45.232" v="240" actId="207"/>
          <ac:graphicFrameMkLst>
            <pc:docMk/>
            <pc:sldMk cId="4186411012" sldId="332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13:55.800" v="243" actId="207"/>
          <ac:graphicFrameMkLst>
            <pc:docMk/>
            <pc:sldMk cId="4186411012" sldId="332"/>
            <ac:graphicFrameMk id="11" creationId="{00000000-0000-0000-0000-000000000000}"/>
          </ac:graphicFrameMkLst>
        </pc:graphicFrameChg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3318661179" sldId="333"/>
        </pc:sldMkLst>
      </pc:sldChg>
      <pc:sldChg chg="add">
        <pc:chgData name="Luís Paulo Peixoto Santos" userId="1bcb44e7-5d82-436c-b2eb-8036fed75eb8" providerId="ADAL" clId="{DF032050-4522-4045-B96A-652DD0EE7DC6}" dt="2024-09-10T09:06:21.018" v="184"/>
        <pc:sldMkLst>
          <pc:docMk/>
          <pc:sldMk cId="2067760806" sldId="334"/>
        </pc:sldMkLst>
      </pc:sldChg>
      <pc:sldChg chg="add">
        <pc:chgData name="Luís Paulo Peixoto Santos" userId="1bcb44e7-5d82-436c-b2eb-8036fed75eb8" providerId="ADAL" clId="{DF032050-4522-4045-B96A-652DD0EE7DC6}" dt="2024-09-10T08:52:31.162" v="173"/>
        <pc:sldMkLst>
          <pc:docMk/>
          <pc:sldMk cId="738091759" sldId="335"/>
        </pc:sldMkLst>
      </pc:sldChg>
      <pc:sldChg chg="modSp add mod">
        <pc:chgData name="Luís Paulo Peixoto Santos" userId="1bcb44e7-5d82-436c-b2eb-8036fed75eb8" providerId="ADAL" clId="{DF032050-4522-4045-B96A-652DD0EE7DC6}" dt="2024-09-10T08:58:19.870" v="176" actId="27636"/>
        <pc:sldMkLst>
          <pc:docMk/>
          <pc:sldMk cId="0" sldId="336"/>
        </pc:sldMkLst>
        <pc:spChg chg="mod">
          <ac:chgData name="Luís Paulo Peixoto Santos" userId="1bcb44e7-5d82-436c-b2eb-8036fed75eb8" providerId="ADAL" clId="{DF032050-4522-4045-B96A-652DD0EE7DC6}" dt="2024-09-10T08:58:19.870" v="176" actId="27636"/>
          <ac:spMkLst>
            <pc:docMk/>
            <pc:sldMk cId="0" sldId="336"/>
            <ac:spMk id="21506" creationId="{00000000-0000-0000-0000-000000000000}"/>
          </ac:spMkLst>
        </pc:spChg>
      </pc:sldChg>
      <pc:sldChg chg="add">
        <pc:chgData name="Luís Paulo Peixoto Santos" userId="1bcb44e7-5d82-436c-b2eb-8036fed75eb8" providerId="ADAL" clId="{DF032050-4522-4045-B96A-652DD0EE7DC6}" dt="2024-09-10T08:59:45.290" v="178"/>
        <pc:sldMkLst>
          <pc:docMk/>
          <pc:sldMk cId="0" sldId="337"/>
        </pc:sldMkLst>
      </pc:sldChg>
      <pc:sldChg chg="add">
        <pc:chgData name="Luís Paulo Peixoto Santos" userId="1bcb44e7-5d82-436c-b2eb-8036fed75eb8" providerId="ADAL" clId="{DF032050-4522-4045-B96A-652DD0EE7DC6}" dt="2024-09-10T09:00:43.065" v="180"/>
        <pc:sldMkLst>
          <pc:docMk/>
          <pc:sldMk cId="0" sldId="338"/>
        </pc:sldMkLst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39"/>
        </pc:sldMkLst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40"/>
        </pc:sldMkLst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41"/>
        </pc:sldMkLst>
      </pc:sldChg>
      <pc:sldChg chg="modSp add">
        <pc:chgData name="Luís Paulo Peixoto Santos" userId="1bcb44e7-5d82-436c-b2eb-8036fed75eb8" providerId="ADAL" clId="{DF032050-4522-4045-B96A-652DD0EE7DC6}" dt="2024-09-17T10:29:05.866" v="260" actId="207"/>
        <pc:sldMkLst>
          <pc:docMk/>
          <pc:sldMk cId="0" sldId="342"/>
        </pc:sldMkLst>
        <pc:spChg chg="mod">
          <ac:chgData name="Luís Paulo Peixoto Santos" userId="1bcb44e7-5d82-436c-b2eb-8036fed75eb8" providerId="ADAL" clId="{DF032050-4522-4045-B96A-652DD0EE7DC6}" dt="2024-09-17T10:29:05.866" v="260" actId="207"/>
          <ac:spMkLst>
            <pc:docMk/>
            <pc:sldMk cId="0" sldId="342"/>
            <ac:spMk id="33802" creationId="{00000000-0000-0000-0000-000000000000}"/>
          </ac:spMkLst>
        </pc:spChg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2112331197" sldId="343"/>
        </pc:sldMkLst>
      </pc:sldChg>
      <pc:sldChg chg="modSp add mod">
        <pc:chgData name="Luís Paulo Peixoto Santos" userId="1bcb44e7-5d82-436c-b2eb-8036fed75eb8" providerId="ADAL" clId="{DF032050-4522-4045-B96A-652DD0EE7DC6}" dt="2024-09-10T09:09:53.842" v="196" actId="207"/>
        <pc:sldMkLst>
          <pc:docMk/>
          <pc:sldMk cId="1573810820" sldId="344"/>
        </pc:sldMkLst>
        <pc:graphicFrameChg chg="modGraphic">
          <ac:chgData name="Luís Paulo Peixoto Santos" userId="1bcb44e7-5d82-436c-b2eb-8036fed75eb8" providerId="ADAL" clId="{DF032050-4522-4045-B96A-652DD0EE7DC6}" dt="2024-09-10T09:09:33.928" v="191" actId="207"/>
          <ac:graphicFrameMkLst>
            <pc:docMk/>
            <pc:sldMk cId="1573810820" sldId="344"/>
            <ac:graphicFrameMk id="6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09:53.842" v="196" actId="207"/>
          <ac:graphicFrameMkLst>
            <pc:docMk/>
            <pc:sldMk cId="1573810820" sldId="344"/>
            <ac:graphicFrameMk id="7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09:39.442" v="192" actId="207"/>
          <ac:graphicFrameMkLst>
            <pc:docMk/>
            <pc:sldMk cId="1573810820" sldId="344"/>
            <ac:graphicFrameMk id="8" creationId="{00000000-0000-0000-0000-000000000000}"/>
          </ac:graphicFrameMkLst>
        </pc:graphicFrameChg>
        <pc:graphicFrameChg chg="modGraphic">
          <ac:chgData name="Luís Paulo Peixoto Santos" userId="1bcb44e7-5d82-436c-b2eb-8036fed75eb8" providerId="ADAL" clId="{DF032050-4522-4045-B96A-652DD0EE7DC6}" dt="2024-09-10T09:09:43.935" v="193" actId="207"/>
          <ac:graphicFrameMkLst>
            <pc:docMk/>
            <pc:sldMk cId="1573810820" sldId="344"/>
            <ac:graphicFrameMk id="11" creationId="{00000000-0000-0000-0000-000000000000}"/>
          </ac:graphicFrameMkLst>
        </pc:graphicFrameChg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45"/>
        </pc:sldMkLst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46"/>
        </pc:sldMkLst>
      </pc:sldChg>
      <pc:sldChg chg="modSp add">
        <pc:chgData name="Luís Paulo Peixoto Santos" userId="1bcb44e7-5d82-436c-b2eb-8036fed75eb8" providerId="ADAL" clId="{DF032050-4522-4045-B96A-652DD0EE7DC6}" dt="2024-09-17T15:15:47.711" v="264" actId="20577"/>
        <pc:sldMkLst>
          <pc:docMk/>
          <pc:sldMk cId="0" sldId="347"/>
        </pc:sldMkLst>
        <pc:spChg chg="mod">
          <ac:chgData name="Luís Paulo Peixoto Santos" userId="1bcb44e7-5d82-436c-b2eb-8036fed75eb8" providerId="ADAL" clId="{DF032050-4522-4045-B96A-652DD0EE7DC6}" dt="2024-09-17T15:15:38.719" v="262" actId="20577"/>
          <ac:spMkLst>
            <pc:docMk/>
            <pc:sldMk cId="0" sldId="347"/>
            <ac:spMk id="5" creationId="{50D5877A-B7DB-1FE0-51FC-7B3E1D1910F4}"/>
          </ac:spMkLst>
        </pc:spChg>
        <pc:spChg chg="mod">
          <ac:chgData name="Luís Paulo Peixoto Santos" userId="1bcb44e7-5d82-436c-b2eb-8036fed75eb8" providerId="ADAL" clId="{DF032050-4522-4045-B96A-652DD0EE7DC6}" dt="2024-09-17T15:15:47.711" v="264" actId="20577"/>
          <ac:spMkLst>
            <pc:docMk/>
            <pc:sldMk cId="0" sldId="347"/>
            <ac:spMk id="6" creationId="{50A347B8-9124-C7AB-A1E8-598636DEF065}"/>
          </ac:spMkLst>
        </pc:spChg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48"/>
        </pc:sldMkLst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49"/>
        </pc:sldMkLst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50"/>
        </pc:sldMkLst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51"/>
        </pc:sldMkLst>
      </pc:sldChg>
      <pc:sldChg chg="add">
        <pc:chgData name="Luís Paulo Peixoto Santos" userId="1bcb44e7-5d82-436c-b2eb-8036fed75eb8" providerId="ADAL" clId="{DF032050-4522-4045-B96A-652DD0EE7DC6}" dt="2024-09-10T09:07:44.319" v="185"/>
        <pc:sldMkLst>
          <pc:docMk/>
          <pc:sldMk cId="0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-104" charset="0"/>
                <a:cs typeface="Arial" charset="0"/>
              </a:defRPr>
            </a:lvl1pPr>
          </a:lstStyle>
          <a:p>
            <a:pPr>
              <a:defRPr/>
            </a:pPr>
            <a:fld id="{9A94BDCF-362A-471B-9267-77D33C71AF20}" type="datetime1">
              <a:rPr lang="pt-PT" altLang="pt-PT"/>
              <a:pPr>
                <a:defRPr/>
              </a:pPr>
              <a:t>17/09/24</a:t>
            </a:fld>
            <a:endParaRPr lang="en-US" alt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709613" y="4856163"/>
            <a:ext cx="5680075" cy="46005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pt-PT" altLang="pt-PT" noProof="0"/>
              <a:t>Clique para editar os estilos</a:t>
            </a:r>
          </a:p>
          <a:p>
            <a:pPr lvl="1"/>
            <a:r>
              <a:rPr lang="pt-PT" altLang="pt-PT" noProof="0"/>
              <a:t>Segundo nível</a:t>
            </a:r>
          </a:p>
          <a:p>
            <a:pPr lvl="2"/>
            <a:r>
              <a:rPr lang="pt-PT" altLang="pt-PT" noProof="0"/>
              <a:t>Terceiro nível</a:t>
            </a:r>
          </a:p>
          <a:p>
            <a:pPr lvl="3"/>
            <a:r>
              <a:rPr lang="pt-PT" altLang="pt-PT" noProof="0"/>
              <a:t>Quarto nível</a:t>
            </a:r>
          </a:p>
          <a:p>
            <a:pPr lvl="4"/>
            <a:r>
              <a:rPr lang="pt-PT" altLang="pt-PT" noProof="0"/>
              <a:t>Quinto nível</a:t>
            </a:r>
            <a:endParaRPr lang="en-US" alt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PT" alt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4021138" y="9710738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FA820D-3D69-4289-AB03-8A6C879F6DD8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135783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ＭＳ Ｐゴシック" pitchFamily="-10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E5F32-AB48-44C5-A508-1F95FA5B50D7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2864A-785E-4916-BD72-73B50F965E61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01087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81C614-C355-4DF0-8902-153C3A1DDB83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1F588-0CD4-4FB1-A7FF-E981A670E5F2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409530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2A9A-D1BC-48D0-88D4-FF9F122514D3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A0E76-77BB-4182-BA2A-9768F6E11F1E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68087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44A16-3572-4E0E-9D2D-F1620CBFAAC9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F91104-2091-4420-97C6-11718208E7D1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8801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63DE88-993D-4742-958C-9E24C4690EAD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E2847C-F0A4-45AD-956C-A32B874C02B0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395346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718B79-941D-48A2-B374-896B12DFB3C1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0164D-EEDB-45FC-BC0E-015C0A493D45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93126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B7A2C-6AE4-4564-BC7C-1856D139F241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40FBD-ACD2-43FB-83E5-AA408F2D969B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6974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4225B-E429-4C25-A621-96188AA1DE90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328F2-0F84-4B8C-A0C5-572BF7AFAE87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69282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6FBBD-10CF-4364-8578-C89BE0F58E7A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3CE240-881F-4ECB-928C-88682158C33C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56228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54DEE-4CAB-4AF5-8A28-45A93D51D3BF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BAF77-2783-4F06-87E5-6FBBC5305813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11382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3B534-489F-43ED-A6CF-50AE34C9843A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BA276-9253-4B52-A08B-9E8AC2E54D11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71538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PT"/>
              <a:t>Click to edit Master text styles</a:t>
            </a:r>
          </a:p>
          <a:p>
            <a:pPr lvl="1"/>
            <a:r>
              <a:rPr lang="en-US" altLang="pt-PT"/>
              <a:t>Second level</a:t>
            </a:r>
          </a:p>
          <a:p>
            <a:pPr lvl="2"/>
            <a:r>
              <a:rPr lang="en-US" altLang="pt-PT"/>
              <a:t>Third level</a:t>
            </a:r>
          </a:p>
          <a:p>
            <a:pPr lvl="3"/>
            <a:r>
              <a:rPr lang="en-US" altLang="pt-PT"/>
              <a:t>Fourth level</a:t>
            </a:r>
          </a:p>
          <a:p>
            <a:pPr lvl="4"/>
            <a:r>
              <a:rPr lang="en-US" altLang="pt-PT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latin typeface="Calibri" pitchFamily="-104" charset="0"/>
                <a:cs typeface="Arial" charset="0"/>
              </a:defRPr>
            </a:lvl1pPr>
          </a:lstStyle>
          <a:p>
            <a:pPr>
              <a:defRPr/>
            </a:pPr>
            <a:fld id="{53DA0A4C-5A0C-4E9A-A3B6-F0574C9DCE05}" type="datetime1">
              <a:rPr lang="en-US" altLang="pt-PT"/>
              <a:pPr>
                <a:defRPr/>
              </a:pPr>
              <a:t>9/17/24</a:t>
            </a:fld>
            <a:endParaRPr lang="en-US" alt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-10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CE287E-EFAF-4326-89D2-2530CFB2D385}" type="slidenum">
              <a:rPr lang="en-US" altLang="pt-PT"/>
              <a:pPr>
                <a:defRPr/>
              </a:pPr>
              <a:t>‹nº›</a:t>
            </a:fld>
            <a:endParaRPr lang="en-US" alt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pitchFamily="-100" charset="-128"/>
          <a:cs typeface="ＭＳ Ｐゴシック" pitchFamily="-10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100" charset="-128"/>
          <a:cs typeface="ＭＳ Ｐゴシック" pitchFamily="-10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100" charset="-128"/>
          <a:cs typeface="ＭＳ Ｐゴシック" pitchFamily="-10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100" charset="-128"/>
          <a:cs typeface="ＭＳ Ｐゴシック" pitchFamily="-10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ＭＳ Ｐゴシック" pitchFamily="-100" charset="-128"/>
          <a:cs typeface="ＭＳ Ｐゴシック" pitchFamily="-10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ＭＳ Ｐゴシック" pitchFamily="-100" charset="-128"/>
          <a:cs typeface="ＭＳ Ｐゴシック" pitchFamily="-10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ＭＳ Ｐゴシック" pitchFamily="-100" charset="-128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ＭＳ Ｐゴシック" pitchFamily="-100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ＭＳ Ｐゴシック" pitchFamily="-100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ＭＳ Ｐゴシック" pitchFamily="-10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.voxvote.com/?pin=181685&amp;autosubmit=tru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l.cam.ac.uk/research/dtg/attarchive/pub/docs/ORL/tr.2001.4.pdf" TargetMode="External"/><Relationship Id="rId2" Type="http://schemas.openxmlformats.org/officeDocument/2006/relationships/hyperlink" Target="http://www.acm.org/crossroads/xrds5-3/pmga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9" Type="http://schemas.openxmlformats.org/officeDocument/2006/relationships/image" Target="../media/image21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pt-PT">
                <a:ea typeface="ＭＳ Ｐゴシック" panose="020B0600070205080204" pitchFamily="34" charset="-128"/>
              </a:rPr>
              <a:t>03 - Hierarquia da Memória:</a:t>
            </a:r>
            <a:br>
              <a:rPr lang="en-US" altLang="pt-PT">
                <a:ea typeface="ＭＳ Ｐゴシック" panose="020B0600070205080204" pitchFamily="34" charset="-128"/>
              </a:rPr>
            </a:br>
            <a:r>
              <a:rPr lang="en-US" altLang="pt-PT" sz="2800">
                <a:ea typeface="ＭＳ Ｐゴシック" panose="020B0600070205080204" pitchFamily="34" charset="-128"/>
              </a:rPr>
              <a:t>Conceitos Fundamentais e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3075" name="Subtítulo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7818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pt-PT" sz="2600" dirty="0" err="1">
                <a:solidFill>
                  <a:srgbClr val="898989"/>
                </a:solidFill>
                <a:ea typeface="ＭＳ Ｐゴシック" panose="020B0600070205080204" pitchFamily="34" charset="-128"/>
              </a:rPr>
              <a:t>Arquitectura</a:t>
            </a:r>
            <a:r>
              <a:rPr lang="en-US" altLang="pt-PT" sz="26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 de </a:t>
            </a:r>
            <a:r>
              <a:rPr lang="en-US" altLang="pt-PT" sz="2600" dirty="0" err="1">
                <a:solidFill>
                  <a:srgbClr val="898989"/>
                </a:solidFill>
                <a:ea typeface="ＭＳ Ｐゴシック" panose="020B0600070205080204" pitchFamily="34" charset="-128"/>
              </a:rPr>
              <a:t>Computadores</a:t>
            </a:r>
            <a:endParaRPr lang="en-US" altLang="pt-PT" sz="26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pt-PT" sz="2600" dirty="0" err="1">
                <a:solidFill>
                  <a:srgbClr val="898989"/>
                </a:solidFill>
                <a:ea typeface="ＭＳ Ｐゴシック" panose="020B0600070205080204" pitchFamily="34" charset="-128"/>
              </a:rPr>
              <a:t>Licenciatura</a:t>
            </a:r>
            <a:r>
              <a:rPr lang="en-US" altLang="pt-PT" sz="26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pt-PT" sz="2600" dirty="0" err="1">
                <a:solidFill>
                  <a:srgbClr val="898989"/>
                </a:solidFill>
                <a:ea typeface="ＭＳ Ｐゴシック" panose="020B0600070205080204" pitchFamily="34" charset="-128"/>
              </a:rPr>
              <a:t>em</a:t>
            </a:r>
            <a:r>
              <a:rPr lang="en-US" altLang="pt-PT" sz="26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pt-PT" sz="2600" dirty="0" err="1">
                <a:solidFill>
                  <a:srgbClr val="898989"/>
                </a:solidFill>
                <a:ea typeface="ＭＳ Ｐゴシック" panose="020B0600070205080204" pitchFamily="34" charset="-128"/>
              </a:rPr>
              <a:t>Engenharia</a:t>
            </a:r>
            <a:r>
              <a:rPr lang="en-US" altLang="pt-PT" sz="26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pt-PT" sz="2600" dirty="0" err="1">
                <a:solidFill>
                  <a:srgbClr val="898989"/>
                </a:solidFill>
                <a:ea typeface="ＭＳ Ｐゴシック" panose="020B0600070205080204" pitchFamily="34" charset="-128"/>
              </a:rPr>
              <a:t>Informática</a:t>
            </a:r>
            <a:endParaRPr lang="en-US" altLang="pt-PT" sz="26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endParaRPr lang="en-US" altLang="pt-PT" sz="2600" dirty="0">
              <a:solidFill>
                <a:srgbClr val="898989"/>
              </a:solidFill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pt-PT" sz="2600" dirty="0">
                <a:solidFill>
                  <a:srgbClr val="898989"/>
                </a:solidFill>
                <a:ea typeface="ＭＳ Ｐゴシック" panose="020B0600070205080204" pitchFamily="34" charset="-128"/>
              </a:rPr>
              <a:t>Luís Paulo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Localidade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C: os elementos de um vector multidimensional são armazenados </a:t>
            </a:r>
            <a:r>
              <a:rPr lang="pt-PT" altLang="pt-PT" i="1">
                <a:ea typeface="ＭＳ Ｐゴシック" panose="020B0600070205080204" pitchFamily="34" charset="-128"/>
              </a:rPr>
              <a:t>row-wise 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638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638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E40A9F-AA5F-40BE-8592-41B3F0E31555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533400" y="198120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a[3][4];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2514600"/>
          <a:ext cx="914400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432" name="TextBox 8"/>
          <p:cNvSpPr txBox="1">
            <a:spLocks noChangeArrowheads="1"/>
          </p:cNvSpPr>
          <p:nvPr/>
        </p:nvSpPr>
        <p:spPr bwMode="auto">
          <a:xfrm>
            <a:off x="2743200" y="4114800"/>
            <a:ext cx="38782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(j=0 ; j&lt; 4 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(i=0 ; i&lt; 3 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a[i][j]++;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3048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6096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762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810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Localidade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334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C: os elementos de um vector multidimensional são armazenados </a:t>
            </a:r>
            <a:r>
              <a:rPr lang="pt-PT" altLang="pt-PT" i="1">
                <a:ea typeface="ＭＳ Ｐゴシック" panose="020B0600070205080204" pitchFamily="34" charset="-128"/>
              </a:rPr>
              <a:t>row-wise 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413F3D-8D6F-4ADE-B13D-57995199F006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533400" y="1981200"/>
            <a:ext cx="203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PT" altLang="pt-PT" sz="2000">
                <a:latin typeface="Courier New" panose="02070309020205020404" pitchFamily="49" charset="0"/>
                <a:cs typeface="Courier New" panose="02070309020205020404" pitchFamily="49" charset="0"/>
              </a:rPr>
              <a:t> a[3][4];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0" y="2514600"/>
          <a:ext cx="9144000" cy="7429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[0][1]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a[0]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[1][3]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[2][1]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0" charset="0"/>
                          <a:ea typeface="ＭＳ Ｐゴシック" pitchFamily="-100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a</a:t>
                      </a:r>
                      <a:r>
                        <a:rPr kumimoji="0" lang="pt-PT" altLang="pt-P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-100" charset="0"/>
                          <a:cs typeface="Arial" charset="0"/>
                        </a:rPr>
                        <a:t>[2][3]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456" name="TextBox 8"/>
          <p:cNvSpPr txBox="1">
            <a:spLocks noChangeArrowheads="1"/>
          </p:cNvSpPr>
          <p:nvPr/>
        </p:nvSpPr>
        <p:spPr bwMode="auto">
          <a:xfrm>
            <a:off x="2743200" y="4114800"/>
            <a:ext cx="387826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(i=0 ; i&lt; 3 ; 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(j=0 ; j&lt; 4 ; j++)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  a[i][j]++;</a:t>
            </a:r>
          </a:p>
        </p:txBody>
      </p: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1" name="Rounded Rectangle 10"/>
          <p:cNvSpPr>
            <a:spLocks noChangeArrowheads="1"/>
          </p:cNvSpPr>
          <p:nvPr/>
        </p:nvSpPr>
        <p:spPr bwMode="auto">
          <a:xfrm>
            <a:off x="762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2" name="Rounded Rectangle 11"/>
          <p:cNvSpPr>
            <a:spLocks noChangeArrowheads="1"/>
          </p:cNvSpPr>
          <p:nvPr/>
        </p:nvSpPr>
        <p:spPr bwMode="auto">
          <a:xfrm>
            <a:off x="1524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3" name="Rounded Rectangle 12"/>
          <p:cNvSpPr>
            <a:spLocks noChangeArrowheads="1"/>
          </p:cNvSpPr>
          <p:nvPr/>
        </p:nvSpPr>
        <p:spPr bwMode="auto">
          <a:xfrm>
            <a:off x="2286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4" name="Rounded Rectangle 13"/>
          <p:cNvSpPr>
            <a:spLocks noChangeArrowheads="1"/>
          </p:cNvSpPr>
          <p:nvPr/>
        </p:nvSpPr>
        <p:spPr bwMode="auto">
          <a:xfrm>
            <a:off x="3048000" y="2895600"/>
            <a:ext cx="762000" cy="381000"/>
          </a:xfrm>
          <a:prstGeom prst="roundRect">
            <a:avLst>
              <a:gd name="adj" fmla="val 16667"/>
            </a:avLst>
          </a:prstGeom>
          <a:solidFill>
            <a:srgbClr val="948A54">
              <a:alpha val="32156"/>
            </a:srgbClr>
          </a:solidFill>
          <a:ln w="9525">
            <a:solidFill>
              <a:srgbClr val="4A7EBB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pt-PT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Memória: Tecnologia e Localidade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429000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900"/>
              </a:spcBef>
            </a:pPr>
            <a:r>
              <a:rPr lang="en-US" altLang="pt-PT" dirty="0" err="1">
                <a:ea typeface="ＭＳ Ｐゴシック" panose="020B0600070205080204" pitchFamily="34" charset="-128"/>
              </a:rPr>
              <a:t>Tecnologia</a:t>
            </a:r>
            <a:r>
              <a:rPr lang="en-US" altLang="pt-PT" dirty="0">
                <a:ea typeface="ＭＳ Ｐゴシック" panose="020B0600070205080204" pitchFamily="34" charset="-128"/>
              </a:rPr>
              <a:t> das </a:t>
            </a:r>
            <a:r>
              <a:rPr lang="en-US" altLang="pt-PT" dirty="0" err="1">
                <a:ea typeface="ＭＳ Ｐゴシック" panose="020B0600070205080204" pitchFamily="34" charset="-128"/>
              </a:rPr>
              <a:t>memórias</a:t>
            </a:r>
            <a:r>
              <a:rPr lang="en-US" altLang="pt-PT" dirty="0">
                <a:ea typeface="ＭＳ Ｐゴシック" panose="020B0600070205080204" pitchFamily="34" charset="-128"/>
              </a:rPr>
              <a:t>: </a:t>
            </a:r>
          </a:p>
          <a:p>
            <a:pPr lvl="1">
              <a:lnSpc>
                <a:spcPct val="114000"/>
              </a:lnSpc>
              <a:spcBef>
                <a:spcPts val="900"/>
              </a:spcBef>
            </a:pPr>
            <a:r>
              <a:rPr lang="en-US" altLang="pt-PT" dirty="0" err="1">
                <a:ea typeface="ＭＳ Ｐゴシック" panose="020B0600070205080204" pitchFamily="34" charset="-128"/>
              </a:rPr>
              <a:t>Diferentes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tecnologias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têm</a:t>
            </a:r>
            <a:r>
              <a:rPr lang="en-US" altLang="pt-PT" dirty="0">
                <a:ea typeface="ＭＳ Ｐゴシック" panose="020B0600070205080204" pitchFamily="34" charset="-128"/>
              </a:rPr>
              <a:t> tempos de </a:t>
            </a:r>
            <a:r>
              <a:rPr lang="en-US" altLang="pt-PT" dirty="0" err="1">
                <a:ea typeface="ＭＳ Ｐゴシック" panose="020B0600070205080204" pitchFamily="34" charset="-128"/>
              </a:rPr>
              <a:t>acesso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muito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diferentes</a:t>
            </a:r>
            <a:r>
              <a:rPr lang="en-US" altLang="pt-PT" dirty="0">
                <a:ea typeface="ＭＳ Ｐゴシック" panose="020B0600070205080204" pitchFamily="34" charset="-128"/>
              </a:rPr>
              <a:t>;</a:t>
            </a:r>
          </a:p>
          <a:p>
            <a:pPr lvl="1">
              <a:lnSpc>
                <a:spcPct val="114000"/>
              </a:lnSpc>
              <a:spcBef>
                <a:spcPts val="900"/>
              </a:spcBef>
            </a:pPr>
            <a:r>
              <a:rPr lang="en-US" altLang="pt-PT" dirty="0" err="1">
                <a:ea typeface="ＭＳ Ｐゴシック" panose="020B0600070205080204" pitchFamily="34" charset="-128"/>
              </a:rPr>
              <a:t>Tecnologias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mais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rápidas</a:t>
            </a:r>
            <a:r>
              <a:rPr lang="en-US" altLang="pt-PT" dirty="0">
                <a:ea typeface="ＭＳ Ｐゴシック" panose="020B0600070205080204" pitchFamily="34" charset="-128"/>
              </a:rPr>
              <a:t>; </a:t>
            </a:r>
            <a:r>
              <a:rPr lang="en-US" altLang="pt-PT" dirty="0" err="1">
                <a:ea typeface="ＭＳ Ｐゴシック" panose="020B0600070205080204" pitchFamily="34" charset="-128"/>
              </a:rPr>
              <a:t>menos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capacidade</a:t>
            </a:r>
            <a:r>
              <a:rPr lang="en-US" altLang="pt-PT" dirty="0">
                <a:ea typeface="ＭＳ Ｐゴシック" panose="020B0600070205080204" pitchFamily="34" charset="-128"/>
              </a:rPr>
              <a:t> e </a:t>
            </a:r>
            <a:r>
              <a:rPr lang="en-US" altLang="pt-PT" dirty="0" err="1">
                <a:ea typeface="ＭＳ Ｐゴシック" panose="020B0600070205080204" pitchFamily="34" charset="-128"/>
              </a:rPr>
              <a:t>mais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caras</a:t>
            </a:r>
            <a:r>
              <a:rPr lang="en-US" altLang="pt-PT" dirty="0">
                <a:ea typeface="ＭＳ Ｐゴシック" panose="020B0600070205080204" pitchFamily="34" charset="-128"/>
              </a:rPr>
              <a:t> que as </a:t>
            </a:r>
            <a:r>
              <a:rPr lang="en-US" altLang="pt-PT" dirty="0" err="1">
                <a:ea typeface="ＭＳ Ｐゴシック" panose="020B0600070205080204" pitchFamily="34" charset="-128"/>
              </a:rPr>
              <a:t>mais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lentas</a:t>
            </a:r>
            <a:endParaRPr lang="en-US" altLang="pt-PT" dirty="0">
              <a:ea typeface="ＭＳ Ｐゴシック" panose="020B0600070205080204" pitchFamily="34" charset="-128"/>
            </a:endParaRPr>
          </a:p>
          <a:p>
            <a:pPr lvl="1">
              <a:lnSpc>
                <a:spcPct val="114000"/>
              </a:lnSpc>
              <a:spcBef>
                <a:spcPts val="900"/>
              </a:spcBef>
            </a:pPr>
            <a:r>
              <a:rPr lang="en-US" altLang="pt-PT" dirty="0">
                <a:ea typeface="ＭＳ Ｐゴシック" panose="020B0600070205080204" pitchFamily="34" charset="-128"/>
              </a:rPr>
              <a:t>O </a:t>
            </a:r>
            <a:r>
              <a:rPr lang="en-US" altLang="pt-PT" dirty="0" err="1">
                <a:ea typeface="ＭＳ Ｐゴシック" panose="020B0600070205080204" pitchFamily="34" charset="-128"/>
              </a:rPr>
              <a:t>hiato</a:t>
            </a:r>
            <a:r>
              <a:rPr lang="en-US" altLang="pt-PT" dirty="0">
                <a:ea typeface="ＭＳ Ｐゴシック" panose="020B0600070205080204" pitchFamily="34" charset="-128"/>
              </a:rPr>
              <a:t> CPU vs. </a:t>
            </a:r>
            <a:r>
              <a:rPr lang="en-US" altLang="pt-PT" dirty="0" err="1">
                <a:ea typeface="ＭＳ Ｐゴシック" panose="020B0600070205080204" pitchFamily="34" charset="-128"/>
              </a:rPr>
              <a:t>memória</a:t>
            </a:r>
            <a:r>
              <a:rPr lang="en-US" altLang="pt-PT" dirty="0">
                <a:ea typeface="ＭＳ Ｐゴシック" panose="020B0600070205080204" pitchFamily="34" charset="-128"/>
              </a:rPr>
              <a:t>  </a:t>
            </a:r>
            <a:r>
              <a:rPr lang="en-US" altLang="pt-PT" dirty="0" err="1">
                <a:ea typeface="ＭＳ Ｐゴシック" panose="020B0600070205080204" pitchFamily="34" charset="-128"/>
              </a:rPr>
              <a:t>tem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aumentado</a:t>
            </a:r>
            <a:r>
              <a:rPr lang="en-US" altLang="pt-PT" dirty="0">
                <a:ea typeface="ＭＳ Ｐゴシック" panose="020B0600070205080204" pitchFamily="34" charset="-128"/>
              </a:rPr>
              <a:t> e </a:t>
            </a:r>
            <a:r>
              <a:rPr lang="en-US" altLang="pt-PT" dirty="0" err="1">
                <a:ea typeface="ＭＳ Ｐゴシック" panose="020B0600070205080204" pitchFamily="34" charset="-128"/>
              </a:rPr>
              <a:t>tende</a:t>
            </a:r>
            <a:r>
              <a:rPr lang="en-US" altLang="pt-PT" dirty="0">
                <a:ea typeface="ＭＳ Ｐゴシック" panose="020B0600070205080204" pitchFamily="34" charset="-128"/>
              </a:rPr>
              <a:t> a </a:t>
            </a:r>
            <a:r>
              <a:rPr lang="en-US" altLang="pt-PT" dirty="0" err="1">
                <a:ea typeface="ＭＳ Ｐゴシック" panose="020B0600070205080204" pitchFamily="34" charset="-128"/>
              </a:rPr>
              <a:t>aumentar</a:t>
            </a:r>
            <a:endParaRPr lang="en-US" altLang="pt-PT" dirty="0">
              <a:ea typeface="ＭＳ Ｐゴシック" panose="020B0600070205080204" pitchFamily="34" charset="-128"/>
            </a:endParaRPr>
          </a:p>
          <a:p>
            <a:pPr>
              <a:lnSpc>
                <a:spcPct val="114000"/>
              </a:lnSpc>
              <a:spcBef>
                <a:spcPts val="900"/>
              </a:spcBef>
            </a:pPr>
            <a:r>
              <a:rPr lang="en-US" altLang="pt-PT" dirty="0">
                <a:ea typeface="ＭＳ Ｐゴシック" panose="020B0600070205080204" pitchFamily="34" charset="-128"/>
              </a:rPr>
              <a:t>Software</a:t>
            </a:r>
          </a:p>
          <a:p>
            <a:pPr lvl="1">
              <a:lnSpc>
                <a:spcPct val="114000"/>
              </a:lnSpc>
              <a:spcBef>
                <a:spcPts val="900"/>
              </a:spcBef>
            </a:pPr>
            <a:r>
              <a:rPr lang="en-US" altLang="pt-PT" dirty="0" err="1">
                <a:ea typeface="ＭＳ Ｐゴシック" panose="020B0600070205080204" pitchFamily="34" charset="-128"/>
              </a:rPr>
              <a:t>Programas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bem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escritos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exibem</a:t>
            </a:r>
            <a:r>
              <a:rPr lang="en-US" altLang="pt-PT" dirty="0">
                <a:ea typeface="ＭＳ Ｐゴシック" panose="020B0600070205080204" pitchFamily="34" charset="-128"/>
              </a:rPr>
              <a:t> boa </a:t>
            </a:r>
            <a:r>
              <a:rPr lang="en-US" altLang="pt-PT" dirty="0" err="1">
                <a:ea typeface="ＭＳ Ｐゴシック" panose="020B0600070205080204" pitchFamily="34" charset="-128"/>
              </a:rPr>
              <a:t>localidade</a:t>
            </a:r>
            <a:r>
              <a:rPr lang="en-US" altLang="pt-PT" dirty="0">
                <a:ea typeface="ＭＳ Ｐゴシック" panose="020B0600070205080204" pitchFamily="34" charset="-128"/>
              </a:rPr>
              <a:t>, </a:t>
            </a:r>
            <a:r>
              <a:rPr lang="en-US" altLang="pt-PT" dirty="0" err="1">
                <a:ea typeface="ＭＳ Ｐゴシック" panose="020B0600070205080204" pitchFamily="34" charset="-128"/>
              </a:rPr>
              <a:t>isto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é</a:t>
            </a:r>
            <a:r>
              <a:rPr lang="en-US" altLang="pt-PT" dirty="0">
                <a:ea typeface="ＭＳ Ｐゴシック" panose="020B0600070205080204" pitchFamily="34" charset="-128"/>
              </a:rPr>
              <a:t>, </a:t>
            </a:r>
            <a:r>
              <a:rPr lang="en-US" altLang="pt-PT" dirty="0" err="1">
                <a:ea typeface="ＭＳ Ｐゴシック" panose="020B0600070205080204" pitchFamily="34" charset="-128"/>
              </a:rPr>
              <a:t>tendem</a:t>
            </a:r>
            <a:r>
              <a:rPr lang="en-US" altLang="pt-PT" dirty="0">
                <a:ea typeface="ＭＳ Ｐゴシック" panose="020B0600070205080204" pitchFamily="34" charset="-128"/>
              </a:rPr>
              <a:t> a </a:t>
            </a:r>
            <a:r>
              <a:rPr lang="en-US" altLang="pt-PT" dirty="0" err="1">
                <a:ea typeface="ＭＳ Ｐゴシック" panose="020B0600070205080204" pitchFamily="34" charset="-128"/>
              </a:rPr>
              <a:t>concentrar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os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seus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acessos</a:t>
            </a:r>
            <a:r>
              <a:rPr lang="en-US" altLang="pt-PT" dirty="0">
                <a:ea typeface="ＭＳ Ｐゴシック" panose="020B0600070205080204" pitchFamily="34" charset="-128"/>
              </a:rPr>
              <a:t> a um </a:t>
            </a:r>
            <a:r>
              <a:rPr lang="en-US" altLang="pt-PT" dirty="0" err="1">
                <a:ea typeface="ＭＳ Ｐゴシック" panose="020B0600070205080204" pitchFamily="34" charset="-128"/>
              </a:rPr>
              <a:t>subconjunto</a:t>
            </a:r>
            <a:r>
              <a:rPr lang="en-US" altLang="pt-PT" dirty="0">
                <a:ea typeface="ＭＳ Ｐゴシック" panose="020B0600070205080204" pitchFamily="34" charset="-128"/>
              </a:rPr>
              <a:t> do </a:t>
            </a:r>
            <a:r>
              <a:rPr lang="en-US" altLang="pt-PT" dirty="0" err="1">
                <a:ea typeface="ＭＳ Ｐゴシック" panose="020B0600070205080204" pitchFamily="34" charset="-128"/>
              </a:rPr>
              <a:t>espaço</a:t>
            </a:r>
            <a:r>
              <a:rPr lang="en-US" altLang="pt-PT" dirty="0">
                <a:ea typeface="ＭＳ Ｐゴシック" panose="020B0600070205080204" pitchFamily="34" charset="-128"/>
              </a:rPr>
              <a:t> de </a:t>
            </a:r>
            <a:r>
              <a:rPr lang="en-US" altLang="pt-PT" dirty="0" err="1">
                <a:ea typeface="ＭＳ Ｐゴシック" panose="020B0600070205080204" pitchFamily="34" charset="-128"/>
              </a:rPr>
              <a:t>endereçamento</a:t>
            </a:r>
            <a:r>
              <a:rPr lang="en-US" altLang="pt-PT" dirty="0">
                <a:ea typeface="ＭＳ Ｐゴシック" panose="020B0600070205080204" pitchFamily="34" charset="-128"/>
              </a:rPr>
              <a:t> e a </a:t>
            </a:r>
            <a:r>
              <a:rPr lang="en-US" altLang="pt-PT" dirty="0" err="1">
                <a:ea typeface="ＭＳ Ｐゴシック" panose="020B0600070205080204" pitchFamily="34" charset="-128"/>
              </a:rPr>
              <a:t>aceder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repetidamente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aos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mesmos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endereços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18436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447914-C866-4D45-B4FA-873C0596B85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76A3-8361-1FD5-A8D5-9DC9A5B5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 err="1">
                <a:solidFill>
                  <a:schemeClr val="tx2"/>
                </a:solidFill>
              </a:rPr>
              <a:t>Questão</a:t>
            </a:r>
            <a:endParaRPr lang="en-GB" sz="4400" dirty="0">
              <a:solidFill>
                <a:schemeClr val="tx2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D994853-BB3D-E660-D196-E5EB75781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676"/>
            <a:ext cx="8229600" cy="19653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solidFill>
                  <a:schemeClr val="tx2"/>
                </a:solidFill>
              </a:rPr>
              <a:t>Que </a:t>
            </a:r>
            <a:r>
              <a:rPr lang="en-GB" sz="2400" dirty="0" err="1">
                <a:solidFill>
                  <a:schemeClr val="tx2"/>
                </a:solidFill>
              </a:rPr>
              <a:t>soluções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podemos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r>
              <a:rPr lang="en-GB" sz="2400" dirty="0" err="1">
                <a:solidFill>
                  <a:schemeClr val="tx2"/>
                </a:solidFill>
              </a:rPr>
              <a:t>conceber</a:t>
            </a:r>
            <a:r>
              <a:rPr lang="en-GB" sz="2400" dirty="0">
                <a:solidFill>
                  <a:schemeClr val="tx2"/>
                </a:solidFill>
              </a:rPr>
              <a:t> para </a:t>
            </a:r>
            <a:r>
              <a:rPr lang="en-GB" sz="2400" dirty="0" err="1">
                <a:solidFill>
                  <a:schemeClr val="tx2"/>
                </a:solidFill>
              </a:rPr>
              <a:t>mitigar</a:t>
            </a:r>
            <a:r>
              <a:rPr lang="en-GB" sz="2400" dirty="0">
                <a:solidFill>
                  <a:schemeClr val="tx2"/>
                </a:solidFill>
              </a:rPr>
              <a:t> o </a:t>
            </a:r>
            <a:r>
              <a:rPr lang="en-GB" sz="2400" dirty="0" err="1">
                <a:solidFill>
                  <a:schemeClr val="tx2"/>
                </a:solidFill>
              </a:rPr>
              <a:t>impacto</a:t>
            </a:r>
            <a:r>
              <a:rPr lang="en-GB" sz="2400" dirty="0">
                <a:solidFill>
                  <a:schemeClr val="tx2"/>
                </a:solidFill>
              </a:rPr>
              <a:t> </a:t>
            </a:r>
            <a:br>
              <a:rPr lang="en-GB" sz="2400" dirty="0">
                <a:solidFill>
                  <a:schemeClr val="tx2"/>
                </a:solidFill>
              </a:rPr>
            </a:br>
            <a:r>
              <a:rPr lang="en-GB" sz="2400" b="1" dirty="0">
                <a:solidFill>
                  <a:schemeClr val="tx2"/>
                </a:solidFill>
              </a:rPr>
              <a:t>no tempo de </a:t>
            </a:r>
            <a:r>
              <a:rPr lang="en-GB" sz="2400" b="1" dirty="0" err="1">
                <a:solidFill>
                  <a:schemeClr val="tx2"/>
                </a:solidFill>
              </a:rPr>
              <a:t>execução</a:t>
            </a:r>
            <a:r>
              <a:rPr lang="en-GB" sz="2400" b="1" dirty="0">
                <a:solidFill>
                  <a:schemeClr val="tx2"/>
                </a:solidFill>
              </a:rPr>
              <a:t> de um </a:t>
            </a:r>
            <a:r>
              <a:rPr lang="en-GB" sz="2400" b="1" dirty="0" err="1">
                <a:solidFill>
                  <a:schemeClr val="tx2"/>
                </a:solidFill>
              </a:rPr>
              <a:t>programa</a:t>
            </a:r>
            <a:r>
              <a:rPr lang="en-GB" sz="2400" b="1" dirty="0">
                <a:solidFill>
                  <a:schemeClr val="tx2"/>
                </a:solidFill>
              </a:rPr>
              <a:t> </a:t>
            </a:r>
            <a:br>
              <a:rPr lang="en-GB" sz="2400" b="1" dirty="0">
                <a:solidFill>
                  <a:schemeClr val="tx2"/>
                </a:solidFill>
              </a:rPr>
            </a:b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 tempo de </a:t>
            </a:r>
            <a:r>
              <a:rPr lang="en-GB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acesso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à </a:t>
            </a:r>
            <a:r>
              <a:rPr lang="en-GB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memória</a:t>
            </a:r>
            <a:r>
              <a:rPr lang="en-GB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24C9631-491E-9ED4-666E-A09107AA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7C3FDEA-8247-0EC1-63E2-1EEBAB20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13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56546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60960-0E92-9E5F-D711-20A4562B2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6AED78CC-0D5F-94CC-E484-511FA18A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de Memória: Tecnologia e Localidade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EEAF2E68-D79E-6309-1CF9-6429F3F58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Tecnologia das memórias: </a:t>
            </a:r>
          </a:p>
          <a:p>
            <a:pPr lvl="1"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Diferentes tecnologias têm tempos de acesso muito diferentes;</a:t>
            </a:r>
          </a:p>
          <a:p>
            <a:pPr lvl="1"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Tecnologias mais rápidas; menos capacidade e mais caras que as mais lentas</a:t>
            </a:r>
          </a:p>
          <a:p>
            <a:pPr lvl="1"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O hiato CPU vs. memória  tem aumentado e tende a aumentar</a:t>
            </a:r>
          </a:p>
          <a:p>
            <a:pPr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Software</a:t>
            </a:r>
          </a:p>
          <a:p>
            <a:pPr lvl="1">
              <a:lnSpc>
                <a:spcPct val="90000"/>
              </a:lnSpc>
            </a:pPr>
            <a:r>
              <a:rPr lang="en-US" altLang="pt-PT">
                <a:ea typeface="ＭＳ Ｐゴシック" panose="020B0600070205080204" pitchFamily="34" charset="-128"/>
              </a:rPr>
              <a:t>Programas bem escritos exibem boa localidade, isto é, tendem a concentrar os seus acessos a um subconjunto do espaço de endereçamento e a aceder repetidamente aos mesmos endereços</a:t>
            </a:r>
          </a:p>
        </p:txBody>
      </p:sp>
      <p:sp>
        <p:nvSpPr>
          <p:cNvPr id="18436" name="Footer Placeholder 3">
            <a:extLst>
              <a:ext uri="{FF2B5EF4-FFF2-40B4-BE49-F238E27FC236}">
                <a16:creationId xmlns:a16="http://schemas.microsoft.com/office/drawing/2014/main" id="{2738A17F-ACAD-CC7B-F7B3-E699981B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8437" name="Slide Number Placeholder 4">
            <a:extLst>
              <a:ext uri="{FF2B5EF4-FFF2-40B4-BE49-F238E27FC236}">
                <a16:creationId xmlns:a16="http://schemas.microsoft.com/office/drawing/2014/main" id="{8FEAA242-AB4B-4638-A489-AD1E15823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C447914-C866-4D45-B4FA-873C0596B85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6390" name="Content Placeholder 2">
            <a:extLst>
              <a:ext uri="{FF2B5EF4-FFF2-40B4-BE49-F238E27FC236}">
                <a16:creationId xmlns:a16="http://schemas.microsoft.com/office/drawing/2014/main" id="{910AC9EE-0191-CDA3-B933-9E883066E088}"/>
              </a:ext>
            </a:extLst>
          </p:cNvPr>
          <p:cNvSpPr txBox="1">
            <a:spLocks/>
          </p:cNvSpPr>
          <p:nvPr/>
        </p:nvSpPr>
        <p:spPr bwMode="auto">
          <a:xfrm>
            <a:off x="609600" y="3886200"/>
            <a:ext cx="82296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Aft>
                <a:spcPts val="600"/>
              </a:spcAft>
              <a:buFontTx/>
              <a:buNone/>
            </a:pPr>
            <a:r>
              <a:rPr lang="en-US" altLang="pt-PT" sz="2000" b="1"/>
              <a:t>Hierarquia de Memória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pt-PT" altLang="pt-PT" sz="2000"/>
              <a:t>Dotar a máquina de vários níveis de memória, tão mais rápidos (mais caros e menor capacidade) quanto mais perto se encontram do processador.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pt-PT" altLang="pt-PT" sz="2000"/>
              <a:t>Cada nível contêm uma cópia do código e dados mais usados em cada instante, explorando a localidade.</a:t>
            </a:r>
            <a:endParaRPr lang="en-US" altLang="pt-PT" sz="2000"/>
          </a:p>
          <a:p>
            <a:pPr>
              <a:buFontTx/>
              <a:buNone/>
            </a:pPr>
            <a:endParaRPr lang="en-US" altLang="pt-PT" sz="2000"/>
          </a:p>
        </p:txBody>
      </p:sp>
    </p:spTree>
    <p:extLst>
      <p:ext uri="{BB962C8B-B14F-4D97-AF65-F5344CB8AC3E}">
        <p14:creationId xmlns:p14="http://schemas.microsoft.com/office/powerpoint/2010/main" val="2150560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de Memória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1219200"/>
          </a:xfrm>
        </p:spPr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Abandonamos o modelo de memória linear:</a:t>
            </a:r>
          </a:p>
          <a:p>
            <a:pPr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“a memória é um vector (linear) com um tempo de acesso constante para cada </a:t>
            </a:r>
            <a:r>
              <a:rPr lang="pt-PT" altLang="pt-PT" i="1">
                <a:ea typeface="ＭＳ Ｐゴシック" panose="020B0600070205080204" pitchFamily="34" charset="-128"/>
              </a:rPr>
              <a:t>byte”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4F30BF-BB91-4574-BB02-F3AF4749A561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9462" name="Content Placeholder 2"/>
          <p:cNvSpPr txBox="1">
            <a:spLocks/>
          </p:cNvSpPr>
          <p:nvPr/>
        </p:nvSpPr>
        <p:spPr bwMode="auto">
          <a:xfrm>
            <a:off x="533400" y="41148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PT" altLang="pt-PT" sz="2000"/>
              <a:t>modelo de memória hierárquico:</a:t>
            </a:r>
          </a:p>
          <a:p>
            <a:pPr>
              <a:buFontTx/>
              <a:buNone/>
            </a:pPr>
            <a:r>
              <a:rPr lang="pt-PT" altLang="pt-PT" sz="2000"/>
              <a:t>“a memória é uma estrutura hierárquica com um tempo de acesso a cada </a:t>
            </a:r>
            <a:r>
              <a:rPr lang="pt-PT" altLang="pt-PT" sz="2000" i="1"/>
              <a:t>byte</a:t>
            </a:r>
            <a:r>
              <a:rPr lang="pt-PT" altLang="pt-PT" sz="2000" i="1">
                <a:latin typeface="Arial" panose="020B0604020202020204" pitchFamily="34" charset="0"/>
              </a:rPr>
              <a:t> </a:t>
            </a:r>
            <a:r>
              <a:rPr lang="pt-PT" altLang="pt-PT" sz="2000"/>
              <a:t>variável e dependente da distância a que se encontra do CPU</a:t>
            </a:r>
            <a:r>
              <a:rPr lang="pt-PT" altLang="pt-PT" sz="2000" i="1"/>
              <a:t>”</a:t>
            </a:r>
            <a:endParaRPr lang="pt-PT" altLang="pt-PT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Hierarquia de Memória</a:t>
            </a:r>
          </a:p>
        </p:txBody>
      </p:sp>
      <p:sp>
        <p:nvSpPr>
          <p:cNvPr id="2048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048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F2AB68-A0A9-4D63-9C60-1D3010A1EB8A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pic>
        <p:nvPicPr>
          <p:cNvPr id="20485" name="Pictur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7620000" cy="442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Marcador de Posição de Conteúdo 2"/>
          <p:cNvSpPr>
            <a:spLocks noGrp="1"/>
          </p:cNvSpPr>
          <p:nvPr>
            <p:ph idx="1"/>
          </p:nvPr>
        </p:nvSpPr>
        <p:spPr>
          <a:xfrm>
            <a:off x="6553200" y="2133600"/>
            <a:ext cx="1905000" cy="533400"/>
          </a:xfrm>
        </p:spPr>
        <p:txBody>
          <a:bodyPr/>
          <a:lstStyle/>
          <a:p>
            <a:pPr>
              <a:lnSpc>
                <a:spcPct val="70000"/>
              </a:lnSpc>
              <a:buFont typeface="Arial" panose="020B0604020202020204" pitchFamily="34" charset="0"/>
              <a:buNone/>
            </a:pPr>
            <a:r>
              <a:rPr lang="en-US" altLang="pt-PT" sz="1900">
                <a:ea typeface="ＭＳ Ｐゴシック" panose="020B0600070205080204" pitchFamily="34" charset="-128"/>
              </a:rPr>
              <a:t>Programador /  Compilador</a:t>
            </a:r>
          </a:p>
        </p:txBody>
      </p:sp>
      <p:sp>
        <p:nvSpPr>
          <p:cNvPr id="24" name="Marcador de Posição de Conteúdo 2"/>
          <p:cNvSpPr txBox="1">
            <a:spLocks/>
          </p:cNvSpPr>
          <p:nvPr/>
        </p:nvSpPr>
        <p:spPr bwMode="auto">
          <a:xfrm>
            <a:off x="6858000" y="2819400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PT" sz="2000"/>
              <a:t>Hardware</a:t>
            </a:r>
          </a:p>
        </p:txBody>
      </p:sp>
      <p:sp>
        <p:nvSpPr>
          <p:cNvPr id="26" name="Marcador de Posição de Conteúdo 2"/>
          <p:cNvSpPr txBox="1">
            <a:spLocks/>
          </p:cNvSpPr>
          <p:nvPr/>
        </p:nvSpPr>
        <p:spPr bwMode="auto">
          <a:xfrm>
            <a:off x="7086600" y="3352800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PT" sz="2000"/>
              <a:t>Hardware</a:t>
            </a:r>
          </a:p>
        </p:txBody>
      </p:sp>
      <p:sp>
        <p:nvSpPr>
          <p:cNvPr id="27" name="Marcador de Posição de Conteúdo 2"/>
          <p:cNvSpPr txBox="1">
            <a:spLocks/>
          </p:cNvSpPr>
          <p:nvPr/>
        </p:nvSpPr>
        <p:spPr bwMode="auto">
          <a:xfrm>
            <a:off x="7467600" y="39624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PT" sz="2000"/>
              <a:t>Hardware</a:t>
            </a:r>
          </a:p>
        </p:txBody>
      </p:sp>
      <p:sp>
        <p:nvSpPr>
          <p:cNvPr id="29" name="Marcador de Posição de Conteúdo 2"/>
          <p:cNvSpPr txBox="1">
            <a:spLocks/>
          </p:cNvSpPr>
          <p:nvPr/>
        </p:nvSpPr>
        <p:spPr bwMode="auto">
          <a:xfrm>
            <a:off x="7848600" y="4572000"/>
            <a:ext cx="762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pt-PT" sz="2000"/>
              <a:t>S.O.</a:t>
            </a:r>
          </a:p>
        </p:txBody>
      </p:sp>
      <p:sp>
        <p:nvSpPr>
          <p:cNvPr id="31" name="Marcador de Posição de Conteúdo 2"/>
          <p:cNvSpPr txBox="1">
            <a:spLocks/>
          </p:cNvSpPr>
          <p:nvPr/>
        </p:nvSpPr>
        <p:spPr bwMode="auto">
          <a:xfrm>
            <a:off x="7924800" y="5105400"/>
            <a:ext cx="91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pt-PT" sz="2000" dirty="0">
                <a:latin typeface="Calibri" pitchFamily="-100" charset="0"/>
                <a:ea typeface="ＭＳ Ｐゴシック" pitchFamily="-100" charset="-128"/>
              </a:rPr>
              <a:t>S.O. /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pt-PT" sz="2000" dirty="0">
                <a:latin typeface="Calibri" pitchFamily="-100" charset="0"/>
                <a:ea typeface="ＭＳ Ｐゴシック" pitchFamily="-100" charset="-128"/>
              </a:rPr>
              <a:t>User</a:t>
            </a:r>
          </a:p>
        </p:txBody>
      </p:sp>
      <p:sp>
        <p:nvSpPr>
          <p:cNvPr id="20492" name="TextBox 32"/>
          <p:cNvSpPr txBox="1">
            <a:spLocks noChangeArrowheads="1"/>
          </p:cNvSpPr>
          <p:nvPr/>
        </p:nvSpPr>
        <p:spPr bwMode="auto">
          <a:xfrm>
            <a:off x="2811463" y="6138863"/>
            <a:ext cx="6103937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100">
                <a:latin typeface="Arial" panose="020B0604020202020204" pitchFamily="34" charset="0"/>
              </a:rPr>
              <a:t>[Computers Systems: A Programmers’ Perspective; Bryant &amp; Hallaron; Pearson, 2nd ed.; 2011]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4" grpId="0"/>
      <p:bldP spid="26" grpId="0"/>
      <p:bldP spid="27" grpId="0"/>
      <p:bldP spid="29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818347" y="228600"/>
            <a:ext cx="7999328" cy="626271"/>
          </a:xfrm>
        </p:spPr>
        <p:txBody>
          <a:bodyPr>
            <a:normAutofit/>
          </a:bodyPr>
          <a:lstStyle/>
          <a:p>
            <a:r>
              <a:rPr lang="en-US" altLang="pt-PT" dirty="0" err="1">
                <a:ea typeface="ＭＳ Ｐゴシック" panose="020B0600070205080204" pitchFamily="34" charset="-128"/>
              </a:rPr>
              <a:t>Hierarquia</a:t>
            </a:r>
            <a:r>
              <a:rPr lang="en-US" altLang="pt-PT" dirty="0">
                <a:ea typeface="ＭＳ Ｐゴシック" panose="020B0600070205080204" pitchFamily="34" charset="-128"/>
              </a:rPr>
              <a:t> de </a:t>
            </a:r>
            <a:r>
              <a:rPr lang="en-US" altLang="pt-PT" dirty="0" err="1">
                <a:ea typeface="ＭＳ Ｐゴシック" panose="020B0600070205080204" pitchFamily="34" charset="-128"/>
              </a:rPr>
              <a:t>Memória</a:t>
            </a:r>
            <a:r>
              <a:rPr lang="en-US" altLang="pt-PT" dirty="0">
                <a:ea typeface="ＭＳ Ｐゴシック" panose="020B0600070205080204" pitchFamily="34" charset="-128"/>
              </a:rPr>
              <a:t>: </a:t>
            </a:r>
            <a:r>
              <a:rPr lang="en-US" altLang="pt-PT" dirty="0" err="1">
                <a:ea typeface="ＭＳ Ｐゴシック" panose="020B0600070205080204" pitchFamily="34" charset="-128"/>
              </a:rPr>
              <a:t>Inclusão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2150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150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7AAB963-C5B6-4324-A17A-F16BFD6CF9E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3276600" y="1124585"/>
            <a:ext cx="51530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Os dados contidos num nível da cache mais próximo do processador são um </a:t>
            </a:r>
            <a:r>
              <a:rPr lang="pt-PT" altLang="pt-PT" sz="2000" dirty="0" err="1"/>
              <a:t>sub-conjunto</a:t>
            </a:r>
            <a:r>
              <a:rPr lang="pt-PT" altLang="pt-PT" sz="2000" dirty="0"/>
              <a:t> dos dados contidos no nível anterior.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6936679" y="2402681"/>
            <a:ext cx="2035875" cy="338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 endereço 5</a:t>
            </a:r>
          </a:p>
        </p:txBody>
      </p:sp>
      <p:sp>
        <p:nvSpPr>
          <p:cNvPr id="27" name="Text Box 3"/>
          <p:cNvSpPr txBox="1">
            <a:spLocks noChangeArrowheads="1"/>
          </p:cNvSpPr>
          <p:nvPr/>
        </p:nvSpPr>
        <p:spPr bwMode="auto">
          <a:xfrm>
            <a:off x="3334992" y="2132767"/>
            <a:ext cx="3352800" cy="830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Encontrou?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Não, procura nível abaixo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Envia para cima</a:t>
            </a:r>
          </a:p>
        </p:txBody>
      </p:sp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3630415" y="5610199"/>
            <a:ext cx="2855217" cy="584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Encontrou?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Sim, envia para cima</a:t>
            </a:r>
          </a:p>
        </p:txBody>
      </p:sp>
      <p:graphicFrame>
        <p:nvGraphicFramePr>
          <p:cNvPr id="5" name="Tabela 6">
            <a:extLst>
              <a:ext uri="{FF2B5EF4-FFF2-40B4-BE49-F238E27FC236}">
                <a16:creationId xmlns:a16="http://schemas.microsoft.com/office/drawing/2014/main" id="{DF18E7E8-1A26-264F-938C-EE95078401F7}"/>
              </a:ext>
            </a:extLst>
          </p:cNvPr>
          <p:cNvGraphicFramePr>
            <a:graphicFrameLocks noGrp="1"/>
          </p:cNvGraphicFramePr>
          <p:nvPr/>
        </p:nvGraphicFramePr>
        <p:xfrm>
          <a:off x="326325" y="1124585"/>
          <a:ext cx="2452500" cy="531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00">
                  <a:extLst>
                    <a:ext uri="{9D8B030D-6E8A-4147-A177-3AD203B41FA5}">
                      <a16:colId xmlns:a16="http://schemas.microsoft.com/office/drawing/2014/main" val="1472808560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111962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Memória Central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9253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100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2678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919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018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505406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47515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00000110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030894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5087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956644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93419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0209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069987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28992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11195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11111111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798113"/>
                  </a:ext>
                </a:extLst>
              </a:tr>
            </a:tbl>
          </a:graphicData>
        </a:graphic>
      </p:graphicFrame>
      <p:graphicFrame>
        <p:nvGraphicFramePr>
          <p:cNvPr id="44" name="Tabela 6">
            <a:extLst>
              <a:ext uri="{FF2B5EF4-FFF2-40B4-BE49-F238E27FC236}">
                <a16:creationId xmlns:a16="http://schemas.microsoft.com/office/drawing/2014/main" id="{B55E19B4-6BEA-D94B-9292-CDBA55E04BD4}"/>
              </a:ext>
            </a:extLst>
          </p:cNvPr>
          <p:cNvGraphicFramePr>
            <a:graphicFrameLocks noGrp="1"/>
          </p:cNvGraphicFramePr>
          <p:nvPr/>
        </p:nvGraphicFramePr>
        <p:xfrm>
          <a:off x="3584001" y="3112253"/>
          <a:ext cx="245250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99">
                  <a:extLst>
                    <a:ext uri="{9D8B030D-6E8A-4147-A177-3AD203B41FA5}">
                      <a16:colId xmlns:a16="http://schemas.microsoft.com/office/drawing/2014/main" val="1472808560"/>
                    </a:ext>
                  </a:extLst>
                </a:gridCol>
                <a:gridCol w="1769301">
                  <a:extLst>
                    <a:ext uri="{9D8B030D-6E8A-4147-A177-3AD203B41FA5}">
                      <a16:colId xmlns:a16="http://schemas.microsoft.com/office/drawing/2014/main" val="2111962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9253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100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2678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919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0189"/>
                  </a:ext>
                </a:extLst>
              </a:tr>
            </a:tbl>
          </a:graphicData>
        </a:graphic>
      </p:graphicFrame>
      <p:cxnSp>
        <p:nvCxnSpPr>
          <p:cNvPr id="8" name="Conexão Curva 7">
            <a:extLst>
              <a:ext uri="{FF2B5EF4-FFF2-40B4-BE49-F238E27FC236}">
                <a16:creationId xmlns:a16="http://schemas.microsoft.com/office/drawing/2014/main" id="{93439694-C3FD-6346-A880-D20FF86BE3FA}"/>
              </a:ext>
            </a:extLst>
          </p:cNvPr>
          <p:cNvCxnSpPr>
            <a:cxnSpLocks/>
            <a:stCxn id="26" idx="1"/>
            <a:endCxn id="44" idx="0"/>
          </p:cNvCxnSpPr>
          <p:nvPr/>
        </p:nvCxnSpPr>
        <p:spPr>
          <a:xfrm rot="10800000" flipV="1">
            <a:off x="4810251" y="2571749"/>
            <a:ext cx="2126428" cy="540503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xão Curva 44">
            <a:extLst>
              <a:ext uri="{FF2B5EF4-FFF2-40B4-BE49-F238E27FC236}">
                <a16:creationId xmlns:a16="http://schemas.microsoft.com/office/drawing/2014/main" id="{3C579D8D-13C6-844F-870E-17709BE819C9}"/>
              </a:ext>
            </a:extLst>
          </p:cNvPr>
          <p:cNvCxnSpPr>
            <a:cxnSpLocks/>
            <a:stCxn id="44" idx="1"/>
            <a:endCxn id="5" idx="3"/>
          </p:cNvCxnSpPr>
          <p:nvPr/>
        </p:nvCxnSpPr>
        <p:spPr>
          <a:xfrm rot="10800000">
            <a:off x="2778825" y="3781425"/>
            <a:ext cx="805176" cy="311268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xão Curva 46">
            <a:extLst>
              <a:ext uri="{FF2B5EF4-FFF2-40B4-BE49-F238E27FC236}">
                <a16:creationId xmlns:a16="http://schemas.microsoft.com/office/drawing/2014/main" id="{1BA482EB-B2A2-6E4E-BFB1-AC404DB39C0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2951515" y="3591500"/>
            <a:ext cx="632486" cy="501193"/>
          </a:xfrm>
          <a:prstGeom prst="curved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Curva 27">
            <a:extLst>
              <a:ext uri="{FF2B5EF4-FFF2-40B4-BE49-F238E27FC236}">
                <a16:creationId xmlns:a16="http://schemas.microsoft.com/office/drawing/2014/main" id="{74104726-1FE3-7543-8C36-0C1D29B37552}"/>
              </a:ext>
            </a:extLst>
          </p:cNvPr>
          <p:cNvCxnSpPr>
            <a:endCxn id="26" idx="2"/>
          </p:cNvCxnSpPr>
          <p:nvPr/>
        </p:nvCxnSpPr>
        <p:spPr>
          <a:xfrm flipV="1">
            <a:off x="6103237" y="2740819"/>
            <a:ext cx="1851380" cy="1351874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Box 3">
            <a:extLst>
              <a:ext uri="{FF2B5EF4-FFF2-40B4-BE49-F238E27FC236}">
                <a16:creationId xmlns:a16="http://schemas.microsoft.com/office/drawing/2014/main" id="{31EC904C-01B5-004A-B8C9-1460825EA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287" y="5153025"/>
            <a:ext cx="2035875" cy="338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6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 endereço 6</a:t>
            </a:r>
          </a:p>
        </p:txBody>
      </p:sp>
      <p:cxnSp>
        <p:nvCxnSpPr>
          <p:cNvPr id="61" name="Conexão Curva 60">
            <a:extLst>
              <a:ext uri="{FF2B5EF4-FFF2-40B4-BE49-F238E27FC236}">
                <a16:creationId xmlns:a16="http://schemas.microsoft.com/office/drawing/2014/main" id="{816719AE-8CA4-DB4D-A1E8-BD1774303BDE}"/>
              </a:ext>
            </a:extLst>
          </p:cNvPr>
          <p:cNvCxnSpPr>
            <a:cxnSpLocks/>
            <a:stCxn id="60" idx="1"/>
            <a:endCxn id="9" idx="3"/>
          </p:cNvCxnSpPr>
          <p:nvPr/>
        </p:nvCxnSpPr>
        <p:spPr>
          <a:xfrm rot="10800000">
            <a:off x="6021887" y="4092694"/>
            <a:ext cx="914400" cy="1229401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xão Curva 61">
            <a:extLst>
              <a:ext uri="{FF2B5EF4-FFF2-40B4-BE49-F238E27FC236}">
                <a16:creationId xmlns:a16="http://schemas.microsoft.com/office/drawing/2014/main" id="{E968140A-633F-7448-B917-3097BDF16B0D}"/>
              </a:ext>
            </a:extLst>
          </p:cNvPr>
          <p:cNvCxnSpPr>
            <a:cxnSpLocks/>
            <a:stCxn id="9" idx="3"/>
            <a:endCxn id="60" idx="0"/>
          </p:cNvCxnSpPr>
          <p:nvPr/>
        </p:nvCxnSpPr>
        <p:spPr>
          <a:xfrm>
            <a:off x="6021887" y="4092693"/>
            <a:ext cx="1932338" cy="1060332"/>
          </a:xfrm>
          <a:prstGeom prst="curved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aveta à Direita 6">
            <a:extLst>
              <a:ext uri="{FF2B5EF4-FFF2-40B4-BE49-F238E27FC236}">
                <a16:creationId xmlns:a16="http://schemas.microsoft.com/office/drawing/2014/main" id="{130AF75E-3194-294E-B19D-CEC837C47630}"/>
              </a:ext>
            </a:extLst>
          </p:cNvPr>
          <p:cNvSpPr/>
          <p:nvPr/>
        </p:nvSpPr>
        <p:spPr>
          <a:xfrm>
            <a:off x="2778823" y="3076575"/>
            <a:ext cx="164339" cy="1029847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FB4B6610-A3D0-C697-7428-61798144B88B}"/>
              </a:ext>
            </a:extLst>
          </p:cNvPr>
          <p:cNvGraphicFramePr>
            <a:graphicFrameLocks noGrp="1"/>
          </p:cNvGraphicFramePr>
          <p:nvPr/>
        </p:nvGraphicFramePr>
        <p:xfrm>
          <a:off x="3569387" y="3112253"/>
          <a:ext cx="245250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99">
                  <a:extLst>
                    <a:ext uri="{9D8B030D-6E8A-4147-A177-3AD203B41FA5}">
                      <a16:colId xmlns:a16="http://schemas.microsoft.com/office/drawing/2014/main" val="1472808560"/>
                    </a:ext>
                  </a:extLst>
                </a:gridCol>
                <a:gridCol w="1769301">
                  <a:extLst>
                    <a:ext uri="{9D8B030D-6E8A-4147-A177-3AD203B41FA5}">
                      <a16:colId xmlns:a16="http://schemas.microsoft.com/office/drawing/2014/main" val="211196241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Cache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P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008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792538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pt-PT" sz="14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200" dirty="0"/>
                        <a:t>0xhh, 0xhh, 0xhh, 0xhh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610042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01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26780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10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191901"/>
                  </a:ext>
                </a:extLst>
              </a:tr>
              <a:tr h="273600">
                <a:tc>
                  <a:txBody>
                    <a:bodyPr/>
                    <a:lstStyle/>
                    <a:p>
                      <a:pPr algn="ctr"/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11</a:t>
                      </a:r>
                      <a:endParaRPr lang="pt-P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P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50189"/>
                  </a:ext>
                </a:extLst>
              </a:tr>
            </a:tbl>
          </a:graphicData>
        </a:graphic>
      </p:graphicFrame>
      <p:cxnSp>
        <p:nvCxnSpPr>
          <p:cNvPr id="6" name="Conexão Reta 5">
            <a:extLst>
              <a:ext uri="{FF2B5EF4-FFF2-40B4-BE49-F238E27FC236}">
                <a16:creationId xmlns:a16="http://schemas.microsoft.com/office/drawing/2014/main" id="{DC814EB7-CEA5-F028-5520-BE4D92222761}"/>
              </a:ext>
            </a:extLst>
          </p:cNvPr>
          <p:cNvCxnSpPr/>
          <p:nvPr/>
        </p:nvCxnSpPr>
        <p:spPr>
          <a:xfrm flipH="1">
            <a:off x="6831513" y="2278519"/>
            <a:ext cx="2141041" cy="74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9">
            <a:extLst>
              <a:ext uri="{FF2B5EF4-FFF2-40B4-BE49-F238E27FC236}">
                <a16:creationId xmlns:a16="http://schemas.microsoft.com/office/drawing/2014/main" id="{3244B1F5-4EFD-E521-B748-1FAECA70F09B}"/>
              </a:ext>
            </a:extLst>
          </p:cNvPr>
          <p:cNvCxnSpPr>
            <a:cxnSpLocks/>
          </p:cNvCxnSpPr>
          <p:nvPr/>
        </p:nvCxnSpPr>
        <p:spPr>
          <a:xfrm flipV="1">
            <a:off x="6831513" y="2286000"/>
            <a:ext cx="0" cy="34474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xão Reta 12">
            <a:extLst>
              <a:ext uri="{FF2B5EF4-FFF2-40B4-BE49-F238E27FC236}">
                <a16:creationId xmlns:a16="http://schemas.microsoft.com/office/drawing/2014/main" id="{968A1995-7193-2FC7-712E-0303D99BD2C8}"/>
              </a:ext>
            </a:extLst>
          </p:cNvPr>
          <p:cNvCxnSpPr/>
          <p:nvPr/>
        </p:nvCxnSpPr>
        <p:spPr>
          <a:xfrm flipH="1">
            <a:off x="6831512" y="5719878"/>
            <a:ext cx="2141041" cy="74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4E50C44-E264-D1FF-BAB9-B2176A5E6AFC}"/>
              </a:ext>
            </a:extLst>
          </p:cNvPr>
          <p:cNvSpPr txBox="1"/>
          <p:nvPr/>
        </p:nvSpPr>
        <p:spPr>
          <a:xfrm>
            <a:off x="7882321" y="3681530"/>
            <a:ext cx="8883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CPU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uiExpand="1" build="p" animBg="1"/>
      <p:bldP spid="39" grpId="0" uiExpand="1" build="p" animBg="1"/>
      <p:bldP spid="60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533415" y="304800"/>
            <a:ext cx="8229580" cy="1312480"/>
          </a:xfrm>
        </p:spPr>
        <p:txBody>
          <a:bodyPr/>
          <a:lstStyle/>
          <a:p>
            <a:r>
              <a:rPr lang="en-US" altLang="pt-PT" dirty="0" err="1">
                <a:ea typeface="ＭＳ Ｐゴシック" panose="020B0600070205080204" pitchFamily="34" charset="-128"/>
              </a:rPr>
              <a:t>Hierarquia</a:t>
            </a:r>
            <a:r>
              <a:rPr lang="en-US" altLang="pt-PT" dirty="0">
                <a:ea typeface="ＭＳ Ｐゴシック" panose="020B0600070205080204" pitchFamily="34" charset="-128"/>
              </a:rPr>
              <a:t> de </a:t>
            </a:r>
            <a:r>
              <a:rPr lang="en-US" altLang="pt-PT" dirty="0" err="1">
                <a:ea typeface="ＭＳ Ｐゴシック" panose="020B0600070205080204" pitchFamily="34" charset="-128"/>
              </a:rPr>
              <a:t>Memória</a:t>
            </a:r>
            <a:r>
              <a:rPr lang="en-US" altLang="pt-PT" dirty="0">
                <a:ea typeface="ＭＳ Ｐゴシック" panose="020B0600070205080204" pitchFamily="34" charset="-128"/>
              </a:rPr>
              <a:t>: </a:t>
            </a:r>
            <a:r>
              <a:rPr lang="pt-PT" altLang="pt-PT" sz="2800" dirty="0">
                <a:ea typeface="ＭＳ Ｐゴシック" panose="020B0600070205080204" pitchFamily="34" charset="-128"/>
              </a:rPr>
              <a:t>Terminologia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2457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458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9993A2-CFD8-497E-AFA0-CE31FCEA8F3D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grpSp>
        <p:nvGrpSpPr>
          <p:cNvPr id="24581" name="Group 27"/>
          <p:cNvGrpSpPr>
            <a:grpSpLocks/>
          </p:cNvGrpSpPr>
          <p:nvPr/>
        </p:nvGrpSpPr>
        <p:grpSpPr bwMode="auto">
          <a:xfrm>
            <a:off x="6934200" y="2162175"/>
            <a:ext cx="1741488" cy="2851150"/>
            <a:chOff x="4368" y="960"/>
            <a:chExt cx="1097" cy="1796"/>
          </a:xfrm>
        </p:grpSpPr>
        <p:sp>
          <p:nvSpPr>
            <p:cNvPr id="24586" name="Line 3"/>
            <p:cNvSpPr>
              <a:spLocks noChangeShapeType="1"/>
            </p:cNvSpPr>
            <p:nvPr/>
          </p:nvSpPr>
          <p:spPr bwMode="auto">
            <a:xfrm>
              <a:off x="4368" y="1200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7" name="Line 4"/>
            <p:cNvSpPr>
              <a:spLocks noChangeShapeType="1"/>
            </p:cNvSpPr>
            <p:nvPr/>
          </p:nvSpPr>
          <p:spPr bwMode="auto">
            <a:xfrm>
              <a:off x="5136" y="1200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588" name="Line 5"/>
            <p:cNvSpPr>
              <a:spLocks noChangeShapeType="1"/>
            </p:cNvSpPr>
            <p:nvPr/>
          </p:nvSpPr>
          <p:spPr bwMode="auto">
            <a:xfrm>
              <a:off x="4368" y="120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89" name="Line 6"/>
            <p:cNvSpPr>
              <a:spLocks noChangeShapeType="1"/>
            </p:cNvSpPr>
            <p:nvPr/>
          </p:nvSpPr>
          <p:spPr bwMode="auto">
            <a:xfrm>
              <a:off x="4368" y="254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0" name="Line 7"/>
            <p:cNvSpPr>
              <a:spLocks noChangeShapeType="1"/>
            </p:cNvSpPr>
            <p:nvPr/>
          </p:nvSpPr>
          <p:spPr bwMode="auto">
            <a:xfrm>
              <a:off x="4368" y="139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1" name="Line 8"/>
            <p:cNvSpPr>
              <a:spLocks noChangeShapeType="1"/>
            </p:cNvSpPr>
            <p:nvPr/>
          </p:nvSpPr>
          <p:spPr bwMode="auto">
            <a:xfrm>
              <a:off x="4368" y="1584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2" name="Line 9"/>
            <p:cNvSpPr>
              <a:spLocks noChangeShapeType="1"/>
            </p:cNvSpPr>
            <p:nvPr/>
          </p:nvSpPr>
          <p:spPr bwMode="auto">
            <a:xfrm>
              <a:off x="4368" y="1968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3" name="Line 10"/>
            <p:cNvSpPr>
              <a:spLocks noChangeShapeType="1"/>
            </p:cNvSpPr>
            <p:nvPr/>
          </p:nvSpPr>
          <p:spPr bwMode="auto">
            <a:xfrm>
              <a:off x="4368" y="2352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4" name="Line 11"/>
            <p:cNvSpPr>
              <a:spLocks noChangeShapeType="1"/>
            </p:cNvSpPr>
            <p:nvPr/>
          </p:nvSpPr>
          <p:spPr bwMode="auto">
            <a:xfrm>
              <a:off x="4368" y="177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5" name="Line 12"/>
            <p:cNvSpPr>
              <a:spLocks noChangeShapeType="1"/>
            </p:cNvSpPr>
            <p:nvPr/>
          </p:nvSpPr>
          <p:spPr bwMode="auto">
            <a:xfrm>
              <a:off x="4368" y="2160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596" name="Line 13"/>
            <p:cNvSpPr>
              <a:spLocks noChangeShapeType="1"/>
            </p:cNvSpPr>
            <p:nvPr/>
          </p:nvSpPr>
          <p:spPr bwMode="auto">
            <a:xfrm>
              <a:off x="4368" y="273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4464" y="960"/>
              <a:ext cx="514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pt-PT" sz="2000" dirty="0">
                  <a:latin typeface="+mn-lt"/>
                  <a:cs typeface="Arial" charset="0"/>
                </a:rPr>
                <a:t>Cache</a:t>
              </a:r>
            </a:p>
          </p:txBody>
        </p:sp>
        <p:sp>
          <p:nvSpPr>
            <p:cNvPr id="24598" name="Text Box 15"/>
            <p:cNvSpPr txBox="1">
              <a:spLocks noChangeArrowheads="1"/>
            </p:cNvSpPr>
            <p:nvPr/>
          </p:nvSpPr>
          <p:spPr bwMode="auto">
            <a:xfrm>
              <a:off x="5126" y="119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000</a:t>
              </a:r>
            </a:p>
          </p:txBody>
        </p:sp>
        <p:sp>
          <p:nvSpPr>
            <p:cNvPr id="24599" name="Text Box 16"/>
            <p:cNvSpPr txBox="1">
              <a:spLocks noChangeArrowheads="1"/>
            </p:cNvSpPr>
            <p:nvPr/>
          </p:nvSpPr>
          <p:spPr bwMode="auto">
            <a:xfrm>
              <a:off x="5136" y="2160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24600" name="Text Box 17"/>
            <p:cNvSpPr txBox="1">
              <a:spLocks noChangeArrowheads="1"/>
            </p:cNvSpPr>
            <p:nvPr/>
          </p:nvSpPr>
          <p:spPr bwMode="auto">
            <a:xfrm>
              <a:off x="5136" y="235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110</a:t>
              </a:r>
            </a:p>
          </p:txBody>
        </p:sp>
        <p:sp>
          <p:nvSpPr>
            <p:cNvPr id="24601" name="Text Box 18"/>
            <p:cNvSpPr txBox="1">
              <a:spLocks noChangeArrowheads="1"/>
            </p:cNvSpPr>
            <p:nvPr/>
          </p:nvSpPr>
          <p:spPr bwMode="auto">
            <a:xfrm>
              <a:off x="5136" y="254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111</a:t>
              </a:r>
            </a:p>
          </p:txBody>
        </p:sp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5136" y="1584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010</a:t>
              </a:r>
            </a:p>
          </p:txBody>
        </p:sp>
        <p:sp>
          <p:nvSpPr>
            <p:cNvPr id="24603" name="Text Box 20"/>
            <p:cNvSpPr txBox="1">
              <a:spLocks noChangeArrowheads="1"/>
            </p:cNvSpPr>
            <p:nvPr/>
          </p:nvSpPr>
          <p:spPr bwMode="auto">
            <a:xfrm>
              <a:off x="5136" y="1776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011</a:t>
              </a:r>
            </a:p>
          </p:txBody>
        </p:sp>
        <p:sp>
          <p:nvSpPr>
            <p:cNvPr id="24604" name="Text Box 21"/>
            <p:cNvSpPr txBox="1">
              <a:spLocks noChangeArrowheads="1"/>
            </p:cNvSpPr>
            <p:nvPr/>
          </p:nvSpPr>
          <p:spPr bwMode="auto">
            <a:xfrm>
              <a:off x="5136" y="1968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24605" name="Text Box 22"/>
            <p:cNvSpPr txBox="1">
              <a:spLocks noChangeArrowheads="1"/>
            </p:cNvSpPr>
            <p:nvPr/>
          </p:nvSpPr>
          <p:spPr bwMode="auto">
            <a:xfrm>
              <a:off x="5136" y="1392"/>
              <a:ext cx="32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pt-PT" altLang="pt-PT" sz="1600">
                  <a:latin typeface="Arial" panose="020B0604020202020204" pitchFamily="34" charset="0"/>
                </a:rPr>
                <a:t>001</a:t>
              </a:r>
            </a:p>
          </p:txBody>
        </p:sp>
      </p:grpSp>
      <p:sp>
        <p:nvSpPr>
          <p:cNvPr id="24582" name="Text Box 23"/>
          <p:cNvSpPr txBox="1">
            <a:spLocks noChangeArrowheads="1"/>
          </p:cNvSpPr>
          <p:nvPr/>
        </p:nvSpPr>
        <p:spPr bwMode="auto">
          <a:xfrm>
            <a:off x="574371" y="1613315"/>
            <a:ext cx="5638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dirty="0"/>
              <a:t>Linha – </a:t>
            </a:r>
            <a:r>
              <a:rPr lang="pt-PT" altLang="pt-PT" sz="2000" dirty="0"/>
              <a:t>a cache está dividida em linhas. Cada linha é identificada por um índice único.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574371" y="2486561"/>
            <a:ext cx="56388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dirty="0"/>
              <a:t>Bloco – </a:t>
            </a:r>
            <a:r>
              <a:rPr lang="pt-PT" altLang="pt-PT" sz="2000" dirty="0"/>
              <a:t>Quantidade de informação que é transferida de cada vez do nível imediatamente acima da hierarquia para o nível </a:t>
            </a:r>
            <a:r>
              <a:rPr lang="pt-PT" altLang="pt-PT" sz="2000" dirty="0" err="1"/>
              <a:t>actual</a:t>
            </a:r>
            <a:r>
              <a:rPr lang="pt-PT" altLang="pt-PT" sz="2000" dirty="0"/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dirty="0"/>
              <a:t>Igual à capacidade da linha.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574371" y="3940175"/>
            <a:ext cx="5638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 dirty="0"/>
              <a:t>Hit</a:t>
            </a:r>
            <a:r>
              <a:rPr lang="pt-PT" altLang="pt-PT" sz="2000" b="1" dirty="0"/>
              <a:t> – </a:t>
            </a:r>
            <a:r>
              <a:rPr lang="pt-PT" altLang="pt-PT" sz="2000" dirty="0"/>
              <a:t>Diz-se que ocorreu um </a:t>
            </a:r>
            <a:r>
              <a:rPr lang="pt-PT" altLang="pt-PT" sz="2000" i="1" dirty="0"/>
              <a:t>hit</a:t>
            </a:r>
            <a:r>
              <a:rPr lang="pt-PT" altLang="pt-PT" sz="2000" dirty="0"/>
              <a:t> quando o elemento de memória acedido pelo CPU se encontra na cache.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574371" y="4784725"/>
            <a:ext cx="5638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 dirty="0"/>
              <a:t>Miss</a:t>
            </a:r>
            <a:r>
              <a:rPr lang="pt-PT" altLang="pt-PT" sz="2000" b="1" dirty="0"/>
              <a:t> – </a:t>
            </a:r>
            <a:r>
              <a:rPr lang="pt-PT" altLang="pt-PT" sz="2000" dirty="0"/>
              <a:t>Diz-se que ocorreu um </a:t>
            </a:r>
            <a:r>
              <a:rPr lang="pt-PT" altLang="pt-PT" sz="2000" i="1" dirty="0"/>
              <a:t>miss</a:t>
            </a:r>
            <a:r>
              <a:rPr lang="pt-PT" altLang="pt-PT" sz="2000" dirty="0"/>
              <a:t> quando o elemento de memória acedido pelo CPU não se encontra na cache, sendo necessário lê-lo do nível inferior da hierarquia.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3D45E22-494C-EE3C-D4A2-6F926FA519A6}"/>
              </a:ext>
            </a:extLst>
          </p:cNvPr>
          <p:cNvGrpSpPr/>
          <p:nvPr/>
        </p:nvGrpSpPr>
        <p:grpSpPr>
          <a:xfrm>
            <a:off x="6687200" y="2543175"/>
            <a:ext cx="1598899" cy="3231802"/>
            <a:chOff x="6687200" y="2543175"/>
            <a:chExt cx="1598899" cy="3231802"/>
          </a:xfrm>
        </p:grpSpPr>
        <p:cxnSp>
          <p:nvCxnSpPr>
            <p:cNvPr id="3" name="Conexão Reta 2">
              <a:extLst>
                <a:ext uri="{FF2B5EF4-FFF2-40B4-BE49-F238E27FC236}">
                  <a16:creationId xmlns:a16="http://schemas.microsoft.com/office/drawing/2014/main" id="{62EFBD71-931D-1717-0C2D-340F6810A51C}"/>
                </a:ext>
              </a:extLst>
            </p:cNvPr>
            <p:cNvCxnSpPr/>
            <p:nvPr/>
          </p:nvCxnSpPr>
          <p:spPr>
            <a:xfrm flipV="1">
              <a:off x="7239000" y="2561240"/>
              <a:ext cx="0" cy="23917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xão Reta 3">
              <a:extLst>
                <a:ext uri="{FF2B5EF4-FFF2-40B4-BE49-F238E27FC236}">
                  <a16:creationId xmlns:a16="http://schemas.microsoft.com/office/drawing/2014/main" id="{01579432-2072-2D00-AABF-831CF1B1CF38}"/>
                </a:ext>
              </a:extLst>
            </p:cNvPr>
            <p:cNvCxnSpPr/>
            <p:nvPr/>
          </p:nvCxnSpPr>
          <p:spPr>
            <a:xfrm flipV="1">
              <a:off x="7532318" y="2561240"/>
              <a:ext cx="0" cy="23917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xão Reta 4">
              <a:extLst>
                <a:ext uri="{FF2B5EF4-FFF2-40B4-BE49-F238E27FC236}">
                  <a16:creationId xmlns:a16="http://schemas.microsoft.com/office/drawing/2014/main" id="{048803A3-2AC0-7678-B67B-6E0926447525}"/>
                </a:ext>
              </a:extLst>
            </p:cNvPr>
            <p:cNvCxnSpPr/>
            <p:nvPr/>
          </p:nvCxnSpPr>
          <p:spPr>
            <a:xfrm flipV="1">
              <a:off x="7848600" y="2543175"/>
              <a:ext cx="0" cy="239176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468B9FD7-EE73-C203-8C6B-773AB2FAAC5F}"/>
                </a:ext>
              </a:extLst>
            </p:cNvPr>
            <p:cNvSpPr txBox="1"/>
            <p:nvPr/>
          </p:nvSpPr>
          <p:spPr>
            <a:xfrm>
              <a:off x="6687200" y="5128646"/>
              <a:ext cx="15988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>
                  <a:ln>
                    <a:solidFill>
                      <a:schemeClr val="accent2"/>
                    </a:solidFill>
                  </a:ln>
                </a:rPr>
                <a:t>Exemplo</a:t>
              </a:r>
              <a:r>
                <a:rPr lang="en-GB" dirty="0">
                  <a:ln>
                    <a:solidFill>
                      <a:schemeClr val="accent2"/>
                    </a:solidFill>
                  </a:ln>
                </a:rPr>
                <a:t>:</a:t>
              </a:r>
            </a:p>
            <a:p>
              <a:r>
                <a:rPr lang="en-GB" dirty="0">
                  <a:ln>
                    <a:solidFill>
                      <a:schemeClr val="accent2"/>
                    </a:solidFill>
                  </a:ln>
                </a:rPr>
                <a:t>Bloco = 4 bytes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utoUpdateAnimBg="0"/>
      <p:bldP spid="3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Hierarquia de Memória: </a:t>
            </a:r>
            <a:r>
              <a:rPr lang="pt-PT" altLang="pt-PT">
                <a:ea typeface="ＭＳ Ｐゴシック" panose="020B0600070205080204" pitchFamily="34" charset="-128"/>
              </a:rPr>
              <a:t>Terminologia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2560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560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29F6A1-4188-4F10-8E17-16F2AF3AB9E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457200" y="19812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Hit</a:t>
            </a:r>
            <a:r>
              <a:rPr lang="pt-PT" altLang="pt-PT" sz="2000" b="1"/>
              <a:t> </a:t>
            </a:r>
            <a:r>
              <a:rPr lang="pt-PT" altLang="pt-PT" sz="2000" b="1" i="1"/>
              <a:t>rate</a:t>
            </a:r>
            <a:r>
              <a:rPr lang="pt-PT" altLang="pt-PT" sz="2000" b="1"/>
              <a:t> – </a:t>
            </a:r>
            <a:r>
              <a:rPr lang="pt-PT" altLang="pt-PT" sz="2000"/>
              <a:t>Percentagem de </a:t>
            </a:r>
            <a:r>
              <a:rPr lang="pt-PT" altLang="pt-PT" sz="2000" i="1"/>
              <a:t>hits</a:t>
            </a:r>
            <a:r>
              <a:rPr lang="pt-PT" altLang="pt-PT" sz="2000"/>
              <a:t> ocorridos relativamente ao total de acessos à memória.                     	</a:t>
            </a:r>
            <a:r>
              <a:rPr lang="pt-PT" altLang="pt-PT" sz="2000" i="1"/>
              <a:t>Hit rate = #hits / #acessos</a:t>
            </a:r>
            <a:endParaRPr lang="pt-PT" altLang="pt-PT" sz="200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28194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Miss</a:t>
            </a:r>
            <a:r>
              <a:rPr lang="pt-PT" altLang="pt-PT" sz="2000" b="1"/>
              <a:t> </a:t>
            </a:r>
            <a:r>
              <a:rPr lang="pt-PT" altLang="pt-PT" sz="2000" b="1" i="1"/>
              <a:t>rate</a:t>
            </a:r>
            <a:r>
              <a:rPr lang="pt-PT" altLang="pt-PT" sz="2000" b="1"/>
              <a:t> – </a:t>
            </a:r>
            <a:r>
              <a:rPr lang="pt-PT" altLang="pt-PT" sz="2000"/>
              <a:t>Percentagem de </a:t>
            </a:r>
            <a:r>
              <a:rPr lang="pt-PT" altLang="pt-PT" sz="2000" i="1"/>
              <a:t>misses</a:t>
            </a:r>
            <a:r>
              <a:rPr lang="pt-PT" altLang="pt-PT" sz="2000"/>
              <a:t> ocorridos relativamente ao total de acessos à memória.	</a:t>
            </a:r>
            <a:r>
              <a:rPr lang="pt-PT" altLang="pt-PT" sz="2000" i="1"/>
              <a:t>Miss rate = (1 – hit rate)</a:t>
            </a:r>
            <a:endParaRPr lang="pt-PT" altLang="pt-PT" sz="20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457200" y="3657600"/>
            <a:ext cx="8229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Hit</a:t>
            </a:r>
            <a:r>
              <a:rPr lang="pt-PT" altLang="pt-PT" sz="2000" b="1"/>
              <a:t> </a:t>
            </a:r>
            <a:r>
              <a:rPr lang="pt-PT" altLang="pt-PT" sz="2000" b="1" i="1"/>
              <a:t>time</a:t>
            </a:r>
            <a:r>
              <a:rPr lang="pt-PT" altLang="pt-PT" sz="2000" b="1"/>
              <a:t> – </a:t>
            </a:r>
            <a:r>
              <a:rPr lang="pt-PT" altLang="pt-PT" sz="2000"/>
              <a:t>Tempo necessário para aceder à cache, incluindo o tempo necessário para determinar se o elemento a que o CPU está a aceder se encontra ou não na cache.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4876800"/>
            <a:ext cx="8229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 i="1"/>
              <a:t>Miss penalty</a:t>
            </a:r>
            <a:r>
              <a:rPr lang="pt-PT" altLang="pt-PT" sz="2000" b="1"/>
              <a:t> – </a:t>
            </a:r>
            <a:r>
              <a:rPr lang="pt-PT" altLang="pt-PT" sz="2000"/>
              <a:t>Penalização incorrida para aceder a um bloco dos níveis superiores da hierarquia, ocorre um </a:t>
            </a:r>
            <a:r>
              <a:rPr lang="pt-PT" altLang="pt-PT" sz="2000" i="1"/>
              <a:t>miss.</a:t>
            </a:r>
            <a:endParaRPr lang="pt-PT" altLang="pt-PT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PT" altLang="pt-PT">
                <a:ea typeface="ＭＳ Ｐゴシック" panose="020B0600070205080204" pitchFamily="34" charset="-128"/>
              </a:rPr>
              <a:t>Material de apoio </a:t>
            </a:r>
            <a:r>
              <a:rPr lang="pt-PT" altLang="pt-PT" sz="1400">
                <a:ea typeface="ＭＳ Ｐゴシック" panose="020B0600070205080204" pitchFamily="34" charset="-128"/>
              </a:rPr>
              <a:t>(mesmo que para 04 – Hierarquia da Memória: Organização)</a:t>
            </a:r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4099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“</a:t>
            </a:r>
            <a:r>
              <a:rPr lang="en-US" altLang="pt-PT" i="1">
                <a:ea typeface="ＭＳ Ｐゴシック" panose="020B0600070205080204" pitchFamily="34" charset="-128"/>
              </a:rPr>
              <a:t>Computer Organization and Design: The Hardware / Software Interface</a:t>
            </a:r>
            <a:r>
              <a:rPr lang="en-US" altLang="pt-PT">
                <a:ea typeface="ＭＳ Ｐゴシック" panose="020B0600070205080204" pitchFamily="34" charset="-128"/>
              </a:rPr>
              <a:t>”</a:t>
            </a:r>
            <a:br>
              <a:rPr lang="en-US" altLang="pt-PT">
                <a:ea typeface="ＭＳ Ｐゴシック" panose="020B0600070205080204" pitchFamily="34" charset="-128"/>
              </a:rPr>
            </a:br>
            <a:r>
              <a:rPr lang="sv-SE" altLang="pt-PT">
                <a:ea typeface="ＭＳ Ｐゴシック" panose="020B0600070205080204" pitchFamily="34" charset="-128"/>
              </a:rPr>
              <a:t>David A. Patterson, John L. Hennessy; </a:t>
            </a:r>
            <a:r>
              <a:rPr lang="en-US" altLang="pt-PT">
                <a:ea typeface="ＭＳ Ｐゴシック" panose="020B0600070205080204" pitchFamily="34" charset="-128"/>
              </a:rPr>
              <a:t>5th Edition, 2013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5.1 (pags. 372 .. 378) – Introduction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5.3 + 5.4 (pags. 383 .. 418) – The Basics of Caches + Performance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5.8 (pags. 454 .. 461) – </a:t>
            </a:r>
            <a:r>
              <a:rPr lang="en-US" altLang="pt-PT">
                <a:ea typeface="ＭＳ Ｐゴシック" panose="020B0600070205080204" pitchFamily="34" charset="-128"/>
              </a:rPr>
              <a:t>A Common Framework for Memory Hierarchy</a:t>
            </a:r>
            <a:endParaRPr lang="pt-PT" altLang="pt-PT">
              <a:ea typeface="ＭＳ Ｐゴシック" panose="020B0600070205080204" pitchFamily="34" charset="-128"/>
            </a:endParaRP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5.13 (pags. 471 .. 475) – </a:t>
            </a:r>
            <a:r>
              <a:rPr lang="en-US" altLang="pt-PT">
                <a:ea typeface="ＭＳ Ｐゴシック" panose="020B0600070205080204" pitchFamily="34" charset="-128"/>
              </a:rPr>
              <a:t>Real Stuff: ARM Cortex-A8 and Intel Core i7</a:t>
            </a:r>
            <a:br>
              <a:rPr lang="en-US" altLang="pt-PT">
                <a:ea typeface="ＭＳ Ｐゴシック" panose="020B0600070205080204" pitchFamily="34" charset="-128"/>
              </a:rPr>
            </a:br>
            <a:endParaRPr lang="en-US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“</a:t>
            </a:r>
            <a:r>
              <a:rPr lang="pt-PT" altLang="pt-PT" i="1">
                <a:ea typeface="ＭＳ Ｐゴシック" panose="020B0600070205080204" pitchFamily="34" charset="-128"/>
              </a:rPr>
              <a:t>Computer Systems: a Programmer's Perspective</a:t>
            </a:r>
            <a:r>
              <a:rPr lang="pt-PT" altLang="pt-PT">
                <a:ea typeface="ＭＳ Ｐゴシック" panose="020B0600070205080204" pitchFamily="34" charset="-128"/>
              </a:rPr>
              <a:t>”; Randal E. Bryant, David R. O'Hallaron--Pearson (2nd ed., 2011)</a:t>
            </a:r>
            <a:endParaRPr lang="en-US" altLang="pt-PT">
              <a:ea typeface="ＭＳ Ｐゴシック" panose="020B0600070205080204" pitchFamily="34" charset="-128"/>
            </a:endParaRP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1.5 + 1.6 (pags. 12 .. 14) – Introduction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Capítulo 6 (pag. 560) – Preâmbulo</a:t>
            </a:r>
          </a:p>
          <a:p>
            <a:pPr lvl="1"/>
            <a:r>
              <a:rPr lang="pt-PT" altLang="pt-PT">
                <a:ea typeface="ＭＳ Ｐゴシック" panose="020B0600070205080204" pitchFamily="34" charset="-128"/>
              </a:rPr>
              <a:t>Secção 6.2  .. 6.7 (pags. 586 .. 630) </a:t>
            </a:r>
          </a:p>
        </p:txBody>
      </p:sp>
      <p:sp>
        <p:nvSpPr>
          <p:cNvPr id="4100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101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AED800-4010-45CC-851A-CA4E13ED9EFE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de Memória e Localidade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Localidade Temporal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A primeira vez que um endereço de memória é acedido, é carregado do nível de memória inferior para a </a:t>
            </a:r>
            <a:r>
              <a:rPr lang="pt-PT" altLang="pt-PT" i="1">
                <a:ea typeface="ＭＳ Ｐゴシック" panose="020B0600070205080204" pitchFamily="34" charset="-128"/>
              </a:rPr>
              <a:t>cache</a:t>
            </a:r>
            <a:r>
              <a:rPr lang="pt-PT" altLang="pt-PT">
                <a:ea typeface="ＭＳ Ｐゴシック" panose="020B0600070205080204" pitchFamily="34" charset="-128"/>
              </a:rPr>
              <a:t> – </a:t>
            </a:r>
            <a:r>
              <a:rPr lang="pt-PT" altLang="pt-PT" b="1">
                <a:ea typeface="ＭＳ Ｐゴシック" panose="020B0600070205080204" pitchFamily="34" charset="-128"/>
              </a:rPr>
              <a:t>cold miss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O próximo acesso a esse endereço encontra os dados na </a:t>
            </a:r>
            <a:r>
              <a:rPr lang="pt-PT" altLang="pt-PT" i="1">
                <a:ea typeface="ＭＳ Ｐゴシック" panose="020B0600070205080204" pitchFamily="34" charset="-128"/>
              </a:rPr>
              <a:t>cache</a:t>
            </a:r>
            <a:r>
              <a:rPr lang="pt-PT" altLang="pt-PT">
                <a:ea typeface="ＭＳ Ｐゴシック" panose="020B0600070205080204" pitchFamily="34" charset="-128"/>
              </a:rPr>
              <a:t> – </a:t>
            </a:r>
            <a:r>
              <a:rPr lang="pt-PT" altLang="pt-PT" b="1">
                <a:ea typeface="ＭＳ Ｐゴシック" panose="020B0600070205080204" pitchFamily="34" charset="-128"/>
              </a:rPr>
              <a:t>hit</a:t>
            </a:r>
            <a:endParaRPr lang="pt-PT" altLang="pt-PT">
              <a:ea typeface="ＭＳ Ｐゴシック" panose="020B0600070205080204" pitchFamily="34" charset="-128"/>
            </a:endParaRP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(excepto se entretanto foram removidos devido a uma </a:t>
            </a:r>
            <a:r>
              <a:rPr lang="pt-PT" altLang="pt-PT" b="1">
                <a:ea typeface="ＭＳ Ｐゴシック" panose="020B0600070205080204" pitchFamily="34" charset="-128"/>
              </a:rPr>
              <a:t>colisão</a:t>
            </a:r>
            <a:r>
              <a:rPr lang="pt-PT" altLang="pt-PT">
                <a:ea typeface="ＭＳ Ｐゴシック" panose="020B0600070205080204" pitchFamily="34" charset="-128"/>
              </a:rPr>
              <a:t>, resultando nesse caso numa </a:t>
            </a:r>
            <a:r>
              <a:rPr lang="pt-PT" altLang="pt-PT" b="1">
                <a:ea typeface="ＭＳ Ｐゴシック" panose="020B0600070205080204" pitchFamily="34" charset="-128"/>
              </a:rPr>
              <a:t>miss</a:t>
            </a:r>
            <a:r>
              <a:rPr lang="pt-PT" altLang="pt-PT">
                <a:ea typeface="ＭＳ Ｐゴシック" panose="020B0600070205080204" pitchFamily="34" charset="-128"/>
              </a:rPr>
              <a:t>) </a:t>
            </a:r>
          </a:p>
          <a:p>
            <a:pPr>
              <a:buFont typeface="Arial" panose="020B0604020202020204" pitchFamily="34" charset="0"/>
              <a:buNone/>
            </a:pPr>
            <a:endParaRPr lang="pt-PT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Localidade Espacial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Quando um endereço é carregado para a </a:t>
            </a:r>
            <a:r>
              <a:rPr lang="pt-PT" altLang="pt-PT" i="1">
                <a:ea typeface="ＭＳ Ｐゴシック" panose="020B0600070205080204" pitchFamily="34" charset="-128"/>
              </a:rPr>
              <a:t>cache</a:t>
            </a:r>
            <a:r>
              <a:rPr lang="pt-PT" altLang="pt-PT">
                <a:ea typeface="ＭＳ Ｐゴシック" panose="020B0600070205080204" pitchFamily="34" charset="-128"/>
              </a:rPr>
              <a:t>, é carregado um bloco de endereços consecutivos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pt-PT" altLang="pt-PT">
                <a:ea typeface="ＭＳ Ｐゴシック" panose="020B0600070205080204" pitchFamily="34" charset="-128"/>
              </a:rPr>
              <a:t>O acesso seguinte a um endereço na vizinhança resulta num </a:t>
            </a:r>
            <a:r>
              <a:rPr lang="pt-PT" altLang="pt-PT" b="1">
                <a:ea typeface="ＭＳ Ｐゴシック" panose="020B0600070205080204" pitchFamily="34" charset="-128"/>
              </a:rPr>
              <a:t>hit</a:t>
            </a:r>
          </a:p>
        </p:txBody>
      </p:sp>
      <p:sp>
        <p:nvSpPr>
          <p:cNvPr id="26628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EEC762-015B-4180-8AA6-C6C78F24E90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ea typeface="ＭＳ Ｐゴシック" panose="020B0600070205080204" pitchFamily="34" charset="-128"/>
              </a:rPr>
              <a:t>Hierarquia de Memória –1º acesso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7651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7652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358E00-529C-4394-BB15-2FEAFF28BE2A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4318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28194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cxnSp>
        <p:nvCxnSpPr>
          <p:cNvPr id="9" name="Conexão reta 8"/>
          <p:cNvCxnSpPr/>
          <p:nvPr/>
        </p:nvCxnSpPr>
        <p:spPr>
          <a:xfrm>
            <a:off x="4038600" y="1676400"/>
            <a:ext cx="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10"/>
          <p:cNvSpPr/>
          <p:nvPr/>
        </p:nvSpPr>
        <p:spPr>
          <a:xfrm>
            <a:off x="43434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12" name="Retângulo 11"/>
          <p:cNvSpPr/>
          <p:nvPr/>
        </p:nvSpPr>
        <p:spPr>
          <a:xfrm>
            <a:off x="78486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5715000" y="5029200"/>
            <a:ext cx="18034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cap="small" dirty="0"/>
              <a:t>Cache</a:t>
            </a:r>
            <a:endParaRPr lang="en-US" b="1" cap="small" dirty="0"/>
          </a:p>
        </p:txBody>
      </p:sp>
      <p:cxnSp>
        <p:nvCxnSpPr>
          <p:cNvPr id="15" name="Conexão reta unidirecional 14"/>
          <p:cNvCxnSpPr/>
          <p:nvPr/>
        </p:nvCxnSpPr>
        <p:spPr>
          <a:xfrm>
            <a:off x="1676400" y="3276600"/>
            <a:ext cx="9906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533525" y="2786063"/>
            <a:ext cx="12080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19400" y="4191000"/>
            <a:ext cx="990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Data</a:t>
            </a:r>
            <a:endParaRPr lang="en-US" dirty="0"/>
          </a:p>
        </p:txBody>
      </p:sp>
      <p:cxnSp>
        <p:nvCxnSpPr>
          <p:cNvPr id="19" name="Conexão em ângulos retos 18"/>
          <p:cNvCxnSpPr>
            <a:stCxn id="17" idx="1"/>
            <a:endCxn id="6" idx="2"/>
          </p:cNvCxnSpPr>
          <p:nvPr/>
        </p:nvCxnSpPr>
        <p:spPr>
          <a:xfrm rot="10800000">
            <a:off x="965200" y="3886200"/>
            <a:ext cx="1854200" cy="4953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220663" y="1431925"/>
            <a:ext cx="291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1800">
                <a:latin typeface="Arial" panose="020B0604020202020204" pitchFamily="34" charset="0"/>
              </a:rPr>
              <a:t>Penalização = T</a:t>
            </a:r>
            <a:r>
              <a:rPr lang="pt-PT" altLang="en-US" sz="1800" baseline="-25000">
                <a:latin typeface="Arial" panose="020B0604020202020204" pitchFamily="34" charset="0"/>
              </a:rPr>
              <a:t>MEM_ACCESS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cxnSp>
        <p:nvCxnSpPr>
          <p:cNvPr id="26" name="Conexão em ângulos retos 25"/>
          <p:cNvCxnSpPr>
            <a:stCxn id="11" idx="2"/>
            <a:endCxn id="13" idx="1"/>
          </p:cNvCxnSpPr>
          <p:nvPr/>
        </p:nvCxnSpPr>
        <p:spPr>
          <a:xfrm rot="16200000" flipH="1">
            <a:off x="4476750" y="4286250"/>
            <a:ext cx="1638300" cy="8382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367213" y="4132263"/>
            <a:ext cx="12080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cxnSp>
        <p:nvCxnSpPr>
          <p:cNvPr id="28" name="Conexão em ângulos retos 27"/>
          <p:cNvCxnSpPr>
            <a:stCxn id="13" idx="3"/>
            <a:endCxn id="12" idx="2"/>
          </p:cNvCxnSpPr>
          <p:nvPr/>
        </p:nvCxnSpPr>
        <p:spPr>
          <a:xfrm flipV="1">
            <a:off x="7518400" y="4953000"/>
            <a:ext cx="825500" cy="5715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/>
          <p:cNvSpPr txBox="1"/>
          <p:nvPr/>
        </p:nvSpPr>
        <p:spPr>
          <a:xfrm>
            <a:off x="7739063" y="5497513"/>
            <a:ext cx="1209675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7848600" y="4051300"/>
            <a:ext cx="990600" cy="660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Bloco</a:t>
            </a:r>
            <a:endParaRPr lang="en-US" dirty="0"/>
          </a:p>
        </p:txBody>
      </p:sp>
      <p:cxnSp>
        <p:nvCxnSpPr>
          <p:cNvPr id="35" name="Conexão em ângulos retos 34"/>
          <p:cNvCxnSpPr>
            <a:stCxn id="33" idx="1"/>
            <a:endCxn id="13" idx="0"/>
          </p:cNvCxnSpPr>
          <p:nvPr/>
        </p:nvCxnSpPr>
        <p:spPr>
          <a:xfrm rot="10800000" flipV="1">
            <a:off x="6616700" y="4381500"/>
            <a:ext cx="1231900" cy="6477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em ângulos retos 37"/>
          <p:cNvCxnSpPr>
            <a:stCxn id="33" idx="1"/>
            <a:endCxn id="11" idx="3"/>
          </p:cNvCxnSpPr>
          <p:nvPr/>
        </p:nvCxnSpPr>
        <p:spPr>
          <a:xfrm rot="10800000">
            <a:off x="5410200" y="3505200"/>
            <a:ext cx="2438400" cy="876300"/>
          </a:xfrm>
          <a:prstGeom prst="bentConnector3">
            <a:avLst>
              <a:gd name="adj1" fmla="val 50664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4516438" y="1292225"/>
            <a:ext cx="4044950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dirty="0"/>
              <a:t>Penalização = </a:t>
            </a:r>
            <a:r>
              <a:rPr lang="pt-PT" cap="small" dirty="0" err="1"/>
              <a:t>hit_time</a:t>
            </a:r>
            <a:r>
              <a:rPr lang="pt-PT" dirty="0"/>
              <a:t> + T</a:t>
            </a:r>
            <a:r>
              <a:rPr lang="pt-PT" baseline="-25000" dirty="0"/>
              <a:t>MEM_ACCESS</a:t>
            </a:r>
          </a:p>
          <a:p>
            <a:pPr algn="ctr">
              <a:defRPr/>
            </a:pPr>
            <a:r>
              <a:rPr lang="pt-PT" cap="small" dirty="0"/>
              <a:t>= </a:t>
            </a:r>
            <a:r>
              <a:rPr lang="pt-PT" cap="small" dirty="0" err="1"/>
              <a:t>hit_time</a:t>
            </a:r>
            <a:r>
              <a:rPr lang="pt-PT" dirty="0"/>
              <a:t> + </a:t>
            </a:r>
            <a:r>
              <a:rPr lang="pt-PT" cap="small" dirty="0" err="1"/>
              <a:t>miss_penalty</a:t>
            </a:r>
            <a:endParaRPr lang="en-US" cap="small" dirty="0"/>
          </a:p>
        </p:txBody>
      </p:sp>
      <p:sp>
        <p:nvSpPr>
          <p:cNvPr id="44" name="Retângulo 43"/>
          <p:cNvSpPr/>
          <p:nvPr/>
        </p:nvSpPr>
        <p:spPr>
          <a:xfrm>
            <a:off x="5715000" y="5715000"/>
            <a:ext cx="1776413" cy="1762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3" grpId="0"/>
      <p:bldP spid="27" grpId="0"/>
      <p:bldP spid="31" grpId="0"/>
      <p:bldP spid="33" grpId="0" animBg="1"/>
      <p:bldP spid="43" grpId="0"/>
      <p:bldP spid="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ea typeface="ＭＳ Ｐゴシック" panose="020B0600070205080204" pitchFamily="34" charset="-128"/>
              </a:rPr>
              <a:t>Hierarquia de Memória – localidade temporal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867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867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F372F9-28CC-4CBE-9E15-81D057F7E52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4318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28194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cxnSp>
        <p:nvCxnSpPr>
          <p:cNvPr id="9" name="Conexão reta 8"/>
          <p:cNvCxnSpPr/>
          <p:nvPr/>
        </p:nvCxnSpPr>
        <p:spPr>
          <a:xfrm>
            <a:off x="4038600" y="1676400"/>
            <a:ext cx="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10"/>
          <p:cNvSpPr/>
          <p:nvPr/>
        </p:nvSpPr>
        <p:spPr>
          <a:xfrm>
            <a:off x="43434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12" name="Retângulo 11"/>
          <p:cNvSpPr/>
          <p:nvPr/>
        </p:nvSpPr>
        <p:spPr>
          <a:xfrm>
            <a:off x="78486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5715000" y="5029200"/>
            <a:ext cx="18034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cap="small" dirty="0"/>
              <a:t>Cache</a:t>
            </a:r>
            <a:endParaRPr lang="en-US" b="1" cap="small" dirty="0"/>
          </a:p>
        </p:txBody>
      </p:sp>
      <p:cxnSp>
        <p:nvCxnSpPr>
          <p:cNvPr id="15" name="Conexão reta unidirecional 14"/>
          <p:cNvCxnSpPr/>
          <p:nvPr/>
        </p:nvCxnSpPr>
        <p:spPr>
          <a:xfrm>
            <a:off x="1676400" y="3276600"/>
            <a:ext cx="9906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533525" y="2786063"/>
            <a:ext cx="1208088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19400" y="4191000"/>
            <a:ext cx="990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Data</a:t>
            </a:r>
            <a:endParaRPr lang="en-US" dirty="0"/>
          </a:p>
        </p:txBody>
      </p:sp>
      <p:cxnSp>
        <p:nvCxnSpPr>
          <p:cNvPr id="19" name="Conexão em ângulos retos 18"/>
          <p:cNvCxnSpPr>
            <a:stCxn id="17" idx="1"/>
            <a:endCxn id="6" idx="2"/>
          </p:cNvCxnSpPr>
          <p:nvPr/>
        </p:nvCxnSpPr>
        <p:spPr>
          <a:xfrm rot="10800000">
            <a:off x="965200" y="3886200"/>
            <a:ext cx="1854200" cy="4953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220663" y="1431925"/>
            <a:ext cx="291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1800">
                <a:latin typeface="Arial" panose="020B0604020202020204" pitchFamily="34" charset="0"/>
              </a:rPr>
              <a:t>Penalização = T</a:t>
            </a:r>
            <a:r>
              <a:rPr lang="pt-PT" altLang="en-US" sz="1800" baseline="-25000">
                <a:latin typeface="Arial" panose="020B0604020202020204" pitchFamily="34" charset="0"/>
              </a:rPr>
              <a:t>MEM_ACCESS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cxnSp>
        <p:nvCxnSpPr>
          <p:cNvPr id="26" name="Conexão em ângulos retos 25"/>
          <p:cNvCxnSpPr>
            <a:stCxn id="11" idx="2"/>
            <a:endCxn id="13" idx="1"/>
          </p:cNvCxnSpPr>
          <p:nvPr/>
        </p:nvCxnSpPr>
        <p:spPr>
          <a:xfrm rot="16200000" flipH="1">
            <a:off x="4476750" y="4286250"/>
            <a:ext cx="1638300" cy="8382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367213" y="4132263"/>
            <a:ext cx="12080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</a:t>
            </a:r>
            <a:endParaRPr lang="en-US" sz="1600" dirty="0">
              <a:latin typeface="+mj-lt"/>
            </a:endParaRPr>
          </a:p>
        </p:txBody>
      </p:sp>
      <p:cxnSp>
        <p:nvCxnSpPr>
          <p:cNvPr id="38" name="Conexão em ângulos retos 37"/>
          <p:cNvCxnSpPr>
            <a:stCxn id="13" idx="0"/>
            <a:endCxn id="11" idx="3"/>
          </p:cNvCxnSpPr>
          <p:nvPr/>
        </p:nvCxnSpPr>
        <p:spPr>
          <a:xfrm rot="16200000" flipV="1">
            <a:off x="5251450" y="3663950"/>
            <a:ext cx="1524000" cy="12065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181600" y="1431925"/>
            <a:ext cx="25701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dirty="0"/>
              <a:t>Penalização = </a:t>
            </a:r>
            <a:r>
              <a:rPr lang="pt-PT" cap="small" dirty="0" err="1"/>
              <a:t>hit_time</a:t>
            </a:r>
            <a:endParaRPr lang="en-US" cap="small" dirty="0"/>
          </a:p>
        </p:txBody>
      </p:sp>
      <p:sp>
        <p:nvSpPr>
          <p:cNvPr id="44" name="Retângulo 43"/>
          <p:cNvSpPr/>
          <p:nvPr/>
        </p:nvSpPr>
        <p:spPr>
          <a:xfrm>
            <a:off x="5715000" y="5715000"/>
            <a:ext cx="1776413" cy="1762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3" grpId="0"/>
      <p:bldP spid="27" grpId="0"/>
      <p:bldP spid="43" grpId="0"/>
      <p:bldP spid="4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en-US">
                <a:ea typeface="ＭＳ Ｐゴシック" panose="020B0600070205080204" pitchFamily="34" charset="-128"/>
              </a:rPr>
              <a:t>Hierarquia de Memória – localidade espacial</a:t>
            </a:r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970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33D997-038D-4737-90A6-C218F4FB0B2D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6" name="Retângulo arredondado 5"/>
          <p:cNvSpPr/>
          <p:nvPr/>
        </p:nvSpPr>
        <p:spPr>
          <a:xfrm>
            <a:off x="4318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7" name="Retângulo 6"/>
          <p:cNvSpPr/>
          <p:nvPr/>
        </p:nvSpPr>
        <p:spPr>
          <a:xfrm>
            <a:off x="28194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cxnSp>
        <p:nvCxnSpPr>
          <p:cNvPr id="9" name="Conexão reta 8"/>
          <p:cNvCxnSpPr/>
          <p:nvPr/>
        </p:nvCxnSpPr>
        <p:spPr>
          <a:xfrm>
            <a:off x="4038600" y="1676400"/>
            <a:ext cx="0" cy="3657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arredondado 10"/>
          <p:cNvSpPr/>
          <p:nvPr/>
        </p:nvSpPr>
        <p:spPr>
          <a:xfrm>
            <a:off x="4343400" y="3124200"/>
            <a:ext cx="1066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dirty="0"/>
              <a:t>CPU</a:t>
            </a:r>
            <a:endParaRPr lang="en-US" b="1" dirty="0"/>
          </a:p>
        </p:txBody>
      </p:sp>
      <p:sp>
        <p:nvSpPr>
          <p:cNvPr id="12" name="Retângulo 11"/>
          <p:cNvSpPr/>
          <p:nvPr/>
        </p:nvSpPr>
        <p:spPr>
          <a:xfrm>
            <a:off x="7848600" y="2057400"/>
            <a:ext cx="990600" cy="2895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MEM</a:t>
            </a:r>
            <a:endParaRPr lang="en-US" dirty="0"/>
          </a:p>
        </p:txBody>
      </p:sp>
      <p:sp>
        <p:nvSpPr>
          <p:cNvPr id="13" name="Retângulo arredondado 12"/>
          <p:cNvSpPr/>
          <p:nvPr/>
        </p:nvSpPr>
        <p:spPr>
          <a:xfrm>
            <a:off x="5715000" y="5029200"/>
            <a:ext cx="1803400" cy="9906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b="1" cap="small" dirty="0"/>
              <a:t>Cache</a:t>
            </a:r>
            <a:endParaRPr lang="en-US" b="1" cap="small" dirty="0"/>
          </a:p>
        </p:txBody>
      </p:sp>
      <p:cxnSp>
        <p:nvCxnSpPr>
          <p:cNvPr id="15" name="Conexão reta unidirecional 14"/>
          <p:cNvCxnSpPr/>
          <p:nvPr/>
        </p:nvCxnSpPr>
        <p:spPr>
          <a:xfrm>
            <a:off x="1676400" y="3276600"/>
            <a:ext cx="990600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1312863" y="2763838"/>
            <a:ext cx="1516062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 + </a:t>
            </a:r>
            <a:r>
              <a:rPr lang="el-GR" sz="1600" dirty="0">
                <a:latin typeface="+mj-lt"/>
              </a:rPr>
              <a:t>δ</a:t>
            </a:r>
            <a:endParaRPr lang="en-US" sz="1600" dirty="0">
              <a:latin typeface="+mj-lt"/>
            </a:endParaRPr>
          </a:p>
        </p:txBody>
      </p:sp>
      <p:sp>
        <p:nvSpPr>
          <p:cNvPr id="17" name="Retângulo 16"/>
          <p:cNvSpPr/>
          <p:nvPr/>
        </p:nvSpPr>
        <p:spPr>
          <a:xfrm>
            <a:off x="2819400" y="4343400"/>
            <a:ext cx="990600" cy="381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PT" dirty="0"/>
              <a:t>Data</a:t>
            </a:r>
            <a:endParaRPr lang="en-US" dirty="0"/>
          </a:p>
        </p:txBody>
      </p:sp>
      <p:cxnSp>
        <p:nvCxnSpPr>
          <p:cNvPr id="19" name="Conexão em ângulos retos 18"/>
          <p:cNvCxnSpPr>
            <a:stCxn id="17" idx="1"/>
            <a:endCxn id="6" idx="2"/>
          </p:cNvCxnSpPr>
          <p:nvPr/>
        </p:nvCxnSpPr>
        <p:spPr>
          <a:xfrm rot="10800000">
            <a:off x="965200" y="3886200"/>
            <a:ext cx="1854200" cy="6477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/>
          <p:cNvSpPr txBox="1">
            <a:spLocks noChangeArrowheads="1"/>
          </p:cNvSpPr>
          <p:nvPr/>
        </p:nvSpPr>
        <p:spPr bwMode="auto">
          <a:xfrm>
            <a:off x="220663" y="1431925"/>
            <a:ext cx="29162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t-PT" altLang="en-US" sz="1800">
                <a:latin typeface="Arial" panose="020B0604020202020204" pitchFamily="34" charset="0"/>
              </a:rPr>
              <a:t>Penalização = T</a:t>
            </a:r>
            <a:r>
              <a:rPr lang="pt-PT" altLang="en-US" sz="1800" baseline="-25000">
                <a:latin typeface="Arial" panose="020B0604020202020204" pitchFamily="34" charset="0"/>
              </a:rPr>
              <a:t>MEM_ACCESS</a:t>
            </a:r>
            <a:endParaRPr lang="en-US" altLang="en-US" sz="1800" baseline="-25000">
              <a:latin typeface="Arial" panose="020B0604020202020204" pitchFamily="34" charset="0"/>
            </a:endParaRPr>
          </a:p>
        </p:txBody>
      </p:sp>
      <p:cxnSp>
        <p:nvCxnSpPr>
          <p:cNvPr id="26" name="Conexão em ângulos retos 25"/>
          <p:cNvCxnSpPr>
            <a:stCxn id="11" idx="2"/>
            <a:endCxn id="13" idx="1"/>
          </p:cNvCxnSpPr>
          <p:nvPr/>
        </p:nvCxnSpPr>
        <p:spPr>
          <a:xfrm rot="16200000" flipH="1">
            <a:off x="4476750" y="4286250"/>
            <a:ext cx="1638300" cy="8382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4367213" y="4132263"/>
            <a:ext cx="1550987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PT" sz="1600" cap="small" dirty="0" err="1">
                <a:latin typeface="+mj-lt"/>
              </a:rPr>
              <a:t>Addr</a:t>
            </a:r>
            <a:r>
              <a:rPr lang="pt-PT" sz="1600" dirty="0">
                <a:latin typeface="+mj-lt"/>
              </a:rPr>
              <a:t> = XXXX </a:t>
            </a:r>
            <a:r>
              <a:rPr lang="pt-PT" sz="1600" dirty="0"/>
              <a:t>+ </a:t>
            </a:r>
            <a:r>
              <a:rPr lang="el-GR" sz="1600" dirty="0"/>
              <a:t>δ</a:t>
            </a:r>
            <a:endParaRPr lang="en-US" sz="1600" dirty="0"/>
          </a:p>
        </p:txBody>
      </p:sp>
      <p:cxnSp>
        <p:nvCxnSpPr>
          <p:cNvPr id="38" name="Conexão em ângulos retos 37"/>
          <p:cNvCxnSpPr>
            <a:stCxn id="13" idx="0"/>
            <a:endCxn id="11" idx="3"/>
          </p:cNvCxnSpPr>
          <p:nvPr/>
        </p:nvCxnSpPr>
        <p:spPr>
          <a:xfrm rot="16200000" flipV="1">
            <a:off x="5251450" y="3663950"/>
            <a:ext cx="1524000" cy="1206500"/>
          </a:xfrm>
          <a:prstGeom prst="bent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/>
          <p:cNvSpPr txBox="1"/>
          <p:nvPr/>
        </p:nvSpPr>
        <p:spPr>
          <a:xfrm>
            <a:off x="5181600" y="1431925"/>
            <a:ext cx="25701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pt-PT" dirty="0"/>
              <a:t>Penalização = </a:t>
            </a:r>
            <a:r>
              <a:rPr lang="pt-PT" cap="small" dirty="0" err="1"/>
              <a:t>hit_time</a:t>
            </a:r>
            <a:endParaRPr lang="en-US" cap="small" dirty="0"/>
          </a:p>
        </p:txBody>
      </p:sp>
      <p:sp>
        <p:nvSpPr>
          <p:cNvPr id="44" name="Retângulo 43"/>
          <p:cNvSpPr/>
          <p:nvPr/>
        </p:nvSpPr>
        <p:spPr>
          <a:xfrm>
            <a:off x="5715000" y="5715000"/>
            <a:ext cx="1776413" cy="17621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3" grpId="0"/>
      <p:bldP spid="27" grpId="0"/>
      <p:bldP spid="43" grpId="0"/>
      <p:bldP spid="4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458200" cy="724190"/>
          </a:xfrm>
        </p:spPr>
        <p:txBody>
          <a:bodyPr>
            <a:normAutofit/>
          </a:bodyPr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Intel Core i7 : </a:t>
            </a:r>
            <a:r>
              <a:rPr lang="pt-PT" altLang="pt-PT" sz="2800" dirty="0">
                <a:ea typeface="ＭＳ Ｐゴシック" panose="020B0600070205080204" pitchFamily="34" charset="-128"/>
              </a:rPr>
              <a:t>Hierarquia da memória (2015)</a:t>
            </a:r>
            <a:endParaRPr lang="pt-PT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2355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27DDF-2A94-4289-A739-B16F0CFE4A73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23558" name="TextBox 7"/>
          <p:cNvSpPr txBox="1">
            <a:spLocks noChangeArrowheads="1"/>
          </p:cNvSpPr>
          <p:nvPr/>
        </p:nvSpPr>
        <p:spPr bwMode="auto">
          <a:xfrm>
            <a:off x="1392770" y="5845123"/>
            <a:ext cx="658706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100" dirty="0">
                <a:latin typeface="Arial" panose="020B0604020202020204" pitchFamily="34" charset="0"/>
              </a:rPr>
              <a:t>[</a:t>
            </a:r>
            <a:r>
              <a:rPr lang="pt-PT" altLang="pt-PT" sz="1100" dirty="0" err="1">
                <a:latin typeface="Arial" panose="020B0604020202020204" pitchFamily="34" charset="0"/>
              </a:rPr>
              <a:t>http</a:t>
            </a:r>
            <a:r>
              <a:rPr lang="pt-PT" altLang="pt-PT" sz="1100" dirty="0">
                <a:latin typeface="Arial" panose="020B0604020202020204" pitchFamily="34" charset="0"/>
              </a:rPr>
              <a:t>://</a:t>
            </a:r>
            <a:r>
              <a:rPr lang="pt-PT" altLang="pt-PT" sz="1100" dirty="0" err="1">
                <a:latin typeface="Arial" panose="020B0604020202020204" pitchFamily="34" charset="0"/>
              </a:rPr>
              <a:t>web.cs.wpi.edu</a:t>
            </a:r>
            <a:r>
              <a:rPr lang="pt-PT" altLang="pt-PT" sz="1100" dirty="0">
                <a:latin typeface="Arial" panose="020B0604020202020204" pitchFamily="34" charset="0"/>
              </a:rPr>
              <a:t>/~cs4515/d15/</a:t>
            </a:r>
            <a:r>
              <a:rPr lang="pt-PT" altLang="pt-PT" sz="1100" dirty="0" err="1">
                <a:latin typeface="Arial" panose="020B0604020202020204" pitchFamily="34" charset="0"/>
              </a:rPr>
              <a:t>Protected</a:t>
            </a:r>
            <a:r>
              <a:rPr lang="pt-PT" altLang="pt-PT" sz="1100" dirty="0">
                <a:latin typeface="Arial" panose="020B0604020202020204" pitchFamily="34" charset="0"/>
              </a:rPr>
              <a:t>/LecturesNotes_D15/Week3_TeamA_i7-Presentation.pdf]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53BAD01-30FA-C23A-AAC8-0B19889A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752314"/>
            <a:ext cx="6204008" cy="496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F62468-68FB-8311-0A73-A00AD1D58686}"/>
              </a:ext>
            </a:extLst>
          </p:cNvPr>
          <p:cNvSpPr txBox="1"/>
          <p:nvPr/>
        </p:nvSpPr>
        <p:spPr>
          <a:xfrm>
            <a:off x="338943" y="1981200"/>
            <a:ext cx="1239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L1: 4 cycles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65AD24-8363-53E0-0AED-67468715AB94}"/>
              </a:ext>
            </a:extLst>
          </p:cNvPr>
          <p:cNvSpPr txBox="1"/>
          <p:nvPr/>
        </p:nvSpPr>
        <p:spPr>
          <a:xfrm>
            <a:off x="338943" y="2651437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L2: 10 cycles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7BD4F49-B908-96A7-46F6-4DFEB57CF127}"/>
              </a:ext>
            </a:extLst>
          </p:cNvPr>
          <p:cNvSpPr txBox="1"/>
          <p:nvPr/>
        </p:nvSpPr>
        <p:spPr>
          <a:xfrm>
            <a:off x="338943" y="4201579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L3: 45 cycles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13A60-7647-1E7D-AFF0-FD7A3197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VoxVote</a:t>
            </a:r>
            <a:endParaRPr lang="en-GB" dirty="0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3FF94B8D-F4B7-366E-1C99-9CD71E450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Vá para:</a:t>
            </a:r>
          </a:p>
          <a:p>
            <a:pPr marL="0" indent="0">
              <a:buNone/>
            </a:pPr>
            <a:r>
              <a:rPr lang="pt-PT" dirty="0"/>
              <a:t>	 </a:t>
            </a:r>
            <a:r>
              <a:rPr lang="pt-PT" dirty="0">
                <a:hlinkClick r:id="rId2"/>
              </a:rPr>
              <a:t>live.voxvote.com</a:t>
            </a:r>
            <a:r>
              <a:rPr lang="pt-PT" dirty="0"/>
              <a:t> 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Introduza o </a:t>
            </a:r>
            <a:r>
              <a:rPr lang="pt-PT" b="1" dirty="0"/>
              <a:t>PIN: 127845</a:t>
            </a:r>
            <a:endParaRPr lang="pt-PT" dirty="0"/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CA05372-ACA2-8F62-6AC0-44442BF3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7D4CF69-1693-7390-6465-FB333DF7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E287E-EFAF-4326-89D2-2530CFB2D385}" type="slidenum">
              <a:rPr lang="en-US" altLang="pt-PT" smtClean="0"/>
              <a:pPr>
                <a:defRPr/>
              </a:pPr>
              <a:t>25</a:t>
            </a:fld>
            <a:endParaRPr lang="en-US" altLang="pt-PT"/>
          </a:p>
        </p:txBody>
      </p:sp>
    </p:spTree>
    <p:extLst>
      <p:ext uri="{BB962C8B-B14F-4D97-AF65-F5344CB8AC3E}">
        <p14:creationId xmlns:p14="http://schemas.microsoft.com/office/powerpoint/2010/main" val="2067760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sz="2800" dirty="0">
                <a:ea typeface="ＭＳ Ｐゴシック" panose="020B0600070205080204" pitchFamily="34" charset="-128"/>
              </a:rPr>
              <a:t>Hierarquia da memória</a:t>
            </a:r>
            <a:r>
              <a:rPr lang="pt-PT" altLang="pt-PT" dirty="0">
                <a:ea typeface="ＭＳ Ｐゴシック" panose="020B0600070205080204" pitchFamily="34" charset="-128"/>
              </a:rPr>
              <a:t> </a:t>
            </a:r>
            <a:r>
              <a:rPr lang="pt-PT" altLang="pt-PT" sz="20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3072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072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7F17E2-38E3-4A27-A974-923D5A4DFB1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533400" y="2609850"/>
            <a:ext cx="8229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/>
              <a:t>Como é que a hierarquia de memória influencia </a:t>
            </a:r>
            <a:r>
              <a:rPr lang="pt-PT" altLang="pt-PT" sz="2000" dirty="0" err="1"/>
              <a:t>Texec</a:t>
            </a:r>
            <a:r>
              <a:rPr lang="pt-PT" altLang="pt-PT" sz="2000" dirty="0"/>
              <a:t>?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PT" altLang="pt-PT" sz="20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/>
              <a:t>#I – O número de instruções a executar depende do algoritmo, do conjunto de instruções e do compilador.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pt-PT" altLang="pt-PT" sz="2000" dirty="0"/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 err="1"/>
              <a:t>Tcc</a:t>
            </a:r>
            <a:r>
              <a:rPr lang="pt-PT" altLang="pt-PT" sz="2000" dirty="0"/>
              <a:t> – é fixo para cada máquina. Não é alterado modificando a organização da memória.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1BF97ED-5EF5-03BE-3D13-E04733ED817E}"/>
                  </a:ext>
                </a:extLst>
              </p:cNvPr>
              <p:cNvSpPr txBox="1"/>
              <p:nvPr/>
            </p:nvSpPr>
            <p:spPr>
              <a:xfrm>
                <a:off x="3070980" y="1928899"/>
                <a:ext cx="30020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𝑇𝑐𝑐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81BF97ED-5EF5-03BE-3D13-E04733ED8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980" y="1928899"/>
                <a:ext cx="3002040" cy="369332"/>
              </a:xfrm>
              <a:prstGeom prst="rect">
                <a:avLst/>
              </a:prstGeom>
              <a:blipFill>
                <a:blip r:embed="rId2"/>
                <a:stretch>
                  <a:fillRect l="-1261" r="-1261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ítulo 1"/>
          <p:cNvSpPr>
            <a:spLocks noGrp="1"/>
          </p:cNvSpPr>
          <p:nvPr>
            <p:ph type="title"/>
          </p:nvPr>
        </p:nvSpPr>
        <p:spPr>
          <a:xfrm>
            <a:off x="673790" y="305400"/>
            <a:ext cx="7796420" cy="1312480"/>
          </a:xfrm>
        </p:spPr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0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3174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174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3F2C73-5299-4C14-A9F7-483311E0372C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066800" y="2802191"/>
            <a:ext cx="7467600" cy="117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 dirty="0"/>
              <a:t>CPI</a:t>
            </a:r>
            <a:r>
              <a:rPr lang="pt-PT" altLang="pt-PT" sz="2000" b="1" baseline="-25000" dirty="0"/>
              <a:t>CPU</a:t>
            </a:r>
            <a:r>
              <a:rPr lang="pt-PT" altLang="pt-PT" sz="2000" dirty="0"/>
              <a:t> – nº de ciclos que o processador necessita, em média, para executar cada instrução;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/>
              <a:t>O </a:t>
            </a:r>
            <a:r>
              <a:rPr lang="pt-PT" altLang="pt-PT" sz="2000" i="1" dirty="0"/>
              <a:t>hit time</a:t>
            </a:r>
            <a:r>
              <a:rPr lang="pt-PT" altLang="pt-PT" sz="2000" dirty="0"/>
              <a:t> considera-se incluído no CPI</a:t>
            </a:r>
            <a:r>
              <a:rPr lang="pt-PT" altLang="pt-PT" sz="2000" baseline="-25000" dirty="0"/>
              <a:t>CPU</a:t>
            </a:r>
            <a:endParaRPr lang="pt-PT" altLang="pt-PT" sz="2000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066800" y="3962400"/>
            <a:ext cx="746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 dirty="0"/>
              <a:t>CPI</a:t>
            </a:r>
            <a:r>
              <a:rPr lang="pt-PT" altLang="pt-PT" sz="2000" b="1" baseline="-25000" dirty="0"/>
              <a:t>MEM</a:t>
            </a:r>
            <a:r>
              <a:rPr lang="pt-PT" altLang="pt-PT" sz="2000" dirty="0"/>
              <a:t> – nº de ciclos que o processador espera, em média, por dados da memória central, por que não encontrou estes dados na cache. Estes são vulgarmente designados por </a:t>
            </a:r>
            <a:r>
              <a:rPr lang="pt-PT" altLang="pt-PT" sz="2000" b="1" i="1" dirty="0" err="1"/>
              <a:t>memory</a:t>
            </a:r>
            <a:r>
              <a:rPr lang="pt-PT" altLang="pt-PT" sz="2000" b="1" i="1" dirty="0"/>
              <a:t> </a:t>
            </a:r>
            <a:r>
              <a:rPr lang="pt-PT" altLang="pt-PT" sz="2000" b="1" i="1" dirty="0" err="1"/>
              <a:t>stall</a:t>
            </a:r>
            <a:r>
              <a:rPr lang="pt-PT" altLang="pt-PT" sz="2000" b="1" i="1" dirty="0"/>
              <a:t> </a:t>
            </a:r>
            <a:r>
              <a:rPr lang="pt-PT" altLang="pt-PT" sz="2000" b="1" i="1" dirty="0" err="1"/>
              <a:t>cycles</a:t>
            </a:r>
            <a:r>
              <a:rPr lang="pt-PT" altLang="pt-PT" sz="2000" i="1" dirty="0"/>
              <a:t> </a:t>
            </a:r>
            <a:r>
              <a:rPr lang="pt-PT" altLang="pt-PT" sz="2000" dirty="0"/>
              <a:t>ou</a:t>
            </a:r>
            <a:r>
              <a:rPr lang="pt-PT" altLang="pt-PT" sz="2000" i="1" dirty="0"/>
              <a:t> </a:t>
            </a:r>
            <a:r>
              <a:rPr lang="pt-PT" altLang="pt-PT" sz="2000" b="1" i="1" dirty="0" err="1"/>
              <a:t>wait</a:t>
            </a:r>
            <a:r>
              <a:rPr lang="pt-PT" altLang="pt-PT" sz="2000" b="1" i="1" dirty="0"/>
              <a:t> </a:t>
            </a:r>
            <a:r>
              <a:rPr lang="pt-PT" altLang="pt-PT" sz="2000" b="1" i="1" dirty="0" err="1"/>
              <a:t>states</a:t>
            </a:r>
            <a:r>
              <a:rPr lang="pt-PT" altLang="pt-PT" sz="2000" i="1" dirty="0"/>
              <a:t>.</a:t>
            </a:r>
            <a:r>
              <a:rPr lang="pt-PT" altLang="pt-PT" sz="2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5D01C8F-CA43-C14D-DAA3-B800C0B65197}"/>
                  </a:ext>
                </a:extLst>
              </p:cNvPr>
              <p:cNvSpPr txBox="1"/>
              <p:nvPr/>
            </p:nvSpPr>
            <p:spPr>
              <a:xfrm>
                <a:off x="2638816" y="2111877"/>
                <a:ext cx="38754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55D01C8F-CA43-C14D-DAA3-B800C0B65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16" y="2111877"/>
                <a:ext cx="3875420" cy="430887"/>
              </a:xfrm>
              <a:prstGeom prst="rect">
                <a:avLst/>
              </a:prstGeom>
              <a:blipFill>
                <a:blip r:embed="rId2"/>
                <a:stretch>
                  <a:fillRect l="-130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1148B7B-D396-E56C-3D55-E1785E7CEBB9}"/>
                  </a:ext>
                </a:extLst>
              </p:cNvPr>
              <p:cNvSpPr txBox="1"/>
              <p:nvPr/>
            </p:nvSpPr>
            <p:spPr>
              <a:xfrm>
                <a:off x="2668746" y="1511882"/>
                <a:ext cx="381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𝑇𝑐𝑐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B1148B7B-D396-E56C-3D55-E1785E7CE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746" y="1511882"/>
                <a:ext cx="3810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BD4C0A-65A7-B506-DEDD-74FFB8951BFA}"/>
                  </a:ext>
                </a:extLst>
              </p:cNvPr>
              <p:cNvSpPr txBox="1"/>
              <p:nvPr/>
            </p:nvSpPr>
            <p:spPr>
              <a:xfrm>
                <a:off x="1136995" y="5499428"/>
                <a:ext cx="68700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𝐶𝑃𝑈</m:t>
                              </m:r>
                            </m:sub>
                          </m:s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𝑀𝐸𝑀</m:t>
                              </m:r>
                            </m:sub>
                          </m:sSub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𝑇𝑐𝑐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94BD4C0A-65A7-B506-DEDD-74FFB8951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95" y="5499428"/>
                <a:ext cx="6870010" cy="52322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ítulo 1"/>
          <p:cNvSpPr>
            <a:spLocks noGrp="1"/>
          </p:cNvSpPr>
          <p:nvPr>
            <p:ph type="title"/>
          </p:nvPr>
        </p:nvSpPr>
        <p:spPr>
          <a:xfrm>
            <a:off x="457201" y="304800"/>
            <a:ext cx="8229600" cy="1312480"/>
          </a:xfrm>
        </p:spPr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0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32771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2772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9E6BE8-0853-444E-B258-76F75641C738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57200" y="3916363"/>
            <a:ext cx="838200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 dirty="0"/>
              <a:t>Instruções</a:t>
            </a:r>
            <a:r>
              <a:rPr lang="pt-PT" altLang="pt-PT" sz="2000" dirty="0"/>
              <a:t> – </a:t>
            </a:r>
            <a:r>
              <a:rPr lang="pt-PT" altLang="pt-PT" sz="2000" b="1" i="1" dirty="0" err="1"/>
              <a:t>mr</a:t>
            </a:r>
            <a:r>
              <a:rPr lang="pt-PT" altLang="pt-PT" sz="2000" b="1" i="1" baseline="-25000" dirty="0" err="1"/>
              <a:t>I</a:t>
            </a:r>
            <a:r>
              <a:rPr lang="pt-PT" altLang="pt-PT" sz="2000" i="1" dirty="0"/>
              <a:t> </a:t>
            </a:r>
            <a:r>
              <a:rPr lang="pt-PT" altLang="pt-PT" sz="2000" dirty="0"/>
              <a:t>refere-se ao acesso às instruções.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 i="1" dirty="0"/>
              <a:t>	       </a:t>
            </a:r>
            <a:r>
              <a:rPr lang="pt-PT" altLang="pt-PT" sz="2000" b="1" i="1" dirty="0" err="1"/>
              <a:t>mr</a:t>
            </a:r>
            <a:r>
              <a:rPr lang="pt-PT" altLang="pt-PT" sz="2000" b="1" i="1" baseline="-25000" dirty="0" err="1"/>
              <a:t>I</a:t>
            </a:r>
            <a:r>
              <a:rPr lang="pt-PT" altLang="pt-PT" sz="2000" b="1" i="1" baseline="-25000" dirty="0"/>
              <a:t>  </a:t>
            </a:r>
            <a:r>
              <a:rPr lang="pt-PT" altLang="pt-PT" sz="2000" dirty="0"/>
              <a:t>&lt; </a:t>
            </a:r>
            <a:r>
              <a:rPr lang="pt-PT" altLang="pt-PT" sz="2000" b="1" i="1" dirty="0" err="1"/>
              <a:t>mr</a:t>
            </a:r>
            <a:r>
              <a:rPr lang="pt-PT" altLang="pt-PT" sz="2000" b="1" i="1" baseline="-25000" dirty="0" err="1"/>
              <a:t>D</a:t>
            </a:r>
            <a:r>
              <a:rPr lang="pt-PT" altLang="pt-PT" sz="2000" i="1" dirty="0"/>
              <a:t> </a:t>
            </a:r>
            <a:r>
              <a:rPr lang="pt-PT" altLang="pt-PT" sz="2000" dirty="0"/>
              <a:t>devido à localidade espacial.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b="1" dirty="0"/>
              <a:t>Dados –</a:t>
            </a:r>
            <a:r>
              <a:rPr lang="pt-PT" altLang="pt-PT" sz="2000" dirty="0"/>
              <a:t> Apenas uma determinada percentagem de instruções acede à memória (%</a:t>
            </a:r>
            <a:r>
              <a:rPr lang="pt-PT" altLang="pt-PT" sz="2000" dirty="0" err="1"/>
              <a:t>Mem</a:t>
            </a:r>
            <a:r>
              <a:rPr lang="pt-PT" altLang="pt-PT" sz="2000" baseline="-25000" dirty="0" err="1"/>
              <a:t>D</a:t>
            </a:r>
            <a:r>
              <a:rPr lang="pt-PT" altLang="pt-PT" sz="2000" dirty="0"/>
              <a:t>). </a:t>
            </a:r>
            <a:r>
              <a:rPr lang="pt-PT" altLang="pt-PT" sz="2000" b="1" dirty="0" err="1"/>
              <a:t>mr</a:t>
            </a:r>
            <a:r>
              <a:rPr lang="pt-PT" altLang="pt-PT" sz="2000" b="1" baseline="-25000" dirty="0" err="1"/>
              <a:t>D</a:t>
            </a:r>
            <a:r>
              <a:rPr lang="pt-PT" altLang="pt-PT" sz="2000" dirty="0"/>
              <a:t> refere-se ao acesso a dados.</a:t>
            </a:r>
            <a:endParaRPr lang="pt-PT" altLang="pt-PT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CA8DF1F-050D-C740-AB51-74042E7317DD}"/>
                  </a:ext>
                </a:extLst>
              </p:cNvPr>
              <p:cNvSpPr txBox="1"/>
              <p:nvPr/>
            </p:nvSpPr>
            <p:spPr>
              <a:xfrm>
                <a:off x="457200" y="1829850"/>
                <a:ext cx="324961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CA8DF1F-050D-C740-AB51-74042E731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829850"/>
                <a:ext cx="3249613" cy="430887"/>
              </a:xfrm>
              <a:prstGeom prst="rect">
                <a:avLst/>
              </a:prstGeom>
              <a:blipFill>
                <a:blip r:embed="rId9"/>
                <a:stretch>
                  <a:fillRect l="-3906" r="-3516" b="-22857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9AAE052-D624-2141-8AA8-A8E5B091F615}"/>
                  </a:ext>
                </a:extLst>
              </p:cNvPr>
              <p:cNvSpPr txBox="1"/>
              <p:nvPr/>
            </p:nvSpPr>
            <p:spPr>
              <a:xfrm>
                <a:off x="430060" y="2355706"/>
                <a:ext cx="51865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𝑀𝑒𝑚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9AAE052-D624-2141-8AA8-A8E5B091F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60" y="2355706"/>
                <a:ext cx="5186569" cy="430887"/>
              </a:xfrm>
              <a:prstGeom prst="rect">
                <a:avLst/>
              </a:prstGeom>
              <a:blipFill>
                <a:blip r:embed="rId10"/>
                <a:stretch>
                  <a:fillRect l="-1222" r="-733" b="-22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7DA930-7DAF-E8E7-4630-96820B0B189B}"/>
                  </a:ext>
                </a:extLst>
              </p:cNvPr>
              <p:cNvSpPr txBox="1"/>
              <p:nvPr/>
            </p:nvSpPr>
            <p:spPr>
              <a:xfrm>
                <a:off x="457200" y="1371600"/>
                <a:ext cx="51865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𝑀𝐸𝑀</m:t>
                        </m:r>
                      </m:sub>
                    </m:sSub>
                    <m:r>
                      <a:rPr lang="pt-PT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𝑀𝐸𝑀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pt-PT" sz="28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PT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𝐶𝑃𝐼</m:t>
                        </m:r>
                      </m:e>
                      <m:sub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𝑀𝐸𝑀</m:t>
                        </m:r>
                        <m:r>
                          <a:rPr lang="pt-PT" sz="28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pt-PT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endParaRPr lang="pt-PT" sz="28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C7DA930-7DAF-E8E7-4630-96820B0B1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371600"/>
                <a:ext cx="5186569" cy="430887"/>
              </a:xfrm>
              <a:prstGeom prst="rect">
                <a:avLst/>
              </a:prstGeom>
              <a:blipFill>
                <a:blip r:embed="rId11"/>
                <a:stretch>
                  <a:fillRect l="-2445" t="-25714" b="-4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07DF00B-D325-9707-EF60-5866889AA7BD}"/>
                  </a:ext>
                </a:extLst>
              </p:cNvPr>
              <p:cNvSpPr txBox="1"/>
              <p:nvPr/>
            </p:nvSpPr>
            <p:spPr>
              <a:xfrm>
                <a:off x="5025927" y="2955694"/>
                <a:ext cx="3660874" cy="8309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%</m:t>
                    </m:r>
                    <m:r>
                      <a:rPr lang="pt-PT" b="0" i="1" smtClean="0">
                        <a:latin typeface="Cambria Math" panose="02040503050406030204" pitchFamily="18" charset="0"/>
                      </a:rPr>
                      <m:t>𝑀𝑒𝑚</m:t>
                    </m:r>
                  </m:oMath>
                </a14:m>
                <a:r>
                  <a:rPr lang="pt-PT" b="0" dirty="0"/>
                  <a:t>: %acesso à memória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𝑚𝑟</m:t>
                    </m:r>
                  </m:oMath>
                </a14:m>
                <a:r>
                  <a:rPr lang="en-GB" dirty="0"/>
                  <a:t>: </a:t>
                </a:r>
                <a:r>
                  <a:rPr lang="en-GB" i="1" dirty="0"/>
                  <a:t>miss rate	</a:t>
                </a:r>
                <a14:m>
                  <m:oMath xmlns:m="http://schemas.openxmlformats.org/officeDocument/2006/math">
                    <m:r>
                      <a:rPr lang="pt-PT" b="0" i="1" smtClean="0">
                        <a:latin typeface="Cambria Math" panose="02040503050406030204" pitchFamily="18" charset="0"/>
                      </a:rPr>
                      <m:t>𝑚𝑝</m:t>
                    </m:r>
                  </m:oMath>
                </a14:m>
                <a:r>
                  <a:rPr lang="en-GB" dirty="0"/>
                  <a:t>: </a:t>
                </a:r>
                <a:r>
                  <a:rPr lang="en-GB" i="1" dirty="0"/>
                  <a:t>miss penalty</a:t>
                </a:r>
                <a:endParaRPr lang="en-GB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07DF00B-D325-9707-EF60-5866889AA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927" y="2955694"/>
                <a:ext cx="3660874" cy="830997"/>
              </a:xfrm>
              <a:prstGeom prst="rect">
                <a:avLst/>
              </a:prstGeom>
              <a:blipFill>
                <a:blip r:embed="rId12"/>
                <a:stretch>
                  <a:fillRect l="-2414" t="-7463" b="-1641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055F3EE-E062-D783-B5CE-8F2498A0DCC3}"/>
                  </a:ext>
                </a:extLst>
              </p:cNvPr>
              <p:cNvSpPr txBox="1"/>
              <p:nvPr/>
            </p:nvSpPr>
            <p:spPr>
              <a:xfrm>
                <a:off x="1447800" y="5603098"/>
                <a:ext cx="6248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𝑀𝑒𝑚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055F3EE-E062-D783-B5CE-8F2498A0D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603098"/>
                <a:ext cx="6248400" cy="430887"/>
              </a:xfrm>
              <a:prstGeom prst="rect">
                <a:avLst/>
              </a:prstGeom>
              <a:blipFill>
                <a:blip r:embed="rId13"/>
                <a:stretch>
                  <a:fillRect l="-203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2" grpId="0"/>
      <p:bldP spid="13" grpId="0"/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32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3379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379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55A2326-BC36-422F-9869-F5156BEFA3BF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3802" name="Text Box 9"/>
          <p:cNvSpPr txBox="1">
            <a:spLocks noChangeArrowheads="1"/>
          </p:cNvSpPr>
          <p:nvPr/>
        </p:nvSpPr>
        <p:spPr bwMode="auto">
          <a:xfrm>
            <a:off x="558800" y="5227961"/>
            <a:ext cx="8153400" cy="36959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 b="1" dirty="0">
                <a:latin typeface="Arial" panose="020B0604020202020204" pitchFamily="34" charset="0"/>
              </a:rPr>
              <a:t>NOTA:</a:t>
            </a:r>
            <a:r>
              <a:rPr lang="pt-PT" altLang="pt-PT" sz="1800" dirty="0">
                <a:latin typeface="Arial" panose="020B0604020202020204" pitchFamily="34" charset="0"/>
              </a:rPr>
              <a:t> A </a:t>
            </a:r>
            <a:r>
              <a:rPr lang="pt-PT" altLang="pt-PT" sz="1800" i="1" dirty="0">
                <a:latin typeface="Arial" panose="020B0604020202020204" pitchFamily="34" charset="0"/>
              </a:rPr>
              <a:t>miss penalty (</a:t>
            </a:r>
            <a:r>
              <a:rPr lang="pt-PT" altLang="pt-PT" sz="1800" i="1" dirty="0" err="1">
                <a:latin typeface="Arial" panose="020B0604020202020204" pitchFamily="34" charset="0"/>
              </a:rPr>
              <a:t>mp</a:t>
            </a:r>
            <a:r>
              <a:rPr lang="pt-PT" altLang="pt-PT" sz="1800" i="1" dirty="0">
                <a:latin typeface="Arial" panose="020B0604020202020204" pitchFamily="34" charset="0"/>
              </a:rPr>
              <a:t>)</a:t>
            </a:r>
            <a:r>
              <a:rPr lang="pt-PT" altLang="pt-PT" sz="1800" dirty="0">
                <a:latin typeface="Arial" panose="020B0604020202020204" pitchFamily="34" charset="0"/>
              </a:rPr>
              <a:t> tem que ser expressa em ciclos do </a:t>
            </a:r>
            <a:r>
              <a:rPr lang="pt-PT" altLang="pt-PT" sz="1800" i="1" dirty="0" err="1">
                <a:latin typeface="Arial" panose="020B0604020202020204" pitchFamily="34" charset="0"/>
              </a:rPr>
              <a:t>clock</a:t>
            </a:r>
            <a:r>
              <a:rPr lang="pt-PT" altLang="pt-PT" sz="1800" dirty="0">
                <a:latin typeface="Arial" panose="020B0604020202020204" pitchFamily="34" charset="0"/>
              </a:rPr>
              <a:t>.</a:t>
            </a:r>
            <a:endParaRPr lang="pt-PT" altLang="pt-PT" sz="1800" b="1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A096943-0AFC-B5F9-32F3-D214175C8833}"/>
                  </a:ext>
                </a:extLst>
              </p:cNvPr>
              <p:cNvSpPr txBox="1"/>
              <p:nvPr/>
            </p:nvSpPr>
            <p:spPr>
              <a:xfrm>
                <a:off x="1295400" y="2104116"/>
                <a:ext cx="687001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=#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𝐶𝑃𝑈</m:t>
                              </m:r>
                            </m:sub>
                          </m:s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𝐶𝑃𝐼</m:t>
                              </m:r>
                            </m:e>
                            <m:sub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𝑀𝐸𝑀</m:t>
                              </m:r>
                            </m:sub>
                          </m:sSub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𝑇𝑐𝑐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DA096943-0AFC-B5F9-32F3-D214175C8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104116"/>
                <a:ext cx="6870010" cy="52322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F2635F9-6592-61C3-3716-16FE312D19DD}"/>
                  </a:ext>
                </a:extLst>
              </p:cNvPr>
              <p:cNvSpPr txBox="1"/>
              <p:nvPr/>
            </p:nvSpPr>
            <p:spPr>
              <a:xfrm>
                <a:off x="1606205" y="3581400"/>
                <a:ext cx="62484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pt-PT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𝑀𝑒𝑚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PT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800" b="0" i="1" smtClean="0"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pt-PT" sz="28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F2635F9-6592-61C3-3716-16FE312D1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205" y="3581400"/>
                <a:ext cx="6248400" cy="430887"/>
              </a:xfrm>
              <a:prstGeom prst="rect">
                <a:avLst/>
              </a:prstGeom>
              <a:blipFill>
                <a:blip r:embed="rId3"/>
                <a:stretch>
                  <a:fillRect l="-203" r="-203" b="-235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Hiato Processador-Memória</a:t>
            </a:r>
          </a:p>
        </p:txBody>
      </p:sp>
      <p:sp>
        <p:nvSpPr>
          <p:cNvPr id="8195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447800"/>
          </a:xfrm>
        </p:spPr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O desempenho dos micro-processadores tem vindo a aumentar a uma taxa de cerca de 60% ao ano.</a:t>
            </a:r>
          </a:p>
          <a:p>
            <a:r>
              <a:rPr lang="en-US" altLang="pt-PT">
                <a:ea typeface="ＭＳ Ｐゴシック" panose="020B0600070205080204" pitchFamily="34" charset="-128"/>
              </a:rPr>
              <a:t>O desempenho das memórias tem vindo a aumentar a uma taxa de perto de 10% ao ano [1,2]</a:t>
            </a:r>
          </a:p>
        </p:txBody>
      </p:sp>
      <p:sp>
        <p:nvSpPr>
          <p:cNvPr id="8196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8197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324B30-8B45-453C-9AB9-181F212C2B2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8198" name="Marcador de Posição de Conteúdo 2"/>
          <p:cNvSpPr txBox="1">
            <a:spLocks/>
          </p:cNvSpPr>
          <p:nvPr/>
        </p:nvSpPr>
        <p:spPr bwMode="auto">
          <a:xfrm>
            <a:off x="457200" y="55626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pt-PT" sz="1000" b="1">
                <a:latin typeface="Arial" panose="020B0604020202020204" pitchFamily="34" charset="0"/>
              </a:rPr>
              <a:t>[1] “The Processor-Memory bottleneck: Problems and Solutions.”; </a:t>
            </a:r>
            <a:r>
              <a:rPr lang="sv-SE" altLang="pt-PT" sz="1000" i="1">
                <a:latin typeface="Arial" panose="020B0604020202020204" pitchFamily="34" charset="0"/>
              </a:rPr>
              <a:t>Nihar R. Mahapatra and Balakrishna Venkatrao, ACM (</a:t>
            </a:r>
            <a:r>
              <a:rPr lang="sv-SE" altLang="pt-PT" sz="1000" i="1">
                <a:latin typeface="Arial" panose="020B0604020202020204" pitchFamily="34" charset="0"/>
                <a:hlinkClick r:id="rId2"/>
              </a:rPr>
              <a:t>http://www.acm.org/crossroads/xrds5-3/pmgap.html</a:t>
            </a:r>
            <a:r>
              <a:rPr lang="sv-SE" altLang="pt-PT" sz="1000" i="1">
                <a:latin typeface="Arial" panose="020B0604020202020204" pitchFamily="34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ts val="300"/>
              </a:spcBef>
              <a:buFontTx/>
              <a:buNone/>
            </a:pPr>
            <a:r>
              <a:rPr lang="sv-SE" altLang="pt-PT" sz="1000" b="1"/>
              <a:t>[2]</a:t>
            </a:r>
            <a:r>
              <a:rPr lang="sv-SE" altLang="pt-PT" sz="1000" i="1"/>
              <a:t> ”</a:t>
            </a:r>
            <a:r>
              <a:rPr lang="en-US" altLang="pt-PT" sz="1000" b="1">
                <a:latin typeface="Arial" panose="020B0604020202020204" pitchFamily="34" charset="0"/>
              </a:rPr>
              <a:t> The Memory Gap and the Future of High Performance Memories”; </a:t>
            </a:r>
            <a:r>
              <a:rPr lang="en-US" altLang="pt-PT" sz="1000">
                <a:latin typeface="Arial" panose="020B0604020202020204" pitchFamily="34" charset="0"/>
              </a:rPr>
              <a:t>Maurice V.Wilkes, ACM (</a:t>
            </a:r>
            <a:r>
              <a:rPr lang="en-US" altLang="pt-PT" sz="1000">
                <a:latin typeface="Arial" panose="020B0604020202020204" pitchFamily="34" charset="0"/>
                <a:hlinkClick r:id="rId3"/>
              </a:rPr>
              <a:t>http://www.cl.cam.ac.uk/research/dtg/attarchive/pub/docs/ORL/tr.2001.4.pdf</a:t>
            </a:r>
            <a:r>
              <a:rPr lang="en-US" altLang="pt-PT" sz="1000">
                <a:latin typeface="Arial" panose="020B0604020202020204" pitchFamily="34" charset="0"/>
              </a:rPr>
              <a:t>) </a:t>
            </a:r>
            <a:endParaRPr lang="en-US" altLang="pt-PT" sz="1000"/>
          </a:p>
        </p:txBody>
      </p:sp>
      <p:grpSp>
        <p:nvGrpSpPr>
          <p:cNvPr id="2" name="Grupo 9"/>
          <p:cNvGrpSpPr>
            <a:grpSpLocks/>
          </p:cNvGrpSpPr>
          <p:nvPr/>
        </p:nvGrpSpPr>
        <p:grpSpPr bwMode="auto">
          <a:xfrm>
            <a:off x="990600" y="2667000"/>
            <a:ext cx="7313613" cy="2857500"/>
            <a:chOff x="990600" y="2667000"/>
            <a:chExt cx="7313084" cy="2857500"/>
          </a:xfrm>
        </p:grpSpPr>
        <p:pic>
          <p:nvPicPr>
            <p:cNvPr id="8200" name="Picture 2" descr="STREAM Logo (Image)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2667000"/>
              <a:ext cx="4572000" cy="2857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CaixaDeTexto 8"/>
            <p:cNvSpPr txBox="1"/>
            <p:nvPr/>
          </p:nvSpPr>
          <p:spPr>
            <a:xfrm>
              <a:off x="5409880" y="4648200"/>
              <a:ext cx="2893804" cy="5238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sz="1600" dirty="0">
                  <a:latin typeface="+mn-lt"/>
                  <a:cs typeface="Arial" charset="0"/>
                </a:rPr>
                <a:t>The STREAM benchmark</a:t>
              </a:r>
            </a:p>
            <a:p>
              <a:pPr eaLnBrk="1" hangingPunct="1">
                <a:defRPr/>
              </a:pPr>
              <a:r>
                <a:rPr lang="en-US" sz="1200" dirty="0">
                  <a:latin typeface="+mn-lt"/>
                  <a:cs typeface="Arial" charset="0"/>
                </a:rPr>
                <a:t>http://www.cs.virginia.edu/stream/ref.html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950" y="256630"/>
            <a:ext cx="7886700" cy="797357"/>
          </a:xfrm>
        </p:spPr>
        <p:txBody>
          <a:bodyPr/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30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1ª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/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3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137808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950" y="256630"/>
            <a:ext cx="7886700" cy="797357"/>
          </a:xfrm>
        </p:spPr>
        <p:txBody>
          <a:bodyPr/>
          <a:lstStyle/>
          <a:p>
            <a:r>
              <a:rPr lang="pt-PT" dirty="0"/>
              <a:t>Hierarquia da memória</a:t>
            </a:r>
            <a:r>
              <a:rPr lang="pt-PT" sz="2800" dirty="0"/>
              <a:t>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31</a:t>
            </a:fld>
            <a:endParaRPr lang="en-US" altLang="pt-PT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057897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68757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2ª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035560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8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950" y="260988"/>
            <a:ext cx="7886700" cy="797357"/>
          </a:xfrm>
        </p:spPr>
        <p:txBody>
          <a:bodyPr/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32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29332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58851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3ª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00086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1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4795" y="266910"/>
            <a:ext cx="7886700" cy="706426"/>
          </a:xfrm>
        </p:spPr>
        <p:txBody>
          <a:bodyPr/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33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589261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071146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252314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4ª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891851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216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98164"/>
            <a:ext cx="7886700" cy="867729"/>
          </a:xfrm>
        </p:spPr>
        <p:txBody>
          <a:bodyPr>
            <a:normAutofit/>
          </a:bodyPr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34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255059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39309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5ª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969805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48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950" y="253781"/>
            <a:ext cx="7886700" cy="706426"/>
          </a:xfrm>
        </p:spPr>
        <p:txBody>
          <a:bodyPr/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35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387655"/>
              </p:ext>
            </p:extLst>
          </p:nvPr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503106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40638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6ª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79392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3781"/>
            <a:ext cx="7886700" cy="706426"/>
          </a:xfrm>
        </p:spPr>
        <p:txBody>
          <a:bodyPr/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36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530999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17486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7ª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908360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5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56630"/>
            <a:ext cx="7886700" cy="797357"/>
          </a:xfrm>
        </p:spPr>
        <p:txBody>
          <a:bodyPr/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37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223547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4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66091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8ª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999916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07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69977"/>
            <a:ext cx="7886700" cy="714286"/>
          </a:xfrm>
        </p:spPr>
        <p:txBody>
          <a:bodyPr>
            <a:normAutofit/>
          </a:bodyPr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38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029507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8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5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787665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9ª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686581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5950" y="292909"/>
            <a:ext cx="7886700" cy="714287"/>
          </a:xfrm>
        </p:spPr>
        <p:txBody>
          <a:bodyPr/>
          <a:lstStyle/>
          <a:p>
            <a:r>
              <a:rPr lang="pt-PT" dirty="0"/>
              <a:t>Hierarquia da memória</a:t>
            </a:r>
            <a:r>
              <a:rPr lang="pt-PT" sz="2800" dirty="0"/>
              <a:t> 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39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92712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9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6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829193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CaixaDeTexto 9"/>
          <p:cNvSpPr txBox="1"/>
          <p:nvPr/>
        </p:nvSpPr>
        <p:spPr>
          <a:xfrm>
            <a:off x="6096000" y="4796519"/>
            <a:ext cx="2514600" cy="10772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PT" sz="3200" dirty="0"/>
              <a:t>Executar 10ª instrução!</a:t>
            </a:r>
            <a:endParaRPr lang="en-US" sz="3200" dirty="0"/>
          </a:p>
        </p:txBody>
      </p:sp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59485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23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8A634-5328-DCCC-9C15-DBA3A262E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5916"/>
            <a:ext cx="7886700" cy="777874"/>
          </a:xfrm>
        </p:spPr>
        <p:txBody>
          <a:bodyPr/>
          <a:lstStyle/>
          <a:p>
            <a:r>
              <a:rPr lang="en-US" altLang="pt-PT" dirty="0" err="1">
                <a:ea typeface="ＭＳ Ｐゴシック" panose="020B0600070205080204" pitchFamily="34" charset="-128"/>
              </a:rPr>
              <a:t>Hiato</a:t>
            </a:r>
            <a:r>
              <a:rPr lang="en-US" altLang="pt-PT" dirty="0">
                <a:ea typeface="ＭＳ Ｐゴシック" panose="020B0600070205080204" pitchFamily="34" charset="-128"/>
              </a:rPr>
              <a:t> </a:t>
            </a:r>
            <a:r>
              <a:rPr lang="en-US" altLang="pt-PT" dirty="0" err="1">
                <a:ea typeface="ＭＳ Ｐゴシック" panose="020B0600070205080204" pitchFamily="34" charset="-128"/>
              </a:rPr>
              <a:t>Processador-Memória</a:t>
            </a:r>
            <a:endParaRPr lang="en-GB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9299B58-0241-F8AE-84A0-36507409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F0D3690-A402-F728-E931-3CE5815A7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CE287E-EFAF-4326-89D2-2530CFB2D385}" type="slidenum">
              <a:rPr lang="en-US" altLang="pt-PT" smtClean="0"/>
              <a:pPr>
                <a:defRPr/>
              </a:pPr>
              <a:t>4</a:t>
            </a:fld>
            <a:endParaRPr lang="en-US" altLang="pt-PT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C04E00-AB12-9033-C21B-EAE24AD56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355" y="1763147"/>
            <a:ext cx="6019800" cy="449925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D24BE0-5CE8-5EB8-7390-497FCB0AD6F6}"/>
              </a:ext>
            </a:extLst>
          </p:cNvPr>
          <p:cNvSpPr txBox="1"/>
          <p:nvPr/>
        </p:nvSpPr>
        <p:spPr>
          <a:xfrm>
            <a:off x="533400" y="838200"/>
            <a:ext cx="807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Quantos</a:t>
            </a:r>
            <a:r>
              <a:rPr lang="en-GB" sz="2400" dirty="0"/>
              <a:t> </a:t>
            </a:r>
            <a:r>
              <a:rPr lang="en-GB" sz="2400" b="1" dirty="0"/>
              <a:t>flops </a:t>
            </a:r>
            <a:r>
              <a:rPr lang="en-GB" sz="2400" b="1" dirty="0" err="1"/>
              <a:t>por</a:t>
            </a:r>
            <a:r>
              <a:rPr lang="en-GB" sz="2400" b="1" dirty="0"/>
              <a:t> word </a:t>
            </a:r>
            <a:r>
              <a:rPr lang="en-GB" sz="2400" dirty="0" err="1"/>
              <a:t>são</a:t>
            </a:r>
            <a:r>
              <a:rPr lang="en-GB" sz="2400" dirty="0"/>
              <a:t> </a:t>
            </a:r>
            <a:r>
              <a:rPr lang="en-GB" sz="2400" dirty="0" err="1"/>
              <a:t>necessários</a:t>
            </a:r>
            <a:r>
              <a:rPr lang="en-GB" sz="2400" dirty="0"/>
              <a:t> para </a:t>
            </a:r>
            <a:r>
              <a:rPr lang="en-GB" sz="2400" dirty="0" err="1"/>
              <a:t>manter</a:t>
            </a:r>
            <a:r>
              <a:rPr lang="en-GB" sz="2400" dirty="0"/>
              <a:t> a </a:t>
            </a:r>
            <a:r>
              <a:rPr lang="en-GB" sz="2400" dirty="0" err="1"/>
              <a:t>computação</a:t>
            </a:r>
            <a:r>
              <a:rPr lang="en-GB" sz="2400" dirty="0"/>
              <a:t> e a </a:t>
            </a:r>
            <a:r>
              <a:rPr lang="en-GB" sz="2400" dirty="0" err="1"/>
              <a:t>comunicação</a:t>
            </a:r>
            <a:r>
              <a:rPr lang="en-GB" sz="2400" dirty="0"/>
              <a:t> </a:t>
            </a:r>
            <a:r>
              <a:rPr lang="en-GB" sz="2400" b="1" dirty="0" err="1"/>
              <a:t>balanceada</a:t>
            </a:r>
            <a:r>
              <a:rPr lang="en-GB" sz="2400" dirty="0"/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37A53B-4830-2990-0AE0-1C982FEA4B9D}"/>
              </a:ext>
            </a:extLst>
          </p:cNvPr>
          <p:cNvSpPr txBox="1"/>
          <p:nvPr/>
        </p:nvSpPr>
        <p:spPr>
          <a:xfrm>
            <a:off x="228600" y="6233240"/>
            <a:ext cx="82867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[https://</a:t>
            </a:r>
            <a:r>
              <a:rPr lang="en-GB" sz="1000" dirty="0" err="1"/>
              <a:t>www.nextplatform.com</a:t>
            </a:r>
            <a:r>
              <a:rPr lang="en-GB" sz="1000" dirty="0"/>
              <a:t>/2022/12/13/compute-is-easy-memory-is-harder-and-harder/]</a:t>
            </a:r>
          </a:p>
        </p:txBody>
      </p:sp>
    </p:spTree>
    <p:extLst>
      <p:ext uri="{BB962C8B-B14F-4D97-AF65-F5344CB8AC3E}">
        <p14:creationId xmlns:p14="http://schemas.microsoft.com/office/powerpoint/2010/main" val="738091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18334"/>
            <a:ext cx="7886700" cy="849517"/>
          </a:xfrm>
        </p:spPr>
        <p:txBody>
          <a:bodyPr/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40</a:t>
            </a:fld>
            <a:endParaRPr lang="en-US" altLang="pt-PT"/>
          </a:p>
        </p:txBody>
      </p:sp>
      <p:graphicFrame>
        <p:nvGraphicFramePr>
          <p:cNvPr id="6" name="Tabela 5"/>
          <p:cNvGraphicFramePr>
            <a:graphicFrameLocks noGrp="1"/>
          </p:cNvGraphicFramePr>
          <p:nvPr/>
        </p:nvGraphicFramePr>
        <p:xfrm>
          <a:off x="50800" y="1328507"/>
          <a:ext cx="2514600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Memória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[1000],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MV $2,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LD [1000+R2], R3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ADD R3,</a:t>
                      </a:r>
                      <a:r>
                        <a:rPr lang="pt-PT" baseline="0" dirty="0"/>
                        <a:t> R1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SUB $1, R2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PT" dirty="0"/>
                        <a:t>JNZ 502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39268"/>
              </p:ext>
            </p:extLst>
          </p:nvPr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761288"/>
              </p:ext>
            </p:extLst>
          </p:nvPr>
        </p:nvGraphicFramePr>
        <p:xfrm>
          <a:off x="3263900" y="1219200"/>
          <a:ext cx="12954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REGS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IP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310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R3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132874"/>
              </p:ext>
            </p:extLst>
          </p:nvPr>
        </p:nvGraphicFramePr>
        <p:xfrm>
          <a:off x="3035300" y="3810000"/>
          <a:ext cx="25908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CACHE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TAG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b="1" dirty="0"/>
                        <a:t>W2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I5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I6</a:t>
                      </a:r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502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I4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1002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200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PT" dirty="0"/>
                        <a:t>XXX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411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10409"/>
          </a:xfrm>
        </p:spPr>
        <p:txBody>
          <a:bodyPr/>
          <a:lstStyle/>
          <a:p>
            <a:r>
              <a:rPr lang="pt-PT" dirty="0"/>
              <a:t>Hierarquia da memória </a:t>
            </a:r>
            <a:r>
              <a:rPr lang="pt-PT" sz="2800" dirty="0"/>
              <a:t>- Desempenho</a:t>
            </a:r>
            <a:endParaRPr lang="en-US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pt-PT"/>
              <a:t>AC -Hierarquia da Memória</a:t>
            </a:r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F91104-2091-4420-97C6-11718208E7D1}" type="slidenum">
              <a:rPr lang="en-US" altLang="pt-PT" smtClean="0"/>
              <a:pPr>
                <a:defRPr/>
              </a:pPr>
              <a:t>41</a:t>
            </a:fld>
            <a:endParaRPr lang="en-US" altLang="pt-PT"/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6127172" y="1214643"/>
          <a:ext cx="2477655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#I_MEM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MEM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10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HITS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7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1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/>
                        <a:t>MISSES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3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2</a:t>
                      </a:r>
                      <a:endParaRPr 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tângulo 2"/>
          <p:cNvSpPr/>
          <p:nvPr/>
        </p:nvSpPr>
        <p:spPr>
          <a:xfrm>
            <a:off x="7352001" y="3124200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/>
          <p:cNvSpPr/>
          <p:nvPr/>
        </p:nvSpPr>
        <p:spPr>
          <a:xfrm>
            <a:off x="7352001" y="2402747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8050501" y="2395526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ângulo 14"/>
          <p:cNvSpPr/>
          <p:nvPr/>
        </p:nvSpPr>
        <p:spPr>
          <a:xfrm>
            <a:off x="8000350" y="3095510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7663873" y="1241107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tângulo 18"/>
          <p:cNvSpPr/>
          <p:nvPr/>
        </p:nvSpPr>
        <p:spPr>
          <a:xfrm>
            <a:off x="7660987" y="1617261"/>
            <a:ext cx="496599" cy="315483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aixaDeTexto 19"/>
          <p:cNvSpPr txBox="1"/>
          <p:nvPr/>
        </p:nvSpPr>
        <p:spPr>
          <a:xfrm>
            <a:off x="469413" y="5381708"/>
            <a:ext cx="7829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dirty="0"/>
              <a:t>Sem cache:  </a:t>
            </a:r>
            <a:r>
              <a:rPr lang="pt-PT" sz="2400" i="1" dirty="0" err="1"/>
              <a:t>mr</a:t>
            </a:r>
            <a:r>
              <a:rPr lang="pt-PT" sz="2400" i="1" baseline="-25000" dirty="0" err="1"/>
              <a:t>I</a:t>
            </a:r>
            <a:r>
              <a:rPr lang="pt-PT" sz="2400" i="1" dirty="0"/>
              <a:t>=1</a:t>
            </a:r>
            <a:r>
              <a:rPr lang="pt-PT" sz="2400" dirty="0"/>
              <a:t>, </a:t>
            </a:r>
            <a:r>
              <a:rPr lang="pt-PT" sz="2400" i="1" dirty="0" err="1"/>
              <a:t>mr</a:t>
            </a:r>
            <a:r>
              <a:rPr lang="pt-PT" sz="2400" i="1" baseline="-25000" dirty="0" err="1"/>
              <a:t>D</a:t>
            </a:r>
            <a:r>
              <a:rPr lang="pt-PT" sz="2400" i="1" dirty="0"/>
              <a:t>=1</a:t>
            </a:r>
            <a:r>
              <a:rPr lang="pt-PT" sz="2400" dirty="0"/>
              <a:t>, </a:t>
            </a:r>
            <a:r>
              <a:rPr lang="pt-PT" sz="2400" i="1" dirty="0"/>
              <a:t>%Mem=0.3</a:t>
            </a:r>
            <a:r>
              <a:rPr lang="pt-PT" sz="2400" dirty="0"/>
              <a:t>, </a:t>
            </a:r>
            <a:r>
              <a:rPr lang="pt-PT" sz="2400" i="1" dirty="0"/>
              <a:t>CPI</a:t>
            </a:r>
            <a:r>
              <a:rPr lang="pt-PT" sz="2400" i="1" baseline="-25000" dirty="0"/>
              <a:t>MEM</a:t>
            </a:r>
            <a:r>
              <a:rPr lang="pt-PT" sz="2400" i="1" dirty="0"/>
              <a:t>=1.3*</a:t>
            </a:r>
            <a:r>
              <a:rPr lang="pt-PT" sz="2400" i="1" dirty="0" err="1"/>
              <a:t>mp</a:t>
            </a:r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CE807F7-B7B0-A3C7-B372-12F41129B05D}"/>
                  </a:ext>
                </a:extLst>
              </p:cNvPr>
              <p:cNvSpPr txBox="1"/>
              <p:nvPr/>
            </p:nvSpPr>
            <p:spPr>
              <a:xfrm>
                <a:off x="546100" y="1240646"/>
                <a:ext cx="533587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𝑀𝑒𝑚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CE807F7-B7B0-A3C7-B372-12F41129B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00" y="1240646"/>
                <a:ext cx="5335875" cy="369332"/>
              </a:xfrm>
              <a:prstGeom prst="rect">
                <a:avLst/>
              </a:prstGeom>
              <a:blipFill>
                <a:blip r:embed="rId2"/>
                <a:stretch>
                  <a:fillRect l="-2138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AD82778-58D7-4CE5-9E6E-020359E8F2A0}"/>
                  </a:ext>
                </a:extLst>
              </p:cNvPr>
              <p:cNvSpPr txBox="1"/>
              <p:nvPr/>
            </p:nvSpPr>
            <p:spPr>
              <a:xfrm>
                <a:off x="469413" y="2175731"/>
                <a:ext cx="243002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7AD82778-58D7-4CE5-9E6E-020359E8F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3" y="2175731"/>
                <a:ext cx="2430024" cy="369332"/>
              </a:xfrm>
              <a:prstGeom prst="rect">
                <a:avLst/>
              </a:prstGeom>
              <a:blipFill>
                <a:blip r:embed="rId3"/>
                <a:stretch>
                  <a:fillRect l="-1036" t="-170000" r="-2073" b="-2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A3A310C-C5AF-1372-C0E3-6717654F5ABB}"/>
                  </a:ext>
                </a:extLst>
              </p:cNvPr>
              <p:cNvSpPr txBox="1"/>
              <p:nvPr/>
            </p:nvSpPr>
            <p:spPr>
              <a:xfrm>
                <a:off x="469413" y="2832894"/>
                <a:ext cx="25004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𝑚𝑟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AA3A310C-C5AF-1372-C0E3-6717654F5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3" y="2832894"/>
                <a:ext cx="2500493" cy="369332"/>
              </a:xfrm>
              <a:prstGeom prst="rect">
                <a:avLst/>
              </a:prstGeom>
              <a:blipFill>
                <a:blip r:embed="rId4"/>
                <a:stretch>
                  <a:fillRect l="-505" t="-170000" r="-2525" b="-2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242D070-4797-B5A1-EB37-1D4EA3D0CC9B}"/>
                  </a:ext>
                </a:extLst>
              </p:cNvPr>
              <p:cNvSpPr txBox="1"/>
              <p:nvPr/>
            </p:nvSpPr>
            <p:spPr>
              <a:xfrm>
                <a:off x="469413" y="3523849"/>
                <a:ext cx="29028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sz="2400" i="1" smtClean="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𝑀𝑒𝑚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F242D070-4797-B5A1-EB37-1D4EA3D0C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3" y="3523849"/>
                <a:ext cx="2902846" cy="369332"/>
              </a:xfrm>
              <a:prstGeom prst="rect">
                <a:avLst/>
              </a:prstGeom>
              <a:blipFill>
                <a:blip r:embed="rId5"/>
                <a:stretch>
                  <a:fillRect l="-1739" t="-166667" r="-1739" b="-2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B85154A-768F-44D5-38A2-E6A8CFE11039}"/>
                  </a:ext>
                </a:extLst>
              </p:cNvPr>
              <p:cNvSpPr txBox="1"/>
              <p:nvPr/>
            </p:nvSpPr>
            <p:spPr>
              <a:xfrm>
                <a:off x="469413" y="4226479"/>
                <a:ext cx="5812125" cy="7017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4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PT" sz="2400" b="0" i="1" smtClean="0">
                              <a:latin typeface="Cambria Math" panose="02040503050406030204" pitchFamily="18" charset="0"/>
                            </a:rPr>
                            <m:t>.3+</m:t>
                          </m:r>
                          <m:f>
                            <m:fPr>
                              <m:ctrlP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pt-PT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=0.5∗</m:t>
                      </m:r>
                      <m:r>
                        <a:rPr lang="pt-PT" sz="2400" i="1"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pt-PT" sz="2400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B85154A-768F-44D5-38A2-E6A8CFE11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13" y="4226479"/>
                <a:ext cx="5812125" cy="701731"/>
              </a:xfrm>
              <a:prstGeom prst="rect">
                <a:avLst/>
              </a:prstGeom>
              <a:blipFill>
                <a:blip r:embed="rId6"/>
                <a:stretch>
                  <a:fillRect l="-1743"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66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  <p:bldP spid="19" grpId="0" animBg="1"/>
      <p:bldP spid="19" grpId="1" animBg="1"/>
      <p:bldP spid="20" grpId="0"/>
      <p:bldP spid="8" grpId="0"/>
      <p:bldP spid="11" grpId="0"/>
      <p:bldP spid="21" grpId="0"/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ítulo 1"/>
          <p:cNvSpPr>
            <a:spLocks noGrp="1"/>
          </p:cNvSpPr>
          <p:nvPr>
            <p:ph type="title"/>
          </p:nvPr>
        </p:nvSpPr>
        <p:spPr>
          <a:xfrm>
            <a:off x="628650" y="228600"/>
            <a:ext cx="7886700" cy="808887"/>
          </a:xfrm>
        </p:spPr>
        <p:txBody>
          <a:bodyPr>
            <a:normAutofit/>
          </a:bodyPr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800" dirty="0">
                <a:ea typeface="ＭＳ Ｐゴシック" panose="020B0600070205080204" pitchFamily="34" charset="-128"/>
              </a:rPr>
              <a:t>- Desempenho</a:t>
            </a:r>
            <a:endParaRPr lang="en-US" altLang="pt-PT" sz="2800" dirty="0">
              <a:ea typeface="ＭＳ Ｐゴシック" panose="020B0600070205080204" pitchFamily="34" charset="-128"/>
            </a:endParaRPr>
          </a:p>
        </p:txBody>
      </p:sp>
      <p:sp>
        <p:nvSpPr>
          <p:cNvPr id="3481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482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81CFAE-0EF1-4A78-9F4D-9BF14099B27F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457200" y="1254204"/>
            <a:ext cx="8382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 dirty="0"/>
              <a:t>Considere uma máquina com uma frequência do relógio de 2 GHz, </a:t>
            </a:r>
            <a:r>
              <a:rPr lang="pt-PT" altLang="pt-PT" sz="2000" i="1" dirty="0"/>
              <a:t>miss rate</a:t>
            </a:r>
            <a:r>
              <a:rPr lang="pt-PT" altLang="pt-PT" sz="2000" dirty="0"/>
              <a:t> de 4% para instruções, 5% para dados e uma </a:t>
            </a:r>
            <a:r>
              <a:rPr lang="pt-PT" altLang="pt-PT" sz="2000" i="1" dirty="0"/>
              <a:t>miss penalty</a:t>
            </a:r>
            <a:r>
              <a:rPr lang="pt-PT" altLang="pt-PT" sz="2000" dirty="0"/>
              <a:t> de 25 </a:t>
            </a:r>
            <a:r>
              <a:rPr lang="pt-PT" altLang="pt-PT" sz="2000" dirty="0" err="1"/>
              <a:t>ns</a:t>
            </a:r>
            <a:r>
              <a:rPr lang="pt-PT" altLang="pt-PT" sz="2000" dirty="0"/>
              <a:t>. Assuma ainda que 40% das instruções são </a:t>
            </a:r>
            <a:r>
              <a:rPr lang="pt-PT" altLang="pt-PT" sz="2000" i="1" dirty="0" err="1"/>
              <a:t>loads</a:t>
            </a:r>
            <a:r>
              <a:rPr lang="pt-PT" altLang="pt-PT" sz="2000" dirty="0"/>
              <a:t> ou </a:t>
            </a:r>
            <a:r>
              <a:rPr lang="pt-PT" altLang="pt-PT" sz="2000" i="1" dirty="0"/>
              <a:t> </a:t>
            </a:r>
            <a:r>
              <a:rPr lang="pt-PT" altLang="pt-PT" sz="2000" i="1" dirty="0" err="1"/>
              <a:t>stores</a:t>
            </a:r>
            <a:r>
              <a:rPr lang="pt-PT" altLang="pt-PT" sz="2000" dirty="0"/>
              <a:t>, e que o CPI</a:t>
            </a:r>
            <a:r>
              <a:rPr lang="pt-PT" altLang="pt-PT" sz="2000" baseline="-25000" dirty="0"/>
              <a:t>CPU</a:t>
            </a:r>
            <a:r>
              <a:rPr lang="pt-PT" altLang="pt-PT" sz="2000" dirty="0"/>
              <a:t> é 1. Qual o CPI?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7200" y="4826913"/>
            <a:ext cx="8229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 dirty="0"/>
              <a:t>Se o programa executar 10</a:t>
            </a:r>
            <a:r>
              <a:rPr lang="pt-PT" altLang="pt-PT" sz="2000" baseline="30000" dirty="0"/>
              <a:t>9</a:t>
            </a:r>
            <a:r>
              <a:rPr lang="pt-PT" altLang="pt-PT" sz="2000" dirty="0"/>
              <a:t> instruções qual o tempo de execução?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/>
              <p:cNvSpPr txBox="1"/>
              <p:nvPr/>
            </p:nvSpPr>
            <p:spPr>
              <a:xfrm>
                <a:off x="1371600" y="3564294"/>
                <a:ext cx="6400800" cy="3376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𝑐𝑖𝑐𝑙𝑜𝑠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𝑚𝑝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𝑡𝑒𝑚𝑝𝑜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=25∗</m:t>
                      </m:r>
                      <m:sSup>
                        <m:sSup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</m:sup>
                      </m:sSup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∗2∗</m:t>
                      </m:r>
                      <m:sSup>
                        <m:sSupPr>
                          <m:ctrlPr>
                            <a:rPr lang="pt-PT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nor/>
                        </m:rPr>
                        <a:rPr lang="pt-PT" sz="2000" b="0" i="0" smtClean="0">
                          <a:latin typeface="Cambria Math" panose="02040503050406030204" pitchFamily="18" charset="0"/>
                        </a:rPr>
                        <m:t>ciclos</m:t>
                      </m:r>
                    </m:oMath>
                  </m:oMathPara>
                </a14:m>
                <a:endParaRPr lang="pt-PT" sz="2000" dirty="0"/>
              </a:p>
            </p:txBody>
          </p:sp>
        </mc:Choice>
        <mc:Fallback xmlns="">
          <p:sp>
            <p:nvSpPr>
              <p:cNvPr id="2" name="CaixaDe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564294"/>
                <a:ext cx="6400800" cy="337657"/>
              </a:xfrm>
              <a:prstGeom prst="rect">
                <a:avLst/>
              </a:prstGeom>
              <a:blipFill rotWithShape="0">
                <a:blip r:embed="rId9"/>
                <a:stretch>
                  <a:fillRect b="-25455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3A0F66A-A7EF-2088-074B-87C2E766FD00}"/>
                  </a:ext>
                </a:extLst>
              </p:cNvPr>
              <p:cNvSpPr txBox="1"/>
              <p:nvPr/>
            </p:nvSpPr>
            <p:spPr>
              <a:xfrm>
                <a:off x="609601" y="2762923"/>
                <a:ext cx="822959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20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𝐶𝑃𝑈</m:t>
                          </m:r>
                        </m:sub>
                      </m:sSub>
                      <m:r>
                        <a:rPr lang="pt-PT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𝑀𝑒𝑚</m:t>
                              </m:r>
                            </m:e>
                            <m:sub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𝑚𝑝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53A0F66A-A7EF-2088-074B-87C2E766F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2762923"/>
                <a:ext cx="8229599" cy="338554"/>
              </a:xfrm>
              <a:prstGeom prst="rect">
                <a:avLst/>
              </a:prstGeom>
              <a:blipFill>
                <a:blip r:embed="rId10"/>
                <a:stretch>
                  <a:fillRect l="-1235" b="-2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AE928DA-F81D-D6B5-255E-C871ACEB80D7}"/>
                  </a:ext>
                </a:extLst>
              </p:cNvPr>
              <p:cNvSpPr txBox="1"/>
              <p:nvPr/>
            </p:nvSpPr>
            <p:spPr>
              <a:xfrm>
                <a:off x="628650" y="4224068"/>
                <a:ext cx="822959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20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pt-PT" sz="2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.04+0.4</m:t>
                          </m:r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0.05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∗50=1+3=4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5AE928DA-F81D-D6B5-255E-C871ACEB8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224068"/>
                <a:ext cx="8229599" cy="338554"/>
              </a:xfrm>
              <a:prstGeom prst="rect">
                <a:avLst/>
              </a:prstGeom>
              <a:blipFill>
                <a:blip r:embed="rId11"/>
                <a:stretch>
                  <a:fillRect l="-1233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2A2592C-F347-B275-B5FB-04AABC0F24DD}"/>
                  </a:ext>
                </a:extLst>
              </p:cNvPr>
              <p:cNvSpPr txBox="1"/>
              <p:nvPr/>
            </p:nvSpPr>
            <p:spPr>
              <a:xfrm>
                <a:off x="1575378" y="5542528"/>
                <a:ext cx="5889754" cy="758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∗#</m:t>
                          </m:r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pt-PT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pt-PT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pt-P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4∗</m:t>
                              </m:r>
                              <m:sSup>
                                <m:sSup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PT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400" i="1">
                                  <a:latin typeface="Cambria Math" panose="02040503050406030204" pitchFamily="18" charset="0"/>
                                </a:rPr>
                                <m:t>2∗</m:t>
                              </m:r>
                              <m:sSup>
                                <m:sSupPr>
                                  <m:ctrlP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pt-PT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pt-PT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2A2592C-F347-B275-B5FB-04AABC0F2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378" y="5542528"/>
                <a:ext cx="5889754" cy="758606"/>
              </a:xfrm>
              <a:prstGeom prst="rect">
                <a:avLst/>
              </a:prstGeom>
              <a:blipFill>
                <a:blip r:embed="rId12"/>
                <a:stretch>
                  <a:fillRect l="-645" t="-57377" r="-645" b="-967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ítulo 1"/>
          <p:cNvSpPr>
            <a:spLocks noGrp="1"/>
          </p:cNvSpPr>
          <p:nvPr>
            <p:ph type="title"/>
          </p:nvPr>
        </p:nvSpPr>
        <p:spPr>
          <a:xfrm>
            <a:off x="688975" y="348227"/>
            <a:ext cx="7886700" cy="947173"/>
          </a:xfrm>
        </p:spPr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8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p:sp>
        <p:nvSpPr>
          <p:cNvPr id="3584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584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91F73C-55B8-4B15-AB63-8554FAF1207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5845" name="Text Box 3"/>
          <p:cNvSpPr txBox="1">
            <a:spLocks noChangeArrowheads="1"/>
          </p:cNvSpPr>
          <p:nvPr/>
        </p:nvSpPr>
        <p:spPr bwMode="auto">
          <a:xfrm>
            <a:off x="304800" y="1295400"/>
            <a:ext cx="8534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Considere um programa com as características apresentadas na tabela, a executar numa máquina </a:t>
            </a:r>
            <a:r>
              <a:rPr lang="pt-PT" altLang="pt-PT" sz="2000" b="1"/>
              <a:t>ideal </a:t>
            </a:r>
            <a:r>
              <a:rPr lang="pt-PT" altLang="pt-PT" sz="2000"/>
              <a:t>com memória de tempo de acesso 0. Se a frequência do processador for 2 GHz, qual o CPI médio e o tempo de execução?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2514600" y="2743200"/>
          <a:ext cx="4953000" cy="1743076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3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Instrução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Nº Instruções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CPI</a:t>
                      </a:r>
                      <a:r>
                        <a:rPr kumimoji="0" lang="pt-PT" altLang="pt-PT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CPU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0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Cálculo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3*10</a:t>
                      </a:r>
                      <a:r>
                        <a:rPr kumimoji="0" lang="pt-PT" altLang="pt-PT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8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1,1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4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Acesso à Mem.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6*10</a:t>
                      </a:r>
                      <a:r>
                        <a:rPr kumimoji="0" lang="pt-PT" altLang="pt-PT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8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2,5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Salto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1*10</a:t>
                      </a:r>
                      <a:r>
                        <a:rPr kumimoji="0" lang="pt-PT" altLang="pt-PT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8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1,7</a:t>
                      </a: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1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TOTAL:</a:t>
                      </a:r>
                    </a:p>
                  </a:txBody>
                  <a:tcPr marT="45709" marB="4570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PT" altLang="pt-PT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10</a:t>
                      </a:r>
                      <a:r>
                        <a:rPr kumimoji="0" lang="pt-PT" altLang="pt-PT" sz="15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104" charset="-128"/>
                          <a:cs typeface="Arial" charset="0"/>
                        </a:rPr>
                        <a:t>9</a:t>
                      </a: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1pPr>
                      <a:lvl2pPr marL="37931725" indent="-37474525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Calibri" pitchFamily="-104" charset="0"/>
                          <a:ea typeface="ＭＳ Ｐゴシック" pitchFamily="-10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pt-PT" altLang="pt-PT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pitchFamily="-104" charset="-128"/>
                        <a:cs typeface="Arial" charset="0"/>
                      </a:endParaRPr>
                    </a:p>
                  </a:txBody>
                  <a:tcPr marT="45709" marB="4570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1D32F5F-9A54-8B07-0931-5D7FEB07B31B}"/>
                  </a:ext>
                </a:extLst>
              </p:cNvPr>
              <p:cNvSpPr txBox="1"/>
              <p:nvPr/>
            </p:nvSpPr>
            <p:spPr>
              <a:xfrm>
                <a:off x="516467" y="4685828"/>
                <a:ext cx="5024965" cy="537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8∗1.1+6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8∗2.5+</m:t>
                              </m:r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a:rPr lang="pt-PT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pt-PT">
                                  <a:latin typeface="Cambria Math" panose="02040503050406030204" pitchFamily="18" charset="0"/>
                                </a:rPr>
                                <m:t>8∗1,7</m:t>
                              </m:r>
                            </m:e>
                          </m:d>
                        </m:num>
                        <m:den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31D32F5F-9A54-8B07-0931-5D7FEB07B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67" y="4685828"/>
                <a:ext cx="5024965" cy="537519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5B3468A-448A-0C8C-7566-9CC6937FCE94}"/>
                  </a:ext>
                </a:extLst>
              </p:cNvPr>
              <p:cNvSpPr txBox="1"/>
              <p:nvPr/>
            </p:nvSpPr>
            <p:spPr>
              <a:xfrm>
                <a:off x="5918366" y="4826001"/>
                <a:ext cx="1253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35B3468A-448A-0C8C-7566-9CC6937F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366" y="4826001"/>
                <a:ext cx="1253677" cy="276999"/>
              </a:xfrm>
              <a:prstGeom prst="rect">
                <a:avLst/>
              </a:prstGeom>
              <a:blipFill>
                <a:blip r:embed="rId3"/>
                <a:stretch>
                  <a:fillRect l="-4040" r="-4040"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91D9AA3-0EDC-A95C-792D-2771A77729F1}"/>
                  </a:ext>
                </a:extLst>
              </p:cNvPr>
              <p:cNvSpPr txBox="1"/>
              <p:nvPr/>
            </p:nvSpPr>
            <p:spPr>
              <a:xfrm>
                <a:off x="3581400" y="5591408"/>
                <a:ext cx="2002984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91D9AA3-0EDC-A95C-792D-2771A7772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5591408"/>
                <a:ext cx="2002984" cy="578235"/>
              </a:xfrm>
              <a:prstGeom prst="rect">
                <a:avLst/>
              </a:prstGeom>
              <a:blipFill>
                <a:blip r:embed="rId4"/>
                <a:stretch>
                  <a:fillRect l="-2532" r="-1266"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686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E8E590-2C99-42A0-851D-61C2574A8CA4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441325" y="1270000"/>
            <a:ext cx="83216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Considere o mesmo programa e máquina do acetato anterior, mas agora com um tempo de acesso à memória de 10 ns (por palavra ou instrução). Suponha ainda que esta máquina não tem cache. Qual o CPI efectivo e T</a:t>
            </a:r>
            <a:r>
              <a:rPr lang="pt-PT" altLang="pt-PT" sz="2000" baseline="-25000"/>
              <a:t>exec</a:t>
            </a:r>
            <a:r>
              <a:rPr lang="pt-PT" altLang="pt-PT" sz="2000"/>
              <a:t>?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6553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/>
              <a:t>Se a máquina não tem cache, então </a:t>
            </a:r>
            <a:r>
              <a:rPr lang="pt-PT" altLang="pt-PT" sz="2000" i="1" dirty="0" err="1"/>
              <a:t>mr</a:t>
            </a:r>
            <a:r>
              <a:rPr lang="pt-PT" altLang="pt-PT" sz="2000" i="1" baseline="-25000" dirty="0" err="1"/>
              <a:t>I</a:t>
            </a:r>
            <a:r>
              <a:rPr lang="pt-PT" altLang="pt-PT" sz="2000" i="1" dirty="0"/>
              <a:t> = </a:t>
            </a:r>
            <a:r>
              <a:rPr lang="pt-PT" altLang="pt-PT" sz="2000" i="1" dirty="0" err="1"/>
              <a:t>mr</a:t>
            </a:r>
            <a:r>
              <a:rPr lang="pt-PT" altLang="pt-PT" sz="2000" i="1" baseline="-25000" dirty="0" err="1"/>
              <a:t>D</a:t>
            </a:r>
            <a:r>
              <a:rPr lang="pt-PT" altLang="pt-PT" sz="2000" dirty="0"/>
              <a:t> = 100%.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dirty="0"/>
              <a:t>Da tabela tiramos que </a:t>
            </a:r>
            <a:r>
              <a:rPr lang="pt-PT" altLang="pt-PT" sz="2000" i="1" dirty="0"/>
              <a:t>%Mem</a:t>
            </a:r>
            <a:r>
              <a:rPr lang="pt-PT" altLang="pt-PT" sz="2000" dirty="0"/>
              <a:t> = 60%.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pt-PT" altLang="pt-PT" sz="2000" i="1" dirty="0" err="1"/>
              <a:t>mp</a:t>
            </a:r>
            <a:r>
              <a:rPr lang="pt-PT" altLang="pt-PT" sz="2000" dirty="0"/>
              <a:t> expresso em ciclos do relógio é 10*2 = 20 ciclos (f=2 GHz)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DBEB73E-8262-17EF-FE35-6B5FDF90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48227"/>
            <a:ext cx="7886700" cy="947173"/>
          </a:xfrm>
        </p:spPr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8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0D5877A-B7DB-1FE0-51FC-7B3E1D1910F4}"/>
                  </a:ext>
                </a:extLst>
              </p:cNvPr>
              <p:cNvSpPr txBox="1"/>
              <p:nvPr/>
            </p:nvSpPr>
            <p:spPr>
              <a:xfrm>
                <a:off x="533401" y="4088224"/>
                <a:ext cx="8229599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𝑀𝑒𝑚</m:t>
                              </m:r>
                            </m:e>
                            <m:sub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1+0.6∗1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∗20=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0D5877A-B7DB-1FE0-51FC-7B3E1D191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4088224"/>
                <a:ext cx="8229599" cy="338554"/>
              </a:xfrm>
              <a:prstGeom prst="rect">
                <a:avLst/>
              </a:prstGeom>
              <a:blipFill>
                <a:blip r:embed="rId2"/>
                <a:stretch>
                  <a:fillRect l="-1233" t="-7407" b="-40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0A347B8-9124-C7AB-A1E8-598636DEF065}"/>
                  </a:ext>
                </a:extLst>
              </p:cNvPr>
              <p:cNvSpPr txBox="1"/>
              <p:nvPr/>
            </p:nvSpPr>
            <p:spPr>
              <a:xfrm>
                <a:off x="3127615" y="4794221"/>
                <a:ext cx="3343159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=17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50A347B8-9124-C7AB-A1E8-598636DE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5" y="4794221"/>
                <a:ext cx="3343159" cy="597343"/>
              </a:xfrm>
              <a:prstGeom prst="rect">
                <a:avLst/>
              </a:prstGeom>
              <a:blipFill>
                <a:blip r:embed="rId3"/>
                <a:stretch>
                  <a:fillRect l="-1136" b="-14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7892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3B81E5-A12E-4F06-B6C5-A1E1268D6E8C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7893" name="Text Box 3"/>
          <p:cNvSpPr txBox="1">
            <a:spLocks noChangeArrowheads="1"/>
          </p:cNvSpPr>
          <p:nvPr/>
        </p:nvSpPr>
        <p:spPr bwMode="auto">
          <a:xfrm>
            <a:off x="381000" y="1416050"/>
            <a:ext cx="830580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Considere agora que existe uma </a:t>
            </a:r>
            <a:r>
              <a:rPr lang="pt-PT" altLang="pt-PT" sz="2000" i="1"/>
              <a:t>cache </a:t>
            </a:r>
            <a:r>
              <a:rPr lang="pt-PT" altLang="pt-PT" sz="2000"/>
              <a:t>com</a:t>
            </a:r>
            <a:r>
              <a:rPr lang="pt-PT" altLang="pt-PT" sz="2000" i="1"/>
              <a:t> </a:t>
            </a:r>
            <a:r>
              <a:rPr lang="pt-PT" altLang="pt-PT" sz="2000"/>
              <a:t>linhas de 4 palavras; a </a:t>
            </a:r>
            <a:r>
              <a:rPr lang="pt-PT" altLang="pt-PT" sz="2000" i="1"/>
              <a:t>miss rate</a:t>
            </a:r>
            <a:r>
              <a:rPr lang="pt-PT" altLang="pt-PT" sz="2000"/>
              <a:t> de acesso às instruções é de 6% e de acesso aos dados é de 10%; o tempo de acesso à memória central é constituído por uma latência de 40 ns mais 10 ns por palavra. Qual o CPI médio e o tempo de execução?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3124200"/>
            <a:ext cx="6146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i="1" dirty="0">
                <a:latin typeface="+mn-lt"/>
                <a:cs typeface="Arial" charset="0"/>
              </a:rPr>
              <a:t> </a:t>
            </a:r>
            <a:r>
              <a:rPr lang="pt-PT" sz="2000" dirty="0">
                <a:latin typeface="+mn-lt"/>
                <a:cs typeface="Arial" charset="0"/>
              </a:rPr>
              <a:t>= 40 + 10*4 = 80 </a:t>
            </a:r>
            <a:r>
              <a:rPr lang="pt-PT" sz="2000" dirty="0" err="1">
                <a:latin typeface="+mn-lt"/>
                <a:cs typeface="Arial" charset="0"/>
              </a:rPr>
              <a:t>ns</a:t>
            </a:r>
            <a:r>
              <a:rPr lang="pt-PT" sz="2000" dirty="0">
                <a:latin typeface="+mn-lt"/>
                <a:cs typeface="Arial" charset="0"/>
              </a:rPr>
              <a:t> ; em ciclos </a:t>
            </a: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dirty="0">
                <a:latin typeface="+mn-lt"/>
                <a:cs typeface="Arial" charset="0"/>
              </a:rPr>
              <a:t> = 80*2 = 160 ciclos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171E23B-84BD-3321-37E8-8869A07C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48227"/>
            <a:ext cx="7886700" cy="947173"/>
          </a:xfrm>
        </p:spPr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8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5CEF2A4-BFEA-A65A-6751-36BD6ED8E8B0}"/>
                  </a:ext>
                </a:extLst>
              </p:cNvPr>
              <p:cNvSpPr txBox="1"/>
              <p:nvPr/>
            </p:nvSpPr>
            <p:spPr>
              <a:xfrm>
                <a:off x="533401" y="4088224"/>
                <a:ext cx="8229599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2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PT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𝑀𝑒𝑚</m:t>
                              </m:r>
                            </m:e>
                            <m:sub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PT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𝑚𝑟</m:t>
                              </m:r>
                            </m:e>
                            <m:sub>
                              <m:r>
                                <a:rPr lang="pt-PT" sz="22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𝑚𝑝</m:t>
                      </m:r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PT" sz="2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0.06+0.6∗0.1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∗160=19.2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5CEF2A4-BFEA-A65A-6751-36BD6ED8E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1" y="4088224"/>
                <a:ext cx="8229599" cy="677108"/>
              </a:xfrm>
              <a:prstGeom prst="rect">
                <a:avLst/>
              </a:prstGeom>
              <a:blipFill>
                <a:blip r:embed="rId2"/>
                <a:stretch>
                  <a:fillRect l="-1849" b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7410482-EFDC-CD2B-E8ED-AFE14EBD5F90}"/>
                  </a:ext>
                </a:extLst>
              </p:cNvPr>
              <p:cNvSpPr txBox="1"/>
              <p:nvPr/>
            </p:nvSpPr>
            <p:spPr>
              <a:xfrm>
                <a:off x="3127615" y="5143278"/>
                <a:ext cx="3721468" cy="597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PT" sz="2000" b="0" i="1" smtClean="0">
                                  <a:latin typeface="Cambria Math" panose="02040503050406030204" pitchFamily="18" charset="0"/>
                                </a:rPr>
                                <m:t>2+19.2</m:t>
                              </m:r>
                            </m:e>
                          </m:d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=10.6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67410482-EFDC-CD2B-E8ED-AFE14EBD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615" y="5143278"/>
                <a:ext cx="3721468" cy="597343"/>
              </a:xfrm>
              <a:prstGeom prst="rect">
                <a:avLst/>
              </a:prstGeom>
              <a:blipFill>
                <a:blip r:embed="rId3"/>
                <a:stretch>
                  <a:fillRect l="-1020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891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EC2D8E-99FD-453E-9409-6EB58D8B83B1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304800" y="1524000"/>
            <a:ext cx="8686800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Suponha que a capacidade da </a:t>
            </a:r>
            <a:r>
              <a:rPr lang="pt-PT" altLang="pt-PT" sz="2000" i="1"/>
              <a:t>cache</a:t>
            </a:r>
            <a:r>
              <a:rPr lang="pt-PT" altLang="pt-PT" sz="2000"/>
              <a:t> é aumentada para o dobro, ficando a </a:t>
            </a:r>
            <a:r>
              <a:rPr lang="pt-PT" altLang="pt-PT" sz="2000" i="1"/>
              <a:t>cache </a:t>
            </a:r>
            <a:r>
              <a:rPr lang="pt-PT" altLang="pt-PT" sz="2000"/>
              <a:t>com o dobro das linhas e resultando numa </a:t>
            </a:r>
            <a:r>
              <a:rPr lang="pt-PT" altLang="pt-PT" sz="2000" i="1"/>
              <a:t>miss rate </a:t>
            </a:r>
            <a:r>
              <a:rPr lang="pt-PT" altLang="pt-PT" sz="2000"/>
              <a:t>de acesso às instruções de 3.2% e acesso aos dados de 8%. No entanto, o tempo de acesso à cache (</a:t>
            </a:r>
            <a:r>
              <a:rPr lang="pt-PT" altLang="pt-PT" sz="2000" i="1"/>
              <a:t>hit </a:t>
            </a:r>
            <a:r>
              <a:rPr lang="pt-PT" altLang="pt-PT" sz="2000"/>
              <a:t>time) também aumenta, resultando num CPI</a:t>
            </a:r>
            <a:r>
              <a:rPr lang="pt-PT" altLang="pt-PT" sz="2000" baseline="-25000"/>
              <a:t>CPU</a:t>
            </a:r>
            <a:r>
              <a:rPr lang="pt-PT" altLang="pt-PT" sz="2000"/>
              <a:t> de 2.5 . Qual o CPI médio e o tempo de execução?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604D59A-2144-D515-FCDF-0A9BE2AB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48227"/>
            <a:ext cx="7886700" cy="947173"/>
          </a:xfrm>
        </p:spPr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8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6A5A8C1-765A-EE45-B89E-1E68C9018BC7}"/>
                  </a:ext>
                </a:extLst>
              </p:cNvPr>
              <p:cNvSpPr txBox="1"/>
              <p:nvPr/>
            </p:nvSpPr>
            <p:spPr>
              <a:xfrm>
                <a:off x="1485900" y="3689030"/>
                <a:ext cx="61722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0.032+0.6∗0.08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∗160=12.8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6A5A8C1-765A-EE45-B89E-1E68C9018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3689030"/>
                <a:ext cx="6172200" cy="338554"/>
              </a:xfrm>
              <a:prstGeom prst="rect">
                <a:avLst/>
              </a:prstGeom>
              <a:blipFill>
                <a:blip r:embed="rId2"/>
                <a:stretch>
                  <a:fillRect l="-1646" t="-7143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8F1B97-0A16-A3E1-7B2E-353A32F11A77}"/>
                  </a:ext>
                </a:extLst>
              </p:cNvPr>
              <p:cNvSpPr txBox="1"/>
              <p:nvPr/>
            </p:nvSpPr>
            <p:spPr>
              <a:xfrm>
                <a:off x="2787466" y="5265626"/>
                <a:ext cx="3059556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15.3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∗1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=7.65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18F1B97-0A16-A3E1-7B2E-353A32F11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66" y="5265626"/>
                <a:ext cx="3059556" cy="584519"/>
              </a:xfrm>
              <a:prstGeom prst="rect">
                <a:avLst/>
              </a:prstGeom>
              <a:blipFill>
                <a:blip r:embed="rId3"/>
                <a:stretch>
                  <a:fillRect l="-1240" t="-2128" r="-413" b="-14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B24D49-A324-7C01-6F6E-5E272AB30D22}"/>
                  </a:ext>
                </a:extLst>
              </p:cNvPr>
              <p:cNvSpPr txBox="1"/>
              <p:nvPr/>
            </p:nvSpPr>
            <p:spPr>
              <a:xfrm>
                <a:off x="2419350" y="4413026"/>
                <a:ext cx="43053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200" i="1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200" i="1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=15.3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B24D49-A324-7C01-6F6E-5E272AB30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4413026"/>
                <a:ext cx="4305300" cy="338554"/>
              </a:xfrm>
              <a:prstGeom prst="rect">
                <a:avLst/>
              </a:prstGeom>
              <a:blipFill>
                <a:blip r:embed="rId4"/>
                <a:stretch>
                  <a:fillRect l="-2353" t="-7407" b="-40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3994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251C60-2E7A-49E3-A283-B65EBF63541E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39941" name="Text Box 3"/>
          <p:cNvSpPr txBox="1">
            <a:spLocks noChangeArrowheads="1"/>
          </p:cNvSpPr>
          <p:nvPr/>
        </p:nvSpPr>
        <p:spPr bwMode="auto">
          <a:xfrm>
            <a:off x="609600" y="1416050"/>
            <a:ext cx="8135938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Para tirar maior partido da localidade espacial aumentou-se o número de palavras por linha de 4 para 8, reduzindo a </a:t>
            </a:r>
            <a:r>
              <a:rPr lang="pt-PT" altLang="pt-PT" sz="2000" i="1"/>
              <a:t>miss rate </a:t>
            </a:r>
            <a:r>
              <a:rPr lang="pt-PT" altLang="pt-PT" sz="2000"/>
              <a:t> de instruções para 1% e de dados para 6%. O tempo de acesso à memória central é composto por uma latência de 40 ns mais 10 ns por palavra. Qual o CPI médio e o tempo de execução?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3473450"/>
            <a:ext cx="63769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i="1" dirty="0">
                <a:latin typeface="+mn-lt"/>
                <a:cs typeface="Arial" charset="0"/>
              </a:rPr>
              <a:t> </a:t>
            </a:r>
            <a:r>
              <a:rPr lang="pt-PT" sz="2000" dirty="0">
                <a:latin typeface="+mn-lt"/>
                <a:cs typeface="Arial" charset="0"/>
              </a:rPr>
              <a:t>= 40 + 10*8 = 120 </a:t>
            </a:r>
            <a:r>
              <a:rPr lang="pt-PT" sz="2000" dirty="0" err="1">
                <a:latin typeface="+mn-lt"/>
                <a:cs typeface="Arial" charset="0"/>
              </a:rPr>
              <a:t>ns</a:t>
            </a:r>
            <a:r>
              <a:rPr lang="pt-PT" sz="2000" dirty="0">
                <a:latin typeface="+mn-lt"/>
                <a:cs typeface="Arial" charset="0"/>
              </a:rPr>
              <a:t> ; em ciclos </a:t>
            </a: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dirty="0">
                <a:latin typeface="+mn-lt"/>
                <a:cs typeface="Arial" charset="0"/>
              </a:rPr>
              <a:t> = 120*2 = 240 ciclos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15173B75-6D1B-610B-899C-42D1B88A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48227"/>
            <a:ext cx="7886700" cy="947173"/>
          </a:xfrm>
        </p:spPr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8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96BB245-0BCD-001A-09A2-995672562565}"/>
                  </a:ext>
                </a:extLst>
              </p:cNvPr>
              <p:cNvSpPr txBox="1"/>
              <p:nvPr/>
            </p:nvSpPr>
            <p:spPr>
              <a:xfrm>
                <a:off x="1485900" y="4191000"/>
                <a:ext cx="61722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0.01+0.6∗0.06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∗240=11.04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96BB245-0BCD-001A-09A2-995672562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191000"/>
                <a:ext cx="6172200" cy="338554"/>
              </a:xfrm>
              <a:prstGeom prst="rect">
                <a:avLst/>
              </a:prstGeom>
              <a:blipFill>
                <a:blip r:embed="rId2"/>
                <a:stretch>
                  <a:fillRect l="-1646" t="-7407" b="-40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660F2F1-69CE-B5B2-8FEB-9E97E18EC82D}"/>
                  </a:ext>
                </a:extLst>
              </p:cNvPr>
              <p:cNvSpPr txBox="1"/>
              <p:nvPr/>
            </p:nvSpPr>
            <p:spPr>
              <a:xfrm>
                <a:off x="2787466" y="5511481"/>
                <a:ext cx="3202223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i="1">
                              <a:latin typeface="Cambria Math" panose="02040503050406030204" pitchFamily="18" charset="0"/>
                            </a:rPr>
                            <m:t>13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.54∗1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=6.77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660F2F1-69CE-B5B2-8FEB-9E97E18EC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66" y="5511481"/>
                <a:ext cx="3202223" cy="584519"/>
              </a:xfrm>
              <a:prstGeom prst="rect">
                <a:avLst/>
              </a:prstGeom>
              <a:blipFill>
                <a:blip r:embed="rId3"/>
                <a:stretch>
                  <a:fillRect l="-1186" t="-2083" r="-39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35A6758-BB4A-D698-1883-740648F68DFB}"/>
                  </a:ext>
                </a:extLst>
              </p:cNvPr>
              <p:cNvSpPr txBox="1"/>
              <p:nvPr/>
            </p:nvSpPr>
            <p:spPr>
              <a:xfrm>
                <a:off x="2419350" y="4843046"/>
                <a:ext cx="43053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20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20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=13.54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D35A6758-BB4A-D698-1883-740648F6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4843046"/>
                <a:ext cx="4305300" cy="338554"/>
              </a:xfrm>
              <a:prstGeom prst="rect">
                <a:avLst/>
              </a:prstGeom>
              <a:blipFill>
                <a:blip r:embed="rId4"/>
                <a:stretch>
                  <a:fillRect l="-2353" t="-7143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  <p:bldP spid="6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096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827C2C-C615-431A-9181-EDE3671A823A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40965" name="Text Box 3"/>
          <p:cNvSpPr txBox="1">
            <a:spLocks noChangeArrowheads="1"/>
          </p:cNvSpPr>
          <p:nvPr/>
        </p:nvSpPr>
        <p:spPr bwMode="auto">
          <a:xfrm>
            <a:off x="533400" y="1492250"/>
            <a:ext cx="8153400" cy="109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Para reduzir a </a:t>
            </a:r>
            <a:r>
              <a:rPr lang="pt-PT" altLang="pt-PT" sz="2000" i="1"/>
              <a:t>miss penalty</a:t>
            </a:r>
            <a:r>
              <a:rPr lang="pt-PT" altLang="pt-PT" sz="2000"/>
              <a:t> a memória central foi substituída por outra com uma latência de 40 ns e 5 ns por palavra. Qual o CPI médio e o tempo de execução?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066800" y="3016250"/>
            <a:ext cx="601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i="1" dirty="0">
                <a:latin typeface="+mn-lt"/>
                <a:cs typeface="Arial" charset="0"/>
              </a:rPr>
              <a:t> </a:t>
            </a:r>
            <a:r>
              <a:rPr lang="pt-PT" sz="2000" dirty="0">
                <a:latin typeface="+mn-lt"/>
                <a:cs typeface="Arial" charset="0"/>
              </a:rPr>
              <a:t>= 40 + 5*8 = 80 </a:t>
            </a:r>
            <a:r>
              <a:rPr lang="pt-PT" sz="2000" dirty="0" err="1">
                <a:latin typeface="+mn-lt"/>
                <a:cs typeface="Arial" charset="0"/>
              </a:rPr>
              <a:t>ns</a:t>
            </a:r>
            <a:r>
              <a:rPr lang="pt-PT" sz="2000" dirty="0">
                <a:latin typeface="+mn-lt"/>
                <a:cs typeface="Arial" charset="0"/>
              </a:rPr>
              <a:t> ; em ciclos </a:t>
            </a:r>
            <a:r>
              <a:rPr lang="pt-PT" sz="2000" i="1" dirty="0" err="1">
                <a:latin typeface="+mn-lt"/>
                <a:cs typeface="Arial" charset="0"/>
              </a:rPr>
              <a:t>mp</a:t>
            </a:r>
            <a:r>
              <a:rPr lang="pt-PT" sz="2000" dirty="0">
                <a:latin typeface="+mn-lt"/>
                <a:cs typeface="Arial" charset="0"/>
              </a:rPr>
              <a:t> = 80*2 = 160 ciclos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EC6A983-A35D-6E1B-BB36-D3342C1FC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48227"/>
            <a:ext cx="7886700" cy="947173"/>
          </a:xfrm>
        </p:spPr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8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5C8473A-F5C5-D2C8-97F4-8797F62D11CE}"/>
                  </a:ext>
                </a:extLst>
              </p:cNvPr>
              <p:cNvSpPr txBox="1"/>
              <p:nvPr/>
            </p:nvSpPr>
            <p:spPr>
              <a:xfrm>
                <a:off x="1485900" y="4191000"/>
                <a:ext cx="61722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0.01+0.6∗0.06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∗160=7.36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B5C8473A-F5C5-D2C8-97F4-8797F62D1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4191000"/>
                <a:ext cx="6172200" cy="338554"/>
              </a:xfrm>
              <a:prstGeom prst="rect">
                <a:avLst/>
              </a:prstGeom>
              <a:blipFill>
                <a:blip r:embed="rId2"/>
                <a:stretch>
                  <a:fillRect l="-1646" t="-7407" b="-407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FF53CD6-85C6-F3E6-C779-8D9AE892EAD2}"/>
                  </a:ext>
                </a:extLst>
              </p:cNvPr>
              <p:cNvSpPr txBox="1"/>
              <p:nvPr/>
            </p:nvSpPr>
            <p:spPr>
              <a:xfrm>
                <a:off x="2787466" y="5511481"/>
                <a:ext cx="3059556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9.86∗1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=4.93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DFF53CD6-85C6-F3E6-C779-8D9AE892E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66" y="5511481"/>
                <a:ext cx="3059556" cy="578235"/>
              </a:xfrm>
              <a:prstGeom prst="rect">
                <a:avLst/>
              </a:prstGeom>
              <a:blipFill>
                <a:blip r:embed="rId3"/>
                <a:stretch>
                  <a:fillRect l="-1240" r="-413" b="-14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F3CB528-4974-5689-9257-E07EA79BDB28}"/>
                  </a:ext>
                </a:extLst>
              </p:cNvPr>
              <p:cNvSpPr txBox="1"/>
              <p:nvPr/>
            </p:nvSpPr>
            <p:spPr>
              <a:xfrm>
                <a:off x="2419350" y="4843046"/>
                <a:ext cx="43053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20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20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=9.86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F3CB528-4974-5689-9257-E07EA79BD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4843046"/>
                <a:ext cx="4305300" cy="338554"/>
              </a:xfrm>
              <a:prstGeom prst="rect">
                <a:avLst/>
              </a:prstGeom>
              <a:blipFill>
                <a:blip r:embed="rId4"/>
                <a:stretch>
                  <a:fillRect l="-2353" t="-7143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  <p:bldP spid="6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1988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DD2BD2-7C1F-4D92-A947-1DA574D06742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41989" name="Text Box 1027"/>
          <p:cNvSpPr txBox="1">
            <a:spLocks noChangeArrowheads="1"/>
          </p:cNvSpPr>
          <p:nvPr/>
        </p:nvSpPr>
        <p:spPr bwMode="auto">
          <a:xfrm>
            <a:off x="381000" y="1263650"/>
            <a:ext cx="82296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2000"/>
              <a:t>O processador foi substituído por outro com uma frequência de 3 GHz, sem que a memória tenha sofrido qualquer alteração. Qual o CPI médio e o tempo de execução?</a:t>
            </a:r>
          </a:p>
        </p:txBody>
      </p:sp>
      <p:sp>
        <p:nvSpPr>
          <p:cNvPr id="7" name="Text Box 1028"/>
          <p:cNvSpPr txBox="1">
            <a:spLocks noChangeArrowheads="1"/>
          </p:cNvSpPr>
          <p:nvPr/>
        </p:nvSpPr>
        <p:spPr bwMode="auto">
          <a:xfrm>
            <a:off x="914400" y="3092450"/>
            <a:ext cx="681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O ciclo do relógio é agora de 0.33 ns, logo </a:t>
            </a:r>
            <a:r>
              <a:rPr lang="pt-PT" altLang="pt-PT" sz="2000" i="1"/>
              <a:t>mp</a:t>
            </a:r>
            <a:r>
              <a:rPr lang="pt-PT" altLang="pt-PT" sz="2000"/>
              <a:t> = 80*3=240 ciclos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859C905-CAC4-9F8B-39BB-331C44DC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5" y="348227"/>
            <a:ext cx="7886700" cy="947173"/>
          </a:xfrm>
        </p:spPr>
        <p:txBody>
          <a:bodyPr/>
          <a:lstStyle/>
          <a:p>
            <a:r>
              <a:rPr lang="pt-PT" altLang="pt-PT" dirty="0">
                <a:ea typeface="ＭＳ Ｐゴシック" panose="020B0600070205080204" pitchFamily="34" charset="-128"/>
              </a:rPr>
              <a:t>Hierarquia da memória </a:t>
            </a:r>
            <a:r>
              <a:rPr lang="pt-PT" altLang="pt-PT" sz="2800" dirty="0">
                <a:ea typeface="ＭＳ Ｐゴシック" panose="020B0600070205080204" pitchFamily="34" charset="-128"/>
              </a:rPr>
              <a:t>- Desempenho</a:t>
            </a:r>
            <a:endParaRPr lang="en-US" altLang="pt-PT" dirty="0">
              <a:ea typeface="ＭＳ Ｐゴシック" panose="020B0600070205080204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7B95EA1-C1F9-25A4-CDE7-3CCE2819061E}"/>
                  </a:ext>
                </a:extLst>
              </p:cNvPr>
              <p:cNvSpPr txBox="1"/>
              <p:nvPr/>
            </p:nvSpPr>
            <p:spPr>
              <a:xfrm>
                <a:off x="1485900" y="3962400"/>
                <a:ext cx="61722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PT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pt-PT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0.01+0.6∗0.06</m:t>
                          </m:r>
                        </m:e>
                      </m:d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∗240=11.04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7B95EA1-C1F9-25A4-CDE7-3CCE28190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3962400"/>
                <a:ext cx="6172200" cy="338554"/>
              </a:xfrm>
              <a:prstGeom prst="rect">
                <a:avLst/>
              </a:prstGeom>
              <a:blipFill>
                <a:blip r:embed="rId2"/>
                <a:stretch>
                  <a:fillRect l="-1646" t="-7407" b="-370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7BC1A8D-9241-3E37-F927-CD7D607CC88D}"/>
                  </a:ext>
                </a:extLst>
              </p:cNvPr>
              <p:cNvSpPr txBox="1"/>
              <p:nvPr/>
            </p:nvSpPr>
            <p:spPr>
              <a:xfrm>
                <a:off x="2787466" y="5282881"/>
                <a:ext cx="3202223" cy="584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𝑒𝑥𝑒𝑐</m:t>
                          </m:r>
                        </m:sub>
                      </m:sSub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13.54∗1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pt-PT" sz="20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=4.51 </m:t>
                      </m:r>
                      <m:r>
                        <a:rPr lang="pt-PT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A7BC1A8D-9241-3E37-F927-CD7D607CC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466" y="5282881"/>
                <a:ext cx="3202223" cy="584519"/>
              </a:xfrm>
              <a:prstGeom prst="rect">
                <a:avLst/>
              </a:prstGeom>
              <a:blipFill>
                <a:blip r:embed="rId3"/>
                <a:stretch>
                  <a:fillRect l="-1186" t="-2128" r="-395" b="-127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5193ECD-040F-CA65-C17A-D63C8A610E03}"/>
                  </a:ext>
                </a:extLst>
              </p:cNvPr>
              <p:cNvSpPr txBox="1"/>
              <p:nvPr/>
            </p:nvSpPr>
            <p:spPr>
              <a:xfrm>
                <a:off x="2419350" y="4614446"/>
                <a:ext cx="4305300" cy="3385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PT" sz="2200" i="1" smtClean="0">
                          <a:latin typeface="Cambria Math" panose="02040503050406030204" pitchFamily="18" charset="0"/>
                        </a:rPr>
                        <m:t>𝐶𝑃𝐼</m:t>
                      </m:r>
                      <m:r>
                        <a:rPr lang="pt-PT" sz="2200" i="1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b="0" i="1" smtClean="0">
                              <a:latin typeface="Cambria Math" panose="02040503050406030204" pitchFamily="18" charset="0"/>
                            </a:rPr>
                            <m:t>𝐶𝑃𝑈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PT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𝐶𝑃𝐼</m:t>
                          </m:r>
                        </m:e>
                        <m:sub>
                          <m:r>
                            <a:rPr lang="pt-PT" sz="2200" i="1">
                              <a:latin typeface="Cambria Math" panose="02040503050406030204" pitchFamily="18" charset="0"/>
                            </a:rPr>
                            <m:t>𝑀𝐸𝑀</m:t>
                          </m:r>
                        </m:sub>
                      </m:sSub>
                      <m:r>
                        <a:rPr lang="pt-PT" sz="2200" b="0" i="1" smtClean="0">
                          <a:latin typeface="Cambria Math" panose="02040503050406030204" pitchFamily="18" charset="0"/>
                        </a:rPr>
                        <m:t>=13.54</m:t>
                      </m:r>
                    </m:oMath>
                  </m:oMathPara>
                </a14:m>
                <a:endParaRPr lang="pt-PT" sz="2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5193ECD-040F-CA65-C17A-D63C8A610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350" y="4614446"/>
                <a:ext cx="4305300" cy="338554"/>
              </a:xfrm>
              <a:prstGeom prst="rect">
                <a:avLst/>
              </a:prstGeom>
              <a:blipFill>
                <a:blip r:embed="rId4"/>
                <a:stretch>
                  <a:fillRect l="-2353" t="-7143" b="-3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5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Hiato Processador-Memória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As diferentes taxas de aumento do desempenho destes dois componentes essenciais levam a um aumento do hiato Processador-Memória (</a:t>
            </a:r>
            <a:r>
              <a:rPr lang="en-US" altLang="pt-PT" i="1">
                <a:ea typeface="ＭＳ Ｐゴシック" panose="020B0600070205080204" pitchFamily="34" charset="-128"/>
              </a:rPr>
              <a:t>“the memory gap”</a:t>
            </a:r>
            <a:r>
              <a:rPr lang="en-US" altLang="pt-PT">
                <a:ea typeface="ＭＳ Ｐゴシック" panose="020B0600070205080204" pitchFamily="34" charset="-128"/>
              </a:rPr>
              <a:t>) com o tempo</a:t>
            </a:r>
          </a:p>
          <a:p>
            <a:pPr marL="446088" lvl="2">
              <a:spcBef>
                <a:spcPts val="900"/>
              </a:spcBef>
            </a:pPr>
            <a:r>
              <a:rPr lang="en-US" altLang="pt-PT" sz="1800">
                <a:ea typeface="ＭＳ Ｐゴシック" panose="020B0600070205080204" pitchFamily="34" charset="-128"/>
              </a:rPr>
              <a:t>Em 1990 um acesso à memória central custava entre 8 a 32 ciclos do relógio</a:t>
            </a:r>
          </a:p>
          <a:p>
            <a:pPr marL="446088" lvl="2">
              <a:spcBef>
                <a:spcPts val="900"/>
              </a:spcBef>
            </a:pPr>
            <a:r>
              <a:rPr lang="en-US" altLang="pt-PT" sz="1800">
                <a:ea typeface="ＭＳ Ｐゴシック" panose="020B0600070205080204" pitchFamily="34" charset="-128"/>
              </a:rPr>
              <a:t>Em 2000 custava, numa estação Alpha 21264 667 MHz, cerca de 128 ciclos</a:t>
            </a:r>
          </a:p>
          <a:p>
            <a:pPr marL="446088" lvl="2">
              <a:spcBef>
                <a:spcPts val="900"/>
              </a:spcBef>
            </a:pPr>
            <a:r>
              <a:rPr lang="en-US" altLang="pt-PT" sz="1800">
                <a:ea typeface="ＭＳ Ｐゴシック" panose="020B0600070205080204" pitchFamily="34" charset="-128"/>
              </a:rPr>
              <a:t>O custo de cada acesso (medido em ciclos) tende a duplicar cada vez que o desempenho dos processadores duplica [2], isto é, cada período de [1,5 .. 2] anos</a:t>
            </a:r>
          </a:p>
          <a:p>
            <a:pPr>
              <a:buFont typeface="Arial" panose="020B0604020202020204" pitchFamily="34" charset="0"/>
              <a:buNone/>
            </a:pPr>
            <a:endParaRPr lang="en-US" altLang="pt-PT">
              <a:ea typeface="ＭＳ Ｐゴシック" panose="020B0600070205080204" pitchFamily="34" charset="-128"/>
            </a:endParaRPr>
          </a:p>
          <a:p>
            <a:r>
              <a:rPr lang="en-US" altLang="pt-PT">
                <a:ea typeface="ＭＳ Ｐゴシック" panose="020B0600070205080204" pitchFamily="34" charset="-128"/>
              </a:rPr>
              <a:t>O hiato processador-memória é um dos principais obstáculos à melhoria do desempenho dos sistemas de computação</a:t>
            </a:r>
          </a:p>
        </p:txBody>
      </p:sp>
      <p:sp>
        <p:nvSpPr>
          <p:cNvPr id="9220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9221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F70B25-DD98-4570-A6BB-0E7C2E5C0A56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Caches multi-nível</a:t>
            </a:r>
          </a:p>
        </p:txBody>
      </p:sp>
      <p:sp>
        <p:nvSpPr>
          <p:cNvPr id="3" name="Marcador de Posição de Conteúdo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93" t="-674"/>
            </a:stretch>
          </a:blipFill>
        </p:spPr>
        <p:txBody>
          <a:bodyPr/>
          <a:lstStyle/>
          <a:p>
            <a:pPr>
              <a:defRPr/>
            </a:pPr>
            <a:r>
              <a:rPr lang="pt-PT">
                <a:noFill/>
              </a:rPr>
              <a:t> </a:t>
            </a:r>
          </a:p>
        </p:txBody>
      </p:sp>
      <p:sp>
        <p:nvSpPr>
          <p:cNvPr id="43012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3013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57DF02-39F9-4E39-81EA-2C0CAF3BBC7B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Caches multi-nível</a:t>
            </a:r>
          </a:p>
        </p:txBody>
      </p:sp>
      <p:sp>
        <p:nvSpPr>
          <p:cNvPr id="44035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As </a:t>
            </a:r>
            <a:r>
              <a:rPr lang="pt-PT" altLang="pt-PT" i="1">
                <a:ea typeface="ＭＳ Ｐゴシック" panose="020B0600070205080204" pitchFamily="34" charset="-128"/>
              </a:rPr>
              <a:t> miss rates </a:t>
            </a:r>
            <a:r>
              <a:rPr lang="pt-PT" altLang="pt-PT">
                <a:ea typeface="ＭＳ Ｐゴシック" panose="020B0600070205080204" pitchFamily="34" charset="-128"/>
              </a:rPr>
              <a:t> no item anterior são designadas de </a:t>
            </a:r>
            <a:r>
              <a:rPr lang="pt-PT" altLang="pt-PT" i="1">
                <a:ea typeface="ＭＳ Ｐゴシック" panose="020B0600070205080204" pitchFamily="34" charset="-128"/>
              </a:rPr>
              <a:t>miss rates </a:t>
            </a:r>
            <a:r>
              <a:rPr lang="pt-PT" altLang="pt-PT" b="1">
                <a:ea typeface="ＭＳ Ｐゴシック" panose="020B0600070205080204" pitchFamily="34" charset="-128"/>
              </a:rPr>
              <a:t>locais</a:t>
            </a:r>
          </a:p>
          <a:p>
            <a:endParaRPr lang="pt-PT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A</a:t>
            </a:r>
            <a:r>
              <a:rPr lang="pt-PT" altLang="pt-PT" i="1">
                <a:ea typeface="ＭＳ Ｐゴシック" panose="020B0600070205080204" pitchFamily="34" charset="-128"/>
              </a:rPr>
              <a:t> miss rate </a:t>
            </a:r>
            <a:r>
              <a:rPr lang="pt-PT" altLang="pt-PT" b="1">
                <a:ea typeface="ＭＳ Ｐゴシック" panose="020B0600070205080204" pitchFamily="34" charset="-128"/>
              </a:rPr>
              <a:t>local </a:t>
            </a:r>
            <a:r>
              <a:rPr lang="pt-PT" altLang="pt-PT">
                <a:ea typeface="ＭＳ Ｐゴシック" panose="020B0600070205080204" pitchFamily="34" charset="-128"/>
              </a:rPr>
              <a:t>é dada pela razão entre o número de acessos que não são satisfeitos por aquele nível  da cache e </a:t>
            </a:r>
            <a:r>
              <a:rPr lang="pt-PT" altLang="pt-PT" b="1">
                <a:ea typeface="ＭＳ Ｐゴシック" panose="020B0600070205080204" pitchFamily="34" charset="-128"/>
              </a:rPr>
              <a:t>o número total de acessos àquele nível da cache</a:t>
            </a:r>
            <a:r>
              <a:rPr lang="pt-PT" altLang="pt-PT">
                <a:ea typeface="ＭＳ Ｐゴシック" panose="020B0600070205080204" pitchFamily="34" charset="-128"/>
              </a:rPr>
              <a:t>;</a:t>
            </a:r>
          </a:p>
          <a:p>
            <a:endParaRPr lang="pt-PT" altLang="pt-PT">
              <a:ea typeface="ＭＳ Ｐゴシック" panose="020B0600070205080204" pitchFamily="34" charset="-128"/>
            </a:endParaRPr>
          </a:p>
          <a:p>
            <a:r>
              <a:rPr lang="pt-PT" altLang="pt-PT">
                <a:ea typeface="ＭＳ Ｐゴシック" panose="020B0600070205080204" pitchFamily="34" charset="-128"/>
              </a:rPr>
              <a:t>A</a:t>
            </a:r>
            <a:r>
              <a:rPr lang="pt-PT" altLang="pt-PT" i="1">
                <a:ea typeface="ＭＳ Ｐゴシック" panose="020B0600070205080204" pitchFamily="34" charset="-128"/>
              </a:rPr>
              <a:t> miss rate </a:t>
            </a:r>
            <a:r>
              <a:rPr lang="pt-PT" altLang="pt-PT" b="1">
                <a:ea typeface="ＭＳ Ｐゴシック" panose="020B0600070205080204" pitchFamily="34" charset="-128"/>
              </a:rPr>
              <a:t>global </a:t>
            </a:r>
            <a:r>
              <a:rPr lang="pt-PT" altLang="pt-PT">
                <a:ea typeface="ＭＳ Ｐゴシック" panose="020B0600070205080204" pitchFamily="34" charset="-128"/>
              </a:rPr>
              <a:t>é dada pela razão entre o número de acessos que não são satisfeitos por aquele nível  da cache e </a:t>
            </a:r>
            <a:r>
              <a:rPr lang="pt-PT" altLang="pt-PT" b="1">
                <a:ea typeface="ＭＳ Ｐゴシック" panose="020B0600070205080204" pitchFamily="34" charset="-128"/>
              </a:rPr>
              <a:t>o número total de acessos à memória iniciados pelo processador</a:t>
            </a:r>
            <a:r>
              <a:rPr lang="pt-PT" altLang="pt-PT">
                <a:ea typeface="ＭＳ Ｐゴシック" panose="020B0600070205080204" pitchFamily="34" charset="-128"/>
              </a:rPr>
              <a:t>;</a:t>
            </a:r>
          </a:p>
          <a:p>
            <a:endParaRPr lang="pt-PT" altLang="pt-PT">
              <a:ea typeface="ＭＳ Ｐゴシック" panose="020B0600070205080204" pitchFamily="34" charset="-128"/>
            </a:endParaRPr>
          </a:p>
        </p:txBody>
      </p:sp>
      <p:sp>
        <p:nvSpPr>
          <p:cNvPr id="44036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4037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12B337-A026-4714-AE5C-8160AB7690F9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pt-PT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>
                <a:ea typeface="ＭＳ Ｐゴシック" panose="020B0600070205080204" pitchFamily="34" charset="-128"/>
              </a:rPr>
              <a:t>Hierarquia da memória - Desempenho</a:t>
            </a:r>
            <a:endParaRPr lang="en-US" altLang="pt-PT">
              <a:ea typeface="ＭＳ Ｐゴシック" panose="020B0600070205080204" pitchFamily="34" charset="-128"/>
            </a:endParaRPr>
          </a:p>
        </p:txBody>
      </p:sp>
      <p:sp>
        <p:nvSpPr>
          <p:cNvPr id="4505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4506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C95834-D67B-4E77-BED2-4C5C8C2DA53C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45061" name="Text Box 1027"/>
          <p:cNvSpPr txBox="1">
            <a:spLocks noChangeArrowheads="1"/>
          </p:cNvSpPr>
          <p:nvPr/>
        </p:nvSpPr>
        <p:spPr bwMode="auto">
          <a:xfrm>
            <a:off x="304800" y="1263650"/>
            <a:ext cx="853440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Considere a máquina anterior, com um segundo nível de </a:t>
            </a:r>
            <a:r>
              <a:rPr lang="pt-PT" altLang="pt-PT" sz="1800" i="1"/>
              <a:t>cache</a:t>
            </a:r>
            <a:r>
              <a:rPr lang="pt-PT" altLang="pt-PT" sz="1800"/>
              <a:t> (L2). Relembrando: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f = 3 GHz; 	L1 – mr</a:t>
            </a:r>
            <a:r>
              <a:rPr lang="pt-PT" altLang="pt-PT" sz="1800" baseline="-25000"/>
              <a:t>I</a:t>
            </a:r>
            <a:r>
              <a:rPr lang="pt-PT" altLang="pt-PT" sz="1800"/>
              <a:t> = 1% ; mr</a:t>
            </a:r>
            <a:r>
              <a:rPr lang="pt-PT" altLang="pt-PT" sz="1800" baseline="-25000"/>
              <a:t>D</a:t>
            </a:r>
            <a:r>
              <a:rPr lang="pt-PT" altLang="pt-PT" sz="1800"/>
              <a:t> = 6% ; 	CPI</a:t>
            </a:r>
            <a:r>
              <a:rPr lang="pt-PT" altLang="pt-PT" sz="1800" baseline="-25000"/>
              <a:t>CPU</a:t>
            </a:r>
            <a:r>
              <a:rPr lang="pt-PT" altLang="pt-PT" sz="1800"/>
              <a:t> = 2.5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%Mem = 60%;	Acesso à memória = 80 ns (== 240 cc);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L2 tem um </a:t>
            </a:r>
            <a:r>
              <a:rPr lang="pt-PT" altLang="pt-PT" sz="1800" i="1"/>
              <a:t>hit time </a:t>
            </a:r>
            <a:r>
              <a:rPr lang="pt-PT" altLang="pt-PT" sz="1800"/>
              <a:t> de 10 ns e reduz as percentagens de acessos totais que efectivamente chegam à memória principal para 0.5% no caso das instruções e 3% no caso dos dados (</a:t>
            </a:r>
            <a:r>
              <a:rPr lang="pt-PT" altLang="pt-PT" sz="1800" i="1"/>
              <a:t>global miss rates </a:t>
            </a:r>
            <a:r>
              <a:rPr lang="pt-PT" altLang="pt-PT" sz="1800"/>
              <a:t>– na realidade, neste exemplo, temos uma </a:t>
            </a:r>
            <a:r>
              <a:rPr lang="pt-PT" altLang="pt-PT" sz="1800" i="1"/>
              <a:t>local miss rate </a:t>
            </a:r>
            <a:r>
              <a:rPr lang="pt-PT" altLang="pt-PT" sz="1800"/>
              <a:t>de 50% para a L2).  Em resumo: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mp</a:t>
            </a:r>
            <a:r>
              <a:rPr lang="pt-PT" altLang="pt-PT" sz="1800" baseline="-25000"/>
              <a:t>L1</a:t>
            </a:r>
            <a:r>
              <a:rPr lang="pt-PT" altLang="pt-PT" sz="1800"/>
              <a:t> = 10 ns ( == 30 cc)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L2 – mr</a:t>
            </a:r>
            <a:r>
              <a:rPr lang="pt-PT" altLang="pt-PT" sz="1800" baseline="-25000"/>
              <a:t>I</a:t>
            </a:r>
            <a:r>
              <a:rPr lang="pt-PT" altLang="pt-PT" sz="1800"/>
              <a:t> = 0.5% ; mr</a:t>
            </a:r>
            <a:r>
              <a:rPr lang="pt-PT" altLang="pt-PT" sz="1800" baseline="-25000"/>
              <a:t>D</a:t>
            </a:r>
            <a:r>
              <a:rPr lang="pt-PT" altLang="pt-PT" sz="1800"/>
              <a:t> = 3% ; mp</a:t>
            </a:r>
            <a:r>
              <a:rPr lang="pt-PT" altLang="pt-PT" sz="1800" baseline="-25000"/>
              <a:t>L2</a:t>
            </a:r>
            <a:r>
              <a:rPr lang="pt-PT" altLang="pt-PT" sz="1800"/>
              <a:t> = Acesso à memória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pt-PT" altLang="pt-PT" sz="1800"/>
              <a:t>Qual o CPI médio e o tempo de execução?</a:t>
            </a:r>
          </a:p>
        </p:txBody>
      </p:sp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457200" y="4770438"/>
          <a:ext cx="41148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90800" imgH="190500" progId="Equation.3">
                  <p:embed/>
                </p:oleObj>
              </mc:Choice>
              <mc:Fallback>
                <p:oleObj name="Equation" r:id="rId2" imgW="2590800" imgH="190500" progId="Equation.3">
                  <p:embed/>
                  <p:pic>
                    <p:nvPicPr>
                      <p:cNvPr id="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770438"/>
                        <a:ext cx="4114800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366713" y="5638800"/>
          <a:ext cx="80914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900" imgH="355600" progId="Equation.3">
                  <p:embed/>
                </p:oleObj>
              </mc:Choice>
              <mc:Fallback>
                <p:oleObj name="Equation" r:id="rId4" imgW="3771900" imgH="355600" progId="Equation.3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3" y="5638800"/>
                        <a:ext cx="8091487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406400" y="5276850"/>
          <a:ext cx="48514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819400" imgH="190500" progId="Equation.3">
                  <p:embed/>
                </p:oleObj>
              </mc:Choice>
              <mc:Fallback>
                <p:oleObj name="Equation" r:id="rId6" imgW="2819400" imgH="190500" progId="Equation.3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276850"/>
                        <a:ext cx="48514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256338" y="4735513"/>
            <a:ext cx="18208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&lt;- </a:t>
            </a:r>
            <a:r>
              <a:rPr lang="pt-PT" altLang="pt-PT" sz="1800" i="1">
                <a:latin typeface="Arial" panose="020B0604020202020204" pitchFamily="34" charset="0"/>
              </a:rPr>
              <a:t>misses </a:t>
            </a:r>
            <a:r>
              <a:rPr lang="pt-PT" altLang="pt-PT" sz="1800">
                <a:latin typeface="Arial" panose="020B0604020202020204" pitchFamily="34" charset="0"/>
              </a:rPr>
              <a:t>na L1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248400" y="5192713"/>
            <a:ext cx="18208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&lt;- </a:t>
            </a:r>
            <a:r>
              <a:rPr lang="pt-PT" altLang="pt-PT" sz="1800" i="1">
                <a:latin typeface="Arial" panose="020B0604020202020204" pitchFamily="34" charset="0"/>
              </a:rPr>
              <a:t>misses </a:t>
            </a:r>
            <a:r>
              <a:rPr lang="pt-PT" altLang="pt-PT" sz="1800">
                <a:latin typeface="Arial" panose="020B0604020202020204" pitchFamily="34" charset="0"/>
              </a:rPr>
              <a:t>na L2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ítulo 1">
            <a:extLst>
              <a:ext uri="{FF2B5EF4-FFF2-40B4-BE49-F238E27FC236}">
                <a16:creationId xmlns:a16="http://schemas.microsoft.com/office/drawing/2014/main" id="{AB7A014C-E697-6BA9-4B15-A1AE69D87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altLang="pt-PT"/>
              <a:t>Hiato Processador-Memória</a:t>
            </a:r>
          </a:p>
        </p:txBody>
      </p:sp>
      <p:sp>
        <p:nvSpPr>
          <p:cNvPr id="9219" name="Marcador de Posição de Conteúdo 2">
            <a:extLst>
              <a:ext uri="{FF2B5EF4-FFF2-40B4-BE49-F238E27FC236}">
                <a16:creationId xmlns:a16="http://schemas.microsoft.com/office/drawing/2014/main" id="{D344D86F-30E1-A31F-A437-40DA2DD8F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altLang="pt-PT"/>
              <a:t>Dynamic RAM (DRAM)</a:t>
            </a:r>
          </a:p>
          <a:p>
            <a:pPr lvl="1"/>
            <a:r>
              <a:rPr lang="pt-PT" altLang="pt-PT"/>
              <a:t>1 condensador por </a:t>
            </a:r>
            <a:r>
              <a:rPr lang="pt-PT" altLang="pt-PT" i="1"/>
              <a:t>bit </a:t>
            </a:r>
            <a:r>
              <a:rPr lang="pt-PT" altLang="pt-PT"/>
              <a:t>(alta densidade)</a:t>
            </a:r>
          </a:p>
          <a:p>
            <a:pPr lvl="1"/>
            <a:r>
              <a:rPr lang="pt-PT" altLang="pt-PT"/>
              <a:t>Não persistente, </a:t>
            </a:r>
            <a:r>
              <a:rPr lang="pt-PT" altLang="pt-PT" i="1"/>
              <a:t>refresh </a:t>
            </a:r>
            <a:r>
              <a:rPr lang="pt-PT" altLang="pt-PT"/>
              <a:t>cada 10 .. 100 ms</a:t>
            </a:r>
          </a:p>
          <a:p>
            <a:r>
              <a:rPr lang="pt-PT" altLang="pt-PT"/>
              <a:t>Static RAM (SRAM)</a:t>
            </a:r>
          </a:p>
          <a:p>
            <a:pPr lvl="1"/>
            <a:r>
              <a:rPr lang="pt-PT" altLang="pt-PT"/>
              <a:t>6 transistores por </a:t>
            </a:r>
            <a:r>
              <a:rPr lang="pt-PT" altLang="pt-PT" i="1"/>
              <a:t> bit </a:t>
            </a:r>
            <a:r>
              <a:rPr lang="pt-PT" altLang="pt-PT"/>
              <a:t>(baixa densidade)</a:t>
            </a:r>
          </a:p>
          <a:p>
            <a:pPr lvl="1"/>
            <a:r>
              <a:rPr lang="pt-PT" altLang="pt-PT"/>
              <a:t>Muito persistente: </a:t>
            </a:r>
            <a:r>
              <a:rPr lang="pt-PT" altLang="pt-PT" i="1"/>
              <a:t>bistable</a:t>
            </a:r>
            <a:endParaRPr lang="pt-PT" alt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82DC5451-35CB-6DED-107E-EB2BB4E4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 -Hierarquia da Memória</a:t>
            </a:r>
          </a:p>
        </p:txBody>
      </p:sp>
      <p:sp>
        <p:nvSpPr>
          <p:cNvPr id="9221" name="Marcador de Posição do Número do Diapositivo 4">
            <a:extLst>
              <a:ext uri="{FF2B5EF4-FFF2-40B4-BE49-F238E27FC236}">
                <a16:creationId xmlns:a16="http://schemas.microsoft.com/office/drawing/2014/main" id="{6C494F3A-1918-DBFB-32C7-C58AACD9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CF53089-2F65-0044-ACE1-D10A30CAB4DB}" type="slidenum">
              <a:rPr lang="en-US" altLang="pt-PT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6</a:t>
            </a:fld>
            <a:endParaRPr lang="en-US" altLang="pt-PT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304DB022-AAD7-4CB9-2C32-A2EA3ED43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" y="4057650"/>
            <a:ext cx="72485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Localidade</a:t>
            </a:r>
          </a:p>
        </p:txBody>
      </p:sp>
      <p:sp>
        <p:nvSpPr>
          <p:cNvPr id="13315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3316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2D890-4B06-4B0F-8E88-6181C06CC351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381000" y="1600200"/>
            <a:ext cx="838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princípio da localidade</a:t>
            </a:r>
            <a:r>
              <a:rPr lang="pt-PT" altLang="pt-PT" sz="2000"/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i="1">
                <a:latin typeface="Arial" panose="020B0604020202020204" pitchFamily="34" charset="0"/>
              </a:rPr>
              <a:t>“Os programas bem escritos tendem a aceder a dados que estão próximos (em termos de endereço de memória) de outros dados acedidos recentemente, bem como a referenciar repetidamente os mesmos dados.”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57200" y="4572000"/>
            <a:ext cx="8382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O </a:t>
            </a:r>
            <a:r>
              <a:rPr lang="pt-PT" altLang="pt-PT" sz="2000" b="1"/>
              <a:t>princípio da localidade</a:t>
            </a:r>
            <a:r>
              <a:rPr lang="pt-PT" altLang="pt-PT" sz="2000"/>
              <a:t> divide-se em 2 componentes: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endParaRPr lang="pt-PT" altLang="pt-PT" sz="2000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PT" altLang="pt-PT" sz="2000"/>
              <a:t> </a:t>
            </a:r>
            <a:r>
              <a:rPr lang="pt-PT" altLang="pt-PT" sz="2000" b="1"/>
              <a:t>Localidade temporal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 b="1"/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pt-PT" altLang="pt-PT" sz="2000" b="1"/>
              <a:t> Localidade espacial</a:t>
            </a:r>
            <a:endParaRPr lang="pt-PT" altLang="pt-PT" sz="200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04800" y="34290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consequência: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/>
              <a:t>num determinado período de tempo os acessos à memória concentram-se num subconjunto bem localizado do espaço de endereçamento. </a:t>
            </a:r>
            <a:endParaRPr lang="pt-PT" altLang="pt-PT" sz="2000" i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Localidade Temporal</a:t>
            </a:r>
          </a:p>
        </p:txBody>
      </p:sp>
      <p:sp>
        <p:nvSpPr>
          <p:cNvPr id="14339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434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1FF761-3817-406E-906D-F4167174D7BC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4341" name="Text Box 1027"/>
          <p:cNvSpPr txBox="1">
            <a:spLocks noChangeArrowheads="1"/>
          </p:cNvSpPr>
          <p:nvPr/>
        </p:nvSpPr>
        <p:spPr bwMode="auto">
          <a:xfrm>
            <a:off x="457200" y="1736725"/>
            <a:ext cx="80930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Localidade Temporal – </a:t>
            </a:r>
            <a:r>
              <a:rPr lang="pt-PT" altLang="pt-PT" sz="2000"/>
              <a:t>um elemento de memória acedido pelo CPU será, com grande probabilidade, acedido de novo num futuro próximo.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 b="1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Exemplos: </a:t>
            </a:r>
            <a:r>
              <a:rPr lang="pt-PT" altLang="pt-PT" sz="2000"/>
              <a:t>tanto as instruções dentro dos ciclos, como as variáveis usadas como contadores de ciclos, são acedidas repetidamente em curtos intervalos de tempo.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62000" y="4191000"/>
            <a:ext cx="357028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(i=0 ; i&lt; N ; i++)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a[i] += i;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724400" y="4267200"/>
            <a:ext cx="411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Quais os elementos (código e variáveis) deste programa que exibem boa localidade temporal?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t-PT">
                <a:ea typeface="ＭＳ Ｐゴシック" panose="020B0600070205080204" pitchFamily="34" charset="-128"/>
              </a:rPr>
              <a:t>Localidade Espacial</a:t>
            </a:r>
          </a:p>
        </p:txBody>
      </p:sp>
      <p:sp>
        <p:nvSpPr>
          <p:cNvPr id="15363" name="Marcador de Posição do Rodapé 3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pt-PT" sz="1200">
                <a:solidFill>
                  <a:srgbClr val="898989"/>
                </a:solidFill>
                <a:cs typeface="Arial" panose="020B0604020202020204" pitchFamily="34" charset="0"/>
              </a:rPr>
              <a:t>AC -Hierarquia da Memória</a:t>
            </a:r>
          </a:p>
        </p:txBody>
      </p:sp>
      <p:sp>
        <p:nvSpPr>
          <p:cNvPr id="15364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012213F-0A14-47D4-82C5-C9D6DB4E7154}" type="slidenum">
              <a:rPr lang="en-US" altLang="pt-PT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pt-PT" sz="1200">
              <a:solidFill>
                <a:srgbClr val="898989"/>
              </a:solidFill>
            </a:endParaRPr>
          </a:p>
        </p:txBody>
      </p:sp>
      <p:sp>
        <p:nvSpPr>
          <p:cNvPr id="15365" name="Text Box 1027"/>
          <p:cNvSpPr txBox="1">
            <a:spLocks noChangeArrowheads="1"/>
          </p:cNvSpPr>
          <p:nvPr/>
        </p:nvSpPr>
        <p:spPr bwMode="auto">
          <a:xfrm>
            <a:off x="457200" y="1279525"/>
            <a:ext cx="809307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Localidade Espacial – </a:t>
            </a:r>
            <a:r>
              <a:rPr lang="pt-PT" altLang="pt-PT" sz="2000"/>
              <a:t>se um elemento de memória é acedido pelo CPU, então elementos com endereços na proximidade serão, com grande probabilidade, acedidos num futuro próximo.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PT" altLang="pt-PT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/>
              <a:t>Exemplos: </a:t>
            </a:r>
            <a:r>
              <a:rPr lang="pt-PT" altLang="pt-PT" sz="2000"/>
              <a:t>as instruções são acedidas em sequência, assim como, na maior parte dos programas os elementos dos </a:t>
            </a:r>
            <a:r>
              <a:rPr lang="pt-PT" altLang="pt-PT" sz="2000" i="1"/>
              <a:t>arrays</a:t>
            </a:r>
            <a:r>
              <a:rPr lang="pt-PT" altLang="pt-PT" sz="2000"/>
              <a:t>.</a:t>
            </a:r>
            <a:endParaRPr lang="pt-PT" altLang="pt-PT" sz="2000" b="1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3400" y="4029075"/>
            <a:ext cx="3570288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(i=0 ; i&lt; N ; i++)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2000" b="1">
                <a:latin typeface="Courier New" panose="02070309020205020404" pitchFamily="49" charset="0"/>
                <a:cs typeface="Courier New" panose="02070309020205020404" pitchFamily="49" charset="0"/>
              </a:rPr>
              <a:t>  a[i] += i;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95800" y="4105275"/>
            <a:ext cx="411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PT" altLang="pt-PT" sz="1800">
                <a:latin typeface="Arial" panose="020B0604020202020204" pitchFamily="34" charset="0"/>
              </a:rPr>
              <a:t>Quais os elementos (código e variáveis) deste programa que exibem boa localidade temporal?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4617</Words>
  <Application>Microsoft Macintosh PowerPoint</Application>
  <PresentationFormat>Apresentação no Ecrã (4:3)</PresentationFormat>
  <Paragraphs>1185</Paragraphs>
  <Slides>52</Slides>
  <Notes>0</Notes>
  <HiddenSlides>3</HiddenSlides>
  <MMClips>0</MMClips>
  <ScaleCrop>false</ScaleCrop>
  <HeadingPairs>
    <vt:vector size="8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incorporados</vt:lpstr>
      </vt:variant>
      <vt:variant>
        <vt:i4>1</vt:i4>
      </vt:variant>
      <vt:variant>
        <vt:lpstr>Títulos dos diapositivos</vt:lpstr>
      </vt:variant>
      <vt:variant>
        <vt:i4>52</vt:i4>
      </vt:variant>
    </vt:vector>
  </HeadingPairs>
  <TitlesOfParts>
    <vt:vector size="59" baseType="lpstr">
      <vt:lpstr>ＭＳ Ｐゴシック</vt:lpstr>
      <vt:lpstr>Arial</vt:lpstr>
      <vt:lpstr>Calibri</vt:lpstr>
      <vt:lpstr>Cambria Math</vt:lpstr>
      <vt:lpstr>Courier New</vt:lpstr>
      <vt:lpstr>Office Theme</vt:lpstr>
      <vt:lpstr>Equation</vt:lpstr>
      <vt:lpstr>03 - Hierarquia da Memória: Conceitos Fundamentais e Desempenho</vt:lpstr>
      <vt:lpstr>Material de apoio (mesmo que para 04 – Hierarquia da Memória: Organização)</vt:lpstr>
      <vt:lpstr>Hiato Processador-Memória</vt:lpstr>
      <vt:lpstr>Hiato Processador-Memória</vt:lpstr>
      <vt:lpstr>Hiato Processador-Memória</vt:lpstr>
      <vt:lpstr>Hiato Processador-Memória</vt:lpstr>
      <vt:lpstr>Localidade</vt:lpstr>
      <vt:lpstr>Localidade Temporal</vt:lpstr>
      <vt:lpstr>Localidade Espacial</vt:lpstr>
      <vt:lpstr>Localidade</vt:lpstr>
      <vt:lpstr>Localidade</vt:lpstr>
      <vt:lpstr>Memória: Tecnologia e Localidade</vt:lpstr>
      <vt:lpstr>Questão</vt:lpstr>
      <vt:lpstr>Hierarquia de Memória: Tecnologia e Localidade</vt:lpstr>
      <vt:lpstr>Hierarquia de Memória</vt:lpstr>
      <vt:lpstr>Hierarquia de Memória</vt:lpstr>
      <vt:lpstr>Hierarquia de Memória: Inclusão</vt:lpstr>
      <vt:lpstr>Hierarquia de Memória: Terminologia</vt:lpstr>
      <vt:lpstr>Hierarquia de Memória: Terminologia</vt:lpstr>
      <vt:lpstr>Hierarquia de Memória e Localidade</vt:lpstr>
      <vt:lpstr>Hierarquia de Memória –1º acesso</vt:lpstr>
      <vt:lpstr>Hierarquia de Memória – localidade temporal</vt:lpstr>
      <vt:lpstr>Hierarquia de Memória – localidade espacial</vt:lpstr>
      <vt:lpstr>Intel Core i7 : Hierarquia da memória (2015)</vt:lpstr>
      <vt:lpstr>VoxVote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Hierarquia da memória - Desempenho</vt:lpstr>
      <vt:lpstr>Caches multi-nível</vt:lpstr>
      <vt:lpstr>Caches multi-nível</vt:lpstr>
      <vt:lpstr>Hierarquia da memória - Desempenho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do Desempenho</dc:title>
  <dc:creator>psantos</dc:creator>
  <cp:lastModifiedBy>Luís Paulo Peixoto Santos</cp:lastModifiedBy>
  <cp:revision>181</cp:revision>
  <dcterms:created xsi:type="dcterms:W3CDTF">2015-10-05T10:55:11Z</dcterms:created>
  <dcterms:modified xsi:type="dcterms:W3CDTF">2024-09-17T15:15:49Z</dcterms:modified>
</cp:coreProperties>
</file>