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7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1" r:id="rId3"/>
    <p:sldId id="303" r:id="rId4"/>
    <p:sldId id="259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302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83" r:id="rId32"/>
    <p:sldId id="284" r:id="rId33"/>
    <p:sldId id="287" r:id="rId34"/>
    <p:sldId id="288" r:id="rId35"/>
    <p:sldId id="289" r:id="rId36"/>
    <p:sldId id="291" r:id="rId37"/>
    <p:sldId id="292" r:id="rId38"/>
  </p:sldIdLst>
  <p:sldSz cx="9144000" cy="6858000" type="screen4x3"/>
  <p:notesSz cx="6858000" cy="9144000"/>
  <p:defaultTextStyle>
    <a:defPPr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9828C4-6F88-034E-8D13-D531FDA0E9B8}" v="13" dt="2024-09-09T15:39:31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txPr>
        <a:bodyPr/>
        <a:lstStyle/>
        <a:p>
          <a:pPr>
            <a:defRPr lang="pt-PT"/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B21-7D48-9018-2466368E9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94872"/>
        <c:axId val="302395264"/>
      </c:scatterChart>
      <c:valAx>
        <c:axId val="302394872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02395264"/>
        <c:crosses val="autoZero"/>
        <c:crossBetween val="midCat"/>
        <c:majorUnit val="5000"/>
      </c:valAx>
      <c:valAx>
        <c:axId val="302395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0239487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numFmt formatCode="General" sourceLinked="0"/>
              <c:txPr>
                <a:bodyPr/>
                <a:lstStyle/>
                <a:p>
                  <a:pPr>
                    <a:defRPr lang="pt-PT"/>
                  </a:pPr>
                  <a:endParaRPr lang="pt-PT"/>
                </a:p>
              </c:txPr>
            </c:trendlineLbl>
          </c:trendline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22-884A-B706-27FD38DB6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97224"/>
        <c:axId val="302396048"/>
      </c:scatterChart>
      <c:valAx>
        <c:axId val="302397224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02396048"/>
        <c:crosses val="autoZero"/>
        <c:crossBetween val="midCat"/>
        <c:majorUnit val="5000"/>
      </c:valAx>
      <c:valAx>
        <c:axId val="30239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0239722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trendline>
            <c:trendlineType val="log"/>
            <c:dispRSqr val="1"/>
            <c:dispEq val="1"/>
            <c:trendlineLbl>
              <c:numFmt formatCode="General" sourceLinked="0"/>
              <c:txPr>
                <a:bodyPr/>
                <a:lstStyle/>
                <a:p>
                  <a:pPr>
                    <a:defRPr lang="pt-PT"/>
                  </a:pPr>
                  <a:endParaRPr lang="pt-PT"/>
                </a:p>
              </c:txPr>
            </c:trendlineLbl>
          </c:trendline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58-3642-B594-2136CD612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2398400"/>
        <c:axId val="302391736"/>
      </c:scatterChart>
      <c:valAx>
        <c:axId val="302398400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02391736"/>
        <c:crosses val="autoZero"/>
        <c:crossBetween val="midCat"/>
        <c:majorUnit val="5000"/>
      </c:valAx>
      <c:valAx>
        <c:axId val="302391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0239840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numFmt formatCode="General" sourceLinked="0"/>
              <c:txPr>
                <a:bodyPr/>
                <a:lstStyle/>
                <a:p>
                  <a:pPr>
                    <a:defRPr lang="pt-PT"/>
                  </a:pPr>
                  <a:endParaRPr lang="pt-PT"/>
                </a:p>
              </c:txPr>
            </c:trendlineLbl>
          </c:trendline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19E-2941-98C0-7E276EDE1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1849800"/>
        <c:axId val="301852544"/>
      </c:scatterChart>
      <c:valAx>
        <c:axId val="301849800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01852544"/>
        <c:crosses val="autoZero"/>
        <c:crossBetween val="midCat"/>
        <c:majorUnit val="5000"/>
      </c:valAx>
      <c:valAx>
        <c:axId val="301852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0184980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1"/>
            <c:dispEq val="1"/>
            <c:trendlineLbl>
              <c:numFmt formatCode="General" sourceLinked="0"/>
              <c:txPr>
                <a:bodyPr/>
                <a:lstStyle/>
                <a:p>
                  <a:pPr>
                    <a:defRPr lang="pt-PT"/>
                  </a:pPr>
                  <a:endParaRPr lang="pt-PT"/>
                </a:p>
              </c:txPr>
            </c:trendlineLbl>
          </c:trendline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B7E-5C4F-837D-8DDC2C6A06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2591072"/>
        <c:axId val="392590288"/>
      </c:scatterChart>
      <c:valAx>
        <c:axId val="392591072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92590288"/>
        <c:crosses val="autoZero"/>
        <c:crossBetween val="midCat"/>
        <c:majorUnit val="5000"/>
      </c:valAx>
      <c:valAx>
        <c:axId val="392590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9259107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A0664-9D23-504B-878C-241803A74665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836D3-C30B-4441-85CA-D0647A64C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446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B8496-2F6B-9B44-95DE-AB590BD86921}" type="datetimeFigureOut">
              <a:rPr lang="pt-PT" smtClean="0"/>
              <a:pPr/>
              <a:t>09/09/24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F3F1-5861-F84A-B6DA-FB53F9C825F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899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52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80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727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821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30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92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5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13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0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03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695A7C5-99BE-674F-A55E-38EAD60F8915}" type="datetime1">
              <a:rPr lang="pt-PT" smtClean="0"/>
              <a:t>09/09/24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10215A9-BDBF-1541-9F88-F33CDF36F83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595E2A2F-3EFB-C941-BC40-E4D1DC0C3751}" type="datetime1">
              <a:rPr lang="pt-PT" smtClean="0"/>
              <a:t>09/09/24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 - Avaliação do Desempenho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33A3E4-BF19-754E-9826-FCA81420CC1E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504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99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02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7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9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79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93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3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F0AE-8E9B-4641-99DA-EFE09365999A}" type="datetimeFigureOut">
              <a:rPr lang="pt-PT" smtClean="0"/>
              <a:t>09/09/24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08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.voxvote.com/?pin=181685&amp;autosubmit=true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101" y="1743559"/>
            <a:ext cx="8717797" cy="1014736"/>
          </a:xfrm>
        </p:spPr>
        <p:txBody>
          <a:bodyPr>
            <a:normAutofit/>
          </a:bodyPr>
          <a:lstStyle/>
          <a:p>
            <a:r>
              <a:rPr lang="pt-PT" sz="4800" dirty="0"/>
              <a:t>02 – Avaliação do Desempenho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Luís Paulo Santos</a:t>
            </a:r>
          </a:p>
          <a:p>
            <a:r>
              <a:rPr lang="pt-PT" dirty="0"/>
              <a:t>Arquitectura de Computadores</a:t>
            </a:r>
          </a:p>
          <a:p>
            <a:r>
              <a:rPr lang="pt-PT" dirty="0"/>
              <a:t>Universidade do Minho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176638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angle 37"/>
          <p:cNvSpPr/>
          <p:nvPr/>
        </p:nvSpPr>
        <p:spPr>
          <a:xfrm>
            <a:off x="565022" y="2779797"/>
            <a:ext cx="74706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39"/>
          <p:cNvSpPr/>
          <p:nvPr/>
        </p:nvSpPr>
        <p:spPr>
          <a:xfrm>
            <a:off x="2517433" y="4299048"/>
            <a:ext cx="1766380" cy="1005552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10</a:t>
            </a:fld>
            <a:endParaRPr lang="pt-PT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3440909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354891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23051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6989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048743" y="6401302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4"/>
            <a:ext cx="1518221" cy="97994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25386" y="6180779"/>
            <a:ext cx="1305664" cy="56937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V="1">
            <a:off x="2378218" y="4785547"/>
            <a:ext cx="264088" cy="1395231"/>
          </a:xfrm>
          <a:prstGeom prst="bentConnector2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1168568" y="4971128"/>
            <a:ext cx="963346" cy="145595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67582" y="748093"/>
            <a:ext cx="1955412" cy="1569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/>
              <a:t>Neste caso:</a:t>
            </a:r>
          </a:p>
          <a:p>
            <a:r>
              <a:rPr lang="pt-PT" sz="2400" cap="small" spc="200" dirty="0"/>
              <a:t>1 instrução</a:t>
            </a:r>
          </a:p>
          <a:p>
            <a:r>
              <a:rPr lang="pt-PT" sz="2400" cap="small" spc="200" dirty="0"/>
              <a:t>2 ciclos</a:t>
            </a:r>
          </a:p>
          <a:p>
            <a:r>
              <a:rPr lang="pt-PT" sz="2400" cap="small" spc="200" dirty="0"/>
              <a:t>CPI = 2</a:t>
            </a:r>
          </a:p>
        </p:txBody>
      </p:sp>
      <p:cxnSp>
        <p:nvCxnSpPr>
          <p:cNvPr id="31" name="Elbow Connector 30"/>
          <p:cNvCxnSpPr>
            <a:stCxn id="54" idx="3"/>
            <a:endCxn id="24" idx="3"/>
          </p:cNvCxnSpPr>
          <p:nvPr/>
        </p:nvCxnSpPr>
        <p:spPr>
          <a:xfrm flipH="1">
            <a:off x="1157982" y="3311744"/>
            <a:ext cx="5017092" cy="753870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5" idx="3"/>
            <a:endCxn id="24" idx="3"/>
          </p:cNvCxnSpPr>
          <p:nvPr/>
        </p:nvCxnSpPr>
        <p:spPr>
          <a:xfrm flipH="1" flipV="1">
            <a:off x="1157982" y="4065614"/>
            <a:ext cx="5017092" cy="714778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0"/>
          </p:cNvCxnSpPr>
          <p:nvPr/>
        </p:nvCxnSpPr>
        <p:spPr>
          <a:xfrm rot="5400000" flipH="1" flipV="1">
            <a:off x="3241118" y="4225913"/>
            <a:ext cx="320598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730190" y="6175880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44" name="Oval 43"/>
          <p:cNvSpPr/>
          <p:nvPr/>
        </p:nvSpPr>
        <p:spPr>
          <a:xfrm>
            <a:off x="5267678" y="66046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5286645" y="595530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9" name="Straight Connector 48"/>
          <p:cNvCxnSpPr/>
          <p:nvPr/>
        </p:nvCxnSpPr>
        <p:spPr>
          <a:xfrm rot="10800000" flipH="1" flipV="1">
            <a:off x="5394646" y="6063303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076247" y="6403483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15633" y="6742075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894479" y="6404278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113414" y="660762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4485E-6 4.12309E-6 L 0.47143 -0.00186 " pathEditMode="relative" ptsTypes="AA">
                                      <p:cBhvr>
                                        <p:cTn id="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657E-8 0.00069 L 0.11308 -0.00116 L 0.11308 0.10041 L 0.20028 0.09694 " pathEditMode="relative" ptsTypes="AAAA">
                                      <p:cBhvr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9368E-6 -2.98473E-6 L -5.19368E-6 -0.1018 " pathEditMode="relative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657E-8 0.00069 L 0.11308 -0.00116 L 0.11308 0.10041 L 0.20028 0.09694 " pathEditMode="relative" ptsTypes="AAAA">
                                      <p:cBhvr>
                                        <p:cTn id="29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9368E-6 -2.98473E-6 L -5.19368E-6 -0.1018 " pathEditMode="relative" ptsTypes="AA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8" grpId="0" animBg="1"/>
      <p:bldP spid="40" grpId="0" animBg="1"/>
      <p:bldP spid="18" grpId="0" animBg="1"/>
      <p:bldP spid="18" grpId="1" animBg="1"/>
      <p:bldP spid="36" grpId="0" animBg="1"/>
      <p:bldP spid="36" grpId="1" animBg="1"/>
      <p:bldP spid="36" grpId="2" animBg="1"/>
      <p:bldP spid="26" grpId="0" animBg="1"/>
      <p:bldP spid="44" grpId="0" animBg="1"/>
      <p:bldP spid="44" grpId="1" animBg="1"/>
      <p:bldP spid="44" grpId="2" animBg="1"/>
      <p:bldP spid="48" grpId="0" animBg="1"/>
      <p:bldP spid="48" grpId="1" animBg="1"/>
      <p:bldP spid="48" grpId="2" animBg="1"/>
      <p:bldP spid="53" grpId="0" animBg="1"/>
      <p:bldP spid="5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CPI – cycles per instruction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7635-50D4-6E49-B89F-C3A04098552D}" type="slidenum">
              <a:rPr lang="en-US"/>
              <a:pPr/>
              <a:t>11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4" name="Marcador de Posição de Conteúdo 2"/>
              <p:cNvSpPr txBox="1">
                <a:spLocks/>
              </p:cNvSpPr>
              <p:nvPr/>
            </p:nvSpPr>
            <p:spPr bwMode="auto">
              <a:xfrm>
                <a:off x="275482" y="1431995"/>
                <a:ext cx="7356568" cy="46119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342900" indent="-342900">
                  <a:spcBef>
                    <a:spcPts val="1080"/>
                  </a:spcBef>
                  <a:buFontTx/>
                  <a:buChar char="•"/>
                </a:pPr>
                <a:r>
                  <a:rPr lang="en-US" sz="2400" dirty="0"/>
                  <a:t>Diferentes </a:t>
                </a:r>
                <a:r>
                  <a:rPr lang="en-US" sz="2400" dirty="0" err="1"/>
                  <a:t>tipos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instruções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exibem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diferentes</a:t>
                </a:r>
                <a:r>
                  <a:rPr lang="en-US" sz="2400" dirty="0"/>
                  <a:t> CPI:</a:t>
                </a:r>
              </a:p>
              <a:p>
                <a:pPr marL="800100" lvl="1" indent="-342900">
                  <a:spcBef>
                    <a:spcPts val="1080"/>
                  </a:spcBef>
                  <a:buFont typeface="Arial" pitchFamily="-109" charset="0"/>
                  <a:buChar char="•"/>
                </a:pPr>
                <a:r>
                  <a:rPr lang="en-US" sz="2400" dirty="0"/>
                  <a:t>CPI </a:t>
                </a:r>
                <a:r>
                  <a:rPr lang="en-US" sz="2400" dirty="0" err="1"/>
                  <a:t>divisões</a:t>
                </a:r>
                <a:r>
                  <a:rPr lang="en-US" sz="2400" dirty="0"/>
                  <a:t> &gt; CPI </a:t>
                </a:r>
                <a:r>
                  <a:rPr lang="en-US" sz="2400" dirty="0" err="1"/>
                  <a:t>adições</a:t>
                </a:r>
                <a:endParaRPr lang="en-US" sz="2400" dirty="0"/>
              </a:p>
              <a:p>
                <a:pPr marL="800100" lvl="1" indent="-342900">
                  <a:spcBef>
                    <a:spcPct val="20000"/>
                  </a:spcBef>
                  <a:buFont typeface="Arial" pitchFamily="-109" charset="0"/>
                  <a:buChar char="•"/>
                </a:pPr>
                <a:r>
                  <a:rPr lang="en-US" sz="2400" dirty="0"/>
                  <a:t>CPI </a:t>
                </a:r>
                <a:r>
                  <a:rPr lang="en-US" sz="2400" dirty="0" err="1"/>
                  <a:t>acessos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memória</a:t>
                </a:r>
                <a:r>
                  <a:rPr lang="en-US" sz="2400" dirty="0"/>
                  <a:t> &gt; CPI </a:t>
                </a:r>
                <a:r>
                  <a:rPr lang="en-US" sz="2400" dirty="0" err="1"/>
                  <a:t>acessos</a:t>
                </a:r>
                <a:r>
                  <a:rPr lang="en-US" sz="2400" dirty="0"/>
                  <a:t> a </a:t>
                </a:r>
                <a:r>
                  <a:rPr lang="en-US" sz="2400" dirty="0" err="1"/>
                  <a:t>registos</a:t>
                </a:r>
                <a:endParaRPr lang="en-US" sz="2400" dirty="0"/>
              </a:p>
              <a:p>
                <a:pPr marL="800100" lvl="1" indent="-342900">
                  <a:spcBef>
                    <a:spcPct val="20000"/>
                  </a:spcBef>
                  <a:buFont typeface="Arial" pitchFamily="-109" charset="0"/>
                  <a:buChar char="•"/>
                </a:pPr>
                <a:r>
                  <a:rPr lang="en-US" sz="2400" dirty="0"/>
                  <a:t>CPI </a:t>
                </a:r>
                <a:r>
                  <a:rPr lang="en-US" sz="2400" dirty="0" err="1"/>
                  <a:t>vírgula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flutuante</a:t>
                </a:r>
                <a:r>
                  <a:rPr lang="en-US" sz="2400" dirty="0"/>
                  <a:t> &gt;= CPI </a:t>
                </a:r>
                <a:r>
                  <a:rPr lang="en-US" sz="2400" dirty="0" err="1"/>
                  <a:t>inteiros</a:t>
                </a:r>
                <a:endParaRPr lang="en-US" sz="2400" dirty="0"/>
              </a:p>
              <a:p>
                <a:pPr marL="342900" indent="-342900">
                  <a:spcBef>
                    <a:spcPts val="1080"/>
                  </a:spcBef>
                  <a:buFontTx/>
                  <a:buChar char="•"/>
                </a:pPr>
                <a:r>
                  <a:rPr lang="en-US" sz="2400" dirty="0"/>
                  <a:t>A </a:t>
                </a:r>
                <a:r>
                  <a:rPr lang="en-US" sz="2400" dirty="0" err="1"/>
                  <a:t>mesma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instrução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pode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requerer</a:t>
                </a:r>
                <a:r>
                  <a:rPr lang="en-US" sz="2400" dirty="0"/>
                  <a:t> um </a:t>
                </a:r>
                <a:r>
                  <a:rPr lang="en-US" sz="2400" dirty="0" err="1"/>
                  <a:t>número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ciclos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diferente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diferentes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estados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máquina</a:t>
                </a:r>
                <a:endParaRPr lang="en-US" sz="2400" dirty="0"/>
              </a:p>
              <a:p>
                <a:pPr marL="342900" indent="-342900">
                  <a:spcBef>
                    <a:spcPts val="1080"/>
                  </a:spcBef>
                  <a:buFontTx/>
                  <a:buChar char="•"/>
                </a:pPr>
                <a:r>
                  <a:rPr lang="en-US" sz="2400" dirty="0"/>
                  <a:t>CPI </a:t>
                </a:r>
                <a:r>
                  <a:rPr lang="en-US" sz="2400" dirty="0" err="1"/>
                  <a:t>é</a:t>
                </a:r>
                <a:r>
                  <a:rPr lang="en-US" sz="2400" dirty="0"/>
                  <a:t> um valor </a:t>
                </a:r>
                <a:r>
                  <a:rPr lang="en-US" sz="2400" dirty="0" err="1"/>
                  <a:t>médio</a:t>
                </a:r>
                <a:endParaRPr lang="en-US" sz="2400" dirty="0"/>
              </a:p>
              <a:p>
                <a:pPr>
                  <a:spcBef>
                    <a:spcPts val="108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42900" indent="-342900">
                  <a:spcBef>
                    <a:spcPts val="1680"/>
                  </a:spcBef>
                  <a:buFontTx/>
                  <a:buChar char="•"/>
                </a:pPr>
                <a:r>
                  <a:rPr lang="en-US" sz="2400" dirty="0" err="1"/>
                  <a:t>Pode</a:t>
                </a:r>
                <a:r>
                  <a:rPr lang="en-US" sz="2400" dirty="0"/>
                  <a:t> ser </a:t>
                </a:r>
                <a:r>
                  <a:rPr lang="en-US" sz="2400" dirty="0" err="1"/>
                  <a:t>medido</a:t>
                </a:r>
                <a:r>
                  <a:rPr lang="en-US" sz="2400" dirty="0"/>
                  <a:t> com </a:t>
                </a:r>
                <a:r>
                  <a:rPr lang="en-US" sz="2400" dirty="0" err="1"/>
                  <a:t>diferentes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precisões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054" name="Marcador de Posição de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482" y="1431995"/>
                <a:ext cx="7356568" cy="4611998"/>
              </a:xfrm>
              <a:prstGeom prst="rect">
                <a:avLst/>
              </a:prstGeom>
              <a:blipFill>
                <a:blip r:embed="rId2"/>
                <a:stretch>
                  <a:fillRect l="-1379" t="-1099" b="-27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49624" y="1408381"/>
            <a:ext cx="7383013" cy="12586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Previsão</a:t>
            </a:r>
            <a:r>
              <a:rPr lang="en-US" dirty="0">
                <a:solidFill>
                  <a:schemeClr val="tx1"/>
                </a:solidFill>
              </a:rPr>
              <a:t> do tempo de </a:t>
            </a:r>
            <a:r>
              <a:rPr lang="en-US" dirty="0" err="1">
                <a:solidFill>
                  <a:schemeClr val="tx1"/>
                </a:solidFill>
              </a:rPr>
              <a:t>execução</a:t>
            </a:r>
            <a:r>
              <a:rPr lang="en-US" dirty="0">
                <a:solidFill>
                  <a:schemeClr val="tx1"/>
                </a:solidFill>
              </a:rPr>
              <a:t> (T</a:t>
            </a:r>
            <a:r>
              <a:rPr lang="en-US" baseline="-25000" dirty="0">
                <a:solidFill>
                  <a:schemeClr val="tx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) de um </a:t>
            </a:r>
            <a:r>
              <a:rPr lang="en-US" dirty="0" err="1">
                <a:solidFill>
                  <a:schemeClr val="tx1"/>
                </a:solidFill>
              </a:rPr>
              <a:t>programa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máquina</a:t>
            </a:r>
            <a:r>
              <a:rPr lang="en-US" dirty="0">
                <a:solidFill>
                  <a:schemeClr val="tx1"/>
                </a:solidFill>
              </a:rPr>
              <a:t> -  </a:t>
            </a:r>
            <a:r>
              <a:rPr lang="en-US" dirty="0" err="1">
                <a:solidFill>
                  <a:schemeClr val="tx1"/>
                </a:solidFill>
              </a:rPr>
              <a:t>requer</a:t>
            </a:r>
            <a:r>
              <a:rPr lang="en-US" dirty="0">
                <a:solidFill>
                  <a:schemeClr val="tx1"/>
                </a:solidFill>
              </a:rPr>
              <a:t> um  </a:t>
            </a:r>
            <a:r>
              <a:rPr lang="en-US" b="1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relacione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desempenho</a:t>
            </a:r>
            <a:r>
              <a:rPr lang="en-US" dirty="0">
                <a:solidFill>
                  <a:schemeClr val="tx1"/>
                </a:solidFill>
              </a:rPr>
              <a:t> com as </a:t>
            </a:r>
            <a:r>
              <a:rPr lang="en-US" dirty="0" err="1">
                <a:solidFill>
                  <a:schemeClr val="tx1"/>
                </a:solidFill>
              </a:rPr>
              <a:t>características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sistema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computação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 err="1">
                <a:solidFill>
                  <a:schemeClr val="tx1"/>
                </a:solidFill>
              </a:rPr>
              <a:t>hw</a:t>
            </a:r>
            <a:r>
              <a:rPr lang="en-US" dirty="0" err="1">
                <a:solidFill>
                  <a:schemeClr val="tx1"/>
                </a:solidFill>
              </a:rPr>
              <a:t>+</a:t>
            </a:r>
            <a:r>
              <a:rPr lang="en-US" i="1" dirty="0" err="1">
                <a:solidFill>
                  <a:schemeClr val="tx1"/>
                </a:solidFill>
              </a:rPr>
              <a:t>sw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E177-9C5D-3C44-A287-8FB848EB1A91}" type="slidenum">
              <a:rPr lang="en-US"/>
              <a:pPr/>
              <a:t>12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6" name="Rectângulo arredondado 5"/>
          <p:cNvSpPr/>
          <p:nvPr/>
        </p:nvSpPr>
        <p:spPr>
          <a:xfrm>
            <a:off x="182117" y="2895600"/>
            <a:ext cx="3753355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Um programa numa máquina executa num determinado número </a:t>
            </a:r>
            <a:r>
              <a:rPr lang="en-US" u="sng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médio</a:t>
            </a:r>
            <a:r>
              <a:rPr lang="en-US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de ciclos de relógio:</a:t>
            </a:r>
          </a:p>
          <a:p>
            <a:pPr algn="ctr"/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# clock cycles</a:t>
            </a:r>
          </a:p>
        </p:txBody>
      </p:sp>
      <p:sp>
        <p:nvSpPr>
          <p:cNvPr id="7" name="Rectângulo arredondado 6"/>
          <p:cNvSpPr/>
          <p:nvPr/>
        </p:nvSpPr>
        <p:spPr>
          <a:xfrm>
            <a:off x="4087328" y="2895600"/>
            <a:ext cx="3348896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O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período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do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relógio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do CPU é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constante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:</a:t>
            </a:r>
          </a:p>
          <a:p>
            <a:pPr algn="ctr"/>
            <a:r>
              <a:rPr lang="en-US" b="1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Tcc</a:t>
            </a:r>
            <a:r>
              <a:rPr lang="en-US" b="1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= 1 / </a:t>
            </a:r>
            <a:r>
              <a:rPr lang="en-US" b="1" i="1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f</a:t>
            </a:r>
            <a:endParaRPr lang="en-US" b="1" dirty="0">
              <a:solidFill>
                <a:srgbClr val="FFFFFF"/>
              </a:solidFill>
              <a:ea typeface="Arial" pitchFamily="-109" charset="0"/>
              <a:cs typeface="Arial" pitchFamily="-109" charset="0"/>
            </a:endParaRPr>
          </a:p>
        </p:txBody>
      </p:sp>
      <p:sp>
        <p:nvSpPr>
          <p:cNvPr id="8" name="Rectângulo arredondado 7"/>
          <p:cNvSpPr/>
          <p:nvPr/>
        </p:nvSpPr>
        <p:spPr>
          <a:xfrm>
            <a:off x="2311106" y="5267138"/>
            <a:ext cx="3200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T</a:t>
            </a:r>
            <a:r>
              <a:rPr lang="en-US" b="1" baseline="-2500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EXEC</a:t>
            </a:r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= # clock cycles * Tcc</a:t>
            </a:r>
          </a:p>
        </p:txBody>
      </p:sp>
      <p:cxnSp>
        <p:nvCxnSpPr>
          <p:cNvPr id="10" name="Forma 9"/>
          <p:cNvCxnSpPr>
            <a:stCxn id="6" idx="2"/>
            <a:endCxn id="8" idx="1"/>
          </p:cNvCxnSpPr>
          <p:nvPr/>
        </p:nvCxnSpPr>
        <p:spPr>
          <a:xfrm rot="16200000" flipH="1">
            <a:off x="1570681" y="4983913"/>
            <a:ext cx="1228538" cy="2523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Forma 11"/>
          <p:cNvCxnSpPr>
            <a:stCxn id="7" idx="2"/>
            <a:endCxn id="8" idx="3"/>
          </p:cNvCxnSpPr>
          <p:nvPr/>
        </p:nvCxnSpPr>
        <p:spPr>
          <a:xfrm rot="5400000">
            <a:off x="5022372" y="4984934"/>
            <a:ext cx="1228538" cy="2502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</a:t>
            </a:r>
          </a:p>
        </p:txBody>
      </p:sp>
      <p:sp>
        <p:nvSpPr>
          <p:cNvPr id="13315" name="Marcador de Posição de Conteúdo 2"/>
          <p:cNvSpPr>
            <a:spLocks noGrp="1"/>
          </p:cNvSpPr>
          <p:nvPr>
            <p:ph idx="1"/>
          </p:nvPr>
        </p:nvSpPr>
        <p:spPr>
          <a:xfrm>
            <a:off x="349624" y="1323551"/>
            <a:ext cx="7086600" cy="9902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De </a:t>
            </a:r>
            <a:r>
              <a:rPr lang="en-US" sz="2400" dirty="0" err="1">
                <a:solidFill>
                  <a:srgbClr val="000000"/>
                </a:solidFill>
              </a:rPr>
              <a:t>que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depende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número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médio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ciclos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necessários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para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executar</a:t>
            </a:r>
            <a:r>
              <a:rPr lang="en-US" sz="2400" dirty="0">
                <a:solidFill>
                  <a:srgbClr val="000000"/>
                </a:solidFill>
              </a:rPr>
              <a:t> um </a:t>
            </a:r>
            <a:r>
              <a:rPr lang="en-US" sz="2400" dirty="0" err="1">
                <a:solidFill>
                  <a:srgbClr val="000000"/>
                </a:solidFill>
              </a:rPr>
              <a:t>programa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38B-06C1-AD41-8C29-DFA691F7705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6" name="Rectângulo arredondado 5"/>
          <p:cNvSpPr/>
          <p:nvPr/>
        </p:nvSpPr>
        <p:spPr>
          <a:xfrm>
            <a:off x="207264" y="2525675"/>
            <a:ext cx="2903601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Número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b="1" u="sng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médio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ciclos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necessário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para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executar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uma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instrução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: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CPI</a:t>
            </a:r>
          </a:p>
        </p:txBody>
      </p:sp>
      <p:sp>
        <p:nvSpPr>
          <p:cNvPr id="7" name="Rectângulo arredondado 6"/>
          <p:cNvSpPr/>
          <p:nvPr/>
        </p:nvSpPr>
        <p:spPr>
          <a:xfrm>
            <a:off x="4488699" y="2487950"/>
            <a:ext cx="323670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número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instruções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executadas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de um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programa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: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#I</a:t>
            </a:r>
          </a:p>
        </p:txBody>
      </p:sp>
      <p:sp>
        <p:nvSpPr>
          <p:cNvPr id="8" name="Rectângulo arredondado 7"/>
          <p:cNvSpPr/>
          <p:nvPr/>
        </p:nvSpPr>
        <p:spPr>
          <a:xfrm>
            <a:off x="2347460" y="4202825"/>
            <a:ext cx="3200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# clock cycles = CPI * #I</a:t>
            </a:r>
          </a:p>
        </p:txBody>
      </p:sp>
      <p:cxnSp>
        <p:nvCxnSpPr>
          <p:cNvPr id="9" name="Forma 8"/>
          <p:cNvCxnSpPr>
            <a:stCxn id="6" idx="2"/>
            <a:endCxn id="8" idx="1"/>
          </p:cNvCxnSpPr>
          <p:nvPr/>
        </p:nvCxnSpPr>
        <p:spPr>
          <a:xfrm rot="16200000" flipH="1">
            <a:off x="1736187" y="4048752"/>
            <a:ext cx="534150" cy="688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Forma 9"/>
          <p:cNvCxnSpPr>
            <a:stCxn id="7" idx="2"/>
            <a:endCxn id="8" idx="3"/>
          </p:cNvCxnSpPr>
          <p:nvPr/>
        </p:nvCxnSpPr>
        <p:spPr>
          <a:xfrm rot="5400000">
            <a:off x="5541519" y="4094492"/>
            <a:ext cx="571875" cy="559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ângulo arredondado 10"/>
          <p:cNvSpPr/>
          <p:nvPr/>
        </p:nvSpPr>
        <p:spPr>
          <a:xfrm>
            <a:off x="858393" y="548565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T</a:t>
            </a:r>
            <a:r>
              <a:rPr lang="en-US" b="1" baseline="-2500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EXEC</a:t>
            </a:r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= # clock cycles * Tcc = CPI * #I * Tcc = CPI * #I / </a:t>
            </a:r>
            <a:r>
              <a:rPr lang="en-US" b="1" i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f</a:t>
            </a:r>
            <a:endParaRPr lang="en-US" b="1">
              <a:solidFill>
                <a:srgbClr val="FFFFFF"/>
              </a:solidFill>
              <a:ea typeface="Arial" pitchFamily="-109" charset="0"/>
              <a:cs typeface="Arial" pitchFamily="-109" charset="0"/>
            </a:endParaRPr>
          </a:p>
        </p:txBody>
      </p:sp>
      <p:cxnSp>
        <p:nvCxnSpPr>
          <p:cNvPr id="19" name="Conexão em ângulos rectos 18"/>
          <p:cNvCxnSpPr>
            <a:stCxn id="8" idx="2"/>
            <a:endCxn id="11" idx="0"/>
          </p:cNvCxnSpPr>
          <p:nvPr/>
        </p:nvCxnSpPr>
        <p:spPr>
          <a:xfrm rot="5400000">
            <a:off x="3761865" y="5299854"/>
            <a:ext cx="368425" cy="31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Desempenho</a:t>
            </a:r>
            <a:r>
              <a:rPr lang="en-US" dirty="0"/>
              <a:t> do CPU</a:t>
            </a:r>
          </a:p>
        </p:txBody>
      </p:sp>
      <p:graphicFrame>
        <p:nvGraphicFramePr>
          <p:cNvPr id="2050" name="Marcador de Posição de Conteúdo 5"/>
          <p:cNvGraphicFramePr>
            <a:graphicFrameLocks noGrp="1" noChangeAspect="1"/>
          </p:cNvGraphicFramePr>
          <p:nvPr>
            <p:ph idx="1"/>
          </p:nvPr>
        </p:nvGraphicFramePr>
        <p:xfrm>
          <a:off x="1381125" y="2227263"/>
          <a:ext cx="5110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177800" progId="Equation.3">
                  <p:embed/>
                </p:oleObj>
              </mc:Choice>
              <mc:Fallback>
                <p:oleObj name="Equation" r:id="rId2" imgW="1295400" imgH="177800" progId="Equation.3">
                  <p:embed/>
                  <p:pic>
                    <p:nvPicPr>
                      <p:cNvPr id="2050" name="Marcador de Posição de Conteúd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227263"/>
                        <a:ext cx="51101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7635-50D4-6E49-B89F-C3A04098552D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</a:t>
            </a:r>
          </a:p>
        </p:txBody>
      </p:sp>
      <p:sp>
        <p:nvSpPr>
          <p:cNvPr id="3077" name="Marcador de Posição de Conteúdo 2"/>
          <p:cNvSpPr>
            <a:spLocks noGrp="1"/>
          </p:cNvSpPr>
          <p:nvPr>
            <p:ph idx="1"/>
          </p:nvPr>
        </p:nvSpPr>
        <p:spPr>
          <a:xfrm>
            <a:off x="163454" y="1600200"/>
            <a:ext cx="7456546" cy="927342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Um </a:t>
            </a:r>
            <a:r>
              <a:rPr lang="en-US" sz="2000" dirty="0" err="1">
                <a:solidFill>
                  <a:schemeClr val="tx1"/>
                </a:solidFill>
              </a:rPr>
              <a:t>programador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escolher</a:t>
            </a:r>
            <a:r>
              <a:rPr lang="en-US" sz="2000" dirty="0">
                <a:solidFill>
                  <a:schemeClr val="tx1"/>
                </a:solidFill>
              </a:rPr>
              <a:t> entre </a:t>
            </a:r>
            <a:r>
              <a:rPr lang="en-US" sz="2000" dirty="0" err="1">
                <a:solidFill>
                  <a:schemeClr val="tx1"/>
                </a:solidFill>
              </a:rPr>
              <a:t>dois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segmentos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código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diferentes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para</a:t>
            </a:r>
            <a:r>
              <a:rPr lang="en-US" sz="2000" dirty="0">
                <a:solidFill>
                  <a:schemeClr val="tx1"/>
                </a:solidFill>
              </a:rPr>
              <a:t> um </a:t>
            </a:r>
            <a:r>
              <a:rPr lang="en-US" sz="2000" dirty="0" err="1">
                <a:solidFill>
                  <a:schemeClr val="tx1"/>
                </a:solidFill>
              </a:rPr>
              <a:t>mesmo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algoritmo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Qual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rápido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B472-3AA0-8A43-B354-A333A54B6512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49624" y="2791613"/>
          <a:ext cx="2736206" cy="1219200"/>
        </p:xfrm>
        <a:graphic>
          <a:graphicData uri="http://schemas.openxmlformats.org/drawingml/2006/table">
            <a:tbl>
              <a:tblPr/>
              <a:tblGrid>
                <a:gridCol w="177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Tipo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 de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Instrução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09" charset="0"/>
                        <a:ea typeface="Arial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772016" y="2791613"/>
          <a:ext cx="3508500" cy="1219200"/>
        </p:xfrm>
        <a:graphic>
          <a:graphicData uri="http://schemas.openxmlformats.org/drawingml/2006/table">
            <a:tbl>
              <a:tblPr/>
              <a:tblGrid>
                <a:gridCol w="87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Código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Número de Instruções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39918"/>
              </p:ext>
            </p:extLst>
          </p:nvPr>
        </p:nvGraphicFramePr>
        <p:xfrm>
          <a:off x="3522663" y="4326819"/>
          <a:ext cx="40973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355320" progId="Equation.3">
                  <p:embed/>
                </p:oleObj>
              </mc:Choice>
              <mc:Fallback>
                <p:oleObj name="Equation" r:id="rId2" imgW="2958840" imgH="35532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326819"/>
                        <a:ext cx="4097337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192299"/>
              </p:ext>
            </p:extLst>
          </p:nvPr>
        </p:nvGraphicFramePr>
        <p:xfrm>
          <a:off x="3522663" y="4879006"/>
          <a:ext cx="40798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240" imgH="355320" progId="Equation.3">
                  <p:embed/>
                </p:oleObj>
              </mc:Choice>
              <mc:Fallback>
                <p:oleObj name="Equation" r:id="rId4" imgW="2946240" imgH="35532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879006"/>
                        <a:ext cx="40798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7527" y="60359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114280" y="5676254"/>
          <a:ext cx="3016400" cy="611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3100" imgH="393700" progId="Equation.3">
                  <p:embed/>
                </p:oleObj>
              </mc:Choice>
              <mc:Fallback>
                <p:oleObj name="Equation" r:id="rId6" imgW="1943100" imgH="3937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280" y="5676254"/>
                        <a:ext cx="3016400" cy="611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21037"/>
              </p:ext>
            </p:extLst>
          </p:nvPr>
        </p:nvGraphicFramePr>
        <p:xfrm>
          <a:off x="412480" y="4423656"/>
          <a:ext cx="26733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8" imgW="1930320" imgH="215640" progId="Equation.3">
                  <p:embed/>
                </p:oleObj>
              </mc:Choice>
              <mc:Fallback>
                <p:oleObj name="Equação" r:id="rId8" imgW="1930320" imgH="215640" progId="Equation.3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80" y="4423656"/>
                        <a:ext cx="267335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34895"/>
              </p:ext>
            </p:extLst>
          </p:nvPr>
        </p:nvGraphicFramePr>
        <p:xfrm>
          <a:off x="404813" y="4948238"/>
          <a:ext cx="26908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0" imgW="1942920" imgH="215640" progId="Equation.3">
                  <p:embed/>
                </p:oleObj>
              </mc:Choice>
              <mc:Fallback>
                <p:oleObj name="Equação" r:id="rId10" imgW="1942920" imgH="215640" progId="Equation.3">
                  <p:embed/>
                  <p:pic>
                    <p:nvPicPr>
                      <p:cNvPr id="1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4948238"/>
                        <a:ext cx="2690812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inal de proibição 1"/>
          <p:cNvSpPr/>
          <p:nvPr/>
        </p:nvSpPr>
        <p:spPr>
          <a:xfrm>
            <a:off x="1030637" y="4421803"/>
            <a:ext cx="852406" cy="797456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</a:t>
            </a:r>
          </a:p>
        </p:txBody>
      </p:sp>
      <p:sp>
        <p:nvSpPr>
          <p:cNvPr id="14339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149703" cy="96506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Calcule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</a:t>
            </a:r>
            <a:r>
              <a:rPr lang="en-US" dirty="0">
                <a:solidFill>
                  <a:srgbClr val="000000"/>
                </a:solidFill>
              </a:rPr>
              <a:t> tempo de </a:t>
            </a:r>
            <a:r>
              <a:rPr lang="en-US" dirty="0" err="1">
                <a:solidFill>
                  <a:srgbClr val="000000"/>
                </a:solidFill>
              </a:rPr>
              <a:t>execução</a:t>
            </a:r>
            <a:r>
              <a:rPr lang="en-US" dirty="0">
                <a:solidFill>
                  <a:srgbClr val="000000"/>
                </a:solidFill>
              </a:rPr>
              <a:t> do </a:t>
            </a:r>
            <a:r>
              <a:rPr lang="en-US" dirty="0" err="1">
                <a:solidFill>
                  <a:srgbClr val="000000"/>
                </a:solidFill>
              </a:rPr>
              <a:t>programa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abaixo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máquina</a:t>
            </a:r>
            <a:r>
              <a:rPr lang="en-US" dirty="0">
                <a:solidFill>
                  <a:srgbClr val="000000"/>
                </a:solidFill>
              </a:rPr>
              <a:t> com um </a:t>
            </a:r>
            <a:r>
              <a:rPr lang="en-US" dirty="0" err="1">
                <a:solidFill>
                  <a:srgbClr val="000000"/>
                </a:solidFill>
              </a:rPr>
              <a:t>relógio</a:t>
            </a:r>
            <a:r>
              <a:rPr lang="en-US" dirty="0">
                <a:solidFill>
                  <a:srgbClr val="000000"/>
                </a:solidFill>
              </a:rPr>
              <a:t> de 2 GHz </a:t>
            </a:r>
            <a:r>
              <a:rPr lang="en-US" dirty="0" err="1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CPI=1.5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9EE-D18E-C44C-8D1B-CB18CA8C0594}" type="slidenum">
              <a:rPr lang="en-US"/>
              <a:pPr/>
              <a:t>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14342" name="CaixaDeTexto 5"/>
          <p:cNvSpPr txBox="1">
            <a:spLocks noChangeArrowheads="1"/>
          </p:cNvSpPr>
          <p:nvPr/>
        </p:nvSpPr>
        <p:spPr bwMode="auto">
          <a:xfrm>
            <a:off x="2486074" y="2743200"/>
            <a:ext cx="2528888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movl 10, %eax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movl 0, %ecx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ciclo: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addl %eax, %ecx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decl %eax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jnz ciclo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914400" y="4703575"/>
            <a:ext cx="60764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#I = 32</a:t>
            </a:r>
          </a:p>
          <a:p>
            <a:r>
              <a:rPr lang="en-US" sz="2000" b="1" dirty="0"/>
              <a:t>NOTA:</a:t>
            </a:r>
            <a:r>
              <a:rPr lang="en-US" sz="2000" dirty="0"/>
              <a:t> 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instruções</a:t>
            </a:r>
            <a:r>
              <a:rPr lang="en-US" sz="2000" dirty="0"/>
              <a:t> </a:t>
            </a:r>
            <a:r>
              <a:rPr lang="en-US" sz="2000" b="1" dirty="0" err="1"/>
              <a:t>executadas</a:t>
            </a:r>
            <a:r>
              <a:rPr lang="en-US" sz="2000" b="1" dirty="0"/>
              <a:t>.</a:t>
            </a:r>
          </a:p>
          <a:p>
            <a:endParaRPr lang="en-US" sz="2000" b="1" dirty="0"/>
          </a:p>
          <a:p>
            <a:r>
              <a:rPr lang="en-US" sz="2000" dirty="0" err="1"/>
              <a:t>T</a:t>
            </a:r>
            <a:r>
              <a:rPr lang="en-US" sz="2000" baseline="-25000" dirty="0" err="1"/>
              <a:t>exec</a:t>
            </a:r>
            <a:r>
              <a:rPr lang="en-US" sz="2000" baseline="-25000" dirty="0"/>
              <a:t> </a:t>
            </a:r>
            <a:r>
              <a:rPr lang="en-US" sz="2000" dirty="0"/>
              <a:t>= 32 * 1.5 </a:t>
            </a:r>
            <a:r>
              <a:rPr lang="en-US" sz="2000"/>
              <a:t>/ 2 E9 = 24 E-9 </a:t>
            </a:r>
            <a:r>
              <a:rPr lang="en-US" sz="2000" dirty="0" err="1"/>
              <a:t>s</a:t>
            </a:r>
            <a:r>
              <a:rPr lang="en-US" sz="2000" dirty="0"/>
              <a:t> = 24 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1"/>
          <p:cNvSpPr>
            <a:spLocks noGrp="1"/>
          </p:cNvSpPr>
          <p:nvPr>
            <p:ph type="title"/>
          </p:nvPr>
        </p:nvSpPr>
        <p:spPr>
          <a:xfrm>
            <a:off x="349624" y="158516"/>
            <a:ext cx="7086600" cy="731838"/>
          </a:xfrm>
        </p:spPr>
        <p:txBody>
          <a:bodyPr/>
          <a:lstStyle/>
          <a:p>
            <a:pPr eaLnBrk="1" hangingPunct="1"/>
            <a:r>
              <a:rPr lang="en-US" dirty="0" err="1"/>
              <a:t>Relação</a:t>
            </a:r>
            <a:r>
              <a:rPr lang="en-US" dirty="0"/>
              <a:t> entre as </a:t>
            </a:r>
            <a:r>
              <a:rPr lang="en-US" dirty="0" err="1"/>
              <a:t>métricas</a:t>
            </a:r>
            <a:endParaRPr lang="en-US" dirty="0"/>
          </a:p>
        </p:txBody>
      </p:sp>
      <p:sp>
        <p:nvSpPr>
          <p:cNvPr id="4100" name="Marcador de Posição de Conteúdo 2"/>
          <p:cNvSpPr>
            <a:spLocks noGrp="1"/>
          </p:cNvSpPr>
          <p:nvPr>
            <p:ph idx="1"/>
          </p:nvPr>
        </p:nvSpPr>
        <p:spPr>
          <a:xfrm>
            <a:off x="310909" y="1539875"/>
            <a:ext cx="7802728" cy="4641663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#I – </a:t>
            </a:r>
            <a:r>
              <a:rPr lang="en-US" sz="2000" dirty="0" err="1">
                <a:solidFill>
                  <a:srgbClr val="000000"/>
                </a:solidFill>
              </a:rPr>
              <a:t>depende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algoritmo</a:t>
            </a:r>
            <a:r>
              <a:rPr lang="en-US" sz="2000" dirty="0">
                <a:solidFill>
                  <a:srgbClr val="000000"/>
                </a:solidFill>
              </a:rPr>
              <a:t>, do </a:t>
            </a:r>
            <a:r>
              <a:rPr lang="en-US" sz="2000" dirty="0" err="1">
                <a:solidFill>
                  <a:srgbClr val="000000"/>
                </a:solidFill>
              </a:rPr>
              <a:t>compilador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arquitectura</a:t>
            </a:r>
            <a:r>
              <a:rPr lang="en-US" sz="2000" dirty="0">
                <a:solidFill>
                  <a:srgbClr val="000000"/>
                </a:solidFill>
              </a:rPr>
              <a:t> (ISA)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CPI – </a:t>
            </a:r>
            <a:r>
              <a:rPr lang="en-US" sz="2000" dirty="0" err="1">
                <a:solidFill>
                  <a:srgbClr val="000000"/>
                </a:solidFill>
              </a:rPr>
              <a:t>depende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arquitectura</a:t>
            </a:r>
            <a:r>
              <a:rPr lang="en-US" sz="2000" dirty="0">
                <a:solidFill>
                  <a:srgbClr val="000000"/>
                </a:solidFill>
              </a:rPr>
              <a:t> (ISA),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mistura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instruções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efectivamente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utilizadas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organização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processador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organização</a:t>
            </a:r>
            <a:r>
              <a:rPr lang="en-US" sz="2000" dirty="0">
                <a:solidFill>
                  <a:srgbClr val="000000"/>
                </a:solidFill>
              </a:rPr>
              <a:t> dos </a:t>
            </a:r>
            <a:r>
              <a:rPr lang="en-US" sz="2000" dirty="0" err="1">
                <a:solidFill>
                  <a:srgbClr val="000000"/>
                </a:solidFill>
              </a:rPr>
              <a:t>restantes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componentes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sistema</a:t>
            </a:r>
            <a:r>
              <a:rPr lang="en-US" sz="2000" dirty="0">
                <a:solidFill>
                  <a:srgbClr val="000000"/>
                </a:solidFill>
              </a:rPr>
              <a:t> (ex., </a:t>
            </a:r>
            <a:r>
              <a:rPr lang="en-US" sz="2000" dirty="0" err="1">
                <a:solidFill>
                  <a:srgbClr val="000000"/>
                </a:solidFill>
              </a:rPr>
              <a:t>memória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000" i="1" dirty="0" err="1">
                <a:solidFill>
                  <a:srgbClr val="000000"/>
                </a:solidFill>
              </a:rPr>
              <a:t>f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err="1">
                <a:solidFill>
                  <a:srgbClr val="000000"/>
                </a:solidFill>
              </a:rPr>
              <a:t>depende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organização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processador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tecnologia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utilizada</a:t>
            </a:r>
            <a:endParaRPr lang="en-US" sz="2000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pt-PT" sz="2000" b="1" dirty="0">
                <a:solidFill>
                  <a:srgbClr val="000000"/>
                </a:solidFill>
              </a:rPr>
              <a:t>“A única métrica completa e fiável para avaliar o desempenho de um computador é o tempo de execução”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pt-PT" sz="2000" dirty="0">
                <a:solidFill>
                  <a:srgbClr val="000000"/>
                </a:solidFill>
              </a:rPr>
              <a:t>As métricas CPI, </a:t>
            </a:r>
            <a:r>
              <a:rPr lang="pt-PT" sz="2000" i="1" dirty="0" err="1">
                <a:solidFill>
                  <a:srgbClr val="000000"/>
                </a:solidFill>
              </a:rPr>
              <a:t>f</a:t>
            </a:r>
            <a:r>
              <a:rPr lang="pt-PT" sz="2000" dirty="0">
                <a:solidFill>
                  <a:srgbClr val="000000"/>
                </a:solidFill>
              </a:rPr>
              <a:t> e #I não podem ser avaliadas isoladamente, devendo ser sempre consideradas em conjunto, pois dependem umas das outras.</a:t>
            </a:r>
          </a:p>
          <a:p>
            <a:pPr eaLnBrk="1" hangingPunct="1">
              <a:spcBef>
                <a:spcPts val="1200"/>
              </a:spcBef>
              <a:buFont typeface="Arial" pitchFamily="-109" charset="0"/>
              <a:buNone/>
            </a:pP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EFF1-93BD-DC46-A304-56A4C6E134E0}" type="slidenum">
              <a:rPr lang="en-US"/>
              <a:pPr/>
              <a:t>17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graphicFrame>
        <p:nvGraphicFramePr>
          <p:cNvPr id="30723" name="Marcador de Posição de Conteúdo 5"/>
          <p:cNvGraphicFramePr>
            <a:graphicFrameLocks noChangeAspect="1"/>
          </p:cNvGraphicFramePr>
          <p:nvPr/>
        </p:nvGraphicFramePr>
        <p:xfrm>
          <a:off x="2200275" y="969729"/>
          <a:ext cx="3679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177800" progId="Equation.3">
                  <p:embed/>
                </p:oleObj>
              </mc:Choice>
              <mc:Fallback>
                <p:oleObj name="Equation" r:id="rId2" imgW="1143000" imgH="177800" progId="Equation.3">
                  <p:embed/>
                  <p:pic>
                    <p:nvPicPr>
                      <p:cNvPr id="30723" name="Marcador de Posição de Conteúd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969729"/>
                        <a:ext cx="36798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ítulo 1"/>
          <p:cNvSpPr>
            <a:spLocks noGrp="1"/>
          </p:cNvSpPr>
          <p:nvPr>
            <p:ph type="title"/>
          </p:nvPr>
        </p:nvSpPr>
        <p:spPr>
          <a:xfrm>
            <a:off x="349624" y="260360"/>
            <a:ext cx="7086600" cy="731838"/>
          </a:xfrm>
        </p:spPr>
        <p:txBody>
          <a:bodyPr/>
          <a:lstStyle/>
          <a:p>
            <a:pPr eaLnBrk="1" hangingPunct="1"/>
            <a:r>
              <a:rPr lang="en-US" dirty="0" err="1"/>
              <a:t>Relação</a:t>
            </a:r>
            <a:r>
              <a:rPr lang="en-US" dirty="0"/>
              <a:t> entre as </a:t>
            </a:r>
            <a:r>
              <a:rPr lang="en-US" dirty="0" err="1"/>
              <a:t>métricas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257483"/>
            <a:ext cx="7086600" cy="1858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PT" sz="2000" b="1" dirty="0">
                <a:solidFill>
                  <a:srgbClr val="000000"/>
                </a:solidFill>
              </a:rPr>
              <a:t>Exemplo 1 </a:t>
            </a:r>
            <a:r>
              <a:rPr lang="pt-PT" sz="2000" dirty="0">
                <a:solidFill>
                  <a:srgbClr val="000000"/>
                </a:solidFill>
              </a:rPr>
              <a:t>: Aumentar </a:t>
            </a:r>
            <a:r>
              <a:rPr lang="pt-PT" sz="2000" i="1" dirty="0" err="1">
                <a:solidFill>
                  <a:srgbClr val="000000"/>
                </a:solidFill>
              </a:rPr>
              <a:t>f</a:t>
            </a:r>
            <a:r>
              <a:rPr lang="pt-PT" sz="2000" dirty="0">
                <a:solidFill>
                  <a:srgbClr val="000000"/>
                </a:solidFill>
              </a:rPr>
              <a:t> (diminuir </a:t>
            </a:r>
            <a:r>
              <a:rPr lang="pt-PT" sz="2000" dirty="0" err="1">
                <a:solidFill>
                  <a:srgbClr val="000000"/>
                </a:solidFill>
              </a:rPr>
              <a:t>Tcc</a:t>
            </a:r>
            <a:r>
              <a:rPr lang="pt-PT" sz="2000" dirty="0">
                <a:solidFill>
                  <a:srgbClr val="000000"/>
                </a:solidFill>
              </a:rPr>
              <a:t>) implica frequentemente um aumento do CPI!</a:t>
            </a:r>
            <a:endParaRPr lang="pt-PT" sz="20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pt-PT" sz="2000" b="1" dirty="0">
                <a:solidFill>
                  <a:srgbClr val="000000"/>
                </a:solidFill>
              </a:rPr>
              <a:t>Explicação: </a:t>
            </a:r>
            <a:r>
              <a:rPr lang="pt-PT" sz="2000" dirty="0">
                <a:solidFill>
                  <a:srgbClr val="000000"/>
                </a:solidFill>
              </a:rPr>
              <a:t>Se </a:t>
            </a:r>
            <a:r>
              <a:rPr lang="pt-PT" sz="2000" dirty="0" err="1">
                <a:solidFill>
                  <a:srgbClr val="000000"/>
                </a:solidFill>
              </a:rPr>
              <a:t>Tcc</a:t>
            </a:r>
            <a:r>
              <a:rPr lang="pt-PT" sz="2000" dirty="0">
                <a:solidFill>
                  <a:srgbClr val="000000"/>
                </a:solidFill>
              </a:rPr>
              <a:t> diminui, mas o tempo de acesso à memória (</a:t>
            </a:r>
            <a:r>
              <a:rPr lang="pt-PT" sz="2000" dirty="0" err="1">
                <a:solidFill>
                  <a:srgbClr val="000000"/>
                </a:solidFill>
              </a:rPr>
              <a:t>Tmem</a:t>
            </a:r>
            <a:r>
              <a:rPr lang="pt-PT" sz="2000" dirty="0">
                <a:solidFill>
                  <a:srgbClr val="000000"/>
                </a:solidFill>
              </a:rPr>
              <a:t>) se mantém, são necessários mais ciclos para aceder à memória.</a:t>
            </a:r>
            <a:endParaRPr lang="pt-PT" sz="2000" b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pt-PT" sz="2000" dirty="0">
              <a:solidFill>
                <a:srgbClr val="000000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152-4E1D-0146-A2B5-439CAAA62190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9250" y="3116445"/>
            <a:ext cx="7086974" cy="2098675"/>
            <a:chOff x="336" y="1872"/>
            <a:chExt cx="5040" cy="1322"/>
          </a:xfrm>
        </p:grpSpPr>
        <p:sp>
          <p:nvSpPr>
            <p:cNvPr id="5130" name="Line 4"/>
            <p:cNvSpPr>
              <a:spLocks noChangeShapeType="1"/>
            </p:cNvSpPr>
            <p:nvPr/>
          </p:nvSpPr>
          <p:spPr bwMode="auto">
            <a:xfrm>
              <a:off x="336" y="1872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endParaRPr lang="pt-PT"/>
            </a:p>
          </p:txBody>
        </p:sp>
        <p:graphicFrame>
          <p:nvGraphicFramePr>
            <p:cNvPr id="5123" name="Object 2"/>
            <p:cNvGraphicFramePr>
              <a:graphicFrameLocks noChangeAspect="1"/>
            </p:cNvGraphicFramePr>
            <p:nvPr/>
          </p:nvGraphicFramePr>
          <p:xfrm>
            <a:off x="336" y="1920"/>
            <a:ext cx="1344" cy="1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914400" progId="Equation.3">
                    <p:embed/>
                  </p:oleObj>
                </mc:Choice>
                <mc:Fallback>
                  <p:oleObj name="Equation" r:id="rId2" imgW="965160" imgH="914400" progId="Equation.3">
                    <p:embed/>
                    <p:pic>
                      <p:nvPicPr>
                        <p:cNvPr id="5123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920"/>
                          <a:ext cx="1344" cy="1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5334374" y="3192645"/>
          <a:ext cx="210185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4" imgW="965160" imgH="914400" progId="Equation.3">
                  <p:embed/>
                </p:oleObj>
              </mc:Choice>
              <mc:Fallback>
                <p:oleObj name="Equação" r:id="rId4" imgW="965160" imgH="91440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374" y="3192645"/>
                        <a:ext cx="2101850" cy="199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0585" y="5383301"/>
            <a:ext cx="7413744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Conclusão: </a:t>
            </a:r>
            <a:r>
              <a:rPr lang="pt-PT" sz="2000" dirty="0"/>
              <a:t>Apesar de </a:t>
            </a:r>
            <a:r>
              <a:rPr lang="pt-PT" sz="2000" b="1" dirty="0" err="1"/>
              <a:t>Tcc</a:t>
            </a:r>
            <a:r>
              <a:rPr lang="pt-PT" sz="2000" b="1" dirty="0"/>
              <a:t> diminuir para metade</a:t>
            </a:r>
            <a:r>
              <a:rPr lang="pt-PT" sz="2000" dirty="0"/>
              <a:t>, </a:t>
            </a:r>
            <a:r>
              <a:rPr lang="pt-PT" sz="2000" dirty="0" err="1"/>
              <a:t>Texec</a:t>
            </a:r>
            <a:r>
              <a:rPr lang="pt-PT" sz="2000" dirty="0"/>
              <a:t> não diminui para metade, pois o número de ciclos de acesso à memória aumenta,</a:t>
            </a:r>
          </a:p>
          <a:p>
            <a:r>
              <a:rPr lang="pt-PT" sz="2000" dirty="0"/>
              <a:t>logo o</a:t>
            </a:r>
            <a:r>
              <a:rPr lang="pt-PT" sz="2000" b="1" dirty="0"/>
              <a:t> </a:t>
            </a:r>
            <a:r>
              <a:rPr lang="pt-PT" sz="2000" b="1"/>
              <a:t>CPI aumenta</a:t>
            </a:r>
            <a:endParaRPr lang="pt-P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Relação entre as métricas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4C81-BA19-2142-8839-451BC05E9E89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447800"/>
            <a:ext cx="7174850" cy="28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pt-PT" sz="2000" b="1" dirty="0"/>
              <a:t>Exemplo 2 </a:t>
            </a:r>
            <a:r>
              <a:rPr lang="pt-PT" sz="2000" dirty="0"/>
              <a:t>: Diminuir o número de instruções (#I) recorrendo a instruções mais complexas resulta num aumento do CPI!</a:t>
            </a:r>
          </a:p>
          <a:p>
            <a:pPr marL="342900" indent="-342900">
              <a:spcBef>
                <a:spcPct val="20000"/>
              </a:spcBef>
            </a:pPr>
            <a:r>
              <a:rPr lang="pt-PT" sz="2000" b="1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PT" sz="2000" b="1" dirty="0"/>
              <a:t>Explicação: </a:t>
            </a:r>
            <a:r>
              <a:rPr lang="pt-PT" sz="2000" dirty="0"/>
              <a:t>As instruções mais complexas realizam o trabalho de várias instruções simples, mas podem necessitar de mais ciclos para o completar, resultando num aumento do CPI.</a:t>
            </a:r>
          </a:p>
          <a:p>
            <a:pPr marL="342900" indent="-342900">
              <a:spcBef>
                <a:spcPct val="20000"/>
              </a:spcBef>
            </a:pPr>
            <a:r>
              <a:rPr lang="pt-PT" sz="2000" dirty="0"/>
              <a:t> Este é um dos argumentos dos defensores de arquitecturas RISC.</a:t>
            </a:r>
            <a:endParaRPr lang="pt-PT" sz="2000" b="1" dirty="0"/>
          </a:p>
          <a:p>
            <a:pPr marL="342900" indent="-342900">
              <a:spcBef>
                <a:spcPct val="20000"/>
              </a:spcBef>
            </a:pPr>
            <a:endParaRPr lang="pt-PT" sz="2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9624" y="4826000"/>
            <a:ext cx="7282426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b="1"/>
              <a:t>Conclusão: </a:t>
            </a:r>
            <a:r>
              <a:rPr lang="pt-PT" sz="2000"/>
              <a:t>O número de instruções diminui, mas o ganho em tempo de execução não diminui na mesma proporção, devido ao aumento do CPI.</a:t>
            </a:r>
            <a:endParaRPr lang="pt-PT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5464" y="1825625"/>
            <a:ext cx="8601560" cy="4351338"/>
          </a:xfrm>
        </p:spPr>
        <p:txBody>
          <a:bodyPr>
            <a:normAutofit/>
          </a:bodyPr>
          <a:lstStyle/>
          <a:p>
            <a:r>
              <a:rPr lang="pt-PT" sz="2200" dirty="0"/>
              <a:t>“</a:t>
            </a:r>
            <a:r>
              <a:rPr lang="en-US" sz="2200" i="1" dirty="0"/>
              <a:t>Computer Organization and Design: The Hardware / Software Interface</a:t>
            </a:r>
            <a:r>
              <a:rPr lang="en-US" sz="2200" dirty="0"/>
              <a:t>”</a:t>
            </a:r>
            <a:br>
              <a:rPr lang="en-US" sz="2200" dirty="0"/>
            </a:br>
            <a:r>
              <a:rPr lang="sv-SE" sz="2200" dirty="0"/>
              <a:t>David A. Patterson, John L. Hennessy</a:t>
            </a:r>
            <a:br>
              <a:rPr lang="en-US" sz="2200" dirty="0"/>
            </a:br>
            <a:r>
              <a:rPr lang="en-US" sz="2200" dirty="0"/>
              <a:t>5th Edition, 2013</a:t>
            </a:r>
          </a:p>
          <a:p>
            <a:pPr lvl="1"/>
            <a:r>
              <a:rPr lang="pt-PT" sz="1800" dirty="0"/>
              <a:t>Secção 1.6 (</a:t>
            </a:r>
            <a:r>
              <a:rPr lang="pt-PT" sz="1800" dirty="0" err="1"/>
              <a:t>pags</a:t>
            </a:r>
            <a:r>
              <a:rPr lang="pt-PT" sz="1800" dirty="0"/>
              <a:t>. 28 .. 40) – Performance</a:t>
            </a:r>
            <a:br>
              <a:rPr lang="pt-PT" sz="1800" dirty="0"/>
            </a:br>
            <a:r>
              <a:rPr lang="pt-PT" sz="1800" dirty="0"/>
              <a:t>Secção 1.10 (</a:t>
            </a:r>
            <a:r>
              <a:rPr lang="pt-PT" sz="1800" dirty="0" err="1"/>
              <a:t>pags</a:t>
            </a:r>
            <a:r>
              <a:rPr lang="pt-PT" sz="1800" dirty="0"/>
              <a:t>. 59 .. 51) – </a:t>
            </a:r>
            <a:r>
              <a:rPr lang="pt-PT" sz="1800" dirty="0" err="1"/>
              <a:t>Fallacies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Pitfalls</a:t>
            </a:r>
            <a:br>
              <a:rPr lang="pt-PT" sz="1800" dirty="0"/>
            </a:b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31050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3D916-92D6-944E-881B-0E39C028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Vox</a:t>
            </a:r>
            <a:r>
              <a:rPr lang="pt-PT" dirty="0"/>
              <a:t> Vote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E09A5B-64F0-A34A-9512-026230B0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Vá para:</a:t>
            </a:r>
          </a:p>
          <a:p>
            <a:pPr marL="0" indent="0">
              <a:buNone/>
            </a:pPr>
            <a:r>
              <a:rPr lang="pt-PT" dirty="0"/>
              <a:t>	 </a:t>
            </a:r>
            <a:r>
              <a:rPr lang="pt-PT" dirty="0">
                <a:hlinkClick r:id="rId2"/>
              </a:rPr>
              <a:t>live.voxvote.com</a:t>
            </a:r>
            <a:r>
              <a:rPr lang="pt-PT" dirty="0"/>
              <a:t> 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Introduza o </a:t>
            </a:r>
            <a:r>
              <a:rPr lang="pt-PT" b="1" dirty="0"/>
              <a:t>PIN: 127845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4128786-F722-294E-B025-4EAA834A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919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 - MIPS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7652-F31C-2845-9C93-D34BEF8B4800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122797" y="1306513"/>
            <a:ext cx="7679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sz="2000" dirty="0"/>
              <a:t>MIPS (milhões de instruções por segundo) – uma métrica enganadora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660648" y="1828800"/>
          <a:ext cx="1600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431640" progId="Equation.3">
                  <p:embed/>
                </p:oleObj>
              </mc:Choice>
              <mc:Fallback>
                <p:oleObj name="Equation" r:id="rId2" imgW="749160" imgH="43164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648" y="1828800"/>
                        <a:ext cx="16002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2136648" y="2057400"/>
            <a:ext cx="14435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sz="2000" dirty="0"/>
              <a:t>MIPS nativo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7386638" cy="199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ct val="35000"/>
              </a:spcAft>
              <a:buFontTx/>
              <a:buAutoNum type="arabicPeriod"/>
            </a:pPr>
            <a:r>
              <a:rPr lang="pt-PT" sz="2000" dirty="0"/>
              <a:t>MIPS especifica a taxa de execução das instruções, mas não considera o trabalho feito por cada instrução. </a:t>
            </a:r>
            <a:r>
              <a:rPr lang="pt-PT" sz="2000" dirty="0" err="1"/>
              <a:t>CPUs</a:t>
            </a:r>
            <a:r>
              <a:rPr lang="pt-PT" sz="2000" dirty="0"/>
              <a:t> com diferentes </a:t>
            </a:r>
            <a:r>
              <a:rPr lang="pt-PT" sz="2000" i="1" dirty="0" err="1"/>
              <a:t>instruction</a:t>
            </a:r>
            <a:r>
              <a:rPr lang="pt-PT" sz="2000" i="1" dirty="0"/>
              <a:t> </a:t>
            </a:r>
            <a:r>
              <a:rPr lang="pt-PT" sz="2000" i="1" dirty="0" err="1"/>
              <a:t>sets</a:t>
            </a:r>
            <a:r>
              <a:rPr lang="pt-PT" sz="2000" dirty="0"/>
              <a:t> não podem ser comparados.</a:t>
            </a:r>
          </a:p>
          <a:p>
            <a:pPr marL="457200" indent="-457200">
              <a:lnSpc>
                <a:spcPct val="110000"/>
              </a:lnSpc>
              <a:spcAft>
                <a:spcPct val="35000"/>
              </a:spcAft>
              <a:buFontTx/>
              <a:buAutoNum type="arabicPeriod"/>
            </a:pPr>
            <a:r>
              <a:rPr lang="pt-PT" sz="2000" dirty="0"/>
              <a:t>MIPS varia entre diferentes programas no mesmo CPU</a:t>
            </a:r>
          </a:p>
          <a:p>
            <a:pPr marL="457200" indent="-457200">
              <a:lnSpc>
                <a:spcPct val="110000"/>
              </a:lnSpc>
              <a:spcAft>
                <a:spcPct val="35000"/>
              </a:spcAft>
              <a:buFontTx/>
              <a:buAutoNum type="arabicPeriod"/>
            </a:pPr>
            <a:r>
              <a:rPr lang="pt-PT" sz="2000" dirty="0"/>
              <a:t>MIPS pode variar inversamente com o desempenho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49624" y="5222891"/>
            <a:ext cx="7341814" cy="14414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ct val="35000"/>
              </a:spcAft>
            </a:pPr>
            <a:r>
              <a:rPr lang="pt-PT" sz="2000"/>
              <a:t>Esta métrica pode ser usada para comparar o desempenho do mesmo programa em CPUs com o mesmo conjunto de instruções, mas micro-arquitecturas e/ou frequências do relógio diferentes.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 - MIPS</a:t>
            </a:r>
          </a:p>
        </p:txBody>
      </p:sp>
      <p:sp>
        <p:nvSpPr>
          <p:cNvPr id="717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95401"/>
            <a:ext cx="71628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err="1">
                <a:solidFill>
                  <a:srgbClr val="000000"/>
                </a:solidFill>
              </a:rPr>
              <a:t>Considere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seguintes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segmentos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código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executados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máquina</a:t>
            </a:r>
            <a:r>
              <a:rPr lang="en-US" sz="2000" dirty="0">
                <a:solidFill>
                  <a:srgbClr val="000000"/>
                </a:solidFill>
              </a:rPr>
              <a:t> com </a:t>
            </a:r>
            <a:r>
              <a:rPr lang="en-US" sz="2000" i="1" dirty="0" err="1">
                <a:solidFill>
                  <a:srgbClr val="000000"/>
                </a:solidFill>
              </a:rPr>
              <a:t>f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 1 GHz. </a:t>
            </a:r>
            <a:r>
              <a:rPr lang="en-US" sz="2000" dirty="0" err="1">
                <a:solidFill>
                  <a:srgbClr val="000000"/>
                </a:solidFill>
              </a:rPr>
              <a:t>Qual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que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exibe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melhor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desempenho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acordo</a:t>
            </a:r>
            <a:r>
              <a:rPr lang="en-US" sz="2000" dirty="0">
                <a:solidFill>
                  <a:srgbClr val="000000"/>
                </a:solidFill>
              </a:rPr>
              <a:t> com as </a:t>
            </a:r>
            <a:r>
              <a:rPr lang="en-US" sz="2000" dirty="0" err="1">
                <a:solidFill>
                  <a:srgbClr val="000000"/>
                </a:solidFill>
              </a:rPr>
              <a:t>métricas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Texec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MIPS?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BDF-C4F3-A940-8CB7-A62CB2DA3F46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09675" y="2575975"/>
          <a:ext cx="6096000" cy="12192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Código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09" charset="0"/>
                        <a:ea typeface="Arial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Número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 de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Instruções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09" charset="0"/>
                        <a:ea typeface="Arial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A (CPI=1)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B (CPI=2)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 (CPI=3)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57200" y="3986222"/>
          <a:ext cx="32115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812520" progId="Equation.3">
                  <p:embed/>
                </p:oleObj>
              </mc:Choice>
              <mc:Fallback>
                <p:oleObj name="Equation" r:id="rId2" imgW="1803240" imgH="81252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86222"/>
                        <a:ext cx="321151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384675" y="3986222"/>
          <a:ext cx="32353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812520" progId="Equation.3">
                  <p:embed/>
                </p:oleObj>
              </mc:Choice>
              <mc:Fallback>
                <p:oleObj name="Equation" r:id="rId4" imgW="1815840" imgH="812520" progId="Equation.3">
                  <p:embed/>
                  <p:pic>
                    <p:nvPicPr>
                      <p:cNvPr id="81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986222"/>
                        <a:ext cx="32353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7200" y="5630105"/>
            <a:ext cx="7162800" cy="1102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ct val="35000"/>
              </a:spcAft>
            </a:pPr>
            <a:r>
              <a:rPr lang="pt-PT" sz="2000"/>
              <a:t>Esta métrica favorece programas com muitas instruções simples e rápidas, pois não tem em consideração a quantidade de trabalho feita por cada uma.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 - MIPS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FABA-53B2-524C-B711-9FEFE16926FF}" type="slidenum">
              <a:rPr lang="en-US"/>
              <a:pPr/>
              <a:t>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23082" y="1600200"/>
            <a:ext cx="7559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dirty="0">
                <a:solidFill>
                  <a:srgbClr val="000000"/>
                </a:solidFill>
              </a:rPr>
              <a:t>MIPS de </a:t>
            </a:r>
            <a:r>
              <a:rPr lang="pt-PT" sz="2000" dirty="0" err="1">
                <a:solidFill>
                  <a:srgbClr val="000000"/>
                </a:solidFill>
              </a:rPr>
              <a:t>pico–</a:t>
            </a:r>
            <a:r>
              <a:rPr lang="pt-PT" sz="2000" dirty="0">
                <a:solidFill>
                  <a:srgbClr val="000000"/>
                </a:solidFill>
              </a:rPr>
              <a:t> máxima taxa </a:t>
            </a:r>
            <a:r>
              <a:rPr lang="pt-PT" sz="2000" b="1" dirty="0">
                <a:solidFill>
                  <a:srgbClr val="000000"/>
                </a:solidFill>
              </a:rPr>
              <a:t>possível </a:t>
            </a:r>
            <a:r>
              <a:rPr lang="pt-PT" sz="2000" dirty="0">
                <a:solidFill>
                  <a:srgbClr val="000000"/>
                </a:solidFill>
              </a:rPr>
              <a:t>de execução de instruções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23082" y="2395886"/>
            <a:ext cx="755926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dirty="0">
                <a:solidFill>
                  <a:srgbClr val="000000"/>
                </a:solidFill>
              </a:rPr>
              <a:t>É a métrica mais enganadora, pois corresponde a sequências de código que apenas tenham instruções com o CPI mais baixo possível.</a:t>
            </a:r>
          </a:p>
          <a:p>
            <a:r>
              <a:rPr lang="pt-PT" sz="2000" dirty="0">
                <a:solidFill>
                  <a:srgbClr val="000000"/>
                </a:solidFill>
              </a:rPr>
              <a:t>Este tipo de sequências de instruções não realizam, regra geral, trabalho útil; consistem apenas em operações elementares com operandos em registos.</a:t>
            </a:r>
          </a:p>
          <a:p>
            <a:endParaRPr lang="pt-PT" sz="2000" dirty="0">
              <a:solidFill>
                <a:srgbClr val="000000"/>
              </a:solidFill>
            </a:endParaRPr>
          </a:p>
          <a:p>
            <a:r>
              <a:rPr lang="pt-PT" sz="2000" dirty="0">
                <a:solidFill>
                  <a:srgbClr val="000000"/>
                </a:solidFill>
              </a:rPr>
              <a:t>Pode ser visto como “a velocidade da luz” do CPU, e portanto, inatingível.</a:t>
            </a:r>
          </a:p>
          <a:p>
            <a:endParaRPr lang="pt-PT" sz="2000" dirty="0">
              <a:solidFill>
                <a:srgbClr val="000000"/>
              </a:solidFill>
            </a:endParaRPr>
          </a:p>
          <a:p>
            <a:r>
              <a:rPr lang="pt-PT" sz="2000" dirty="0">
                <a:solidFill>
                  <a:srgbClr val="000000"/>
                </a:solidFill>
              </a:rPr>
              <a:t>O principal problema é que é muitas vezes publicitada pelos fabricantes/vendedores como uma medida de desempenho das suas máquinas!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- CPE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49624" y="1600200"/>
            <a:ext cx="7086600" cy="478781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As </a:t>
            </a:r>
            <a:r>
              <a:rPr lang="en-US" sz="2000" dirty="0" err="1">
                <a:solidFill>
                  <a:srgbClr val="000000"/>
                </a:solidFill>
              </a:rPr>
              <a:t>métricas</a:t>
            </a:r>
            <a:r>
              <a:rPr lang="en-US" sz="2000" dirty="0">
                <a:solidFill>
                  <a:srgbClr val="000000"/>
                </a:solidFill>
              </a:rPr>
              <a:t> CPI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MIPS </a:t>
            </a:r>
            <a:r>
              <a:rPr lang="en-US" sz="2000" dirty="0" err="1">
                <a:solidFill>
                  <a:srgbClr val="000000"/>
                </a:solidFill>
              </a:rPr>
              <a:t>dependem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número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instruções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máquina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efectivamente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executadas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Um </a:t>
            </a:r>
            <a:r>
              <a:rPr lang="en-US" sz="2000" dirty="0" err="1">
                <a:solidFill>
                  <a:srgbClr val="000000"/>
                </a:solidFill>
              </a:rPr>
              <a:t>programador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uma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linguagem</a:t>
            </a:r>
            <a:r>
              <a:rPr lang="en-US" sz="2000" dirty="0">
                <a:solidFill>
                  <a:srgbClr val="000000"/>
                </a:solidFill>
              </a:rPr>
              <a:t> de alto </a:t>
            </a:r>
            <a:r>
              <a:rPr lang="en-US" sz="2000" dirty="0" err="1">
                <a:solidFill>
                  <a:srgbClr val="000000"/>
                </a:solidFill>
              </a:rPr>
              <a:t>nível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necessita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métricas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mais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próximas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problema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que</a:t>
            </a:r>
            <a:r>
              <a:rPr lang="en-US" sz="2000" dirty="0">
                <a:solidFill>
                  <a:srgbClr val="000000"/>
                </a:solidFill>
              </a:rPr>
              <a:t> se </a:t>
            </a:r>
            <a:r>
              <a:rPr lang="en-US" sz="2000" dirty="0" err="1">
                <a:solidFill>
                  <a:srgbClr val="000000"/>
                </a:solidFill>
              </a:rPr>
              <a:t>pretende</a:t>
            </a:r>
            <a:r>
              <a:rPr lang="en-US" sz="2000" dirty="0">
                <a:solidFill>
                  <a:srgbClr val="000000"/>
                </a:solidFill>
              </a:rPr>
              <a:t> resolver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CPE – </a:t>
            </a:r>
            <a:r>
              <a:rPr lang="en-US" sz="2000" b="1" dirty="0" err="1">
                <a:solidFill>
                  <a:srgbClr val="000000"/>
                </a:solidFill>
              </a:rPr>
              <a:t>Ciclos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Por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Elemento</a:t>
            </a:r>
            <a:br>
              <a:rPr lang="en-US" sz="2000" b="1" dirty="0">
                <a:solidFill>
                  <a:srgbClr val="000000"/>
                </a:solidFill>
              </a:rPr>
            </a:br>
            <a:br>
              <a:rPr lang="en-US" sz="1000" b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“</a:t>
            </a:r>
            <a:r>
              <a:rPr lang="en-US" sz="2000" dirty="0" err="1">
                <a:solidFill>
                  <a:srgbClr val="000000"/>
                </a:solidFill>
              </a:rPr>
              <a:t>número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médio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ciclos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necessários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para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processar</a:t>
            </a:r>
            <a:r>
              <a:rPr lang="en-US" sz="2000" dirty="0">
                <a:solidFill>
                  <a:srgbClr val="000000"/>
                </a:solidFill>
              </a:rPr>
              <a:t> um </a:t>
            </a:r>
            <a:r>
              <a:rPr lang="en-US" sz="2000" dirty="0" err="1">
                <a:solidFill>
                  <a:srgbClr val="000000"/>
                </a:solidFill>
              </a:rPr>
              <a:t>elemento</a:t>
            </a:r>
            <a:r>
              <a:rPr lang="en-US" sz="2000" dirty="0">
                <a:solidFill>
                  <a:srgbClr val="000000"/>
                </a:solidFill>
              </a:rPr>
              <a:t> de dados”</a:t>
            </a:r>
            <a:br>
              <a:rPr lang="en-US" sz="2000" dirty="0">
                <a:solidFill>
                  <a:srgbClr val="000000"/>
                </a:solidFill>
              </a:rPr>
            </a:b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 err="1">
                <a:solidFill>
                  <a:srgbClr val="000000"/>
                </a:solidFill>
              </a:rPr>
              <a:t>Ajuda</a:t>
            </a:r>
            <a:r>
              <a:rPr lang="en-US" sz="2000" dirty="0">
                <a:solidFill>
                  <a:srgbClr val="000000"/>
                </a:solidFill>
              </a:rPr>
              <a:t> a </a:t>
            </a:r>
            <a:r>
              <a:rPr lang="en-US" sz="2000" dirty="0" err="1">
                <a:solidFill>
                  <a:srgbClr val="000000"/>
                </a:solidFill>
              </a:rPr>
              <a:t>perceber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desempenho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ciclo</a:t>
            </a:r>
            <a:r>
              <a:rPr lang="en-US" sz="2000" dirty="0">
                <a:solidFill>
                  <a:srgbClr val="000000"/>
                </a:solidFill>
              </a:rPr>
              <a:t> de um </a:t>
            </a:r>
            <a:r>
              <a:rPr lang="en-US" sz="2000" dirty="0" err="1">
                <a:solidFill>
                  <a:srgbClr val="000000"/>
                </a:solidFill>
              </a:rPr>
              <a:t>programa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iterativo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 err="1">
                <a:solidFill>
                  <a:srgbClr val="000000"/>
                </a:solidFill>
              </a:rPr>
              <a:t>Apropriada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para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expressar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desempenho</a:t>
            </a:r>
            <a:r>
              <a:rPr lang="en-US" sz="2000" dirty="0">
                <a:solidFill>
                  <a:srgbClr val="000000"/>
                </a:solidFill>
              </a:rPr>
              <a:t> de um </a:t>
            </a:r>
            <a:r>
              <a:rPr lang="en-US" sz="2000" dirty="0" err="1">
                <a:solidFill>
                  <a:srgbClr val="000000"/>
                </a:solidFill>
              </a:rPr>
              <a:t>programa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que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realiza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operação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repetitiva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sobre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diferentes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dados: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8C09-336F-AA4B-A4F9-CEDEC108E05F}" type="slidenum">
              <a:rPr lang="en-US"/>
              <a:pPr/>
              <a:t>24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- CPE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3C8B-C329-C644-97F1-C4B0DE636F7F}" type="slidenum">
              <a:rPr lang="en-US"/>
              <a:pPr/>
              <a:t>25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18437" name="CaixaDeTexto 5"/>
          <p:cNvSpPr txBox="1">
            <a:spLocks noChangeArrowheads="1"/>
          </p:cNvSpPr>
          <p:nvPr/>
        </p:nvSpPr>
        <p:spPr bwMode="auto">
          <a:xfrm>
            <a:off x="457200" y="1371600"/>
            <a:ext cx="40116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void metade1 (int  *a, int n) {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for (int i=0 ; i&lt;n ; i++)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a[i] = a[i] /2;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}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4751388" y="1371600"/>
            <a:ext cx="4011612" cy="1108075"/>
          </a:xfrm>
          <a:prstGeom prst="rect">
            <a:avLst/>
          </a:prstGeom>
          <a:solidFill>
            <a:srgbClr val="C0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void metade2 (int  *a, int n) {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for (int i=0 ; i&lt;n ; i++) 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a[i] &gt;&gt;= 1; 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}</a:t>
            </a:r>
          </a:p>
        </p:txBody>
      </p:sp>
      <p:cxnSp>
        <p:nvCxnSpPr>
          <p:cNvPr id="24" name="Conexão recta 23"/>
          <p:cNvCxnSpPr/>
          <p:nvPr/>
        </p:nvCxnSpPr>
        <p:spPr>
          <a:xfrm flipV="1">
            <a:off x="1295400" y="2971800"/>
            <a:ext cx="3733800" cy="2743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30"/>
          <p:cNvGrpSpPr>
            <a:grpSpLocks/>
          </p:cNvGrpSpPr>
          <p:nvPr/>
        </p:nvGrpSpPr>
        <p:grpSpPr bwMode="auto">
          <a:xfrm>
            <a:off x="2133600" y="2895600"/>
            <a:ext cx="2895600" cy="2209800"/>
            <a:chOff x="2133600" y="2895600"/>
            <a:chExt cx="2895600" cy="2209800"/>
          </a:xfrm>
        </p:grpSpPr>
        <p:sp>
          <p:nvSpPr>
            <p:cNvPr id="25" name="Oval 24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2971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40386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49530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5257800" y="2743200"/>
            <a:ext cx="1952625" cy="369888"/>
          </a:xfrm>
          <a:prstGeom prst="rect">
            <a:avLst/>
          </a:prstGeom>
          <a:solidFill>
            <a:srgbClr val="5B9BD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-109" charset="0"/>
              </a:rPr>
              <a:t>Declive = CPE = 4.0</a:t>
            </a:r>
          </a:p>
        </p:txBody>
      </p:sp>
      <p:cxnSp>
        <p:nvCxnSpPr>
          <p:cNvPr id="33" name="Conexão recta 32"/>
          <p:cNvCxnSpPr/>
          <p:nvPr/>
        </p:nvCxnSpPr>
        <p:spPr>
          <a:xfrm flipV="1">
            <a:off x="1295400" y="3775075"/>
            <a:ext cx="3704482" cy="19399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46"/>
          <p:cNvGrpSpPr>
            <a:grpSpLocks/>
          </p:cNvGrpSpPr>
          <p:nvPr/>
        </p:nvGrpSpPr>
        <p:grpSpPr bwMode="auto">
          <a:xfrm>
            <a:off x="2126497" y="3742362"/>
            <a:ext cx="2895600" cy="1651000"/>
            <a:chOff x="2133600" y="3352800"/>
            <a:chExt cx="2895600" cy="1651000"/>
          </a:xfrm>
        </p:grpSpPr>
        <p:sp>
          <p:nvSpPr>
            <p:cNvPr id="32" name="Oval 31"/>
            <p:cNvSpPr/>
            <p:nvPr/>
          </p:nvSpPr>
          <p:spPr>
            <a:xfrm flipH="1">
              <a:off x="2133600" y="492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flipH="1">
              <a:off x="2971800" y="4445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flipH="1">
              <a:off x="4038600" y="3708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flipH="1">
              <a:off x="4953000" y="3352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5257800" y="4343400"/>
            <a:ext cx="1952137" cy="369332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itchFamily="-109" charset="0"/>
              </a:rPr>
              <a:t>Declive</a:t>
            </a:r>
            <a:r>
              <a:rPr lang="en-US" dirty="0">
                <a:solidFill>
                  <a:schemeClr val="bg1"/>
                </a:solidFill>
                <a:latin typeface="Calibri" pitchFamily="-109" charset="0"/>
              </a:rPr>
              <a:t> = CPE = 3.0</a:t>
            </a:r>
          </a:p>
        </p:txBody>
      </p:sp>
      <p:sp>
        <p:nvSpPr>
          <p:cNvPr id="48" name="CaixaDeTexto 47"/>
          <p:cNvSpPr txBox="1">
            <a:spLocks noChangeArrowheads="1"/>
          </p:cNvSpPr>
          <p:nvPr/>
        </p:nvSpPr>
        <p:spPr bwMode="auto">
          <a:xfrm>
            <a:off x="5259388" y="6280944"/>
            <a:ext cx="23145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NOTA: valores fictícios!</a:t>
            </a:r>
          </a:p>
        </p:txBody>
      </p:sp>
      <p:sp>
        <p:nvSpPr>
          <p:cNvPr id="51" name="CaixaDeTexto 50"/>
          <p:cNvSpPr txBox="1">
            <a:spLocks noChangeArrowheads="1"/>
          </p:cNvSpPr>
          <p:nvPr/>
        </p:nvSpPr>
        <p:spPr bwMode="auto">
          <a:xfrm>
            <a:off x="5125593" y="3472656"/>
            <a:ext cx="2576513" cy="369887"/>
          </a:xfrm>
          <a:prstGeom prst="rect">
            <a:avLst/>
          </a:prstGeom>
          <a:solidFill>
            <a:srgbClr val="5B9BD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-109" charset="0"/>
              </a:rPr>
              <a:t>ClockCycles = 20 + </a:t>
            </a:r>
            <a:r>
              <a:rPr lang="en-US" b="1">
                <a:solidFill>
                  <a:schemeClr val="bg1"/>
                </a:solidFill>
                <a:latin typeface="Calibri" pitchFamily="-109" charset="0"/>
              </a:rPr>
              <a:t>4.0</a:t>
            </a:r>
            <a:r>
              <a:rPr lang="en-US">
                <a:solidFill>
                  <a:schemeClr val="bg1"/>
                </a:solidFill>
                <a:latin typeface="Calibri" pitchFamily="-109" charset="0"/>
              </a:rPr>
              <a:t> * n</a:t>
            </a:r>
          </a:p>
        </p:txBody>
      </p: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5125593" y="4876800"/>
            <a:ext cx="2643929" cy="36933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itchFamily="-109" charset="0"/>
              </a:rPr>
              <a:t>ClockCycles</a:t>
            </a:r>
            <a:r>
              <a:rPr lang="en-US" dirty="0">
                <a:solidFill>
                  <a:schemeClr val="bg1"/>
                </a:solidFill>
                <a:latin typeface="Calibri" pitchFamily="-109" charset="0"/>
              </a:rPr>
              <a:t> = 20 + </a:t>
            </a:r>
            <a:r>
              <a:rPr lang="en-US" b="1" dirty="0">
                <a:solidFill>
                  <a:schemeClr val="bg1"/>
                </a:solidFill>
                <a:latin typeface="Calibri" pitchFamily="-109" charset="0"/>
              </a:rPr>
              <a:t>3.5</a:t>
            </a:r>
            <a:r>
              <a:rPr lang="en-US" dirty="0">
                <a:solidFill>
                  <a:schemeClr val="bg1"/>
                </a:solidFill>
                <a:latin typeface="Calibri" pitchFamily="-109" charset="0"/>
              </a:rPr>
              <a:t>0* n</a:t>
            </a:r>
          </a:p>
        </p:txBody>
      </p:sp>
      <p:grpSp>
        <p:nvGrpSpPr>
          <p:cNvPr id="6" name="Grupo 53"/>
          <p:cNvGrpSpPr>
            <a:grpSpLocks/>
          </p:cNvGrpSpPr>
          <p:nvPr/>
        </p:nvGrpSpPr>
        <p:grpSpPr bwMode="auto">
          <a:xfrm>
            <a:off x="152400" y="2895600"/>
            <a:ext cx="5106988" cy="3570288"/>
            <a:chOff x="152400" y="2895600"/>
            <a:chExt cx="5107724" cy="3569732"/>
          </a:xfrm>
        </p:grpSpPr>
        <p:grpSp>
          <p:nvGrpSpPr>
            <p:cNvPr id="8" name="Grupo 29"/>
            <p:cNvGrpSpPr>
              <a:grpSpLocks/>
            </p:cNvGrpSpPr>
            <p:nvPr/>
          </p:nvGrpSpPr>
          <p:grpSpPr bwMode="auto">
            <a:xfrm>
              <a:off x="609600" y="2895600"/>
              <a:ext cx="4650524" cy="3569732"/>
              <a:chOff x="609600" y="2895600"/>
              <a:chExt cx="4650524" cy="3569732"/>
            </a:xfrm>
          </p:grpSpPr>
          <p:cxnSp>
            <p:nvCxnSpPr>
              <p:cNvPr id="9" name="Conexão recta unidireccional 8"/>
              <p:cNvCxnSpPr/>
              <p:nvPr/>
            </p:nvCxnSpPr>
            <p:spPr>
              <a:xfrm rot="5400000" flipH="1" flipV="1">
                <a:off x="-151216" y="4420157"/>
                <a:ext cx="28935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xão recta unidireccional 10"/>
              <p:cNvCxnSpPr/>
              <p:nvPr/>
            </p:nvCxnSpPr>
            <p:spPr>
              <a:xfrm>
                <a:off x="1143143" y="5790749"/>
                <a:ext cx="403918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54" name="CaixaDeTexto 13"/>
              <p:cNvSpPr txBox="1">
                <a:spLocks noChangeArrowheads="1"/>
              </p:cNvSpPr>
              <p:nvPr/>
            </p:nvSpPr>
            <p:spPr bwMode="auto">
              <a:xfrm>
                <a:off x="3200400" y="6096000"/>
                <a:ext cx="30649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n</a:t>
                </a:r>
              </a:p>
            </p:txBody>
          </p:sp>
          <p:sp>
            <p:nvSpPr>
              <p:cNvPr id="18455" name="CaixaDeTexto 14"/>
              <p:cNvSpPr txBox="1">
                <a:spLocks noChangeArrowheads="1"/>
              </p:cNvSpPr>
              <p:nvPr/>
            </p:nvSpPr>
            <p:spPr bwMode="auto">
              <a:xfrm>
                <a:off x="2057400" y="5867400"/>
                <a:ext cx="41870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50</a:t>
                </a:r>
              </a:p>
            </p:txBody>
          </p:sp>
          <p:sp>
            <p:nvSpPr>
              <p:cNvPr id="18456" name="CaixaDeTexto 15"/>
              <p:cNvSpPr txBox="1">
                <a:spLocks noChangeArrowheads="1"/>
              </p:cNvSpPr>
              <p:nvPr/>
            </p:nvSpPr>
            <p:spPr bwMode="auto">
              <a:xfrm>
                <a:off x="2819400" y="58674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100</a:t>
                </a:r>
              </a:p>
            </p:txBody>
          </p:sp>
          <p:sp>
            <p:nvSpPr>
              <p:cNvPr id="18457" name="CaixaDeTexto 16"/>
              <p:cNvSpPr txBox="1">
                <a:spLocks noChangeArrowheads="1"/>
              </p:cNvSpPr>
              <p:nvPr/>
            </p:nvSpPr>
            <p:spPr bwMode="auto">
              <a:xfrm>
                <a:off x="3886200" y="58674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150</a:t>
                </a:r>
              </a:p>
            </p:txBody>
          </p:sp>
          <p:sp>
            <p:nvSpPr>
              <p:cNvPr id="18458" name="CaixaDeTexto 17"/>
              <p:cNvSpPr txBox="1">
                <a:spLocks noChangeArrowheads="1"/>
              </p:cNvSpPr>
              <p:nvPr/>
            </p:nvSpPr>
            <p:spPr bwMode="auto">
              <a:xfrm>
                <a:off x="4724400" y="58674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200</a:t>
                </a:r>
              </a:p>
            </p:txBody>
          </p:sp>
          <p:sp>
            <p:nvSpPr>
              <p:cNvPr id="18459" name="CaixaDeTexto 18"/>
              <p:cNvSpPr txBox="1">
                <a:spLocks noChangeArrowheads="1"/>
              </p:cNvSpPr>
              <p:nvPr/>
            </p:nvSpPr>
            <p:spPr bwMode="auto">
              <a:xfrm>
                <a:off x="609600" y="50292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200</a:t>
                </a:r>
              </a:p>
            </p:txBody>
          </p:sp>
          <p:sp>
            <p:nvSpPr>
              <p:cNvPr id="18460" name="CaixaDeTexto 19"/>
              <p:cNvSpPr txBox="1">
                <a:spLocks noChangeArrowheads="1"/>
              </p:cNvSpPr>
              <p:nvPr/>
            </p:nvSpPr>
            <p:spPr bwMode="auto">
              <a:xfrm>
                <a:off x="609600" y="28956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800</a:t>
                </a:r>
              </a:p>
            </p:txBody>
          </p:sp>
          <p:sp>
            <p:nvSpPr>
              <p:cNvPr id="18461" name="CaixaDeTexto 20"/>
              <p:cNvSpPr txBox="1">
                <a:spLocks noChangeArrowheads="1"/>
              </p:cNvSpPr>
              <p:nvPr/>
            </p:nvSpPr>
            <p:spPr bwMode="auto">
              <a:xfrm>
                <a:off x="609600" y="36576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600</a:t>
                </a:r>
              </a:p>
            </p:txBody>
          </p:sp>
          <p:sp>
            <p:nvSpPr>
              <p:cNvPr id="18462" name="CaixaDeTexto 21"/>
              <p:cNvSpPr txBox="1">
                <a:spLocks noChangeArrowheads="1"/>
              </p:cNvSpPr>
              <p:nvPr/>
            </p:nvSpPr>
            <p:spPr bwMode="auto">
              <a:xfrm>
                <a:off x="609600" y="43434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400</a:t>
                </a:r>
              </a:p>
            </p:txBody>
          </p:sp>
        </p:grpSp>
        <p:sp>
          <p:nvSpPr>
            <p:cNvPr id="18451" name="CaixaDeTexto 52"/>
            <p:cNvSpPr txBox="1">
              <a:spLocks noChangeArrowheads="1"/>
            </p:cNvSpPr>
            <p:nvPr/>
          </p:nvSpPr>
          <p:spPr bwMode="auto">
            <a:xfrm>
              <a:off x="152400" y="3962400"/>
              <a:ext cx="6976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pitchFamily="-109" charset="0"/>
                </a:rPr>
                <a:t>ciclos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46" grpId="0" animBg="1"/>
      <p:bldP spid="48" grpId="0" animBg="1"/>
      <p:bldP spid="51" grpId="0" animBg="1"/>
      <p:bldP spid="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- CPE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BEF8-A919-8B49-88B3-73E9C5CC694B}" type="slidenum">
              <a:rPr lang="en-US"/>
              <a:pPr/>
              <a:t>26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19461" name="CaixaDeTexto 5"/>
          <p:cNvSpPr txBox="1">
            <a:spLocks noChangeArrowheads="1"/>
          </p:cNvSpPr>
          <p:nvPr/>
        </p:nvSpPr>
        <p:spPr bwMode="auto">
          <a:xfrm>
            <a:off x="381000" y="1371600"/>
            <a:ext cx="4011613" cy="157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void metade1 (int  *a, int n) {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for (int i=0 ; i&lt;n ; i++)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a[i] = a[i] /2;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}</a:t>
            </a:r>
          </a:p>
          <a:p>
            <a:endParaRPr lang="en-US" sz="160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19462" name="CaixaDeTexto 7"/>
          <p:cNvSpPr txBox="1">
            <a:spLocks noChangeArrowheads="1"/>
          </p:cNvSpPr>
          <p:nvPr/>
        </p:nvSpPr>
        <p:spPr bwMode="auto">
          <a:xfrm>
            <a:off x="381000" y="3136900"/>
            <a:ext cx="3962400" cy="15696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Para n = 1000 -&gt;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ciclos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= 4020</a:t>
            </a: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Qual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o CPE?</a:t>
            </a: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903788" y="1371600"/>
            <a:ext cx="4011612" cy="1570038"/>
          </a:xfrm>
          <a:prstGeom prst="rect">
            <a:avLst/>
          </a:prstGeom>
          <a:solidFill>
            <a:srgbClr val="C0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void metade3 (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*a,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n)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for (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=0 ;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&lt;n ;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+=2)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] = a[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] /2;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a[i+1] = a[i+1] /2;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}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903788" y="3136900"/>
            <a:ext cx="3962400" cy="1569660"/>
          </a:xfrm>
          <a:prstGeom prst="rect">
            <a:avLst/>
          </a:prstGeom>
          <a:solidFill>
            <a:srgbClr val="C0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Para n = 1000 -&gt;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ciclos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= 2520</a:t>
            </a: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Qual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o CPE?</a:t>
            </a: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016000" y="5511800"/>
            <a:ext cx="7276614" cy="70788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A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utilização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ciclos</a:t>
            </a:r>
            <a:r>
              <a:rPr lang="en-US" sz="2000" b="1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por</a:t>
            </a:r>
            <a:r>
              <a:rPr lang="en-US" sz="2000" b="1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elemento</a:t>
            </a:r>
            <a:r>
              <a:rPr lang="en-US" sz="2000" b="1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dá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uma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indicação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do tempo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necessário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para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processar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um vector de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tamanho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402530" y="276646"/>
            <a:ext cx="7357866" cy="731838"/>
          </a:xfrm>
        </p:spPr>
        <p:txBody>
          <a:bodyPr/>
          <a:lstStyle/>
          <a:p>
            <a:pPr eaLnBrk="1" hangingPunct="1"/>
            <a:r>
              <a:rPr lang="pt-PT" dirty="0"/>
              <a:t>Metodologia:</a:t>
            </a:r>
            <a:r>
              <a:rPr lang="pt-PT" sz="2800" dirty="0"/>
              <a:t> Medição de Desempenho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A24-E350-D841-8CA5-45B72E6A94E4}" type="slidenum">
              <a:rPr lang="en-US"/>
              <a:pPr/>
              <a:t>27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275482" y="5181600"/>
            <a:ext cx="82296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9" charset="0"/>
              <a:buChar char="•"/>
              <a:tabLst/>
              <a:defRPr/>
            </a:pPr>
            <a:r>
              <a:rPr kumimoji="0" lang="pt-PT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Resolução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relógio: unidade de tempo entre 2 incrementos do contador</a:t>
            </a:r>
            <a:b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 é possível medir eventos com duração inferior à resolução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9" charset="0"/>
              <a:buChar char="•"/>
              <a:tabLst/>
              <a:defRPr/>
            </a:pPr>
            <a:r>
              <a:rPr kumimoji="0" lang="pt-PT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Precisão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relógio: diferença entre o valor medido e o tempo efectivamente decorrido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2200" y="1295400"/>
            <a:ext cx="3763963" cy="1570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Courier New" pitchFamily="49" charset="0"/>
                <a:ea typeface="+mn-ea"/>
                <a:cs typeface="Courier New" pitchFamily="49" charset="0"/>
              </a:rPr>
              <a:t>before = ReadTimer();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Courier New" pitchFamily="49" charset="0"/>
                <a:ea typeface="+mn-ea"/>
                <a:cs typeface="Courier New" pitchFamily="49" charset="0"/>
              </a:rPr>
              <a:t>&lt;&lt;&lt; Code Segment&gt;&gt;&gt;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Courier New" pitchFamily="49" charset="0"/>
                <a:ea typeface="+mn-ea"/>
                <a:cs typeface="Courier New" pitchFamily="49" charset="0"/>
              </a:rPr>
              <a:t>after = ReadTimer();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Courier New" pitchFamily="49" charset="0"/>
                <a:ea typeface="+mn-ea"/>
                <a:cs typeface="Courier New" pitchFamily="49" charset="0"/>
              </a:rPr>
              <a:t>ElapsedTime = after - before;</a:t>
            </a:r>
          </a:p>
        </p:txBody>
      </p:sp>
      <p:grpSp>
        <p:nvGrpSpPr>
          <p:cNvPr id="39" name="Group 62"/>
          <p:cNvGrpSpPr>
            <a:grpSpLocks/>
          </p:cNvGrpSpPr>
          <p:nvPr/>
        </p:nvGrpSpPr>
        <p:grpSpPr bwMode="auto">
          <a:xfrm>
            <a:off x="1176338" y="3200400"/>
            <a:ext cx="6546850" cy="1752600"/>
            <a:chOff x="1176236" y="3200400"/>
            <a:chExt cx="6546600" cy="1752600"/>
          </a:xfrm>
        </p:grpSpPr>
        <p:grpSp>
          <p:nvGrpSpPr>
            <p:cNvPr id="42" name="Group 57"/>
            <p:cNvGrpSpPr>
              <a:grpSpLocks/>
            </p:cNvGrpSpPr>
            <p:nvPr/>
          </p:nvGrpSpPr>
          <p:grpSpPr bwMode="auto">
            <a:xfrm>
              <a:off x="1176236" y="3272135"/>
              <a:ext cx="6546600" cy="1680865"/>
              <a:chOff x="1176236" y="3276600"/>
              <a:chExt cx="6546600" cy="1680865"/>
            </a:xfrm>
          </p:grpSpPr>
          <p:grpSp>
            <p:nvGrpSpPr>
              <p:cNvPr id="46" name="Group 30"/>
              <p:cNvGrpSpPr>
                <a:grpSpLocks/>
              </p:cNvGrpSpPr>
              <p:nvPr/>
            </p:nvGrpSpPr>
            <p:grpSpPr bwMode="auto">
              <a:xfrm>
                <a:off x="1316239" y="4343103"/>
                <a:ext cx="5921111" cy="614362"/>
                <a:chOff x="966578" y="4343103"/>
                <a:chExt cx="5921111" cy="614362"/>
              </a:xfrm>
            </p:grpSpPr>
            <p:cxnSp>
              <p:nvCxnSpPr>
                <p:cNvPr id="68" name="Straight Connector 7"/>
                <p:cNvCxnSpPr/>
                <p:nvPr/>
              </p:nvCxnSpPr>
              <p:spPr>
                <a:xfrm>
                  <a:off x="1256771" y="4400253"/>
                  <a:ext cx="53718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Diamond 8"/>
                <p:cNvSpPr>
                  <a:spLocks noChangeAspect="1"/>
                </p:cNvSpPr>
                <p:nvPr/>
              </p:nvSpPr>
              <p:spPr>
                <a:xfrm>
                  <a:off x="1142475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0" name="Diamond 9"/>
                <p:cNvSpPr>
                  <a:spLocks noChangeAspect="1"/>
                </p:cNvSpPr>
                <p:nvPr/>
              </p:nvSpPr>
              <p:spPr>
                <a:xfrm>
                  <a:off x="6628666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1" name="Diamond 10"/>
                <p:cNvSpPr>
                  <a:spLocks noChangeAspect="1"/>
                </p:cNvSpPr>
                <p:nvPr/>
              </p:nvSpPr>
              <p:spPr>
                <a:xfrm>
                  <a:off x="1752052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2" name="Diamond 11"/>
                <p:cNvSpPr>
                  <a:spLocks noChangeAspect="1"/>
                </p:cNvSpPr>
                <p:nvPr/>
              </p:nvSpPr>
              <p:spPr>
                <a:xfrm>
                  <a:off x="6019089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3" name="Diamond 12"/>
                <p:cNvSpPr>
                  <a:spLocks noChangeAspect="1"/>
                </p:cNvSpPr>
                <p:nvPr/>
              </p:nvSpPr>
              <p:spPr>
                <a:xfrm>
                  <a:off x="2361629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4" name="Diamond 13"/>
                <p:cNvSpPr>
                  <a:spLocks noChangeAspect="1"/>
                </p:cNvSpPr>
                <p:nvPr/>
              </p:nvSpPr>
              <p:spPr>
                <a:xfrm>
                  <a:off x="5409512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5" name="Diamond 14"/>
                <p:cNvSpPr>
                  <a:spLocks noChangeAspect="1"/>
                </p:cNvSpPr>
                <p:nvPr/>
              </p:nvSpPr>
              <p:spPr>
                <a:xfrm>
                  <a:off x="2971205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6" name="Diamond 15"/>
                <p:cNvSpPr>
                  <a:spLocks noChangeAspect="1"/>
                </p:cNvSpPr>
                <p:nvPr/>
              </p:nvSpPr>
              <p:spPr>
                <a:xfrm>
                  <a:off x="4799936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7" name="Diamond 16"/>
                <p:cNvSpPr>
                  <a:spLocks noChangeAspect="1"/>
                </p:cNvSpPr>
                <p:nvPr/>
              </p:nvSpPr>
              <p:spPr>
                <a:xfrm>
                  <a:off x="3580782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8" name="Diamond 17"/>
                <p:cNvSpPr>
                  <a:spLocks noChangeAspect="1"/>
                </p:cNvSpPr>
                <p:nvPr/>
              </p:nvSpPr>
              <p:spPr>
                <a:xfrm>
                  <a:off x="4190359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9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966578" y="4495800"/>
                  <a:ext cx="43954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pt-PT" sz="1200">
                      <a:latin typeface="Calibri" pitchFamily="-109" charset="0"/>
                    </a:rPr>
                    <a:t>1 ns</a:t>
                  </a:r>
                </a:p>
                <a:p>
                  <a:pPr algn="ctr"/>
                  <a:r>
                    <a:rPr lang="pt-PT" sz="1200">
                      <a:latin typeface="Calibri" pitchFamily="-109" charset="0"/>
                    </a:rPr>
                    <a:t>10</a:t>
                  </a:r>
                  <a:r>
                    <a:rPr lang="pt-PT" sz="1200" baseline="30000">
                      <a:latin typeface="Calibri" pitchFamily="-109" charset="0"/>
                    </a:rPr>
                    <a:t>-9</a:t>
                  </a:r>
                </a:p>
              </p:txBody>
            </p:sp>
            <p:sp>
              <p:nvSpPr>
                <p:cNvPr id="80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2792974" y="4495800"/>
                  <a:ext cx="44435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pt-PT" sz="1200">
                      <a:latin typeface="Calibri" pitchFamily="-109" charset="0"/>
                    </a:rPr>
                    <a:t>1 µs</a:t>
                  </a:r>
                </a:p>
                <a:p>
                  <a:pPr algn="ctr"/>
                  <a:r>
                    <a:rPr lang="pt-PT" sz="1200">
                      <a:latin typeface="Calibri" pitchFamily="-109" charset="0"/>
                    </a:rPr>
                    <a:t>10</a:t>
                  </a:r>
                  <a:r>
                    <a:rPr lang="pt-PT" sz="1200" baseline="30000">
                      <a:latin typeface="Calibri" pitchFamily="-109" charset="0"/>
                    </a:rPr>
                    <a:t>-6</a:t>
                  </a:r>
                </a:p>
              </p:txBody>
            </p:sp>
            <p:sp>
              <p:nvSpPr>
                <p:cNvPr id="81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620973" y="4495800"/>
                  <a:ext cx="48282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pt-PT" sz="1200">
                      <a:latin typeface="Calibri" pitchFamily="-109" charset="0"/>
                    </a:rPr>
                    <a:t>1 ms</a:t>
                  </a:r>
                </a:p>
                <a:p>
                  <a:pPr algn="ctr"/>
                  <a:r>
                    <a:rPr lang="pt-PT" sz="1200">
                      <a:latin typeface="Calibri" pitchFamily="-109" charset="0"/>
                    </a:rPr>
                    <a:t>10</a:t>
                  </a:r>
                  <a:r>
                    <a:rPr lang="pt-PT" sz="1200" baseline="30000">
                      <a:latin typeface="Calibri" pitchFamily="-109" charset="0"/>
                    </a:rPr>
                    <a:t>-3</a:t>
                  </a:r>
                </a:p>
              </p:txBody>
            </p:sp>
            <p:sp>
              <p:nvSpPr>
                <p:cNvPr id="82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6494633" y="4495800"/>
                  <a:ext cx="39305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pt-PT" sz="1200">
                      <a:latin typeface="Calibri" pitchFamily="-109" charset="0"/>
                    </a:rPr>
                    <a:t>1 s</a:t>
                  </a:r>
                </a:p>
                <a:p>
                  <a:pPr algn="ctr"/>
                  <a:r>
                    <a:rPr lang="pt-PT" sz="1200">
                      <a:latin typeface="Calibri" pitchFamily="-109" charset="0"/>
                    </a:rPr>
                    <a:t>10</a:t>
                  </a:r>
                  <a:r>
                    <a:rPr lang="pt-PT" sz="1200" baseline="30000">
                      <a:latin typeface="Calibri" pitchFamily="-109" charset="0"/>
                    </a:rPr>
                    <a:t>0</a:t>
                  </a:r>
                </a:p>
              </p:txBody>
            </p:sp>
          </p:grpSp>
          <p:grpSp>
            <p:nvGrpSpPr>
              <p:cNvPr id="47" name="Group 43"/>
              <p:cNvGrpSpPr>
                <a:grpSpLocks/>
              </p:cNvGrpSpPr>
              <p:nvPr/>
            </p:nvGrpSpPr>
            <p:grpSpPr bwMode="auto">
              <a:xfrm>
                <a:off x="1176236" y="3276600"/>
                <a:ext cx="804964" cy="990303"/>
                <a:chOff x="1176236" y="3276600"/>
                <a:chExt cx="804964" cy="990303"/>
              </a:xfrm>
            </p:grpSpPr>
            <p:sp>
              <p:nvSpPr>
                <p:cNvPr id="6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176236" y="3276600"/>
                  <a:ext cx="80496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add (int)</a:t>
                  </a:r>
                </a:p>
              </p:txBody>
            </p:sp>
            <p:cxnSp>
              <p:nvCxnSpPr>
                <p:cNvPr id="67" name="Straight Connector 66"/>
                <p:cNvCxnSpPr>
                  <a:endCxn id="64" idx="1"/>
                </p:cNvCxnSpPr>
                <p:nvPr/>
              </p:nvCxnSpPr>
              <p:spPr>
                <a:xfrm rot="5400000" flipH="1" flipV="1">
                  <a:off x="1219878" y="3962897"/>
                  <a:ext cx="6080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2"/>
              <p:cNvGrpSpPr>
                <a:grpSpLocks/>
              </p:cNvGrpSpPr>
              <p:nvPr/>
            </p:nvGrpSpPr>
            <p:grpSpPr bwMode="auto">
              <a:xfrm>
                <a:off x="1524000" y="3505200"/>
                <a:ext cx="848309" cy="761703"/>
                <a:chOff x="1524000" y="3505200"/>
                <a:chExt cx="848309" cy="761703"/>
              </a:xfrm>
            </p:grpSpPr>
            <p:sp>
              <p:nvSpPr>
                <p:cNvPr id="64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1524000" y="3505200"/>
                  <a:ext cx="848309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mult (FP)</a:t>
                  </a:r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 rot="5400000" flipH="1" flipV="1">
                  <a:off x="1676271" y="4038303"/>
                  <a:ext cx="457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1"/>
              <p:cNvGrpSpPr>
                <a:grpSpLocks/>
              </p:cNvGrpSpPr>
              <p:nvPr/>
            </p:nvGrpSpPr>
            <p:grpSpPr bwMode="auto">
              <a:xfrm>
                <a:off x="2015975" y="3776246"/>
                <a:ext cx="726481" cy="490657"/>
                <a:chOff x="2015975" y="3776246"/>
                <a:chExt cx="726481" cy="490657"/>
              </a:xfrm>
            </p:grpSpPr>
            <p:sp>
              <p:nvSpPr>
                <p:cNvPr id="62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2015975" y="3776246"/>
                  <a:ext cx="726481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div (FP)</a:t>
                  </a:r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 rot="5400000" flipH="1" flipV="1">
                  <a:off x="2247753" y="4152603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4"/>
              <p:cNvGrpSpPr>
                <a:grpSpLocks/>
              </p:cNvGrpSpPr>
              <p:nvPr/>
            </p:nvGrpSpPr>
            <p:grpSpPr bwMode="auto">
              <a:xfrm>
                <a:off x="3661862" y="3776246"/>
                <a:ext cx="1621982" cy="490657"/>
                <a:chOff x="1452062" y="3776246"/>
                <a:chExt cx="1621982" cy="490657"/>
              </a:xfrm>
            </p:grpSpPr>
            <p:sp>
              <p:nvSpPr>
                <p:cNvPr id="60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1452062" y="3776246"/>
                  <a:ext cx="1621982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Interrupção teclado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rot="5400000" flipH="1" flipV="1">
                  <a:off x="2247668" y="4152603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7"/>
              <p:cNvGrpSpPr>
                <a:grpSpLocks/>
              </p:cNvGrpSpPr>
              <p:nvPr/>
            </p:nvGrpSpPr>
            <p:grpSpPr bwMode="auto">
              <a:xfrm>
                <a:off x="5219682" y="3276600"/>
                <a:ext cx="1104918" cy="990303"/>
                <a:chOff x="977215" y="3276600"/>
                <a:chExt cx="1104918" cy="990303"/>
              </a:xfrm>
            </p:grpSpPr>
            <p:sp>
              <p:nvSpPr>
                <p:cNvPr id="58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977215" y="3276600"/>
                  <a:ext cx="110491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Acesso disco</a:t>
                  </a:r>
                </a:p>
              </p:txBody>
            </p:sp>
            <p:cxnSp>
              <p:nvCxnSpPr>
                <p:cNvPr id="59" name="Straight Connector 58"/>
                <p:cNvCxnSpPr>
                  <a:endCxn id="58" idx="2"/>
                </p:cNvCxnSpPr>
                <p:nvPr/>
              </p:nvCxnSpPr>
              <p:spPr>
                <a:xfrm rot="16200000" flipV="1">
                  <a:off x="1197618" y="3916066"/>
                  <a:ext cx="682625" cy="190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0"/>
              <p:cNvGrpSpPr>
                <a:grpSpLocks/>
              </p:cNvGrpSpPr>
              <p:nvPr/>
            </p:nvGrpSpPr>
            <p:grpSpPr bwMode="auto">
              <a:xfrm>
                <a:off x="5766467" y="3505200"/>
                <a:ext cx="1956369" cy="761703"/>
                <a:chOff x="1524000" y="3505200"/>
                <a:chExt cx="1956369" cy="761703"/>
              </a:xfrm>
            </p:grpSpPr>
            <p:sp>
              <p:nvSpPr>
                <p:cNvPr id="56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524000" y="3505200"/>
                  <a:ext cx="1956369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Refrescamento do êcran</a:t>
                  </a: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rot="5400000" flipH="1" flipV="1">
                  <a:off x="1677029" y="4038303"/>
                  <a:ext cx="457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3"/>
              <p:cNvGrpSpPr>
                <a:grpSpLocks/>
              </p:cNvGrpSpPr>
              <p:nvPr/>
            </p:nvGrpSpPr>
            <p:grpSpPr bwMode="auto">
              <a:xfrm>
                <a:off x="6172200" y="3733800"/>
                <a:ext cx="1366593" cy="533103"/>
                <a:chOff x="1929733" y="3733800"/>
                <a:chExt cx="1366593" cy="533103"/>
              </a:xfrm>
            </p:grpSpPr>
            <p:sp>
              <p:nvSpPr>
                <p:cNvPr id="54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1929733" y="3733800"/>
                  <a:ext cx="136659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Pressão de tecla</a:t>
                  </a:r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 rot="5400000" flipH="1" flipV="1">
                  <a:off x="1967534" y="4152603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61"/>
            <p:cNvSpPr txBox="1">
              <a:spLocks noChangeArrowheads="1"/>
            </p:cNvSpPr>
            <p:nvPr/>
          </p:nvSpPr>
          <p:spPr bwMode="auto">
            <a:xfrm>
              <a:off x="3124200" y="3200400"/>
              <a:ext cx="141417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400">
                  <a:latin typeface="Calibri" pitchFamily="-109" charset="0"/>
                </a:rPr>
                <a:t>(Máquina 1 GHz)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9623" y="524435"/>
            <a:ext cx="7257279" cy="731838"/>
          </a:xfrm>
        </p:spPr>
        <p:txBody>
          <a:bodyPr/>
          <a:lstStyle/>
          <a:p>
            <a:r>
              <a:rPr lang="pt-PT" dirty="0"/>
              <a:t>Metodologia:</a:t>
            </a:r>
            <a:r>
              <a:rPr lang="pt-PT" sz="4800" dirty="0"/>
              <a:t> </a:t>
            </a:r>
            <a:r>
              <a:rPr lang="pt-PT" sz="2800" dirty="0"/>
              <a:t>Medição de Desempenho</a:t>
            </a:r>
          </a:p>
        </p:txBody>
      </p:sp>
      <p:sp>
        <p:nvSpPr>
          <p:cNvPr id="21507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dirty="0">
                <a:solidFill>
                  <a:srgbClr val="000000"/>
                </a:solidFill>
              </a:rPr>
              <a:t>Qual o tempo a medir?</a:t>
            </a:r>
          </a:p>
          <a:p>
            <a:pPr lvl="1" eaLnBrk="1" hangingPunct="1"/>
            <a:r>
              <a:rPr lang="pt-PT" i="1" dirty="0" err="1">
                <a:solidFill>
                  <a:srgbClr val="000000"/>
                </a:solidFill>
              </a:rPr>
              <a:t>Wall</a:t>
            </a:r>
            <a:r>
              <a:rPr lang="pt-PT" i="1" dirty="0">
                <a:solidFill>
                  <a:srgbClr val="000000"/>
                </a:solidFill>
              </a:rPr>
              <a:t> </a:t>
            </a:r>
            <a:r>
              <a:rPr lang="pt-PT" i="1" dirty="0" err="1">
                <a:solidFill>
                  <a:srgbClr val="000000"/>
                </a:solidFill>
              </a:rPr>
              <a:t>Time</a:t>
            </a:r>
            <a:endParaRPr lang="pt-PT" dirty="0">
              <a:solidFill>
                <a:srgbClr val="000000"/>
              </a:solidFill>
            </a:endParaRPr>
          </a:p>
          <a:p>
            <a:pPr lvl="2" eaLnBrk="1" hangingPunct="1"/>
            <a:r>
              <a:rPr lang="pt-PT" dirty="0">
                <a:solidFill>
                  <a:srgbClr val="000000"/>
                </a:solidFill>
              </a:rPr>
              <a:t>Tempo decorrido desde o início até ao fim do programa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</a:rPr>
              <a:t>Depende da carga do sistema (E/S, outros processos,…)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Tempo de CPU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</a:rPr>
              <a:t>Tempo efectivamente dedicado a este processo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</a:rPr>
              <a:t>Menos sensível à carga do sistema</a:t>
            </a:r>
          </a:p>
          <a:p>
            <a:pPr eaLnBrk="1" hangingPunct="1"/>
            <a:endParaRPr lang="pt-PT" dirty="0">
              <a:solidFill>
                <a:srgbClr val="000000"/>
              </a:solidFill>
            </a:endParaRPr>
          </a:p>
          <a:p>
            <a:pPr eaLnBrk="1" hangingPunct="1"/>
            <a:endParaRPr lang="pt-PT" sz="1600" i="1" dirty="0">
              <a:solidFill>
                <a:srgbClr val="000000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017-63E6-E546-AC60-2E27DD26C929}" type="slidenum">
              <a:rPr lang="en-US"/>
              <a:pPr/>
              <a:t>28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349624" y="524435"/>
            <a:ext cx="7320146" cy="731838"/>
          </a:xfrm>
        </p:spPr>
        <p:txBody>
          <a:bodyPr/>
          <a:lstStyle/>
          <a:p>
            <a:pPr eaLnBrk="1" hangingPunct="1"/>
            <a:r>
              <a:rPr lang="pt-PT" dirty="0"/>
              <a:t>Metodologia:</a:t>
            </a:r>
            <a:r>
              <a:rPr lang="pt-PT" sz="2800" dirty="0"/>
              <a:t> Medição de Desempenho</a:t>
            </a:r>
          </a:p>
        </p:txBody>
      </p:sp>
      <p:sp>
        <p:nvSpPr>
          <p:cNvPr id="22531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Arial" pitchFamily="-109" charset="0"/>
              <a:buNone/>
            </a:pPr>
            <a:r>
              <a:rPr lang="pt-PT" dirty="0">
                <a:solidFill>
                  <a:srgbClr val="000000"/>
                </a:solidFill>
              </a:rPr>
              <a:t>Combinar o resultado de várias medições:</a:t>
            </a:r>
            <a:endParaRPr lang="pt-PT" sz="700" dirty="0">
              <a:solidFill>
                <a:srgbClr val="000000"/>
              </a:solidFill>
            </a:endParaRPr>
          </a:p>
          <a:p>
            <a:pPr eaLnBrk="1" hangingPunct="1"/>
            <a:r>
              <a:rPr lang="pt-PT" dirty="0">
                <a:solidFill>
                  <a:srgbClr val="000000"/>
                </a:solidFill>
              </a:rPr>
              <a:t>Média das várias medições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Valores muito alto/baixos influenciam a média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Analisar também o desvio padrão (e.g., variações entre medições)</a:t>
            </a:r>
            <a:endParaRPr lang="pt-PT" sz="700" dirty="0">
              <a:solidFill>
                <a:srgbClr val="000000"/>
              </a:solidFill>
            </a:endParaRPr>
          </a:p>
          <a:p>
            <a:pPr eaLnBrk="1" hangingPunct="1"/>
            <a:r>
              <a:rPr lang="pt-PT" dirty="0">
                <a:solidFill>
                  <a:srgbClr val="000000"/>
                </a:solidFill>
              </a:rPr>
              <a:t>Melhor medição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Valor obtido nas condições ideais</a:t>
            </a:r>
            <a:endParaRPr lang="pt-PT" sz="700" dirty="0">
              <a:solidFill>
                <a:srgbClr val="000000"/>
              </a:solidFill>
            </a:endParaRPr>
          </a:p>
          <a:p>
            <a:pPr eaLnBrk="1" hangingPunct="1"/>
            <a:r>
              <a:rPr lang="pt-PT" dirty="0">
                <a:solidFill>
                  <a:srgbClr val="000000"/>
                </a:solidFill>
              </a:rPr>
              <a:t>Média das </a:t>
            </a:r>
            <a:r>
              <a:rPr lang="pt-PT" dirty="0" err="1">
                <a:solidFill>
                  <a:srgbClr val="000000"/>
                </a:solidFill>
              </a:rPr>
              <a:t>K-melhores</a:t>
            </a:r>
            <a:r>
              <a:rPr lang="pt-PT" dirty="0">
                <a:solidFill>
                  <a:srgbClr val="000000"/>
                </a:solidFill>
              </a:rPr>
              <a:t> medições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Média das k melhores execuções</a:t>
            </a:r>
            <a:endParaRPr lang="pt-PT" sz="700" dirty="0">
              <a:solidFill>
                <a:srgbClr val="000000"/>
              </a:solidFill>
            </a:endParaRPr>
          </a:p>
          <a:p>
            <a:pPr eaLnBrk="1" hangingPunct="1"/>
            <a:r>
              <a:rPr lang="pt-PT" dirty="0">
                <a:solidFill>
                  <a:srgbClr val="000000"/>
                </a:solidFill>
              </a:rPr>
              <a:t>Mediana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Mais robusto a variações nas medições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8A45-3BF3-6A46-8A93-8303A2320E80}" type="slidenum">
              <a:rPr lang="en-US"/>
              <a:pPr/>
              <a:t>29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0291C-9947-0B40-129D-EA365A95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Questão</a:t>
            </a:r>
            <a:endParaRPr lang="en-GB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6941556-85A6-2ACD-3D45-F254EA619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00"/>
              </a:lnSpc>
              <a:spcBef>
                <a:spcPts val="1800"/>
              </a:spcBef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Como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podemos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modelar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o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desempenho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de um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programa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permitindo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pPr lvl="1">
              <a:lnSpc>
                <a:spcPts val="3300"/>
              </a:lnSpc>
              <a:spcBef>
                <a:spcPts val="1800"/>
              </a:spcBef>
            </a:pP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prever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o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seu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tempo de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execução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num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determinado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sistema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computação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ts val="3300"/>
              </a:lnSpc>
              <a:spcBef>
                <a:spcPts val="1800"/>
              </a:spcBef>
            </a:pP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formular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hipóteses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sobre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o tempo de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execução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observado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759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 Medição de Desempenho</a:t>
            </a:r>
          </a:p>
        </p:txBody>
      </p:sp>
      <p:sp>
        <p:nvSpPr>
          <p:cNvPr id="21506" name="Marcador de Posição de Conteúdo 2"/>
          <p:cNvSpPr>
            <a:spLocks noGrp="1"/>
          </p:cNvSpPr>
          <p:nvPr>
            <p:ph idx="1"/>
          </p:nvPr>
        </p:nvSpPr>
        <p:spPr>
          <a:xfrm>
            <a:off x="628650" y="1449092"/>
            <a:ext cx="7886700" cy="472787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pt-PT" sz="2581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Contadores de eventos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endParaRPr lang="pt-PT" sz="1290" dirty="0">
              <a:solidFill>
                <a:srgbClr val="000000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/>
            <a:r>
              <a:rPr lang="pt-PT" sz="2323" dirty="0">
                <a:solidFill>
                  <a:srgbClr val="000000"/>
                </a:solidFill>
              </a:rPr>
              <a:t>Lógica incluída nos processadores (modernos) para contagem de eventos específicos</a:t>
            </a:r>
          </a:p>
          <a:p>
            <a:pPr lvl="1" eaLnBrk="1" hangingPunct="1"/>
            <a:r>
              <a:rPr lang="pt-PT" sz="2323" dirty="0">
                <a:solidFill>
                  <a:srgbClr val="000000"/>
                </a:solidFill>
              </a:rPr>
              <a:t>Actualizados a cada ciclo de relógio</a:t>
            </a:r>
          </a:p>
          <a:p>
            <a:pPr lvl="1" eaLnBrk="1" hangingPunct="1"/>
            <a:endParaRPr lang="pt-PT" dirty="0">
              <a:solidFill>
                <a:srgbClr val="000000"/>
              </a:solidFill>
            </a:endParaRPr>
          </a:p>
          <a:p>
            <a:pPr lvl="1" eaLnBrk="1" hangingPunct="1"/>
            <a:r>
              <a:rPr lang="pt-PT" sz="2323" dirty="0">
                <a:solidFill>
                  <a:srgbClr val="000000"/>
                </a:solidFill>
              </a:rPr>
              <a:t>Vantagens:</a:t>
            </a:r>
          </a:p>
          <a:p>
            <a:pPr lvl="2" eaLnBrk="1" hangingPunct="1"/>
            <a:r>
              <a:rPr lang="pt-PT" sz="2065" dirty="0">
                <a:solidFill>
                  <a:srgbClr val="000000"/>
                </a:solidFill>
                <a:ea typeface="ＭＳ Ｐゴシック" pitchFamily="-109" charset="-128"/>
              </a:rPr>
              <a:t>Não intrusivos / baixa sobrecarga (disponibilizados pelo hardware)</a:t>
            </a:r>
          </a:p>
          <a:p>
            <a:pPr lvl="2" eaLnBrk="1" hangingPunct="1"/>
            <a:r>
              <a:rPr lang="pt-PT" sz="2065" dirty="0">
                <a:solidFill>
                  <a:srgbClr val="000000"/>
                </a:solidFill>
                <a:ea typeface="ＭＳ Ｐゴシック" pitchFamily="-109" charset="-128"/>
              </a:rPr>
              <a:t>Elevada resolução  (relógio do processador)</a:t>
            </a:r>
          </a:p>
          <a:p>
            <a:pPr lvl="1" eaLnBrk="1" hangingPunct="1"/>
            <a:endParaRPr lang="pt-PT" sz="500" dirty="0">
              <a:solidFill>
                <a:srgbClr val="000000"/>
              </a:solidFill>
            </a:endParaRPr>
          </a:p>
          <a:p>
            <a:pPr lvl="1" eaLnBrk="1" hangingPunct="1"/>
            <a:r>
              <a:rPr lang="pt-PT" sz="2323" dirty="0">
                <a:solidFill>
                  <a:srgbClr val="000000"/>
                </a:solidFill>
              </a:rPr>
              <a:t>Pontos fracos:</a:t>
            </a:r>
          </a:p>
          <a:p>
            <a:pPr lvl="2" eaLnBrk="1" hangingPunct="1"/>
            <a:r>
              <a:rPr lang="pt-PT" sz="2065" dirty="0">
                <a:solidFill>
                  <a:srgbClr val="000000"/>
                </a:solidFill>
                <a:ea typeface="ＭＳ Ｐゴシック" pitchFamily="-109" charset="-128"/>
              </a:rPr>
              <a:t>Específicos de cada processador / não existe um “standard”</a:t>
            </a:r>
          </a:p>
          <a:p>
            <a:pPr lvl="2" eaLnBrk="1" hangingPunct="1"/>
            <a:r>
              <a:rPr lang="pt-PT" sz="2065" dirty="0">
                <a:solidFill>
                  <a:srgbClr val="000000"/>
                </a:solidFill>
                <a:ea typeface="ＭＳ Ｐゴシック" pitchFamily="-109" charset="-128"/>
              </a:rPr>
              <a:t>Não são apropriados para serem usados por utilizador “comum”</a:t>
            </a:r>
            <a:endParaRPr lang="pt-PT" altLang="ja-JP" sz="2065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3AFFE4-30D9-FA41-A5BA-741334FF0BAE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/>
              <a:t>30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150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- Avaliação do Desempenho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 Medição de Desempenho</a:t>
            </a:r>
          </a:p>
        </p:txBody>
      </p:sp>
      <p:sp>
        <p:nvSpPr>
          <p:cNvPr id="22530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pt-PT" sz="2581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Contadores de desempenho</a:t>
            </a:r>
          </a:p>
          <a:p>
            <a:pPr eaLnBrk="1" hangingPunct="1">
              <a:lnSpc>
                <a:spcPct val="80000"/>
              </a:lnSpc>
            </a:pPr>
            <a:endParaRPr lang="pt-PT" sz="1900" dirty="0">
              <a:solidFill>
                <a:srgbClr val="000000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Eventos típicos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Ciclos de relógio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Número de instruções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Instruções de vírgula flutuante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Instruções sobre valores inteiros (</a:t>
            </a:r>
            <a:r>
              <a:rPr lang="pt-PT" dirty="0" err="1">
                <a:solidFill>
                  <a:srgbClr val="000000"/>
                </a:solidFill>
                <a:ea typeface="ＭＳ Ｐゴシック" pitchFamily="-109" charset="-128"/>
              </a:rPr>
              <a:t>add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ＭＳ Ｐゴシック" pitchFamily="-109" charset="-128"/>
              </a:rPr>
              <a:t>sub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ＭＳ Ｐゴシック" pitchFamily="-109" charset="-128"/>
              </a:rPr>
              <a:t>etc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)</a:t>
            </a:r>
          </a:p>
          <a:p>
            <a:pPr lvl="2" eaLnBrk="1" hangingPunct="1"/>
            <a:r>
              <a:rPr lang="pt-PT" i="1" dirty="0" err="1">
                <a:solidFill>
                  <a:srgbClr val="000000"/>
                </a:solidFill>
                <a:ea typeface="ＭＳ Ｐゴシック" pitchFamily="-109" charset="-128"/>
              </a:rPr>
              <a:t>Load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/</a:t>
            </a:r>
            <a:r>
              <a:rPr lang="pt-PT" i="1" dirty="0" err="1">
                <a:solidFill>
                  <a:srgbClr val="000000"/>
                </a:solidFill>
                <a:ea typeface="ＭＳ Ｐゴシック" pitchFamily="-109" charset="-128"/>
              </a:rPr>
              <a:t>stores</a:t>
            </a:r>
            <a:endParaRPr lang="pt-PT" i="1" dirty="0">
              <a:solidFill>
                <a:srgbClr val="000000"/>
              </a:solidFill>
              <a:ea typeface="ＭＳ Ｐゴシック" pitchFamily="-109" charset="-128"/>
            </a:endParaRPr>
          </a:p>
          <a:p>
            <a:pPr lvl="2" eaLnBrk="1" hangingPunct="1"/>
            <a:r>
              <a:rPr lang="pt-PT" i="1" dirty="0">
                <a:solidFill>
                  <a:srgbClr val="000000"/>
                </a:solidFill>
                <a:ea typeface="ＭＳ Ｐゴシック" pitchFamily="-109" charset="-128"/>
              </a:rPr>
              <a:t>Cache </a:t>
            </a:r>
            <a:r>
              <a:rPr lang="pt-PT" i="1" dirty="0" err="1">
                <a:solidFill>
                  <a:srgbClr val="000000"/>
                </a:solidFill>
                <a:ea typeface="ＭＳ Ｐゴシック" pitchFamily="-109" charset="-128"/>
              </a:rPr>
              <a:t>misses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 (L1, L2, </a:t>
            </a:r>
            <a:r>
              <a:rPr lang="pt-PT" dirty="0" err="1">
                <a:solidFill>
                  <a:srgbClr val="000000"/>
                </a:solidFill>
                <a:ea typeface="ＭＳ Ｐゴシック" pitchFamily="-109" charset="-128"/>
              </a:rPr>
              <a:t>etc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)</a:t>
            </a:r>
            <a:endParaRPr lang="pt-PT" i="1" dirty="0">
              <a:solidFill>
                <a:srgbClr val="000000"/>
              </a:solidFill>
              <a:ea typeface="ＭＳ Ｐゴシック" pitchFamily="-109" charset="-128"/>
            </a:endParaRPr>
          </a:p>
          <a:p>
            <a:pPr marL="914400" lvl="2" indent="0" eaLnBrk="1" hangingPunct="1">
              <a:buNone/>
            </a:pPr>
            <a:endParaRPr lang="pt-PT" i="1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22532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738601-A516-3349-A57F-C721A7BF02C9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/>
              <a:t>31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2531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- Avaliação do Desempenho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 Medição de Desempenho</a:t>
            </a:r>
          </a:p>
        </p:txBody>
      </p:sp>
      <p:sp>
        <p:nvSpPr>
          <p:cNvPr id="23554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pt-PT" sz="2400" b="1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P</a:t>
            </a:r>
            <a:r>
              <a:rPr lang="pt-PT" sz="2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erformance </a:t>
            </a:r>
            <a:r>
              <a:rPr lang="pt-PT" sz="2400" b="1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A</a:t>
            </a:r>
            <a:r>
              <a:rPr lang="pt-PT" sz="24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pplication</a:t>
            </a:r>
            <a:r>
              <a:rPr lang="pt-PT" sz="2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pt-PT" sz="2400" b="1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P</a:t>
            </a:r>
            <a:r>
              <a:rPr lang="pt-PT" sz="24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rogramming</a:t>
            </a:r>
            <a:r>
              <a:rPr lang="pt-PT" sz="2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pt-PT" sz="2400" b="1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I</a:t>
            </a:r>
            <a:r>
              <a:rPr lang="pt-PT" sz="2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nterface</a:t>
            </a:r>
          </a:p>
          <a:p>
            <a:pPr lvl="1" eaLnBrk="1" hangingPunct="1"/>
            <a:r>
              <a:rPr lang="pt-PT" sz="2000" dirty="0">
                <a:solidFill>
                  <a:srgbClr val="000000"/>
                </a:solidFill>
              </a:rPr>
              <a:t>Interface para acesso aos contadores de desempenho</a:t>
            </a:r>
          </a:p>
          <a:p>
            <a:pPr lvl="1" eaLnBrk="1" hangingPunct="1"/>
            <a:r>
              <a:rPr lang="pt-PT" sz="2000" dirty="0">
                <a:solidFill>
                  <a:srgbClr val="000000"/>
                </a:solidFill>
              </a:rPr>
              <a:t>Inclui rotinas para contagem de tempo e para obter informação sobre o sistema</a:t>
            </a:r>
          </a:p>
          <a:p>
            <a:pPr lvl="1" eaLnBrk="1" hangingPunct="1"/>
            <a:r>
              <a:rPr lang="en-US" sz="2000" dirty="0">
                <a:solidFill>
                  <a:srgbClr val="000000"/>
                </a:solidFill>
              </a:rPr>
              <a:t>http://</a:t>
            </a:r>
            <a:r>
              <a:rPr lang="en-US" sz="2000" dirty="0" err="1">
                <a:solidFill>
                  <a:srgbClr val="000000"/>
                </a:solidFill>
              </a:rPr>
              <a:t>icl.cs.utk.edu/papi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</a:p>
          <a:p>
            <a:pPr lvl="1" eaLnBrk="1" hangingPunct="1"/>
            <a:r>
              <a:rPr lang="pt-PT" sz="2000" dirty="0">
                <a:solidFill>
                  <a:srgbClr val="000000"/>
                </a:solidFill>
              </a:rPr>
              <a:t>Arquitectura:</a:t>
            </a:r>
          </a:p>
          <a:p>
            <a:pPr lvl="1" eaLnBrk="1" hangingPunct="1"/>
            <a:endParaRPr lang="pt-PT" sz="2000" dirty="0">
              <a:solidFill>
                <a:srgbClr val="000000"/>
              </a:solidFill>
            </a:endParaRPr>
          </a:p>
        </p:txBody>
      </p:sp>
      <p:sp>
        <p:nvSpPr>
          <p:cNvPr id="2355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C73195-8D03-674D-B65E-83C37A290DD0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/>
              <a:t>32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355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- Avaliação do Desempenho</a:t>
            </a:r>
          </a:p>
        </p:txBody>
      </p:sp>
      <p:pic>
        <p:nvPicPr>
          <p:cNvPr id="2355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3613" y="3890075"/>
            <a:ext cx="4324335" cy="265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98450"/>
          </a:xfrm>
        </p:spPr>
        <p:txBody>
          <a:bodyPr>
            <a:normAutofit fontScale="90000"/>
          </a:bodyPr>
          <a:lstStyle/>
          <a:p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 Medição de Desempenho</a:t>
            </a:r>
            <a:endParaRPr lang="pt-PT" sz="2400" dirty="0">
              <a:solidFill>
                <a:schemeClr val="accent2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571" y="1268413"/>
            <a:ext cx="7991475" cy="51847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2162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Apresentação dos resultados</a:t>
            </a:r>
            <a:endParaRPr lang="pt-PT" sz="2162" b="1" dirty="0">
              <a:solidFill>
                <a:srgbClr val="000000"/>
              </a:solidFill>
            </a:endParaRPr>
          </a:p>
          <a:p>
            <a:pPr lvl="1"/>
            <a:r>
              <a:rPr lang="pt-PT" sz="1600" dirty="0">
                <a:solidFill>
                  <a:srgbClr val="000000"/>
                </a:solidFill>
              </a:rPr>
              <a:t>Apresentar os resultados de forma compacta</a:t>
            </a: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r>
              <a:rPr lang="pt-PT" sz="1600" dirty="0">
                <a:solidFill>
                  <a:srgbClr val="000000"/>
                </a:solidFill>
              </a:rPr>
              <a:t>Colocar legendas nas tabelas e gráficos</a:t>
            </a:r>
            <a:endParaRPr lang="pt-PT" sz="1600" dirty="0">
              <a:solidFill>
                <a:srgbClr val="000000"/>
              </a:solidFill>
              <a:ea typeface="ＭＳ Ｐゴシック" pitchFamily="-109" charset="-128"/>
            </a:endParaRPr>
          </a:p>
          <a:p>
            <a:pPr lvl="2"/>
            <a:endParaRPr lang="pt-PT" sz="1400" b="1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64083" y="6248400"/>
            <a:ext cx="1905000" cy="457200"/>
          </a:xfrm>
        </p:spPr>
        <p:txBody>
          <a:bodyPr/>
          <a:lstStyle/>
          <a:p>
            <a:fld id="{1D33A3E4-BF19-754E-9826-FCA81420CC1E}" type="slidenum">
              <a:rPr lang="pt-PT" smtClean="0"/>
              <a:pPr/>
              <a:t>33</a:t>
            </a:fld>
            <a:endParaRPr lang="pt-PT" dirty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9354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t="9154" r="-5490" b="-9154"/>
          <a:stretch/>
        </p:blipFill>
        <p:spPr bwMode="auto">
          <a:xfrm>
            <a:off x="1562100" y="1922698"/>
            <a:ext cx="4890864" cy="183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35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42" y="4346989"/>
            <a:ext cx="3973826" cy="235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389075"/>
            <a:ext cx="7772400" cy="1143000"/>
          </a:xfrm>
        </p:spPr>
        <p:txBody>
          <a:bodyPr/>
          <a:lstStyle/>
          <a:p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4800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Medição de Desempenho</a:t>
            </a:r>
            <a:endParaRPr lang="pt-PT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926730" y="6248400"/>
            <a:ext cx="1905000" cy="457200"/>
          </a:xfrm>
        </p:spPr>
        <p:txBody>
          <a:bodyPr/>
          <a:lstStyle/>
          <a:p>
            <a:fld id="{1D33A3E4-BF19-754E-9826-FCA81420CC1E}" type="slidenum">
              <a:rPr lang="pt-PT" smtClean="0"/>
              <a:pPr/>
              <a:t>34</a:t>
            </a:fld>
            <a:endParaRPr lang="pt-PT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/>
        </p:nvGraphicFramePr>
        <p:xfrm>
          <a:off x="562610" y="1481275"/>
          <a:ext cx="61468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51397" imgH="2334970" progId="Excel.Sheet.8">
                  <p:embed/>
                </p:oleObj>
              </mc:Choice>
              <mc:Fallback>
                <p:oleObj r:id="rId2" imgW="6151397" imgH="2334970" progId="Excel.Sheet.8">
                  <p:embed/>
                  <p:pic>
                    <p:nvPicPr>
                      <p:cNvPr id="5" name="Content Placeholder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" y="1481275"/>
                        <a:ext cx="61468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6"/>
          <p:cNvGraphicFramePr>
            <a:graphicFrameLocks/>
          </p:cNvGraphicFramePr>
          <p:nvPr/>
        </p:nvGraphicFramePr>
        <p:xfrm>
          <a:off x="664210" y="3945075"/>
          <a:ext cx="62992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297714" imgH="2334970" progId="Excel.Sheet.8">
                  <p:embed/>
                </p:oleObj>
              </mc:Choice>
              <mc:Fallback>
                <p:oleObj r:id="rId4" imgW="6297714" imgH="2334970" progId="Excel.Sheet.8">
                  <p:embed/>
                  <p:pic>
                    <p:nvPicPr>
                      <p:cNvPr id="6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" y="3945075"/>
                        <a:ext cx="62992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689610" y="1532075"/>
            <a:ext cx="6019800" cy="5181600"/>
            <a:chOff x="1066800" y="1066800"/>
            <a:chExt cx="6019405" cy="5181600"/>
          </a:xfrm>
        </p:grpSpPr>
        <p:sp>
          <p:nvSpPr>
            <p:cNvPr id="8" name="Oval 7"/>
            <p:cNvSpPr/>
            <p:nvPr/>
          </p:nvSpPr>
          <p:spPr>
            <a:xfrm>
              <a:off x="1142995" y="1066800"/>
              <a:ext cx="1066730" cy="2133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9" name="Oval 8"/>
            <p:cNvSpPr/>
            <p:nvPr/>
          </p:nvSpPr>
          <p:spPr>
            <a:xfrm>
              <a:off x="1142995" y="3505200"/>
              <a:ext cx="1066730" cy="2133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066800" y="5879068"/>
              <a:ext cx="6019405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>
                  <a:solidFill>
                    <a:srgbClr val="FF0000"/>
                  </a:solidFill>
                  <a:latin typeface="Calibri" pitchFamily="-109" charset="0"/>
                </a:rPr>
                <a:t>Escalas diferentes em comparações directas induzem em erro!</a:t>
              </a: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2899410" y="2903675"/>
            <a:ext cx="5505450" cy="3352800"/>
            <a:chOff x="3276600" y="2438400"/>
            <a:chExt cx="5504689" cy="3352800"/>
          </a:xfrm>
        </p:grpSpPr>
        <p:sp>
          <p:nvSpPr>
            <p:cNvPr id="12" name="Oval 11"/>
            <p:cNvSpPr/>
            <p:nvPr/>
          </p:nvSpPr>
          <p:spPr>
            <a:xfrm>
              <a:off x="3276600" y="2438400"/>
              <a:ext cx="4952315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3" name="Oval 12"/>
            <p:cNvSpPr/>
            <p:nvPr/>
          </p:nvSpPr>
          <p:spPr>
            <a:xfrm>
              <a:off x="3276600" y="4876800"/>
              <a:ext cx="4952315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4663" y="3429000"/>
              <a:ext cx="3066626" cy="36988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>
                  <a:solidFill>
                    <a:srgbClr val="E46C0A"/>
                  </a:solidFill>
                  <a:latin typeface="Calibri" pitchFamily="-109" charset="0"/>
                </a:rPr>
                <a:t>Espaçamento não é constante!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Content Placeholder 5"/>
          <p:cNvGraphicFramePr>
            <a:graphicFrameLocks noGrp="1"/>
          </p:cNvGraphicFramePr>
          <p:nvPr/>
        </p:nvGraphicFramePr>
        <p:xfrm>
          <a:off x="293688" y="1601788"/>
          <a:ext cx="822960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229600" imgH="4521200" progId="Excel.Sheet.8">
                  <p:embed/>
                </p:oleObj>
              </mc:Choice>
              <mc:Fallback>
                <p:oleObj name="Worksheet" r:id="rId2" imgW="8229600" imgH="4521200" progId="Excel.Sheet.8">
                  <p:embed/>
                  <p:pic>
                    <p:nvPicPr>
                      <p:cNvPr id="52228" name="Content Placeholder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601788"/>
                        <a:ext cx="8229600" cy="452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96"/>
            <a:ext cx="7772400" cy="685608"/>
          </a:xfrm>
        </p:spPr>
        <p:txBody>
          <a:bodyPr>
            <a:normAutofit fontScale="90000"/>
          </a:bodyPr>
          <a:lstStyle/>
          <a:p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8800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Medição de Desempenho</a:t>
            </a:r>
            <a:endParaRPr lang="pt-P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7122" y="6248400"/>
            <a:ext cx="1905000" cy="457200"/>
          </a:xfrm>
        </p:spPr>
        <p:txBody>
          <a:bodyPr/>
          <a:lstStyle/>
          <a:p>
            <a:fld id="{1D33A3E4-BF19-754E-9826-FCA81420CC1E}" type="slidenum">
              <a:rPr lang="pt-PT" smtClean="0"/>
              <a:pPr/>
              <a:t>35</a:t>
            </a:fld>
            <a:endParaRPr lang="pt-PT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Complexidade – curve fitting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61D6-0B41-CB44-AA56-9C809670DD73}" type="slidenum">
              <a:rPr lang="en-US"/>
              <a:pPr/>
              <a:t>36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9624" y="1408381"/>
          <a:ext cx="7391400" cy="14859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Tempo de Execução (µs)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09" charset="0"/>
                        <a:ea typeface="Arial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Nº de registos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Percorrer Estrutura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92.00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232.00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470.00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673.00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464591" y="28942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565" y="5858372"/>
            <a:ext cx="5819359" cy="707886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dirty="0"/>
              <a:t>O processo de curve </a:t>
            </a:r>
            <a:r>
              <a:rPr lang="pt-PT" sz="2000" dirty="0" err="1"/>
              <a:t>fitting</a:t>
            </a:r>
            <a:r>
              <a:rPr lang="pt-PT" sz="2000" dirty="0"/>
              <a:t> permite determinar a equação da curva que melhor descreve os dados.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pt-PT"/>
              <a:t>Complexidade – curve fitting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6B5-83F8-3D46-8877-E0021E3FADC3}" type="slidenum">
              <a:rPr lang="en-US"/>
              <a:pPr/>
              <a:t>37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381000" y="963950"/>
            <a:ext cx="7012155" cy="1200329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dirty="0"/>
              <a:t>A opção “</a:t>
            </a:r>
            <a:r>
              <a:rPr lang="pt-PT" dirty="0" err="1"/>
              <a:t>Trendline</a:t>
            </a:r>
            <a:r>
              <a:rPr lang="pt-PT" dirty="0"/>
              <a:t>” do MS EXCEL determina a equação da curva dado um modelo: linear, polinomial, logarítmico, exponencial, etc.</a:t>
            </a:r>
          </a:p>
          <a:p>
            <a:r>
              <a:rPr lang="pt-PT" dirty="0"/>
              <a:t>O parâmetro R2 descreve a qualidade do </a:t>
            </a:r>
            <a:r>
              <a:rPr lang="pt-PT" dirty="0" err="1"/>
              <a:t>fitting</a:t>
            </a:r>
            <a:r>
              <a:rPr lang="pt-PT" dirty="0"/>
              <a:t>. </a:t>
            </a:r>
          </a:p>
          <a:p>
            <a:r>
              <a:rPr lang="pt-PT" dirty="0"/>
              <a:t>Quanto mais perto de 1 melhor.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104394" y="2343625"/>
          <a:ext cx="381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905631" y="2343625"/>
          <a:ext cx="381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104394" y="4553425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905631" y="4401025"/>
          <a:ext cx="40386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5433621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41995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155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4093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91819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3" name="Rectangle 32"/>
          <p:cNvSpPr/>
          <p:nvPr/>
        </p:nvSpPr>
        <p:spPr>
          <a:xfrm>
            <a:off x="2642306" y="2917563"/>
            <a:ext cx="1518221" cy="113335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1716577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5056701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127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3"/>
            <a:ext cx="1518221" cy="113335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77262" y="1532923"/>
            <a:ext cx="998059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 err="1"/>
              <a:t>Fetch</a:t>
            </a:r>
            <a:endParaRPr lang="pt-PT" sz="2400" cap="small" spc="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684E-6 -5.73346E-6 L 0.05715 -5.73346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3796844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5604545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127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3"/>
            <a:ext cx="1518221" cy="113335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77262" y="1532923"/>
            <a:ext cx="1218021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 err="1"/>
              <a:t>Decode</a:t>
            </a:r>
            <a:endParaRPr lang="pt-PT" sz="2400" cap="small" spc="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127E-6 4.05368E-6 L 0.04238 -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5950052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5940722" y="661228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127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3"/>
            <a:ext cx="1518221" cy="113335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77262" y="1532923"/>
            <a:ext cx="1315023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/>
              <a:t>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028E-6 2.74873E-6 L 0.09397 2.7487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8" name="Rectangle 37"/>
          <p:cNvSpPr/>
          <p:nvPr/>
        </p:nvSpPr>
        <p:spPr>
          <a:xfrm>
            <a:off x="2308838" y="4299048"/>
            <a:ext cx="2162100" cy="1020980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ctangle 22"/>
          <p:cNvSpPr/>
          <p:nvPr/>
        </p:nvSpPr>
        <p:spPr>
          <a:xfrm>
            <a:off x="549583" y="2764369"/>
            <a:ext cx="77495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6774939" y="661228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127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4"/>
            <a:ext cx="1518221" cy="97994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5595" y="1532923"/>
            <a:ext cx="1874731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 err="1"/>
              <a:t>Write-Back</a:t>
            </a:r>
            <a:endParaRPr lang="pt-PT" sz="2400" cap="small" spc="200" dirty="0"/>
          </a:p>
        </p:txBody>
      </p:sp>
      <p:cxnSp>
        <p:nvCxnSpPr>
          <p:cNvPr id="31" name="Elbow Connector 30"/>
          <p:cNvCxnSpPr>
            <a:stCxn id="54" idx="3"/>
            <a:endCxn id="24" idx="3"/>
          </p:cNvCxnSpPr>
          <p:nvPr/>
        </p:nvCxnSpPr>
        <p:spPr>
          <a:xfrm flipH="1">
            <a:off x="1157982" y="3311744"/>
            <a:ext cx="5017092" cy="753870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5" idx="3"/>
            <a:endCxn id="24" idx="3"/>
          </p:cNvCxnSpPr>
          <p:nvPr/>
        </p:nvCxnSpPr>
        <p:spPr>
          <a:xfrm flipH="1" flipV="1">
            <a:off x="1157982" y="4065614"/>
            <a:ext cx="5017092" cy="714778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0"/>
          </p:cNvCxnSpPr>
          <p:nvPr/>
        </p:nvCxnSpPr>
        <p:spPr>
          <a:xfrm rot="5400000" flipH="1" flipV="1">
            <a:off x="3241118" y="4225913"/>
            <a:ext cx="320598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38475E-8 2.31837E-6 L -0.00139 -0.09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176638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angle 37"/>
          <p:cNvSpPr/>
          <p:nvPr/>
        </p:nvSpPr>
        <p:spPr>
          <a:xfrm>
            <a:off x="565022" y="2779797"/>
            <a:ext cx="74706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39"/>
          <p:cNvSpPr/>
          <p:nvPr/>
        </p:nvSpPr>
        <p:spPr>
          <a:xfrm>
            <a:off x="2517433" y="4299048"/>
            <a:ext cx="1766380" cy="1005552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4935029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2863" y="6401302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4"/>
            <a:ext cx="1518221" cy="97994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67582" y="748093"/>
            <a:ext cx="1955412" cy="1569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/>
              <a:t>Neste caso:</a:t>
            </a:r>
          </a:p>
          <a:p>
            <a:r>
              <a:rPr lang="pt-PT" sz="2400" cap="small" spc="200" dirty="0"/>
              <a:t>1 instrução</a:t>
            </a:r>
          </a:p>
          <a:p>
            <a:r>
              <a:rPr lang="pt-PT" sz="2400" cap="small" spc="200" dirty="0"/>
              <a:t>1 ciclo</a:t>
            </a:r>
          </a:p>
          <a:p>
            <a:r>
              <a:rPr lang="pt-PT" sz="2400" cap="small" spc="200" dirty="0"/>
              <a:t>CPI = 1</a:t>
            </a:r>
          </a:p>
        </p:txBody>
      </p:sp>
      <p:cxnSp>
        <p:nvCxnSpPr>
          <p:cNvPr id="31" name="Elbow Connector 30"/>
          <p:cNvCxnSpPr>
            <a:stCxn id="54" idx="3"/>
            <a:endCxn id="24" idx="3"/>
          </p:cNvCxnSpPr>
          <p:nvPr/>
        </p:nvCxnSpPr>
        <p:spPr>
          <a:xfrm flipH="1">
            <a:off x="1157982" y="3311744"/>
            <a:ext cx="5017092" cy="753870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5" idx="3"/>
            <a:endCxn id="24" idx="3"/>
          </p:cNvCxnSpPr>
          <p:nvPr/>
        </p:nvCxnSpPr>
        <p:spPr>
          <a:xfrm flipH="1" flipV="1">
            <a:off x="1157982" y="4065614"/>
            <a:ext cx="5017092" cy="714778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0"/>
          </p:cNvCxnSpPr>
          <p:nvPr/>
        </p:nvCxnSpPr>
        <p:spPr>
          <a:xfrm rot="5400000" flipH="1" flipV="1">
            <a:off x="3241118" y="4225913"/>
            <a:ext cx="320598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10683" y="6175880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44" name="Oval 43"/>
          <p:cNvSpPr/>
          <p:nvPr/>
        </p:nvSpPr>
        <p:spPr>
          <a:xfrm>
            <a:off x="6774249" y="66046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4485E-6 4.12309E-6 L 0.47143 -0.00186 " pathEditMode="relative" ptsTypes="AA">
                                      <p:cBhvr>
                                        <p:cTn id="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657E-8 0.00069 L 0.11308 -0.00116 L 0.11308 0.10041 L 0.20028 0.09694 " pathEditMode="relative" ptsTypes="AAAA">
                                      <p:cBhvr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9368E-6 -2.98473E-6 L -5.19368E-6 -0.1018 " pathEditMode="relative" ptsTypes="AA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40" grpId="0" animBg="1"/>
      <p:bldP spid="18" grpId="0" animBg="1"/>
      <p:bldP spid="18" grpId="1" animBg="1"/>
      <p:bldP spid="36" grpId="0" animBg="1"/>
      <p:bldP spid="26" grpId="0" animBg="1"/>
      <p:bldP spid="44" grpId="0" animBg="1"/>
      <p:bldP spid="44" grpId="1" animBg="1"/>
    </p:bldLst>
  </p:timing>
</p:sld>
</file>

<file path=ppt/theme/theme1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</TotalTime>
  <Words>2199</Words>
  <Application>Microsoft Macintosh PowerPoint</Application>
  <PresentationFormat>Apresentação no Ecrã (4:3)</PresentationFormat>
  <Paragraphs>438</Paragraphs>
  <Slides>37</Slides>
  <Notes>7</Notes>
  <HiddenSlides>6</HiddenSlides>
  <MMClips>0</MMClips>
  <ScaleCrop>false</ScaleCrop>
  <HeadingPairs>
    <vt:vector size="8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4</vt:i4>
      </vt:variant>
      <vt:variant>
        <vt:lpstr>Títulos dos diapositivos</vt:lpstr>
      </vt:variant>
      <vt:variant>
        <vt:i4>37</vt:i4>
      </vt:variant>
    </vt:vector>
  </HeadingPairs>
  <TitlesOfParts>
    <vt:vector size="48" baseType="lpstr">
      <vt:lpstr>ＭＳ Ｐゴシック</vt:lpstr>
      <vt:lpstr>Arial</vt:lpstr>
      <vt:lpstr>Calibri</vt:lpstr>
      <vt:lpstr>Calibri Light</vt:lpstr>
      <vt:lpstr>Cambria Math</vt:lpstr>
      <vt:lpstr>Courier New</vt:lpstr>
      <vt:lpstr>Modelo de apresentação personalizado</vt:lpstr>
      <vt:lpstr>Equation</vt:lpstr>
      <vt:lpstr>Equação</vt:lpstr>
      <vt:lpstr>Excel.Sheet.8</vt:lpstr>
      <vt:lpstr>Worksheet</vt:lpstr>
      <vt:lpstr>02 – Avaliação do Desempenho</vt:lpstr>
      <vt:lpstr>Material de apoio</vt:lpstr>
      <vt:lpstr>Questão</vt:lpstr>
      <vt:lpstr>Avaliação Desempenho</vt:lpstr>
      <vt:lpstr>Avaliação Desempenho</vt:lpstr>
      <vt:lpstr>Avaliação Desempenho</vt:lpstr>
      <vt:lpstr>Avaliação Desempenho</vt:lpstr>
      <vt:lpstr>Avaliação Desempenho</vt:lpstr>
      <vt:lpstr>Avaliação Desempenho</vt:lpstr>
      <vt:lpstr>Avaliação Desempenho</vt:lpstr>
      <vt:lpstr>CPI – cycles per instruction</vt:lpstr>
      <vt:lpstr>Desempenho do CPU</vt:lpstr>
      <vt:lpstr>Desempenho do CPU</vt:lpstr>
      <vt:lpstr>Desempenho do CPU</vt:lpstr>
      <vt:lpstr>Desempenho do CPU</vt:lpstr>
      <vt:lpstr>Desempenho do CPU</vt:lpstr>
      <vt:lpstr>Relação entre as métricas</vt:lpstr>
      <vt:lpstr>Relação entre as métricas</vt:lpstr>
      <vt:lpstr>Relação entre as métricas</vt:lpstr>
      <vt:lpstr>Vox Vote</vt:lpstr>
      <vt:lpstr>Desempenho do CPU - MIPS</vt:lpstr>
      <vt:lpstr>Desempenho do CPU - MIPS</vt:lpstr>
      <vt:lpstr>Desempenho do CPU - MIPS</vt:lpstr>
      <vt:lpstr>Desempenho - CPE</vt:lpstr>
      <vt:lpstr>Desempenho - CPE</vt:lpstr>
      <vt:lpstr>Desempenho - CPE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Complexidade – curve fitting</vt:lpstr>
      <vt:lpstr>Complexidade – curve fitting</vt:lpstr>
    </vt:vector>
  </TitlesOfParts>
  <Company>Universidade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Arquitectura Von Newmann</dc:title>
  <dc:creator>Luis Paulo Santos</dc:creator>
  <cp:lastModifiedBy>Luís Paulo Peixoto Santos</cp:lastModifiedBy>
  <cp:revision>59</cp:revision>
  <dcterms:created xsi:type="dcterms:W3CDTF">2015-09-13T19:46:18Z</dcterms:created>
  <dcterms:modified xsi:type="dcterms:W3CDTF">2024-09-09T17:06:58Z</dcterms:modified>
</cp:coreProperties>
</file>