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90" r:id="rId2"/>
    <p:sldId id="331" r:id="rId3"/>
    <p:sldId id="292" r:id="rId4"/>
    <p:sldId id="314" r:id="rId5"/>
    <p:sldId id="293" r:id="rId6"/>
    <p:sldId id="294" r:id="rId7"/>
    <p:sldId id="295" r:id="rId8"/>
    <p:sldId id="313" r:id="rId9"/>
    <p:sldId id="296" r:id="rId10"/>
    <p:sldId id="297" r:id="rId11"/>
    <p:sldId id="322" r:id="rId12"/>
    <p:sldId id="315" r:id="rId13"/>
    <p:sldId id="316" r:id="rId14"/>
    <p:sldId id="301" r:id="rId15"/>
    <p:sldId id="327" r:id="rId16"/>
    <p:sldId id="309" r:id="rId17"/>
    <p:sldId id="328" r:id="rId18"/>
    <p:sldId id="330" r:id="rId19"/>
    <p:sldId id="334" r:id="rId20"/>
    <p:sldId id="329" r:id="rId21"/>
    <p:sldId id="303" r:id="rId22"/>
    <p:sldId id="305" r:id="rId23"/>
    <p:sldId id="306" r:id="rId24"/>
    <p:sldId id="304" r:id="rId25"/>
    <p:sldId id="323" r:id="rId26"/>
    <p:sldId id="333" r:id="rId27"/>
    <p:sldId id="317" r:id="rId28"/>
    <p:sldId id="318" r:id="rId29"/>
    <p:sldId id="319" r:id="rId30"/>
    <p:sldId id="320" r:id="rId31"/>
    <p:sldId id="325" r:id="rId32"/>
    <p:sldId id="321" r:id="rId33"/>
  </p:sldIdLst>
  <p:sldSz cx="9144000" cy="6858000" type="screen4x3"/>
  <p:notesSz cx="7099300" cy="10223500"/>
  <p:defaultTextStyle>
    <a:defPPr>
      <a:defRPr lang="pt-PT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-10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9900"/>
    <a:srgbClr val="0000FF"/>
    <a:srgbClr val="FFFF66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Estilo Claro 1 - Destaqu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Estilo Claro 1 - Destaqu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8"/>
  </p:normalViewPr>
  <p:slideViewPr>
    <p:cSldViewPr>
      <p:cViewPr varScale="1">
        <p:scale>
          <a:sx n="120" d="100"/>
          <a:sy n="120" d="100"/>
        </p:scale>
        <p:origin x="16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C7C9EF95-3342-9044-A2B8-46CBA21C1E97}"/>
    <pc:docChg chg="delSld modSld">
      <pc:chgData name="Luís Paulo Peixoto Santos" userId="1bcb44e7-5d82-436c-b2eb-8036fed75eb8" providerId="ADAL" clId="{C7C9EF95-3342-9044-A2B8-46CBA21C1E97}" dt="2024-10-04T14:56:48.994" v="27" actId="2696"/>
      <pc:docMkLst>
        <pc:docMk/>
      </pc:docMkLst>
      <pc:sldChg chg="modSp mod">
        <pc:chgData name="Luís Paulo Peixoto Santos" userId="1bcb44e7-5d82-436c-b2eb-8036fed75eb8" providerId="ADAL" clId="{C7C9EF95-3342-9044-A2B8-46CBA21C1E97}" dt="2024-09-25T16:38:51.915" v="26" actId="20577"/>
        <pc:sldMkLst>
          <pc:docMk/>
          <pc:sldMk cId="0" sldId="290"/>
        </pc:sldMkLst>
        <pc:spChg chg="mod">
          <ac:chgData name="Luís Paulo Peixoto Santos" userId="1bcb44e7-5d82-436c-b2eb-8036fed75eb8" providerId="ADAL" clId="{C7C9EF95-3342-9044-A2B8-46CBA21C1E97}" dt="2024-09-25T16:38:47.085" v="25" actId="404"/>
          <ac:spMkLst>
            <pc:docMk/>
            <pc:sldMk cId="0" sldId="290"/>
            <ac:spMk id="15362" creationId="{00000000-0000-0000-0000-000000000000}"/>
          </ac:spMkLst>
        </pc:spChg>
        <pc:spChg chg="mod">
          <ac:chgData name="Luís Paulo Peixoto Santos" userId="1bcb44e7-5d82-436c-b2eb-8036fed75eb8" providerId="ADAL" clId="{C7C9EF95-3342-9044-A2B8-46CBA21C1E97}" dt="2024-09-25T16:38:51.915" v="26" actId="20577"/>
          <ac:spMkLst>
            <pc:docMk/>
            <pc:sldMk cId="0" sldId="290"/>
            <ac:spMk id="15363" creationId="{00000000-0000-0000-0000-000000000000}"/>
          </ac:spMkLst>
        </pc:spChg>
      </pc:sldChg>
      <pc:sldChg chg="del">
        <pc:chgData name="Luís Paulo Peixoto Santos" userId="1bcb44e7-5d82-436c-b2eb-8036fed75eb8" providerId="ADAL" clId="{C7C9EF95-3342-9044-A2B8-46CBA21C1E97}" dt="2024-10-04T14:56:48.994" v="27" actId="2696"/>
        <pc:sldMkLst>
          <pc:docMk/>
          <pc:sldMk cId="0" sldId="32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D784C-1C97-6248-AC87-52442BD6A0A5}" type="datetimeFigureOut">
              <a:rPr lang="pt-PT" smtClean="0"/>
              <a:pPr/>
              <a:t>04/10/24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D0BA5-60E0-3F4A-9D23-33438BF4D323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35719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08575" cy="383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56163"/>
            <a:ext cx="5207000" cy="459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2325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969" tIns="49484" rIns="98969" bIns="4948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-109" charset="0"/>
              </a:defRPr>
            </a:lvl1pPr>
          </a:lstStyle>
          <a:p>
            <a:fld id="{F23BD27D-1DB8-40D3-970C-F47930822EB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526636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3BD27D-1DB8-40D3-970C-F47930822EBD}" type="slidenum">
              <a:rPr lang="pt-PT" altLang="pt-PT" smtClean="0"/>
              <a:pPr/>
              <a:t>15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86173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PT"/>
              <a:t>Faça clique para editar o estilo</a:t>
            </a:r>
            <a:endParaRPr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97FF8ED5-D7AB-4824-B5A2-1212CA823E7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17932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62ABC-4405-434B-974E-01C7EFBBD085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78869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5867400"/>
          </a:xfrm>
        </p:spPr>
        <p:txBody>
          <a:bodyPr vert="eaVert"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5867400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CA2980-2232-4684-A49B-E8A77528C5C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1715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838200"/>
          </a:xfrm>
        </p:spPr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Tabela 2"/>
          <p:cNvSpPr>
            <a:spLocks noGrp="1"/>
          </p:cNvSpPr>
          <p:nvPr>
            <p:ph type="tbl" idx="1"/>
          </p:nvPr>
        </p:nvSpPr>
        <p:spPr>
          <a:xfrm>
            <a:off x="304800" y="1219200"/>
            <a:ext cx="85344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EEB0A8-1773-4792-9F85-E0D7CB36ED6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121990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4BC470-4EDA-489F-9F7C-6705FE1D702D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48621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55B11-AFC6-4EE2-99F9-7A17F33C7D9A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051527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D66EFF-5454-4DD1-84CB-C3C34D8FF3AF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500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DF266-1E15-4CE1-9EA2-45F07BA43F80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96426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8209F2-CD37-4F03-9115-FDCB9B6699C4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67739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8142D9-A6F5-4FE3-85F3-A33BD087CB6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134845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654803-398E-440A-8FE0-9867EED50FB8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407052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PT"/>
              <a:t>Clique para editar o estilo</a:t>
            </a:r>
            <a:endParaRPr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2CC20-7C40-45C8-BE58-F46EC088C556}" type="slidenum">
              <a:rPr lang="pt-PT" altLang="pt-PT"/>
              <a:pPr/>
              <a:t>‹nº›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327244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 estilo do título do modelo global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altLang="pt-PT"/>
              <a:t>Faça clique para editar os estilos de texto do modelo global</a:t>
            </a:r>
          </a:p>
          <a:p>
            <a:pPr lvl="1"/>
            <a:r>
              <a:rPr lang="pt-PT" altLang="pt-PT"/>
              <a:t>Segundo nível</a:t>
            </a:r>
          </a:p>
          <a:p>
            <a:pPr lvl="2"/>
            <a:r>
              <a:rPr lang="pt-PT" altLang="pt-PT"/>
              <a:t>Terceiro nível</a:t>
            </a:r>
          </a:p>
          <a:p>
            <a:pPr lvl="3"/>
            <a:r>
              <a:rPr lang="pt-PT" altLang="pt-PT"/>
              <a:t>Quarto nível</a:t>
            </a:r>
          </a:p>
          <a:p>
            <a:pPr lvl="4"/>
            <a:r>
              <a:rPr lang="pt-PT" altLang="pt-PT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640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09" charset="0"/>
              </a:defRPr>
            </a:lvl1pPr>
          </a:lstStyle>
          <a:p>
            <a:r>
              <a:rPr lang="pt-PT" altLang="pt-PT"/>
              <a:t>AC – Encadeamento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-109" charset="0"/>
              </a:defRPr>
            </a:lvl1pPr>
          </a:lstStyle>
          <a:p>
            <a:fld id="{7ABDF759-1527-429E-B022-C6FAE1CE2AD6}" type="slidenum">
              <a:rPr lang="pt-PT" altLang="pt-PT"/>
              <a:pPr/>
              <a:t>‹nº›</a:t>
            </a:fld>
            <a:endParaRPr lang="pt-PT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7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  <p:sldLayoutId id="2147484036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pt-PT" altLang="pt-PT" i="1" dirty="0">
                <a:latin typeface="Calibri" pitchFamily="-109" charset="0"/>
                <a:ea typeface="ＭＳ Ｐゴシック" pitchFamily="-109" charset="-128"/>
              </a:rPr>
              <a:t>Encadeamento de Instruções</a:t>
            </a:r>
            <a:br>
              <a:rPr lang="pt-PT" altLang="pt-PT" i="1" dirty="0">
                <a:latin typeface="Calibri" pitchFamily="-109" charset="0"/>
                <a:ea typeface="ＭＳ Ｐゴシック" pitchFamily="-109" charset="-128"/>
              </a:rPr>
            </a:br>
            <a:r>
              <a:rPr lang="pt-PT" altLang="pt-PT" sz="2400" i="1" dirty="0">
                <a:latin typeface="Calibri" pitchFamily="-109" charset="0"/>
                <a:ea typeface="ＭＳ Ｐゴシック" pitchFamily="-109" charset="-128"/>
              </a:rPr>
              <a:t>(pipeline)</a:t>
            </a:r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270576" cy="1752600"/>
          </a:xfrm>
        </p:spPr>
        <p:txBody>
          <a:bodyPr/>
          <a:lstStyle/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Arquitetura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Computadores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  <a:p>
            <a:pPr eaLnBrk="1" hangingPunct="1"/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Licenciatura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Engenharia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Informática</a:t>
            </a:r>
          </a:p>
          <a:p>
            <a:pPr eaLnBrk="1" hangingPunct="1"/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latin typeface="Calibri" pitchFamily="-109" charset="0"/>
                <a:ea typeface="ＭＳ Ｐゴシック" pitchFamily="-109" charset="-128"/>
              </a:rPr>
              <a:t>Limitações: custo do registo</a:t>
            </a:r>
          </a:p>
        </p:txBody>
      </p:sp>
      <p:sp>
        <p:nvSpPr>
          <p:cNvPr id="2355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2355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2112B68B-97B2-4F05-8567-AD19635C06AE}" type="slidenum">
              <a:rPr lang="pt-PT" altLang="pt-PT" sz="1200">
                <a:latin typeface="Calibri" pitchFamily="-109" charset="0"/>
              </a:rPr>
              <a:pPr eaLnBrk="1" hangingPunct="1"/>
              <a:t>10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290513" y="3657600"/>
            <a:ext cx="8294687" cy="277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Pipelines mais profundos têm maiores custos associados aos registos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>
                <a:latin typeface="Calibri" pitchFamily="-109" charset="0"/>
              </a:rPr>
              <a:t>Percentagem de tempo devido aos registos por instrução: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pt-PT">
                <a:latin typeface="Calibri" pitchFamily="-109" charset="0"/>
              </a:rPr>
              <a:t>1-stage pipeline: 	6.25%   (020 em 320 ps)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pt-PT">
                <a:latin typeface="Calibri" pitchFamily="-109" charset="0"/>
              </a:rPr>
              <a:t>3-stage pipeline: 	16.67%   (060 em 360 ps)</a:t>
            </a:r>
          </a:p>
          <a:p>
            <a:pPr lvl="2">
              <a:spcBef>
                <a:spcPct val="20000"/>
              </a:spcBef>
              <a:buFontTx/>
              <a:buChar char="•"/>
            </a:pPr>
            <a:r>
              <a:rPr lang="en-US" altLang="pt-PT">
                <a:latin typeface="Calibri" pitchFamily="-109" charset="0"/>
              </a:rPr>
              <a:t>6-stage pipeline: 	28.57%   (120 em 420 ps)</a:t>
            </a:r>
          </a:p>
        </p:txBody>
      </p:sp>
      <p:grpSp>
        <p:nvGrpSpPr>
          <p:cNvPr id="23558" name="Group 50"/>
          <p:cNvGrpSpPr>
            <a:grpSpLocks/>
          </p:cNvGrpSpPr>
          <p:nvPr/>
        </p:nvGrpSpPr>
        <p:grpSpPr bwMode="auto">
          <a:xfrm>
            <a:off x="361950" y="1173163"/>
            <a:ext cx="8447088" cy="2306637"/>
            <a:chOff x="228" y="739"/>
            <a:chExt cx="5321" cy="1453"/>
          </a:xfrm>
        </p:grpSpPr>
        <p:sp>
          <p:nvSpPr>
            <p:cNvPr id="23559" name="Rectangle 4"/>
            <p:cNvSpPr>
              <a:spLocks noChangeArrowheads="1"/>
            </p:cNvSpPr>
            <p:nvPr/>
          </p:nvSpPr>
          <p:spPr bwMode="auto">
            <a:xfrm>
              <a:off x="1440" y="1980"/>
              <a:ext cx="38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 dirty="0" err="1"/>
                <a:t>Latência</a:t>
              </a:r>
              <a:r>
                <a:rPr lang="en-US" altLang="pt-PT" sz="1600" dirty="0"/>
                <a:t>= 300 + 120 = 420 </a:t>
              </a:r>
              <a:r>
                <a:rPr lang="en-US" altLang="pt-PT" sz="1600" dirty="0" err="1"/>
                <a:t>ps</a:t>
              </a:r>
              <a:r>
                <a:rPr lang="en-US" altLang="pt-PT" sz="1600" dirty="0"/>
                <a:t>, </a:t>
              </a:r>
              <a:r>
                <a:rPr lang="en-US" altLang="pt-PT" sz="1600" dirty="0" err="1"/>
                <a:t>Ciclo</a:t>
              </a:r>
              <a:r>
                <a:rPr lang="en-US" altLang="pt-PT" sz="1600" dirty="0"/>
                <a:t> &gt;=70 </a:t>
              </a:r>
              <a:r>
                <a:rPr lang="en-US" altLang="pt-PT" sz="1600" dirty="0" err="1"/>
                <a:t>ps</a:t>
              </a:r>
              <a:r>
                <a:rPr lang="en-US" altLang="pt-PT" sz="1600" dirty="0"/>
                <a:t>, </a:t>
              </a:r>
              <a:r>
                <a:rPr lang="en-US" altLang="pt-PT" sz="1600" dirty="0" err="1"/>
                <a:t>Freq</a:t>
              </a:r>
              <a:r>
                <a:rPr lang="en-US" altLang="pt-PT" sz="1600" dirty="0"/>
                <a:t> &lt;= 14.29 GHz</a:t>
              </a:r>
            </a:p>
          </p:txBody>
        </p:sp>
        <p:grpSp>
          <p:nvGrpSpPr>
            <p:cNvPr id="23560" name="Group 5"/>
            <p:cNvGrpSpPr>
              <a:grpSpLocks/>
            </p:cNvGrpSpPr>
            <p:nvPr/>
          </p:nvGrpSpPr>
          <p:grpSpPr bwMode="auto">
            <a:xfrm>
              <a:off x="228" y="739"/>
              <a:ext cx="5321" cy="1439"/>
              <a:chOff x="228" y="2563"/>
              <a:chExt cx="5321" cy="1439"/>
            </a:xfrm>
          </p:grpSpPr>
          <p:sp>
            <p:nvSpPr>
              <p:cNvPr id="23561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2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3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4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5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6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7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8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69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0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1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2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3" name="Rectangle 18"/>
              <p:cNvSpPr>
                <a:spLocks noChangeArrowheads="1"/>
              </p:cNvSpPr>
              <p:nvPr/>
            </p:nvSpPr>
            <p:spPr bwMode="auto">
              <a:xfrm>
                <a:off x="824" y="3792"/>
                <a:ext cx="433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Clock</a:t>
                </a:r>
              </a:p>
            </p:txBody>
          </p:sp>
          <p:sp>
            <p:nvSpPr>
              <p:cNvPr id="23574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75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76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77" name="Rectangle 22"/>
              <p:cNvSpPr>
                <a:spLocks noChangeArrowheads="1"/>
              </p:cNvSpPr>
              <p:nvPr/>
            </p:nvSpPr>
            <p:spPr bwMode="auto">
              <a:xfrm>
                <a:off x="380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78" name="Rectangle 23"/>
              <p:cNvSpPr>
                <a:spLocks noChangeArrowheads="1"/>
              </p:cNvSpPr>
              <p:nvPr/>
            </p:nvSpPr>
            <p:spPr bwMode="auto">
              <a:xfrm>
                <a:off x="812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79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80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81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82" name="Rectangle 27"/>
              <p:cNvSpPr>
                <a:spLocks noChangeArrowheads="1"/>
              </p:cNvSpPr>
              <p:nvPr/>
            </p:nvSpPr>
            <p:spPr bwMode="auto">
              <a:xfrm>
                <a:off x="1244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83" name="Rectangle 28"/>
              <p:cNvSpPr>
                <a:spLocks noChangeArrowheads="1"/>
              </p:cNvSpPr>
              <p:nvPr/>
            </p:nvSpPr>
            <p:spPr bwMode="auto">
              <a:xfrm>
                <a:off x="1676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84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85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86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87" name="Rectangle 32"/>
              <p:cNvSpPr>
                <a:spLocks noChangeArrowheads="1"/>
              </p:cNvSpPr>
              <p:nvPr/>
            </p:nvSpPr>
            <p:spPr bwMode="auto">
              <a:xfrm>
                <a:off x="2108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88" name="Rectangle 33"/>
              <p:cNvSpPr>
                <a:spLocks noChangeArrowheads="1"/>
              </p:cNvSpPr>
              <p:nvPr/>
            </p:nvSpPr>
            <p:spPr bwMode="auto">
              <a:xfrm>
                <a:off x="2539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89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90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91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92" name="Rectangle 37"/>
              <p:cNvSpPr>
                <a:spLocks noChangeArrowheads="1"/>
              </p:cNvSpPr>
              <p:nvPr/>
            </p:nvSpPr>
            <p:spPr bwMode="auto">
              <a:xfrm>
                <a:off x="2972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93" name="Rectangle 38"/>
              <p:cNvSpPr>
                <a:spLocks noChangeArrowheads="1"/>
              </p:cNvSpPr>
              <p:nvPr/>
            </p:nvSpPr>
            <p:spPr bwMode="auto">
              <a:xfrm>
                <a:off x="3404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94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595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596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597" name="Rectangle 42"/>
              <p:cNvSpPr>
                <a:spLocks noChangeArrowheads="1"/>
              </p:cNvSpPr>
              <p:nvPr/>
            </p:nvSpPr>
            <p:spPr bwMode="auto">
              <a:xfrm>
                <a:off x="3836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598" name="Rectangle 43"/>
              <p:cNvSpPr>
                <a:spLocks noChangeArrowheads="1"/>
              </p:cNvSpPr>
              <p:nvPr/>
            </p:nvSpPr>
            <p:spPr bwMode="auto">
              <a:xfrm>
                <a:off x="4268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599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R</a:t>
                </a:r>
              </a:p>
              <a:p>
                <a:pPr eaLnBrk="1" hangingPunct="1"/>
                <a:r>
                  <a:rPr lang="en-US" altLang="pt-PT" sz="1600"/>
                  <a:t>e</a:t>
                </a:r>
              </a:p>
              <a:p>
                <a:pPr eaLnBrk="1" hangingPunct="1"/>
                <a:r>
                  <a:rPr lang="en-US" altLang="pt-PT" sz="1600"/>
                  <a:t>g</a:t>
                </a:r>
              </a:p>
            </p:txBody>
          </p:sp>
          <p:sp>
            <p:nvSpPr>
              <p:cNvPr id="23600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3601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82550" tIns="41275" rIns="82550" bIns="41275" anchor="ctr"/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200"/>
                  <a:t>Comb.</a:t>
                </a:r>
              </a:p>
              <a:p>
                <a:pPr eaLnBrk="1" hangingPunct="1"/>
                <a:r>
                  <a:rPr lang="en-US" altLang="pt-PT" sz="1200"/>
                  <a:t>logic</a:t>
                </a:r>
              </a:p>
            </p:txBody>
          </p:sp>
          <p:sp>
            <p:nvSpPr>
              <p:cNvPr id="23602" name="Rectangle 47"/>
              <p:cNvSpPr>
                <a:spLocks noChangeArrowheads="1"/>
              </p:cNvSpPr>
              <p:nvPr/>
            </p:nvSpPr>
            <p:spPr bwMode="auto">
              <a:xfrm>
                <a:off x="4700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50 ps</a:t>
                </a:r>
              </a:p>
            </p:txBody>
          </p:sp>
          <p:sp>
            <p:nvSpPr>
              <p:cNvPr id="23603" name="Rectangle 48"/>
              <p:cNvSpPr>
                <a:spLocks noChangeArrowheads="1"/>
              </p:cNvSpPr>
              <p:nvPr/>
            </p:nvSpPr>
            <p:spPr bwMode="auto">
              <a:xfrm>
                <a:off x="5132" y="2563"/>
                <a:ext cx="417" cy="2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2550" tIns="41275" rIns="82550" bIns="41275">
                <a:spAutoFit/>
              </a:bodyPr>
              <a:lstStyle>
                <a:lvl1pPr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defTabSz="73977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20 ps</a:t>
                </a:r>
              </a:p>
            </p:txBody>
          </p:sp>
          <p:sp>
            <p:nvSpPr>
              <p:cNvPr id="23604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 err="1"/>
              <a:t>Instruction</a:t>
            </a:r>
            <a:r>
              <a:rPr lang="pt-PT" i="1" dirty="0"/>
              <a:t> </a:t>
            </a:r>
            <a:r>
              <a:rPr lang="pt-PT" i="1" dirty="0" err="1"/>
              <a:t>Level</a:t>
            </a:r>
            <a:r>
              <a:rPr lang="pt-PT" i="1" dirty="0"/>
              <a:t> </a:t>
            </a:r>
            <a:r>
              <a:rPr lang="pt-PT" i="1" dirty="0" err="1"/>
              <a:t>Parallelism</a:t>
            </a:r>
            <a:r>
              <a:rPr lang="pt-PT" i="1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PT" dirty="0"/>
              <a:t>As arquitecturas em </a:t>
            </a:r>
            <a:r>
              <a:rPr lang="pt-PT" i="1" dirty="0"/>
              <a:t>pipeline </a:t>
            </a:r>
            <a:r>
              <a:rPr lang="pt-PT" dirty="0"/>
              <a:t>exploram o paralelismo ao nível das instruções</a:t>
            </a:r>
          </a:p>
          <a:p>
            <a:pPr>
              <a:spcAft>
                <a:spcPts val="600"/>
              </a:spcAft>
            </a:pPr>
            <a:r>
              <a:rPr lang="pt-PT" dirty="0"/>
              <a:t>Uma vez que cada instrução se encontra num estágio diferente de execução, o </a:t>
            </a:r>
            <a:r>
              <a:rPr lang="pt-PT" i="1" dirty="0"/>
              <a:t>pipeline</a:t>
            </a:r>
            <a:r>
              <a:rPr lang="pt-PT" dirty="0"/>
              <a:t> permite reduzir o período do relógio</a:t>
            </a:r>
          </a:p>
          <a:p>
            <a:pPr>
              <a:spcAft>
                <a:spcPts val="600"/>
              </a:spcAft>
            </a:pPr>
            <a:r>
              <a:rPr lang="pt-PT" dirty="0"/>
              <a:t>O CPI com </a:t>
            </a:r>
            <a:r>
              <a:rPr lang="pt-PT" i="1" dirty="0"/>
              <a:t>pipeline </a:t>
            </a:r>
            <a:r>
              <a:rPr lang="pt-PT" dirty="0"/>
              <a:t>é normalmente superior a 1, devido a dependências entre instruções </a:t>
            </a:r>
            <a:r>
              <a:rPr lang="pt-PT" sz="1600" dirty="0"/>
              <a:t>(a ver adiante)</a:t>
            </a:r>
          </a:p>
          <a:p>
            <a:pPr>
              <a:spcAft>
                <a:spcPts val="600"/>
              </a:spcAft>
            </a:pPr>
            <a:r>
              <a:rPr lang="pt-PT" dirty="0"/>
              <a:t>Outras formas de paralelismo, mesmo ao nível das instruções diminuem o CPI, como forma de aumentar o desempenho </a:t>
            </a:r>
            <a:r>
              <a:rPr lang="pt-PT"/>
              <a:t>(tempo de </a:t>
            </a:r>
            <a:r>
              <a:rPr lang="pt-PT" dirty="0"/>
              <a:t>resposta ou débito).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11</a:t>
            </a:fld>
            <a:endParaRPr lang="pt-PT" altLang="pt-PT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Arquitectura sequencial simples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12</a:t>
            </a:fld>
            <a:endParaRPr lang="pt-PT" altLang="pt-PT"/>
          </a:p>
        </p:txBody>
      </p:sp>
      <p:sp>
        <p:nvSpPr>
          <p:cNvPr id="6" name="Rectângulo arredondado 5"/>
          <p:cNvSpPr/>
          <p:nvPr/>
        </p:nvSpPr>
        <p:spPr bwMode="auto">
          <a:xfrm>
            <a:off x="3314445" y="5221585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</a:t>
            </a:r>
          </a:p>
        </p:txBody>
      </p:sp>
      <p:sp>
        <p:nvSpPr>
          <p:cNvPr id="7" name="Rectângulo arredondado 6"/>
          <p:cNvSpPr/>
          <p:nvPr/>
        </p:nvSpPr>
        <p:spPr bwMode="auto">
          <a:xfrm>
            <a:off x="4877621" y="5221585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2051720" y="5239593"/>
            <a:ext cx="899862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IP</a:t>
            </a:r>
          </a:p>
        </p:txBody>
      </p:sp>
      <p:cxnSp>
        <p:nvCxnSpPr>
          <p:cNvPr id="9" name="Conexão em ângulos rectos 8"/>
          <p:cNvCxnSpPr>
            <a:stCxn id="6" idx="3"/>
            <a:endCxn id="7" idx="1"/>
          </p:cNvCxnSpPr>
          <p:nvPr/>
        </p:nvCxnSpPr>
        <p:spPr bwMode="auto">
          <a:xfrm>
            <a:off x="4394565" y="5408871"/>
            <a:ext cx="483056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exão em ângulos rectos 12"/>
          <p:cNvCxnSpPr>
            <a:stCxn id="6" idx="1"/>
            <a:endCxn id="11" idx="3"/>
          </p:cNvCxnSpPr>
          <p:nvPr/>
        </p:nvCxnSpPr>
        <p:spPr bwMode="auto">
          <a:xfrm rot="10800000">
            <a:off x="2951583" y="5408871"/>
            <a:ext cx="362863" cy="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ângulo 23"/>
          <p:cNvSpPr/>
          <p:nvPr/>
        </p:nvSpPr>
        <p:spPr bwMode="auto">
          <a:xfrm>
            <a:off x="2667000" y="3882534"/>
            <a:ext cx="479618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</a:p>
        </p:txBody>
      </p:sp>
      <p:sp>
        <p:nvSpPr>
          <p:cNvPr id="25" name="Rectângulo arredondado 24"/>
          <p:cNvSpPr/>
          <p:nvPr/>
        </p:nvSpPr>
        <p:spPr bwMode="auto">
          <a:xfrm>
            <a:off x="4402238" y="3234462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cap="small" dirty="0"/>
              <a:t>D</a:t>
            </a: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ângulo arredondado 25"/>
          <p:cNvSpPr/>
          <p:nvPr/>
        </p:nvSpPr>
        <p:spPr bwMode="auto">
          <a:xfrm>
            <a:off x="2386014" y="3234462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Regs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ângulo 26"/>
          <p:cNvSpPr/>
          <p:nvPr/>
        </p:nvSpPr>
        <p:spPr bwMode="auto">
          <a:xfrm>
            <a:off x="2386015" y="1874688"/>
            <a:ext cx="1080120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ALU</a:t>
            </a:r>
          </a:p>
        </p:txBody>
      </p:sp>
      <p:cxnSp>
        <p:nvCxnSpPr>
          <p:cNvPr id="29" name="Conexão recta unidireccional 28"/>
          <p:cNvCxnSpPr/>
          <p:nvPr/>
        </p:nvCxnSpPr>
        <p:spPr bwMode="auto">
          <a:xfrm flipV="1">
            <a:off x="3854503" y="1412777"/>
            <a:ext cx="3" cy="3672407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xão em ângulos rectos 31"/>
          <p:cNvCxnSpPr>
            <a:stCxn id="11" idx="0"/>
          </p:cNvCxnSpPr>
          <p:nvPr/>
        </p:nvCxnSpPr>
        <p:spPr bwMode="auto">
          <a:xfrm rot="5400000" flipH="1" flipV="1">
            <a:off x="3100874" y="4485962"/>
            <a:ext cx="154409" cy="135285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xão em ângulos rectos 32"/>
          <p:cNvCxnSpPr>
            <a:stCxn id="7" idx="0"/>
          </p:cNvCxnSpPr>
          <p:nvPr/>
        </p:nvCxnSpPr>
        <p:spPr bwMode="auto">
          <a:xfrm rot="16200000" flipV="1">
            <a:off x="4570091" y="4373995"/>
            <a:ext cx="132011" cy="156317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onexão em ângulos rectos 40"/>
          <p:cNvCxnSpPr>
            <a:endCxn id="24" idx="3"/>
          </p:cNvCxnSpPr>
          <p:nvPr/>
        </p:nvCxnSpPr>
        <p:spPr bwMode="auto">
          <a:xfrm rot="10800000" flipV="1">
            <a:off x="3146618" y="4051809"/>
            <a:ext cx="739582" cy="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Conexão em ângulos rectos 43"/>
          <p:cNvCxnSpPr>
            <a:stCxn id="26" idx="2"/>
          </p:cNvCxnSpPr>
          <p:nvPr/>
        </p:nvCxnSpPr>
        <p:spPr bwMode="auto">
          <a:xfrm rot="16200000" flipH="1">
            <a:off x="3343754" y="3191353"/>
            <a:ext cx="124767" cy="960126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Conexão em ângulos rectos 46"/>
          <p:cNvCxnSpPr>
            <a:stCxn id="25" idx="1"/>
          </p:cNvCxnSpPr>
          <p:nvPr/>
        </p:nvCxnSpPr>
        <p:spPr bwMode="auto">
          <a:xfrm rot="10800000" flipV="1">
            <a:off x="3854504" y="3421748"/>
            <a:ext cx="547734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4" name="Conexão em ângulos rectos 53"/>
          <p:cNvCxnSpPr>
            <a:endCxn id="40" idx="1"/>
          </p:cNvCxnSpPr>
          <p:nvPr/>
        </p:nvCxnSpPr>
        <p:spPr bwMode="auto">
          <a:xfrm>
            <a:off x="3885429" y="3736479"/>
            <a:ext cx="488889" cy="3189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Conexão em ângulos rectos 56"/>
          <p:cNvCxnSpPr>
            <a:endCxn id="27" idx="2"/>
          </p:cNvCxnSpPr>
          <p:nvPr/>
        </p:nvCxnSpPr>
        <p:spPr bwMode="auto">
          <a:xfrm rot="10800000">
            <a:off x="2926075" y="2213243"/>
            <a:ext cx="928428" cy="135641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onexão em ângulos rectos 60"/>
          <p:cNvCxnSpPr>
            <a:stCxn id="27" idx="0"/>
          </p:cNvCxnSpPr>
          <p:nvPr/>
        </p:nvCxnSpPr>
        <p:spPr bwMode="auto">
          <a:xfrm rot="5400000" flipH="1" flipV="1">
            <a:off x="3339353" y="1359538"/>
            <a:ext cx="101872" cy="92842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ângulo arredondado 63"/>
          <p:cNvSpPr/>
          <p:nvPr/>
        </p:nvSpPr>
        <p:spPr bwMode="auto">
          <a:xfrm>
            <a:off x="4394565" y="1856680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8" name="Conexão em ângulos rectos 67"/>
          <p:cNvCxnSpPr>
            <a:stCxn id="64" idx="0"/>
          </p:cNvCxnSpPr>
          <p:nvPr/>
        </p:nvCxnSpPr>
        <p:spPr bwMode="auto">
          <a:xfrm rot="16200000" flipV="1">
            <a:off x="4352636" y="1274691"/>
            <a:ext cx="83864" cy="108011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Conexão recta 102"/>
          <p:cNvCxnSpPr/>
          <p:nvPr/>
        </p:nvCxnSpPr>
        <p:spPr bwMode="auto">
          <a:xfrm>
            <a:off x="3854511" y="1412776"/>
            <a:ext cx="2707967" cy="0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Conexão recta 103"/>
          <p:cNvCxnSpPr/>
          <p:nvPr/>
        </p:nvCxnSpPr>
        <p:spPr bwMode="auto">
          <a:xfrm flipH="1">
            <a:off x="6490471" y="1412777"/>
            <a:ext cx="72007" cy="4431949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Conexão recta unidireccional 107"/>
          <p:cNvCxnSpPr>
            <a:endCxn id="64" idx="3"/>
          </p:cNvCxnSpPr>
          <p:nvPr/>
        </p:nvCxnSpPr>
        <p:spPr bwMode="auto">
          <a:xfrm flipH="1">
            <a:off x="5474685" y="2043965"/>
            <a:ext cx="1087793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Conexão recta unidireccional 108"/>
          <p:cNvCxnSpPr>
            <a:endCxn id="25" idx="3"/>
          </p:cNvCxnSpPr>
          <p:nvPr/>
        </p:nvCxnSpPr>
        <p:spPr bwMode="auto">
          <a:xfrm flipH="1">
            <a:off x="5482358" y="3419687"/>
            <a:ext cx="1044116" cy="20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Conexão em ângulos rectos 114"/>
          <p:cNvCxnSpPr>
            <a:endCxn id="26" idx="0"/>
          </p:cNvCxnSpPr>
          <p:nvPr/>
        </p:nvCxnSpPr>
        <p:spPr bwMode="auto">
          <a:xfrm rot="10800000" flipV="1">
            <a:off x="2926074" y="2924944"/>
            <a:ext cx="3600400" cy="30951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exão em ângulos rectos 115"/>
          <p:cNvCxnSpPr>
            <a:endCxn id="6" idx="2"/>
          </p:cNvCxnSpPr>
          <p:nvPr/>
        </p:nvCxnSpPr>
        <p:spPr bwMode="auto">
          <a:xfrm rot="10800000">
            <a:off x="3854506" y="5596156"/>
            <a:ext cx="2671969" cy="24857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CaixaDeTexto 120"/>
          <p:cNvSpPr txBox="1"/>
          <p:nvPr/>
        </p:nvSpPr>
        <p:spPr>
          <a:xfrm>
            <a:off x="261061" y="5134491"/>
            <a:ext cx="1042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cap="small" dirty="0" err="1"/>
              <a:t>Fetch</a:t>
            </a:r>
            <a:endParaRPr lang="pt-PT" sz="2400" cap="small" dirty="0"/>
          </a:p>
          <a:p>
            <a:pPr algn="ctr"/>
            <a:r>
              <a:rPr lang="pt-PT" sz="1600" cap="small" dirty="0"/>
              <a:t>(F)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141637" y="3428667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err="1"/>
              <a:t>Decode</a:t>
            </a:r>
            <a:endParaRPr lang="pt-PT" sz="2400" cap="small" dirty="0"/>
          </a:p>
          <a:p>
            <a:pPr algn="ctr"/>
            <a:r>
              <a:rPr lang="pt-PT" sz="1600" cap="small" dirty="0"/>
              <a:t>(D)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88738" y="1813848"/>
            <a:ext cx="138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/>
              <a:t>Execute</a:t>
            </a:r>
          </a:p>
          <a:p>
            <a:pPr algn="ctr"/>
            <a:r>
              <a:rPr lang="pt-PT" sz="1600" cap="small" dirty="0"/>
              <a:t>(E)</a:t>
            </a:r>
            <a:endParaRPr lang="pt-PT" sz="2400" cap="small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7020272" y="2990150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err="1"/>
              <a:t>WriteBack</a:t>
            </a:r>
            <a:endParaRPr lang="pt-PT" sz="2400" cap="small" dirty="0"/>
          </a:p>
          <a:p>
            <a:pPr algn="ctr"/>
            <a:r>
              <a:rPr lang="pt-PT" sz="1600" cap="small" dirty="0"/>
              <a:t>(W)</a:t>
            </a:r>
            <a:endParaRPr lang="pt-PT" sz="2400" cap="small" dirty="0"/>
          </a:p>
        </p:txBody>
      </p:sp>
      <p:sp>
        <p:nvSpPr>
          <p:cNvPr id="40" name="Rectângulo 23"/>
          <p:cNvSpPr/>
          <p:nvPr/>
        </p:nvSpPr>
        <p:spPr bwMode="auto">
          <a:xfrm>
            <a:off x="4374318" y="3886200"/>
            <a:ext cx="1112082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AddrEval</a:t>
            </a:r>
            <a:endParaRPr kumimoji="0" lang="pt-PT" sz="1600" b="0" i="0" u="none" strike="noStrike" cap="small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3" name="Conexão em ângulos rectos 53"/>
          <p:cNvCxnSpPr>
            <a:stCxn id="40" idx="0"/>
            <a:endCxn id="25" idx="2"/>
          </p:cNvCxnSpPr>
          <p:nvPr/>
        </p:nvCxnSpPr>
        <p:spPr bwMode="auto">
          <a:xfrm rot="5400000" flipH="1" flipV="1">
            <a:off x="4797745" y="3741648"/>
            <a:ext cx="277167" cy="1193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440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4" grpId="0" animBg="1"/>
      <p:bldP spid="25" grpId="0" animBg="1"/>
      <p:bldP spid="26" grpId="0" animBg="1"/>
      <p:bldP spid="27" grpId="0" animBg="1"/>
      <p:bldP spid="64" grpId="0" animBg="1"/>
      <p:bldP spid="122" grpId="0"/>
      <p:bldP spid="123" grpId="0"/>
      <p:bldP spid="124" grpId="0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Arquitectura encadeada simples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13</a:t>
            </a:fld>
            <a:endParaRPr lang="pt-PT" altLang="pt-PT"/>
          </a:p>
        </p:txBody>
      </p:sp>
      <p:sp>
        <p:nvSpPr>
          <p:cNvPr id="6" name="Rectângulo arredondado 5"/>
          <p:cNvSpPr/>
          <p:nvPr/>
        </p:nvSpPr>
        <p:spPr bwMode="auto">
          <a:xfrm>
            <a:off x="3314445" y="5149577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</a:t>
            </a:r>
          </a:p>
        </p:txBody>
      </p:sp>
      <p:sp>
        <p:nvSpPr>
          <p:cNvPr id="7" name="Rectângulo arredondado 6"/>
          <p:cNvSpPr/>
          <p:nvPr/>
        </p:nvSpPr>
        <p:spPr bwMode="auto">
          <a:xfrm>
            <a:off x="4877621" y="5149577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</a:t>
            </a: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2051720" y="5167585"/>
            <a:ext cx="899862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Next</a:t>
            </a: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IP</a:t>
            </a:r>
          </a:p>
        </p:txBody>
      </p:sp>
      <p:cxnSp>
        <p:nvCxnSpPr>
          <p:cNvPr id="9" name="Conexão em ângulos rectos 8"/>
          <p:cNvCxnSpPr>
            <a:stCxn id="6" idx="3"/>
            <a:endCxn id="7" idx="1"/>
          </p:cNvCxnSpPr>
          <p:nvPr/>
        </p:nvCxnSpPr>
        <p:spPr bwMode="auto">
          <a:xfrm>
            <a:off x="4394565" y="5336863"/>
            <a:ext cx="483056" cy="1270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" name="Conexão em ângulos rectos 12"/>
          <p:cNvCxnSpPr>
            <a:stCxn id="6" idx="1"/>
            <a:endCxn id="11" idx="3"/>
          </p:cNvCxnSpPr>
          <p:nvPr/>
        </p:nvCxnSpPr>
        <p:spPr bwMode="auto">
          <a:xfrm rot="10800000">
            <a:off x="2951583" y="5336863"/>
            <a:ext cx="362863" cy="1"/>
          </a:xfrm>
          <a:prstGeom prst="bentConnector3">
            <a:avLst>
              <a:gd name="adj1" fmla="val 50000"/>
            </a:avLst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Rectângulo 23"/>
          <p:cNvSpPr/>
          <p:nvPr/>
        </p:nvSpPr>
        <p:spPr bwMode="auto">
          <a:xfrm>
            <a:off x="2667000" y="3852446"/>
            <a:ext cx="479618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UC</a:t>
            </a:r>
          </a:p>
        </p:txBody>
      </p:sp>
      <p:sp>
        <p:nvSpPr>
          <p:cNvPr id="25" name="Rectângulo arredondado 24"/>
          <p:cNvSpPr/>
          <p:nvPr/>
        </p:nvSpPr>
        <p:spPr bwMode="auto">
          <a:xfrm>
            <a:off x="4402238" y="3234462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cap="small" dirty="0"/>
              <a:t>D</a:t>
            </a: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Mem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Rectângulo arredondado 25"/>
          <p:cNvSpPr/>
          <p:nvPr/>
        </p:nvSpPr>
        <p:spPr bwMode="auto">
          <a:xfrm>
            <a:off x="2386014" y="3234462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Regs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ângulo 26"/>
          <p:cNvSpPr/>
          <p:nvPr/>
        </p:nvSpPr>
        <p:spPr bwMode="auto">
          <a:xfrm>
            <a:off x="2386015" y="1874688"/>
            <a:ext cx="1080120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ALU</a:t>
            </a:r>
          </a:p>
        </p:txBody>
      </p:sp>
      <p:cxnSp>
        <p:nvCxnSpPr>
          <p:cNvPr id="29" name="Conexão recta unidireccional 28"/>
          <p:cNvCxnSpPr/>
          <p:nvPr/>
        </p:nvCxnSpPr>
        <p:spPr bwMode="auto">
          <a:xfrm flipV="1">
            <a:off x="3851919" y="4725145"/>
            <a:ext cx="2584" cy="288031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2" name="Conexão em ângulos rectos 31"/>
          <p:cNvCxnSpPr>
            <a:stCxn id="11" idx="0"/>
          </p:cNvCxnSpPr>
          <p:nvPr/>
        </p:nvCxnSpPr>
        <p:spPr bwMode="auto">
          <a:xfrm rot="5400000" flipH="1" flipV="1">
            <a:off x="3100874" y="4413954"/>
            <a:ext cx="154409" cy="135285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Conexão em ângulos rectos 32"/>
          <p:cNvCxnSpPr>
            <a:stCxn id="7" idx="0"/>
          </p:cNvCxnSpPr>
          <p:nvPr/>
        </p:nvCxnSpPr>
        <p:spPr bwMode="auto">
          <a:xfrm rot="16200000" flipV="1">
            <a:off x="4570091" y="4301987"/>
            <a:ext cx="132011" cy="1563170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onexão em ângulos rectos 40"/>
          <p:cNvCxnSpPr>
            <a:endCxn id="24" idx="3"/>
          </p:cNvCxnSpPr>
          <p:nvPr/>
        </p:nvCxnSpPr>
        <p:spPr bwMode="auto">
          <a:xfrm rot="10800000">
            <a:off x="3146618" y="4038600"/>
            <a:ext cx="663382" cy="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Conexão em ângulos rectos 43"/>
          <p:cNvCxnSpPr>
            <a:stCxn id="26" idx="2"/>
          </p:cNvCxnSpPr>
          <p:nvPr/>
        </p:nvCxnSpPr>
        <p:spPr bwMode="auto">
          <a:xfrm rot="16200000" flipH="1">
            <a:off x="3305654" y="3229453"/>
            <a:ext cx="124769" cy="88392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7" name="Conexão em ângulos rectos 46"/>
          <p:cNvCxnSpPr>
            <a:stCxn id="25" idx="1"/>
          </p:cNvCxnSpPr>
          <p:nvPr/>
        </p:nvCxnSpPr>
        <p:spPr bwMode="auto">
          <a:xfrm rot="10800000" flipV="1">
            <a:off x="3854504" y="3421748"/>
            <a:ext cx="547734" cy="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Conexão em ângulos rectos 56"/>
          <p:cNvCxnSpPr>
            <a:endCxn id="27" idx="2"/>
          </p:cNvCxnSpPr>
          <p:nvPr/>
        </p:nvCxnSpPr>
        <p:spPr bwMode="auto">
          <a:xfrm rot="10800000">
            <a:off x="2926075" y="2213243"/>
            <a:ext cx="928428" cy="135641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1" name="Conexão em ângulos rectos 60"/>
          <p:cNvCxnSpPr>
            <a:stCxn id="27" idx="0"/>
          </p:cNvCxnSpPr>
          <p:nvPr/>
        </p:nvCxnSpPr>
        <p:spPr bwMode="auto">
          <a:xfrm rot="5400000" flipH="1" flipV="1">
            <a:off x="3339353" y="1359538"/>
            <a:ext cx="101872" cy="92842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ângulo arredondado 63"/>
          <p:cNvSpPr/>
          <p:nvPr/>
        </p:nvSpPr>
        <p:spPr bwMode="auto">
          <a:xfrm>
            <a:off x="4394565" y="1856680"/>
            <a:ext cx="1080120" cy="374571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Flags</a:t>
            </a:r>
            <a:endParaRPr kumimoji="0" lang="pt-PT" sz="1600" b="0" i="0" u="none" strike="noStrike" cap="small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8" name="Conexão em ângulos rectos 67"/>
          <p:cNvCxnSpPr>
            <a:stCxn id="64" idx="0"/>
          </p:cNvCxnSpPr>
          <p:nvPr/>
        </p:nvCxnSpPr>
        <p:spPr bwMode="auto">
          <a:xfrm rot="16200000" flipV="1">
            <a:off x="4352636" y="1274691"/>
            <a:ext cx="83864" cy="108011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3" name="Conexão recta 102"/>
          <p:cNvCxnSpPr>
            <a:stCxn id="45" idx="3"/>
          </p:cNvCxnSpPr>
          <p:nvPr/>
        </p:nvCxnSpPr>
        <p:spPr bwMode="auto">
          <a:xfrm flipV="1">
            <a:off x="5652119" y="1240021"/>
            <a:ext cx="910359" cy="1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4" name="Conexão recta 103"/>
          <p:cNvCxnSpPr/>
          <p:nvPr/>
        </p:nvCxnSpPr>
        <p:spPr bwMode="auto">
          <a:xfrm flipH="1">
            <a:off x="6490472" y="1240022"/>
            <a:ext cx="72006" cy="4604704"/>
          </a:xfrm>
          <a:prstGeom prst="line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8" name="Conexão recta unidireccional 107"/>
          <p:cNvCxnSpPr>
            <a:endCxn id="64" idx="3"/>
          </p:cNvCxnSpPr>
          <p:nvPr/>
        </p:nvCxnSpPr>
        <p:spPr bwMode="auto">
          <a:xfrm flipH="1">
            <a:off x="5474685" y="2043965"/>
            <a:ext cx="1087793" cy="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9" name="Conexão recta unidireccional 108"/>
          <p:cNvCxnSpPr>
            <a:endCxn id="25" idx="3"/>
          </p:cNvCxnSpPr>
          <p:nvPr/>
        </p:nvCxnSpPr>
        <p:spPr bwMode="auto">
          <a:xfrm flipH="1">
            <a:off x="5482358" y="3419687"/>
            <a:ext cx="1044116" cy="206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Conexão em ângulos rectos 114"/>
          <p:cNvCxnSpPr>
            <a:endCxn id="26" idx="0"/>
          </p:cNvCxnSpPr>
          <p:nvPr/>
        </p:nvCxnSpPr>
        <p:spPr bwMode="auto">
          <a:xfrm rot="10800000" flipV="1">
            <a:off x="2926074" y="3140968"/>
            <a:ext cx="3636404" cy="9349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Conexão em ângulos rectos 115"/>
          <p:cNvCxnSpPr>
            <a:endCxn id="30" idx="5"/>
          </p:cNvCxnSpPr>
          <p:nvPr/>
        </p:nvCxnSpPr>
        <p:spPr bwMode="auto">
          <a:xfrm rot="10800000">
            <a:off x="3946786" y="5469294"/>
            <a:ext cx="2579690" cy="303425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1" name="CaixaDeTexto 120"/>
          <p:cNvSpPr txBox="1"/>
          <p:nvPr/>
        </p:nvSpPr>
        <p:spPr>
          <a:xfrm>
            <a:off x="261061" y="5134491"/>
            <a:ext cx="10422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2400" cap="small" dirty="0" err="1"/>
              <a:t>Fetch</a:t>
            </a:r>
            <a:endParaRPr lang="pt-PT" sz="2400" cap="small" dirty="0"/>
          </a:p>
          <a:p>
            <a:pPr algn="ctr"/>
            <a:r>
              <a:rPr lang="pt-PT" sz="1600" cap="small" dirty="0"/>
              <a:t>(F)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141637" y="3428667"/>
            <a:ext cx="12811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err="1"/>
              <a:t>Decode</a:t>
            </a:r>
            <a:endParaRPr lang="pt-PT" sz="2400" cap="small" dirty="0"/>
          </a:p>
          <a:p>
            <a:pPr algn="ctr"/>
            <a:r>
              <a:rPr lang="pt-PT" sz="1600" cap="small" dirty="0"/>
              <a:t>(D)</a:t>
            </a:r>
          </a:p>
        </p:txBody>
      </p:sp>
      <p:sp>
        <p:nvSpPr>
          <p:cNvPr id="123" name="CaixaDeTexto 122"/>
          <p:cNvSpPr txBox="1"/>
          <p:nvPr/>
        </p:nvSpPr>
        <p:spPr>
          <a:xfrm>
            <a:off x="88738" y="1813848"/>
            <a:ext cx="1386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/>
              <a:t>Execute</a:t>
            </a:r>
          </a:p>
          <a:p>
            <a:pPr algn="ctr"/>
            <a:r>
              <a:rPr lang="pt-PT" sz="1600" cap="small" dirty="0"/>
              <a:t>(E)</a:t>
            </a:r>
            <a:endParaRPr lang="pt-PT" sz="2400" cap="small" dirty="0"/>
          </a:p>
        </p:txBody>
      </p:sp>
      <p:sp>
        <p:nvSpPr>
          <p:cNvPr id="124" name="CaixaDeTexto 123"/>
          <p:cNvSpPr txBox="1"/>
          <p:nvPr/>
        </p:nvSpPr>
        <p:spPr>
          <a:xfrm>
            <a:off x="7020272" y="2990150"/>
            <a:ext cx="17459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cap="small" dirty="0" err="1"/>
              <a:t>WriteBack</a:t>
            </a:r>
            <a:endParaRPr lang="pt-PT" sz="2400" cap="small" dirty="0"/>
          </a:p>
          <a:p>
            <a:pPr algn="ctr"/>
            <a:r>
              <a:rPr lang="pt-PT" sz="1600" cap="small" dirty="0"/>
              <a:t>(W)</a:t>
            </a:r>
            <a:endParaRPr lang="pt-PT" sz="2400" cap="small" dirty="0"/>
          </a:p>
        </p:txBody>
      </p:sp>
      <p:sp>
        <p:nvSpPr>
          <p:cNvPr id="36" name="Rectângulo arredondado 35"/>
          <p:cNvSpPr/>
          <p:nvPr/>
        </p:nvSpPr>
        <p:spPr bwMode="auto">
          <a:xfrm>
            <a:off x="2051721" y="4352130"/>
            <a:ext cx="3600399" cy="37457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DR</a:t>
            </a:r>
          </a:p>
        </p:txBody>
      </p:sp>
      <p:sp>
        <p:nvSpPr>
          <p:cNvPr id="37" name="Rectângulo arredondado 36"/>
          <p:cNvSpPr/>
          <p:nvPr/>
        </p:nvSpPr>
        <p:spPr bwMode="auto">
          <a:xfrm>
            <a:off x="2051720" y="2492896"/>
            <a:ext cx="3600399" cy="37457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/>
              <a:t>E</a:t>
            </a: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</a:p>
        </p:txBody>
      </p:sp>
      <p:cxnSp>
        <p:nvCxnSpPr>
          <p:cNvPr id="38" name="Conexão recta unidireccional 37"/>
          <p:cNvCxnSpPr>
            <a:endCxn id="37" idx="2"/>
          </p:cNvCxnSpPr>
          <p:nvPr/>
        </p:nvCxnSpPr>
        <p:spPr bwMode="auto">
          <a:xfrm flipV="1">
            <a:off x="3851919" y="2867467"/>
            <a:ext cx="1" cy="1484663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Conexão recta unidireccional 41"/>
          <p:cNvCxnSpPr>
            <a:stCxn id="37" idx="0"/>
          </p:cNvCxnSpPr>
          <p:nvPr/>
        </p:nvCxnSpPr>
        <p:spPr bwMode="auto">
          <a:xfrm flipH="1" flipV="1">
            <a:off x="3851919" y="1412776"/>
            <a:ext cx="1" cy="108012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5" name="Rectângulo arredondado 44"/>
          <p:cNvSpPr/>
          <p:nvPr/>
        </p:nvSpPr>
        <p:spPr bwMode="auto">
          <a:xfrm>
            <a:off x="2051720" y="1052736"/>
            <a:ext cx="3600399" cy="374571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PT" sz="1600" dirty="0"/>
              <a:t>W</a:t>
            </a: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R</a:t>
            </a:r>
          </a:p>
        </p:txBody>
      </p:sp>
      <p:sp>
        <p:nvSpPr>
          <p:cNvPr id="49" name="Rectângulo arredondado 48"/>
          <p:cNvSpPr/>
          <p:nvPr/>
        </p:nvSpPr>
        <p:spPr bwMode="auto">
          <a:xfrm>
            <a:off x="2051721" y="5949280"/>
            <a:ext cx="3600398" cy="374571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5">
                  <a:lumMod val="50000"/>
                </a:schemeClr>
              </a:gs>
            </a:gsLst>
            <a:lin ang="0" scaled="0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IP / FR</a:t>
            </a:r>
          </a:p>
        </p:txBody>
      </p:sp>
      <p:cxnSp>
        <p:nvCxnSpPr>
          <p:cNvPr id="51" name="Conexão em ângulos rectos 50"/>
          <p:cNvCxnSpPr>
            <a:stCxn id="11" idx="1"/>
            <a:endCxn id="71" idx="0"/>
          </p:cNvCxnSpPr>
          <p:nvPr/>
        </p:nvCxnSpPr>
        <p:spPr bwMode="auto">
          <a:xfrm rot="10800000" flipV="1">
            <a:off x="1844210" y="5336862"/>
            <a:ext cx="207511" cy="308368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Conexão em ângulos rectos 54"/>
          <p:cNvCxnSpPr>
            <a:stCxn id="49" idx="0"/>
            <a:endCxn id="30" idx="3"/>
          </p:cNvCxnSpPr>
          <p:nvPr/>
        </p:nvCxnSpPr>
        <p:spPr bwMode="auto">
          <a:xfrm rot="16200000" flipV="1">
            <a:off x="3540702" y="5638061"/>
            <a:ext cx="479987" cy="14245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660319" y="5149578"/>
            <a:ext cx="335617" cy="37457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4" name="Conexão em ângulos rectos 33"/>
          <p:cNvCxnSpPr>
            <a:stCxn id="30" idx="6"/>
            <a:endCxn id="7" idx="1"/>
          </p:cNvCxnSpPr>
          <p:nvPr/>
        </p:nvCxnSpPr>
        <p:spPr bwMode="auto">
          <a:xfrm>
            <a:off x="3995936" y="5336863"/>
            <a:ext cx="881685" cy="12700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2" name="Conexão em ângulos rectos 61"/>
          <p:cNvCxnSpPr>
            <a:stCxn id="30" idx="2"/>
            <a:endCxn id="11" idx="3"/>
          </p:cNvCxnSpPr>
          <p:nvPr/>
        </p:nvCxnSpPr>
        <p:spPr bwMode="auto">
          <a:xfrm rot="10800000">
            <a:off x="2951583" y="5336863"/>
            <a:ext cx="708737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Conexão em ângulos rectos 53"/>
          <p:cNvCxnSpPr>
            <a:endCxn id="60" idx="1"/>
          </p:cNvCxnSpPr>
          <p:nvPr/>
        </p:nvCxnSpPr>
        <p:spPr bwMode="auto">
          <a:xfrm>
            <a:off x="3885429" y="3736479"/>
            <a:ext cx="488889" cy="3189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ângulo 23"/>
          <p:cNvSpPr/>
          <p:nvPr/>
        </p:nvSpPr>
        <p:spPr bwMode="auto">
          <a:xfrm>
            <a:off x="4374318" y="3886200"/>
            <a:ext cx="1112082" cy="33855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sz="1600" b="0" i="0" u="none" strike="noStrike" cap="small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AddrEval</a:t>
            </a:r>
            <a:endParaRPr kumimoji="0" lang="pt-PT" sz="1600" b="0" i="0" u="none" strike="noStrike" cap="small" normalizeH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3" name="Conexão em ângulos rectos 53"/>
          <p:cNvCxnSpPr>
            <a:stCxn id="60" idx="0"/>
            <a:endCxn id="25" idx="2"/>
          </p:cNvCxnSpPr>
          <p:nvPr/>
        </p:nvCxnSpPr>
        <p:spPr bwMode="auto">
          <a:xfrm rot="5400000" flipH="1" flipV="1">
            <a:off x="4797745" y="3741648"/>
            <a:ext cx="277167" cy="11939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1676400" y="5645230"/>
            <a:ext cx="335617" cy="37457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2" name="Conexão em ângulos rectos 50"/>
          <p:cNvCxnSpPr>
            <a:stCxn id="71" idx="4"/>
            <a:endCxn id="49" idx="2"/>
          </p:cNvCxnSpPr>
          <p:nvPr/>
        </p:nvCxnSpPr>
        <p:spPr bwMode="auto">
          <a:xfrm rot="16200000" flipH="1">
            <a:off x="2696039" y="5167969"/>
            <a:ext cx="304051" cy="2007711"/>
          </a:xfrm>
          <a:prstGeom prst="bentConnector3">
            <a:avLst>
              <a:gd name="adj1" fmla="val 175185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3" name="Conexão em ângulos rectos 50"/>
          <p:cNvCxnSpPr>
            <a:stCxn id="7" idx="2"/>
            <a:endCxn id="71" idx="6"/>
          </p:cNvCxnSpPr>
          <p:nvPr/>
        </p:nvCxnSpPr>
        <p:spPr bwMode="auto">
          <a:xfrm rot="5400000">
            <a:off x="3560666" y="3975499"/>
            <a:ext cx="308367" cy="3405664"/>
          </a:xfrm>
          <a:prstGeom prst="bentConnector2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4480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64" grpId="0" animBg="1"/>
      <p:bldP spid="122" grpId="0"/>
      <p:bldP spid="123" grpId="0"/>
      <p:bldP spid="124" grpId="0"/>
      <p:bldP spid="36" grpId="0" animBg="1"/>
      <p:bldP spid="37" grpId="0" animBg="1"/>
      <p:bldP spid="45" grpId="0" animBg="1"/>
      <p:bldP spid="49" grpId="0" animBg="1"/>
      <p:bldP spid="30" grpId="0" animBg="1"/>
      <p:bldP spid="60" grpId="0" animBg="1"/>
      <p:bldP spid="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Tabela 268"/>
          <p:cNvGraphicFramePr>
            <a:graphicFrameLocks noGrp="1"/>
          </p:cNvGraphicFramePr>
          <p:nvPr/>
        </p:nvGraphicFramePr>
        <p:xfrm>
          <a:off x="357188" y="3500438"/>
          <a:ext cx="3128962" cy="260032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I6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0" name="Rectângulo 299"/>
          <p:cNvSpPr/>
          <p:nvPr/>
        </p:nvSpPr>
        <p:spPr bwMode="auto">
          <a:xfrm>
            <a:off x="30003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9" name="Rectângulo 298"/>
          <p:cNvSpPr/>
          <p:nvPr/>
        </p:nvSpPr>
        <p:spPr bwMode="auto">
          <a:xfrm>
            <a:off x="2500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8" name="Rectângulo 297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7" name="Rectângulo 296"/>
          <p:cNvSpPr/>
          <p:nvPr/>
        </p:nvSpPr>
        <p:spPr bwMode="auto">
          <a:xfrm>
            <a:off x="1357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6" name="Rectângulo 295"/>
          <p:cNvSpPr/>
          <p:nvPr/>
        </p:nvSpPr>
        <p:spPr bwMode="auto">
          <a:xfrm>
            <a:off x="857250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7722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3695700" cy="838200"/>
          </a:xfrm>
        </p:spPr>
        <p:txBody>
          <a:bodyPr/>
          <a:lstStyle/>
          <a:p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Pipeline :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Execução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27723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27724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1382D74D-C730-423C-8022-69483FF7FEF1}" type="slidenum">
              <a:rPr lang="pt-PT" altLang="pt-PT" sz="1200">
                <a:latin typeface="Calibri" pitchFamily="-109" charset="0"/>
              </a:rPr>
              <a:pPr eaLnBrk="1" hangingPunct="1"/>
              <a:t>14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27725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7726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7727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7728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7729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68" name="CaixaDeTexto 267"/>
          <p:cNvSpPr txBox="1"/>
          <p:nvPr/>
        </p:nvSpPr>
        <p:spPr>
          <a:xfrm>
            <a:off x="642938" y="1189038"/>
            <a:ext cx="2955106" cy="1923604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30(%ebx),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ecx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edi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subl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I5: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jmp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MAIN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I6: …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70" name="CaixaDeTexto 269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8" name="Grupo 289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27780" name="CaixaDeTexto 270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27781" name="CaixaDeTexto 275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D</a:t>
              </a:r>
            </a:p>
          </p:txBody>
        </p:sp>
      </p:grpSp>
      <p:grpSp>
        <p:nvGrpSpPr>
          <p:cNvPr id="9" name="Grupo 290"/>
          <p:cNvGrpSpPr>
            <a:grpSpLocks/>
          </p:cNvGrpSpPr>
          <p:nvPr/>
        </p:nvGrpSpPr>
        <p:grpSpPr bwMode="auto">
          <a:xfrm>
            <a:off x="1987550" y="3857621"/>
            <a:ext cx="369888" cy="1185862"/>
            <a:chOff x="1986808" y="3857628"/>
            <a:chExt cx="370614" cy="1185928"/>
          </a:xfrm>
        </p:grpSpPr>
        <p:sp>
          <p:nvSpPr>
            <p:cNvPr id="27777" name="CaixaDeTexto 271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27778" name="CaixaDeTexto 276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27779" name="CaixaDeTexto 280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</p:grpSp>
      <p:grpSp>
        <p:nvGrpSpPr>
          <p:cNvPr id="10" name="Grupo 291"/>
          <p:cNvGrpSpPr>
            <a:grpSpLocks/>
          </p:cNvGrpSpPr>
          <p:nvPr/>
        </p:nvGrpSpPr>
        <p:grpSpPr bwMode="auto">
          <a:xfrm>
            <a:off x="2500309" y="3857625"/>
            <a:ext cx="428323" cy="1543050"/>
            <a:chOff x="2500298" y="3857628"/>
            <a:chExt cx="427683" cy="1543118"/>
          </a:xfrm>
        </p:grpSpPr>
        <p:sp>
          <p:nvSpPr>
            <p:cNvPr id="27773" name="CaixaDeTexto 272"/>
            <p:cNvSpPr txBox="1">
              <a:spLocks noChangeArrowheads="1"/>
            </p:cNvSpPr>
            <p:nvPr/>
          </p:nvSpPr>
          <p:spPr bwMode="auto">
            <a:xfrm>
              <a:off x="2500298" y="500063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27774" name="CaixaDeTexto 277"/>
            <p:cNvSpPr txBox="1">
              <a:spLocks noChangeArrowheads="1"/>
            </p:cNvSpPr>
            <p:nvPr/>
          </p:nvSpPr>
          <p:spPr bwMode="auto">
            <a:xfrm>
              <a:off x="2500298" y="4643446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27775" name="CaixaDeTexto 281"/>
            <p:cNvSpPr txBox="1">
              <a:spLocks noChangeArrowheads="1"/>
            </p:cNvSpPr>
            <p:nvPr/>
          </p:nvSpPr>
          <p:spPr bwMode="auto">
            <a:xfrm>
              <a:off x="2500298" y="421481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  <p:sp>
          <p:nvSpPr>
            <p:cNvPr id="27776" name="CaixaDeTexto 284"/>
            <p:cNvSpPr txBox="1">
              <a:spLocks noChangeArrowheads="1"/>
            </p:cNvSpPr>
            <p:nvPr/>
          </p:nvSpPr>
          <p:spPr bwMode="auto">
            <a:xfrm>
              <a:off x="2500299" y="3857628"/>
              <a:ext cx="427682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grpSp>
        <p:nvGrpSpPr>
          <p:cNvPr id="11" name="Grupo 292"/>
          <p:cNvGrpSpPr>
            <a:grpSpLocks/>
          </p:cNvGrpSpPr>
          <p:nvPr/>
        </p:nvGrpSpPr>
        <p:grpSpPr bwMode="auto">
          <a:xfrm>
            <a:off x="3031087" y="4214802"/>
            <a:ext cx="428322" cy="1543060"/>
            <a:chOff x="3031123" y="4214819"/>
            <a:chExt cx="429027" cy="1543117"/>
          </a:xfrm>
        </p:grpSpPr>
        <p:sp>
          <p:nvSpPr>
            <p:cNvPr id="27768" name="CaixaDeTexto 273"/>
            <p:cNvSpPr txBox="1">
              <a:spLocks noChangeArrowheads="1"/>
            </p:cNvSpPr>
            <p:nvPr/>
          </p:nvSpPr>
          <p:spPr bwMode="auto">
            <a:xfrm>
              <a:off x="3071802" y="535782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27769" name="CaixaDeTexto 278"/>
            <p:cNvSpPr txBox="1">
              <a:spLocks noChangeArrowheads="1"/>
            </p:cNvSpPr>
            <p:nvPr/>
          </p:nvSpPr>
          <p:spPr bwMode="auto">
            <a:xfrm>
              <a:off x="3071802" y="5000636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27770" name="CaixaDeTexto 282"/>
            <p:cNvSpPr txBox="1">
              <a:spLocks noChangeArrowheads="1"/>
            </p:cNvSpPr>
            <p:nvPr/>
          </p:nvSpPr>
          <p:spPr bwMode="auto">
            <a:xfrm>
              <a:off x="3071802" y="4643446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  <p:sp>
          <p:nvSpPr>
            <p:cNvPr id="27771" name="CaixaDeTexto 285"/>
            <p:cNvSpPr txBox="1">
              <a:spLocks noChangeArrowheads="1"/>
            </p:cNvSpPr>
            <p:nvPr/>
          </p:nvSpPr>
          <p:spPr bwMode="auto">
            <a:xfrm>
              <a:off x="3031123" y="4214819"/>
              <a:ext cx="429027" cy="400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sp>
        <p:nvSpPr>
          <p:cNvPr id="302" name="CaixaDeTexto 301"/>
          <p:cNvSpPr txBox="1"/>
          <p:nvPr/>
        </p:nvSpPr>
        <p:spPr>
          <a:xfrm>
            <a:off x="4572000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3" name="Grupo 325"/>
          <p:cNvGrpSpPr>
            <a:grpSpLocks/>
          </p:cNvGrpSpPr>
          <p:nvPr/>
        </p:nvGrpSpPr>
        <p:grpSpPr bwMode="auto">
          <a:xfrm>
            <a:off x="4572000" y="3352800"/>
            <a:ext cx="492125" cy="1976437"/>
            <a:chOff x="5214942" y="3352790"/>
            <a:chExt cx="492443" cy="1976518"/>
          </a:xfrm>
        </p:grpSpPr>
        <p:sp>
          <p:nvSpPr>
            <p:cNvPr id="306" name="CaixaDeTexto 305"/>
            <p:cNvSpPr txBox="1"/>
            <p:nvPr/>
          </p:nvSpPr>
          <p:spPr>
            <a:xfrm>
              <a:off x="5214942" y="3352790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07" name="CaixaDeTexto 306"/>
            <p:cNvSpPr txBox="1"/>
            <p:nvPr/>
          </p:nvSpPr>
          <p:spPr>
            <a:xfrm>
              <a:off x="5214942" y="4929242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4" name="Grupo 324"/>
          <p:cNvGrpSpPr>
            <a:grpSpLocks/>
          </p:cNvGrpSpPr>
          <p:nvPr/>
        </p:nvGrpSpPr>
        <p:grpSpPr bwMode="auto">
          <a:xfrm>
            <a:off x="4572000" y="1828800"/>
            <a:ext cx="500062" cy="3500438"/>
            <a:chOff x="5214942" y="1828777"/>
            <a:chExt cx="500066" cy="3500531"/>
          </a:xfrm>
        </p:grpSpPr>
        <p:sp>
          <p:nvSpPr>
            <p:cNvPr id="305" name="CaixaDeTexto 304"/>
            <p:cNvSpPr txBox="1"/>
            <p:nvPr/>
          </p:nvSpPr>
          <p:spPr>
            <a:xfrm>
              <a:off x="5214942" y="1828777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11" name="CaixaDeTexto 310"/>
            <p:cNvSpPr txBox="1"/>
            <p:nvPr/>
          </p:nvSpPr>
          <p:spPr>
            <a:xfrm>
              <a:off x="5222879" y="3352818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2" name="CaixaDeTexto 311"/>
            <p:cNvSpPr txBox="1"/>
            <p:nvPr/>
          </p:nvSpPr>
          <p:spPr>
            <a:xfrm>
              <a:off x="5214942" y="4929247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grpSp>
        <p:nvGrpSpPr>
          <p:cNvPr id="15" name="Grupo 323"/>
          <p:cNvGrpSpPr>
            <a:grpSpLocks/>
          </p:cNvGrpSpPr>
          <p:nvPr/>
        </p:nvGrpSpPr>
        <p:grpSpPr bwMode="auto">
          <a:xfrm>
            <a:off x="4572010" y="514350"/>
            <a:ext cx="2666990" cy="4814888"/>
            <a:chOff x="5214942" y="514315"/>
            <a:chExt cx="2668707" cy="4814993"/>
          </a:xfrm>
        </p:grpSpPr>
        <p:sp>
          <p:nvSpPr>
            <p:cNvPr id="304" name="CaixaDeTexto 303"/>
            <p:cNvSpPr txBox="1"/>
            <p:nvPr/>
          </p:nvSpPr>
          <p:spPr>
            <a:xfrm>
              <a:off x="7391207" y="514315"/>
              <a:ext cx="492442" cy="40005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10" name="CaixaDeTexto 309"/>
            <p:cNvSpPr txBox="1"/>
            <p:nvPr/>
          </p:nvSpPr>
          <p:spPr>
            <a:xfrm>
              <a:off x="5214942" y="1828794"/>
              <a:ext cx="492443" cy="40005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3" name="CaixaDeTexto 312"/>
            <p:cNvSpPr txBox="1"/>
            <p:nvPr/>
          </p:nvSpPr>
          <p:spPr>
            <a:xfrm>
              <a:off x="5214942" y="3352827"/>
              <a:ext cx="492443" cy="40005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16" name="CaixaDeTexto 315"/>
            <p:cNvSpPr txBox="1"/>
            <p:nvPr/>
          </p:nvSpPr>
          <p:spPr>
            <a:xfrm>
              <a:off x="5214942" y="4929250"/>
              <a:ext cx="492443" cy="400058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</p:grpSp>
      <p:grpSp>
        <p:nvGrpSpPr>
          <p:cNvPr id="280" name="Group 279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281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2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83" name="Conexão em ângulos rectos 8"/>
            <p:cNvCxnSpPr>
              <a:endCxn id="281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4" name="Conexão em ângulos rectos 12"/>
            <p:cNvCxnSpPr>
              <a:endCxn id="282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5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86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7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8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89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em ângulos rectos 31"/>
            <p:cNvCxnSpPr>
              <a:stCxn id="282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1" name="Conexão em ângulos rectos 32"/>
            <p:cNvCxnSpPr>
              <a:stCxn id="281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2" name="Conexão em ângulos rectos 40"/>
            <p:cNvCxnSpPr>
              <a:endCxn id="285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3" name="Conexão em ângulos rectos 43"/>
            <p:cNvCxnSpPr>
              <a:stCxn id="287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4" name="Conexão em ângulos rectos 46"/>
            <p:cNvCxnSpPr>
              <a:stCxn id="286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5" name="Conexão em ângulos rectos 56"/>
            <p:cNvCxnSpPr>
              <a:endCxn id="288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2" name="Conexão em ângulos rectos 60"/>
            <p:cNvCxnSpPr>
              <a:stCxn id="288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3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4" name="Conexão em ângulos rectos 67"/>
            <p:cNvCxnSpPr>
              <a:stCxn id="323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5" name="Conexão recta 102"/>
            <p:cNvCxnSpPr>
              <a:stCxn id="335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6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7" name="Conexão recta unidireccional 107"/>
            <p:cNvCxnSpPr>
              <a:endCxn id="323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8" name="Conexão recta unidireccional 108"/>
            <p:cNvCxnSpPr>
              <a:endCxn id="286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9" name="Conexão em ângulos rectos 114"/>
            <p:cNvCxnSpPr>
              <a:endCxn id="287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0" name="Conexão em ângulos rectos 115"/>
            <p:cNvCxnSpPr>
              <a:endCxn id="339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1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32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33" name="Conexão recta unidireccional 37"/>
            <p:cNvCxnSpPr>
              <a:endCxn id="332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4" name="Conexão recta unidireccional 41"/>
            <p:cNvCxnSpPr>
              <a:stCxn id="332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5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36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37" name="Conexão em ângulos rectos 50"/>
            <p:cNvCxnSpPr>
              <a:stCxn id="282" idx="1"/>
              <a:endCxn id="345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8" name="Conexão em ângulos rectos 54"/>
            <p:cNvCxnSpPr>
              <a:stCxn id="336" idx="0"/>
              <a:endCxn id="339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9" name="Oval 338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0" name="Conexão em ângulos rectos 33"/>
            <p:cNvCxnSpPr>
              <a:stCxn id="339" idx="6"/>
              <a:endCxn id="281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1" name="Conexão em ângulos rectos 61"/>
            <p:cNvCxnSpPr>
              <a:stCxn id="339" idx="2"/>
              <a:endCxn id="282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Conexão em ângulos rectos 53"/>
            <p:cNvCxnSpPr>
              <a:endCxn id="343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3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4" name="Conexão em ângulos rectos 53"/>
            <p:cNvCxnSpPr>
              <a:stCxn id="343" idx="0"/>
              <a:endCxn id="286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5" name="Oval 344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6" name="Conexão em ângulos rectos 50"/>
            <p:cNvCxnSpPr>
              <a:stCxn id="345" idx="4"/>
              <a:endCxn id="336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7" name="Conexão em ângulos rectos 50"/>
            <p:cNvCxnSpPr>
              <a:stCxn id="281" idx="2"/>
              <a:endCxn id="345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6" name="Grupo 322"/>
          <p:cNvGrpSpPr>
            <a:grpSpLocks/>
          </p:cNvGrpSpPr>
          <p:nvPr/>
        </p:nvGrpSpPr>
        <p:grpSpPr bwMode="auto">
          <a:xfrm>
            <a:off x="4572000" y="514350"/>
            <a:ext cx="2666999" cy="4814888"/>
            <a:chOff x="5139101" y="514332"/>
            <a:chExt cx="2667411" cy="4814976"/>
          </a:xfrm>
        </p:grpSpPr>
        <p:sp>
          <p:nvSpPr>
            <p:cNvPr id="303" name="CaixaDeTexto 302"/>
            <p:cNvSpPr txBox="1"/>
            <p:nvPr/>
          </p:nvSpPr>
          <p:spPr>
            <a:xfrm>
              <a:off x="7313943" y="514332"/>
              <a:ext cx="492569" cy="40011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4" name="CaixaDeTexto 313"/>
            <p:cNvSpPr txBox="1"/>
            <p:nvPr/>
          </p:nvSpPr>
          <p:spPr>
            <a:xfrm>
              <a:off x="5139101" y="1828806"/>
              <a:ext cx="492201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17" name="CaixaDeTexto 316"/>
            <p:cNvSpPr txBox="1"/>
            <p:nvPr/>
          </p:nvSpPr>
          <p:spPr>
            <a:xfrm>
              <a:off x="5139101" y="3352834"/>
              <a:ext cx="492201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  <p:sp>
          <p:nvSpPr>
            <p:cNvPr id="319" name="CaixaDeTexto 318"/>
            <p:cNvSpPr txBox="1"/>
            <p:nvPr/>
          </p:nvSpPr>
          <p:spPr>
            <a:xfrm>
              <a:off x="5139101" y="4929251"/>
              <a:ext cx="492201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  <p:bldP spid="299" grpId="0" animBg="1"/>
      <p:bldP spid="299" grpId="1" animBg="1"/>
      <p:bldP spid="298" grpId="0" animBg="1"/>
      <p:bldP spid="298" grpId="1" animBg="1"/>
      <p:bldP spid="297" grpId="0" animBg="1"/>
      <p:bldP spid="297" grpId="1" animBg="1"/>
      <p:bldP spid="296" grpId="0" animBg="1"/>
      <p:bldP spid="296" grpId="1" animBg="1"/>
      <p:bldP spid="270" grpId="0"/>
      <p:bldP spid="302" grpId="0" animBg="1"/>
      <p:bldP spid="30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891772"/>
              </p:ext>
            </p:extLst>
          </p:nvPr>
        </p:nvGraphicFramePr>
        <p:xfrm>
          <a:off x="395536" y="3501203"/>
          <a:ext cx="3668712" cy="260032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88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- </a:t>
            </a:r>
            <a:r>
              <a:rPr lang="en-US" altLang="pt-PT" sz="2400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078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079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695E3779-1DFD-4272-9748-E338381C21F9}" type="slidenum">
              <a:rPr lang="pt-PT" altLang="pt-PT" sz="1200">
                <a:latin typeface="Calibri" pitchFamily="-109" charset="0"/>
              </a:rPr>
              <a:pPr eaLnBrk="1" hangingPunct="1"/>
              <a:t>15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1357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2" name="Rectângulo 11"/>
          <p:cNvSpPr/>
          <p:nvPr/>
        </p:nvSpPr>
        <p:spPr bwMode="auto">
          <a:xfrm>
            <a:off x="857250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0794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5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6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8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30" name="CaixaDeTexto 229"/>
          <p:cNvSpPr txBox="1"/>
          <p:nvPr/>
        </p:nvSpPr>
        <p:spPr>
          <a:xfrm>
            <a:off x="642938" y="1189038"/>
            <a:ext cx="2465387" cy="1630362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subl %eax, %eax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jz I5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I3: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addl %esi, %edi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I4: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subl %esi, %ebx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I5: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addl %ecx, %edx</a:t>
            </a:r>
          </a:p>
        </p:txBody>
      </p:sp>
      <p:sp>
        <p:nvSpPr>
          <p:cNvPr id="231" name="CaixaDeTexto 230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9" name="Grupo 231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30825" name="CaixaDeTexto 232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0826" name="CaixaDeTexto 233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sp>
        <p:nvSpPr>
          <p:cNvPr id="256" name="CaixaDeTexto 255"/>
          <p:cNvSpPr txBox="1"/>
          <p:nvPr/>
        </p:nvSpPr>
        <p:spPr>
          <a:xfrm>
            <a:off x="4572000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4" name="Grupo 256"/>
          <p:cNvGrpSpPr>
            <a:grpSpLocks/>
          </p:cNvGrpSpPr>
          <p:nvPr/>
        </p:nvGrpSpPr>
        <p:grpSpPr bwMode="auto">
          <a:xfrm>
            <a:off x="4572000" y="3643313"/>
            <a:ext cx="492125" cy="1685925"/>
            <a:chOff x="5214942" y="3643314"/>
            <a:chExt cx="492443" cy="1685994"/>
          </a:xfrm>
        </p:grpSpPr>
        <p:sp>
          <p:nvSpPr>
            <p:cNvPr id="258" name="CaixaDeTexto 257"/>
            <p:cNvSpPr txBox="1"/>
            <p:nvPr/>
          </p:nvSpPr>
          <p:spPr>
            <a:xfrm>
              <a:off x="5214942" y="3643314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59" name="CaixaDeTexto 258"/>
            <p:cNvSpPr txBox="1"/>
            <p:nvPr/>
          </p:nvSpPr>
          <p:spPr>
            <a:xfrm>
              <a:off x="5214942" y="4929242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5" name="Grupo 259"/>
          <p:cNvGrpSpPr>
            <a:grpSpLocks/>
          </p:cNvGrpSpPr>
          <p:nvPr/>
        </p:nvGrpSpPr>
        <p:grpSpPr bwMode="auto">
          <a:xfrm>
            <a:off x="4572000" y="1524000"/>
            <a:ext cx="500062" cy="3805298"/>
            <a:chOff x="5214942" y="1523969"/>
            <a:chExt cx="500066" cy="3805399"/>
          </a:xfrm>
        </p:grpSpPr>
        <p:sp>
          <p:nvSpPr>
            <p:cNvPr id="261" name="CaixaDeTexto 260"/>
            <p:cNvSpPr txBox="1"/>
            <p:nvPr/>
          </p:nvSpPr>
          <p:spPr>
            <a:xfrm>
              <a:off x="5214942" y="1523969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62" name="CaixaDeTexto 261"/>
            <p:cNvSpPr txBox="1"/>
            <p:nvPr/>
          </p:nvSpPr>
          <p:spPr>
            <a:xfrm>
              <a:off x="5222879" y="3643338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63" name="CaixaDeTexto 262"/>
            <p:cNvSpPr txBox="1"/>
            <p:nvPr/>
          </p:nvSpPr>
          <p:spPr>
            <a:xfrm>
              <a:off x="5214942" y="4929247"/>
              <a:ext cx="492447" cy="40012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B1</a:t>
              </a:r>
            </a:p>
          </p:txBody>
        </p:sp>
      </p:grpSp>
      <p:grpSp>
        <p:nvGrpSpPr>
          <p:cNvPr id="16" name="Grupo 284"/>
          <p:cNvGrpSpPr>
            <a:grpSpLocks/>
          </p:cNvGrpSpPr>
          <p:nvPr/>
        </p:nvGrpSpPr>
        <p:grpSpPr bwMode="auto">
          <a:xfrm>
            <a:off x="3214688" y="2000250"/>
            <a:ext cx="541337" cy="646113"/>
            <a:chOff x="3214678" y="2000240"/>
            <a:chExt cx="540742" cy="646331"/>
          </a:xfrm>
        </p:grpSpPr>
        <p:cxnSp>
          <p:nvCxnSpPr>
            <p:cNvPr id="30814" name="Conexão recta unidireccional 281"/>
            <p:cNvCxnSpPr>
              <a:cxnSpLocks noChangeShapeType="1"/>
            </p:cNvCxnSpPr>
            <p:nvPr/>
          </p:nvCxnSpPr>
          <p:spPr bwMode="auto">
            <a:xfrm rot="10800000">
              <a:off x="3214678" y="2000240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15" name="Conexão recta unidireccional 282"/>
            <p:cNvCxnSpPr>
              <a:cxnSpLocks noChangeShapeType="1"/>
            </p:cNvCxnSpPr>
            <p:nvPr/>
          </p:nvCxnSpPr>
          <p:spPr bwMode="auto">
            <a:xfrm rot="10800000">
              <a:off x="3214679" y="2641593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16" name="CaixaDeTexto 283"/>
            <p:cNvSpPr txBox="1">
              <a:spLocks noChangeArrowheads="1"/>
            </p:cNvSpPr>
            <p:nvPr/>
          </p:nvSpPr>
          <p:spPr bwMode="auto">
            <a:xfrm>
              <a:off x="3357554" y="2000240"/>
              <a:ext cx="39786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3600" b="1">
                  <a:solidFill>
                    <a:srgbClr val="FF0000"/>
                  </a:solidFill>
                  <a:latin typeface="Calibri" pitchFamily="-109" charset="0"/>
                </a:rPr>
                <a:t>?</a:t>
              </a:r>
            </a:p>
          </p:txBody>
        </p:sp>
      </p:grpSp>
      <p:sp>
        <p:nvSpPr>
          <p:cNvPr id="286" name="CaixaDeTexto 285"/>
          <p:cNvSpPr txBox="1">
            <a:spLocks noChangeArrowheads="1"/>
          </p:cNvSpPr>
          <p:nvPr/>
        </p:nvSpPr>
        <p:spPr bwMode="auto">
          <a:xfrm>
            <a:off x="357188" y="392906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87" name="CaixaDeTexto 286"/>
          <p:cNvSpPr txBox="1">
            <a:spLocks noChangeArrowheads="1"/>
          </p:cNvSpPr>
          <p:nvPr/>
        </p:nvSpPr>
        <p:spPr bwMode="auto">
          <a:xfrm>
            <a:off x="357188" y="4264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88" name="CaixaDeTexto 287"/>
          <p:cNvSpPr txBox="1">
            <a:spLocks noChangeArrowheads="1"/>
          </p:cNvSpPr>
          <p:nvPr/>
        </p:nvSpPr>
        <p:spPr bwMode="auto">
          <a:xfrm>
            <a:off x="388011" y="4643400"/>
            <a:ext cx="3994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B1</a:t>
            </a:r>
          </a:p>
        </p:txBody>
      </p:sp>
      <p:sp>
        <p:nvSpPr>
          <p:cNvPr id="30813" name="CaixaDeTexto 292"/>
          <p:cNvSpPr txBox="1">
            <a:spLocks noChangeArrowheads="1"/>
          </p:cNvSpPr>
          <p:nvPr/>
        </p:nvSpPr>
        <p:spPr bwMode="auto">
          <a:xfrm>
            <a:off x="3711765" y="2143126"/>
            <a:ext cx="860235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800" i="1" dirty="0">
                <a:solidFill>
                  <a:srgbClr val="FF0000"/>
                </a:solidFill>
                <a:latin typeface="Calibri" pitchFamily="-109" charset="0"/>
              </a:rPr>
              <a:t>stalling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254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57" name="Conexão em ângulos rectos 8"/>
            <p:cNvCxnSpPr>
              <a:endCxn id="254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0" name="Conexão em ângulos rectos 12"/>
            <p:cNvCxnSpPr>
              <a:endCxn id="255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4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65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68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9" name="Conexão em ângulos rectos 31"/>
            <p:cNvCxnSpPr>
              <a:stCxn id="255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0" name="Conexão em ângulos rectos 32"/>
            <p:cNvCxnSpPr>
              <a:stCxn id="254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1" name="Conexão em ângulos rectos 40"/>
            <p:cNvCxnSpPr>
              <a:endCxn id="264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2" name="Conexão em ângulos rectos 43"/>
            <p:cNvCxnSpPr>
              <a:stCxn id="266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3" name="Conexão em ângulos rectos 46"/>
            <p:cNvCxnSpPr>
              <a:stCxn id="265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4" name="Conexão em ângulos rectos 56"/>
            <p:cNvCxnSpPr>
              <a:endCxn id="267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5" name="Conexão em ângulos rectos 60"/>
            <p:cNvCxnSpPr>
              <a:stCxn id="267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6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7" name="Conexão em ângulos rectos 67"/>
            <p:cNvCxnSpPr>
              <a:stCxn id="276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8" name="Conexão recta 102"/>
            <p:cNvCxnSpPr>
              <a:stCxn id="291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0" name="Conexão recta unidireccional 107"/>
            <p:cNvCxnSpPr>
              <a:endCxn id="276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1" name="Conexão recta unidireccional 108"/>
            <p:cNvCxnSpPr>
              <a:endCxn id="265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2" name="Conexão em ângulos rectos 114"/>
            <p:cNvCxnSpPr>
              <a:endCxn id="266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3" name="Conexão em ângulos rectos 115"/>
            <p:cNvCxnSpPr>
              <a:endCxn id="295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4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285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289" name="Conexão recta unidireccional 37"/>
            <p:cNvCxnSpPr>
              <a:endCxn id="285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recta unidireccional 41"/>
            <p:cNvCxnSpPr>
              <a:stCxn id="285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1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292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293" name="Conexão em ângulos rectos 50"/>
            <p:cNvCxnSpPr>
              <a:stCxn id="255" idx="1"/>
              <a:endCxn id="301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4" name="Conexão em ângulos rectos 54"/>
            <p:cNvCxnSpPr>
              <a:stCxn id="292" idx="0"/>
              <a:endCxn id="295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5" name="Oval 294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96" name="Conexão em ângulos rectos 33"/>
            <p:cNvCxnSpPr>
              <a:stCxn id="295" idx="6"/>
              <a:endCxn id="254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7" name="Conexão em ângulos rectos 61"/>
            <p:cNvCxnSpPr>
              <a:stCxn id="295" idx="2"/>
              <a:endCxn id="255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8" name="Conexão em ângulos rectos 53"/>
            <p:cNvCxnSpPr>
              <a:endCxn id="299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9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0" name="Conexão em ângulos rectos 53"/>
            <p:cNvCxnSpPr>
              <a:stCxn id="299" idx="0"/>
              <a:endCxn id="265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1" name="Oval 300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2" name="Conexão em ângulos rectos 50"/>
            <p:cNvCxnSpPr>
              <a:stCxn id="301" idx="4"/>
              <a:endCxn id="292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3" name="Conexão em ângulos rectos 50"/>
            <p:cNvCxnSpPr>
              <a:stCxn id="254" idx="2"/>
              <a:endCxn id="301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85" name="CaixaDeTexto 84"/>
          <p:cNvSpPr txBox="1">
            <a:spLocks noChangeArrowheads="1"/>
          </p:cNvSpPr>
          <p:nvPr/>
        </p:nvSpPr>
        <p:spPr bwMode="auto">
          <a:xfrm>
            <a:off x="395536" y="5373216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I5</a:t>
            </a:r>
          </a:p>
        </p:txBody>
      </p:sp>
      <p:sp>
        <p:nvSpPr>
          <p:cNvPr id="86" name="Rectângulo 9"/>
          <p:cNvSpPr/>
          <p:nvPr/>
        </p:nvSpPr>
        <p:spPr bwMode="auto">
          <a:xfrm>
            <a:off x="306325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1" name="Rectângulo 9"/>
          <p:cNvSpPr/>
          <p:nvPr/>
        </p:nvSpPr>
        <p:spPr bwMode="auto">
          <a:xfrm>
            <a:off x="2495087" y="3445429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6" name="CaixaDeTexto 95"/>
          <p:cNvSpPr txBox="1">
            <a:spLocks noChangeArrowheads="1"/>
          </p:cNvSpPr>
          <p:nvPr/>
        </p:nvSpPr>
        <p:spPr bwMode="auto">
          <a:xfrm>
            <a:off x="386344" y="4979901"/>
            <a:ext cx="3994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B2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979712" y="3857622"/>
            <a:ext cx="377726" cy="1156298"/>
            <a:chOff x="1979712" y="3857622"/>
            <a:chExt cx="377726" cy="1156298"/>
          </a:xfrm>
        </p:grpSpPr>
        <p:grpSp>
          <p:nvGrpSpPr>
            <p:cNvPr id="13" name="Grupo 234"/>
            <p:cNvGrpSpPr>
              <a:grpSpLocks/>
            </p:cNvGrpSpPr>
            <p:nvPr/>
          </p:nvGrpSpPr>
          <p:grpSpPr bwMode="auto">
            <a:xfrm>
              <a:off x="1987550" y="3857622"/>
              <a:ext cx="369888" cy="757258"/>
              <a:chOff x="1986808" y="3857628"/>
              <a:chExt cx="370614" cy="757300"/>
            </a:xfrm>
          </p:grpSpPr>
          <p:sp>
            <p:nvSpPr>
              <p:cNvPr id="30823" name="CaixaDeTexto 236"/>
              <p:cNvSpPr txBox="1">
                <a:spLocks noChangeArrowheads="1"/>
              </p:cNvSpPr>
              <p:nvPr/>
            </p:nvSpPr>
            <p:spPr bwMode="auto">
              <a:xfrm>
                <a:off x="1986808" y="4214818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D</a:t>
                </a:r>
              </a:p>
            </p:txBody>
          </p:sp>
          <p:sp>
            <p:nvSpPr>
              <p:cNvPr id="30824" name="CaixaDeTexto 237"/>
              <p:cNvSpPr txBox="1">
                <a:spLocks noChangeArrowheads="1"/>
              </p:cNvSpPr>
              <p:nvPr/>
            </p:nvSpPr>
            <p:spPr bwMode="auto">
              <a:xfrm>
                <a:off x="2000232" y="3857628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</p:grpSp>
        <p:sp>
          <p:nvSpPr>
            <p:cNvPr id="98" name="Oval 97"/>
            <p:cNvSpPr/>
            <p:nvPr/>
          </p:nvSpPr>
          <p:spPr bwMode="auto">
            <a:xfrm>
              <a:off x="1979712" y="4581128"/>
              <a:ext cx="334184" cy="432792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F</a:t>
              </a: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2547008" y="3874051"/>
            <a:ext cx="446933" cy="1526401"/>
            <a:chOff x="2547008" y="3874051"/>
            <a:chExt cx="446933" cy="1526401"/>
          </a:xfrm>
        </p:grpSpPr>
        <p:grpSp>
          <p:nvGrpSpPr>
            <p:cNvPr id="92" name="Grupo 234"/>
            <p:cNvGrpSpPr>
              <a:grpSpLocks/>
            </p:cNvGrpSpPr>
            <p:nvPr/>
          </p:nvGrpSpPr>
          <p:grpSpPr bwMode="auto">
            <a:xfrm>
              <a:off x="2553823" y="3874051"/>
              <a:ext cx="440118" cy="757280"/>
              <a:chOff x="1986808" y="3857628"/>
              <a:chExt cx="440982" cy="757322"/>
            </a:xfrm>
          </p:grpSpPr>
          <p:sp>
            <p:nvSpPr>
              <p:cNvPr id="94" name="CaixaDeTexto 236"/>
              <p:cNvSpPr txBox="1">
                <a:spLocks noChangeArrowheads="1"/>
              </p:cNvSpPr>
              <p:nvPr/>
            </p:nvSpPr>
            <p:spPr bwMode="auto">
              <a:xfrm>
                <a:off x="1986808" y="4214818"/>
                <a:ext cx="356887" cy="400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  <p:sp>
            <p:nvSpPr>
              <p:cNvPr id="95" name="CaixaDeTexto 237"/>
              <p:cNvSpPr txBox="1">
                <a:spLocks noChangeArrowheads="1"/>
              </p:cNvSpPr>
              <p:nvPr/>
            </p:nvSpPr>
            <p:spPr bwMode="auto">
              <a:xfrm>
                <a:off x="2000232" y="3857628"/>
                <a:ext cx="427558" cy="4001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W</a:t>
                </a:r>
              </a:p>
            </p:txBody>
          </p:sp>
        </p:grpSp>
        <p:sp>
          <p:nvSpPr>
            <p:cNvPr id="101" name="Oval 100"/>
            <p:cNvSpPr/>
            <p:nvPr/>
          </p:nvSpPr>
          <p:spPr bwMode="auto">
            <a:xfrm>
              <a:off x="2547008" y="4592707"/>
              <a:ext cx="357187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D</a:t>
              </a: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2553071" y="4967064"/>
              <a:ext cx="357187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F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3059830" y="4218221"/>
            <a:ext cx="426720" cy="1152973"/>
            <a:chOff x="3059830" y="4218221"/>
            <a:chExt cx="426720" cy="1152973"/>
          </a:xfrm>
        </p:grpSpPr>
        <p:sp>
          <p:nvSpPr>
            <p:cNvPr id="89" name="CaixaDeTexto 236"/>
            <p:cNvSpPr txBox="1">
              <a:spLocks noChangeArrowheads="1"/>
            </p:cNvSpPr>
            <p:nvPr/>
          </p:nvSpPr>
          <p:spPr bwMode="auto">
            <a:xfrm>
              <a:off x="3059830" y="4218221"/>
              <a:ext cx="4267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3078705" y="4937806"/>
              <a:ext cx="357187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D</a:t>
              </a: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3093108" y="4564366"/>
              <a:ext cx="357187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4572000" y="380439"/>
            <a:ext cx="2717316" cy="4948799"/>
            <a:chOff x="4577246" y="380439"/>
            <a:chExt cx="2717316" cy="4948799"/>
          </a:xfrm>
        </p:grpSpPr>
        <p:grpSp>
          <p:nvGrpSpPr>
            <p:cNvPr id="110" name="Grupo 259"/>
            <p:cNvGrpSpPr>
              <a:grpSpLocks/>
            </p:cNvGrpSpPr>
            <p:nvPr/>
          </p:nvGrpSpPr>
          <p:grpSpPr bwMode="auto">
            <a:xfrm>
              <a:off x="4577246" y="1523940"/>
              <a:ext cx="500380" cy="3805298"/>
              <a:chOff x="5214942" y="1523969"/>
              <a:chExt cx="500384" cy="3805399"/>
            </a:xfrm>
          </p:grpSpPr>
          <p:sp>
            <p:nvSpPr>
              <p:cNvPr id="111" name="CaixaDeTexto 110"/>
              <p:cNvSpPr txBox="1"/>
              <p:nvPr/>
            </p:nvSpPr>
            <p:spPr>
              <a:xfrm>
                <a:off x="5214942" y="1523969"/>
                <a:ext cx="492447" cy="400121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I2</a:t>
                </a:r>
              </a:p>
            </p:txBody>
          </p:sp>
          <p:sp>
            <p:nvSpPr>
              <p:cNvPr id="112" name="CaixaDeTexto 111"/>
              <p:cNvSpPr txBox="1"/>
              <p:nvPr/>
            </p:nvSpPr>
            <p:spPr>
              <a:xfrm>
                <a:off x="5222879" y="3643338"/>
                <a:ext cx="492447" cy="40012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B1</a:t>
                </a:r>
              </a:p>
            </p:txBody>
          </p:sp>
          <p:sp>
            <p:nvSpPr>
              <p:cNvPr id="113" name="CaixaDeTexto 112"/>
              <p:cNvSpPr txBox="1"/>
              <p:nvPr/>
            </p:nvSpPr>
            <p:spPr>
              <a:xfrm>
                <a:off x="5214942" y="4929247"/>
                <a:ext cx="492447" cy="40012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B2</a:t>
                </a:r>
              </a:p>
            </p:txBody>
          </p:sp>
        </p:grpSp>
        <p:sp>
          <p:nvSpPr>
            <p:cNvPr id="114" name="CaixaDeTexto 113"/>
            <p:cNvSpPr txBox="1"/>
            <p:nvPr/>
          </p:nvSpPr>
          <p:spPr bwMode="auto">
            <a:xfrm>
              <a:off x="6802437" y="380439"/>
              <a:ext cx="492125" cy="40005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4576884" y="378659"/>
            <a:ext cx="2717634" cy="4948799"/>
            <a:chOff x="4577246" y="380439"/>
            <a:chExt cx="2717634" cy="4948799"/>
          </a:xfrm>
        </p:grpSpPr>
        <p:grpSp>
          <p:nvGrpSpPr>
            <p:cNvPr id="116" name="Grupo 259"/>
            <p:cNvGrpSpPr>
              <a:grpSpLocks/>
            </p:cNvGrpSpPr>
            <p:nvPr/>
          </p:nvGrpSpPr>
          <p:grpSpPr bwMode="auto">
            <a:xfrm>
              <a:off x="4577246" y="1523940"/>
              <a:ext cx="500380" cy="3805298"/>
              <a:chOff x="5214942" y="1523969"/>
              <a:chExt cx="500384" cy="3805399"/>
            </a:xfrm>
          </p:grpSpPr>
          <p:sp>
            <p:nvSpPr>
              <p:cNvPr id="118" name="CaixaDeTexto 117"/>
              <p:cNvSpPr txBox="1"/>
              <p:nvPr/>
            </p:nvSpPr>
            <p:spPr>
              <a:xfrm>
                <a:off x="5214942" y="1523969"/>
                <a:ext cx="492447" cy="40012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B1</a:t>
                </a:r>
              </a:p>
            </p:txBody>
          </p:sp>
          <p:sp>
            <p:nvSpPr>
              <p:cNvPr id="119" name="CaixaDeTexto 118"/>
              <p:cNvSpPr txBox="1"/>
              <p:nvPr/>
            </p:nvSpPr>
            <p:spPr>
              <a:xfrm>
                <a:off x="5222879" y="3643338"/>
                <a:ext cx="492447" cy="400121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B2</a:t>
                </a:r>
              </a:p>
            </p:txBody>
          </p:sp>
          <p:sp>
            <p:nvSpPr>
              <p:cNvPr id="120" name="CaixaDeTexto 119"/>
              <p:cNvSpPr txBox="1"/>
              <p:nvPr/>
            </p:nvSpPr>
            <p:spPr>
              <a:xfrm>
                <a:off x="5214942" y="4929247"/>
                <a:ext cx="492447" cy="4001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I5</a:t>
                </a:r>
              </a:p>
            </p:txBody>
          </p:sp>
        </p:grpSp>
        <p:sp>
          <p:nvSpPr>
            <p:cNvPr id="117" name="CaixaDeTexto 116"/>
            <p:cNvSpPr txBox="1"/>
            <p:nvPr/>
          </p:nvSpPr>
          <p:spPr bwMode="auto">
            <a:xfrm>
              <a:off x="6802437" y="380439"/>
              <a:ext cx="492443" cy="40011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sp>
        <p:nvSpPr>
          <p:cNvPr id="127" name="CaixaDeTexto 235"/>
          <p:cNvSpPr txBox="1">
            <a:spLocks noChangeArrowheads="1"/>
          </p:cNvSpPr>
          <p:nvPr/>
        </p:nvSpPr>
        <p:spPr bwMode="auto">
          <a:xfrm>
            <a:off x="3091521" y="5349991"/>
            <a:ext cx="341090" cy="4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dirty="0"/>
              <a:t>F</a:t>
            </a:r>
          </a:p>
        </p:txBody>
      </p:sp>
      <p:cxnSp>
        <p:nvCxnSpPr>
          <p:cNvPr id="128" name="Conexão recta 102"/>
          <p:cNvCxnSpPr/>
          <p:nvPr/>
        </p:nvCxnSpPr>
        <p:spPr bwMode="auto">
          <a:xfrm flipV="1">
            <a:off x="8609555" y="1157064"/>
            <a:ext cx="380999" cy="20822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9" name="Conexão recta 103"/>
          <p:cNvCxnSpPr/>
          <p:nvPr/>
        </p:nvCxnSpPr>
        <p:spPr bwMode="auto">
          <a:xfrm flipH="1">
            <a:off x="8914354" y="1177886"/>
            <a:ext cx="72006" cy="4604704"/>
          </a:xfrm>
          <a:prstGeom prst="lin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0" name="Conexão em ângulos rectos 115"/>
          <p:cNvCxnSpPr/>
          <p:nvPr/>
        </p:nvCxnSpPr>
        <p:spPr bwMode="auto">
          <a:xfrm rot="10800000">
            <a:off x="7112604" y="5407158"/>
            <a:ext cx="1801750" cy="321907"/>
          </a:xfrm>
          <a:prstGeom prst="bentConnector2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Conexão em ângulos rectos 33"/>
          <p:cNvCxnSpPr/>
          <p:nvPr/>
        </p:nvCxnSpPr>
        <p:spPr bwMode="auto">
          <a:xfrm>
            <a:off x="7161754" y="5274727"/>
            <a:ext cx="520080" cy="158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2" name="Conexão em ângulos rectos 61"/>
          <p:cNvCxnSpPr/>
          <p:nvPr/>
        </p:nvCxnSpPr>
        <p:spPr bwMode="auto">
          <a:xfrm rot="10800000">
            <a:off x="6475955" y="5274727"/>
            <a:ext cx="350183" cy="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1018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31" grpId="0"/>
      <p:bldP spid="256" grpId="0" animBg="1"/>
      <p:bldP spid="256" grpId="1" animBg="1"/>
      <p:bldP spid="286" grpId="0"/>
      <p:bldP spid="287" grpId="0"/>
      <p:bldP spid="288" grpId="0"/>
      <p:bldP spid="30813" grpId="0" animBg="1"/>
      <p:bldP spid="85" grpId="0"/>
      <p:bldP spid="86" grpId="0" animBg="1"/>
      <p:bldP spid="91" grpId="0" animBg="1"/>
      <p:bldP spid="91" grpId="1" animBg="1"/>
      <p:bldP spid="96" grpId="0"/>
      <p:bldP spid="1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88" y="3000375"/>
          <a:ext cx="3736975" cy="2600325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4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695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10A880AE-B671-4A3D-B6A6-0BABBA8D8E25}" type="slidenum">
              <a:rPr lang="pt-PT" altLang="pt-PT" sz="1200">
                <a:latin typeface="Calibri" pitchFamily="-109" charset="0"/>
              </a:rPr>
              <a:pPr eaLnBrk="1" hangingPunct="1"/>
              <a:t>16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36951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de dados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9" name="Rectângulo 8"/>
          <p:cNvSpPr/>
          <p:nvPr/>
        </p:nvSpPr>
        <p:spPr bwMode="auto">
          <a:xfrm>
            <a:off x="19288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13573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857250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6955" name="Rectangle 31"/>
          <p:cNvSpPr>
            <a:spLocks noChangeArrowheads="1"/>
          </p:cNvSpPr>
          <p:nvPr/>
        </p:nvSpPr>
        <p:spPr bwMode="auto">
          <a:xfrm>
            <a:off x="4495800" y="4479925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6" name="Rectangle 33"/>
          <p:cNvSpPr>
            <a:spLocks noChangeArrowheads="1"/>
          </p:cNvSpPr>
          <p:nvPr/>
        </p:nvSpPr>
        <p:spPr bwMode="auto">
          <a:xfrm>
            <a:off x="4495800" y="3325813"/>
            <a:ext cx="45878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7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8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9" name="Rectangle 137"/>
          <p:cNvSpPr>
            <a:spLocks noChangeArrowheads="1"/>
          </p:cNvSpPr>
          <p:nvPr/>
        </p:nvSpPr>
        <p:spPr bwMode="auto">
          <a:xfrm>
            <a:off x="4497388" y="4975225"/>
            <a:ext cx="233362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29" name="CaixaDeTexto 228"/>
          <p:cNvSpPr txBox="1"/>
          <p:nvPr/>
        </p:nvSpPr>
        <p:spPr>
          <a:xfrm>
            <a:off x="642938" y="1214438"/>
            <a:ext cx="2462583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ecx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30" name="CaixaDeTexto 229"/>
          <p:cNvSpPr txBox="1">
            <a:spLocks noChangeArrowheads="1"/>
          </p:cNvSpPr>
          <p:nvPr/>
        </p:nvSpPr>
        <p:spPr bwMode="auto">
          <a:xfrm>
            <a:off x="857250" y="3357563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12" name="Grupo 229"/>
          <p:cNvGrpSpPr>
            <a:grpSpLocks/>
          </p:cNvGrpSpPr>
          <p:nvPr/>
        </p:nvGrpSpPr>
        <p:grpSpPr bwMode="auto">
          <a:xfrm>
            <a:off x="1428750" y="3357562"/>
            <a:ext cx="369888" cy="1462111"/>
            <a:chOff x="1428706" y="3857628"/>
            <a:chExt cx="370636" cy="1462245"/>
          </a:xfrm>
        </p:grpSpPr>
        <p:sp>
          <p:nvSpPr>
            <p:cNvPr id="37046" name="CaixaDeTexto 230"/>
            <p:cNvSpPr txBox="1">
              <a:spLocks noChangeArrowheads="1"/>
            </p:cNvSpPr>
            <p:nvPr/>
          </p:nvSpPr>
          <p:spPr bwMode="auto">
            <a:xfrm>
              <a:off x="1428706" y="4919763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7" name="CaixaDeTexto 231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grpSp>
        <p:nvGrpSpPr>
          <p:cNvPr id="13" name="Grupo 232"/>
          <p:cNvGrpSpPr>
            <a:grpSpLocks/>
          </p:cNvGrpSpPr>
          <p:nvPr/>
        </p:nvGrpSpPr>
        <p:grpSpPr bwMode="auto">
          <a:xfrm>
            <a:off x="2000250" y="3357565"/>
            <a:ext cx="369888" cy="1900236"/>
            <a:chOff x="1999515" y="3857628"/>
            <a:chExt cx="370614" cy="1900385"/>
          </a:xfrm>
        </p:grpSpPr>
        <p:sp>
          <p:nvSpPr>
            <p:cNvPr id="37043" name="CaixaDeTexto 233"/>
            <p:cNvSpPr txBox="1">
              <a:spLocks noChangeArrowheads="1"/>
            </p:cNvSpPr>
            <p:nvPr/>
          </p:nvSpPr>
          <p:spPr bwMode="auto">
            <a:xfrm>
              <a:off x="1999515" y="5357904"/>
              <a:ext cx="341760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4" name="CaixaDeTexto 234"/>
            <p:cNvSpPr txBox="1">
              <a:spLocks noChangeArrowheads="1"/>
            </p:cNvSpPr>
            <p:nvPr/>
          </p:nvSpPr>
          <p:spPr bwMode="auto">
            <a:xfrm>
              <a:off x="1999515" y="4919749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D</a:t>
              </a:r>
            </a:p>
          </p:txBody>
        </p:sp>
        <p:sp>
          <p:nvSpPr>
            <p:cNvPr id="37045" name="CaixaDeTexto 235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</p:grpSp>
      <p:sp>
        <p:nvSpPr>
          <p:cNvPr id="238" name="CaixaDeTexto 237"/>
          <p:cNvSpPr txBox="1"/>
          <p:nvPr/>
        </p:nvSpPr>
        <p:spPr>
          <a:xfrm>
            <a:off x="4800600" y="495300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4" name="Grupo 237"/>
          <p:cNvGrpSpPr>
            <a:grpSpLocks/>
          </p:cNvGrpSpPr>
          <p:nvPr/>
        </p:nvGrpSpPr>
        <p:grpSpPr bwMode="auto">
          <a:xfrm>
            <a:off x="4800600" y="3657600"/>
            <a:ext cx="492125" cy="1685925"/>
            <a:chOff x="5214942" y="3643314"/>
            <a:chExt cx="492763" cy="1686054"/>
          </a:xfrm>
        </p:grpSpPr>
        <p:sp>
          <p:nvSpPr>
            <p:cNvPr id="240" name="CaixaDeTexto 239"/>
            <p:cNvSpPr txBox="1"/>
            <p:nvPr/>
          </p:nvSpPr>
          <p:spPr>
            <a:xfrm>
              <a:off x="5214942" y="3643314"/>
              <a:ext cx="492763" cy="40008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1" name="CaixaDeTexto 240"/>
            <p:cNvSpPr txBox="1"/>
            <p:nvPr/>
          </p:nvSpPr>
          <p:spPr>
            <a:xfrm>
              <a:off x="5214942" y="4929287"/>
              <a:ext cx="492763" cy="40008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5" name="Grupo 240"/>
          <p:cNvGrpSpPr>
            <a:grpSpLocks/>
          </p:cNvGrpSpPr>
          <p:nvPr/>
        </p:nvGrpSpPr>
        <p:grpSpPr bwMode="auto">
          <a:xfrm>
            <a:off x="4800600" y="1752601"/>
            <a:ext cx="500062" cy="3586163"/>
            <a:chOff x="5214942" y="1743036"/>
            <a:chExt cx="500386" cy="3586332"/>
          </a:xfrm>
        </p:grpSpPr>
        <p:sp>
          <p:nvSpPr>
            <p:cNvPr id="243" name="CaixaDeTexto 242"/>
            <p:cNvSpPr txBox="1"/>
            <p:nvPr/>
          </p:nvSpPr>
          <p:spPr>
            <a:xfrm>
              <a:off x="5214942" y="1743036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4" name="CaixaDeTexto 243"/>
            <p:cNvSpPr txBox="1"/>
            <p:nvPr/>
          </p:nvSpPr>
          <p:spPr>
            <a:xfrm>
              <a:off x="5222884" y="3643363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45" name="CaixaDeTexto 244"/>
            <p:cNvSpPr txBox="1"/>
            <p:nvPr/>
          </p:nvSpPr>
          <p:spPr>
            <a:xfrm>
              <a:off x="5214942" y="4929299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sp>
        <p:nvSpPr>
          <p:cNvPr id="246" name="CaixaDeTexto 245"/>
          <p:cNvSpPr txBox="1">
            <a:spLocks noChangeArrowheads="1"/>
          </p:cNvSpPr>
          <p:nvPr/>
        </p:nvSpPr>
        <p:spPr bwMode="auto">
          <a:xfrm>
            <a:off x="357188" y="34290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47" name="CaixaDeTexto 246"/>
          <p:cNvSpPr txBox="1">
            <a:spLocks noChangeArrowheads="1"/>
          </p:cNvSpPr>
          <p:nvPr/>
        </p:nvSpPr>
        <p:spPr bwMode="auto">
          <a:xfrm>
            <a:off x="357188" y="44958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48" name="CaixaDeTexto 247"/>
          <p:cNvSpPr txBox="1">
            <a:spLocks noChangeArrowheads="1"/>
          </p:cNvSpPr>
          <p:nvPr/>
        </p:nvSpPr>
        <p:spPr bwMode="auto">
          <a:xfrm>
            <a:off x="357188" y="376396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B1</a:t>
            </a:r>
          </a:p>
        </p:txBody>
      </p:sp>
      <p:sp>
        <p:nvSpPr>
          <p:cNvPr id="249" name="Rectângulo 248"/>
          <p:cNvSpPr/>
          <p:nvPr/>
        </p:nvSpPr>
        <p:spPr bwMode="auto">
          <a:xfrm>
            <a:off x="25003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50" name="CaixaDeTexto 249"/>
          <p:cNvSpPr txBox="1">
            <a:spLocks noChangeArrowheads="1"/>
          </p:cNvSpPr>
          <p:nvPr/>
        </p:nvSpPr>
        <p:spPr bwMode="auto">
          <a:xfrm>
            <a:off x="357188" y="414337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B2</a:t>
            </a:r>
          </a:p>
        </p:txBody>
      </p:sp>
      <p:sp>
        <p:nvSpPr>
          <p:cNvPr id="251" name="Rectângulo 250"/>
          <p:cNvSpPr/>
          <p:nvPr/>
        </p:nvSpPr>
        <p:spPr bwMode="auto">
          <a:xfrm>
            <a:off x="3000375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6" name="Grupo 289"/>
          <p:cNvGrpSpPr>
            <a:grpSpLocks/>
          </p:cNvGrpSpPr>
          <p:nvPr/>
        </p:nvGrpSpPr>
        <p:grpSpPr bwMode="auto">
          <a:xfrm>
            <a:off x="3000375" y="3714750"/>
            <a:ext cx="428622" cy="1543051"/>
            <a:chOff x="3000979" y="4214829"/>
            <a:chExt cx="428312" cy="1543112"/>
          </a:xfrm>
        </p:grpSpPr>
        <p:grpSp>
          <p:nvGrpSpPr>
            <p:cNvPr id="37032" name="Grupo 280"/>
            <p:cNvGrpSpPr>
              <a:grpSpLocks/>
            </p:cNvGrpSpPr>
            <p:nvPr/>
          </p:nvGrpSpPr>
          <p:grpSpPr bwMode="auto">
            <a:xfrm>
              <a:off x="3000979" y="4919707"/>
              <a:ext cx="413142" cy="838234"/>
              <a:chOff x="2541589" y="4533999"/>
              <a:chExt cx="413142" cy="838234"/>
            </a:xfrm>
          </p:grpSpPr>
          <p:sp>
            <p:nvSpPr>
              <p:cNvPr id="37036" name="CaixaDeTexto 283"/>
              <p:cNvSpPr txBox="1">
                <a:spLocks noChangeArrowheads="1"/>
              </p:cNvSpPr>
              <p:nvPr/>
            </p:nvSpPr>
            <p:spPr bwMode="auto">
              <a:xfrm>
                <a:off x="2612971" y="4972123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F</a:t>
                </a:r>
              </a:p>
            </p:txBody>
          </p:sp>
          <p:sp>
            <p:nvSpPr>
              <p:cNvPr id="37037" name="CaixaDeTexto 282"/>
              <p:cNvSpPr txBox="1">
                <a:spLocks noChangeArrowheads="1"/>
              </p:cNvSpPr>
              <p:nvPr/>
            </p:nvSpPr>
            <p:spPr bwMode="auto">
              <a:xfrm>
                <a:off x="2541589" y="4533999"/>
                <a:ext cx="370339" cy="400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D</a:t>
                </a:r>
              </a:p>
            </p:txBody>
          </p:sp>
        </p:grpSp>
        <p:sp>
          <p:nvSpPr>
            <p:cNvPr id="257" name="Oval 256"/>
            <p:cNvSpPr/>
            <p:nvPr/>
          </p:nvSpPr>
          <p:spPr bwMode="auto">
            <a:xfrm>
              <a:off x="3072363" y="4214829"/>
              <a:ext cx="356928" cy="43340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3072363" y="4572031"/>
              <a:ext cx="356928" cy="4334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sp>
        <p:nvSpPr>
          <p:cNvPr id="261" name="Rectângulo 260"/>
          <p:cNvSpPr/>
          <p:nvPr/>
        </p:nvSpPr>
        <p:spPr bwMode="auto">
          <a:xfrm>
            <a:off x="3571875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62" name="CaixaDeTexto 261"/>
          <p:cNvSpPr txBox="1">
            <a:spLocks noChangeArrowheads="1"/>
          </p:cNvSpPr>
          <p:nvPr/>
        </p:nvSpPr>
        <p:spPr bwMode="auto">
          <a:xfrm>
            <a:off x="357188" y="48768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</a:t>
            </a:r>
          </a:p>
        </p:txBody>
      </p:sp>
      <p:grpSp>
        <p:nvGrpSpPr>
          <p:cNvPr id="19" name="Grupo 268"/>
          <p:cNvGrpSpPr>
            <a:grpSpLocks/>
          </p:cNvGrpSpPr>
          <p:nvPr/>
        </p:nvGrpSpPr>
        <p:grpSpPr bwMode="auto">
          <a:xfrm>
            <a:off x="2571748" y="3357557"/>
            <a:ext cx="428331" cy="1900243"/>
            <a:chOff x="2571736" y="3857619"/>
            <a:chExt cx="428339" cy="1900292"/>
          </a:xfrm>
        </p:grpSpPr>
        <p:grpSp>
          <p:nvGrpSpPr>
            <p:cNvPr id="37021" name="Grupo 260"/>
            <p:cNvGrpSpPr>
              <a:grpSpLocks/>
            </p:cNvGrpSpPr>
            <p:nvPr/>
          </p:nvGrpSpPr>
          <p:grpSpPr bwMode="auto">
            <a:xfrm>
              <a:off x="2571738" y="3857619"/>
              <a:ext cx="428337" cy="1900292"/>
              <a:chOff x="2571734" y="3857628"/>
              <a:chExt cx="427697" cy="1900378"/>
            </a:xfrm>
          </p:grpSpPr>
          <p:grpSp>
            <p:nvGrpSpPr>
              <p:cNvPr id="37023" name="Grupo 255"/>
              <p:cNvGrpSpPr>
                <a:grpSpLocks/>
              </p:cNvGrpSpPr>
              <p:nvPr/>
            </p:nvGrpSpPr>
            <p:grpSpPr bwMode="auto">
              <a:xfrm>
                <a:off x="2571734" y="4919739"/>
                <a:ext cx="370061" cy="838267"/>
                <a:chOff x="1986806" y="4562549"/>
                <a:chExt cx="370061" cy="838267"/>
              </a:xfrm>
            </p:grpSpPr>
            <p:sp>
              <p:nvSpPr>
                <p:cNvPr id="37025" name="CaixaDeTexto 256"/>
                <p:cNvSpPr txBox="1">
                  <a:spLocks noChangeArrowheads="1"/>
                </p:cNvSpPr>
                <p:nvPr/>
              </p:nvSpPr>
              <p:spPr bwMode="auto">
                <a:xfrm>
                  <a:off x="1986806" y="5000705"/>
                  <a:ext cx="341761" cy="4001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37026" name="CaixaDeTexto 258"/>
                <p:cNvSpPr txBox="1">
                  <a:spLocks noChangeArrowheads="1"/>
                </p:cNvSpPr>
                <p:nvPr/>
              </p:nvSpPr>
              <p:spPr bwMode="auto">
                <a:xfrm>
                  <a:off x="1986806" y="4562549"/>
                  <a:ext cx="370061" cy="40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37024" name="CaixaDeTexto 259"/>
              <p:cNvSpPr txBox="1">
                <a:spLocks noChangeArrowheads="1"/>
              </p:cNvSpPr>
              <p:nvPr/>
            </p:nvSpPr>
            <p:spPr bwMode="auto">
              <a:xfrm>
                <a:off x="2571741" y="3857628"/>
                <a:ext cx="427690" cy="400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W</a:t>
                </a:r>
              </a:p>
            </p:txBody>
          </p:sp>
        </p:grpSp>
        <p:sp>
          <p:nvSpPr>
            <p:cNvPr id="271" name="Oval 270"/>
            <p:cNvSpPr/>
            <p:nvPr/>
          </p:nvSpPr>
          <p:spPr bwMode="auto">
            <a:xfrm>
              <a:off x="2571736" y="4214822"/>
              <a:ext cx="357194" cy="43339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grpSp>
        <p:nvGrpSpPr>
          <p:cNvPr id="22" name="Grupo 275"/>
          <p:cNvGrpSpPr>
            <a:grpSpLocks/>
          </p:cNvGrpSpPr>
          <p:nvPr/>
        </p:nvGrpSpPr>
        <p:grpSpPr bwMode="auto">
          <a:xfrm>
            <a:off x="4792663" y="457200"/>
            <a:ext cx="2446339" cy="4876800"/>
            <a:chOff x="1992294" y="452427"/>
            <a:chExt cx="2446347" cy="4876870"/>
          </a:xfrm>
        </p:grpSpPr>
        <p:grpSp>
          <p:nvGrpSpPr>
            <p:cNvPr id="37015" name="Grupo 267"/>
            <p:cNvGrpSpPr>
              <a:grpSpLocks/>
            </p:cNvGrpSpPr>
            <p:nvPr/>
          </p:nvGrpSpPr>
          <p:grpSpPr bwMode="auto">
            <a:xfrm>
              <a:off x="2000233" y="452427"/>
              <a:ext cx="2438408" cy="4876870"/>
              <a:chOff x="5214942" y="452395"/>
              <a:chExt cx="2438427" cy="4876973"/>
            </a:xfrm>
          </p:grpSpPr>
          <p:grpSp>
            <p:nvGrpSpPr>
              <p:cNvPr id="37017" name="Grupo 262"/>
              <p:cNvGrpSpPr>
                <a:grpSpLocks/>
              </p:cNvGrpSpPr>
              <p:nvPr/>
            </p:nvGrpSpPr>
            <p:grpSpPr bwMode="auto">
              <a:xfrm>
                <a:off x="5214942" y="452395"/>
                <a:ext cx="2438427" cy="3591052"/>
                <a:chOff x="5214942" y="1666841"/>
                <a:chExt cx="2438427" cy="3591052"/>
              </a:xfrm>
            </p:grpSpPr>
            <p:sp>
              <p:nvSpPr>
                <p:cNvPr id="281" name="CaixaDeTexto 280"/>
                <p:cNvSpPr txBox="1"/>
                <p:nvPr/>
              </p:nvSpPr>
              <p:spPr>
                <a:xfrm>
                  <a:off x="7161238" y="1666841"/>
                  <a:ext cx="492131" cy="400064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I1</a:t>
                  </a:r>
                </a:p>
              </p:txBody>
            </p:sp>
            <p:sp>
              <p:nvSpPr>
                <p:cNvPr id="282" name="CaixaDeTexto 281"/>
                <p:cNvSpPr txBox="1"/>
                <p:nvPr/>
              </p:nvSpPr>
              <p:spPr>
                <a:xfrm>
                  <a:off x="5214942" y="4857829"/>
                  <a:ext cx="492131" cy="400064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I2</a:t>
                  </a:r>
                </a:p>
              </p:txBody>
            </p:sp>
          </p:grpSp>
          <p:sp>
            <p:nvSpPr>
              <p:cNvPr id="280" name="CaixaDeTexto 279"/>
              <p:cNvSpPr txBox="1"/>
              <p:nvPr/>
            </p:nvSpPr>
            <p:spPr>
              <a:xfrm>
                <a:off x="5214942" y="4929304"/>
                <a:ext cx="492131" cy="400064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I3</a:t>
                </a:r>
              </a:p>
            </p:txBody>
          </p:sp>
        </p:grpSp>
        <p:sp>
          <p:nvSpPr>
            <p:cNvPr id="278" name="Oval 277"/>
            <p:cNvSpPr/>
            <p:nvPr/>
          </p:nvSpPr>
          <p:spPr bwMode="auto">
            <a:xfrm>
              <a:off x="1992294" y="1747846"/>
              <a:ext cx="617539" cy="36830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cxnSp>
        <p:nvCxnSpPr>
          <p:cNvPr id="298" name="Forma 297"/>
          <p:cNvCxnSpPr>
            <a:cxnSpLocks noChangeShapeType="1"/>
            <a:stCxn id="37044" idx="0"/>
            <a:endCxn id="271" idx="2"/>
          </p:cNvCxnSpPr>
          <p:nvPr/>
        </p:nvCxnSpPr>
        <p:spPr bwMode="auto">
          <a:xfrm rot="5400000" flipH="1" flipV="1">
            <a:off x="2134394" y="3982244"/>
            <a:ext cx="488156" cy="386556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3" name="Forma 302"/>
          <p:cNvCxnSpPr>
            <a:cxnSpLocks noChangeShapeType="1"/>
            <a:stCxn id="37026" idx="0"/>
            <a:endCxn id="258" idx="2"/>
          </p:cNvCxnSpPr>
          <p:nvPr/>
        </p:nvCxnSpPr>
        <p:spPr bwMode="auto">
          <a:xfrm rot="5400000" flipH="1" flipV="1">
            <a:off x="2848949" y="4196737"/>
            <a:ext cx="130968" cy="314759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7" name="Grupo 312"/>
          <p:cNvGrpSpPr>
            <a:grpSpLocks/>
          </p:cNvGrpSpPr>
          <p:nvPr/>
        </p:nvGrpSpPr>
        <p:grpSpPr bwMode="auto">
          <a:xfrm>
            <a:off x="4719637" y="469900"/>
            <a:ext cx="2595563" cy="4864107"/>
            <a:chOff x="928664" y="465119"/>
            <a:chExt cx="2595576" cy="4864161"/>
          </a:xfrm>
        </p:grpSpPr>
        <p:grpSp>
          <p:nvGrpSpPr>
            <p:cNvPr id="37003" name="Grupo 306"/>
            <p:cNvGrpSpPr>
              <a:grpSpLocks/>
            </p:cNvGrpSpPr>
            <p:nvPr/>
          </p:nvGrpSpPr>
          <p:grpSpPr bwMode="auto">
            <a:xfrm>
              <a:off x="928664" y="1747833"/>
              <a:ext cx="617542" cy="3581447"/>
              <a:chOff x="3428992" y="1928778"/>
              <a:chExt cx="617546" cy="3581508"/>
            </a:xfrm>
          </p:grpSpPr>
          <p:sp>
            <p:nvSpPr>
              <p:cNvPr id="308" name="CaixaDeTexto 307"/>
              <p:cNvSpPr txBox="1"/>
              <p:nvPr/>
            </p:nvSpPr>
            <p:spPr>
              <a:xfrm>
                <a:off x="3500431" y="3824312"/>
                <a:ext cx="492131" cy="400062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I2</a:t>
                </a:r>
              </a:p>
            </p:txBody>
          </p:sp>
          <p:sp>
            <p:nvSpPr>
              <p:cNvPr id="310" name="Oval 309"/>
              <p:cNvSpPr/>
              <p:nvPr/>
            </p:nvSpPr>
            <p:spPr bwMode="auto">
              <a:xfrm>
                <a:off x="3428992" y="1928778"/>
                <a:ext cx="617546" cy="36831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50" b="1" dirty="0" err="1">
                    <a:latin typeface="Courier New" pitchFamily="49" charset="0"/>
                    <a:ea typeface="+mn-ea"/>
                    <a:cs typeface="Courier New" pitchFamily="49" charset="0"/>
                  </a:rPr>
                  <a:t>nop</a:t>
                </a:r>
                <a:endParaRPr lang="en-US" sz="1050" b="1" dirty="0"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11" name="CaixaDeTexto 310"/>
              <p:cNvSpPr txBox="1"/>
              <p:nvPr/>
            </p:nvSpPr>
            <p:spPr>
              <a:xfrm>
                <a:off x="3500431" y="5110224"/>
                <a:ext cx="492131" cy="400062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I3</a:t>
                </a:r>
              </a:p>
            </p:txBody>
          </p:sp>
        </p:grpSp>
        <p:sp>
          <p:nvSpPr>
            <p:cNvPr id="312" name="Oval 311"/>
            <p:cNvSpPr/>
            <p:nvPr/>
          </p:nvSpPr>
          <p:spPr bwMode="auto">
            <a:xfrm>
              <a:off x="2906699" y="465119"/>
              <a:ext cx="617541" cy="3683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</p:grpSp>
      <p:sp>
        <p:nvSpPr>
          <p:cNvPr id="325" name="CaixaDeTexto 324"/>
          <p:cNvSpPr txBox="1">
            <a:spLocks noChangeArrowheads="1"/>
          </p:cNvSpPr>
          <p:nvPr/>
        </p:nvSpPr>
        <p:spPr bwMode="auto">
          <a:xfrm>
            <a:off x="357188" y="52578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</a:t>
            </a:r>
          </a:p>
        </p:txBody>
      </p:sp>
      <p:grpSp>
        <p:nvGrpSpPr>
          <p:cNvPr id="29" name="Grupo 333"/>
          <p:cNvGrpSpPr>
            <a:grpSpLocks/>
          </p:cNvGrpSpPr>
          <p:nvPr/>
        </p:nvGrpSpPr>
        <p:grpSpPr bwMode="auto">
          <a:xfrm>
            <a:off x="4781555" y="469900"/>
            <a:ext cx="2533646" cy="4864100"/>
            <a:chOff x="5357818" y="617519"/>
            <a:chExt cx="2533659" cy="4864154"/>
          </a:xfrm>
        </p:grpSpPr>
        <p:grpSp>
          <p:nvGrpSpPr>
            <p:cNvPr id="36996" name="Grupo 325"/>
            <p:cNvGrpSpPr>
              <a:grpSpLocks/>
            </p:cNvGrpSpPr>
            <p:nvPr/>
          </p:nvGrpSpPr>
          <p:grpSpPr bwMode="auto">
            <a:xfrm>
              <a:off x="5367344" y="617519"/>
              <a:ext cx="2524133" cy="4864154"/>
              <a:chOff x="1000104" y="465119"/>
              <a:chExt cx="2524133" cy="4864154"/>
            </a:xfrm>
          </p:grpSpPr>
          <p:grpSp>
            <p:nvGrpSpPr>
              <p:cNvPr id="36998" name="Grupo 306"/>
              <p:cNvGrpSpPr>
                <a:grpSpLocks/>
              </p:cNvGrpSpPr>
              <p:nvPr/>
            </p:nvGrpSpPr>
            <p:grpSpPr bwMode="auto">
              <a:xfrm>
                <a:off x="1000104" y="3643329"/>
                <a:ext cx="492128" cy="1685944"/>
                <a:chOff x="3500431" y="3824309"/>
                <a:chExt cx="492131" cy="1685973"/>
              </a:xfrm>
            </p:grpSpPr>
            <p:sp>
              <p:nvSpPr>
                <p:cNvPr id="329" name="CaixaDeTexto 328"/>
                <p:cNvSpPr txBox="1"/>
                <p:nvPr/>
              </p:nvSpPr>
              <p:spPr>
                <a:xfrm>
                  <a:off x="3500431" y="3824309"/>
                  <a:ext cx="492131" cy="400061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I3</a:t>
                  </a:r>
                </a:p>
              </p:txBody>
            </p:sp>
            <p:sp>
              <p:nvSpPr>
                <p:cNvPr id="332" name="CaixaDeTexto 331"/>
                <p:cNvSpPr txBox="1"/>
                <p:nvPr/>
              </p:nvSpPr>
              <p:spPr>
                <a:xfrm>
                  <a:off x="3500431" y="5110221"/>
                  <a:ext cx="492131" cy="400061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I4</a:t>
                  </a:r>
                </a:p>
              </p:txBody>
            </p:sp>
          </p:grpSp>
          <p:sp>
            <p:nvSpPr>
              <p:cNvPr id="328" name="Oval 327"/>
              <p:cNvSpPr/>
              <p:nvPr/>
            </p:nvSpPr>
            <p:spPr bwMode="auto">
              <a:xfrm>
                <a:off x="2906696" y="465119"/>
                <a:ext cx="617541" cy="3683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50" b="1" dirty="0" err="1">
                    <a:latin typeface="Courier New" pitchFamily="49" charset="0"/>
                    <a:ea typeface="+mn-ea"/>
                    <a:cs typeface="Courier New" pitchFamily="49" charset="0"/>
                  </a:rPr>
                  <a:t>nop</a:t>
                </a:r>
                <a:endParaRPr lang="en-US" sz="1050" b="1" dirty="0"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</p:grpSp>
        <p:sp>
          <p:nvSpPr>
            <p:cNvPr id="333" name="CaixaDeTexto 332"/>
            <p:cNvSpPr txBox="1"/>
            <p:nvPr/>
          </p:nvSpPr>
          <p:spPr bwMode="auto">
            <a:xfrm>
              <a:off x="5357818" y="1900233"/>
              <a:ext cx="492128" cy="400054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614738" y="4071938"/>
            <a:ext cx="413464" cy="1566862"/>
            <a:chOff x="3614738" y="4071938"/>
            <a:chExt cx="413464" cy="1566862"/>
          </a:xfrm>
        </p:grpSpPr>
        <p:grpSp>
          <p:nvGrpSpPr>
            <p:cNvPr id="23616" name="Grupo 335"/>
            <p:cNvGrpSpPr>
              <a:grpSpLocks/>
            </p:cNvGrpSpPr>
            <p:nvPr/>
          </p:nvGrpSpPr>
          <p:grpSpPr bwMode="auto">
            <a:xfrm>
              <a:off x="3657600" y="4495798"/>
              <a:ext cx="370602" cy="1143002"/>
              <a:chOff x="4143369" y="4857760"/>
              <a:chExt cx="370614" cy="1143010"/>
            </a:xfrm>
          </p:grpSpPr>
          <p:grpSp>
            <p:nvGrpSpPr>
              <p:cNvPr id="36990" name="Grupo 292"/>
              <p:cNvGrpSpPr>
                <a:grpSpLocks/>
              </p:cNvGrpSpPr>
              <p:nvPr/>
            </p:nvGrpSpPr>
            <p:grpSpPr bwMode="auto">
              <a:xfrm>
                <a:off x="4143369" y="5214963"/>
                <a:ext cx="370614" cy="785807"/>
                <a:chOff x="3029205" y="5000643"/>
                <a:chExt cx="370616" cy="785811"/>
              </a:xfrm>
            </p:grpSpPr>
            <p:sp>
              <p:nvSpPr>
                <p:cNvPr id="36992" name="CaixaDeTexto 297"/>
                <p:cNvSpPr txBox="1">
                  <a:spLocks noChangeArrowheads="1"/>
                </p:cNvSpPr>
                <p:nvPr/>
              </p:nvSpPr>
              <p:spPr bwMode="auto">
                <a:xfrm>
                  <a:off x="3044550" y="5386344"/>
                  <a:ext cx="341759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/>
                    <a:t>F</a:t>
                  </a:r>
                </a:p>
              </p:txBody>
            </p:sp>
            <p:sp>
              <p:nvSpPr>
                <p:cNvPr id="36993" name="CaixaDeTexto 294"/>
                <p:cNvSpPr txBox="1">
                  <a:spLocks noChangeArrowheads="1"/>
                </p:cNvSpPr>
                <p:nvPr/>
              </p:nvSpPr>
              <p:spPr bwMode="auto">
                <a:xfrm>
                  <a:off x="3029205" y="5000643"/>
                  <a:ext cx="370616" cy="400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/>
                    <a:t>D</a:t>
                  </a:r>
                </a:p>
              </p:txBody>
            </p:sp>
          </p:grpSp>
          <p:sp>
            <p:nvSpPr>
              <p:cNvPr id="36991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72" y="4857760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</p:grpSp>
        <p:sp>
          <p:nvSpPr>
            <p:cNvPr id="320" name="Oval 319"/>
            <p:cNvSpPr/>
            <p:nvPr/>
          </p:nvSpPr>
          <p:spPr bwMode="auto">
            <a:xfrm>
              <a:off x="3614738" y="4071938"/>
              <a:ext cx="357187" cy="4333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326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331" name="Conexão em ângulos rectos 8"/>
            <p:cNvCxnSpPr>
              <a:endCxn id="326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4" name="Conexão em ângulos rectos 12"/>
            <p:cNvCxnSpPr>
              <a:endCxn id="327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5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336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339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0" name="Conexão em ângulos rectos 31"/>
            <p:cNvCxnSpPr>
              <a:stCxn id="327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1" name="Conexão em ângulos rectos 32"/>
            <p:cNvCxnSpPr>
              <a:stCxn id="326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Conexão em ângulos rectos 40"/>
            <p:cNvCxnSpPr>
              <a:endCxn id="335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3" name="Conexão em ângulos rectos 43"/>
            <p:cNvCxnSpPr>
              <a:stCxn id="337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4" name="Conexão em ângulos rectos 46"/>
            <p:cNvCxnSpPr>
              <a:stCxn id="336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5" name="Conexão em ângulos rectos 56"/>
            <p:cNvCxnSpPr>
              <a:endCxn id="338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6" name="Conexão em ângulos rectos 60"/>
            <p:cNvCxnSpPr>
              <a:stCxn id="338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7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8" name="Conexão em ângulos rectos 67"/>
            <p:cNvCxnSpPr>
              <a:stCxn id="347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9" name="Conexão recta 102"/>
            <p:cNvCxnSpPr>
              <a:stCxn id="359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0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1" name="Conexão recta unidireccional 107"/>
            <p:cNvCxnSpPr>
              <a:endCxn id="347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2" name="Conexão recta unidireccional 108"/>
            <p:cNvCxnSpPr>
              <a:endCxn id="336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3" name="Conexão em ângulos rectos 114"/>
            <p:cNvCxnSpPr>
              <a:endCxn id="337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4" name="Conexão em ângulos rectos 115"/>
            <p:cNvCxnSpPr>
              <a:endCxn id="363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5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56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57" name="Conexão recta unidireccional 37"/>
            <p:cNvCxnSpPr>
              <a:endCxn id="356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8" name="Conexão recta unidireccional 41"/>
            <p:cNvCxnSpPr>
              <a:stCxn id="356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9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60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61" name="Conexão em ângulos rectos 50"/>
            <p:cNvCxnSpPr>
              <a:stCxn id="327" idx="1"/>
              <a:endCxn id="369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2" name="Conexão em ângulos rectos 54"/>
            <p:cNvCxnSpPr>
              <a:stCxn id="360" idx="0"/>
              <a:endCxn id="363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3" name="Oval 362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4" name="Conexão em ângulos rectos 33"/>
            <p:cNvCxnSpPr>
              <a:stCxn id="363" idx="6"/>
              <a:endCxn id="326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5" name="Conexão em ângulos rectos 61"/>
            <p:cNvCxnSpPr>
              <a:stCxn id="363" idx="2"/>
              <a:endCxn id="327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6" name="Conexão em ângulos rectos 53"/>
            <p:cNvCxnSpPr>
              <a:endCxn id="367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7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8" name="Conexão em ângulos rectos 53"/>
            <p:cNvCxnSpPr>
              <a:stCxn id="367" idx="0"/>
              <a:endCxn id="336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9" name="Oval 368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0" name="Conexão em ângulos rectos 50"/>
            <p:cNvCxnSpPr>
              <a:stCxn id="369" idx="4"/>
              <a:endCxn id="360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1" name="Conexão em ângulos rectos 50"/>
            <p:cNvCxnSpPr>
              <a:stCxn id="326" idx="2"/>
              <a:endCxn id="369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30" grpId="0"/>
      <p:bldP spid="238" grpId="0" animBg="1"/>
      <p:bldP spid="238" grpId="1" animBg="1"/>
      <p:bldP spid="246" grpId="0"/>
      <p:bldP spid="247" grpId="0"/>
      <p:bldP spid="248" grpId="0"/>
      <p:bldP spid="249" grpId="0" animBg="1"/>
      <p:bldP spid="249" grpId="1" animBg="1"/>
      <p:bldP spid="250" grpId="0"/>
      <p:bldP spid="251" grpId="0" animBg="1"/>
      <p:bldP spid="251" grpId="1" animBg="1"/>
      <p:bldP spid="261" grpId="0" animBg="1"/>
      <p:bldP spid="262" grpId="0"/>
      <p:bldP spid="3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88" y="3000375"/>
          <a:ext cx="3736975" cy="2600325"/>
        </p:xfrm>
        <a:graphic>
          <a:graphicData uri="http://schemas.openxmlformats.org/drawingml/2006/table">
            <a:tbl>
              <a:tblPr/>
              <a:tblGrid>
                <a:gridCol w="436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94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695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10A880AE-B671-4A3D-B6A6-0BABBA8D8E25}" type="slidenum">
              <a:rPr lang="pt-PT" altLang="pt-PT" sz="1200">
                <a:latin typeface="Calibri" pitchFamily="-109" charset="0"/>
              </a:rPr>
              <a:pPr eaLnBrk="1" hangingPunct="1"/>
              <a:t>17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36951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de dados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9" name="Rectângulo 8"/>
          <p:cNvSpPr/>
          <p:nvPr/>
        </p:nvSpPr>
        <p:spPr bwMode="auto">
          <a:xfrm>
            <a:off x="19288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13573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857250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6955" name="Rectangle 31"/>
          <p:cNvSpPr>
            <a:spLocks noChangeArrowheads="1"/>
          </p:cNvSpPr>
          <p:nvPr/>
        </p:nvSpPr>
        <p:spPr bwMode="auto">
          <a:xfrm>
            <a:off x="4495800" y="4479925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6" name="Rectangle 33"/>
          <p:cNvSpPr>
            <a:spLocks noChangeArrowheads="1"/>
          </p:cNvSpPr>
          <p:nvPr/>
        </p:nvSpPr>
        <p:spPr bwMode="auto">
          <a:xfrm>
            <a:off x="4495800" y="3325813"/>
            <a:ext cx="45878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7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8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9" name="Rectangle 137"/>
          <p:cNvSpPr>
            <a:spLocks noChangeArrowheads="1"/>
          </p:cNvSpPr>
          <p:nvPr/>
        </p:nvSpPr>
        <p:spPr bwMode="auto">
          <a:xfrm>
            <a:off x="4497388" y="4975225"/>
            <a:ext cx="233362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29" name="CaixaDeTexto 228"/>
          <p:cNvSpPr txBox="1"/>
          <p:nvPr/>
        </p:nvSpPr>
        <p:spPr>
          <a:xfrm>
            <a:off x="642938" y="1214438"/>
            <a:ext cx="2462583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ecx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30" name="CaixaDeTexto 229"/>
          <p:cNvSpPr txBox="1">
            <a:spLocks noChangeArrowheads="1"/>
          </p:cNvSpPr>
          <p:nvPr/>
        </p:nvSpPr>
        <p:spPr bwMode="auto">
          <a:xfrm>
            <a:off x="857250" y="3357563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2" name="Grupo 229"/>
          <p:cNvGrpSpPr>
            <a:grpSpLocks/>
          </p:cNvGrpSpPr>
          <p:nvPr/>
        </p:nvGrpSpPr>
        <p:grpSpPr bwMode="auto">
          <a:xfrm>
            <a:off x="1428750" y="3357563"/>
            <a:ext cx="369888" cy="757239"/>
            <a:chOff x="1428706" y="3857628"/>
            <a:chExt cx="370636" cy="757308"/>
          </a:xfrm>
        </p:grpSpPr>
        <p:sp>
          <p:nvSpPr>
            <p:cNvPr id="37046" name="CaixaDeTexto 230"/>
            <p:cNvSpPr txBox="1">
              <a:spLocks noChangeArrowheads="1"/>
            </p:cNvSpPr>
            <p:nvPr/>
          </p:nvSpPr>
          <p:spPr bwMode="auto">
            <a:xfrm>
              <a:off x="1428706" y="421482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7" name="CaixaDeTexto 231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grpSp>
        <p:nvGrpSpPr>
          <p:cNvPr id="3" name="Grupo 232"/>
          <p:cNvGrpSpPr>
            <a:grpSpLocks/>
          </p:cNvGrpSpPr>
          <p:nvPr/>
        </p:nvGrpSpPr>
        <p:grpSpPr bwMode="auto">
          <a:xfrm>
            <a:off x="2000250" y="3357565"/>
            <a:ext cx="369888" cy="1519236"/>
            <a:chOff x="1999515" y="3857628"/>
            <a:chExt cx="370614" cy="1519355"/>
          </a:xfrm>
        </p:grpSpPr>
        <p:sp>
          <p:nvSpPr>
            <p:cNvPr id="37043" name="CaixaDeTexto 233"/>
            <p:cNvSpPr txBox="1">
              <a:spLocks noChangeArrowheads="1"/>
            </p:cNvSpPr>
            <p:nvPr/>
          </p:nvSpPr>
          <p:spPr bwMode="auto">
            <a:xfrm>
              <a:off x="1999515" y="4976874"/>
              <a:ext cx="341760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4" name="CaixaDeTexto 234"/>
            <p:cNvSpPr txBox="1">
              <a:spLocks noChangeArrowheads="1"/>
            </p:cNvSpPr>
            <p:nvPr/>
          </p:nvSpPr>
          <p:spPr bwMode="auto">
            <a:xfrm>
              <a:off x="1999515" y="4214812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D</a:t>
              </a:r>
            </a:p>
          </p:txBody>
        </p:sp>
        <p:sp>
          <p:nvSpPr>
            <p:cNvPr id="37045" name="CaixaDeTexto 235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E</a:t>
              </a:r>
            </a:p>
          </p:txBody>
        </p:sp>
      </p:grpSp>
      <p:sp>
        <p:nvSpPr>
          <p:cNvPr id="238" name="CaixaDeTexto 237"/>
          <p:cNvSpPr txBox="1"/>
          <p:nvPr/>
        </p:nvSpPr>
        <p:spPr>
          <a:xfrm>
            <a:off x="4537075" y="495300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4" name="Grupo 237"/>
          <p:cNvGrpSpPr>
            <a:grpSpLocks/>
          </p:cNvGrpSpPr>
          <p:nvPr/>
        </p:nvGrpSpPr>
        <p:grpSpPr bwMode="auto">
          <a:xfrm>
            <a:off x="4537075" y="3657600"/>
            <a:ext cx="492125" cy="1685925"/>
            <a:chOff x="5214942" y="3643314"/>
            <a:chExt cx="492763" cy="1686054"/>
          </a:xfrm>
        </p:grpSpPr>
        <p:sp>
          <p:nvSpPr>
            <p:cNvPr id="240" name="CaixaDeTexto 239"/>
            <p:cNvSpPr txBox="1"/>
            <p:nvPr/>
          </p:nvSpPr>
          <p:spPr>
            <a:xfrm>
              <a:off x="5214942" y="3643314"/>
              <a:ext cx="492763" cy="40008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1" name="CaixaDeTexto 240"/>
            <p:cNvSpPr txBox="1"/>
            <p:nvPr/>
          </p:nvSpPr>
          <p:spPr>
            <a:xfrm>
              <a:off x="5214942" y="4929287"/>
              <a:ext cx="492763" cy="40008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5" name="Grupo 240"/>
          <p:cNvGrpSpPr>
            <a:grpSpLocks/>
          </p:cNvGrpSpPr>
          <p:nvPr/>
        </p:nvGrpSpPr>
        <p:grpSpPr bwMode="auto">
          <a:xfrm>
            <a:off x="4605338" y="1752601"/>
            <a:ext cx="500062" cy="3586163"/>
            <a:chOff x="5214942" y="1743036"/>
            <a:chExt cx="500386" cy="3586332"/>
          </a:xfrm>
        </p:grpSpPr>
        <p:sp>
          <p:nvSpPr>
            <p:cNvPr id="243" name="CaixaDeTexto 242"/>
            <p:cNvSpPr txBox="1"/>
            <p:nvPr/>
          </p:nvSpPr>
          <p:spPr>
            <a:xfrm>
              <a:off x="5214942" y="1743036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4" name="CaixaDeTexto 243"/>
            <p:cNvSpPr txBox="1"/>
            <p:nvPr/>
          </p:nvSpPr>
          <p:spPr>
            <a:xfrm>
              <a:off x="5222884" y="3643363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45" name="CaixaDeTexto 244"/>
            <p:cNvSpPr txBox="1"/>
            <p:nvPr/>
          </p:nvSpPr>
          <p:spPr>
            <a:xfrm>
              <a:off x="5214942" y="4929299"/>
              <a:ext cx="492444" cy="400069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sp>
        <p:nvSpPr>
          <p:cNvPr id="246" name="CaixaDeTexto 245"/>
          <p:cNvSpPr txBox="1">
            <a:spLocks noChangeArrowheads="1"/>
          </p:cNvSpPr>
          <p:nvPr/>
        </p:nvSpPr>
        <p:spPr bwMode="auto">
          <a:xfrm>
            <a:off x="357188" y="342900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47" name="CaixaDeTexto 246"/>
          <p:cNvSpPr txBox="1">
            <a:spLocks noChangeArrowheads="1"/>
          </p:cNvSpPr>
          <p:nvPr/>
        </p:nvSpPr>
        <p:spPr bwMode="auto">
          <a:xfrm>
            <a:off x="357188" y="4495800"/>
            <a:ext cx="400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</a:t>
            </a:r>
          </a:p>
        </p:txBody>
      </p:sp>
      <p:sp>
        <p:nvSpPr>
          <p:cNvPr id="248" name="CaixaDeTexto 247"/>
          <p:cNvSpPr txBox="1">
            <a:spLocks noChangeArrowheads="1"/>
          </p:cNvSpPr>
          <p:nvPr/>
        </p:nvSpPr>
        <p:spPr bwMode="auto">
          <a:xfrm>
            <a:off x="357188" y="3763963"/>
            <a:ext cx="400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49" name="Rectângulo 248"/>
          <p:cNvSpPr/>
          <p:nvPr/>
        </p:nvSpPr>
        <p:spPr bwMode="auto">
          <a:xfrm>
            <a:off x="2500313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50" name="CaixaDeTexto 249"/>
          <p:cNvSpPr txBox="1">
            <a:spLocks noChangeArrowheads="1"/>
          </p:cNvSpPr>
          <p:nvPr/>
        </p:nvSpPr>
        <p:spPr bwMode="auto">
          <a:xfrm>
            <a:off x="357188" y="4143375"/>
            <a:ext cx="400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B1</a:t>
            </a:r>
          </a:p>
        </p:txBody>
      </p:sp>
      <p:sp>
        <p:nvSpPr>
          <p:cNvPr id="251" name="Rectângulo 250"/>
          <p:cNvSpPr/>
          <p:nvPr/>
        </p:nvSpPr>
        <p:spPr bwMode="auto">
          <a:xfrm>
            <a:off x="3076575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61" name="Rectângulo 260"/>
          <p:cNvSpPr/>
          <p:nvPr/>
        </p:nvSpPr>
        <p:spPr bwMode="auto">
          <a:xfrm>
            <a:off x="3571875" y="2928939"/>
            <a:ext cx="428625" cy="2786062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62" name="CaixaDeTexto 261"/>
          <p:cNvSpPr txBox="1">
            <a:spLocks noChangeArrowheads="1"/>
          </p:cNvSpPr>
          <p:nvPr/>
        </p:nvSpPr>
        <p:spPr bwMode="auto">
          <a:xfrm>
            <a:off x="357188" y="4876800"/>
            <a:ext cx="4001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</a:t>
            </a:r>
          </a:p>
        </p:txBody>
      </p:sp>
      <p:cxnSp>
        <p:nvCxnSpPr>
          <p:cNvPr id="298" name="Forma 297"/>
          <p:cNvCxnSpPr>
            <a:cxnSpLocks noChangeShapeType="1"/>
            <a:stCxn id="37026" idx="0"/>
            <a:endCxn id="127" idx="2"/>
          </p:cNvCxnSpPr>
          <p:nvPr/>
        </p:nvCxnSpPr>
        <p:spPr bwMode="auto">
          <a:xfrm rot="5400000" flipH="1" flipV="1">
            <a:off x="2841829" y="4194331"/>
            <a:ext cx="197596" cy="367146"/>
          </a:xfrm>
          <a:prstGeom prst="bent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5" name="CaixaDeTexto 324"/>
          <p:cNvSpPr txBox="1">
            <a:spLocks noChangeArrowheads="1"/>
          </p:cNvSpPr>
          <p:nvPr/>
        </p:nvSpPr>
        <p:spPr bwMode="auto">
          <a:xfrm>
            <a:off x="357188" y="5257800"/>
            <a:ext cx="2924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…</a:t>
            </a:r>
          </a:p>
        </p:txBody>
      </p:sp>
      <p:grpSp>
        <p:nvGrpSpPr>
          <p:cNvPr id="134" name="Group 133"/>
          <p:cNvGrpSpPr/>
          <p:nvPr/>
        </p:nvGrpSpPr>
        <p:grpSpPr>
          <a:xfrm>
            <a:off x="4572000" y="457200"/>
            <a:ext cx="2438400" cy="4895850"/>
            <a:chOff x="3894139" y="457200"/>
            <a:chExt cx="2438400" cy="4895850"/>
          </a:xfrm>
        </p:grpSpPr>
        <p:grpSp>
          <p:nvGrpSpPr>
            <p:cNvPr id="16" name="Grupo 267"/>
            <p:cNvGrpSpPr>
              <a:grpSpLocks/>
            </p:cNvGrpSpPr>
            <p:nvPr/>
          </p:nvGrpSpPr>
          <p:grpSpPr bwMode="auto">
            <a:xfrm>
              <a:off x="3894139" y="457200"/>
              <a:ext cx="2438400" cy="3581400"/>
              <a:chOff x="5214942" y="452395"/>
              <a:chExt cx="2438427" cy="3581522"/>
            </a:xfrm>
          </p:grpSpPr>
          <p:grpSp>
            <p:nvGrpSpPr>
              <p:cNvPr id="17" name="Grupo 262"/>
              <p:cNvGrpSpPr>
                <a:grpSpLocks/>
              </p:cNvGrpSpPr>
              <p:nvPr/>
            </p:nvGrpSpPr>
            <p:grpSpPr bwMode="auto">
              <a:xfrm>
                <a:off x="5214942" y="452395"/>
                <a:ext cx="2438427" cy="1695510"/>
                <a:chOff x="5214942" y="1666841"/>
                <a:chExt cx="2438427" cy="1695510"/>
              </a:xfrm>
            </p:grpSpPr>
            <p:sp>
              <p:nvSpPr>
                <p:cNvPr id="281" name="CaixaDeTexto 280"/>
                <p:cNvSpPr txBox="1"/>
                <p:nvPr/>
              </p:nvSpPr>
              <p:spPr>
                <a:xfrm>
                  <a:off x="7161238" y="1666841"/>
                  <a:ext cx="492131" cy="400064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I1</a:t>
                  </a:r>
                </a:p>
              </p:txBody>
            </p:sp>
            <p:sp>
              <p:nvSpPr>
                <p:cNvPr id="282" name="CaixaDeTexto 281"/>
                <p:cNvSpPr txBox="1"/>
                <p:nvPr/>
              </p:nvSpPr>
              <p:spPr>
                <a:xfrm>
                  <a:off x="5214942" y="2962287"/>
                  <a:ext cx="492131" cy="400064"/>
                </a:xfrm>
                <a:prstGeom prst="rect">
                  <a:avLst/>
                </a:prstGeom>
                <a:solidFill>
                  <a:schemeClr val="bg1">
                    <a:lumMod val="9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dirty="0">
                      <a:latin typeface="Courier New" pitchFamily="49" charset="0"/>
                      <a:ea typeface="+mn-ea"/>
                      <a:cs typeface="Courier New" pitchFamily="49" charset="0"/>
                    </a:rPr>
                    <a:t>I2</a:t>
                  </a:r>
                </a:p>
              </p:txBody>
            </p:sp>
          </p:grpSp>
          <p:sp>
            <p:nvSpPr>
              <p:cNvPr id="280" name="CaixaDeTexto 279"/>
              <p:cNvSpPr txBox="1"/>
              <p:nvPr/>
            </p:nvSpPr>
            <p:spPr>
              <a:xfrm>
                <a:off x="5214942" y="3633853"/>
                <a:ext cx="492131" cy="400064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I3</a:t>
                </a:r>
              </a:p>
            </p:txBody>
          </p:sp>
        </p:grpSp>
        <p:sp>
          <p:nvSpPr>
            <p:cNvPr id="332" name="CaixaDeTexto 331"/>
            <p:cNvSpPr txBox="1"/>
            <p:nvPr/>
          </p:nvSpPr>
          <p:spPr bwMode="auto">
            <a:xfrm>
              <a:off x="3962400" y="4953000"/>
              <a:ext cx="492125" cy="40005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4537075" y="457200"/>
            <a:ext cx="2854325" cy="3600510"/>
            <a:chOff x="4841875" y="469900"/>
            <a:chExt cx="2854325" cy="3600510"/>
          </a:xfrm>
        </p:grpSpPr>
        <p:sp>
          <p:nvSpPr>
            <p:cNvPr id="329" name="CaixaDeTexto 328"/>
            <p:cNvSpPr txBox="1"/>
            <p:nvPr/>
          </p:nvSpPr>
          <p:spPr bwMode="auto">
            <a:xfrm>
              <a:off x="4841875" y="3670300"/>
              <a:ext cx="492493" cy="40011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  <p:sp>
          <p:nvSpPr>
            <p:cNvPr id="328" name="Oval 327"/>
            <p:cNvSpPr/>
            <p:nvPr/>
          </p:nvSpPr>
          <p:spPr bwMode="auto">
            <a:xfrm>
              <a:off x="7078662" y="469900"/>
              <a:ext cx="617538" cy="3683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33" name="CaixaDeTexto 332"/>
            <p:cNvSpPr txBox="1"/>
            <p:nvPr/>
          </p:nvSpPr>
          <p:spPr bwMode="auto">
            <a:xfrm>
              <a:off x="4918075" y="1752600"/>
              <a:ext cx="492493" cy="400110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grpSp>
        <p:nvGrpSpPr>
          <p:cNvPr id="26" name="Group 321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326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7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331" name="Conexão em ângulos rectos 8"/>
            <p:cNvCxnSpPr>
              <a:endCxn id="326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4" name="Conexão em ângulos rectos 12"/>
            <p:cNvCxnSpPr>
              <a:endCxn id="327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5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336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7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38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339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0" name="Conexão em ângulos rectos 31"/>
            <p:cNvCxnSpPr>
              <a:stCxn id="327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1" name="Conexão em ângulos rectos 32"/>
            <p:cNvCxnSpPr>
              <a:stCxn id="326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Conexão em ângulos rectos 40"/>
            <p:cNvCxnSpPr>
              <a:endCxn id="335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3" name="Conexão em ângulos rectos 43"/>
            <p:cNvCxnSpPr>
              <a:stCxn id="337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4" name="Conexão em ângulos rectos 46"/>
            <p:cNvCxnSpPr>
              <a:stCxn id="336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5" name="Conexão em ângulos rectos 56"/>
            <p:cNvCxnSpPr>
              <a:endCxn id="338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6" name="Conexão em ângulos rectos 60"/>
            <p:cNvCxnSpPr>
              <a:stCxn id="338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7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8" name="Conexão em ângulos rectos 67"/>
            <p:cNvCxnSpPr>
              <a:stCxn id="347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9" name="Conexão recta 102"/>
            <p:cNvCxnSpPr>
              <a:stCxn id="359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0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1" name="Conexão recta unidireccional 107"/>
            <p:cNvCxnSpPr>
              <a:endCxn id="347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2" name="Conexão recta unidireccional 108"/>
            <p:cNvCxnSpPr>
              <a:endCxn id="336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3" name="Conexão em ângulos rectos 114"/>
            <p:cNvCxnSpPr>
              <a:endCxn id="337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4" name="Conexão em ângulos rectos 115"/>
            <p:cNvCxnSpPr>
              <a:endCxn id="363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5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56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57" name="Conexão recta unidireccional 37"/>
            <p:cNvCxnSpPr>
              <a:endCxn id="356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8" name="Conexão recta unidireccional 41"/>
            <p:cNvCxnSpPr>
              <a:stCxn id="356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59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60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61" name="Conexão em ângulos rectos 50"/>
            <p:cNvCxnSpPr>
              <a:stCxn id="327" idx="1"/>
              <a:endCxn id="369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2" name="Conexão em ângulos rectos 54"/>
            <p:cNvCxnSpPr>
              <a:stCxn id="360" idx="0"/>
              <a:endCxn id="363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3" name="Oval 362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4" name="Conexão em ângulos rectos 33"/>
            <p:cNvCxnSpPr>
              <a:stCxn id="363" idx="6"/>
              <a:endCxn id="326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5" name="Conexão em ângulos rectos 61"/>
            <p:cNvCxnSpPr>
              <a:stCxn id="363" idx="2"/>
              <a:endCxn id="327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66" name="Conexão em ângulos rectos 53"/>
            <p:cNvCxnSpPr>
              <a:endCxn id="367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7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68" name="Conexão em ângulos rectos 53"/>
            <p:cNvCxnSpPr>
              <a:stCxn id="367" idx="0"/>
              <a:endCxn id="336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69" name="Oval 368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70" name="Conexão em ângulos rectos 50"/>
            <p:cNvCxnSpPr>
              <a:stCxn id="369" idx="4"/>
              <a:endCxn id="360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1" name="Conexão em ângulos rectos 50"/>
            <p:cNvCxnSpPr>
              <a:stCxn id="326" idx="2"/>
              <a:endCxn id="369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2571750" y="3357557"/>
            <a:ext cx="428329" cy="1900243"/>
            <a:chOff x="2571750" y="3357557"/>
            <a:chExt cx="428329" cy="1900243"/>
          </a:xfrm>
        </p:grpSpPr>
        <p:grpSp>
          <p:nvGrpSpPr>
            <p:cNvPr id="13" name="Grupo 260"/>
            <p:cNvGrpSpPr>
              <a:grpSpLocks/>
            </p:cNvGrpSpPr>
            <p:nvPr/>
          </p:nvGrpSpPr>
          <p:grpSpPr bwMode="auto">
            <a:xfrm>
              <a:off x="2571750" y="3357557"/>
              <a:ext cx="428329" cy="1900243"/>
              <a:chOff x="2571734" y="3857628"/>
              <a:chExt cx="427697" cy="1900378"/>
            </a:xfrm>
          </p:grpSpPr>
          <p:grpSp>
            <p:nvGrpSpPr>
              <p:cNvPr id="14" name="Grupo 255"/>
              <p:cNvGrpSpPr>
                <a:grpSpLocks/>
              </p:cNvGrpSpPr>
              <p:nvPr/>
            </p:nvGrpSpPr>
            <p:grpSpPr bwMode="auto">
              <a:xfrm>
                <a:off x="2571734" y="4976852"/>
                <a:ext cx="370061" cy="781154"/>
                <a:chOff x="1986806" y="4619662"/>
                <a:chExt cx="370061" cy="781154"/>
              </a:xfrm>
            </p:grpSpPr>
            <p:sp>
              <p:nvSpPr>
                <p:cNvPr id="37025" name="CaixaDeTexto 256"/>
                <p:cNvSpPr txBox="1">
                  <a:spLocks noChangeArrowheads="1"/>
                </p:cNvSpPr>
                <p:nvPr/>
              </p:nvSpPr>
              <p:spPr bwMode="auto">
                <a:xfrm>
                  <a:off x="1986806" y="5000705"/>
                  <a:ext cx="341761" cy="4001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37026" name="CaixaDeTexto 258"/>
                <p:cNvSpPr txBox="1">
                  <a:spLocks noChangeArrowheads="1"/>
                </p:cNvSpPr>
                <p:nvPr/>
              </p:nvSpPr>
              <p:spPr bwMode="auto">
                <a:xfrm>
                  <a:off x="1986806" y="4619662"/>
                  <a:ext cx="370061" cy="40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37024" name="CaixaDeTexto 259"/>
              <p:cNvSpPr txBox="1">
                <a:spLocks noChangeArrowheads="1"/>
              </p:cNvSpPr>
              <p:nvPr/>
            </p:nvSpPr>
            <p:spPr bwMode="auto">
              <a:xfrm>
                <a:off x="2571741" y="3857628"/>
                <a:ext cx="427690" cy="400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W</a:t>
                </a:r>
              </a:p>
            </p:txBody>
          </p:sp>
        </p:grpSp>
        <p:sp>
          <p:nvSpPr>
            <p:cNvPr id="124" name="CaixaDeTexto 235"/>
            <p:cNvSpPr txBox="1">
              <a:spLocks noChangeArrowheads="1"/>
            </p:cNvSpPr>
            <p:nvPr/>
          </p:nvSpPr>
          <p:spPr bwMode="auto">
            <a:xfrm>
              <a:off x="2590800" y="3714721"/>
              <a:ext cx="355490" cy="400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E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3657600" y="4062412"/>
            <a:ext cx="370602" cy="1189163"/>
            <a:chOff x="3657600" y="4062412"/>
            <a:chExt cx="370602" cy="1189163"/>
          </a:xfrm>
        </p:grpSpPr>
        <p:grpSp>
          <p:nvGrpSpPr>
            <p:cNvPr id="24" name="Grupo 335"/>
            <p:cNvGrpSpPr>
              <a:grpSpLocks/>
            </p:cNvGrpSpPr>
            <p:nvPr/>
          </p:nvGrpSpPr>
          <p:grpSpPr bwMode="auto">
            <a:xfrm>
              <a:off x="3657600" y="4495801"/>
              <a:ext cx="370602" cy="755774"/>
              <a:chOff x="4143369" y="4857760"/>
              <a:chExt cx="370614" cy="759040"/>
            </a:xfrm>
          </p:grpSpPr>
          <p:sp>
            <p:nvSpPr>
              <p:cNvPr id="36993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69" y="5214961"/>
                <a:ext cx="370614" cy="401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D</a:t>
                </a:r>
              </a:p>
            </p:txBody>
          </p:sp>
          <p:sp>
            <p:nvSpPr>
              <p:cNvPr id="36991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72" y="4857760"/>
                <a:ext cx="356188" cy="4018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</p:grpSp>
        <p:sp>
          <p:nvSpPr>
            <p:cNvPr id="125" name="Oval 124"/>
            <p:cNvSpPr/>
            <p:nvPr/>
          </p:nvSpPr>
          <p:spPr bwMode="auto">
            <a:xfrm>
              <a:off x="3657600" y="4062412"/>
              <a:ext cx="357186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3076575" y="3714690"/>
            <a:ext cx="428625" cy="1543109"/>
            <a:chOff x="3000375" y="3714690"/>
            <a:chExt cx="428625" cy="1543109"/>
          </a:xfrm>
        </p:grpSpPr>
        <p:grpSp>
          <p:nvGrpSpPr>
            <p:cNvPr id="128" name="Group 127"/>
            <p:cNvGrpSpPr/>
            <p:nvPr/>
          </p:nvGrpSpPr>
          <p:grpSpPr>
            <a:xfrm>
              <a:off x="3000375" y="4062412"/>
              <a:ext cx="413441" cy="1195387"/>
              <a:chOff x="3000375" y="4062412"/>
              <a:chExt cx="413441" cy="1195387"/>
            </a:xfrm>
          </p:grpSpPr>
          <p:grpSp>
            <p:nvGrpSpPr>
              <p:cNvPr id="8" name="Grupo 280"/>
              <p:cNvGrpSpPr>
                <a:grpSpLocks/>
              </p:cNvGrpSpPr>
              <p:nvPr/>
            </p:nvGrpSpPr>
            <p:grpSpPr bwMode="auto">
              <a:xfrm>
                <a:off x="3000375" y="4476701"/>
                <a:ext cx="413441" cy="781098"/>
                <a:chOff x="2541589" y="4591104"/>
                <a:chExt cx="413142" cy="781129"/>
              </a:xfrm>
            </p:grpSpPr>
            <p:sp>
              <p:nvSpPr>
                <p:cNvPr id="37036" name="CaixaDeTexto 283"/>
                <p:cNvSpPr txBox="1">
                  <a:spLocks noChangeArrowheads="1"/>
                </p:cNvSpPr>
                <p:nvPr/>
              </p:nvSpPr>
              <p:spPr bwMode="auto">
                <a:xfrm>
                  <a:off x="2612971" y="4972123"/>
                  <a:ext cx="341760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37037" name="CaixaDeTexto 282"/>
                <p:cNvSpPr txBox="1">
                  <a:spLocks noChangeArrowheads="1"/>
                </p:cNvSpPr>
                <p:nvPr/>
              </p:nvSpPr>
              <p:spPr bwMode="auto">
                <a:xfrm>
                  <a:off x="2541589" y="4591104"/>
                  <a:ext cx="370339" cy="4001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127" name="Oval 126"/>
              <p:cNvSpPr/>
              <p:nvPr/>
            </p:nvSpPr>
            <p:spPr bwMode="auto">
              <a:xfrm>
                <a:off x="3048000" y="4062412"/>
                <a:ext cx="357187" cy="433388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ea typeface="+mn-ea"/>
                  </a:rPr>
                  <a:t>E</a:t>
                </a:r>
              </a:p>
            </p:txBody>
          </p:sp>
        </p:grpSp>
        <p:sp>
          <p:nvSpPr>
            <p:cNvPr id="131" name="CaixaDeTexto 259"/>
            <p:cNvSpPr txBox="1">
              <a:spLocks noChangeArrowheads="1"/>
            </p:cNvSpPr>
            <p:nvPr/>
          </p:nvSpPr>
          <p:spPr bwMode="auto">
            <a:xfrm>
              <a:off x="3000678" y="3714690"/>
              <a:ext cx="42832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4537075" y="457200"/>
            <a:ext cx="2549525" cy="4864166"/>
            <a:chOff x="2667000" y="609600"/>
            <a:chExt cx="2549525" cy="4864166"/>
          </a:xfrm>
        </p:grpSpPr>
        <p:grpSp>
          <p:nvGrpSpPr>
            <p:cNvPr id="19" name="Grupo 306"/>
            <p:cNvGrpSpPr>
              <a:grpSpLocks/>
            </p:cNvGrpSpPr>
            <p:nvPr/>
          </p:nvGrpSpPr>
          <p:grpSpPr bwMode="auto">
            <a:xfrm>
              <a:off x="2667000" y="1892300"/>
              <a:ext cx="617539" cy="3581466"/>
              <a:chOff x="3428992" y="1928778"/>
              <a:chExt cx="617546" cy="3581567"/>
            </a:xfrm>
          </p:grpSpPr>
          <p:sp>
            <p:nvSpPr>
              <p:cNvPr id="308" name="CaixaDeTexto 307"/>
              <p:cNvSpPr txBox="1"/>
              <p:nvPr/>
            </p:nvSpPr>
            <p:spPr>
              <a:xfrm>
                <a:off x="3500431" y="3824312"/>
                <a:ext cx="492499" cy="400121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I3</a:t>
                </a:r>
              </a:p>
            </p:txBody>
          </p:sp>
          <p:sp>
            <p:nvSpPr>
              <p:cNvPr id="310" name="Oval 309"/>
              <p:cNvSpPr/>
              <p:nvPr/>
            </p:nvSpPr>
            <p:spPr bwMode="auto">
              <a:xfrm>
                <a:off x="3428992" y="1928778"/>
                <a:ext cx="617546" cy="36831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158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1050" b="1" dirty="0" err="1">
                    <a:latin typeface="Courier New" pitchFamily="49" charset="0"/>
                    <a:ea typeface="+mn-ea"/>
                    <a:cs typeface="Courier New" pitchFamily="49" charset="0"/>
                  </a:rPr>
                  <a:t>nop</a:t>
                </a:r>
                <a:endParaRPr lang="en-US" sz="1050" b="1" dirty="0">
                  <a:latin typeface="Courier New" pitchFamily="49" charset="0"/>
                  <a:ea typeface="+mn-ea"/>
                  <a:cs typeface="Courier New" pitchFamily="49" charset="0"/>
                </a:endParaRPr>
              </a:p>
            </p:txBody>
          </p:sp>
          <p:sp>
            <p:nvSpPr>
              <p:cNvPr id="311" name="CaixaDeTexto 310"/>
              <p:cNvSpPr txBox="1"/>
              <p:nvPr/>
            </p:nvSpPr>
            <p:spPr>
              <a:xfrm>
                <a:off x="3500431" y="5110224"/>
                <a:ext cx="492499" cy="400121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I4</a:t>
                </a:r>
              </a:p>
            </p:txBody>
          </p:sp>
        </p:grpSp>
        <p:sp>
          <p:nvSpPr>
            <p:cNvPr id="135" name="CaixaDeTexto 307"/>
            <p:cNvSpPr txBox="1"/>
            <p:nvPr/>
          </p:nvSpPr>
          <p:spPr bwMode="auto">
            <a:xfrm>
              <a:off x="4724400" y="609600"/>
              <a:ext cx="492125" cy="40005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45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30" grpId="0"/>
      <p:bldP spid="238" grpId="0" animBg="1"/>
      <p:bldP spid="238" grpId="1" animBg="1"/>
      <p:bldP spid="246" grpId="0"/>
      <p:bldP spid="247" grpId="0"/>
      <p:bldP spid="248" grpId="0"/>
      <p:bldP spid="249" grpId="0" animBg="1"/>
      <p:bldP spid="249" grpId="1" animBg="1"/>
      <p:bldP spid="250" grpId="0"/>
      <p:bldP spid="251" grpId="0" animBg="1"/>
      <p:bldP spid="251" grpId="1" animBg="1"/>
      <p:bldP spid="261" grpId="0" animBg="1"/>
      <p:bldP spid="262" grpId="0"/>
      <p:bldP spid="3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Dependências de dados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51520" y="2856671"/>
            <a:ext cx="8712968" cy="302060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Os registos são escritos apenas no estágio de WRITEBACK</a:t>
            </a:r>
          </a:p>
          <a:p>
            <a:pPr>
              <a:spcAft>
                <a:spcPts val="600"/>
              </a:spcAft>
            </a:pP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Se uma instrução tenta </a:t>
            </a:r>
            <a:r>
              <a:rPr lang="pt-PT" altLang="pt-PT" b="1" dirty="0">
                <a:latin typeface="Calibri" pitchFamily="-109" charset="0"/>
                <a:ea typeface="ＭＳ Ｐゴシック" pitchFamily="-109" charset="-128"/>
              </a:rPr>
              <a:t>ler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 um registo </a:t>
            </a:r>
            <a:r>
              <a:rPr lang="pt-PT" altLang="pt-PT" b="1" dirty="0">
                <a:latin typeface="Calibri" pitchFamily="-109" charset="0"/>
                <a:ea typeface="ＭＳ Ｐゴシック" pitchFamily="-109" charset="-128"/>
              </a:rPr>
              <a:t>antes da escrita 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estar terminada é necessário </a:t>
            </a:r>
            <a:r>
              <a:rPr lang="pt-PT" altLang="pt-PT" b="1" dirty="0">
                <a:latin typeface="Calibri" pitchFamily="-109" charset="0"/>
                <a:ea typeface="ＭＳ Ｐゴシック" pitchFamily="-109" charset="-128"/>
              </a:rPr>
              <a:t>resolver a dependência RAW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 (</a:t>
            </a:r>
            <a:r>
              <a:rPr lang="pt-PT" altLang="pt-PT" dirty="0" err="1">
                <a:latin typeface="Calibri" pitchFamily="-109" charset="0"/>
                <a:ea typeface="ＭＳ Ｐゴシック" pitchFamily="-109" charset="-128"/>
              </a:rPr>
              <a:t>Read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pt-PT" altLang="pt-PT" dirty="0" err="1">
                <a:latin typeface="Calibri" pitchFamily="-109" charset="0"/>
                <a:ea typeface="ＭＳ Ｐゴシック" pitchFamily="-109" charset="-128"/>
              </a:rPr>
              <a:t>After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pt-PT" altLang="pt-PT" dirty="0" err="1">
                <a:latin typeface="Calibri" pitchFamily="-109" charset="0"/>
                <a:ea typeface="ＭＳ Ｐゴシック" pitchFamily="-109" charset="-128"/>
              </a:rPr>
              <a:t>Write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)</a:t>
            </a:r>
            <a:endParaRPr lang="pt-PT" altLang="pt-PT" b="1" dirty="0">
              <a:latin typeface="Calibri" pitchFamily="-109" charset="0"/>
              <a:ea typeface="ＭＳ Ｐゴシック" pitchFamily="-109" charset="-128"/>
            </a:endParaRPr>
          </a:p>
          <a:p>
            <a:pPr>
              <a:spcAft>
                <a:spcPts val="600"/>
              </a:spcAft>
            </a:pPr>
            <a:r>
              <a:rPr lang="pt-PT" altLang="pt-PT" dirty="0" err="1">
                <a:latin typeface="Calibri" pitchFamily="-109" charset="0"/>
                <a:ea typeface="ＭＳ Ｐゴシック" pitchFamily="-109" charset="-128"/>
              </a:rPr>
              <a:t>Injectando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ja-JP" altLang="pt-PT" dirty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dirty="0">
                <a:latin typeface="Calibri" pitchFamily="-109" charset="0"/>
                <a:ea typeface="ＭＳ Ｐゴシック" pitchFamily="-109" charset="-128"/>
              </a:rPr>
              <a:t>bolhas</a:t>
            </a:r>
            <a:r>
              <a:rPr lang="ja-JP" altLang="pt-PT" dirty="0">
                <a:latin typeface="Calibri" pitchFamily="-109" charset="0"/>
                <a:ea typeface="ＭＳ Ｐゴシック" pitchFamily="-109" charset="-128"/>
              </a:rPr>
              <a:t>”</a:t>
            </a:r>
            <a:r>
              <a:rPr lang="pt-PT" altLang="ja-JP" dirty="0">
                <a:latin typeface="Calibri" pitchFamily="-109" charset="0"/>
                <a:ea typeface="ＭＳ Ｐゴシック" pitchFamily="-109" charset="-128"/>
              </a:rPr>
              <a:t> (</a:t>
            </a:r>
            <a:r>
              <a:rPr lang="pt-PT" altLang="ja-JP" dirty="0" err="1">
                <a:latin typeface="Calibri" pitchFamily="-109" charset="0"/>
                <a:ea typeface="ＭＳ Ｐゴシック" pitchFamily="-109" charset="-128"/>
              </a:rPr>
              <a:t>NOPs</a:t>
            </a:r>
            <a:r>
              <a:rPr lang="pt-PT" altLang="ja-JP" dirty="0">
                <a:latin typeface="Calibri" pitchFamily="-109" charset="0"/>
                <a:ea typeface="ＭＳ Ｐゴシック" pitchFamily="-109" charset="-128"/>
              </a:rPr>
              <a:t>) no estágio de execução </a:t>
            </a:r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a leitura é adiada até ao ciclo imediatamente a seguir à escrita</a:t>
            </a:r>
          </a:p>
        </p:txBody>
      </p:sp>
      <p:sp>
        <p:nvSpPr>
          <p:cNvPr id="37892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789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DC6D1C94-B1BE-4970-83E5-CC295DCE436C}" type="slidenum">
              <a:rPr lang="pt-PT" altLang="pt-PT" sz="1200">
                <a:latin typeface="Calibri" pitchFamily="-109" charset="0"/>
              </a:rPr>
              <a:pPr eaLnBrk="1" hangingPunct="1"/>
              <a:t>18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42938" y="1184846"/>
            <a:ext cx="2462583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grpSp>
        <p:nvGrpSpPr>
          <p:cNvPr id="2" name="Grupo 12"/>
          <p:cNvGrpSpPr>
            <a:grpSpLocks/>
          </p:cNvGrpSpPr>
          <p:nvPr/>
        </p:nvGrpSpPr>
        <p:grpSpPr bwMode="auto">
          <a:xfrm>
            <a:off x="2355856" y="1164638"/>
            <a:ext cx="740024" cy="686985"/>
            <a:chOff x="2331773" y="1170762"/>
            <a:chExt cx="740029" cy="686602"/>
          </a:xfrm>
        </p:grpSpPr>
        <p:sp>
          <p:nvSpPr>
            <p:cNvPr id="37907" name="Oval 6"/>
            <p:cNvSpPr>
              <a:spLocks noChangeArrowheads="1"/>
            </p:cNvSpPr>
            <p:nvPr/>
          </p:nvSpPr>
          <p:spPr bwMode="auto">
            <a:xfrm>
              <a:off x="2331773" y="1170762"/>
              <a:ext cx="642942" cy="360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37908" name="Oval 7"/>
            <p:cNvSpPr>
              <a:spLocks noChangeArrowheads="1"/>
            </p:cNvSpPr>
            <p:nvPr/>
          </p:nvSpPr>
          <p:spPr bwMode="auto">
            <a:xfrm>
              <a:off x="2428860" y="1497364"/>
              <a:ext cx="642942" cy="360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cxnSp>
          <p:nvCxnSpPr>
            <p:cNvPr id="37909" name="Conexão curva 11"/>
            <p:cNvCxnSpPr>
              <a:cxnSpLocks noChangeShapeType="1"/>
              <a:stCxn id="37907" idx="6"/>
              <a:endCxn id="37908" idx="6"/>
            </p:cNvCxnSpPr>
            <p:nvPr/>
          </p:nvCxnSpPr>
          <p:spPr bwMode="auto">
            <a:xfrm>
              <a:off x="2974715" y="1350763"/>
              <a:ext cx="97087" cy="326602"/>
            </a:xfrm>
            <a:prstGeom prst="curvedConnector3">
              <a:avLst>
                <a:gd name="adj1" fmla="val 51106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4" name="CaixaDeTexto 13"/>
          <p:cNvSpPr txBox="1"/>
          <p:nvPr/>
        </p:nvSpPr>
        <p:spPr>
          <a:xfrm>
            <a:off x="5626100" y="1214438"/>
            <a:ext cx="2465740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popl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pushl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ecx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grpSp>
        <p:nvGrpSpPr>
          <p:cNvPr id="4" name="Grupo 14"/>
          <p:cNvGrpSpPr>
            <a:grpSpLocks/>
          </p:cNvGrpSpPr>
          <p:nvPr/>
        </p:nvGrpSpPr>
        <p:grpSpPr bwMode="auto">
          <a:xfrm>
            <a:off x="6715124" y="1214438"/>
            <a:ext cx="665188" cy="646112"/>
            <a:chOff x="1714480" y="1211612"/>
            <a:chExt cx="665193" cy="645752"/>
          </a:xfrm>
        </p:grpSpPr>
        <p:sp>
          <p:nvSpPr>
            <p:cNvPr id="37904" name="Oval 15"/>
            <p:cNvSpPr>
              <a:spLocks noChangeArrowheads="1"/>
            </p:cNvSpPr>
            <p:nvPr/>
          </p:nvSpPr>
          <p:spPr bwMode="auto">
            <a:xfrm>
              <a:off x="1714480" y="1211612"/>
              <a:ext cx="642942" cy="360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37905" name="Oval 16"/>
            <p:cNvSpPr>
              <a:spLocks noChangeArrowheads="1"/>
            </p:cNvSpPr>
            <p:nvPr/>
          </p:nvSpPr>
          <p:spPr bwMode="auto">
            <a:xfrm>
              <a:off x="1736731" y="1497364"/>
              <a:ext cx="642942" cy="360000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cxnSp>
          <p:nvCxnSpPr>
            <p:cNvPr id="37906" name="Conexão curva 17"/>
            <p:cNvCxnSpPr>
              <a:cxnSpLocks noChangeShapeType="1"/>
              <a:stCxn id="37904" idx="6"/>
              <a:endCxn id="37905" idx="6"/>
            </p:cNvCxnSpPr>
            <p:nvPr/>
          </p:nvCxnSpPr>
          <p:spPr bwMode="auto">
            <a:xfrm>
              <a:off x="2357422" y="1391613"/>
              <a:ext cx="22251" cy="285752"/>
            </a:xfrm>
            <a:prstGeom prst="curvedConnector3">
              <a:avLst>
                <a:gd name="adj1" fmla="val 4505496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upo 30"/>
          <p:cNvGrpSpPr>
            <a:grpSpLocks/>
          </p:cNvGrpSpPr>
          <p:nvPr/>
        </p:nvGrpSpPr>
        <p:grpSpPr bwMode="auto">
          <a:xfrm>
            <a:off x="3857625" y="1071563"/>
            <a:ext cx="2928938" cy="1146175"/>
            <a:chOff x="3857620" y="1071546"/>
            <a:chExt cx="2928958" cy="1145818"/>
          </a:xfrm>
        </p:grpSpPr>
        <p:grpSp>
          <p:nvGrpSpPr>
            <p:cNvPr id="37899" name="Grupo 19"/>
            <p:cNvGrpSpPr>
              <a:grpSpLocks/>
            </p:cNvGrpSpPr>
            <p:nvPr/>
          </p:nvGrpSpPr>
          <p:grpSpPr bwMode="auto">
            <a:xfrm>
              <a:off x="6000760" y="1214422"/>
              <a:ext cx="785818" cy="1002942"/>
              <a:chOff x="1714480" y="1211612"/>
              <a:chExt cx="785818" cy="1002942"/>
            </a:xfrm>
          </p:grpSpPr>
          <p:sp>
            <p:nvSpPr>
              <p:cNvPr id="37901" name="Oval 20"/>
              <p:cNvSpPr>
                <a:spLocks noChangeArrowheads="1"/>
              </p:cNvSpPr>
              <p:nvPr/>
            </p:nvSpPr>
            <p:spPr bwMode="auto">
              <a:xfrm>
                <a:off x="1714480" y="1211612"/>
                <a:ext cx="642942" cy="360000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/>
              </a:p>
            </p:txBody>
          </p:sp>
          <p:sp>
            <p:nvSpPr>
              <p:cNvPr id="37902" name="Oval 21"/>
              <p:cNvSpPr>
                <a:spLocks noChangeArrowheads="1"/>
              </p:cNvSpPr>
              <p:nvPr/>
            </p:nvSpPr>
            <p:spPr bwMode="auto">
              <a:xfrm>
                <a:off x="1857356" y="1854554"/>
                <a:ext cx="642942" cy="360000"/>
              </a:xfrm>
              <a:prstGeom prst="ellips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/>
              </a:p>
            </p:txBody>
          </p:sp>
          <p:cxnSp>
            <p:nvCxnSpPr>
              <p:cNvPr id="37903" name="Conexão curva 22"/>
              <p:cNvCxnSpPr>
                <a:cxnSpLocks noChangeShapeType="1"/>
                <a:stCxn id="37901" idx="2"/>
                <a:endCxn id="37902" idx="2"/>
              </p:cNvCxnSpPr>
              <p:nvPr/>
            </p:nvCxnSpPr>
            <p:spPr bwMode="auto">
              <a:xfrm rot="10800000" flipH="1" flipV="1">
                <a:off x="1714480" y="1391612"/>
                <a:ext cx="142876" cy="642942"/>
              </a:xfrm>
              <a:prstGeom prst="curvedConnector3">
                <a:avLst>
                  <a:gd name="adj1" fmla="val -433255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7900" name="Chamada rectangular arredondada 29"/>
            <p:cNvSpPr>
              <a:spLocks noChangeArrowheads="1"/>
            </p:cNvSpPr>
            <p:nvPr/>
          </p:nvSpPr>
          <p:spPr bwMode="auto">
            <a:xfrm>
              <a:off x="3857620" y="1071546"/>
              <a:ext cx="1341390" cy="646986"/>
            </a:xfrm>
            <a:prstGeom prst="wedgeRoundRectCallout">
              <a:avLst>
                <a:gd name="adj1" fmla="val 63412"/>
                <a:gd name="adj2" fmla="val 42333"/>
                <a:gd name="adj3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pt-PT" altLang="pt-PT" sz="1600">
                  <a:solidFill>
                    <a:srgbClr val="0000FF"/>
                  </a:solidFill>
                  <a:latin typeface="Calibri" pitchFamily="-109" charset="0"/>
                </a:rPr>
                <a:t>Dependência</a:t>
              </a:r>
            </a:p>
            <a:p>
              <a:pPr eaLnBrk="1" hangingPunct="1"/>
              <a:r>
                <a:rPr lang="pt-PT" altLang="pt-PT" sz="1600">
                  <a:solidFill>
                    <a:srgbClr val="0000FF"/>
                  </a:solidFill>
                  <a:latin typeface="Calibri" pitchFamily="-109" charset="0"/>
                </a:rPr>
                <a:t>no %esp</a:t>
              </a:r>
            </a:p>
          </p:txBody>
        </p:sp>
      </p:grpSp>
      <p:grpSp>
        <p:nvGrpSpPr>
          <p:cNvPr id="25" name="Grupo 12"/>
          <p:cNvGrpSpPr>
            <a:grpSpLocks/>
          </p:cNvGrpSpPr>
          <p:nvPr/>
        </p:nvGrpSpPr>
        <p:grpSpPr bwMode="auto">
          <a:xfrm>
            <a:off x="1688968" y="1491423"/>
            <a:ext cx="1261281" cy="680837"/>
            <a:chOff x="2331773" y="1170762"/>
            <a:chExt cx="1261290" cy="680457"/>
          </a:xfrm>
        </p:grpSpPr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2331773" y="1170762"/>
              <a:ext cx="642942" cy="360000"/>
            </a:xfrm>
            <a:prstGeom prst="ellips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2950121" y="1491219"/>
              <a:ext cx="642942" cy="360000"/>
            </a:xfrm>
            <a:prstGeom prst="ellipse">
              <a:avLst/>
            </a:prstGeom>
            <a:noFill/>
            <a:ln w="25400">
              <a:solidFill>
                <a:srgbClr val="00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cxnSp>
          <p:nvCxnSpPr>
            <p:cNvPr id="28" name="Conexão curva 11"/>
            <p:cNvCxnSpPr>
              <a:cxnSpLocks noChangeShapeType="1"/>
              <a:stCxn id="26" idx="2"/>
              <a:endCxn id="27" idx="2"/>
            </p:cNvCxnSpPr>
            <p:nvPr/>
          </p:nvCxnSpPr>
          <p:spPr bwMode="auto">
            <a:xfrm rot="10800000" flipH="1" flipV="1">
              <a:off x="2331773" y="1350762"/>
              <a:ext cx="618348" cy="320457"/>
            </a:xfrm>
            <a:prstGeom prst="curvedConnector3">
              <a:avLst>
                <a:gd name="adj1" fmla="val -217432"/>
              </a:avLst>
            </a:prstGeom>
            <a:noFill/>
            <a:ln w="19050">
              <a:solidFill>
                <a:srgbClr val="0099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Chamada rectangular arredondada 29"/>
          <p:cNvSpPr>
            <a:spLocks noChangeArrowheads="1"/>
          </p:cNvSpPr>
          <p:nvPr/>
        </p:nvSpPr>
        <p:spPr bwMode="auto">
          <a:xfrm>
            <a:off x="395536" y="292514"/>
            <a:ext cx="1339178" cy="783193"/>
          </a:xfrm>
          <a:prstGeom prst="wedgeRoundRectCallout">
            <a:avLst>
              <a:gd name="adj1" fmla="val -41159"/>
              <a:gd name="adj2" fmla="val 124990"/>
              <a:gd name="adj3" fmla="val 16667"/>
            </a:avLst>
          </a:prstGeom>
          <a:noFill/>
          <a:ln w="2540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600" dirty="0">
                <a:solidFill>
                  <a:srgbClr val="009900"/>
                </a:solidFill>
                <a:latin typeface="Calibri" pitchFamily="-109" charset="0"/>
              </a:rPr>
              <a:t>WAR – </a:t>
            </a:r>
            <a:r>
              <a:rPr lang="pt-PT" altLang="pt-PT" sz="1600" i="1" dirty="0" err="1">
                <a:solidFill>
                  <a:srgbClr val="009900"/>
                </a:solidFill>
                <a:latin typeface="Calibri" pitchFamily="-109" charset="0"/>
              </a:rPr>
              <a:t>Write</a:t>
            </a:r>
            <a:br>
              <a:rPr lang="pt-PT" altLang="pt-PT" sz="1600" i="1" dirty="0">
                <a:solidFill>
                  <a:srgbClr val="009900"/>
                </a:solidFill>
                <a:latin typeface="Calibri" pitchFamily="-109" charset="0"/>
              </a:rPr>
            </a:br>
            <a:r>
              <a:rPr lang="pt-PT" altLang="pt-PT" sz="1600" i="1" dirty="0" err="1">
                <a:solidFill>
                  <a:srgbClr val="009900"/>
                </a:solidFill>
                <a:latin typeface="Calibri" pitchFamily="-109" charset="0"/>
              </a:rPr>
              <a:t>After</a:t>
            </a:r>
            <a:r>
              <a:rPr lang="pt-PT" altLang="pt-PT" sz="1600" i="1" dirty="0">
                <a:solidFill>
                  <a:srgbClr val="009900"/>
                </a:solidFill>
                <a:latin typeface="Calibri" pitchFamily="-109" charset="0"/>
              </a:rPr>
              <a:t> </a:t>
            </a:r>
            <a:r>
              <a:rPr lang="pt-PT" altLang="pt-PT" sz="1600" i="1" dirty="0" err="1">
                <a:solidFill>
                  <a:srgbClr val="009900"/>
                </a:solidFill>
                <a:latin typeface="Calibri" pitchFamily="-109" charset="0"/>
              </a:rPr>
              <a:t>Read</a:t>
            </a:r>
            <a:r>
              <a:rPr lang="pt-PT" altLang="pt-PT" sz="1600" i="1" dirty="0">
                <a:solidFill>
                  <a:srgbClr val="009900"/>
                </a:solidFill>
                <a:latin typeface="Calibri" pitchFamily="-109" charset="0"/>
              </a:rPr>
              <a:t> </a:t>
            </a:r>
            <a:r>
              <a:rPr lang="pt-PT" altLang="pt-PT" sz="2400" b="1" i="1" dirty="0">
                <a:solidFill>
                  <a:srgbClr val="009900"/>
                </a:solidFill>
                <a:latin typeface="Calibri" pitchFamily="-109" charset="0"/>
              </a:rPr>
              <a:t>√</a:t>
            </a:r>
            <a:endParaRPr lang="pt-PT" altLang="pt-PT" sz="1600" b="1" dirty="0">
              <a:solidFill>
                <a:srgbClr val="009900"/>
              </a:solidFill>
              <a:latin typeface="Calibri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4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937875"/>
              </p:ext>
            </p:extLst>
          </p:nvPr>
        </p:nvGraphicFramePr>
        <p:xfrm>
          <a:off x="3059827" y="1988660"/>
          <a:ext cx="5832651" cy="3343275"/>
        </p:xfrm>
        <a:graphic>
          <a:graphicData uri="http://schemas.openxmlformats.org/drawingml/2006/table">
            <a:tbl>
              <a:tblPr/>
              <a:tblGrid>
                <a:gridCol w="445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0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08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25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089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25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7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8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9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10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94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695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10A880AE-B671-4A3D-B6A6-0BABBA8D8E25}" type="slidenum">
              <a:rPr lang="pt-PT" altLang="pt-PT" sz="1200">
                <a:latin typeface="Calibri" pitchFamily="-109" charset="0"/>
              </a:rPr>
              <a:pPr eaLnBrk="1" hangingPunct="1"/>
              <a:t>19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36951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Exercício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: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de dados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9" name="Rectângulo 8"/>
          <p:cNvSpPr/>
          <p:nvPr/>
        </p:nvSpPr>
        <p:spPr bwMode="auto">
          <a:xfrm>
            <a:off x="4503415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3923928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3491880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6956" name="Rectangle 33"/>
          <p:cNvSpPr>
            <a:spLocks noChangeArrowheads="1"/>
          </p:cNvSpPr>
          <p:nvPr/>
        </p:nvSpPr>
        <p:spPr bwMode="auto">
          <a:xfrm>
            <a:off x="3443051" y="3830261"/>
            <a:ext cx="458788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7" name="Rectangle 35"/>
          <p:cNvSpPr>
            <a:spLocks noChangeArrowheads="1"/>
          </p:cNvSpPr>
          <p:nvPr/>
        </p:nvSpPr>
        <p:spPr bwMode="auto">
          <a:xfrm>
            <a:off x="3443051" y="3004761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6958" name="Rectangle 37"/>
          <p:cNvSpPr>
            <a:spLocks noChangeArrowheads="1"/>
          </p:cNvSpPr>
          <p:nvPr/>
        </p:nvSpPr>
        <p:spPr bwMode="auto">
          <a:xfrm>
            <a:off x="3443051" y="1801436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29" name="CaixaDeTexto 228"/>
          <p:cNvSpPr txBox="1"/>
          <p:nvPr/>
        </p:nvSpPr>
        <p:spPr>
          <a:xfrm>
            <a:off x="262320" y="2118150"/>
            <a:ext cx="2465740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pushl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esp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</a:t>
            </a:r>
            <a:r>
              <a:rPr lang="en-US" altLang="pt-PT" sz="1400" dirty="0">
                <a:latin typeface="Courier New" pitchFamily="-109" charset="0"/>
                <a:cs typeface="Courier New" pitchFamily="-109" charset="0"/>
              </a:rPr>
              <a:t>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30" name="CaixaDeTexto 229"/>
          <p:cNvSpPr txBox="1">
            <a:spLocks noChangeArrowheads="1"/>
          </p:cNvSpPr>
          <p:nvPr/>
        </p:nvSpPr>
        <p:spPr bwMode="auto">
          <a:xfrm>
            <a:off x="3563888" y="2345848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12" name="Grupo 229"/>
          <p:cNvGrpSpPr>
            <a:grpSpLocks/>
          </p:cNvGrpSpPr>
          <p:nvPr/>
        </p:nvGrpSpPr>
        <p:grpSpPr bwMode="auto">
          <a:xfrm>
            <a:off x="3986088" y="2345847"/>
            <a:ext cx="369888" cy="1462111"/>
            <a:chOff x="1428706" y="3857628"/>
            <a:chExt cx="370636" cy="1462245"/>
          </a:xfrm>
        </p:grpSpPr>
        <p:sp>
          <p:nvSpPr>
            <p:cNvPr id="37046" name="CaixaDeTexto 230"/>
            <p:cNvSpPr txBox="1">
              <a:spLocks noChangeArrowheads="1"/>
            </p:cNvSpPr>
            <p:nvPr/>
          </p:nvSpPr>
          <p:spPr bwMode="auto">
            <a:xfrm>
              <a:off x="1428706" y="4919763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7" name="CaixaDeTexto 231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D</a:t>
              </a:r>
            </a:p>
          </p:txBody>
        </p:sp>
      </p:grpSp>
      <p:grpSp>
        <p:nvGrpSpPr>
          <p:cNvPr id="13" name="Grupo 232"/>
          <p:cNvGrpSpPr>
            <a:grpSpLocks/>
          </p:cNvGrpSpPr>
          <p:nvPr/>
        </p:nvGrpSpPr>
        <p:grpSpPr bwMode="auto">
          <a:xfrm>
            <a:off x="4490144" y="2345846"/>
            <a:ext cx="369888" cy="2635753"/>
            <a:chOff x="1999515" y="3857628"/>
            <a:chExt cx="370614" cy="2635963"/>
          </a:xfrm>
        </p:grpSpPr>
        <p:sp>
          <p:nvSpPr>
            <p:cNvPr id="37043" name="CaixaDeTexto 233"/>
            <p:cNvSpPr txBox="1">
              <a:spLocks noChangeArrowheads="1"/>
            </p:cNvSpPr>
            <p:nvPr/>
          </p:nvSpPr>
          <p:spPr bwMode="auto">
            <a:xfrm>
              <a:off x="1999515" y="6093482"/>
              <a:ext cx="341760" cy="400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7044" name="CaixaDeTexto 234"/>
            <p:cNvSpPr txBox="1">
              <a:spLocks noChangeArrowheads="1"/>
            </p:cNvSpPr>
            <p:nvPr/>
          </p:nvSpPr>
          <p:spPr bwMode="auto">
            <a:xfrm>
              <a:off x="1999515" y="4919749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D</a:t>
              </a:r>
            </a:p>
          </p:txBody>
        </p:sp>
        <p:sp>
          <p:nvSpPr>
            <p:cNvPr id="37045" name="CaixaDeTexto 235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E</a:t>
              </a:r>
            </a:p>
          </p:txBody>
        </p:sp>
      </p:grpSp>
      <p:sp>
        <p:nvSpPr>
          <p:cNvPr id="246" name="CaixaDeTexto 245"/>
          <p:cNvSpPr txBox="1">
            <a:spLocks noChangeArrowheads="1"/>
          </p:cNvSpPr>
          <p:nvPr/>
        </p:nvSpPr>
        <p:spPr bwMode="auto">
          <a:xfrm>
            <a:off x="3094644" y="241728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47" name="CaixaDeTexto 246"/>
          <p:cNvSpPr txBox="1">
            <a:spLocks noChangeArrowheads="1"/>
          </p:cNvSpPr>
          <p:nvPr/>
        </p:nvSpPr>
        <p:spPr bwMode="auto">
          <a:xfrm>
            <a:off x="3094644" y="348408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48" name="CaixaDeTexto 247"/>
          <p:cNvSpPr txBox="1">
            <a:spLocks noChangeArrowheads="1"/>
          </p:cNvSpPr>
          <p:nvPr/>
        </p:nvSpPr>
        <p:spPr bwMode="auto">
          <a:xfrm>
            <a:off x="3059832" y="2752248"/>
            <a:ext cx="5068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 err="1">
                <a:latin typeface="Courier New" pitchFamily="-109" charset="0"/>
                <a:cs typeface="Courier New" pitchFamily="-109" charset="0"/>
              </a:rPr>
              <a:t>nop</a:t>
            </a:r>
            <a:endParaRPr lang="en-US" altLang="pt-PT" sz="1400" b="1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49" name="Rectângulo 248"/>
          <p:cNvSpPr/>
          <p:nvPr/>
        </p:nvSpPr>
        <p:spPr bwMode="auto">
          <a:xfrm>
            <a:off x="5004048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50" name="CaixaDeTexto 249"/>
          <p:cNvSpPr txBox="1">
            <a:spLocks noChangeArrowheads="1"/>
          </p:cNvSpPr>
          <p:nvPr/>
        </p:nvSpPr>
        <p:spPr bwMode="auto">
          <a:xfrm>
            <a:off x="3059832" y="3131660"/>
            <a:ext cx="5068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 err="1">
                <a:latin typeface="Courier New" pitchFamily="-109" charset="0"/>
                <a:cs typeface="Courier New" pitchFamily="-109" charset="0"/>
              </a:rPr>
              <a:t>nop</a:t>
            </a:r>
            <a:endParaRPr lang="en-US" altLang="pt-PT" sz="1400" b="1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51" name="Rectângulo 250"/>
          <p:cNvSpPr/>
          <p:nvPr/>
        </p:nvSpPr>
        <p:spPr bwMode="auto">
          <a:xfrm>
            <a:off x="5580112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6" name="Grupo 289"/>
          <p:cNvGrpSpPr>
            <a:grpSpLocks/>
          </p:cNvGrpSpPr>
          <p:nvPr/>
        </p:nvGrpSpPr>
        <p:grpSpPr bwMode="auto">
          <a:xfrm>
            <a:off x="5580112" y="2703034"/>
            <a:ext cx="428622" cy="2278579"/>
            <a:chOff x="3000979" y="4214829"/>
            <a:chExt cx="428312" cy="2278671"/>
          </a:xfrm>
        </p:grpSpPr>
        <p:grpSp>
          <p:nvGrpSpPr>
            <p:cNvPr id="37032" name="Grupo 280"/>
            <p:cNvGrpSpPr>
              <a:grpSpLocks/>
            </p:cNvGrpSpPr>
            <p:nvPr/>
          </p:nvGrpSpPr>
          <p:grpSpPr bwMode="auto">
            <a:xfrm>
              <a:off x="3000979" y="4919707"/>
              <a:ext cx="413142" cy="1573793"/>
              <a:chOff x="2541589" y="4533999"/>
              <a:chExt cx="413142" cy="1573793"/>
            </a:xfrm>
          </p:grpSpPr>
          <p:sp>
            <p:nvSpPr>
              <p:cNvPr id="37036" name="CaixaDeTexto 283"/>
              <p:cNvSpPr txBox="1">
                <a:spLocks noChangeArrowheads="1"/>
              </p:cNvSpPr>
              <p:nvPr/>
            </p:nvSpPr>
            <p:spPr bwMode="auto">
              <a:xfrm>
                <a:off x="2612971" y="5707682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F</a:t>
                </a:r>
              </a:p>
            </p:txBody>
          </p:sp>
          <p:sp>
            <p:nvSpPr>
              <p:cNvPr id="37037" name="CaixaDeTexto 282"/>
              <p:cNvSpPr txBox="1">
                <a:spLocks noChangeArrowheads="1"/>
              </p:cNvSpPr>
              <p:nvPr/>
            </p:nvSpPr>
            <p:spPr bwMode="auto">
              <a:xfrm>
                <a:off x="2541589" y="4533999"/>
                <a:ext cx="370339" cy="400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D</a:t>
                </a:r>
              </a:p>
            </p:txBody>
          </p:sp>
        </p:grpSp>
        <p:sp>
          <p:nvSpPr>
            <p:cNvPr id="257" name="Oval 256"/>
            <p:cNvSpPr/>
            <p:nvPr/>
          </p:nvSpPr>
          <p:spPr bwMode="auto">
            <a:xfrm>
              <a:off x="3072363" y="4214829"/>
              <a:ext cx="356928" cy="43340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  <p:sp>
          <p:nvSpPr>
            <p:cNvPr id="258" name="Oval 257"/>
            <p:cNvSpPr/>
            <p:nvPr/>
          </p:nvSpPr>
          <p:spPr bwMode="auto">
            <a:xfrm>
              <a:off x="3072363" y="4572031"/>
              <a:ext cx="356928" cy="4334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sp>
        <p:nvSpPr>
          <p:cNvPr id="261" name="Rectângulo 260"/>
          <p:cNvSpPr/>
          <p:nvPr/>
        </p:nvSpPr>
        <p:spPr bwMode="auto">
          <a:xfrm>
            <a:off x="6156176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62" name="CaixaDeTexto 261"/>
          <p:cNvSpPr txBox="1">
            <a:spLocks noChangeArrowheads="1"/>
          </p:cNvSpPr>
          <p:nvPr/>
        </p:nvSpPr>
        <p:spPr bwMode="auto">
          <a:xfrm>
            <a:off x="3094644" y="458152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</a:t>
            </a:r>
          </a:p>
        </p:txBody>
      </p:sp>
      <p:grpSp>
        <p:nvGrpSpPr>
          <p:cNvPr id="19" name="Grupo 268"/>
          <p:cNvGrpSpPr>
            <a:grpSpLocks/>
          </p:cNvGrpSpPr>
          <p:nvPr/>
        </p:nvGrpSpPr>
        <p:grpSpPr bwMode="auto">
          <a:xfrm>
            <a:off x="5004048" y="2345839"/>
            <a:ext cx="428331" cy="2635763"/>
            <a:chOff x="2571736" y="3857617"/>
            <a:chExt cx="428339" cy="2635832"/>
          </a:xfrm>
        </p:grpSpPr>
        <p:grpSp>
          <p:nvGrpSpPr>
            <p:cNvPr id="37021" name="Grupo 260"/>
            <p:cNvGrpSpPr>
              <a:grpSpLocks/>
            </p:cNvGrpSpPr>
            <p:nvPr/>
          </p:nvGrpSpPr>
          <p:grpSpPr bwMode="auto">
            <a:xfrm>
              <a:off x="2571738" y="3857617"/>
              <a:ext cx="428337" cy="2635832"/>
              <a:chOff x="2571734" y="3857628"/>
              <a:chExt cx="427697" cy="2635949"/>
            </a:xfrm>
          </p:grpSpPr>
          <p:grpSp>
            <p:nvGrpSpPr>
              <p:cNvPr id="37023" name="Grupo 255"/>
              <p:cNvGrpSpPr>
                <a:grpSpLocks/>
              </p:cNvGrpSpPr>
              <p:nvPr/>
            </p:nvGrpSpPr>
            <p:grpSpPr bwMode="auto">
              <a:xfrm>
                <a:off x="2571734" y="4895133"/>
                <a:ext cx="370061" cy="1598444"/>
                <a:chOff x="1986806" y="4537943"/>
                <a:chExt cx="370061" cy="1598444"/>
              </a:xfrm>
            </p:grpSpPr>
            <p:sp>
              <p:nvSpPr>
                <p:cNvPr id="37025" name="CaixaDeTexto 256"/>
                <p:cNvSpPr txBox="1">
                  <a:spLocks noChangeArrowheads="1"/>
                </p:cNvSpPr>
                <p:nvPr/>
              </p:nvSpPr>
              <p:spPr bwMode="auto">
                <a:xfrm>
                  <a:off x="1986806" y="5736276"/>
                  <a:ext cx="341761" cy="4001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37026" name="CaixaDeTexto 258"/>
                <p:cNvSpPr txBox="1">
                  <a:spLocks noChangeArrowheads="1"/>
                </p:cNvSpPr>
                <p:nvPr/>
              </p:nvSpPr>
              <p:spPr bwMode="auto">
                <a:xfrm>
                  <a:off x="1986806" y="4537943"/>
                  <a:ext cx="370061" cy="40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37024" name="CaixaDeTexto 259"/>
              <p:cNvSpPr txBox="1">
                <a:spLocks noChangeArrowheads="1"/>
              </p:cNvSpPr>
              <p:nvPr/>
            </p:nvSpPr>
            <p:spPr bwMode="auto">
              <a:xfrm>
                <a:off x="2571741" y="3857628"/>
                <a:ext cx="427690" cy="400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W</a:t>
                </a:r>
              </a:p>
            </p:txBody>
          </p:sp>
        </p:grpSp>
        <p:sp>
          <p:nvSpPr>
            <p:cNvPr id="271" name="Oval 270"/>
            <p:cNvSpPr/>
            <p:nvPr/>
          </p:nvSpPr>
          <p:spPr bwMode="auto">
            <a:xfrm>
              <a:off x="2571736" y="4214822"/>
              <a:ext cx="357194" cy="43339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sp>
        <p:nvSpPr>
          <p:cNvPr id="325" name="CaixaDeTexto 324"/>
          <p:cNvSpPr txBox="1">
            <a:spLocks noChangeArrowheads="1"/>
          </p:cNvSpPr>
          <p:nvPr/>
        </p:nvSpPr>
        <p:spPr bwMode="auto">
          <a:xfrm>
            <a:off x="3094644" y="4962520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</a:t>
            </a:r>
          </a:p>
        </p:txBody>
      </p:sp>
      <p:grpSp>
        <p:nvGrpSpPr>
          <p:cNvPr id="321" name="Group 320"/>
          <p:cNvGrpSpPr/>
          <p:nvPr/>
        </p:nvGrpSpPr>
        <p:grpSpPr>
          <a:xfrm>
            <a:off x="6174760" y="3060223"/>
            <a:ext cx="413464" cy="2313387"/>
            <a:chOff x="3614738" y="4071938"/>
            <a:chExt cx="413464" cy="2313387"/>
          </a:xfrm>
        </p:grpSpPr>
        <p:grpSp>
          <p:nvGrpSpPr>
            <p:cNvPr id="23616" name="Grupo 335"/>
            <p:cNvGrpSpPr>
              <a:grpSpLocks/>
            </p:cNvGrpSpPr>
            <p:nvPr/>
          </p:nvGrpSpPr>
          <p:grpSpPr bwMode="auto">
            <a:xfrm>
              <a:off x="3657600" y="4495812"/>
              <a:ext cx="370602" cy="1889513"/>
              <a:chOff x="4143369" y="4857760"/>
              <a:chExt cx="370614" cy="1889521"/>
            </a:xfrm>
          </p:grpSpPr>
          <p:grpSp>
            <p:nvGrpSpPr>
              <p:cNvPr id="36990" name="Grupo 292"/>
              <p:cNvGrpSpPr>
                <a:grpSpLocks/>
              </p:cNvGrpSpPr>
              <p:nvPr/>
            </p:nvGrpSpPr>
            <p:grpSpPr bwMode="auto">
              <a:xfrm>
                <a:off x="4143369" y="5961471"/>
                <a:ext cx="370614" cy="785810"/>
                <a:chOff x="3029205" y="5747159"/>
                <a:chExt cx="370616" cy="785814"/>
              </a:xfrm>
            </p:grpSpPr>
            <p:sp>
              <p:nvSpPr>
                <p:cNvPr id="36992" name="CaixaDeTexto 297"/>
                <p:cNvSpPr txBox="1">
                  <a:spLocks noChangeArrowheads="1"/>
                </p:cNvSpPr>
                <p:nvPr/>
              </p:nvSpPr>
              <p:spPr bwMode="auto">
                <a:xfrm>
                  <a:off x="3044550" y="6132863"/>
                  <a:ext cx="341759" cy="400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36993" name="CaixaDeTexto 294"/>
                <p:cNvSpPr txBox="1">
                  <a:spLocks noChangeArrowheads="1"/>
                </p:cNvSpPr>
                <p:nvPr/>
              </p:nvSpPr>
              <p:spPr bwMode="auto">
                <a:xfrm>
                  <a:off x="3029205" y="5747159"/>
                  <a:ext cx="370616" cy="4001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36991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72" y="4857760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</p:grpSp>
        <p:sp>
          <p:nvSpPr>
            <p:cNvPr id="320" name="Oval 319"/>
            <p:cNvSpPr/>
            <p:nvPr/>
          </p:nvSpPr>
          <p:spPr bwMode="auto">
            <a:xfrm>
              <a:off x="3614738" y="4071938"/>
              <a:ext cx="357187" cy="4333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</p:grpSp>
      <p:sp>
        <p:nvSpPr>
          <p:cNvPr id="124" name="Rectângulo 260"/>
          <p:cNvSpPr/>
          <p:nvPr/>
        </p:nvSpPr>
        <p:spPr bwMode="auto">
          <a:xfrm>
            <a:off x="6735663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25" name="Rectângulo 260"/>
          <p:cNvSpPr/>
          <p:nvPr/>
        </p:nvSpPr>
        <p:spPr bwMode="auto">
          <a:xfrm>
            <a:off x="7311727" y="1917224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30" name="CaixaDeTexto 129"/>
          <p:cNvSpPr txBox="1">
            <a:spLocks noChangeArrowheads="1"/>
          </p:cNvSpPr>
          <p:nvPr/>
        </p:nvSpPr>
        <p:spPr bwMode="auto">
          <a:xfrm>
            <a:off x="3091830" y="3861440"/>
            <a:ext cx="5068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 err="1">
                <a:latin typeface="Courier New" pitchFamily="-109" charset="0"/>
                <a:cs typeface="Courier New" pitchFamily="-109" charset="0"/>
              </a:rPr>
              <a:t>nop</a:t>
            </a:r>
            <a:endParaRPr lang="en-US" altLang="pt-PT" sz="1400" b="1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131" name="CaixaDeTexto 130"/>
          <p:cNvSpPr txBox="1">
            <a:spLocks noChangeArrowheads="1"/>
          </p:cNvSpPr>
          <p:nvPr/>
        </p:nvSpPr>
        <p:spPr bwMode="auto">
          <a:xfrm>
            <a:off x="3091830" y="4240852"/>
            <a:ext cx="5068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 err="1">
                <a:latin typeface="Courier New" pitchFamily="-109" charset="0"/>
                <a:cs typeface="Courier New" pitchFamily="-109" charset="0"/>
              </a:rPr>
              <a:t>nop</a:t>
            </a:r>
            <a:endParaRPr lang="en-US" altLang="pt-PT" sz="1400" b="1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132" name="Rectângulo 260"/>
          <p:cNvSpPr/>
          <p:nvPr/>
        </p:nvSpPr>
        <p:spPr bwMode="auto">
          <a:xfrm>
            <a:off x="7812360" y="1916832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33" name="Rectângulo 260"/>
          <p:cNvSpPr/>
          <p:nvPr/>
        </p:nvSpPr>
        <p:spPr bwMode="auto">
          <a:xfrm>
            <a:off x="8391847" y="1916832"/>
            <a:ext cx="428625" cy="3528000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34" name="Grupo 268"/>
          <p:cNvGrpSpPr>
            <a:grpSpLocks/>
          </p:cNvGrpSpPr>
          <p:nvPr/>
        </p:nvGrpSpPr>
        <p:grpSpPr bwMode="auto">
          <a:xfrm>
            <a:off x="6807965" y="3460938"/>
            <a:ext cx="428331" cy="1912269"/>
            <a:chOff x="2571736" y="4581121"/>
            <a:chExt cx="428339" cy="1912318"/>
          </a:xfrm>
        </p:grpSpPr>
        <p:grpSp>
          <p:nvGrpSpPr>
            <p:cNvPr id="135" name="Grupo 260"/>
            <p:cNvGrpSpPr>
              <a:grpSpLocks/>
            </p:cNvGrpSpPr>
            <p:nvPr/>
          </p:nvGrpSpPr>
          <p:grpSpPr bwMode="auto">
            <a:xfrm>
              <a:off x="2571738" y="4581121"/>
              <a:ext cx="428337" cy="1912318"/>
              <a:chOff x="2571734" y="4581172"/>
              <a:chExt cx="427697" cy="1912405"/>
            </a:xfrm>
          </p:grpSpPr>
          <p:grpSp>
            <p:nvGrpSpPr>
              <p:cNvPr id="137" name="Grupo 255"/>
              <p:cNvGrpSpPr>
                <a:grpSpLocks/>
              </p:cNvGrpSpPr>
              <p:nvPr/>
            </p:nvGrpSpPr>
            <p:grpSpPr bwMode="auto">
              <a:xfrm>
                <a:off x="2571734" y="5701433"/>
                <a:ext cx="370061" cy="792144"/>
                <a:chOff x="1986806" y="5344243"/>
                <a:chExt cx="370061" cy="792144"/>
              </a:xfrm>
            </p:grpSpPr>
            <p:sp>
              <p:nvSpPr>
                <p:cNvPr id="139" name="CaixaDeTexto 256"/>
                <p:cNvSpPr txBox="1">
                  <a:spLocks noChangeArrowheads="1"/>
                </p:cNvSpPr>
                <p:nvPr/>
              </p:nvSpPr>
              <p:spPr bwMode="auto">
                <a:xfrm>
                  <a:off x="1986806" y="5736276"/>
                  <a:ext cx="341761" cy="4001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F</a:t>
                  </a:r>
                </a:p>
              </p:txBody>
            </p:sp>
            <p:sp>
              <p:nvSpPr>
                <p:cNvPr id="140" name="CaixaDeTexto 258"/>
                <p:cNvSpPr txBox="1">
                  <a:spLocks noChangeArrowheads="1"/>
                </p:cNvSpPr>
                <p:nvPr/>
              </p:nvSpPr>
              <p:spPr bwMode="auto">
                <a:xfrm>
                  <a:off x="1986806" y="5344243"/>
                  <a:ext cx="370061" cy="400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dirty="0"/>
                    <a:t>D</a:t>
                  </a:r>
                </a:p>
              </p:txBody>
            </p:sp>
          </p:grpSp>
          <p:sp>
            <p:nvSpPr>
              <p:cNvPr id="138" name="CaixaDeTexto 259"/>
              <p:cNvSpPr txBox="1">
                <a:spLocks noChangeArrowheads="1"/>
              </p:cNvSpPr>
              <p:nvPr/>
            </p:nvSpPr>
            <p:spPr bwMode="auto">
              <a:xfrm>
                <a:off x="2571741" y="4581172"/>
                <a:ext cx="427690" cy="400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W</a:t>
                </a:r>
              </a:p>
            </p:txBody>
          </p:sp>
        </p:grpSp>
        <p:sp>
          <p:nvSpPr>
            <p:cNvPr id="136" name="Oval 135"/>
            <p:cNvSpPr/>
            <p:nvPr/>
          </p:nvSpPr>
          <p:spPr bwMode="auto">
            <a:xfrm>
              <a:off x="2571736" y="4909232"/>
              <a:ext cx="357194" cy="433399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grpSp>
        <p:nvGrpSpPr>
          <p:cNvPr id="141" name="Grupo 289"/>
          <p:cNvGrpSpPr>
            <a:grpSpLocks/>
          </p:cNvGrpSpPr>
          <p:nvPr/>
        </p:nvGrpSpPr>
        <p:grpSpPr bwMode="auto">
          <a:xfrm>
            <a:off x="7311730" y="3836222"/>
            <a:ext cx="428622" cy="1464989"/>
            <a:chOff x="3000979" y="5028453"/>
            <a:chExt cx="428312" cy="1465047"/>
          </a:xfrm>
        </p:grpSpPr>
        <p:grpSp>
          <p:nvGrpSpPr>
            <p:cNvPr id="142" name="Grupo 280"/>
            <p:cNvGrpSpPr>
              <a:grpSpLocks/>
            </p:cNvGrpSpPr>
            <p:nvPr/>
          </p:nvGrpSpPr>
          <p:grpSpPr bwMode="auto">
            <a:xfrm>
              <a:off x="3000979" y="5733331"/>
              <a:ext cx="413142" cy="760169"/>
              <a:chOff x="2541589" y="5347623"/>
              <a:chExt cx="413142" cy="760169"/>
            </a:xfrm>
          </p:grpSpPr>
          <p:sp>
            <p:nvSpPr>
              <p:cNvPr id="145" name="CaixaDeTexto 283"/>
              <p:cNvSpPr txBox="1">
                <a:spLocks noChangeArrowheads="1"/>
              </p:cNvSpPr>
              <p:nvPr/>
            </p:nvSpPr>
            <p:spPr bwMode="auto">
              <a:xfrm>
                <a:off x="2612971" y="5707682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F</a:t>
                </a:r>
              </a:p>
            </p:txBody>
          </p:sp>
          <p:sp>
            <p:nvSpPr>
              <p:cNvPr id="146" name="CaixaDeTexto 282"/>
              <p:cNvSpPr txBox="1">
                <a:spLocks noChangeArrowheads="1"/>
              </p:cNvSpPr>
              <p:nvPr/>
            </p:nvSpPr>
            <p:spPr bwMode="auto">
              <a:xfrm>
                <a:off x="2541589" y="5347623"/>
                <a:ext cx="370339" cy="400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D</a:t>
                </a:r>
              </a:p>
            </p:txBody>
          </p:sp>
        </p:grpSp>
        <p:sp>
          <p:nvSpPr>
            <p:cNvPr id="143" name="Oval 142"/>
            <p:cNvSpPr/>
            <p:nvPr/>
          </p:nvSpPr>
          <p:spPr bwMode="auto">
            <a:xfrm>
              <a:off x="3072363" y="5028453"/>
              <a:ext cx="356928" cy="43340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  <p:sp>
          <p:nvSpPr>
            <p:cNvPr id="144" name="Oval 143"/>
            <p:cNvSpPr/>
            <p:nvPr/>
          </p:nvSpPr>
          <p:spPr bwMode="auto">
            <a:xfrm>
              <a:off x="3072363" y="5385655"/>
              <a:ext cx="356928" cy="4334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grpSp>
        <p:nvGrpSpPr>
          <p:cNvPr id="147" name="Group 320"/>
          <p:cNvGrpSpPr/>
          <p:nvPr/>
        </p:nvGrpSpPr>
        <p:grpSpPr>
          <a:xfrm>
            <a:off x="7830944" y="4149080"/>
            <a:ext cx="413464" cy="1192174"/>
            <a:chOff x="3614738" y="5224066"/>
            <a:chExt cx="413464" cy="1192174"/>
          </a:xfrm>
        </p:grpSpPr>
        <p:grpSp>
          <p:nvGrpSpPr>
            <p:cNvPr id="148" name="Grupo 335"/>
            <p:cNvGrpSpPr>
              <a:grpSpLocks/>
            </p:cNvGrpSpPr>
            <p:nvPr/>
          </p:nvGrpSpPr>
          <p:grpSpPr bwMode="auto">
            <a:xfrm>
              <a:off x="3657600" y="5647924"/>
              <a:ext cx="370602" cy="768316"/>
              <a:chOff x="4143369" y="6009889"/>
              <a:chExt cx="370614" cy="768321"/>
            </a:xfrm>
          </p:grpSpPr>
          <p:sp>
            <p:nvSpPr>
              <p:cNvPr id="153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69" y="6378100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D</a:t>
                </a:r>
              </a:p>
            </p:txBody>
          </p:sp>
          <p:sp>
            <p:nvSpPr>
              <p:cNvPr id="151" name="CaixaDeTexto 294"/>
              <p:cNvSpPr txBox="1">
                <a:spLocks noChangeArrowheads="1"/>
              </p:cNvSpPr>
              <p:nvPr/>
            </p:nvSpPr>
            <p:spPr bwMode="auto">
              <a:xfrm>
                <a:off x="4143372" y="6009889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dirty="0"/>
                  <a:t>E</a:t>
                </a:r>
              </a:p>
            </p:txBody>
          </p:sp>
        </p:grpSp>
        <p:sp>
          <p:nvSpPr>
            <p:cNvPr id="149" name="Oval 148"/>
            <p:cNvSpPr/>
            <p:nvPr/>
          </p:nvSpPr>
          <p:spPr bwMode="auto">
            <a:xfrm>
              <a:off x="3614738" y="5224066"/>
              <a:ext cx="357187" cy="4333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</p:grpSp>
      <p:grpSp>
        <p:nvGrpSpPr>
          <p:cNvPr id="154" name="Grupo 229"/>
          <p:cNvGrpSpPr>
            <a:grpSpLocks/>
          </p:cNvGrpSpPr>
          <p:nvPr/>
        </p:nvGrpSpPr>
        <p:grpSpPr bwMode="auto">
          <a:xfrm>
            <a:off x="8450584" y="4541091"/>
            <a:ext cx="426742" cy="760159"/>
            <a:chOff x="1428706" y="4559681"/>
            <a:chExt cx="427605" cy="760228"/>
          </a:xfrm>
        </p:grpSpPr>
        <p:sp>
          <p:nvSpPr>
            <p:cNvPr id="155" name="CaixaDeTexto 230"/>
            <p:cNvSpPr txBox="1">
              <a:spLocks noChangeArrowheads="1"/>
            </p:cNvSpPr>
            <p:nvPr/>
          </p:nvSpPr>
          <p:spPr bwMode="auto">
            <a:xfrm>
              <a:off x="1428706" y="4919763"/>
              <a:ext cx="356908" cy="400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E</a:t>
              </a:r>
            </a:p>
          </p:txBody>
        </p:sp>
        <p:sp>
          <p:nvSpPr>
            <p:cNvPr id="156" name="CaixaDeTexto 231"/>
            <p:cNvSpPr txBox="1">
              <a:spLocks noChangeArrowheads="1"/>
            </p:cNvSpPr>
            <p:nvPr/>
          </p:nvSpPr>
          <p:spPr bwMode="auto">
            <a:xfrm>
              <a:off x="1428728" y="4559681"/>
              <a:ext cx="427583" cy="400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631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230" grpId="0"/>
      <p:bldP spid="246" grpId="0"/>
      <p:bldP spid="247" grpId="0"/>
      <p:bldP spid="248" grpId="0"/>
      <p:bldP spid="249" grpId="0" animBg="1"/>
      <p:bldP spid="249" grpId="1" animBg="1"/>
      <p:bldP spid="250" grpId="0"/>
      <p:bldP spid="251" grpId="0" animBg="1"/>
      <p:bldP spid="251" grpId="1" animBg="1"/>
      <p:bldP spid="261" grpId="0" animBg="1"/>
      <p:bldP spid="261" grpId="1" animBg="1"/>
      <p:bldP spid="262" grpId="0"/>
      <p:bldP spid="325" grpId="0"/>
      <p:bldP spid="124" grpId="0" animBg="1"/>
      <p:bldP spid="124" grpId="1" animBg="1"/>
      <p:bldP spid="125" grpId="0" animBg="1"/>
      <p:bldP spid="125" grpId="1" animBg="1"/>
      <p:bldP spid="130" grpId="0"/>
      <p:bldP spid="131" grpId="0"/>
      <p:bldP spid="132" grpId="0" animBg="1"/>
      <p:bldP spid="132" grpId="1" animBg="1"/>
      <p:bldP spid="133" grpId="0" animBg="1"/>
      <p:bldP spid="13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Material de Apoio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pt-PT" sz="2000" dirty="0"/>
              <a:t>“</a:t>
            </a:r>
            <a:r>
              <a:rPr lang="en-US" sz="2000" i="1" dirty="0"/>
              <a:t>Computer Organization and Design: The Hardware / Software Interface</a:t>
            </a:r>
            <a:r>
              <a:rPr lang="en-US" sz="2000" dirty="0"/>
              <a:t>”</a:t>
            </a:r>
            <a:br>
              <a:rPr lang="en-US" sz="2000" dirty="0"/>
            </a:br>
            <a:r>
              <a:rPr lang="sv-SE" sz="2000" dirty="0"/>
              <a:t>David A. Patterson, John L. Hennessy; </a:t>
            </a:r>
            <a:r>
              <a:rPr lang="en-US" sz="2000" dirty="0"/>
              <a:t>5th Edition, 2013</a:t>
            </a:r>
          </a:p>
          <a:p>
            <a:pPr lvl="1">
              <a:defRPr/>
            </a:pPr>
            <a:r>
              <a:rPr lang="pt-PT" sz="1800" dirty="0"/>
              <a:t>Secção 4.5 (</a:t>
            </a:r>
            <a:r>
              <a:rPr lang="pt-PT" sz="1800" dirty="0" err="1"/>
              <a:t>pags</a:t>
            </a:r>
            <a:r>
              <a:rPr lang="pt-PT" sz="1800" dirty="0"/>
              <a:t>. 272 .. 286) – </a:t>
            </a:r>
            <a:r>
              <a:rPr lang="pt-PT" sz="1800" dirty="0" err="1"/>
              <a:t>An</a:t>
            </a:r>
            <a:r>
              <a:rPr lang="pt-PT" sz="1800" dirty="0"/>
              <a:t> </a:t>
            </a:r>
            <a:r>
              <a:rPr lang="pt-PT" sz="1800" dirty="0" err="1"/>
              <a:t>overview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pipeline</a:t>
            </a:r>
          </a:p>
          <a:p>
            <a:pPr lvl="1">
              <a:defRPr/>
            </a:pPr>
            <a:r>
              <a:rPr lang="pt-PT" sz="1800" dirty="0"/>
              <a:t>Secção 4.6 (</a:t>
            </a:r>
            <a:r>
              <a:rPr lang="pt-PT" sz="1800" dirty="0" err="1"/>
              <a:t>pags</a:t>
            </a:r>
            <a:r>
              <a:rPr lang="pt-PT" sz="1800" dirty="0"/>
              <a:t>. 286 .. 300) – Pipeline </a:t>
            </a:r>
            <a:r>
              <a:rPr lang="pt-PT" sz="1800" dirty="0" err="1"/>
              <a:t>datapath</a:t>
            </a:r>
            <a:r>
              <a:rPr lang="pt-PT" sz="1800" dirty="0"/>
              <a:t> (</a:t>
            </a:r>
            <a:r>
              <a:rPr lang="pt-PT" sz="1800" strike="sngStrike" dirty="0" err="1"/>
              <a:t>and</a:t>
            </a:r>
            <a:r>
              <a:rPr lang="pt-PT" sz="1800" strike="sngStrike" dirty="0"/>
              <a:t> </a:t>
            </a:r>
            <a:r>
              <a:rPr lang="pt-PT" sz="1800" strike="sngStrike" dirty="0" err="1"/>
              <a:t>control</a:t>
            </a:r>
            <a:r>
              <a:rPr lang="pt-PT" sz="1800" dirty="0"/>
              <a:t>)</a:t>
            </a:r>
          </a:p>
          <a:p>
            <a:pPr lvl="1">
              <a:defRPr/>
            </a:pPr>
            <a:r>
              <a:rPr lang="pt-PT" sz="1800" dirty="0"/>
              <a:t>Secção 4.7 (</a:t>
            </a:r>
            <a:r>
              <a:rPr lang="pt-PT" sz="1800" dirty="0" err="1"/>
              <a:t>pags</a:t>
            </a:r>
            <a:r>
              <a:rPr lang="pt-PT" sz="1800" dirty="0"/>
              <a:t>. 303 .. 316) – Data </a:t>
            </a:r>
            <a:r>
              <a:rPr lang="pt-PT" sz="1800" dirty="0" err="1"/>
              <a:t>hazards</a:t>
            </a:r>
            <a:endParaRPr lang="pt-PT" sz="1800" dirty="0"/>
          </a:p>
          <a:p>
            <a:pPr lvl="1">
              <a:defRPr/>
            </a:pPr>
            <a:r>
              <a:rPr lang="pt-PT" sz="1800" dirty="0"/>
              <a:t>Secção 4.8 (</a:t>
            </a:r>
            <a:r>
              <a:rPr lang="pt-PT" sz="1800" dirty="0" err="1"/>
              <a:t>pags</a:t>
            </a:r>
            <a:r>
              <a:rPr lang="pt-PT" sz="1800" dirty="0"/>
              <a:t>. 316 .. 325) – </a:t>
            </a:r>
            <a:r>
              <a:rPr lang="pt-PT" sz="1800" dirty="0" err="1"/>
              <a:t>Control</a:t>
            </a:r>
            <a:r>
              <a:rPr lang="pt-PT" sz="1800" dirty="0"/>
              <a:t> </a:t>
            </a:r>
            <a:r>
              <a:rPr lang="pt-PT" sz="1800"/>
              <a:t>hazards</a:t>
            </a:r>
            <a:endParaRPr lang="pt-PT" sz="1800" dirty="0"/>
          </a:p>
          <a:p>
            <a:pPr lvl="1">
              <a:defRPr/>
            </a:pPr>
            <a:endParaRPr lang="pt-PT" sz="1800" dirty="0"/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pt-PT" sz="2000" dirty="0"/>
              <a:t>“</a:t>
            </a:r>
            <a:r>
              <a:rPr lang="pt-PT" sz="2000" i="1" dirty="0" err="1"/>
              <a:t>Computer</a:t>
            </a:r>
            <a:r>
              <a:rPr lang="pt-PT" sz="2000" i="1" dirty="0"/>
              <a:t> </a:t>
            </a:r>
            <a:r>
              <a:rPr lang="pt-PT" sz="2000" i="1" dirty="0" err="1"/>
              <a:t>Systems</a:t>
            </a:r>
            <a:r>
              <a:rPr lang="pt-PT" sz="2000" i="1" dirty="0"/>
              <a:t>: a </a:t>
            </a:r>
            <a:r>
              <a:rPr lang="pt-PT" sz="2000" i="1" dirty="0" err="1"/>
              <a:t>Programmer's</a:t>
            </a:r>
            <a:r>
              <a:rPr lang="pt-PT" sz="2000" i="1" dirty="0"/>
              <a:t> </a:t>
            </a:r>
            <a:r>
              <a:rPr lang="pt-PT" sz="2000" i="1" dirty="0" err="1"/>
              <a:t>Perspective</a:t>
            </a:r>
            <a:r>
              <a:rPr lang="pt-PT" sz="2000" dirty="0"/>
              <a:t>”; </a:t>
            </a:r>
            <a:r>
              <a:rPr lang="pt-PT" sz="2000" dirty="0" err="1"/>
              <a:t>Randal</a:t>
            </a:r>
            <a:r>
              <a:rPr lang="pt-PT" sz="2000" dirty="0"/>
              <a:t> E. </a:t>
            </a:r>
            <a:r>
              <a:rPr lang="pt-PT" sz="2000" dirty="0" err="1"/>
              <a:t>Bryant</a:t>
            </a:r>
            <a:r>
              <a:rPr lang="pt-PT" sz="2000" dirty="0"/>
              <a:t>, David R. </a:t>
            </a:r>
            <a:r>
              <a:rPr lang="pt-PT" sz="2000" dirty="0" err="1"/>
              <a:t>O'Hallaron</a:t>
            </a:r>
            <a:r>
              <a:rPr lang="pt-PT" sz="2000" dirty="0"/>
              <a:t>--</a:t>
            </a:r>
            <a:r>
              <a:rPr lang="pt-PT" sz="2000" dirty="0" err="1"/>
              <a:t>Pearson</a:t>
            </a:r>
            <a:r>
              <a:rPr lang="pt-PT" sz="2000" dirty="0"/>
              <a:t> (2nd ed., 2011)</a:t>
            </a:r>
            <a:endParaRPr lang="en-US" sz="2000" dirty="0"/>
          </a:p>
          <a:p>
            <a:pPr lvl="1">
              <a:defRPr/>
            </a:pPr>
            <a:r>
              <a:rPr lang="pt-PT" sz="1800" dirty="0"/>
              <a:t>Secção 4.4 (</a:t>
            </a:r>
            <a:r>
              <a:rPr lang="pt-PT" sz="1800" dirty="0" err="1"/>
              <a:t>pags</a:t>
            </a:r>
            <a:r>
              <a:rPr lang="pt-PT" sz="1800" dirty="0"/>
              <a:t>. 391 .. 398) – General </a:t>
            </a:r>
            <a:r>
              <a:rPr lang="pt-PT" sz="1800" dirty="0" err="1"/>
              <a:t>principles</a:t>
            </a:r>
            <a:r>
              <a:rPr lang="pt-PT" sz="1800" dirty="0"/>
              <a:t> </a:t>
            </a:r>
            <a:r>
              <a:rPr lang="pt-PT" sz="1800" dirty="0" err="1"/>
              <a:t>of</a:t>
            </a:r>
            <a:r>
              <a:rPr lang="pt-PT" sz="1800" dirty="0"/>
              <a:t> </a:t>
            </a:r>
            <a:r>
              <a:rPr lang="pt-PT" sz="1800" dirty="0" err="1"/>
              <a:t>pipelining</a:t>
            </a:r>
            <a:endParaRPr lang="pt-PT" sz="1800" dirty="0"/>
          </a:p>
          <a:p>
            <a:pPr lvl="1">
              <a:defRPr/>
            </a:pPr>
            <a:r>
              <a:rPr lang="pt-PT" sz="1800" dirty="0"/>
              <a:t>Secção 4.5 (</a:t>
            </a:r>
            <a:r>
              <a:rPr lang="pt-PT" sz="1800" dirty="0" err="1"/>
              <a:t>pags</a:t>
            </a:r>
            <a:r>
              <a:rPr lang="pt-PT" sz="1800" dirty="0"/>
              <a:t>. 400 .. 446) – </a:t>
            </a:r>
            <a:r>
              <a:rPr lang="pt-PT" sz="1800" dirty="0" err="1"/>
              <a:t>Pipelined</a:t>
            </a:r>
            <a:r>
              <a:rPr lang="pt-PT" sz="1800" dirty="0"/>
              <a:t> Y86 </a:t>
            </a:r>
            <a:r>
              <a:rPr lang="pt-PT" sz="1800" dirty="0" err="1"/>
              <a:t>implementations</a:t>
            </a:r>
            <a:endParaRPr lang="pt-PT" sz="1800" dirty="0"/>
          </a:p>
          <a:p>
            <a:endParaRPr lang="pt-PT" sz="2000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28844603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Dependências e </a:t>
            </a:r>
            <a:r>
              <a:rPr lang="pt-PT" i="1" dirty="0" err="1"/>
              <a:t>stalling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Se uma instrução depende da execução de uma instrução anterior</a:t>
            </a:r>
          </a:p>
          <a:p>
            <a:r>
              <a:rPr lang="pt-PT" dirty="0"/>
              <a:t>Se essa instrução anterior não terminou ainda</a:t>
            </a:r>
          </a:p>
          <a:p>
            <a:r>
              <a:rPr lang="pt-PT" dirty="0"/>
              <a:t>Então o processador aguarda (</a:t>
            </a:r>
            <a:r>
              <a:rPr lang="pt-PT" i="1" dirty="0" err="1"/>
              <a:t>stalls</a:t>
            </a:r>
            <a:r>
              <a:rPr lang="pt-PT" i="1" dirty="0"/>
              <a:t>) </a:t>
            </a:r>
            <a:r>
              <a:rPr lang="pt-PT" dirty="0"/>
              <a:t>os ciclos necessários, </a:t>
            </a:r>
            <a:r>
              <a:rPr lang="pt-PT" dirty="0" err="1"/>
              <a:t>injectando</a:t>
            </a:r>
            <a:r>
              <a:rPr lang="pt-PT" dirty="0"/>
              <a:t> </a:t>
            </a:r>
            <a:r>
              <a:rPr lang="pt-PT" dirty="0" err="1"/>
              <a:t>NOPs</a:t>
            </a:r>
            <a:r>
              <a:rPr lang="pt-PT" dirty="0"/>
              <a:t> no </a:t>
            </a:r>
            <a:r>
              <a:rPr lang="pt-PT" i="1" dirty="0"/>
              <a:t>pipeline</a:t>
            </a:r>
          </a:p>
          <a:p>
            <a:endParaRPr lang="pt-PT" i="1" dirty="0"/>
          </a:p>
          <a:p>
            <a:r>
              <a:rPr lang="pt-PT" dirty="0"/>
              <a:t>Os processadores modernos só recorrem ao </a:t>
            </a:r>
            <a:r>
              <a:rPr lang="pt-PT" i="1" dirty="0" err="1"/>
              <a:t>stalling</a:t>
            </a:r>
            <a:r>
              <a:rPr lang="pt-PT" i="1" dirty="0"/>
              <a:t> </a:t>
            </a:r>
            <a:r>
              <a:rPr lang="pt-PT" dirty="0"/>
              <a:t>quando não existe alternativa possível.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20</a:t>
            </a:fld>
            <a:endParaRPr lang="pt-PT" altLang="pt-PT"/>
          </a:p>
        </p:txBody>
      </p:sp>
    </p:spTree>
    <p:extLst>
      <p:ext uri="{BB962C8B-B14F-4D97-AF65-F5344CB8AC3E}">
        <p14:creationId xmlns:p14="http://schemas.microsoft.com/office/powerpoint/2010/main" val="3383075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357188" y="3500438"/>
          <a:ext cx="3668712" cy="260032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788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- </a:t>
            </a:r>
            <a:r>
              <a:rPr lang="en-US" altLang="pt-PT" sz="2400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078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079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695E3779-1DFD-4272-9748-E338381C21F9}" type="slidenum">
              <a:rPr lang="pt-PT" altLang="pt-PT" sz="1200">
                <a:latin typeface="Calibri" pitchFamily="-109" charset="0"/>
              </a:rPr>
              <a:pPr eaLnBrk="1" hangingPunct="1"/>
              <a:t>21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1" name="Rectângulo 10"/>
          <p:cNvSpPr/>
          <p:nvPr/>
        </p:nvSpPr>
        <p:spPr bwMode="auto">
          <a:xfrm>
            <a:off x="1357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2" name="Rectângulo 11"/>
          <p:cNvSpPr/>
          <p:nvPr/>
        </p:nvSpPr>
        <p:spPr bwMode="auto">
          <a:xfrm>
            <a:off x="857250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0794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5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6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7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0798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30" name="CaixaDeTexto 229"/>
          <p:cNvSpPr txBox="1"/>
          <p:nvPr/>
        </p:nvSpPr>
        <p:spPr>
          <a:xfrm>
            <a:off x="642938" y="1189038"/>
            <a:ext cx="2465387" cy="1630362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subl %eax, %eax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jz I5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I3: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addl %esi, %edi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I4: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subl %esi, %ebx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I5: </a:t>
            </a:r>
            <a:r>
              <a:rPr lang="en-US" altLang="pt-PT" sz="1600">
                <a:latin typeface="Courier New" pitchFamily="-109" charset="0"/>
                <a:cs typeface="Courier New" pitchFamily="-109" charset="0"/>
              </a:rPr>
              <a:t>addl %ecx, %edx</a:t>
            </a:r>
          </a:p>
        </p:txBody>
      </p:sp>
      <p:sp>
        <p:nvSpPr>
          <p:cNvPr id="231" name="CaixaDeTexto 230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9" name="Grupo 231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30825" name="CaixaDeTexto 232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0826" name="CaixaDeTexto 233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grpSp>
        <p:nvGrpSpPr>
          <p:cNvPr id="13" name="Grupo 234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30822" name="CaixaDeTexto 235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0823" name="CaixaDeTexto 236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30824" name="CaixaDeTexto 237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</p:grpSp>
      <p:sp>
        <p:nvSpPr>
          <p:cNvPr id="256" name="CaixaDeTexto 255"/>
          <p:cNvSpPr txBox="1"/>
          <p:nvPr/>
        </p:nvSpPr>
        <p:spPr>
          <a:xfrm>
            <a:off x="4572000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4" name="Grupo 256"/>
          <p:cNvGrpSpPr>
            <a:grpSpLocks/>
          </p:cNvGrpSpPr>
          <p:nvPr/>
        </p:nvGrpSpPr>
        <p:grpSpPr bwMode="auto">
          <a:xfrm>
            <a:off x="4572000" y="3643313"/>
            <a:ext cx="492125" cy="1685925"/>
            <a:chOff x="5214942" y="3643314"/>
            <a:chExt cx="492443" cy="1685994"/>
          </a:xfrm>
        </p:grpSpPr>
        <p:sp>
          <p:nvSpPr>
            <p:cNvPr id="258" name="CaixaDeTexto 257"/>
            <p:cNvSpPr txBox="1"/>
            <p:nvPr/>
          </p:nvSpPr>
          <p:spPr>
            <a:xfrm>
              <a:off x="5214942" y="3643314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59" name="CaixaDeTexto 258"/>
            <p:cNvSpPr txBox="1"/>
            <p:nvPr/>
          </p:nvSpPr>
          <p:spPr>
            <a:xfrm>
              <a:off x="5214942" y="4929242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5" name="Grupo 259"/>
          <p:cNvGrpSpPr>
            <a:grpSpLocks/>
          </p:cNvGrpSpPr>
          <p:nvPr/>
        </p:nvGrpSpPr>
        <p:grpSpPr bwMode="auto">
          <a:xfrm>
            <a:off x="4572000" y="1524000"/>
            <a:ext cx="500062" cy="3805238"/>
            <a:chOff x="5214942" y="1523969"/>
            <a:chExt cx="500066" cy="3805339"/>
          </a:xfrm>
        </p:grpSpPr>
        <p:sp>
          <p:nvSpPr>
            <p:cNvPr id="261" name="CaixaDeTexto 260"/>
            <p:cNvSpPr txBox="1"/>
            <p:nvPr/>
          </p:nvSpPr>
          <p:spPr>
            <a:xfrm>
              <a:off x="5214942" y="1523969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62" name="CaixaDeTexto 261"/>
            <p:cNvSpPr txBox="1"/>
            <p:nvPr/>
          </p:nvSpPr>
          <p:spPr>
            <a:xfrm>
              <a:off x="5222879" y="3643338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63" name="CaixaDeTexto 262"/>
            <p:cNvSpPr txBox="1"/>
            <p:nvPr/>
          </p:nvSpPr>
          <p:spPr>
            <a:xfrm>
              <a:off x="5214942" y="4929247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I5</a:t>
              </a:r>
            </a:p>
          </p:txBody>
        </p:sp>
      </p:grpSp>
      <p:grpSp>
        <p:nvGrpSpPr>
          <p:cNvPr id="16" name="Grupo 284"/>
          <p:cNvGrpSpPr>
            <a:grpSpLocks/>
          </p:cNvGrpSpPr>
          <p:nvPr/>
        </p:nvGrpSpPr>
        <p:grpSpPr bwMode="auto">
          <a:xfrm>
            <a:off x="3214688" y="2000250"/>
            <a:ext cx="541337" cy="646113"/>
            <a:chOff x="3214678" y="2000240"/>
            <a:chExt cx="540742" cy="646331"/>
          </a:xfrm>
        </p:grpSpPr>
        <p:cxnSp>
          <p:nvCxnSpPr>
            <p:cNvPr id="30814" name="Conexão recta unidireccional 281"/>
            <p:cNvCxnSpPr>
              <a:cxnSpLocks noChangeShapeType="1"/>
            </p:cNvCxnSpPr>
            <p:nvPr/>
          </p:nvCxnSpPr>
          <p:spPr bwMode="auto">
            <a:xfrm rot="10800000">
              <a:off x="3214678" y="2000240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815" name="Conexão recta unidireccional 282"/>
            <p:cNvCxnSpPr>
              <a:cxnSpLocks noChangeShapeType="1"/>
            </p:cNvCxnSpPr>
            <p:nvPr/>
          </p:nvCxnSpPr>
          <p:spPr bwMode="auto">
            <a:xfrm rot="10800000">
              <a:off x="3214679" y="2641593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16" name="CaixaDeTexto 283"/>
            <p:cNvSpPr txBox="1">
              <a:spLocks noChangeArrowheads="1"/>
            </p:cNvSpPr>
            <p:nvPr/>
          </p:nvSpPr>
          <p:spPr bwMode="auto">
            <a:xfrm>
              <a:off x="3357554" y="2000240"/>
              <a:ext cx="397866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3600" b="1">
                  <a:solidFill>
                    <a:srgbClr val="FF0000"/>
                  </a:solidFill>
                  <a:latin typeface="Calibri" pitchFamily="-109" charset="0"/>
                </a:rPr>
                <a:t>?</a:t>
              </a:r>
            </a:p>
          </p:txBody>
        </p:sp>
      </p:grpSp>
      <p:sp>
        <p:nvSpPr>
          <p:cNvPr id="286" name="CaixaDeTexto 285"/>
          <p:cNvSpPr txBox="1">
            <a:spLocks noChangeArrowheads="1"/>
          </p:cNvSpPr>
          <p:nvPr/>
        </p:nvSpPr>
        <p:spPr bwMode="auto">
          <a:xfrm>
            <a:off x="357188" y="392906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87" name="CaixaDeTexto 286"/>
          <p:cNvSpPr txBox="1">
            <a:spLocks noChangeArrowheads="1"/>
          </p:cNvSpPr>
          <p:nvPr/>
        </p:nvSpPr>
        <p:spPr bwMode="auto">
          <a:xfrm>
            <a:off x="357188" y="4264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88" name="CaixaDeTexto 287"/>
          <p:cNvSpPr txBox="1">
            <a:spLocks noChangeArrowheads="1"/>
          </p:cNvSpPr>
          <p:nvPr/>
        </p:nvSpPr>
        <p:spPr bwMode="auto">
          <a:xfrm>
            <a:off x="357188" y="4643438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I5</a:t>
            </a:r>
          </a:p>
        </p:txBody>
      </p:sp>
      <p:grpSp>
        <p:nvGrpSpPr>
          <p:cNvPr id="17" name="Grupo 293"/>
          <p:cNvGrpSpPr>
            <a:grpSpLocks/>
          </p:cNvGrpSpPr>
          <p:nvPr/>
        </p:nvGrpSpPr>
        <p:grpSpPr bwMode="auto">
          <a:xfrm>
            <a:off x="3214688" y="2143125"/>
            <a:ext cx="1711325" cy="923925"/>
            <a:chOff x="3214679" y="2143116"/>
            <a:chExt cx="1710877" cy="923330"/>
          </a:xfrm>
        </p:grpSpPr>
        <p:cxnSp>
          <p:nvCxnSpPr>
            <p:cNvPr id="30812" name="Conexão recta unidireccional 290"/>
            <p:cNvCxnSpPr>
              <a:cxnSpLocks noChangeShapeType="1"/>
            </p:cNvCxnSpPr>
            <p:nvPr/>
          </p:nvCxnSpPr>
          <p:spPr bwMode="auto">
            <a:xfrm rot="10800000">
              <a:off x="3214679" y="2641593"/>
              <a:ext cx="214314" cy="1588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813" name="CaixaDeTexto 292"/>
            <p:cNvSpPr txBox="1">
              <a:spLocks noChangeArrowheads="1"/>
            </p:cNvSpPr>
            <p:nvPr/>
          </p:nvSpPr>
          <p:spPr bwMode="auto">
            <a:xfrm>
              <a:off x="3428992" y="2143116"/>
              <a:ext cx="1496564" cy="923330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800">
                  <a:solidFill>
                    <a:srgbClr val="00B050"/>
                  </a:solidFill>
                  <a:latin typeface="Calibri" pitchFamily="-109" charset="0"/>
                </a:rPr>
                <a:t>Prevê salto </a:t>
              </a:r>
            </a:p>
            <a:p>
              <a:pPr eaLnBrk="1" hangingPunct="1"/>
              <a:r>
                <a:rPr lang="en-US" altLang="pt-PT" sz="1800">
                  <a:solidFill>
                    <a:srgbClr val="00B050"/>
                  </a:solidFill>
                  <a:latin typeface="Calibri" pitchFamily="-109" charset="0"/>
                </a:rPr>
                <a:t>condicional </a:t>
              </a:r>
            </a:p>
            <a:p>
              <a:pPr eaLnBrk="1" hangingPunct="1"/>
              <a:r>
                <a:rPr lang="en-US" altLang="pt-PT" sz="1800">
                  <a:solidFill>
                    <a:srgbClr val="00B050"/>
                  </a:solidFill>
                  <a:latin typeface="Calibri" pitchFamily="-109" charset="0"/>
                </a:rPr>
                <a:t>como tomado</a:t>
              </a:r>
            </a:p>
          </p:txBody>
        </p:sp>
      </p:grpSp>
      <p:grpSp>
        <p:nvGrpSpPr>
          <p:cNvPr id="253" name="Group 252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254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5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57" name="Conexão em ângulos rectos 8"/>
            <p:cNvCxnSpPr>
              <a:endCxn id="254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0" name="Conexão em ângulos rectos 12"/>
            <p:cNvCxnSpPr>
              <a:endCxn id="255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4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65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6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68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9" name="Conexão em ângulos rectos 31"/>
            <p:cNvCxnSpPr>
              <a:stCxn id="255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0" name="Conexão em ângulos rectos 32"/>
            <p:cNvCxnSpPr>
              <a:stCxn id="254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1" name="Conexão em ângulos rectos 40"/>
            <p:cNvCxnSpPr>
              <a:endCxn id="264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2" name="Conexão em ângulos rectos 43"/>
            <p:cNvCxnSpPr>
              <a:stCxn id="266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3" name="Conexão em ângulos rectos 46"/>
            <p:cNvCxnSpPr>
              <a:stCxn id="265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4" name="Conexão em ângulos rectos 56"/>
            <p:cNvCxnSpPr>
              <a:endCxn id="267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5" name="Conexão em ângulos rectos 60"/>
            <p:cNvCxnSpPr>
              <a:stCxn id="267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6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77" name="Conexão em ângulos rectos 67"/>
            <p:cNvCxnSpPr>
              <a:stCxn id="276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8" name="Conexão recta 102"/>
            <p:cNvCxnSpPr>
              <a:stCxn id="291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0" name="Conexão recta unidireccional 107"/>
            <p:cNvCxnSpPr>
              <a:endCxn id="276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1" name="Conexão recta unidireccional 108"/>
            <p:cNvCxnSpPr>
              <a:endCxn id="265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2" name="Conexão em ângulos rectos 114"/>
            <p:cNvCxnSpPr>
              <a:endCxn id="266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3" name="Conexão em ângulos rectos 115"/>
            <p:cNvCxnSpPr>
              <a:endCxn id="295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4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285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289" name="Conexão recta unidireccional 37"/>
            <p:cNvCxnSpPr>
              <a:endCxn id="285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recta unidireccional 41"/>
            <p:cNvCxnSpPr>
              <a:stCxn id="285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1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292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293" name="Conexão em ângulos rectos 50"/>
            <p:cNvCxnSpPr>
              <a:stCxn id="255" idx="1"/>
              <a:endCxn id="301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4" name="Conexão em ângulos rectos 54"/>
            <p:cNvCxnSpPr>
              <a:stCxn id="292" idx="0"/>
              <a:endCxn id="295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5" name="Oval 294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96" name="Conexão em ângulos rectos 33"/>
            <p:cNvCxnSpPr>
              <a:stCxn id="295" idx="6"/>
              <a:endCxn id="254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7" name="Conexão em ângulos rectos 61"/>
            <p:cNvCxnSpPr>
              <a:stCxn id="295" idx="2"/>
              <a:endCxn id="255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8" name="Conexão em ângulos rectos 53"/>
            <p:cNvCxnSpPr>
              <a:endCxn id="299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9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0" name="Conexão em ângulos rectos 53"/>
            <p:cNvCxnSpPr>
              <a:stCxn id="299" idx="0"/>
              <a:endCxn id="265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1" name="Oval 300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2" name="Conexão em ângulos rectos 50"/>
            <p:cNvCxnSpPr>
              <a:stCxn id="301" idx="4"/>
              <a:endCxn id="292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3" name="Conexão em ângulos rectos 50"/>
            <p:cNvCxnSpPr>
              <a:stCxn id="254" idx="2"/>
              <a:endCxn id="301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04" name="Conexão em ângulos rectos 50"/>
          <p:cNvCxnSpPr>
            <a:stCxn id="254" idx="2"/>
            <a:endCxn id="301" idx="6"/>
          </p:cNvCxnSpPr>
          <p:nvPr/>
        </p:nvCxnSpPr>
        <p:spPr bwMode="auto">
          <a:xfrm rot="5400000">
            <a:off x="6715896" y="4263334"/>
            <a:ext cx="308367" cy="2705723"/>
          </a:xfrm>
          <a:prstGeom prst="bentConnector2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07" name="Conexão em ângulos rectos 50"/>
          <p:cNvCxnSpPr>
            <a:stCxn id="301" idx="4"/>
            <a:endCxn id="292" idx="2"/>
          </p:cNvCxnSpPr>
          <p:nvPr/>
        </p:nvCxnSpPr>
        <p:spPr bwMode="auto">
          <a:xfrm rot="16200000" flipH="1">
            <a:off x="6046929" y="5260143"/>
            <a:ext cx="304051" cy="1699091"/>
          </a:xfrm>
          <a:prstGeom prst="bentConnector3">
            <a:avLst>
              <a:gd name="adj1" fmla="val 175185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231" grpId="0"/>
      <p:bldP spid="256" grpId="0" animBg="1"/>
      <p:bldP spid="256" grpId="1" animBg="1"/>
      <p:bldP spid="286" grpId="0"/>
      <p:bldP spid="287" grpId="0"/>
      <p:bldP spid="28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2771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AA908E99-A188-44BE-96D7-3032EEDF47FB}" type="slidenum">
              <a:rPr lang="pt-PT" altLang="pt-PT" sz="1200">
                <a:latin typeface="Calibri" pitchFamily="-109" charset="0"/>
              </a:rPr>
              <a:pPr eaLnBrk="1" hangingPunct="1"/>
              <a:t>22</a:t>
            </a:fld>
            <a:endParaRPr lang="pt-PT" altLang="pt-PT" sz="1200">
              <a:latin typeface="Calibri" pitchFamily="-109" charset="0"/>
            </a:endParaRPr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357188" y="3500438"/>
          <a:ext cx="3668712" cy="2600325"/>
        </p:xfrm>
        <a:graphic>
          <a:graphicData uri="http://schemas.openxmlformats.org/drawingml/2006/table">
            <a:tbl>
              <a:tblPr/>
              <a:tblGrid>
                <a:gridCol w="428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1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2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3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4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5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  <a:ea typeface="ＭＳ Ｐゴシック" pitchFamily="-109" charset="-128"/>
                          <a:cs typeface="Courier New" pitchFamily="-109" charset="0"/>
                        </a:rPr>
                        <a:t>6</a:t>
                      </a: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2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itchFamily="-109" charset="0"/>
                          <a:ea typeface="ＭＳ Ｐゴシック" pitchFamily="-109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pt-PT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  <a:ea typeface="ＭＳ Ｐゴシック" pitchFamily="-109" charset="-128"/>
                        <a:cs typeface="Courier New" pitchFamily="-109" charset="0"/>
                      </a:endParaRPr>
                    </a:p>
                  </a:txBody>
                  <a:tcPr marL="91442" marR="91442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838" name="Título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95888" cy="838200"/>
          </a:xfrm>
        </p:spPr>
        <p:txBody>
          <a:bodyPr/>
          <a:lstStyle/>
          <a:p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- </a:t>
            </a:r>
            <a:r>
              <a:rPr lang="en-US" altLang="pt-PT" sz="2400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8" name="Rectângulo 7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9" name="Rectângulo 8"/>
          <p:cNvSpPr/>
          <p:nvPr/>
        </p:nvSpPr>
        <p:spPr bwMode="auto">
          <a:xfrm>
            <a:off x="1357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" name="Rectângulo 9"/>
          <p:cNvSpPr/>
          <p:nvPr/>
        </p:nvSpPr>
        <p:spPr bwMode="auto">
          <a:xfrm>
            <a:off x="857250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32842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2843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2844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2845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2846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228" name="CaixaDeTexto 227"/>
          <p:cNvSpPr txBox="1"/>
          <p:nvPr/>
        </p:nvSpPr>
        <p:spPr>
          <a:xfrm>
            <a:off x="642938" y="1000125"/>
            <a:ext cx="2462583" cy="2277547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I1: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subl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I2: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jnz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I5</a:t>
            </a: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edi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I4: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subl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ebx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I5: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addl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ecx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edx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I6: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$10,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eax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I7: 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movl</a:t>
            </a:r>
            <a:r>
              <a:rPr lang="en-US" altLang="pt-PT" sz="1600" dirty="0">
                <a:latin typeface="Courier New" pitchFamily="-109" charset="0"/>
                <a:cs typeface="Courier New" pitchFamily="-109" charset="0"/>
              </a:rPr>
              <a:t> $20, %</a:t>
            </a:r>
            <a:r>
              <a:rPr lang="en-US" altLang="pt-PT" sz="1600" dirty="0" err="1">
                <a:latin typeface="Courier New" pitchFamily="-109" charset="0"/>
                <a:cs typeface="Courier New" pitchFamily="-109" charset="0"/>
              </a:rPr>
              <a:t>esi</a:t>
            </a:r>
            <a:endParaRPr lang="en-US" altLang="pt-PT" sz="1600" dirty="0">
              <a:latin typeface="Courier New" pitchFamily="-109" charset="0"/>
              <a:cs typeface="Courier New" pitchFamily="-109" charset="0"/>
            </a:endParaRPr>
          </a:p>
        </p:txBody>
      </p:sp>
      <p:sp>
        <p:nvSpPr>
          <p:cNvPr id="229" name="CaixaDeTexto 228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/>
              <a:t>F</a:t>
            </a:r>
          </a:p>
        </p:txBody>
      </p:sp>
      <p:grpSp>
        <p:nvGrpSpPr>
          <p:cNvPr id="12" name="Grupo 229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32920" name="CaixaDeTexto 230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2921" name="CaixaDeTexto 231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</p:grpSp>
      <p:grpSp>
        <p:nvGrpSpPr>
          <p:cNvPr id="13" name="Grupo 232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32917" name="CaixaDeTexto 233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F</a:t>
              </a:r>
            </a:p>
          </p:txBody>
        </p:sp>
        <p:sp>
          <p:nvSpPr>
            <p:cNvPr id="32918" name="CaixaDeTexto 234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D</a:t>
              </a:r>
            </a:p>
          </p:txBody>
        </p:sp>
        <p:sp>
          <p:nvSpPr>
            <p:cNvPr id="32919" name="CaixaDeTexto 235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</a:t>
              </a:r>
            </a:p>
          </p:txBody>
        </p:sp>
      </p:grpSp>
      <p:sp>
        <p:nvSpPr>
          <p:cNvPr id="237" name="CaixaDeTexto 236"/>
          <p:cNvSpPr txBox="1"/>
          <p:nvPr/>
        </p:nvSpPr>
        <p:spPr>
          <a:xfrm>
            <a:off x="4689475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I1</a:t>
            </a:r>
          </a:p>
        </p:txBody>
      </p:sp>
      <p:grpSp>
        <p:nvGrpSpPr>
          <p:cNvPr id="14" name="Grupo 237"/>
          <p:cNvGrpSpPr>
            <a:grpSpLocks/>
          </p:cNvGrpSpPr>
          <p:nvPr/>
        </p:nvGrpSpPr>
        <p:grpSpPr bwMode="auto">
          <a:xfrm>
            <a:off x="4689475" y="3643313"/>
            <a:ext cx="492125" cy="1685925"/>
            <a:chOff x="5214942" y="3643314"/>
            <a:chExt cx="492443" cy="1685994"/>
          </a:xfrm>
        </p:grpSpPr>
        <p:sp>
          <p:nvSpPr>
            <p:cNvPr id="239" name="CaixaDeTexto 238"/>
            <p:cNvSpPr txBox="1"/>
            <p:nvPr/>
          </p:nvSpPr>
          <p:spPr>
            <a:xfrm>
              <a:off x="5214942" y="3643314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0" name="CaixaDeTexto 239"/>
            <p:cNvSpPr txBox="1"/>
            <p:nvPr/>
          </p:nvSpPr>
          <p:spPr>
            <a:xfrm>
              <a:off x="5214942" y="4929242"/>
              <a:ext cx="492443" cy="400066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</p:grpSp>
      <p:grpSp>
        <p:nvGrpSpPr>
          <p:cNvPr id="15" name="Grupo 240"/>
          <p:cNvGrpSpPr>
            <a:grpSpLocks/>
          </p:cNvGrpSpPr>
          <p:nvPr/>
        </p:nvGrpSpPr>
        <p:grpSpPr bwMode="auto">
          <a:xfrm>
            <a:off x="4681538" y="1752599"/>
            <a:ext cx="500062" cy="3576639"/>
            <a:chOff x="5214942" y="1752574"/>
            <a:chExt cx="500066" cy="3576734"/>
          </a:xfrm>
        </p:grpSpPr>
        <p:sp>
          <p:nvSpPr>
            <p:cNvPr id="242" name="CaixaDeTexto 241"/>
            <p:cNvSpPr txBox="1"/>
            <p:nvPr/>
          </p:nvSpPr>
          <p:spPr>
            <a:xfrm>
              <a:off x="5214942" y="1752574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243" name="CaixaDeTexto 242"/>
            <p:cNvSpPr txBox="1"/>
            <p:nvPr/>
          </p:nvSpPr>
          <p:spPr>
            <a:xfrm>
              <a:off x="5222879" y="3643338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244" name="CaixaDeTexto 243"/>
            <p:cNvSpPr txBox="1"/>
            <p:nvPr/>
          </p:nvSpPr>
          <p:spPr>
            <a:xfrm>
              <a:off x="5214942" y="4929247"/>
              <a:ext cx="492129" cy="400061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I5</a:t>
              </a:r>
            </a:p>
          </p:txBody>
        </p:sp>
      </p:grpSp>
      <p:sp>
        <p:nvSpPr>
          <p:cNvPr id="249" name="CaixaDeTexto 248"/>
          <p:cNvSpPr txBox="1">
            <a:spLocks noChangeArrowheads="1"/>
          </p:cNvSpPr>
          <p:nvPr/>
        </p:nvSpPr>
        <p:spPr bwMode="auto">
          <a:xfrm>
            <a:off x="357188" y="392906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I1</a:t>
            </a:r>
          </a:p>
        </p:txBody>
      </p:sp>
      <p:sp>
        <p:nvSpPr>
          <p:cNvPr id="250" name="CaixaDeTexto 249"/>
          <p:cNvSpPr txBox="1">
            <a:spLocks noChangeArrowheads="1"/>
          </p:cNvSpPr>
          <p:nvPr/>
        </p:nvSpPr>
        <p:spPr bwMode="auto">
          <a:xfrm>
            <a:off x="357188" y="42640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I2</a:t>
            </a:r>
          </a:p>
        </p:txBody>
      </p:sp>
      <p:sp>
        <p:nvSpPr>
          <p:cNvPr id="251" name="CaixaDeTexto 250"/>
          <p:cNvSpPr txBox="1">
            <a:spLocks noChangeArrowheads="1"/>
          </p:cNvSpPr>
          <p:nvPr/>
        </p:nvSpPr>
        <p:spPr bwMode="auto">
          <a:xfrm>
            <a:off x="357188" y="4643438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I5</a:t>
            </a:r>
          </a:p>
        </p:txBody>
      </p:sp>
      <p:sp>
        <p:nvSpPr>
          <p:cNvPr id="255" name="Rectângulo 254"/>
          <p:cNvSpPr/>
          <p:nvPr/>
        </p:nvSpPr>
        <p:spPr bwMode="auto">
          <a:xfrm>
            <a:off x="2500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grpSp>
        <p:nvGrpSpPr>
          <p:cNvPr id="16" name="Grupo 260"/>
          <p:cNvGrpSpPr>
            <a:grpSpLocks/>
          </p:cNvGrpSpPr>
          <p:nvPr/>
        </p:nvGrpSpPr>
        <p:grpSpPr bwMode="auto">
          <a:xfrm>
            <a:off x="2571751" y="3857625"/>
            <a:ext cx="428323" cy="1543050"/>
            <a:chOff x="2571736" y="3857628"/>
            <a:chExt cx="427681" cy="1543118"/>
          </a:xfrm>
        </p:grpSpPr>
        <p:grpSp>
          <p:nvGrpSpPr>
            <p:cNvPr id="32907" name="Grupo 255"/>
            <p:cNvGrpSpPr>
              <a:grpSpLocks/>
            </p:cNvGrpSpPr>
            <p:nvPr/>
          </p:nvGrpSpPr>
          <p:grpSpPr bwMode="auto">
            <a:xfrm>
              <a:off x="2571736" y="4214818"/>
              <a:ext cx="370614" cy="1185928"/>
              <a:chOff x="1986808" y="3857628"/>
              <a:chExt cx="370614" cy="1185928"/>
            </a:xfrm>
          </p:grpSpPr>
          <p:sp>
            <p:nvSpPr>
              <p:cNvPr id="32909" name="CaixaDeTexto 256"/>
              <p:cNvSpPr txBox="1">
                <a:spLocks noChangeArrowheads="1"/>
              </p:cNvSpPr>
              <p:nvPr/>
            </p:nvSpPr>
            <p:spPr bwMode="auto">
              <a:xfrm>
                <a:off x="2000232" y="4643446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F</a:t>
                </a:r>
              </a:p>
            </p:txBody>
          </p:sp>
          <p:sp>
            <p:nvSpPr>
              <p:cNvPr id="32910" name="CaixaDeTexto 257"/>
              <p:cNvSpPr txBox="1">
                <a:spLocks noChangeArrowheads="1"/>
              </p:cNvSpPr>
              <p:nvPr/>
            </p:nvSpPr>
            <p:spPr bwMode="auto">
              <a:xfrm>
                <a:off x="1986808" y="4214818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D</a:t>
                </a:r>
              </a:p>
            </p:txBody>
          </p:sp>
          <p:sp>
            <p:nvSpPr>
              <p:cNvPr id="32911" name="CaixaDeTexto 258"/>
              <p:cNvSpPr txBox="1">
                <a:spLocks noChangeArrowheads="1"/>
              </p:cNvSpPr>
              <p:nvPr/>
            </p:nvSpPr>
            <p:spPr bwMode="auto">
              <a:xfrm>
                <a:off x="2000232" y="3857628"/>
                <a:ext cx="356188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E</a:t>
                </a:r>
              </a:p>
            </p:txBody>
          </p:sp>
        </p:grpSp>
        <p:sp>
          <p:nvSpPr>
            <p:cNvPr id="32908" name="CaixaDeTexto 259"/>
            <p:cNvSpPr txBox="1">
              <a:spLocks noChangeArrowheads="1"/>
            </p:cNvSpPr>
            <p:nvPr/>
          </p:nvSpPr>
          <p:spPr bwMode="auto">
            <a:xfrm>
              <a:off x="2571737" y="3857628"/>
              <a:ext cx="427680" cy="400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sp>
        <p:nvSpPr>
          <p:cNvPr id="262" name="CaixaDeTexto 261"/>
          <p:cNvSpPr txBox="1">
            <a:spLocks noChangeArrowheads="1"/>
          </p:cNvSpPr>
          <p:nvPr/>
        </p:nvSpPr>
        <p:spPr bwMode="auto">
          <a:xfrm>
            <a:off x="357188" y="5000625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I6</a:t>
            </a:r>
          </a:p>
        </p:txBody>
      </p:sp>
      <p:grpSp>
        <p:nvGrpSpPr>
          <p:cNvPr id="18" name="Grupo 267"/>
          <p:cNvGrpSpPr>
            <a:grpSpLocks/>
          </p:cNvGrpSpPr>
          <p:nvPr/>
        </p:nvGrpSpPr>
        <p:grpSpPr bwMode="auto">
          <a:xfrm>
            <a:off x="4681519" y="514350"/>
            <a:ext cx="2557481" cy="4814887"/>
            <a:chOff x="5214942" y="514317"/>
            <a:chExt cx="2557512" cy="4814991"/>
          </a:xfrm>
        </p:grpSpPr>
        <p:grpSp>
          <p:nvGrpSpPr>
            <p:cNvPr id="32902" name="Grupo 262"/>
            <p:cNvGrpSpPr>
              <a:grpSpLocks/>
            </p:cNvGrpSpPr>
            <p:nvPr/>
          </p:nvGrpSpPr>
          <p:grpSpPr bwMode="auto">
            <a:xfrm>
              <a:off x="5214942" y="514317"/>
              <a:ext cx="2557512" cy="3529089"/>
              <a:chOff x="5214942" y="1728763"/>
              <a:chExt cx="2557512" cy="3529089"/>
            </a:xfrm>
          </p:grpSpPr>
          <p:sp>
            <p:nvSpPr>
              <p:cNvPr id="264" name="CaixaDeTexto 263"/>
              <p:cNvSpPr txBox="1"/>
              <p:nvPr/>
            </p:nvSpPr>
            <p:spPr>
              <a:xfrm>
                <a:off x="7280323" y="1728763"/>
                <a:ext cx="492131" cy="400059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I1</a:t>
                </a:r>
              </a:p>
            </p:txBody>
          </p:sp>
          <p:sp>
            <p:nvSpPr>
              <p:cNvPr id="265" name="CaixaDeTexto 264"/>
              <p:cNvSpPr txBox="1"/>
              <p:nvPr/>
            </p:nvSpPr>
            <p:spPr>
              <a:xfrm>
                <a:off x="5222898" y="2967040"/>
                <a:ext cx="492131" cy="400059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I2</a:t>
                </a:r>
              </a:p>
            </p:txBody>
          </p:sp>
          <p:sp>
            <p:nvSpPr>
              <p:cNvPr id="266" name="CaixaDeTexto 265"/>
              <p:cNvSpPr txBox="1"/>
              <p:nvPr/>
            </p:nvSpPr>
            <p:spPr>
              <a:xfrm>
                <a:off x="5214942" y="4857794"/>
                <a:ext cx="492129" cy="400058"/>
              </a:xfrm>
              <a:prstGeom prst="rect">
                <a:avLst/>
              </a:prstGeom>
              <a:solidFill>
                <a:schemeClr val="bg1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b="1" dirty="0">
                    <a:latin typeface="Courier New" pitchFamily="49" charset="0"/>
                    <a:ea typeface="+mn-ea"/>
                    <a:cs typeface="Courier New" pitchFamily="49" charset="0"/>
                  </a:rPr>
                  <a:t>I5</a:t>
                </a:r>
              </a:p>
            </p:txBody>
          </p:sp>
        </p:grpSp>
        <p:sp>
          <p:nvSpPr>
            <p:cNvPr id="267" name="CaixaDeTexto 266"/>
            <p:cNvSpPr txBox="1"/>
            <p:nvPr/>
          </p:nvSpPr>
          <p:spPr>
            <a:xfrm>
              <a:off x="5214942" y="4929250"/>
              <a:ext cx="492129" cy="400058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I6</a:t>
              </a:r>
            </a:p>
          </p:txBody>
        </p:sp>
      </p:grpSp>
      <p:sp>
        <p:nvSpPr>
          <p:cNvPr id="269" name="Rectângulo 268"/>
          <p:cNvSpPr/>
          <p:nvPr/>
        </p:nvSpPr>
        <p:spPr bwMode="auto">
          <a:xfrm>
            <a:off x="30765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70" name="CaixaDeTexto 269"/>
          <p:cNvSpPr txBox="1"/>
          <p:nvPr/>
        </p:nvSpPr>
        <p:spPr>
          <a:xfrm>
            <a:off x="6746507" y="514290"/>
            <a:ext cx="492493" cy="40011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I2</a:t>
            </a:r>
          </a:p>
        </p:txBody>
      </p:sp>
      <p:sp>
        <p:nvSpPr>
          <p:cNvPr id="278" name="Oval 277"/>
          <p:cNvSpPr/>
          <p:nvPr/>
        </p:nvSpPr>
        <p:spPr bwMode="auto">
          <a:xfrm>
            <a:off x="4640262" y="1765300"/>
            <a:ext cx="617538" cy="3683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err="1">
                <a:latin typeface="Courier New" pitchFamily="49" charset="0"/>
                <a:ea typeface="+mn-ea"/>
                <a:cs typeface="Courier New" pitchFamily="49" charset="0"/>
              </a:rPr>
              <a:t>nop</a:t>
            </a:r>
            <a:endParaRPr lang="en-US" sz="105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279" name="CaixaDeTexto 278"/>
          <p:cNvSpPr txBox="1"/>
          <p:nvPr/>
        </p:nvSpPr>
        <p:spPr>
          <a:xfrm>
            <a:off x="4689475" y="4929188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I3</a:t>
            </a:r>
          </a:p>
        </p:txBody>
      </p:sp>
      <p:sp>
        <p:nvSpPr>
          <p:cNvPr id="280" name="CaixaDeTexto 279"/>
          <p:cNvSpPr txBox="1">
            <a:spLocks noChangeArrowheads="1"/>
          </p:cNvSpPr>
          <p:nvPr/>
        </p:nvSpPr>
        <p:spPr bwMode="auto">
          <a:xfrm>
            <a:off x="357188" y="535781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 dirty="0">
                <a:latin typeface="Courier New" pitchFamily="-109" charset="0"/>
                <a:cs typeface="Courier New" pitchFamily="-109" charset="0"/>
              </a:rPr>
              <a:t>I3</a:t>
            </a:r>
          </a:p>
        </p:txBody>
      </p:sp>
      <p:grpSp>
        <p:nvGrpSpPr>
          <p:cNvPr id="32894" name="Grupo 280"/>
          <p:cNvGrpSpPr>
            <a:grpSpLocks/>
          </p:cNvGrpSpPr>
          <p:nvPr/>
        </p:nvGrpSpPr>
        <p:grpSpPr bwMode="auto">
          <a:xfrm>
            <a:off x="3106737" y="4243332"/>
            <a:ext cx="428322" cy="1543108"/>
            <a:chOff x="2571736" y="3857628"/>
            <a:chExt cx="428004" cy="1543118"/>
          </a:xfrm>
        </p:grpSpPr>
        <p:sp>
          <p:nvSpPr>
            <p:cNvPr id="32898" name="CaixaDeTexto 283"/>
            <p:cNvSpPr txBox="1">
              <a:spLocks noChangeArrowheads="1"/>
            </p:cNvSpPr>
            <p:nvPr/>
          </p:nvSpPr>
          <p:spPr bwMode="auto">
            <a:xfrm>
              <a:off x="2585160" y="5000636"/>
              <a:ext cx="3417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F</a:t>
              </a:r>
            </a:p>
          </p:txBody>
        </p:sp>
        <p:sp>
          <p:nvSpPr>
            <p:cNvPr id="32899" name="CaixaDeTexto 282"/>
            <p:cNvSpPr txBox="1">
              <a:spLocks noChangeArrowheads="1"/>
            </p:cNvSpPr>
            <p:nvPr/>
          </p:nvSpPr>
          <p:spPr bwMode="auto">
            <a:xfrm>
              <a:off x="2571736" y="3857628"/>
              <a:ext cx="428004" cy="40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dirty="0"/>
                <a:t>W</a:t>
              </a:r>
            </a:p>
          </p:txBody>
        </p:sp>
      </p:grpSp>
      <p:grpSp>
        <p:nvGrpSpPr>
          <p:cNvPr id="356" name="Group 355"/>
          <p:cNvGrpSpPr/>
          <p:nvPr/>
        </p:nvGrpSpPr>
        <p:grpSpPr>
          <a:xfrm>
            <a:off x="3148013" y="4572002"/>
            <a:ext cx="357187" cy="790575"/>
            <a:chOff x="3148013" y="4572002"/>
            <a:chExt cx="357187" cy="790575"/>
          </a:xfrm>
        </p:grpSpPr>
        <p:sp>
          <p:nvSpPr>
            <p:cNvPr id="288" name="Oval 287"/>
            <p:cNvSpPr/>
            <p:nvPr/>
          </p:nvSpPr>
          <p:spPr bwMode="auto">
            <a:xfrm>
              <a:off x="3148013" y="4572002"/>
              <a:ext cx="357187" cy="43338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  <p:sp>
          <p:nvSpPr>
            <p:cNvPr id="289" name="Oval 288"/>
            <p:cNvSpPr/>
            <p:nvPr/>
          </p:nvSpPr>
          <p:spPr bwMode="auto">
            <a:xfrm>
              <a:off x="3148013" y="4929190"/>
              <a:ext cx="357187" cy="43338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D</a:t>
              </a:r>
            </a:p>
          </p:txBody>
        </p:sp>
      </p:grpSp>
      <p:sp>
        <p:nvSpPr>
          <p:cNvPr id="291" name="Rectângulo 290"/>
          <p:cNvSpPr/>
          <p:nvPr/>
        </p:nvSpPr>
        <p:spPr bwMode="auto">
          <a:xfrm>
            <a:off x="35718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292" name="CaixaDeTexto 291"/>
          <p:cNvSpPr txBox="1">
            <a:spLocks noChangeArrowheads="1"/>
          </p:cNvSpPr>
          <p:nvPr/>
        </p:nvSpPr>
        <p:spPr bwMode="auto">
          <a:xfrm>
            <a:off x="357188" y="5764213"/>
            <a:ext cx="400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400" b="1">
                <a:latin typeface="Courier New" pitchFamily="-109" charset="0"/>
                <a:cs typeface="Courier New" pitchFamily="-109" charset="0"/>
              </a:rPr>
              <a:t>I4</a:t>
            </a:r>
          </a:p>
        </p:txBody>
      </p:sp>
      <p:grpSp>
        <p:nvGrpSpPr>
          <p:cNvPr id="23" name="Grupo 292"/>
          <p:cNvGrpSpPr>
            <a:grpSpLocks/>
          </p:cNvGrpSpPr>
          <p:nvPr/>
        </p:nvGrpSpPr>
        <p:grpSpPr bwMode="auto">
          <a:xfrm>
            <a:off x="3571873" y="4572001"/>
            <a:ext cx="400049" cy="1571625"/>
            <a:chOff x="3029218" y="4214818"/>
            <a:chExt cx="400052" cy="1571636"/>
          </a:xfrm>
        </p:grpSpPr>
        <p:grpSp>
          <p:nvGrpSpPr>
            <p:cNvPr id="32888" name="Grupo 280"/>
            <p:cNvGrpSpPr>
              <a:grpSpLocks/>
            </p:cNvGrpSpPr>
            <p:nvPr/>
          </p:nvGrpSpPr>
          <p:grpSpPr bwMode="auto">
            <a:xfrm>
              <a:off x="3029218" y="5000636"/>
              <a:ext cx="370614" cy="785818"/>
              <a:chOff x="2569828" y="4614928"/>
              <a:chExt cx="370614" cy="785818"/>
            </a:xfrm>
          </p:grpSpPr>
          <p:sp>
            <p:nvSpPr>
              <p:cNvPr id="32892" name="CaixaDeTexto 297"/>
              <p:cNvSpPr txBox="1">
                <a:spLocks noChangeArrowheads="1"/>
              </p:cNvSpPr>
              <p:nvPr/>
            </p:nvSpPr>
            <p:spPr bwMode="auto">
              <a:xfrm>
                <a:off x="2585160" y="5000636"/>
                <a:ext cx="34176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F</a:t>
                </a:r>
              </a:p>
            </p:txBody>
          </p:sp>
          <p:sp>
            <p:nvSpPr>
              <p:cNvPr id="32893" name="CaixaDeTexto 298"/>
              <p:cNvSpPr txBox="1">
                <a:spLocks noChangeArrowheads="1"/>
              </p:cNvSpPr>
              <p:nvPr/>
            </p:nvSpPr>
            <p:spPr bwMode="auto">
              <a:xfrm>
                <a:off x="2569828" y="4614928"/>
                <a:ext cx="370614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/>
                  <a:t>D</a:t>
                </a:r>
              </a:p>
            </p:txBody>
          </p:sp>
        </p:grpSp>
        <p:sp>
          <p:nvSpPr>
            <p:cNvPr id="296" name="Oval 295"/>
            <p:cNvSpPr/>
            <p:nvPr/>
          </p:nvSpPr>
          <p:spPr bwMode="auto">
            <a:xfrm>
              <a:off x="3072081" y="4214818"/>
              <a:ext cx="357189" cy="43339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W</a:t>
              </a:r>
            </a:p>
          </p:txBody>
        </p:sp>
        <p:sp>
          <p:nvSpPr>
            <p:cNvPr id="297" name="Oval 296"/>
            <p:cNvSpPr/>
            <p:nvPr/>
          </p:nvSpPr>
          <p:spPr bwMode="auto">
            <a:xfrm>
              <a:off x="3072081" y="4572008"/>
              <a:ext cx="357189" cy="4333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defRPr/>
              </a:pPr>
              <a:r>
                <a:rPr lang="en-US" dirty="0">
                  <a:ea typeface="+mn-ea"/>
                </a:rPr>
                <a:t>E</a:t>
              </a:r>
            </a:p>
          </p:txBody>
        </p:sp>
      </p:grpSp>
      <p:grpSp>
        <p:nvGrpSpPr>
          <p:cNvPr id="25" name="Grupo 306"/>
          <p:cNvGrpSpPr>
            <a:grpSpLocks/>
          </p:cNvGrpSpPr>
          <p:nvPr/>
        </p:nvGrpSpPr>
        <p:grpSpPr bwMode="auto">
          <a:xfrm>
            <a:off x="4640262" y="533400"/>
            <a:ext cx="2606676" cy="4800600"/>
            <a:chOff x="3428992" y="709539"/>
            <a:chExt cx="2606692" cy="4800687"/>
          </a:xfrm>
        </p:grpSpPr>
        <p:sp>
          <p:nvSpPr>
            <p:cNvPr id="301" name="CaixaDeTexto 300"/>
            <p:cNvSpPr txBox="1"/>
            <p:nvPr/>
          </p:nvSpPr>
          <p:spPr>
            <a:xfrm>
              <a:off x="3500431" y="3814746"/>
              <a:ext cx="492128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03" name="Oval 302"/>
            <p:cNvSpPr/>
            <p:nvPr/>
          </p:nvSpPr>
          <p:spPr bwMode="auto">
            <a:xfrm>
              <a:off x="5418142" y="709539"/>
              <a:ext cx="617542" cy="36830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05" name="Oval 304"/>
            <p:cNvSpPr/>
            <p:nvPr/>
          </p:nvSpPr>
          <p:spPr bwMode="auto">
            <a:xfrm>
              <a:off x="3428992" y="1941462"/>
              <a:ext cx="617542" cy="368307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050" b="1" dirty="0" err="1">
                  <a:latin typeface="Courier New" pitchFamily="49" charset="0"/>
                  <a:ea typeface="+mn-ea"/>
                  <a:cs typeface="Courier New" pitchFamily="49" charset="0"/>
                </a:rPr>
                <a:t>nop</a:t>
              </a:r>
              <a:endParaRPr lang="en-US" sz="1050" b="1" dirty="0"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306" name="CaixaDeTexto 305"/>
            <p:cNvSpPr txBox="1"/>
            <p:nvPr/>
          </p:nvSpPr>
          <p:spPr>
            <a:xfrm>
              <a:off x="3500431" y="5110169"/>
              <a:ext cx="492128" cy="400057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</p:grpSp>
      <p:sp>
        <p:nvSpPr>
          <p:cNvPr id="294" name="CaixaDeTexto 293"/>
          <p:cNvSpPr txBox="1"/>
          <p:nvPr/>
        </p:nvSpPr>
        <p:spPr bwMode="auto">
          <a:xfrm>
            <a:off x="4689475" y="175260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I5</a:t>
            </a:r>
          </a:p>
        </p:txBody>
      </p:sp>
      <p:sp>
        <p:nvSpPr>
          <p:cNvPr id="295" name="CaixaDeTexto 294"/>
          <p:cNvSpPr txBox="1"/>
          <p:nvPr/>
        </p:nvSpPr>
        <p:spPr bwMode="auto">
          <a:xfrm>
            <a:off x="4689475" y="363855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I6</a:t>
            </a:r>
          </a:p>
        </p:txBody>
      </p:sp>
      <p:grpSp>
        <p:nvGrpSpPr>
          <p:cNvPr id="26" name="Grupo 293"/>
          <p:cNvGrpSpPr>
            <a:grpSpLocks/>
          </p:cNvGrpSpPr>
          <p:nvPr/>
        </p:nvGrpSpPr>
        <p:grpSpPr bwMode="auto">
          <a:xfrm>
            <a:off x="2143127" y="6143626"/>
            <a:ext cx="2684124" cy="474108"/>
            <a:chOff x="2428926" y="2351169"/>
            <a:chExt cx="1822090" cy="474313"/>
          </a:xfrm>
        </p:grpSpPr>
        <p:cxnSp>
          <p:nvCxnSpPr>
            <p:cNvPr id="32881" name="Conexão recta unidireccional 290"/>
            <p:cNvCxnSpPr>
              <a:cxnSpLocks noChangeShapeType="1"/>
              <a:stCxn id="32882" idx="1"/>
              <a:endCxn id="8" idx="2"/>
            </p:cNvCxnSpPr>
            <p:nvPr/>
          </p:nvCxnSpPr>
          <p:spPr bwMode="auto">
            <a:xfrm rot="10800000">
              <a:off x="2428926" y="2351169"/>
              <a:ext cx="355627" cy="289566"/>
            </a:xfrm>
            <a:prstGeom prst="straightConnector1">
              <a:avLst/>
            </a:prstGeom>
            <a:noFill/>
            <a:ln w="38100">
              <a:solidFill>
                <a:srgbClr val="00B05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882" name="CaixaDeTexto 292"/>
            <p:cNvSpPr txBox="1">
              <a:spLocks noChangeArrowheads="1"/>
            </p:cNvSpPr>
            <p:nvPr/>
          </p:nvSpPr>
          <p:spPr bwMode="auto">
            <a:xfrm>
              <a:off x="2784551" y="2455990"/>
              <a:ext cx="1466465" cy="369492"/>
            </a:xfrm>
            <a:prstGeom prst="rect">
              <a:avLst/>
            </a:prstGeom>
            <a:noFill/>
            <a:ln w="9525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800" dirty="0">
                  <a:solidFill>
                    <a:srgbClr val="00B050"/>
                  </a:solidFill>
                  <a:latin typeface="Calibri" pitchFamily="-109" charset="0"/>
                </a:rPr>
                <a:t>Branch Taken</a:t>
              </a:r>
            </a:p>
          </p:txBody>
        </p:sp>
      </p:grpSp>
      <p:grpSp>
        <p:nvGrpSpPr>
          <p:cNvPr id="27" name="Grupo 293"/>
          <p:cNvGrpSpPr>
            <a:grpSpLocks/>
          </p:cNvGrpSpPr>
          <p:nvPr/>
        </p:nvGrpSpPr>
        <p:grpSpPr bwMode="auto">
          <a:xfrm>
            <a:off x="3290888" y="6143626"/>
            <a:ext cx="2043112" cy="474106"/>
            <a:chOff x="1646606" y="2351938"/>
            <a:chExt cx="1728839" cy="473801"/>
          </a:xfrm>
          <a:solidFill>
            <a:srgbClr val="FFFFFF"/>
          </a:solidFill>
        </p:grpSpPr>
        <p:cxnSp>
          <p:nvCxnSpPr>
            <p:cNvPr id="309" name="Conexão recta unidireccional 290"/>
            <p:cNvCxnSpPr>
              <a:cxnSpLocks noChangeShapeType="1"/>
              <a:stCxn id="310" idx="1"/>
              <a:endCxn id="269" idx="2"/>
            </p:cNvCxnSpPr>
            <p:nvPr/>
          </p:nvCxnSpPr>
          <p:spPr bwMode="auto">
            <a:xfrm rot="10800000">
              <a:off x="1646606" y="2351938"/>
              <a:ext cx="262373" cy="289255"/>
            </a:xfrm>
            <a:prstGeom prst="straightConnector1">
              <a:avLst/>
            </a:prstGeom>
            <a:grpFill/>
            <a:ln w="38100">
              <a:solidFill>
                <a:srgbClr val="00B050"/>
              </a:solidFill>
              <a:round/>
              <a:headEnd/>
              <a:tailEnd type="arrow" w="med" len="med"/>
            </a:ln>
          </p:spPr>
        </p:cxnSp>
        <p:sp>
          <p:nvSpPr>
            <p:cNvPr id="310" name="CaixaDeTexto 292"/>
            <p:cNvSpPr txBox="1">
              <a:spLocks noChangeArrowheads="1"/>
            </p:cNvSpPr>
            <p:nvPr/>
          </p:nvSpPr>
          <p:spPr bwMode="auto">
            <a:xfrm>
              <a:off x="1908979" y="2456645"/>
              <a:ext cx="1466466" cy="369094"/>
            </a:xfrm>
            <a:prstGeom prst="rect">
              <a:avLst/>
            </a:prstGeom>
            <a:grpFill/>
            <a:ln w="9525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1800" dirty="0" err="1">
                  <a:solidFill>
                    <a:srgbClr val="00B050"/>
                  </a:solidFill>
                  <a:latin typeface="Calibri" charset="0"/>
                </a:rPr>
                <a:t>Corrige</a:t>
              </a:r>
              <a:r>
                <a:rPr lang="en-US" sz="1800" dirty="0">
                  <a:solidFill>
                    <a:srgbClr val="00B050"/>
                  </a:solidFill>
                  <a:latin typeface="Calibri" charset="0"/>
                </a:rPr>
                <a:t> </a:t>
              </a:r>
              <a:r>
                <a:rPr lang="en-US" sz="1800" dirty="0" err="1">
                  <a:solidFill>
                    <a:srgbClr val="00B050"/>
                  </a:solidFill>
                  <a:latin typeface="Calibri" charset="0"/>
                </a:rPr>
                <a:t>previsão</a:t>
              </a:r>
              <a:endParaRPr lang="en-US" sz="1800" dirty="0">
                <a:solidFill>
                  <a:srgbClr val="00B050"/>
                </a:solidFill>
                <a:latin typeface="Calibri" charset="0"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5181600" y="990600"/>
            <a:ext cx="3810001" cy="5271115"/>
            <a:chOff x="4495800" y="1052736"/>
            <a:chExt cx="3810001" cy="5271115"/>
          </a:xfrm>
        </p:grpSpPr>
        <p:sp>
          <p:nvSpPr>
            <p:cNvPr id="304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7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308" name="Conexão em ângulos rectos 8"/>
            <p:cNvCxnSpPr>
              <a:endCxn id="304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1" name="Conexão em ângulos rectos 12"/>
            <p:cNvCxnSpPr>
              <a:endCxn id="307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2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313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4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5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316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7" name="Conexão em ângulos rectos 31"/>
            <p:cNvCxnSpPr>
              <a:stCxn id="307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8" name="Conexão em ângulos rectos 32"/>
            <p:cNvCxnSpPr>
              <a:stCxn id="304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9" name="Conexão em ângulos rectos 40"/>
            <p:cNvCxnSpPr>
              <a:endCxn id="312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0" name="Conexão em ângulos rectos 43"/>
            <p:cNvCxnSpPr>
              <a:stCxn id="314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1" name="Conexão em ângulos rectos 46"/>
            <p:cNvCxnSpPr>
              <a:stCxn id="313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2" name="Conexão em ângulos rectos 56"/>
            <p:cNvCxnSpPr>
              <a:endCxn id="315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3" name="Conexão em ângulos rectos 60"/>
            <p:cNvCxnSpPr>
              <a:stCxn id="315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4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5" name="Conexão em ângulos rectos 67"/>
            <p:cNvCxnSpPr>
              <a:stCxn id="324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6" name="Conexão recta 102"/>
            <p:cNvCxnSpPr>
              <a:stCxn id="336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7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8" name="Conexão recta unidireccional 107"/>
            <p:cNvCxnSpPr>
              <a:endCxn id="324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9" name="Conexão recta unidireccional 108"/>
            <p:cNvCxnSpPr>
              <a:endCxn id="313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0" name="Conexão em ângulos rectos 114"/>
            <p:cNvCxnSpPr>
              <a:endCxn id="314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1" name="Conexão em ângulos rectos 115"/>
            <p:cNvCxnSpPr>
              <a:endCxn id="340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2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33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34" name="Conexão recta unidireccional 37"/>
            <p:cNvCxnSpPr>
              <a:endCxn id="333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5" name="Conexão recta unidireccional 41"/>
            <p:cNvCxnSpPr>
              <a:stCxn id="333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6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37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38" name="Conexão em ângulos rectos 50"/>
            <p:cNvCxnSpPr>
              <a:stCxn id="307" idx="1"/>
              <a:endCxn id="346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9" name="Conexão em ângulos rectos 54"/>
            <p:cNvCxnSpPr>
              <a:stCxn id="337" idx="0"/>
              <a:endCxn id="340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0" name="Oval 339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1" name="Conexão em ângulos rectos 33"/>
            <p:cNvCxnSpPr>
              <a:stCxn id="340" idx="6"/>
              <a:endCxn id="304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2" name="Conexão em ângulos rectos 61"/>
            <p:cNvCxnSpPr>
              <a:stCxn id="340" idx="2"/>
              <a:endCxn id="307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3" name="Conexão em ângulos rectos 53"/>
            <p:cNvCxnSpPr>
              <a:endCxn id="344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4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5" name="Conexão em ângulos rectos 53"/>
            <p:cNvCxnSpPr>
              <a:stCxn id="344" idx="0"/>
              <a:endCxn id="313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46" name="Oval 345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47" name="Conexão em ângulos rectos 50"/>
            <p:cNvCxnSpPr>
              <a:stCxn id="346" idx="4"/>
              <a:endCxn id="337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8" name="Conexão em ângulos rectos 50"/>
            <p:cNvCxnSpPr>
              <a:stCxn id="304" idx="2"/>
              <a:endCxn id="346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58" name="Shape 357"/>
          <p:cNvCxnSpPr>
            <a:stCxn id="336" idx="3"/>
            <a:endCxn id="340" idx="5"/>
          </p:cNvCxnSpPr>
          <p:nvPr/>
        </p:nvCxnSpPr>
        <p:spPr bwMode="auto">
          <a:xfrm flipH="1">
            <a:off x="7113650" y="1177886"/>
            <a:ext cx="1496951" cy="4229271"/>
          </a:xfrm>
          <a:prstGeom prst="bentConnector4">
            <a:avLst>
              <a:gd name="adj1" fmla="val -23429"/>
              <a:gd name="adj2" fmla="val 106702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0" name="Oval 359"/>
          <p:cNvSpPr/>
          <p:nvPr/>
        </p:nvSpPr>
        <p:spPr bwMode="auto">
          <a:xfrm>
            <a:off x="4648200" y="3657600"/>
            <a:ext cx="617538" cy="3683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050" b="1" dirty="0" err="1">
                <a:latin typeface="Courier New" pitchFamily="49" charset="0"/>
                <a:ea typeface="+mn-ea"/>
                <a:cs typeface="Courier New" pitchFamily="49" charset="0"/>
              </a:rPr>
              <a:t>nop</a:t>
            </a:r>
            <a:endParaRPr lang="en-US" sz="1050" b="1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29" grpId="0"/>
      <p:bldP spid="237" grpId="0" animBg="1"/>
      <p:bldP spid="237" grpId="1" animBg="1"/>
      <p:bldP spid="249" grpId="0"/>
      <p:bldP spid="250" grpId="0"/>
      <p:bldP spid="251" grpId="0"/>
      <p:bldP spid="255" grpId="0" animBg="1"/>
      <p:bldP spid="255" grpId="1" animBg="1"/>
      <p:bldP spid="262" grpId="0"/>
      <p:bldP spid="269" grpId="0" animBg="1"/>
      <p:bldP spid="269" grpId="1" animBg="1"/>
      <p:bldP spid="270" grpId="0" animBg="1"/>
      <p:bldP spid="270" grpId="1" animBg="1"/>
      <p:bldP spid="278" grpId="0" animBg="1"/>
      <p:bldP spid="278" grpId="1" animBg="1"/>
      <p:bldP spid="279" grpId="0" animBg="1"/>
      <p:bldP spid="279" grpId="1" animBg="1"/>
      <p:bldP spid="280" grpId="0"/>
      <p:bldP spid="291" grpId="0" animBg="1"/>
      <p:bldP spid="292" grpId="0"/>
      <p:bldP spid="294" grpId="0" animBg="1"/>
      <p:bldP spid="294" grpId="1" animBg="1"/>
      <p:bldP spid="295" grpId="0" animBg="1"/>
      <p:bldP spid="295" grpId="1" animBg="1"/>
      <p:bldP spid="360" grpId="0" animBg="1"/>
      <p:bldP spid="36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- </a:t>
            </a:r>
            <a:r>
              <a:rPr lang="en-US" altLang="pt-PT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pt-PT" altLang="pt-PT" dirty="0">
              <a:latin typeface="Courier New" pitchFamily="-109" charset="0"/>
              <a:ea typeface="ＭＳ Ｐゴシック" pitchFamily="-109" charset="-128"/>
              <a:cs typeface="Courier New" pitchFamily="-109" charset="0"/>
            </a:endParaRPr>
          </a:p>
        </p:txBody>
      </p:sp>
      <p:sp>
        <p:nvSpPr>
          <p:cNvPr id="33795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Prevê-se que o salto é sempre tomado</a:t>
            </a:r>
          </a:p>
          <a:p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A correcção da previsão é determinada posteriormente, quando a instrução de salto termina o estágio de execução</a:t>
            </a:r>
          </a:p>
          <a:p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Se a previsão estiver errada as instruções que entretanto foram lidas para o </a:t>
            </a:r>
            <a:r>
              <a:rPr lang="pt-PT" altLang="pt-PT" sz="2400" i="1" dirty="0">
                <a:latin typeface="Calibri" pitchFamily="-109" charset="0"/>
                <a:ea typeface="ＭＳ Ｐゴシック" pitchFamily="-109" charset="-128"/>
              </a:rPr>
              <a:t>pipeline</a:t>
            </a: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 são convertidas em </a:t>
            </a:r>
            <a:r>
              <a:rPr lang="pt-PT" altLang="pt-PT" sz="2000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nops</a:t>
            </a: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:</a:t>
            </a:r>
          </a:p>
          <a:p>
            <a:pPr lvl="1"/>
            <a:r>
              <a:rPr lang="pt-PT" altLang="pt-PT" sz="2000" dirty="0">
                <a:latin typeface="Calibri" pitchFamily="-109" charset="0"/>
                <a:ea typeface="ＭＳ Ｐゴシック" pitchFamily="-109" charset="-128"/>
              </a:rPr>
              <a:t>Injecção de </a:t>
            </a:r>
            <a:r>
              <a:rPr lang="ja-JP" altLang="pt-PT" sz="2000" dirty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sz="2000" dirty="0">
                <a:latin typeface="Calibri" pitchFamily="-109" charset="0"/>
                <a:ea typeface="ＭＳ Ｐゴシック" pitchFamily="-109" charset="-128"/>
              </a:rPr>
              <a:t>bolhas</a:t>
            </a:r>
            <a:r>
              <a:rPr lang="ja-JP" altLang="pt-PT" sz="2000" dirty="0">
                <a:latin typeface="Calibri" pitchFamily="-109" charset="0"/>
                <a:ea typeface="ＭＳ Ｐゴシック" pitchFamily="-109" charset="-128"/>
              </a:rPr>
              <a:t>”</a:t>
            </a:r>
            <a:endParaRPr lang="pt-PT" altLang="ja-JP" sz="2000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Isto é possível porque estas instruções ainda não tiveram hipótese de alterar o estado da máquina</a:t>
            </a:r>
          </a:p>
          <a:p>
            <a:pPr lvl="1"/>
            <a:r>
              <a:rPr lang="pt-PT" altLang="pt-PT" sz="2000" dirty="0">
                <a:latin typeface="Calibri" pitchFamily="-109" charset="0"/>
                <a:ea typeface="ＭＳ Ｐゴシック" pitchFamily="-109" charset="-128"/>
              </a:rPr>
              <a:t>Escritas que alteram o estado acontecem apenas no final do estágio de </a:t>
            </a:r>
            <a:r>
              <a:rPr lang="ja-JP" altLang="pt-PT" sz="2000" dirty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sz="2000" dirty="0">
                <a:latin typeface="Calibri" pitchFamily="-109" charset="0"/>
                <a:ea typeface="ＭＳ Ｐゴシック" pitchFamily="-109" charset="-128"/>
              </a:rPr>
              <a:t>WRITEBACK</a:t>
            </a:r>
            <a:r>
              <a:rPr lang="ja-JP" altLang="pt-PT" sz="2000" dirty="0">
                <a:latin typeface="Calibri" pitchFamily="-109" charset="0"/>
                <a:ea typeface="ＭＳ Ｐゴシック" pitchFamily="-109" charset="-128"/>
              </a:rPr>
              <a:t>”</a:t>
            </a:r>
            <a:r>
              <a:rPr lang="pt-PT" altLang="ja-JP" sz="2000" dirty="0">
                <a:latin typeface="Calibri" pitchFamily="-109" charset="0"/>
                <a:ea typeface="ＭＳ Ｐゴシック" pitchFamily="-109" charset="-128"/>
              </a:rPr>
              <a:t> (Registos)</a:t>
            </a:r>
          </a:p>
          <a:p>
            <a:r>
              <a:rPr lang="pt-PT" altLang="pt-PT" sz="2400" i="1" dirty="0" err="1">
                <a:latin typeface="Calibri" pitchFamily="-109" charset="0"/>
                <a:ea typeface="ＭＳ Ｐゴシック" pitchFamily="-109" charset="-128"/>
              </a:rPr>
              <a:t>stall</a:t>
            </a: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 do pipeline (injecção de </a:t>
            </a:r>
            <a:r>
              <a:rPr lang="ja-JP" altLang="pt-PT" sz="2400" dirty="0">
                <a:latin typeface="Calibri" pitchFamily="-109" charset="0"/>
                <a:ea typeface="ＭＳ Ｐゴシック" pitchFamily="-109" charset="-128"/>
              </a:rPr>
              <a:t>“</a:t>
            </a:r>
            <a:r>
              <a:rPr lang="pt-PT" altLang="ja-JP" sz="2400" dirty="0">
                <a:latin typeface="Calibri" pitchFamily="-109" charset="0"/>
                <a:ea typeface="ＭＳ Ｐゴシック" pitchFamily="-109" charset="-128"/>
              </a:rPr>
              <a:t>bolhas</a:t>
            </a:r>
            <a:r>
              <a:rPr lang="ja-JP" altLang="pt-PT" sz="2400" dirty="0">
                <a:latin typeface="Calibri" pitchFamily="-109" charset="0"/>
                <a:ea typeface="ＭＳ Ｐゴシック" pitchFamily="-109" charset="-128"/>
              </a:rPr>
              <a:t>”</a:t>
            </a:r>
            <a:r>
              <a:rPr lang="pt-PT" altLang="ja-JP" sz="2400" dirty="0">
                <a:latin typeface="Calibri" pitchFamily="-109" charset="0"/>
                <a:ea typeface="ＭＳ Ｐゴシック" pitchFamily="-109" charset="-128"/>
              </a:rPr>
              <a:t>): resulta num desperdício de um número de ciclos igual ao número de bolhas injectadas</a:t>
            </a:r>
            <a:endParaRPr lang="pt-PT" altLang="pt-PT" sz="2400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3796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3797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36B772AB-23D6-4F7E-9CA5-E013BC7665A5}" type="slidenum">
              <a:rPr lang="pt-PT" altLang="pt-PT" sz="1200">
                <a:latin typeface="Calibri" pitchFamily="-109" charset="0"/>
              </a:rPr>
              <a:pPr eaLnBrk="1" hangingPunct="1"/>
              <a:t>23</a:t>
            </a:fld>
            <a:endParaRPr lang="pt-PT" altLang="pt-PT" sz="1200">
              <a:latin typeface="Calibri" pitchFamily="-10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 - </a:t>
            </a:r>
            <a:r>
              <a:rPr lang="en-US" altLang="pt-PT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1747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pt-PT" sz="2400" b="1" dirty="0" err="1">
                <a:latin typeface="Calibri" pitchFamily="-109" charset="0"/>
                <a:ea typeface="ＭＳ Ｐゴシック" pitchFamily="-109" charset="-128"/>
              </a:rPr>
              <a:t>Previsão</a:t>
            </a:r>
            <a:r>
              <a:rPr lang="en-US" altLang="pt-PT" sz="2400" b="1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b="1" dirty="0" err="1">
                <a:latin typeface="Calibri" pitchFamily="-109" charset="0"/>
                <a:ea typeface="ＭＳ Ｐゴシック" pitchFamily="-109" charset="-128"/>
              </a:rPr>
              <a:t>estática</a:t>
            </a:r>
            <a:r>
              <a:rPr lang="en-US" altLang="pt-PT" sz="2400" b="1" dirty="0">
                <a:latin typeface="Calibri" pitchFamily="-109" charset="0"/>
                <a:ea typeface="ＭＳ Ｐゴシック" pitchFamily="-109" charset="-128"/>
              </a:rPr>
              <a:t> dos </a:t>
            </a:r>
            <a:r>
              <a:rPr lang="en-US" altLang="pt-PT" sz="2400" b="1" dirty="0" err="1">
                <a:latin typeface="Calibri" pitchFamily="-109" charset="0"/>
                <a:ea typeface="ＭＳ Ｐゴシック" pitchFamily="-109" charset="-128"/>
              </a:rPr>
              <a:t>saltos</a:t>
            </a:r>
            <a:endParaRPr lang="en-US" altLang="pt-PT" sz="2400" b="1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Análises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estatísticas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: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condicionais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tomados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60% dos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casos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.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Prever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que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é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tomado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(</a:t>
            </a: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Taken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)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acerta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mais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do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que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metade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das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vezes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Alternativas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:  	NT – </a:t>
            </a: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Not Taken	</a:t>
            </a:r>
            <a:b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</a:b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		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BTFNT – </a:t>
            </a: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Backward Taken, Forward Not Taken</a:t>
            </a:r>
          </a:p>
          <a:p>
            <a:pPr>
              <a:buNone/>
            </a:pPr>
            <a:endParaRPr lang="en-US" altLang="pt-PT" sz="2000" i="1" dirty="0">
              <a:latin typeface="Calibri" pitchFamily="-109" charset="0"/>
              <a:ea typeface="ＭＳ Ｐゴシック" pitchFamily="-109" charset="-128"/>
            </a:endParaRPr>
          </a:p>
          <a:p>
            <a:pPr>
              <a:buNone/>
            </a:pPr>
            <a:r>
              <a:rPr lang="en-US" altLang="pt-PT" sz="2400" b="1" dirty="0" err="1">
                <a:latin typeface="Calibri" pitchFamily="-109" charset="0"/>
                <a:ea typeface="ＭＳ Ｐゴシック" pitchFamily="-109" charset="-128"/>
              </a:rPr>
              <a:t>Previsão</a:t>
            </a:r>
            <a:r>
              <a:rPr lang="en-US" altLang="pt-PT" sz="2400" b="1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b="1" dirty="0" err="1">
                <a:latin typeface="Calibri" pitchFamily="-109" charset="0"/>
                <a:ea typeface="ＭＳ Ｐゴシック" pitchFamily="-109" charset="-128"/>
              </a:rPr>
              <a:t>dinâmica</a:t>
            </a:r>
            <a:r>
              <a:rPr lang="en-US" altLang="pt-PT" sz="2400" b="1" dirty="0">
                <a:latin typeface="Calibri" pitchFamily="-109" charset="0"/>
                <a:ea typeface="ＭＳ Ｐゴシック" pitchFamily="-109" charset="-128"/>
              </a:rPr>
              <a:t> dos </a:t>
            </a:r>
            <a:r>
              <a:rPr lang="en-US" altLang="pt-PT" sz="2400" b="1" dirty="0" err="1">
                <a:latin typeface="Calibri" pitchFamily="-109" charset="0"/>
                <a:ea typeface="ＭＳ Ｐゴシック" pitchFamily="-109" charset="-128"/>
              </a:rPr>
              <a:t>saltos</a:t>
            </a:r>
            <a:endParaRPr lang="en-US" altLang="pt-PT" sz="2400" b="1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A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previsão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é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feita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tempo de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execução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baseada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no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historial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recente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Branch prediction buffer 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–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tabela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que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guarda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para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cada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instrução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do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programa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1 </a:t>
            </a: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bit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indicando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se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foi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ou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não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tomado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na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última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execução</a:t>
            </a:r>
            <a:br>
              <a:rPr lang="en-US" altLang="pt-PT" sz="2000" dirty="0">
                <a:latin typeface="Calibri" pitchFamily="-109" charset="0"/>
                <a:ea typeface="ＭＳ Ｐゴシック" pitchFamily="-109" charset="-128"/>
              </a:rPr>
            </a:br>
            <a:br>
              <a:rPr lang="en-US" altLang="pt-PT" sz="2000" dirty="0">
                <a:latin typeface="Calibri" pitchFamily="-109" charset="0"/>
                <a:ea typeface="ＭＳ Ｐゴシック" pitchFamily="-109" charset="-128"/>
              </a:rPr>
            </a:b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De facto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este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buffer 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tem um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número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limitado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entradas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guarda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informação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apenas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sobre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as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últimas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instruções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  <a:p>
            <a:pPr>
              <a:buNone/>
            </a:pP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1748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174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D54D8AD1-93D7-4D4A-9E14-BA80328DBC1F}" type="slidenum">
              <a:rPr lang="pt-PT" altLang="pt-PT" sz="1200">
                <a:latin typeface="Calibri" pitchFamily="-109" charset="0"/>
              </a:rPr>
              <a:pPr eaLnBrk="1" hangingPunct="1"/>
              <a:t>24</a:t>
            </a:fld>
            <a:endParaRPr lang="pt-PT" altLang="pt-PT" sz="1200">
              <a:latin typeface="Calibri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Dependências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de </a:t>
            </a:r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Controlo</a:t>
            </a:r>
            <a:r>
              <a:rPr lang="en-US" altLang="pt-PT" dirty="0">
                <a:latin typeface="Calibri" pitchFamily="-109" charset="0"/>
                <a:ea typeface="ＭＳ Ｐゴシック" pitchFamily="-109" charset="-128"/>
              </a:rPr>
              <a:t>  - </a:t>
            </a:r>
            <a:r>
              <a:rPr lang="en-US" altLang="pt-PT" dirty="0" err="1">
                <a:latin typeface="Courier New" pitchFamily="-109" charset="0"/>
                <a:ea typeface="ＭＳ Ｐゴシック" pitchFamily="-109" charset="-128"/>
                <a:cs typeface="Courier New" pitchFamily="-109" charset="0"/>
              </a:rPr>
              <a:t>jXX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1747" name="Marcador de Posição de Conteúdo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1447800"/>
          </a:xfrm>
        </p:spPr>
        <p:txBody>
          <a:bodyPr/>
          <a:lstStyle/>
          <a:p>
            <a:pPr>
              <a:buNone/>
            </a:pPr>
            <a:r>
              <a:rPr lang="en-US" altLang="pt-PT" sz="2400" b="1" dirty="0">
                <a:latin typeface="Calibri" pitchFamily="-109" charset="0"/>
                <a:ea typeface="ＭＳ Ｐゴシック" pitchFamily="-109" charset="-128"/>
              </a:rPr>
              <a:t>Branch delay slot</a:t>
            </a:r>
          </a:p>
          <a:p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A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instrução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a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seguir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é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sempre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executada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. Compete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compilador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colocar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a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seguir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salto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uma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instrução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executável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(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ou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um </a:t>
            </a:r>
            <a:r>
              <a:rPr lang="en-US" altLang="pt-PT" sz="2000" dirty="0" err="1">
                <a:latin typeface="Courier New"/>
                <a:ea typeface="ＭＳ Ｐゴシック" pitchFamily="-109" charset="-128"/>
                <a:cs typeface="Courier New"/>
              </a:rPr>
              <a:t>nop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).</a:t>
            </a:r>
          </a:p>
          <a:p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Técnica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caiu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em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desuso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devido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à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profundidade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dos </a:t>
            </a:r>
            <a:r>
              <a:rPr lang="en-US" altLang="pt-PT" sz="2000" i="1" dirty="0">
                <a:latin typeface="Calibri" pitchFamily="-109" charset="0"/>
                <a:ea typeface="ＭＳ Ｐゴシック" pitchFamily="-109" charset="-128"/>
              </a:rPr>
              <a:t>pipelines 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actuais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  <a:p>
            <a:pPr>
              <a:buNone/>
            </a:pPr>
            <a:endParaRPr lang="en-US" altLang="pt-PT" sz="2000" i="1" dirty="0">
              <a:latin typeface="Calibri" pitchFamily="-109" charset="0"/>
              <a:ea typeface="ＭＳ Ｐゴシック" pitchFamily="-109" charset="-128"/>
            </a:endParaRPr>
          </a:p>
          <a:p>
            <a:pPr>
              <a:buNone/>
            </a:pP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1748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3174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D54D8AD1-93D7-4D4A-9E14-BA80328DBC1F}" type="slidenum">
              <a:rPr lang="pt-PT" altLang="pt-PT" sz="1200">
                <a:latin typeface="Calibri" pitchFamily="-109" charset="0"/>
              </a:rPr>
              <a:pPr eaLnBrk="1" hangingPunct="1"/>
              <a:t>25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2413337"/>
            <a:ext cx="249336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>
                <a:latin typeface="Courier New"/>
                <a:cs typeface="Courier New"/>
              </a:rPr>
              <a:t>movl</a:t>
            </a:r>
            <a:r>
              <a:rPr lang="pt-PT" dirty="0">
                <a:latin typeface="Courier New"/>
                <a:cs typeface="Courier New"/>
              </a:rPr>
              <a:t> $10, %</a:t>
            </a:r>
            <a:r>
              <a:rPr lang="pt-PT" dirty="0" err="1">
                <a:latin typeface="Courier New"/>
                <a:cs typeface="Courier New"/>
              </a:rPr>
              <a:t>eax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subl</a:t>
            </a:r>
            <a:r>
              <a:rPr lang="pt-PT" dirty="0">
                <a:latin typeface="Courier New"/>
                <a:cs typeface="Courier New"/>
              </a:rPr>
              <a:t> %</a:t>
            </a:r>
            <a:r>
              <a:rPr lang="pt-PT" dirty="0" err="1">
                <a:latin typeface="Courier New"/>
                <a:cs typeface="Courier New"/>
              </a:rPr>
              <a:t>ebx</a:t>
            </a:r>
            <a:r>
              <a:rPr lang="pt-PT" dirty="0">
                <a:latin typeface="Courier New"/>
                <a:cs typeface="Courier New"/>
              </a:rPr>
              <a:t>, %</a:t>
            </a:r>
            <a:r>
              <a:rPr lang="pt-PT" dirty="0" err="1">
                <a:latin typeface="Courier New"/>
                <a:cs typeface="Courier New"/>
              </a:rPr>
              <a:t>ecx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jz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dirty="0" err="1">
                <a:latin typeface="Courier New"/>
                <a:cs typeface="Courier New"/>
              </a:rPr>
              <a:t>Label</a:t>
            </a:r>
            <a:endParaRPr lang="pt-PT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200" y="2413337"/>
            <a:ext cx="249336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>
                <a:latin typeface="Courier New"/>
                <a:cs typeface="Courier New"/>
              </a:rPr>
              <a:t>subl</a:t>
            </a:r>
            <a:r>
              <a:rPr lang="pt-PT" dirty="0">
                <a:latin typeface="Courier New"/>
                <a:cs typeface="Courier New"/>
              </a:rPr>
              <a:t> %</a:t>
            </a:r>
            <a:r>
              <a:rPr lang="pt-PT" dirty="0" err="1">
                <a:latin typeface="Courier New"/>
                <a:cs typeface="Courier New"/>
              </a:rPr>
              <a:t>ebx</a:t>
            </a:r>
            <a:r>
              <a:rPr lang="pt-PT" dirty="0">
                <a:latin typeface="Courier New"/>
                <a:cs typeface="Courier New"/>
              </a:rPr>
              <a:t>, %</a:t>
            </a:r>
            <a:r>
              <a:rPr lang="pt-PT" dirty="0" err="1">
                <a:latin typeface="Courier New"/>
                <a:cs typeface="Courier New"/>
              </a:rPr>
              <a:t>ecx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jz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dirty="0" err="1">
                <a:latin typeface="Courier New"/>
                <a:cs typeface="Courier New"/>
              </a:rPr>
              <a:t>Label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movl</a:t>
            </a:r>
            <a:r>
              <a:rPr lang="pt-PT" b="1" dirty="0">
                <a:solidFill>
                  <a:srgbClr val="FF0000"/>
                </a:solidFill>
                <a:latin typeface="Courier New"/>
                <a:cs typeface="Courier New"/>
              </a:rPr>
              <a:t> $10, %</a:t>
            </a:r>
            <a:r>
              <a:rPr lang="pt-PT" b="1" dirty="0" err="1">
                <a:solidFill>
                  <a:srgbClr val="FF0000"/>
                </a:solidFill>
                <a:latin typeface="Courier New"/>
                <a:cs typeface="Courier New"/>
              </a:rPr>
              <a:t>eax</a:t>
            </a:r>
            <a:endParaRPr lang="pt-PT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 bwMode="auto">
          <a:xfrm>
            <a:off x="2874366" y="2921169"/>
            <a:ext cx="1773834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3124200" y="2565737"/>
            <a:ext cx="1365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>
                <a:latin typeface="Calibri"/>
                <a:cs typeface="Calibri"/>
              </a:rPr>
              <a:t>compilador</a:t>
            </a:r>
          </a:p>
        </p:txBody>
      </p:sp>
      <p:cxnSp>
        <p:nvCxnSpPr>
          <p:cNvPr id="12" name="Straight Arrow Connector 11"/>
          <p:cNvCxnSpPr>
            <a:stCxn id="13" idx="1"/>
          </p:cNvCxnSpPr>
          <p:nvPr/>
        </p:nvCxnSpPr>
        <p:spPr bwMode="auto">
          <a:xfrm rot="10800000" flipV="1">
            <a:off x="7010400" y="2614879"/>
            <a:ext cx="609600" cy="63665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TextBox 12"/>
          <p:cNvSpPr txBox="1"/>
          <p:nvPr/>
        </p:nvSpPr>
        <p:spPr>
          <a:xfrm>
            <a:off x="7620000" y="2260937"/>
            <a:ext cx="13682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sempre</a:t>
            </a:r>
          </a:p>
          <a:p>
            <a:r>
              <a:rPr lang="pt-PT" dirty="0"/>
              <a:t>executada</a:t>
            </a:r>
          </a:p>
        </p:txBody>
      </p:sp>
      <p:sp>
        <p:nvSpPr>
          <p:cNvPr id="15" name="Marcador de Posição de Conteúdo 2"/>
          <p:cNvSpPr txBox="1">
            <a:spLocks/>
          </p:cNvSpPr>
          <p:nvPr/>
        </p:nvSpPr>
        <p:spPr bwMode="auto">
          <a:xfrm>
            <a:off x="304800" y="3581400"/>
            <a:ext cx="853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PT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Instruções</a:t>
            </a:r>
            <a:r>
              <a:rPr kumimoji="0" lang="en-US" altLang="pt-PT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 </a:t>
            </a:r>
            <a:r>
              <a:rPr kumimoji="0" lang="en-US" altLang="pt-PT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condicionais</a:t>
            </a:r>
            <a:endParaRPr kumimoji="0" lang="en-US" altLang="pt-PT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109" charset="0"/>
              <a:ea typeface="ＭＳ Ｐゴシック" pitchFamily="-109" charset="-128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pt-PT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instrução</a:t>
            </a:r>
            <a:r>
              <a:rPr kumimoji="0" lang="en-US" altLang="pt-PT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 </a:t>
            </a:r>
            <a:r>
              <a:rPr kumimoji="0" lang="en-US" altLang="pt-PT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é</a:t>
            </a:r>
            <a:r>
              <a:rPr kumimoji="0" lang="en-US" altLang="pt-PT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 </a:t>
            </a:r>
            <a:r>
              <a:rPr kumimoji="0" lang="en-US" altLang="pt-PT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executada</a:t>
            </a:r>
            <a:r>
              <a:rPr kumimoji="0" lang="en-US" altLang="pt-PT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 </a:t>
            </a:r>
            <a:r>
              <a:rPr kumimoji="0" lang="en-US" altLang="pt-PT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dependendo</a:t>
            </a:r>
            <a:r>
              <a:rPr kumimoji="0" lang="en-US" altLang="pt-PT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 </a:t>
            </a:r>
            <a:r>
              <a:rPr kumimoji="0" lang="en-US" altLang="pt-PT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-109" charset="0"/>
                <a:ea typeface="ＭＳ Ｐゴシック" pitchFamily="-109" charset="-128"/>
                <a:cs typeface="ＭＳ Ｐゴシック" charset="0"/>
              </a:rPr>
              <a:t>d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as </a:t>
            </a:r>
            <a:r>
              <a:rPr lang="en-US" altLang="pt-PT" i="1" kern="0" dirty="0">
                <a:latin typeface="Calibri" pitchFamily="-109" charset="0"/>
                <a:cs typeface="ＭＳ Ｐゴシック" charset="0"/>
              </a:rPr>
              <a:t>flags,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reduzindo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saltos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condicionais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IA32 tem </a:t>
            </a:r>
            <a:r>
              <a:rPr lang="en-US" altLang="pt-PT" kern="0" dirty="0">
                <a:latin typeface="Courier New"/>
                <a:cs typeface="Courier New"/>
              </a:rPr>
              <a:t>moves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condicionais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,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o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ARMv7 tem um campo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condicional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para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quase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todas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 as </a:t>
            </a:r>
            <a:r>
              <a:rPr lang="en-US" altLang="pt-PT" kern="0" dirty="0" err="1">
                <a:latin typeface="Calibri" pitchFamily="-109" charset="0"/>
                <a:cs typeface="ＭＳ Ｐゴシック" charset="0"/>
              </a:rPr>
              <a:t>instruções</a:t>
            </a:r>
            <a:r>
              <a:rPr lang="en-US" altLang="pt-PT" kern="0" dirty="0">
                <a:latin typeface="Calibri" pitchFamily="-109" charset="0"/>
                <a:cs typeface="ＭＳ Ｐゴシック" charset="0"/>
              </a:rPr>
              <a:t>.</a:t>
            </a:r>
            <a:endParaRPr kumimoji="0" lang="en-US" altLang="pt-PT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109" charset="0"/>
              <a:ea typeface="ＭＳ Ｐゴシック" pitchFamily="-109" charset="-128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pt-PT" sz="20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109" charset="0"/>
              <a:ea typeface="ＭＳ Ｐゴシック" pitchFamily="-109" charset="-128"/>
              <a:cs typeface="ＭＳ Ｐゴシック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pt-PT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-109" charset="0"/>
              <a:ea typeface="ＭＳ Ｐゴシック" pitchFamily="-109" charset="-128"/>
              <a:cs typeface="ＭＳ Ｐゴシック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52600" y="5181600"/>
            <a:ext cx="233945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>
                <a:latin typeface="Courier New"/>
                <a:cs typeface="Courier New"/>
              </a:rPr>
              <a:t>cmpl</a:t>
            </a:r>
            <a:r>
              <a:rPr lang="pt-PT" dirty="0">
                <a:latin typeface="Courier New"/>
                <a:cs typeface="Courier New"/>
              </a:rPr>
              <a:t> $10, %</a:t>
            </a:r>
            <a:r>
              <a:rPr lang="pt-PT" dirty="0" err="1">
                <a:latin typeface="Courier New"/>
                <a:cs typeface="Courier New"/>
              </a:rPr>
              <a:t>eax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jz</a:t>
            </a:r>
            <a:r>
              <a:rPr lang="pt-PT" dirty="0">
                <a:latin typeface="Courier New"/>
                <a:cs typeface="Courier New"/>
              </a:rPr>
              <a:t> </a:t>
            </a:r>
            <a:r>
              <a:rPr lang="pt-PT" dirty="0" err="1">
                <a:latin typeface="Courier New"/>
                <a:cs typeface="Courier New"/>
              </a:rPr>
              <a:t>Label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movl</a:t>
            </a:r>
            <a:r>
              <a:rPr lang="pt-PT" dirty="0">
                <a:latin typeface="Courier New"/>
                <a:cs typeface="Courier New"/>
              </a:rPr>
              <a:t> $10, %</a:t>
            </a:r>
            <a:r>
              <a:rPr lang="pt-PT" dirty="0" err="1">
                <a:latin typeface="Courier New"/>
                <a:cs typeface="Courier New"/>
              </a:rPr>
              <a:t>eax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Label</a:t>
            </a:r>
            <a:r>
              <a:rPr lang="pt-PT" dirty="0">
                <a:latin typeface="Courier New"/>
                <a:cs typeface="Courier New"/>
              </a:rPr>
              <a:t>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02834" y="5334000"/>
            <a:ext cx="264727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pt-PT" dirty="0" err="1">
                <a:latin typeface="Courier New"/>
                <a:cs typeface="Courier New"/>
              </a:rPr>
              <a:t>cmpl</a:t>
            </a:r>
            <a:r>
              <a:rPr lang="pt-PT" dirty="0">
                <a:latin typeface="Courier New"/>
                <a:cs typeface="Courier New"/>
              </a:rPr>
              <a:t> $10, %</a:t>
            </a:r>
            <a:r>
              <a:rPr lang="pt-PT" dirty="0" err="1">
                <a:latin typeface="Courier New"/>
                <a:cs typeface="Courier New"/>
              </a:rPr>
              <a:t>eax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 err="1">
                <a:latin typeface="Courier New"/>
                <a:cs typeface="Courier New"/>
              </a:rPr>
              <a:t>movnzl</a:t>
            </a:r>
            <a:r>
              <a:rPr lang="pt-PT" dirty="0">
                <a:latin typeface="Courier New"/>
                <a:cs typeface="Courier New"/>
              </a:rPr>
              <a:t> $10, %</a:t>
            </a:r>
            <a:r>
              <a:rPr lang="pt-PT" dirty="0" err="1">
                <a:latin typeface="Courier New"/>
                <a:cs typeface="Courier New"/>
              </a:rPr>
              <a:t>eax</a:t>
            </a:r>
            <a:endParaRPr lang="pt-PT" dirty="0">
              <a:latin typeface="Courier New"/>
              <a:cs typeface="Courier New"/>
            </a:endParaRPr>
          </a:p>
          <a:p>
            <a:r>
              <a:rPr lang="pt-PT" dirty="0">
                <a:latin typeface="Courier New"/>
                <a:cs typeface="Courier New"/>
              </a:rPr>
              <a:t>...</a:t>
            </a:r>
          </a:p>
        </p:txBody>
      </p:sp>
      <p:cxnSp>
        <p:nvCxnSpPr>
          <p:cNvPr id="18" name="Straight Arrow Connector 17"/>
          <p:cNvCxnSpPr>
            <a:stCxn id="16" idx="3"/>
            <a:endCxn id="17" idx="1"/>
          </p:cNvCxnSpPr>
          <p:nvPr/>
        </p:nvCxnSpPr>
        <p:spPr bwMode="auto">
          <a:xfrm flipV="1">
            <a:off x="4092053" y="5841832"/>
            <a:ext cx="1110781" cy="14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/>
      <p:bldP spid="15" grpId="0"/>
      <p:bldP spid="16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Intel Core i7 920 - Desempenho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ILP : Super Escalaridade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26</a:t>
            </a:fld>
            <a:endParaRPr lang="pt-PT" altLang="pt-PT"/>
          </a:p>
        </p:txBody>
      </p:sp>
      <p:pic>
        <p:nvPicPr>
          <p:cNvPr id="6" name="Picture 6" descr="f04-79-978012407726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762000" y="950913"/>
            <a:ext cx="7620000" cy="4931142"/>
          </a:xfrm>
        </p:spPr>
      </p:pic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838200" y="5799138"/>
            <a:ext cx="777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FIGURE 4.79</a:t>
            </a:r>
            <a:r>
              <a:rPr lang="en-US" sz="1200">
                <a:solidFill>
                  <a:srgbClr val="000000"/>
                </a:solidFill>
                <a:ea typeface="Times New Roman" pitchFamily="-105" charset="0"/>
                <a:cs typeface="Arial" pitchFamily="-105" charset="0"/>
              </a:rPr>
              <a:t> </a:t>
            </a:r>
            <a:r>
              <a:rPr lang="en-US" sz="1200"/>
              <a:t>Percentage of branch mispredictions and wasted work due to unfruitful speculation of Intel Core i7 920 running SPEC2006 integer benchmarks. </a:t>
            </a:r>
          </a:p>
        </p:txBody>
      </p:sp>
    </p:spTree>
    <p:extLst>
      <p:ext uri="{BB962C8B-B14F-4D97-AF65-F5344CB8AC3E}">
        <p14:creationId xmlns:p14="http://schemas.microsoft.com/office/powerpoint/2010/main" val="2969024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Data </a:t>
            </a:r>
            <a:r>
              <a:rPr lang="pt-PT" i="1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forwarding</a:t>
            </a: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: Motivação</a:t>
            </a:r>
          </a:p>
        </p:txBody>
      </p:sp>
      <p:sp>
        <p:nvSpPr>
          <p:cNvPr id="18434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As dependências de dados são demasiado comuns </a:t>
            </a:r>
          </a:p>
          <a:p>
            <a:pPr>
              <a:spcAft>
                <a:spcPts val="600"/>
              </a:spcAft>
            </a:pPr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Resolvê-las recorrendo à injecção de </a:t>
            </a:r>
            <a:r>
              <a:rPr lang="ja-JP" alt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“</a:t>
            </a:r>
            <a:r>
              <a:rPr lang="pt-PT" altLang="ja-JP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bolhas</a:t>
            </a:r>
            <a:r>
              <a:rPr lang="ja-JP" alt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”</a:t>
            </a:r>
            <a:r>
              <a:rPr lang="pt-PT" altLang="ja-JP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resulta no desperdício de um elevado número de ciclos, comprometendo o desempenho do </a:t>
            </a:r>
            <a:r>
              <a:rPr lang="pt-PT" altLang="ja-JP" sz="2400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pipeline</a:t>
            </a:r>
            <a:endParaRPr lang="pt-PT" altLang="ja-JP" sz="2400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 </a:t>
            </a:r>
            <a:r>
              <a:rPr lang="pt-PT" sz="2400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realimentação</a:t>
            </a:r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de dados (</a:t>
            </a:r>
            <a:r>
              <a:rPr lang="pt-PT" sz="2400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data </a:t>
            </a:r>
            <a:r>
              <a:rPr lang="pt-PT" sz="2400" i="1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forwarding</a:t>
            </a:r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) propõe-se resolver estas dependências de dados, diminuindo o número de bolhas injectadas (logo o número de ciclos desperdiçados)</a:t>
            </a:r>
          </a:p>
          <a:p>
            <a:endParaRPr lang="pt-PT" sz="2400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r>
              <a:rPr lang="pt-PT" sz="24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As dependências de controlo não sofrem qualquer alteração.</a:t>
            </a:r>
          </a:p>
        </p:txBody>
      </p:sp>
      <p:sp>
        <p:nvSpPr>
          <p:cNvPr id="1843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</a:p>
        </p:txBody>
      </p:sp>
      <p:sp>
        <p:nvSpPr>
          <p:cNvPr id="1843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2041F8-88A8-7449-A8FD-6FF696742DE0}" type="slidenum">
              <a:rPr lang="pt-PT"/>
              <a:pPr/>
              <a:t>27</a:t>
            </a:fld>
            <a:endParaRPr lang="pt-PT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i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Data Forwarding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Problema</a:t>
            </a:r>
          </a:p>
          <a:p>
            <a:pPr lvl="1"/>
            <a:r>
              <a:rPr lang="pt-PT" dirty="0">
                <a:latin typeface="Calibri" pitchFamily="-109" charset="0"/>
              </a:rPr>
              <a:t>Um registo é lido na fase de DECODE</a:t>
            </a:r>
          </a:p>
          <a:p>
            <a:pPr lvl="1"/>
            <a:r>
              <a:rPr lang="pt-PT" dirty="0">
                <a:latin typeface="Calibri" pitchFamily="-109" charset="0"/>
              </a:rPr>
              <a:t>A escrita só ocorre na fase de WRITEBACK</a:t>
            </a:r>
          </a:p>
          <a:p>
            <a:pPr>
              <a:spcBef>
                <a:spcPts val="1200"/>
              </a:spcBef>
            </a:pP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Observação</a:t>
            </a:r>
          </a:p>
          <a:p>
            <a:pPr lvl="1"/>
            <a:r>
              <a:rPr lang="pt-PT" dirty="0">
                <a:latin typeface="Calibri" pitchFamily="-109" charset="0"/>
              </a:rPr>
              <a:t>O valor a escrever no registo existe dentro do </a:t>
            </a:r>
            <a:r>
              <a:rPr lang="pt-PT" i="1" dirty="0">
                <a:latin typeface="Calibri" pitchFamily="-109" charset="0"/>
              </a:rPr>
              <a:t>pipeline </a:t>
            </a:r>
            <a:r>
              <a:rPr lang="pt-PT" dirty="0">
                <a:latin typeface="Calibri" pitchFamily="-109" charset="0"/>
              </a:rPr>
              <a:t>desde a fase de execução</a:t>
            </a:r>
          </a:p>
          <a:p>
            <a:pPr>
              <a:spcBef>
                <a:spcPts val="1200"/>
              </a:spcBef>
            </a:pPr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Resolução do problema</a:t>
            </a:r>
          </a:p>
          <a:p>
            <a:pPr lvl="1"/>
            <a:r>
              <a:rPr lang="pt-PT" dirty="0">
                <a:latin typeface="Calibri" pitchFamily="-109" charset="0"/>
              </a:rPr>
              <a:t>Passar o valor necessário directamente do estágio onde está disponível (E ou W) para o estágio de DECODE</a:t>
            </a:r>
          </a:p>
        </p:txBody>
      </p:sp>
      <p:sp>
        <p:nvSpPr>
          <p:cNvPr id="20483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</a:p>
        </p:txBody>
      </p:sp>
      <p:sp>
        <p:nvSpPr>
          <p:cNvPr id="20484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03B1D57-E35B-5048-B482-886B7C23ACC1}" type="slidenum">
              <a:rPr lang="pt-PT"/>
              <a:pPr/>
              <a:t>28</a:t>
            </a:fld>
            <a:endParaRPr 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aixaDeTexto 314"/>
          <p:cNvSpPr txBox="1"/>
          <p:nvPr/>
        </p:nvSpPr>
        <p:spPr bwMode="auto">
          <a:xfrm>
            <a:off x="4495800" y="1600200"/>
            <a:ext cx="492125" cy="400050"/>
          </a:xfrm>
          <a:prstGeom prst="rect">
            <a:avLst/>
          </a:prstGeom>
          <a:solidFill>
            <a:schemeClr val="bg1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latin typeface="Courier New" pitchFamily="49" charset="0"/>
                <a:ea typeface="+mn-ea"/>
                <a:cs typeface="Courier New" pitchFamily="49" charset="0"/>
              </a:rPr>
              <a:t>I2</a:t>
            </a:r>
          </a:p>
        </p:txBody>
      </p:sp>
      <p:graphicFrame>
        <p:nvGraphicFramePr>
          <p:cNvPr id="269" name="Tabela 268"/>
          <p:cNvGraphicFramePr>
            <a:graphicFrameLocks noGrp="1"/>
          </p:cNvGraphicFramePr>
          <p:nvPr/>
        </p:nvGraphicFramePr>
        <p:xfrm>
          <a:off x="357188" y="3500438"/>
          <a:ext cx="3128698" cy="25955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I1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I2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I3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I4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I5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I6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1" name="Rectângulo 300"/>
          <p:cNvSpPr/>
          <p:nvPr/>
        </p:nvSpPr>
        <p:spPr bwMode="auto">
          <a:xfrm>
            <a:off x="30003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00" name="Rectângulo 299"/>
          <p:cNvSpPr/>
          <p:nvPr/>
        </p:nvSpPr>
        <p:spPr bwMode="auto">
          <a:xfrm>
            <a:off x="2428875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2597" name="Título 1"/>
          <p:cNvSpPr>
            <a:spLocks noGrp="1"/>
          </p:cNvSpPr>
          <p:nvPr>
            <p:ph type="title"/>
          </p:nvPr>
        </p:nvSpPr>
        <p:spPr>
          <a:xfrm>
            <a:off x="214313" y="228600"/>
            <a:ext cx="4714875" cy="838200"/>
          </a:xfrm>
        </p:spPr>
        <p:txBody>
          <a:bodyPr/>
          <a:lstStyle/>
          <a:p>
            <a:r>
              <a:rPr lang="en-US" sz="2000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Exemplo</a:t>
            </a:r>
            <a:r>
              <a:rPr lang="en-US" sz="20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 de </a:t>
            </a:r>
            <a:r>
              <a:rPr lang="en-US" sz="2000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Forwarding </a:t>
            </a:r>
            <a:r>
              <a:rPr lang="en-US" sz="20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(1)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2598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</a:p>
        </p:txBody>
      </p:sp>
      <p:sp>
        <p:nvSpPr>
          <p:cNvPr id="22599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2AE7670-39D7-EC48-965A-032EFA5C759D}" type="slidenum">
              <a:rPr lang="pt-PT"/>
              <a:pPr/>
              <a:t>29</a:t>
            </a:fld>
            <a:endParaRPr lang="pt-PT"/>
          </a:p>
        </p:txBody>
      </p:sp>
      <p:sp>
        <p:nvSpPr>
          <p:cNvPr id="22600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1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2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3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04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CaixaDeTexto 267"/>
          <p:cNvSpPr txBox="1"/>
          <p:nvPr/>
        </p:nvSpPr>
        <p:spPr>
          <a:xfrm>
            <a:off x="642938" y="1189038"/>
            <a:ext cx="2955106" cy="1308050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I1: 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movl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$10,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eax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I2: 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movl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30(%ebx),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ecx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I3: 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addl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esi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eax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I4: </a:t>
            </a:r>
            <a:r>
              <a:rPr lang="en-US" sz="16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…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</p:txBody>
      </p:sp>
      <p:sp>
        <p:nvSpPr>
          <p:cNvPr id="270" name="CaixaDeTexto 269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</a:p>
        </p:txBody>
      </p:sp>
      <p:grpSp>
        <p:nvGrpSpPr>
          <p:cNvPr id="8" name="Grupo 289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22652" name="CaixaDeTexto 270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653" name="CaixaDeTexto 275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9" name="Grupo 290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22649" name="CaixaDeTexto 271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650" name="CaixaDeTexto 276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651" name="CaixaDeTexto 280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10" name="Grupo 291"/>
          <p:cNvGrpSpPr>
            <a:grpSpLocks/>
          </p:cNvGrpSpPr>
          <p:nvPr/>
        </p:nvGrpSpPr>
        <p:grpSpPr bwMode="auto">
          <a:xfrm>
            <a:off x="2500309" y="3857625"/>
            <a:ext cx="428323" cy="1543050"/>
            <a:chOff x="2500298" y="3857628"/>
            <a:chExt cx="427683" cy="1543118"/>
          </a:xfrm>
        </p:grpSpPr>
        <p:sp>
          <p:nvSpPr>
            <p:cNvPr id="22645" name="CaixaDeTexto 272"/>
            <p:cNvSpPr txBox="1">
              <a:spLocks noChangeArrowheads="1"/>
            </p:cNvSpPr>
            <p:nvPr/>
          </p:nvSpPr>
          <p:spPr bwMode="auto">
            <a:xfrm>
              <a:off x="2500298" y="500063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646" name="CaixaDeTexto 277"/>
            <p:cNvSpPr txBox="1">
              <a:spLocks noChangeArrowheads="1"/>
            </p:cNvSpPr>
            <p:nvPr/>
          </p:nvSpPr>
          <p:spPr bwMode="auto">
            <a:xfrm>
              <a:off x="2500298" y="464344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647" name="CaixaDeTexto 281"/>
            <p:cNvSpPr txBox="1">
              <a:spLocks noChangeArrowheads="1"/>
            </p:cNvSpPr>
            <p:nvPr/>
          </p:nvSpPr>
          <p:spPr bwMode="auto">
            <a:xfrm>
              <a:off x="2500298" y="421481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2648" name="CaixaDeTexto 284"/>
            <p:cNvSpPr txBox="1">
              <a:spLocks noChangeArrowheads="1"/>
            </p:cNvSpPr>
            <p:nvPr/>
          </p:nvSpPr>
          <p:spPr bwMode="auto">
            <a:xfrm>
              <a:off x="2500299" y="3857628"/>
              <a:ext cx="427682" cy="400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11" name="Grupo 292"/>
          <p:cNvGrpSpPr>
            <a:grpSpLocks/>
          </p:cNvGrpSpPr>
          <p:nvPr/>
        </p:nvGrpSpPr>
        <p:grpSpPr bwMode="auto">
          <a:xfrm>
            <a:off x="3031087" y="4214802"/>
            <a:ext cx="428322" cy="1543060"/>
            <a:chOff x="3031123" y="4214819"/>
            <a:chExt cx="429027" cy="1543117"/>
          </a:xfrm>
        </p:grpSpPr>
        <p:sp>
          <p:nvSpPr>
            <p:cNvPr id="22640" name="CaixaDeTexto 273"/>
            <p:cNvSpPr txBox="1">
              <a:spLocks noChangeArrowheads="1"/>
            </p:cNvSpPr>
            <p:nvPr/>
          </p:nvSpPr>
          <p:spPr bwMode="auto">
            <a:xfrm>
              <a:off x="3071802" y="535782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2641" name="CaixaDeTexto 278"/>
            <p:cNvSpPr txBox="1">
              <a:spLocks noChangeArrowheads="1"/>
            </p:cNvSpPr>
            <p:nvPr/>
          </p:nvSpPr>
          <p:spPr bwMode="auto">
            <a:xfrm>
              <a:off x="3071802" y="500063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2642" name="CaixaDeTexto 282"/>
            <p:cNvSpPr txBox="1">
              <a:spLocks noChangeArrowheads="1"/>
            </p:cNvSpPr>
            <p:nvPr/>
          </p:nvSpPr>
          <p:spPr bwMode="auto">
            <a:xfrm>
              <a:off x="3071802" y="4643446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2643" name="CaixaDeTexto 285"/>
            <p:cNvSpPr txBox="1">
              <a:spLocks noChangeArrowheads="1"/>
            </p:cNvSpPr>
            <p:nvPr/>
          </p:nvSpPr>
          <p:spPr bwMode="auto">
            <a:xfrm>
              <a:off x="3031123" y="4214819"/>
              <a:ext cx="429027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13" name="Grupo 322"/>
          <p:cNvGrpSpPr>
            <a:grpSpLocks/>
          </p:cNvGrpSpPr>
          <p:nvPr/>
        </p:nvGrpSpPr>
        <p:grpSpPr bwMode="auto">
          <a:xfrm>
            <a:off x="4495800" y="304800"/>
            <a:ext cx="2778125" cy="4957763"/>
            <a:chOff x="5214943" y="371443"/>
            <a:chExt cx="2780355" cy="4957926"/>
          </a:xfrm>
        </p:grpSpPr>
        <p:sp>
          <p:nvSpPr>
            <p:cNvPr id="309" name="CaixaDeTexto 308"/>
            <p:cNvSpPr txBox="1"/>
            <p:nvPr/>
          </p:nvSpPr>
          <p:spPr>
            <a:xfrm>
              <a:off x="7502778" y="371443"/>
              <a:ext cx="492520" cy="40006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17" name="CaixaDeTexto 316"/>
            <p:cNvSpPr txBox="1"/>
            <p:nvPr/>
          </p:nvSpPr>
          <p:spPr>
            <a:xfrm>
              <a:off x="5214943" y="3343341"/>
              <a:ext cx="492520" cy="40006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19" name="CaixaDeTexto 318"/>
            <p:cNvSpPr txBox="1"/>
            <p:nvPr/>
          </p:nvSpPr>
          <p:spPr>
            <a:xfrm>
              <a:off x="5214943" y="4929306"/>
              <a:ext cx="492520" cy="400063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</p:grpSp>
      <p:grpSp>
        <p:nvGrpSpPr>
          <p:cNvPr id="14" name="Grupo 321"/>
          <p:cNvGrpSpPr>
            <a:grpSpLocks/>
          </p:cNvGrpSpPr>
          <p:nvPr/>
        </p:nvGrpSpPr>
        <p:grpSpPr bwMode="auto">
          <a:xfrm>
            <a:off x="4495800" y="304800"/>
            <a:ext cx="2778125" cy="4953000"/>
            <a:chOff x="5291164" y="376222"/>
            <a:chExt cx="2778966" cy="4953146"/>
          </a:xfrm>
        </p:grpSpPr>
        <p:sp>
          <p:nvSpPr>
            <p:cNvPr id="315" name="CaixaDeTexto 314"/>
            <p:cNvSpPr txBox="1"/>
            <p:nvPr/>
          </p:nvSpPr>
          <p:spPr>
            <a:xfrm>
              <a:off x="7577856" y="376222"/>
              <a:ext cx="492274" cy="40006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8" name="CaixaDeTexto 317"/>
            <p:cNvSpPr txBox="1"/>
            <p:nvPr/>
          </p:nvSpPr>
          <p:spPr>
            <a:xfrm>
              <a:off x="5291164" y="1671660"/>
              <a:ext cx="492274" cy="40012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  <p:sp>
          <p:nvSpPr>
            <p:cNvPr id="320" name="CaixaDeTexto 319"/>
            <p:cNvSpPr txBox="1"/>
            <p:nvPr/>
          </p:nvSpPr>
          <p:spPr>
            <a:xfrm>
              <a:off x="5291164" y="3348110"/>
              <a:ext cx="492274" cy="40006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I4</a:t>
              </a:r>
            </a:p>
          </p:txBody>
        </p:sp>
        <p:sp>
          <p:nvSpPr>
            <p:cNvPr id="321" name="CaixaDeTexto 320"/>
            <p:cNvSpPr txBox="1"/>
            <p:nvPr/>
          </p:nvSpPr>
          <p:spPr>
            <a:xfrm>
              <a:off x="5291164" y="4929306"/>
              <a:ext cx="492274" cy="400062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I5</a:t>
              </a:r>
            </a:p>
          </p:txBody>
        </p:sp>
      </p:grpSp>
      <p:grpSp>
        <p:nvGrpSpPr>
          <p:cNvPr id="15" name="Grupo 284"/>
          <p:cNvGrpSpPr>
            <a:grpSpLocks/>
          </p:cNvGrpSpPr>
          <p:nvPr/>
        </p:nvGrpSpPr>
        <p:grpSpPr bwMode="auto">
          <a:xfrm>
            <a:off x="2286000" y="1214438"/>
            <a:ext cx="785813" cy="1000125"/>
            <a:chOff x="2285986" y="1214422"/>
            <a:chExt cx="785819" cy="1000132"/>
          </a:xfrm>
        </p:grpSpPr>
        <p:sp>
          <p:nvSpPr>
            <p:cNvPr id="22623" name="Oval 279"/>
            <p:cNvSpPr>
              <a:spLocks noChangeArrowheads="1"/>
            </p:cNvSpPr>
            <p:nvPr/>
          </p:nvSpPr>
          <p:spPr bwMode="auto">
            <a:xfrm>
              <a:off x="2285986" y="1214422"/>
              <a:ext cx="714380" cy="309564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2624" name="Oval 280"/>
            <p:cNvSpPr>
              <a:spLocks noChangeArrowheads="1"/>
            </p:cNvSpPr>
            <p:nvPr/>
          </p:nvSpPr>
          <p:spPr bwMode="auto">
            <a:xfrm>
              <a:off x="2428860" y="1857364"/>
              <a:ext cx="642942" cy="35719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cxnSp>
          <p:nvCxnSpPr>
            <p:cNvPr id="22625" name="Conexão curva 282"/>
            <p:cNvCxnSpPr>
              <a:cxnSpLocks noChangeShapeType="1"/>
              <a:stCxn id="22623" idx="6"/>
              <a:endCxn id="22624" idx="6"/>
            </p:cNvCxnSpPr>
            <p:nvPr/>
          </p:nvCxnSpPr>
          <p:spPr bwMode="auto">
            <a:xfrm>
              <a:off x="3000366" y="1369204"/>
              <a:ext cx="71439" cy="666756"/>
            </a:xfrm>
            <a:prstGeom prst="curvedConnector3">
              <a:avLst>
                <a:gd name="adj1" fmla="val 419998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</p:spPr>
        </p:cxnSp>
      </p:grpSp>
      <p:sp>
        <p:nvSpPr>
          <p:cNvPr id="293" name="Rectângulo 292"/>
          <p:cNvSpPr>
            <a:spLocks noChangeArrowheads="1"/>
          </p:cNvSpPr>
          <p:nvPr/>
        </p:nvSpPr>
        <p:spPr bwMode="auto">
          <a:xfrm>
            <a:off x="2500313" y="4643438"/>
            <a:ext cx="357187" cy="357187"/>
          </a:xfrm>
          <a:prstGeom prst="rect">
            <a:avLst/>
          </a:prstGeom>
          <a:solidFill>
            <a:schemeClr val="accent1">
              <a:alpha val="47058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4" name="CaixaDeTexto 293"/>
          <p:cNvSpPr txBox="1">
            <a:spLocks noChangeArrowheads="1"/>
          </p:cNvSpPr>
          <p:nvPr/>
        </p:nvSpPr>
        <p:spPr bwMode="auto">
          <a:xfrm>
            <a:off x="2362200" y="6305490"/>
            <a:ext cx="3349219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Realimenta</a:t>
            </a:r>
            <a:r>
              <a:rPr lang="pt-PT" dirty="0"/>
              <a:t> de WR para ER</a:t>
            </a:r>
          </a:p>
        </p:txBody>
      </p:sp>
      <p:cxnSp>
        <p:nvCxnSpPr>
          <p:cNvPr id="322" name="Forma 321"/>
          <p:cNvCxnSpPr>
            <a:cxnSpLocks noChangeShapeType="1"/>
            <a:stCxn id="293" idx="3"/>
            <a:endCxn id="294" idx="0"/>
          </p:cNvCxnSpPr>
          <p:nvPr/>
        </p:nvCxnSpPr>
        <p:spPr bwMode="auto">
          <a:xfrm>
            <a:off x="2857500" y="4822032"/>
            <a:ext cx="1179310" cy="1483458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73" name="Group 272"/>
          <p:cNvGrpSpPr/>
          <p:nvPr/>
        </p:nvGrpSpPr>
        <p:grpSpPr>
          <a:xfrm>
            <a:off x="5181600" y="762000"/>
            <a:ext cx="3810001" cy="5271115"/>
            <a:chOff x="4495800" y="1052736"/>
            <a:chExt cx="3810001" cy="5271115"/>
          </a:xfrm>
        </p:grpSpPr>
        <p:sp>
          <p:nvSpPr>
            <p:cNvPr id="274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76" name="Conexão em ângulos rectos 8"/>
            <p:cNvCxnSpPr>
              <a:endCxn id="274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7" name="Conexão em ângulos rectos 12"/>
            <p:cNvCxnSpPr>
              <a:endCxn id="275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8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79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0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1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82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3" name="Conexão em ângulos rectos 31"/>
            <p:cNvCxnSpPr>
              <a:stCxn id="275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4" name="Conexão em ângulos rectos 32"/>
            <p:cNvCxnSpPr>
              <a:stCxn id="274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5" name="Conexão em ângulos rectos 40"/>
            <p:cNvCxnSpPr>
              <a:endCxn id="278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8" name="Conexão em ângulos rectos 43"/>
            <p:cNvCxnSpPr>
              <a:stCxn id="280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em ângulos rectos 46"/>
            <p:cNvCxnSpPr>
              <a:stCxn id="279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1" name="Conexão em ângulos rectos 56"/>
            <p:cNvCxnSpPr>
              <a:endCxn id="281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5" name="Conexão em ângulos rectos 60"/>
            <p:cNvCxnSpPr>
              <a:stCxn id="281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6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97" name="Conexão em ângulos rectos 67"/>
            <p:cNvCxnSpPr>
              <a:stCxn id="296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8" name="Conexão recta 102"/>
            <p:cNvCxnSpPr>
              <a:stCxn id="312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9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2" name="Conexão recta unidireccional 107"/>
            <p:cNvCxnSpPr>
              <a:endCxn id="296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3" name="Conexão recta unidireccional 108"/>
            <p:cNvCxnSpPr>
              <a:endCxn id="279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4" name="Conexão em ângulos rectos 114"/>
            <p:cNvCxnSpPr>
              <a:endCxn id="280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5" name="Conexão em ângulos rectos 115"/>
            <p:cNvCxnSpPr>
              <a:endCxn id="324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6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307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10" name="Conexão recta unidireccional 37"/>
            <p:cNvCxnSpPr>
              <a:endCxn id="307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1" name="Conexão recta unidireccional 41"/>
            <p:cNvCxnSpPr>
              <a:stCxn id="307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2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13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16" name="Conexão em ângulos rectos 50"/>
            <p:cNvCxnSpPr>
              <a:stCxn id="275" idx="1"/>
              <a:endCxn id="330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3" name="Conexão em ângulos rectos 54"/>
            <p:cNvCxnSpPr>
              <a:stCxn id="313" idx="0"/>
              <a:endCxn id="324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4" name="Oval 323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5" name="Conexão em ângulos rectos 33"/>
            <p:cNvCxnSpPr>
              <a:stCxn id="324" idx="6"/>
              <a:endCxn id="274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6" name="Conexão em ângulos rectos 61"/>
            <p:cNvCxnSpPr>
              <a:stCxn id="324" idx="2"/>
              <a:endCxn id="275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27" name="Conexão em ângulos rectos 53"/>
            <p:cNvCxnSpPr>
              <a:endCxn id="328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28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9" name="Conexão em ângulos rectos 53"/>
            <p:cNvCxnSpPr>
              <a:stCxn id="328" idx="0"/>
              <a:endCxn id="279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0" name="Oval 329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31" name="Conexão em ângulos rectos 50"/>
            <p:cNvCxnSpPr>
              <a:stCxn id="330" idx="4"/>
              <a:endCxn id="313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32" name="Conexão em ângulos rectos 50"/>
            <p:cNvCxnSpPr>
              <a:stCxn id="274" idx="2"/>
              <a:endCxn id="330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cxnSp>
        <p:nvCxnSpPr>
          <p:cNvPr id="335" name="Shape 334"/>
          <p:cNvCxnSpPr>
            <a:stCxn id="312" idx="3"/>
          </p:cNvCxnSpPr>
          <p:nvPr/>
        </p:nvCxnSpPr>
        <p:spPr bwMode="auto">
          <a:xfrm flipH="1">
            <a:off x="7010400" y="949286"/>
            <a:ext cx="1600201" cy="1717714"/>
          </a:xfrm>
          <a:prstGeom prst="bentConnector4">
            <a:avLst>
              <a:gd name="adj1" fmla="val -14286"/>
              <a:gd name="adj2" fmla="val 100671"/>
            </a:avLst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" grpId="0" animBg="1"/>
      <p:bldP spid="301" grpId="0" animBg="1"/>
      <p:bldP spid="301" grpId="1" animBg="1"/>
      <p:bldP spid="300" grpId="0" animBg="1"/>
      <p:bldP spid="300" grpId="1" animBg="1"/>
      <p:bldP spid="270" grpId="0"/>
      <p:bldP spid="293" grpId="0" animBg="1"/>
      <p:bldP spid="29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Marcador de Posição de Conteúdo 2"/>
          <p:cNvSpPr>
            <a:spLocks noGrp="1"/>
          </p:cNvSpPr>
          <p:nvPr>
            <p:ph idx="1"/>
          </p:nvPr>
        </p:nvSpPr>
        <p:spPr>
          <a:xfrm>
            <a:off x="285750" y="3505200"/>
            <a:ext cx="8534400" cy="1524000"/>
          </a:xfrm>
        </p:spPr>
        <p:txBody>
          <a:bodyPr/>
          <a:lstStyle/>
          <a:p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Toda a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computação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feita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num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único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400" dirty="0" err="1">
                <a:latin typeface="Calibri" pitchFamily="-109" charset="0"/>
                <a:ea typeface="ＭＳ Ｐゴシック" pitchFamily="-109" charset="-128"/>
              </a:rPr>
              <a:t>ciclo</a:t>
            </a:r>
            <a:r>
              <a:rPr lang="en-US" altLang="pt-PT" sz="2400" dirty="0">
                <a:latin typeface="Calibri" pitchFamily="-109" charset="0"/>
                <a:ea typeface="ＭＳ Ｐゴシック" pitchFamily="-109" charset="-128"/>
              </a:rPr>
              <a:t>: </a:t>
            </a:r>
            <a:br>
              <a:rPr lang="en-US" altLang="pt-PT" sz="2400" dirty="0">
                <a:latin typeface="Calibri" pitchFamily="-109" charset="0"/>
                <a:ea typeface="ＭＳ Ｐゴシック" pitchFamily="-109" charset="-128"/>
              </a:rPr>
            </a:b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300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para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gerar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os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resultados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+ 20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para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os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armazenar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  <a:p>
            <a:endParaRPr lang="en-US" altLang="pt-PT" sz="800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Ciclo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do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relógio</a:t>
            </a:r>
            <a:r>
              <a:rPr lang="en-US" altLang="pt-PT" sz="2000" dirty="0">
                <a:latin typeface="Calibri" pitchFamily="-109" charset="0"/>
                <a:ea typeface="ＭＳ Ｐゴシック" pitchFamily="-109" charset="-128"/>
              </a:rPr>
              <a:t> &gt;= 320 </a:t>
            </a:r>
            <a:r>
              <a:rPr lang="en-US" altLang="pt-PT" sz="2000" dirty="0" err="1">
                <a:latin typeface="Calibri" pitchFamily="-109" charset="0"/>
                <a:ea typeface="ＭＳ Ｐゴシック" pitchFamily="-109" charset="-128"/>
              </a:rPr>
              <a:t>ps</a:t>
            </a:r>
            <a:endParaRPr lang="en-US" altLang="pt-PT" sz="2000" dirty="0">
              <a:latin typeface="Calibri" pitchFamily="-109" charset="0"/>
              <a:ea typeface="ＭＳ Ｐゴシック" pitchFamily="-109" charset="-128"/>
            </a:endParaRPr>
          </a:p>
        </p:txBody>
      </p:sp>
      <p:grpSp>
        <p:nvGrpSpPr>
          <p:cNvPr id="17410" name="Grupo 24"/>
          <p:cNvGrpSpPr>
            <a:grpSpLocks/>
          </p:cNvGrpSpPr>
          <p:nvPr/>
        </p:nvGrpSpPr>
        <p:grpSpPr bwMode="auto">
          <a:xfrm>
            <a:off x="557213" y="1676400"/>
            <a:ext cx="1800225" cy="1223962"/>
            <a:chOff x="700298" y="2062124"/>
            <a:chExt cx="1800000" cy="1224000"/>
          </a:xfrm>
        </p:grpSpPr>
        <p:cxnSp>
          <p:nvCxnSpPr>
            <p:cNvPr id="17436" name="Conexão recta 16"/>
            <p:cNvCxnSpPr>
              <a:cxnSpLocks noChangeShapeType="1"/>
            </p:cNvCxnSpPr>
            <p:nvPr/>
          </p:nvCxnSpPr>
          <p:spPr bwMode="auto">
            <a:xfrm>
              <a:off x="1498578" y="2786058"/>
              <a:ext cx="71438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7" name="Conexão recta 17"/>
            <p:cNvCxnSpPr>
              <a:cxnSpLocks noChangeShapeType="1"/>
            </p:cNvCxnSpPr>
            <p:nvPr/>
          </p:nvCxnSpPr>
          <p:spPr bwMode="auto">
            <a:xfrm rot="5400000" flipH="1" flipV="1">
              <a:off x="1213620" y="2500306"/>
              <a:ext cx="571504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8" name="Conexão recta 20"/>
            <p:cNvCxnSpPr>
              <a:cxnSpLocks noChangeShapeType="1"/>
            </p:cNvCxnSpPr>
            <p:nvPr/>
          </p:nvCxnSpPr>
          <p:spPr bwMode="auto">
            <a:xfrm rot="5400000" flipH="1" flipV="1">
              <a:off x="1928000" y="2499512"/>
              <a:ext cx="571504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439" name="Conexão recta 21"/>
            <p:cNvCxnSpPr>
              <a:cxnSpLocks noChangeShapeType="1"/>
            </p:cNvCxnSpPr>
            <p:nvPr/>
          </p:nvCxnSpPr>
          <p:spPr bwMode="auto">
            <a:xfrm>
              <a:off x="785786" y="2214554"/>
              <a:ext cx="71438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40" name="Rectangle 11"/>
            <p:cNvSpPr>
              <a:spLocks noChangeArrowheads="1"/>
            </p:cNvSpPr>
            <p:nvPr/>
          </p:nvSpPr>
          <p:spPr bwMode="auto">
            <a:xfrm>
              <a:off x="1142976" y="2928934"/>
              <a:ext cx="68738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Clock</a:t>
              </a:r>
            </a:p>
          </p:txBody>
        </p:sp>
        <p:sp>
          <p:nvSpPr>
            <p:cNvPr id="24" name="Rectângulo 23"/>
            <p:cNvSpPr/>
            <p:nvPr/>
          </p:nvSpPr>
          <p:spPr bwMode="auto">
            <a:xfrm>
              <a:off x="700298" y="2062124"/>
              <a:ext cx="1800000" cy="1224000"/>
            </a:xfrm>
            <a:prstGeom prst="rect">
              <a:avLst/>
            </a:prstGeom>
            <a:solidFill>
              <a:schemeClr val="bg1">
                <a:lumMod val="90000"/>
                <a:alpha val="3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17427" name="Rectangle 4"/>
          <p:cNvSpPr>
            <a:spLocks noChangeArrowheads="1"/>
          </p:cNvSpPr>
          <p:nvPr/>
        </p:nvSpPr>
        <p:spPr bwMode="auto">
          <a:xfrm>
            <a:off x="3321050" y="1547813"/>
            <a:ext cx="25019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Lógica Combinatória</a:t>
            </a:r>
          </a:p>
          <a:p>
            <a:pPr eaLnBrk="1" hangingPunct="1"/>
            <a:endParaRPr lang="en-US" altLang="pt-PT" sz="1600"/>
          </a:p>
        </p:txBody>
      </p:sp>
      <p:sp>
        <p:nvSpPr>
          <p:cNvPr id="17428" name="Rectangle 5"/>
          <p:cNvSpPr>
            <a:spLocks noChangeArrowheads="1"/>
          </p:cNvSpPr>
          <p:nvPr/>
        </p:nvSpPr>
        <p:spPr bwMode="auto">
          <a:xfrm>
            <a:off x="6292851" y="1547813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17429" name="Rectangle 6"/>
          <p:cNvSpPr>
            <a:spLocks noChangeArrowheads="1"/>
          </p:cNvSpPr>
          <p:nvPr/>
        </p:nvSpPr>
        <p:spPr bwMode="auto">
          <a:xfrm>
            <a:off x="4233863" y="1214438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300 ps</a:t>
            </a:r>
          </a:p>
        </p:txBody>
      </p:sp>
      <p:sp>
        <p:nvSpPr>
          <p:cNvPr id="17430" name="Rectangle 7"/>
          <p:cNvSpPr>
            <a:spLocks noChangeArrowheads="1"/>
          </p:cNvSpPr>
          <p:nvPr/>
        </p:nvSpPr>
        <p:spPr bwMode="auto">
          <a:xfrm>
            <a:off x="6043613" y="1214438"/>
            <a:ext cx="677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20 ps</a:t>
            </a:r>
          </a:p>
        </p:txBody>
      </p:sp>
      <p:sp>
        <p:nvSpPr>
          <p:cNvPr id="17431" name="Line 8"/>
          <p:cNvSpPr>
            <a:spLocks noChangeShapeType="1"/>
          </p:cNvSpPr>
          <p:nvPr/>
        </p:nvSpPr>
        <p:spPr bwMode="auto">
          <a:xfrm>
            <a:off x="2857500" y="2151063"/>
            <a:ext cx="457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7432" name="Line 9"/>
          <p:cNvSpPr>
            <a:spLocks noChangeShapeType="1"/>
          </p:cNvSpPr>
          <p:nvPr/>
        </p:nvSpPr>
        <p:spPr bwMode="auto">
          <a:xfrm>
            <a:off x="5829301" y="2151063"/>
            <a:ext cx="4572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7433" name="Line 10"/>
          <p:cNvSpPr>
            <a:spLocks noChangeShapeType="1"/>
          </p:cNvSpPr>
          <p:nvPr/>
        </p:nvSpPr>
        <p:spPr bwMode="auto">
          <a:xfrm>
            <a:off x="6438901" y="2836863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17434" name="Rectangle 11"/>
          <p:cNvSpPr>
            <a:spLocks noChangeArrowheads="1"/>
          </p:cNvSpPr>
          <p:nvPr/>
        </p:nvSpPr>
        <p:spPr bwMode="auto">
          <a:xfrm>
            <a:off x="6075363" y="3119438"/>
            <a:ext cx="687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Clock</a:t>
            </a:r>
          </a:p>
        </p:txBody>
      </p:sp>
      <p:sp>
        <p:nvSpPr>
          <p:cNvPr id="17435" name="Rectangle 12"/>
          <p:cNvSpPr>
            <a:spLocks noChangeArrowheads="1"/>
          </p:cNvSpPr>
          <p:nvPr/>
        </p:nvSpPr>
        <p:spPr bwMode="auto">
          <a:xfrm>
            <a:off x="381000" y="5029200"/>
            <a:ext cx="5722337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dirty="0">
                <a:latin typeface="Calibri"/>
                <a:cs typeface="Calibri"/>
              </a:rPr>
              <a:t>Tempo de </a:t>
            </a:r>
            <a:r>
              <a:rPr lang="en-US" altLang="pt-PT" dirty="0" err="1">
                <a:latin typeface="Calibri"/>
                <a:cs typeface="Calibri"/>
              </a:rPr>
              <a:t>execução</a:t>
            </a:r>
            <a:r>
              <a:rPr lang="en-US" altLang="pt-PT" dirty="0">
                <a:latin typeface="Calibri"/>
                <a:cs typeface="Calibri"/>
              </a:rPr>
              <a:t> de </a:t>
            </a:r>
            <a:r>
              <a:rPr lang="en-US" altLang="pt-PT" dirty="0" err="1">
                <a:latin typeface="Calibri"/>
                <a:cs typeface="Calibri"/>
              </a:rPr>
              <a:t>uma</a:t>
            </a:r>
            <a:r>
              <a:rPr lang="en-US" altLang="pt-PT" dirty="0">
                <a:latin typeface="Calibri"/>
                <a:cs typeface="Calibri"/>
              </a:rPr>
              <a:t> </a:t>
            </a:r>
            <a:r>
              <a:rPr lang="en-US" altLang="pt-PT" dirty="0" err="1">
                <a:latin typeface="Calibri"/>
                <a:cs typeface="Calibri"/>
              </a:rPr>
              <a:t>instrução</a:t>
            </a:r>
            <a:r>
              <a:rPr lang="en-US" altLang="pt-PT" dirty="0">
                <a:latin typeface="Calibri"/>
                <a:cs typeface="Calibri"/>
              </a:rPr>
              <a:t>  = 320 </a:t>
            </a:r>
            <a:r>
              <a:rPr lang="en-US" altLang="pt-PT" dirty="0" err="1">
                <a:latin typeface="Calibri"/>
                <a:cs typeface="Calibri"/>
              </a:rPr>
              <a:t>ps</a:t>
            </a:r>
            <a:endParaRPr lang="en-US" altLang="pt-PT" dirty="0">
              <a:latin typeface="Calibri"/>
              <a:cs typeface="Calibri"/>
            </a:endParaRPr>
          </a:p>
          <a:p>
            <a:pPr eaLnBrk="1" hangingPunct="1"/>
            <a:endParaRPr lang="en-US" altLang="pt-PT" dirty="0">
              <a:latin typeface="Calibri"/>
              <a:cs typeface="Calibri"/>
            </a:endParaRPr>
          </a:p>
          <a:p>
            <a:pPr eaLnBrk="1" hangingPunct="1"/>
            <a:r>
              <a:rPr lang="en-US" altLang="pt-PT" dirty="0" err="1">
                <a:latin typeface="Calibri"/>
                <a:cs typeface="Calibri"/>
              </a:rPr>
              <a:t>Frequência</a:t>
            </a:r>
            <a:r>
              <a:rPr lang="en-US" altLang="pt-PT" dirty="0">
                <a:latin typeface="Calibri"/>
                <a:cs typeface="Calibri"/>
              </a:rPr>
              <a:t> </a:t>
            </a:r>
            <a:r>
              <a:rPr lang="en-US" altLang="pt-PT" dirty="0" err="1">
                <a:latin typeface="Calibri"/>
                <a:cs typeface="Calibri"/>
              </a:rPr>
              <a:t>relógio</a:t>
            </a:r>
            <a:r>
              <a:rPr lang="en-US" altLang="pt-PT" dirty="0">
                <a:latin typeface="Calibri"/>
                <a:cs typeface="Calibri"/>
              </a:rPr>
              <a:t> = ciclo</a:t>
            </a:r>
            <a:r>
              <a:rPr lang="en-US" altLang="pt-PT" baseline="30000" dirty="0">
                <a:latin typeface="Calibri"/>
                <a:cs typeface="Calibri"/>
              </a:rPr>
              <a:t>-1</a:t>
            </a:r>
            <a:r>
              <a:rPr lang="en-US" altLang="pt-PT" dirty="0">
                <a:latin typeface="Calibri"/>
                <a:cs typeface="Calibri"/>
              </a:rPr>
              <a:t> &lt;= 1 / 320E-12 = 3.12 GHz</a:t>
            </a:r>
          </a:p>
        </p:txBody>
      </p:sp>
      <p:grpSp>
        <p:nvGrpSpPr>
          <p:cNvPr id="4" name="Grupo 41"/>
          <p:cNvGrpSpPr>
            <a:grpSpLocks/>
          </p:cNvGrpSpPr>
          <p:nvPr/>
        </p:nvGrpSpPr>
        <p:grpSpPr bwMode="auto">
          <a:xfrm>
            <a:off x="2070101" y="1571623"/>
            <a:ext cx="4432299" cy="1285875"/>
            <a:chOff x="2070083" y="1571612"/>
            <a:chExt cx="4432329" cy="1285884"/>
          </a:xfrm>
        </p:grpSpPr>
        <p:cxnSp>
          <p:nvCxnSpPr>
            <p:cNvPr id="17423" name="Conexão recta 33"/>
            <p:cNvCxnSpPr>
              <a:cxnSpLocks noChangeShapeType="1"/>
            </p:cNvCxnSpPr>
            <p:nvPr/>
          </p:nvCxnSpPr>
          <p:spPr bwMode="auto">
            <a:xfrm rot="5400000">
              <a:off x="1677967" y="2144706"/>
              <a:ext cx="785819" cy="158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424" name="Rectângulo 38"/>
            <p:cNvSpPr>
              <a:spLocks noChangeArrowheads="1"/>
            </p:cNvSpPr>
            <p:nvPr/>
          </p:nvSpPr>
          <p:spPr bwMode="auto">
            <a:xfrm>
              <a:off x="3357554" y="1571612"/>
              <a:ext cx="2500330" cy="1260000"/>
            </a:xfrm>
            <a:prstGeom prst="rect">
              <a:avLst/>
            </a:prstGeom>
            <a:solidFill>
              <a:srgbClr val="FF0000">
                <a:alpha val="50195"/>
              </a:srgbClr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endParaRPr lang="en-US" altLang="pt-PT"/>
            </a:p>
          </p:txBody>
        </p:sp>
        <p:sp>
          <p:nvSpPr>
            <p:cNvPr id="17425" name="Line 9"/>
            <p:cNvSpPr>
              <a:spLocks noChangeShapeType="1"/>
            </p:cNvSpPr>
            <p:nvPr/>
          </p:nvSpPr>
          <p:spPr bwMode="auto">
            <a:xfrm>
              <a:off x="5857884" y="2143116"/>
              <a:ext cx="4572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17426" name="Rectangle 5"/>
            <p:cNvSpPr>
              <a:spLocks noChangeArrowheads="1"/>
            </p:cNvSpPr>
            <p:nvPr/>
          </p:nvSpPr>
          <p:spPr bwMode="auto">
            <a:xfrm>
              <a:off x="6286512" y="1574796"/>
              <a:ext cx="215900" cy="12827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</p:grpSp>
      <p:sp>
        <p:nvSpPr>
          <p:cNvPr id="1741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latin typeface="Calibri" pitchFamily="-109" charset="0"/>
                <a:ea typeface="ＭＳ Ｐゴシック" pitchFamily="-109" charset="-128"/>
              </a:rPr>
              <a:t>Exemplo Sequencial</a:t>
            </a:r>
          </a:p>
        </p:txBody>
      </p:sp>
      <p:sp>
        <p:nvSpPr>
          <p:cNvPr id="17415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17416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2B12A03-2C03-4B8A-AA8F-B40C865C323B}" type="slidenum">
              <a:rPr lang="pt-PT" altLang="pt-PT" sz="1200">
                <a:latin typeface="Calibri" pitchFamily="-109" charset="0"/>
              </a:rPr>
              <a:pPr eaLnBrk="1" hangingPunct="1"/>
              <a:t>3</a:t>
            </a:fld>
            <a:endParaRPr lang="pt-PT" altLang="pt-PT" sz="1200">
              <a:latin typeface="Calibri" pitchFamily="-109" charset="0"/>
            </a:endParaRPr>
          </a:p>
        </p:txBody>
      </p:sp>
      <p:cxnSp>
        <p:nvCxnSpPr>
          <p:cNvPr id="17417" name="Conexão recta 26"/>
          <p:cNvCxnSpPr>
            <a:cxnSpLocks noChangeShapeType="1"/>
          </p:cNvCxnSpPr>
          <p:nvPr/>
        </p:nvCxnSpPr>
        <p:spPr bwMode="auto">
          <a:xfrm>
            <a:off x="-1285875" y="500063"/>
            <a:ext cx="914400" cy="914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29" name="Conexão recta 28"/>
          <p:cNvCxnSpPr>
            <a:cxnSpLocks noChangeShapeType="1"/>
          </p:cNvCxnSpPr>
          <p:nvPr/>
        </p:nvCxnSpPr>
        <p:spPr bwMode="auto">
          <a:xfrm rot="5400000">
            <a:off x="320675" y="2139950"/>
            <a:ext cx="785813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Conexão recta 32"/>
          <p:cNvCxnSpPr>
            <a:cxnSpLocks noChangeShapeType="1"/>
          </p:cNvCxnSpPr>
          <p:nvPr/>
        </p:nvCxnSpPr>
        <p:spPr bwMode="auto">
          <a:xfrm rot="5400000">
            <a:off x="1249362" y="2139950"/>
            <a:ext cx="785813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Rectângulo 35"/>
          <p:cNvSpPr>
            <a:spLocks noChangeArrowheads="1"/>
          </p:cNvSpPr>
          <p:nvPr/>
        </p:nvSpPr>
        <p:spPr bwMode="auto">
          <a:xfrm>
            <a:off x="3357563" y="1571625"/>
            <a:ext cx="214312" cy="1285875"/>
          </a:xfrm>
          <a:prstGeom prst="rect">
            <a:avLst/>
          </a:prstGeom>
          <a:solidFill>
            <a:srgbClr val="FF0000">
              <a:alpha val="50195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37" name="Line 8"/>
          <p:cNvSpPr>
            <a:spLocks noChangeShapeType="1"/>
          </p:cNvSpPr>
          <p:nvPr/>
        </p:nvSpPr>
        <p:spPr bwMode="auto">
          <a:xfrm>
            <a:off x="2857500" y="2143125"/>
            <a:ext cx="4572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38" name="Rectângulo 37"/>
          <p:cNvSpPr>
            <a:spLocks noChangeArrowheads="1"/>
          </p:cNvSpPr>
          <p:nvPr/>
        </p:nvSpPr>
        <p:spPr bwMode="auto">
          <a:xfrm>
            <a:off x="3357563" y="1571625"/>
            <a:ext cx="1928812" cy="1295400"/>
          </a:xfrm>
          <a:prstGeom prst="rect">
            <a:avLst/>
          </a:prstGeom>
          <a:solidFill>
            <a:srgbClr val="FF0000">
              <a:alpha val="50195"/>
            </a:srgbClr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35" grpId="0"/>
      <p:bldP spid="36" grpId="0" animBg="1"/>
      <p:bldP spid="36" grpId="1" animBg="1"/>
      <p:bldP spid="37" grpId="0" animBg="1"/>
      <p:bldP spid="38" grpId="0" animBg="1"/>
      <p:bldP spid="38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Tabela 268"/>
          <p:cNvGraphicFramePr>
            <a:graphicFrameLocks noGrp="1"/>
          </p:cNvGraphicFramePr>
          <p:nvPr/>
        </p:nvGraphicFramePr>
        <p:xfrm>
          <a:off x="357188" y="3500438"/>
          <a:ext cx="3128698" cy="259556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28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795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I1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I2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I3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I4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I5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Courier New" pitchFamily="49" charset="0"/>
                          <a:cs typeface="Courier New" pitchFamily="49" charset="0"/>
                        </a:rPr>
                        <a:t>I6</a:t>
                      </a: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1442" marR="91442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1" name="Rectângulo 300"/>
          <p:cNvSpPr/>
          <p:nvPr/>
        </p:nvSpPr>
        <p:spPr bwMode="auto">
          <a:xfrm>
            <a:off x="25003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300" name="Rectângulo 299"/>
          <p:cNvSpPr/>
          <p:nvPr/>
        </p:nvSpPr>
        <p:spPr bwMode="auto">
          <a:xfrm>
            <a:off x="1928813" y="3429000"/>
            <a:ext cx="428625" cy="2714625"/>
          </a:xfrm>
          <a:prstGeom prst="rect">
            <a:avLst/>
          </a:prstGeom>
          <a:solidFill>
            <a:schemeClr val="accent2">
              <a:lumMod val="60000"/>
              <a:lumOff val="40000"/>
              <a:alpha val="4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Arial" charset="0"/>
              <a:ea typeface="+mn-ea"/>
              <a:cs typeface="+mn-cs"/>
            </a:endParaRPr>
          </a:p>
        </p:txBody>
      </p:sp>
      <p:sp>
        <p:nvSpPr>
          <p:cNvPr id="23621" name="Título 1"/>
          <p:cNvSpPr>
            <a:spLocks noGrp="1"/>
          </p:cNvSpPr>
          <p:nvPr>
            <p:ph type="title"/>
          </p:nvPr>
        </p:nvSpPr>
        <p:spPr>
          <a:xfrm>
            <a:off x="214313" y="228600"/>
            <a:ext cx="4714875" cy="838200"/>
          </a:xfrm>
        </p:spPr>
        <p:txBody>
          <a:bodyPr/>
          <a:lstStyle/>
          <a:p>
            <a:r>
              <a:rPr lang="en-US" sz="2000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Exemplo</a:t>
            </a:r>
            <a:r>
              <a:rPr lang="en-US" sz="20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 de </a:t>
            </a:r>
            <a:r>
              <a:rPr lang="en-US" sz="2000" i="1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Forwarding </a:t>
            </a:r>
            <a:r>
              <a:rPr lang="en-US" sz="2000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(2)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</p:txBody>
      </p:sp>
      <p:sp>
        <p:nvSpPr>
          <p:cNvPr id="23622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</a:p>
        </p:txBody>
      </p:sp>
      <p:sp>
        <p:nvSpPr>
          <p:cNvPr id="23623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6D1C1EF-A7B1-7F45-B3DB-03B5CB24A361}" type="slidenum">
              <a:rPr lang="pt-PT"/>
              <a:pPr/>
              <a:t>30</a:t>
            </a:fld>
            <a:endParaRPr lang="pt-PT"/>
          </a:p>
        </p:txBody>
      </p:sp>
      <p:sp>
        <p:nvSpPr>
          <p:cNvPr id="23624" name="Rectangle 31"/>
          <p:cNvSpPr>
            <a:spLocks noChangeArrowheads="1"/>
          </p:cNvSpPr>
          <p:nvPr/>
        </p:nvSpPr>
        <p:spPr bwMode="auto">
          <a:xfrm>
            <a:off x="4495800" y="4979988"/>
            <a:ext cx="363538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5" name="Rectangle 33"/>
          <p:cNvSpPr>
            <a:spLocks noChangeArrowheads="1"/>
          </p:cNvSpPr>
          <p:nvPr/>
        </p:nvSpPr>
        <p:spPr bwMode="auto">
          <a:xfrm>
            <a:off x="4495800" y="3825875"/>
            <a:ext cx="458788" cy="16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6" name="Rectangle 35"/>
          <p:cNvSpPr>
            <a:spLocks noChangeArrowheads="1"/>
          </p:cNvSpPr>
          <p:nvPr/>
        </p:nvSpPr>
        <p:spPr bwMode="auto">
          <a:xfrm>
            <a:off x="4495800" y="2500313"/>
            <a:ext cx="482600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7" name="Rectangle 37"/>
          <p:cNvSpPr>
            <a:spLocks noChangeArrowheads="1"/>
          </p:cNvSpPr>
          <p:nvPr/>
        </p:nvSpPr>
        <p:spPr bwMode="auto">
          <a:xfrm>
            <a:off x="4495800" y="1296988"/>
            <a:ext cx="481013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28" name="Rectangle 137"/>
          <p:cNvSpPr>
            <a:spLocks noChangeArrowheads="1"/>
          </p:cNvSpPr>
          <p:nvPr/>
        </p:nvSpPr>
        <p:spPr bwMode="auto">
          <a:xfrm>
            <a:off x="4497388" y="5475288"/>
            <a:ext cx="233362" cy="169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CaixaDeTexto 267"/>
          <p:cNvSpPr txBox="1"/>
          <p:nvPr/>
        </p:nvSpPr>
        <p:spPr>
          <a:xfrm>
            <a:off x="642938" y="1189038"/>
            <a:ext cx="2462583" cy="984885"/>
          </a:xfrm>
          <a:prstGeom prst="rect">
            <a:avLst/>
          </a:prstGeom>
          <a:solidFill>
            <a:schemeClr val="bg1">
              <a:lumMod val="90000"/>
            </a:schemeClr>
          </a:solidFill>
          <a:ln w="15875">
            <a:solidFill>
              <a:schemeClr val="tx1"/>
            </a:solidFill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I1: </a:t>
            </a:r>
            <a:r>
              <a:rPr lang="en-US" sz="160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addl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$10,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eax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I2: 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addl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esi</a:t>
            </a:r>
            <a:r>
              <a:rPr lang="en-US" sz="1600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, %</a:t>
            </a:r>
            <a:r>
              <a:rPr lang="en-US" sz="1600" dirty="0" err="1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eax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  <a:p>
            <a:pPr>
              <a:spcAft>
                <a:spcPts val="600"/>
              </a:spcAft>
            </a:pPr>
            <a:r>
              <a:rPr lang="en-US" sz="14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I3: </a:t>
            </a:r>
            <a:r>
              <a:rPr lang="en-US" sz="1600" b="1" dirty="0">
                <a:latin typeface="Courier New" pitchFamily="-109" charset="0"/>
                <a:ea typeface="Courier New" pitchFamily="-109" charset="0"/>
                <a:cs typeface="Courier New" pitchFamily="-109" charset="0"/>
              </a:rPr>
              <a:t>…</a:t>
            </a:r>
            <a:endParaRPr lang="en-US" sz="1600" dirty="0">
              <a:latin typeface="Courier New" pitchFamily="-109" charset="0"/>
              <a:ea typeface="Courier New" pitchFamily="-109" charset="0"/>
              <a:cs typeface="Courier New" pitchFamily="-109" charset="0"/>
            </a:endParaRPr>
          </a:p>
        </p:txBody>
      </p:sp>
      <p:sp>
        <p:nvSpPr>
          <p:cNvPr id="270" name="CaixaDeTexto 269"/>
          <p:cNvSpPr txBox="1">
            <a:spLocks noChangeArrowheads="1"/>
          </p:cNvSpPr>
          <p:nvPr/>
        </p:nvSpPr>
        <p:spPr bwMode="auto">
          <a:xfrm>
            <a:off x="857250" y="3857625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F</a:t>
            </a:r>
          </a:p>
        </p:txBody>
      </p:sp>
      <p:grpSp>
        <p:nvGrpSpPr>
          <p:cNvPr id="8" name="Grupo 289"/>
          <p:cNvGrpSpPr>
            <a:grpSpLocks/>
          </p:cNvGrpSpPr>
          <p:nvPr/>
        </p:nvGrpSpPr>
        <p:grpSpPr bwMode="auto">
          <a:xfrm>
            <a:off x="1428750" y="3857625"/>
            <a:ext cx="369888" cy="757238"/>
            <a:chOff x="1428728" y="3857628"/>
            <a:chExt cx="370614" cy="757300"/>
          </a:xfrm>
        </p:grpSpPr>
        <p:sp>
          <p:nvSpPr>
            <p:cNvPr id="23668" name="CaixaDeTexto 270"/>
            <p:cNvSpPr txBox="1">
              <a:spLocks noChangeArrowheads="1"/>
            </p:cNvSpPr>
            <p:nvPr/>
          </p:nvSpPr>
          <p:spPr bwMode="auto">
            <a:xfrm>
              <a:off x="1428728" y="4214818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669" name="CaixaDeTexto 275"/>
            <p:cNvSpPr txBox="1">
              <a:spLocks noChangeArrowheads="1"/>
            </p:cNvSpPr>
            <p:nvPr/>
          </p:nvSpPr>
          <p:spPr bwMode="auto">
            <a:xfrm>
              <a:off x="1428728" y="3857628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</p:grpSp>
      <p:grpSp>
        <p:nvGrpSpPr>
          <p:cNvPr id="9" name="Grupo 290"/>
          <p:cNvGrpSpPr>
            <a:grpSpLocks/>
          </p:cNvGrpSpPr>
          <p:nvPr/>
        </p:nvGrpSpPr>
        <p:grpSpPr bwMode="auto">
          <a:xfrm>
            <a:off x="1987550" y="3857625"/>
            <a:ext cx="369888" cy="1185863"/>
            <a:chOff x="1986808" y="3857628"/>
            <a:chExt cx="370614" cy="1185928"/>
          </a:xfrm>
        </p:grpSpPr>
        <p:sp>
          <p:nvSpPr>
            <p:cNvPr id="23665" name="CaixaDeTexto 271"/>
            <p:cNvSpPr txBox="1">
              <a:spLocks noChangeArrowheads="1"/>
            </p:cNvSpPr>
            <p:nvPr/>
          </p:nvSpPr>
          <p:spPr bwMode="auto">
            <a:xfrm>
              <a:off x="2000232" y="464344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666" name="CaixaDeTexto 276"/>
            <p:cNvSpPr txBox="1">
              <a:spLocks noChangeArrowheads="1"/>
            </p:cNvSpPr>
            <p:nvPr/>
          </p:nvSpPr>
          <p:spPr bwMode="auto">
            <a:xfrm>
              <a:off x="1986808" y="4214818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3667" name="CaixaDeTexto 280"/>
            <p:cNvSpPr txBox="1">
              <a:spLocks noChangeArrowheads="1"/>
            </p:cNvSpPr>
            <p:nvPr/>
          </p:nvSpPr>
          <p:spPr bwMode="auto">
            <a:xfrm>
              <a:off x="2000232" y="385762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</p:grpSp>
      <p:grpSp>
        <p:nvGrpSpPr>
          <p:cNvPr id="10" name="Grupo 291"/>
          <p:cNvGrpSpPr>
            <a:grpSpLocks/>
          </p:cNvGrpSpPr>
          <p:nvPr/>
        </p:nvGrpSpPr>
        <p:grpSpPr bwMode="auto">
          <a:xfrm>
            <a:off x="2500309" y="3857625"/>
            <a:ext cx="428323" cy="1543050"/>
            <a:chOff x="2500298" y="3857628"/>
            <a:chExt cx="427683" cy="1543118"/>
          </a:xfrm>
        </p:grpSpPr>
        <p:sp>
          <p:nvSpPr>
            <p:cNvPr id="23661" name="CaixaDeTexto 272"/>
            <p:cNvSpPr txBox="1">
              <a:spLocks noChangeArrowheads="1"/>
            </p:cNvSpPr>
            <p:nvPr/>
          </p:nvSpPr>
          <p:spPr bwMode="auto">
            <a:xfrm>
              <a:off x="2500298" y="500063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662" name="CaixaDeTexto 277"/>
            <p:cNvSpPr txBox="1">
              <a:spLocks noChangeArrowheads="1"/>
            </p:cNvSpPr>
            <p:nvPr/>
          </p:nvSpPr>
          <p:spPr bwMode="auto">
            <a:xfrm>
              <a:off x="2500298" y="464344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3663" name="CaixaDeTexto 281"/>
            <p:cNvSpPr txBox="1">
              <a:spLocks noChangeArrowheads="1"/>
            </p:cNvSpPr>
            <p:nvPr/>
          </p:nvSpPr>
          <p:spPr bwMode="auto">
            <a:xfrm>
              <a:off x="2500298" y="4214818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3664" name="CaixaDeTexto 284"/>
            <p:cNvSpPr txBox="1">
              <a:spLocks noChangeArrowheads="1"/>
            </p:cNvSpPr>
            <p:nvPr/>
          </p:nvSpPr>
          <p:spPr bwMode="auto">
            <a:xfrm>
              <a:off x="2500299" y="3857628"/>
              <a:ext cx="427682" cy="400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11" name="Grupo 292"/>
          <p:cNvGrpSpPr>
            <a:grpSpLocks/>
          </p:cNvGrpSpPr>
          <p:nvPr/>
        </p:nvGrpSpPr>
        <p:grpSpPr bwMode="auto">
          <a:xfrm>
            <a:off x="3031087" y="4214802"/>
            <a:ext cx="428322" cy="1543060"/>
            <a:chOff x="3031123" y="4214819"/>
            <a:chExt cx="429027" cy="1543117"/>
          </a:xfrm>
        </p:grpSpPr>
        <p:sp>
          <p:nvSpPr>
            <p:cNvPr id="23656" name="CaixaDeTexto 273"/>
            <p:cNvSpPr txBox="1">
              <a:spLocks noChangeArrowheads="1"/>
            </p:cNvSpPr>
            <p:nvPr/>
          </p:nvSpPr>
          <p:spPr bwMode="auto">
            <a:xfrm>
              <a:off x="3071802" y="5357826"/>
              <a:ext cx="34176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23657" name="CaixaDeTexto 278"/>
            <p:cNvSpPr txBox="1">
              <a:spLocks noChangeArrowheads="1"/>
            </p:cNvSpPr>
            <p:nvPr/>
          </p:nvSpPr>
          <p:spPr bwMode="auto">
            <a:xfrm>
              <a:off x="3071802" y="5000636"/>
              <a:ext cx="370614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D</a:t>
              </a:r>
            </a:p>
          </p:txBody>
        </p:sp>
        <p:sp>
          <p:nvSpPr>
            <p:cNvPr id="23658" name="CaixaDeTexto 282"/>
            <p:cNvSpPr txBox="1">
              <a:spLocks noChangeArrowheads="1"/>
            </p:cNvSpPr>
            <p:nvPr/>
          </p:nvSpPr>
          <p:spPr bwMode="auto">
            <a:xfrm>
              <a:off x="3071802" y="4643446"/>
              <a:ext cx="35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E</a:t>
              </a:r>
            </a:p>
          </p:txBody>
        </p:sp>
        <p:sp>
          <p:nvSpPr>
            <p:cNvPr id="23659" name="CaixaDeTexto 285"/>
            <p:cNvSpPr txBox="1">
              <a:spLocks noChangeArrowheads="1"/>
            </p:cNvSpPr>
            <p:nvPr/>
          </p:nvSpPr>
          <p:spPr bwMode="auto">
            <a:xfrm>
              <a:off x="3031123" y="4214819"/>
              <a:ext cx="429027" cy="400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  <p:grpSp>
        <p:nvGrpSpPr>
          <p:cNvPr id="13" name="Grupo 322"/>
          <p:cNvGrpSpPr>
            <a:grpSpLocks/>
          </p:cNvGrpSpPr>
          <p:nvPr/>
        </p:nvGrpSpPr>
        <p:grpSpPr bwMode="auto">
          <a:xfrm>
            <a:off x="4537075" y="1524000"/>
            <a:ext cx="492125" cy="3805238"/>
            <a:chOff x="5214943" y="1523983"/>
            <a:chExt cx="492519" cy="3805385"/>
          </a:xfrm>
        </p:grpSpPr>
        <p:sp>
          <p:nvSpPr>
            <p:cNvPr id="314" name="CaixaDeTexto 313"/>
            <p:cNvSpPr txBox="1"/>
            <p:nvPr/>
          </p:nvSpPr>
          <p:spPr>
            <a:xfrm>
              <a:off x="5214943" y="1523983"/>
              <a:ext cx="492519" cy="400065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I1</a:t>
              </a:r>
            </a:p>
          </p:txBody>
        </p:sp>
        <p:sp>
          <p:nvSpPr>
            <p:cNvPr id="317" name="CaixaDeTexto 316"/>
            <p:cNvSpPr txBox="1"/>
            <p:nvPr/>
          </p:nvSpPr>
          <p:spPr>
            <a:xfrm>
              <a:off x="5214943" y="3200448"/>
              <a:ext cx="492519" cy="400065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I2</a:t>
              </a:r>
            </a:p>
          </p:txBody>
        </p:sp>
        <p:sp>
          <p:nvSpPr>
            <p:cNvPr id="319" name="CaixaDeTexto 318"/>
            <p:cNvSpPr txBox="1"/>
            <p:nvPr/>
          </p:nvSpPr>
          <p:spPr>
            <a:xfrm>
              <a:off x="5214943" y="4929303"/>
              <a:ext cx="492519" cy="400065"/>
            </a:xfrm>
            <a:prstGeom prst="rect">
              <a:avLst/>
            </a:prstGeom>
            <a:solidFill>
              <a:schemeClr val="bg1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>
                  <a:latin typeface="Courier New" pitchFamily="49" charset="0"/>
                  <a:ea typeface="+mn-ea"/>
                  <a:cs typeface="Courier New" pitchFamily="49" charset="0"/>
                </a:rPr>
                <a:t>I3</a:t>
              </a:r>
            </a:p>
          </p:txBody>
        </p:sp>
      </p:grpSp>
      <p:grpSp>
        <p:nvGrpSpPr>
          <p:cNvPr id="14" name="Grupo 284"/>
          <p:cNvGrpSpPr>
            <a:grpSpLocks/>
          </p:cNvGrpSpPr>
          <p:nvPr/>
        </p:nvGrpSpPr>
        <p:grpSpPr bwMode="auto">
          <a:xfrm>
            <a:off x="2267742" y="1214438"/>
            <a:ext cx="804065" cy="642937"/>
            <a:chOff x="2267730" y="1214422"/>
            <a:chExt cx="804072" cy="642942"/>
          </a:xfrm>
        </p:grpSpPr>
        <p:sp>
          <p:nvSpPr>
            <p:cNvPr id="23645" name="Oval 279"/>
            <p:cNvSpPr>
              <a:spLocks noChangeArrowheads="1"/>
            </p:cNvSpPr>
            <p:nvPr/>
          </p:nvSpPr>
          <p:spPr bwMode="auto">
            <a:xfrm>
              <a:off x="2267730" y="1214422"/>
              <a:ext cx="714380" cy="28575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23646" name="Oval 280"/>
            <p:cNvSpPr>
              <a:spLocks noChangeArrowheads="1"/>
            </p:cNvSpPr>
            <p:nvPr/>
          </p:nvSpPr>
          <p:spPr bwMode="auto">
            <a:xfrm>
              <a:off x="2428860" y="1500174"/>
              <a:ext cx="642942" cy="357190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cxnSp>
          <p:nvCxnSpPr>
            <p:cNvPr id="23647" name="Conexão curva 282"/>
            <p:cNvCxnSpPr>
              <a:cxnSpLocks noChangeShapeType="1"/>
              <a:stCxn id="23645" idx="6"/>
              <a:endCxn id="23646" idx="6"/>
            </p:cNvCxnSpPr>
            <p:nvPr/>
          </p:nvCxnSpPr>
          <p:spPr bwMode="auto">
            <a:xfrm>
              <a:off x="2982110" y="1357298"/>
              <a:ext cx="89692" cy="321472"/>
            </a:xfrm>
            <a:prstGeom prst="curvedConnector3">
              <a:avLst>
                <a:gd name="adj1" fmla="val 838706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</p:spPr>
        </p:cxnSp>
      </p:grpSp>
      <p:sp>
        <p:nvSpPr>
          <p:cNvPr id="293" name="Rectângulo 292"/>
          <p:cNvSpPr>
            <a:spLocks noChangeArrowheads="1"/>
          </p:cNvSpPr>
          <p:nvPr/>
        </p:nvSpPr>
        <p:spPr bwMode="auto">
          <a:xfrm>
            <a:off x="2000250" y="4286250"/>
            <a:ext cx="357188" cy="357188"/>
          </a:xfrm>
          <a:prstGeom prst="rect">
            <a:avLst/>
          </a:prstGeom>
          <a:solidFill>
            <a:schemeClr val="accent1">
              <a:alpha val="47058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94" name="CaixaDeTexto 293"/>
          <p:cNvSpPr txBox="1">
            <a:spLocks noChangeArrowheads="1"/>
          </p:cNvSpPr>
          <p:nvPr/>
        </p:nvSpPr>
        <p:spPr bwMode="auto">
          <a:xfrm>
            <a:off x="2438400" y="6305490"/>
            <a:ext cx="3092989" cy="40011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pt-PT" dirty="0" err="1"/>
              <a:t>Realimenta</a:t>
            </a:r>
            <a:r>
              <a:rPr lang="pt-PT" dirty="0"/>
              <a:t> de E para ER</a:t>
            </a:r>
          </a:p>
        </p:txBody>
      </p:sp>
      <p:cxnSp>
        <p:nvCxnSpPr>
          <p:cNvPr id="322" name="Forma 321"/>
          <p:cNvCxnSpPr>
            <a:cxnSpLocks noChangeShapeType="1"/>
            <a:stCxn id="293" idx="3"/>
            <a:endCxn id="294" idx="0"/>
          </p:cNvCxnSpPr>
          <p:nvPr/>
        </p:nvCxnSpPr>
        <p:spPr bwMode="auto">
          <a:xfrm>
            <a:off x="2357438" y="4464844"/>
            <a:ext cx="1627457" cy="1840646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265" name="Group 264"/>
          <p:cNvGrpSpPr/>
          <p:nvPr/>
        </p:nvGrpSpPr>
        <p:grpSpPr>
          <a:xfrm>
            <a:off x="5181600" y="762000"/>
            <a:ext cx="3810001" cy="5271115"/>
            <a:chOff x="4495800" y="1052736"/>
            <a:chExt cx="3810001" cy="5271115"/>
          </a:xfrm>
        </p:grpSpPr>
        <p:sp>
          <p:nvSpPr>
            <p:cNvPr id="266" name="Rectângulo arredondado 6"/>
            <p:cNvSpPr/>
            <p:nvPr/>
          </p:nvSpPr>
          <p:spPr bwMode="auto">
            <a:xfrm>
              <a:off x="6997080" y="5149577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7" name="Rectângulo 10"/>
            <p:cNvSpPr/>
            <p:nvPr/>
          </p:nvSpPr>
          <p:spPr bwMode="auto">
            <a:xfrm>
              <a:off x="4891338" y="5167585"/>
              <a:ext cx="89986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Next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IP</a:t>
              </a:r>
            </a:p>
          </p:txBody>
        </p:sp>
        <p:cxnSp>
          <p:nvCxnSpPr>
            <p:cNvPr id="271" name="Conexão em ângulos rectos 8"/>
            <p:cNvCxnSpPr>
              <a:endCxn id="266" idx="1"/>
            </p:cNvCxnSpPr>
            <p:nvPr/>
          </p:nvCxnSpPr>
          <p:spPr bwMode="auto">
            <a:xfrm>
              <a:off x="6823687" y="5336863"/>
              <a:ext cx="173393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2" name="Conexão em ângulos rectos 12"/>
            <p:cNvCxnSpPr>
              <a:endCxn id="267" idx="3"/>
            </p:cNvCxnSpPr>
            <p:nvPr/>
          </p:nvCxnSpPr>
          <p:spPr bwMode="auto">
            <a:xfrm rot="10800000">
              <a:off x="5791201" y="5336863"/>
              <a:ext cx="362863" cy="1"/>
            </a:xfrm>
            <a:prstGeom prst="bentConnector3">
              <a:avLst>
                <a:gd name="adj1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73" name="Rectângulo 23"/>
            <p:cNvSpPr/>
            <p:nvPr/>
          </p:nvSpPr>
          <p:spPr bwMode="auto">
            <a:xfrm>
              <a:off x="5096122" y="3852446"/>
              <a:ext cx="479618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UC</a:t>
              </a:r>
            </a:p>
          </p:txBody>
        </p:sp>
        <p:sp>
          <p:nvSpPr>
            <p:cNvPr id="274" name="Rectângulo arredondado 24"/>
            <p:cNvSpPr/>
            <p:nvPr/>
          </p:nvSpPr>
          <p:spPr bwMode="auto">
            <a:xfrm>
              <a:off x="6831360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cap="small" dirty="0"/>
                <a:t>D</a:t>
              </a: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 Mem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5" name="Rectângulo arredondado 25"/>
            <p:cNvSpPr/>
            <p:nvPr/>
          </p:nvSpPr>
          <p:spPr bwMode="auto">
            <a:xfrm>
              <a:off x="4815136" y="3234462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Regs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6" name="Rectângulo 26"/>
            <p:cNvSpPr/>
            <p:nvPr/>
          </p:nvSpPr>
          <p:spPr bwMode="auto">
            <a:xfrm>
              <a:off x="4815137" y="1874688"/>
              <a:ext cx="1080120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ALU</a:t>
              </a:r>
            </a:p>
          </p:txBody>
        </p:sp>
        <p:cxnSp>
          <p:nvCxnSpPr>
            <p:cNvPr id="277" name="Conexão recta unidireccional 28"/>
            <p:cNvCxnSpPr/>
            <p:nvPr/>
          </p:nvCxnSpPr>
          <p:spPr bwMode="auto">
            <a:xfrm flipV="1">
              <a:off x="6281041" y="4725145"/>
              <a:ext cx="2584" cy="288031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8" name="Conexão em ângulos rectos 31"/>
            <p:cNvCxnSpPr>
              <a:stCxn id="267" idx="0"/>
            </p:cNvCxnSpPr>
            <p:nvPr/>
          </p:nvCxnSpPr>
          <p:spPr bwMode="auto">
            <a:xfrm rot="5400000" flipH="1" flipV="1">
              <a:off x="5763743" y="4606727"/>
              <a:ext cx="138385" cy="9833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79" name="Conexão em ângulos rectos 32"/>
            <p:cNvCxnSpPr>
              <a:stCxn id="266" idx="0"/>
            </p:cNvCxnSpPr>
            <p:nvPr/>
          </p:nvCxnSpPr>
          <p:spPr bwMode="auto">
            <a:xfrm rot="16200000" flipV="1">
              <a:off x="6832582" y="4445019"/>
              <a:ext cx="120377" cy="12887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0" name="Conexão em ângulos rectos 40"/>
            <p:cNvCxnSpPr>
              <a:endCxn id="273" idx="3"/>
            </p:cNvCxnSpPr>
            <p:nvPr/>
          </p:nvCxnSpPr>
          <p:spPr bwMode="auto">
            <a:xfrm rot="10800000">
              <a:off x="5575740" y="4038600"/>
              <a:ext cx="663382" cy="0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1" name="Conexão em ângulos rectos 43"/>
            <p:cNvCxnSpPr>
              <a:stCxn id="275" idx="2"/>
            </p:cNvCxnSpPr>
            <p:nvPr/>
          </p:nvCxnSpPr>
          <p:spPr bwMode="auto">
            <a:xfrm rot="16200000" flipH="1">
              <a:off x="5734776" y="3229453"/>
              <a:ext cx="124769" cy="8839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2" name="Conexão em ângulos rectos 46"/>
            <p:cNvCxnSpPr>
              <a:stCxn id="274" idx="1"/>
            </p:cNvCxnSpPr>
            <p:nvPr/>
          </p:nvCxnSpPr>
          <p:spPr bwMode="auto">
            <a:xfrm rot="10800000" flipV="1">
              <a:off x="6283626" y="3421748"/>
              <a:ext cx="547734" cy="2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3" name="Conexão em ângulos rectos 56"/>
            <p:cNvCxnSpPr>
              <a:endCxn id="276" idx="2"/>
            </p:cNvCxnSpPr>
            <p:nvPr/>
          </p:nvCxnSpPr>
          <p:spPr bwMode="auto">
            <a:xfrm rot="10800000">
              <a:off x="5355197" y="2213243"/>
              <a:ext cx="928428" cy="13564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4" name="Conexão em ângulos rectos 60"/>
            <p:cNvCxnSpPr>
              <a:stCxn id="276" idx="0"/>
            </p:cNvCxnSpPr>
            <p:nvPr/>
          </p:nvCxnSpPr>
          <p:spPr bwMode="auto">
            <a:xfrm rot="5400000" flipH="1" flipV="1">
              <a:off x="5768475" y="1359538"/>
              <a:ext cx="101872" cy="92842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85" name="Rectângulo arredondado 63"/>
            <p:cNvSpPr/>
            <p:nvPr/>
          </p:nvSpPr>
          <p:spPr bwMode="auto">
            <a:xfrm>
              <a:off x="6823687" y="1856680"/>
              <a:ext cx="1080120" cy="374571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Flags</a:t>
              </a:r>
              <a:endParaRPr kumimoji="0" lang="pt-PT" sz="1600" b="0" i="0" u="none" strike="noStrike" cap="small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7" name="Conexão em ângulos rectos 67"/>
            <p:cNvCxnSpPr>
              <a:stCxn id="285" idx="0"/>
            </p:cNvCxnSpPr>
            <p:nvPr/>
          </p:nvCxnSpPr>
          <p:spPr bwMode="auto">
            <a:xfrm rot="16200000" flipV="1">
              <a:off x="6781758" y="1274691"/>
              <a:ext cx="83864" cy="1080114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88" name="Conexão recta 102"/>
            <p:cNvCxnSpPr>
              <a:stCxn id="304" idx="3"/>
            </p:cNvCxnSpPr>
            <p:nvPr/>
          </p:nvCxnSpPr>
          <p:spPr bwMode="auto">
            <a:xfrm flipV="1">
              <a:off x="7924801" y="1219200"/>
              <a:ext cx="380999" cy="20822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0" name="Conexão recta 103"/>
            <p:cNvCxnSpPr/>
            <p:nvPr/>
          </p:nvCxnSpPr>
          <p:spPr bwMode="auto">
            <a:xfrm flipH="1">
              <a:off x="8229600" y="1240022"/>
              <a:ext cx="72006" cy="4604704"/>
            </a:xfrm>
            <a:prstGeom prst="line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1" name="Conexão recta unidireccional 107"/>
            <p:cNvCxnSpPr>
              <a:endCxn id="285" idx="3"/>
            </p:cNvCxnSpPr>
            <p:nvPr/>
          </p:nvCxnSpPr>
          <p:spPr bwMode="auto">
            <a:xfrm rot="10800000">
              <a:off x="7903808" y="2043966"/>
              <a:ext cx="401993" cy="134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5" name="Conexão recta unidireccional 108"/>
            <p:cNvCxnSpPr>
              <a:endCxn id="274" idx="3"/>
            </p:cNvCxnSpPr>
            <p:nvPr/>
          </p:nvCxnSpPr>
          <p:spPr bwMode="auto">
            <a:xfrm rot="10800000">
              <a:off x="7911480" y="3421748"/>
              <a:ext cx="394320" cy="72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6" name="Conexão em ângulos rectos 114"/>
            <p:cNvCxnSpPr>
              <a:endCxn id="275" idx="0"/>
            </p:cNvCxnSpPr>
            <p:nvPr/>
          </p:nvCxnSpPr>
          <p:spPr bwMode="auto">
            <a:xfrm rot="10800000" flipV="1">
              <a:off x="5355196" y="3124200"/>
              <a:ext cx="2950604" cy="110262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7" name="Conexão em ângulos rectos 115"/>
            <p:cNvCxnSpPr>
              <a:endCxn id="308" idx="5"/>
            </p:cNvCxnSpPr>
            <p:nvPr/>
          </p:nvCxnSpPr>
          <p:spPr bwMode="auto">
            <a:xfrm rot="10800000">
              <a:off x="6427850" y="5469294"/>
              <a:ext cx="1801750" cy="32190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98" name="Rectângulo arredondado 35"/>
            <p:cNvSpPr/>
            <p:nvPr/>
          </p:nvSpPr>
          <p:spPr bwMode="auto">
            <a:xfrm>
              <a:off x="4800600" y="4352130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DR</a:t>
              </a:r>
            </a:p>
          </p:txBody>
        </p:sp>
        <p:sp>
          <p:nvSpPr>
            <p:cNvPr id="299" name="Rectângulo arredondado 36"/>
            <p:cNvSpPr/>
            <p:nvPr/>
          </p:nvSpPr>
          <p:spPr bwMode="auto">
            <a:xfrm>
              <a:off x="4800599" y="2492896"/>
              <a:ext cx="2971801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E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cxnSp>
          <p:nvCxnSpPr>
            <p:cNvPr id="302" name="Conexão recta unidireccional 37"/>
            <p:cNvCxnSpPr>
              <a:endCxn id="299" idx="2"/>
            </p:cNvCxnSpPr>
            <p:nvPr/>
          </p:nvCxnSpPr>
          <p:spPr bwMode="auto">
            <a:xfrm rot="5400000" flipH="1" flipV="1">
              <a:off x="5541439" y="3607070"/>
              <a:ext cx="1484664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3" name="Conexão recta unidireccional 41"/>
            <p:cNvCxnSpPr>
              <a:stCxn id="299" idx="0"/>
            </p:cNvCxnSpPr>
            <p:nvPr/>
          </p:nvCxnSpPr>
          <p:spPr bwMode="auto">
            <a:xfrm rot="16200000" flipV="1">
              <a:off x="5743711" y="1950107"/>
              <a:ext cx="1080120" cy="5458"/>
            </a:xfrm>
            <a:prstGeom prst="straightConnector1">
              <a:avLst/>
            </a:prstGeom>
            <a:noFill/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4" name="Rectângulo arredondado 44"/>
            <p:cNvSpPr/>
            <p:nvPr/>
          </p:nvSpPr>
          <p:spPr bwMode="auto">
            <a:xfrm>
              <a:off x="4800601" y="1052736"/>
              <a:ext cx="3124200" cy="37457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pt-PT" sz="1600" dirty="0"/>
                <a:t>W</a:t>
              </a: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R</a:t>
              </a:r>
            </a:p>
          </p:txBody>
        </p:sp>
        <p:sp>
          <p:nvSpPr>
            <p:cNvPr id="305" name="Rectângulo arredondado 48"/>
            <p:cNvSpPr/>
            <p:nvPr/>
          </p:nvSpPr>
          <p:spPr bwMode="auto">
            <a:xfrm>
              <a:off x="4800600" y="5949280"/>
              <a:ext cx="3124200" cy="374571"/>
            </a:xfrm>
            <a:prstGeom prst="round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5">
                    <a:lumMod val="50000"/>
                  </a:schemeClr>
                </a:gs>
              </a:gsLst>
              <a:lin ang="0" scaled="0"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IP / FR</a:t>
              </a:r>
            </a:p>
          </p:txBody>
        </p:sp>
        <p:cxnSp>
          <p:nvCxnSpPr>
            <p:cNvPr id="306" name="Conexão em ângulos rectos 50"/>
            <p:cNvCxnSpPr>
              <a:stCxn id="267" idx="1"/>
              <a:endCxn id="315" idx="0"/>
            </p:cNvCxnSpPr>
            <p:nvPr/>
          </p:nvCxnSpPr>
          <p:spPr bwMode="auto">
            <a:xfrm rot="10800000" flipV="1">
              <a:off x="4663610" y="5336862"/>
              <a:ext cx="227729" cy="308368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7" name="Conexão em ângulos rectos 54"/>
            <p:cNvCxnSpPr>
              <a:stCxn id="305" idx="0"/>
              <a:endCxn id="308" idx="3"/>
            </p:cNvCxnSpPr>
            <p:nvPr/>
          </p:nvCxnSpPr>
          <p:spPr bwMode="auto">
            <a:xfrm rot="16200000" flipV="1">
              <a:off x="6036624" y="5623203"/>
              <a:ext cx="479987" cy="172167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08" name="Oval 307"/>
            <p:cNvSpPr/>
            <p:nvPr/>
          </p:nvSpPr>
          <p:spPr bwMode="auto">
            <a:xfrm>
              <a:off x="6141383" y="5149578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9" name="Conexão em ângulos rectos 33"/>
            <p:cNvCxnSpPr>
              <a:stCxn id="308" idx="6"/>
              <a:endCxn id="266" idx="1"/>
            </p:cNvCxnSpPr>
            <p:nvPr/>
          </p:nvCxnSpPr>
          <p:spPr bwMode="auto">
            <a:xfrm>
              <a:off x="6477000" y="5336863"/>
              <a:ext cx="520080" cy="158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0" name="Conexão em ângulos rectos 61"/>
            <p:cNvCxnSpPr>
              <a:stCxn id="308" idx="2"/>
              <a:endCxn id="267" idx="3"/>
            </p:cNvCxnSpPr>
            <p:nvPr/>
          </p:nvCxnSpPr>
          <p:spPr bwMode="auto">
            <a:xfrm rot="10800000">
              <a:off x="5791201" y="5336863"/>
              <a:ext cx="350183" cy="1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1" name="Conexão em ângulos rectos 53"/>
            <p:cNvCxnSpPr>
              <a:endCxn id="312" idx="1"/>
            </p:cNvCxnSpPr>
            <p:nvPr/>
          </p:nvCxnSpPr>
          <p:spPr bwMode="auto">
            <a:xfrm>
              <a:off x="6314551" y="3736479"/>
              <a:ext cx="488889" cy="318998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2" name="Rectângulo 23"/>
            <p:cNvSpPr/>
            <p:nvPr/>
          </p:nvSpPr>
          <p:spPr bwMode="auto">
            <a:xfrm>
              <a:off x="6803440" y="3886200"/>
              <a:ext cx="1112082" cy="338554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PT" sz="1600" b="0" i="0" u="none" strike="noStrike" cap="small" normalizeH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AddrEval</a:t>
              </a:r>
              <a:endParaRPr kumimoji="0" lang="pt-PT" sz="1600" b="0" i="0" u="none" strike="noStrike" cap="small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3" name="Conexão em ângulos rectos 53"/>
            <p:cNvCxnSpPr>
              <a:stCxn id="312" idx="0"/>
              <a:endCxn id="274" idx="2"/>
            </p:cNvCxnSpPr>
            <p:nvPr/>
          </p:nvCxnSpPr>
          <p:spPr bwMode="auto">
            <a:xfrm rot="5400000" flipH="1" flipV="1">
              <a:off x="7226867" y="3741648"/>
              <a:ext cx="277167" cy="1193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15" name="Oval 314"/>
            <p:cNvSpPr/>
            <p:nvPr/>
          </p:nvSpPr>
          <p:spPr bwMode="auto">
            <a:xfrm>
              <a:off x="4495800" y="5645230"/>
              <a:ext cx="335617" cy="37457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PT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16" name="Conexão em ângulos rectos 50"/>
            <p:cNvCxnSpPr>
              <a:stCxn id="315" idx="4"/>
              <a:endCxn id="305" idx="2"/>
            </p:cNvCxnSpPr>
            <p:nvPr/>
          </p:nvCxnSpPr>
          <p:spPr bwMode="auto">
            <a:xfrm rot="16200000" flipH="1">
              <a:off x="5361129" y="5322279"/>
              <a:ext cx="304051" cy="1699091"/>
            </a:xfrm>
            <a:prstGeom prst="bentConnector3">
              <a:avLst>
                <a:gd name="adj1" fmla="val 175185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18" name="Conexão em ângulos rectos 50"/>
            <p:cNvCxnSpPr>
              <a:stCxn id="266" idx="2"/>
              <a:endCxn id="315" idx="6"/>
            </p:cNvCxnSpPr>
            <p:nvPr/>
          </p:nvCxnSpPr>
          <p:spPr bwMode="auto">
            <a:xfrm rot="5400000">
              <a:off x="6030096" y="4325470"/>
              <a:ext cx="308367" cy="270572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46" name="Group 345"/>
          <p:cNvGrpSpPr/>
          <p:nvPr/>
        </p:nvGrpSpPr>
        <p:grpSpPr>
          <a:xfrm>
            <a:off x="6934200" y="1371600"/>
            <a:ext cx="2058194" cy="1296988"/>
            <a:chOff x="6934200" y="1371600"/>
            <a:chExt cx="2058194" cy="1296988"/>
          </a:xfrm>
        </p:grpSpPr>
        <p:cxnSp>
          <p:nvCxnSpPr>
            <p:cNvPr id="333" name="Straight Connector 332"/>
            <p:cNvCxnSpPr/>
            <p:nvPr/>
          </p:nvCxnSpPr>
          <p:spPr bwMode="auto">
            <a:xfrm>
              <a:off x="6934200" y="1371600"/>
              <a:ext cx="2057400" cy="1588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34" name="Straight Connector 333"/>
            <p:cNvCxnSpPr/>
            <p:nvPr/>
          </p:nvCxnSpPr>
          <p:spPr bwMode="auto">
            <a:xfrm rot="5400000">
              <a:off x="8343900" y="2019300"/>
              <a:ext cx="1295400" cy="1588"/>
            </a:xfrm>
            <a:prstGeom prst="line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41" name="Straight Arrow Connector 340"/>
            <p:cNvCxnSpPr/>
            <p:nvPr/>
          </p:nvCxnSpPr>
          <p:spPr bwMode="auto">
            <a:xfrm rot="10800000">
              <a:off x="6934200" y="2667000"/>
              <a:ext cx="2057400" cy="1588"/>
            </a:xfrm>
            <a:prstGeom prst="straightConnector1">
              <a:avLst/>
            </a:prstGeom>
            <a:noFill/>
            <a:ln w="508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/>
      <p:bldP spid="301" grpId="1" animBg="1"/>
      <p:bldP spid="301" grpId="2" animBg="1"/>
      <p:bldP spid="300" grpId="0" animBg="1"/>
      <p:bldP spid="300" grpId="1" animBg="1"/>
      <p:bldP spid="270" grpId="0"/>
      <p:bldP spid="293" grpId="0" animBg="1"/>
      <p:bldP spid="29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ARM </a:t>
            </a:r>
            <a:r>
              <a:rPr lang="pt-PT" dirty="0" err="1"/>
              <a:t>Cortex</a:t>
            </a:r>
            <a:r>
              <a:rPr lang="pt-PT" dirty="0"/>
              <a:t> A8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 altLang="pt-PT"/>
              <a:t>AC – Encadeamento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64BC470-4EDA-489F-9F7C-6705FE1D702D}" type="slidenum">
              <a:rPr lang="pt-PT" altLang="pt-PT" smtClean="0"/>
              <a:pPr/>
              <a:t>31</a:t>
            </a:fld>
            <a:endParaRPr lang="pt-PT" altLang="pt-PT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533400" y="4343400"/>
            <a:ext cx="7853122" cy="175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FIGURE 4.75 – Patterson &amp; Hennessy; Computer Organization &amp; Design – 5</a:t>
            </a:r>
            <a:r>
              <a:rPr lang="en-US" sz="1200" baseline="300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th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 Edition, Elsevier, 2013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Arial" pitchFamily="-105" charset="0"/>
              </a:rPr>
              <a:t> </a:t>
            </a:r>
          </a:p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The A8 pipeline (14 stages): </a:t>
            </a:r>
          </a:p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ITCFranklinGothicStd-Hvy" charset="0"/>
              </a:rPr>
              <a:t>. 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The first three stages fetch instructions into a 12-entry instruction fetch buffer. The </a:t>
            </a:r>
            <a:r>
              <a:rPr lang="en-US" sz="1200" i="1" dirty="0">
                <a:solidFill>
                  <a:srgbClr val="000000"/>
                </a:solidFill>
                <a:ea typeface="Times New Roman" pitchFamily="-105" charset="0"/>
                <a:cs typeface="MinionPro-It" charset="0"/>
              </a:rPr>
              <a:t>Address Generation Unit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 (AGU) uses a </a:t>
            </a:r>
            <a:r>
              <a:rPr lang="en-US" sz="1200" i="1" dirty="0">
                <a:solidFill>
                  <a:srgbClr val="000000"/>
                </a:solidFill>
                <a:ea typeface="Times New Roman" pitchFamily="-105" charset="0"/>
                <a:cs typeface="MinionPro-It" charset="0"/>
              </a:rPr>
              <a:t>Branch Target Buffer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 (BTB), </a:t>
            </a:r>
            <a:r>
              <a:rPr lang="en-US" sz="1200" i="1" dirty="0">
                <a:solidFill>
                  <a:srgbClr val="000000"/>
                </a:solidFill>
                <a:ea typeface="Times New Roman" pitchFamily="-105" charset="0"/>
                <a:cs typeface="MinionPro-It" charset="0"/>
              </a:rPr>
              <a:t>Global History Buffer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 (GHB), and a </a:t>
            </a:r>
            <a:r>
              <a:rPr lang="en-US" sz="1200" i="1" dirty="0">
                <a:solidFill>
                  <a:srgbClr val="000000"/>
                </a:solidFill>
                <a:ea typeface="Times New Roman" pitchFamily="-105" charset="0"/>
                <a:cs typeface="MinionPro-It" charset="0"/>
              </a:rPr>
              <a:t>Return Stack</a:t>
            </a:r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 (RS) to predict branches to try to keep the fetch queue full;</a:t>
            </a:r>
          </a:p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. Instruction decode is five stages;</a:t>
            </a:r>
          </a:p>
          <a:p>
            <a:r>
              <a:rPr lang="en-US" sz="1200" dirty="0">
                <a:solidFill>
                  <a:srgbClr val="000000"/>
                </a:solidFill>
                <a:ea typeface="Times New Roman" pitchFamily="-105" charset="0"/>
                <a:cs typeface="MinionPro-Regular" charset="0"/>
              </a:rPr>
              <a:t>. instruction execution is six stages.</a:t>
            </a:r>
          </a:p>
          <a:p>
            <a:r>
              <a:rPr lang="pt-PT" sz="1200" dirty="0"/>
              <a:t>. 2 </a:t>
            </a:r>
            <a:r>
              <a:rPr lang="pt-PT" sz="1200" dirty="0" err="1"/>
              <a:t>execution</a:t>
            </a:r>
            <a:r>
              <a:rPr lang="pt-PT" sz="1200" dirty="0"/>
              <a:t> pipelines: </a:t>
            </a:r>
            <a:r>
              <a:rPr lang="pt-PT" sz="1200" dirty="0" err="1"/>
              <a:t>minimum</a:t>
            </a:r>
            <a:r>
              <a:rPr lang="pt-PT" sz="1200" dirty="0"/>
              <a:t> CPI = 0.5 (</a:t>
            </a:r>
            <a:r>
              <a:rPr lang="pt-PT" sz="1200" dirty="0" err="1"/>
              <a:t>median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 2.0 </a:t>
            </a:r>
            <a:r>
              <a:rPr lang="pt-PT" sz="1200" dirty="0" err="1"/>
              <a:t>with</a:t>
            </a:r>
            <a:r>
              <a:rPr lang="pt-PT" sz="1200" dirty="0"/>
              <a:t> SPEC2000 benchmarks)</a:t>
            </a:r>
          </a:p>
          <a:p>
            <a:endParaRPr lang="en-US" sz="1200" dirty="0">
              <a:solidFill>
                <a:srgbClr val="000000"/>
              </a:solidFill>
              <a:ea typeface="Times New Roman" pitchFamily="-105" charset="0"/>
              <a:cs typeface="MinionPro-Regular" charset="0"/>
            </a:endParaRPr>
          </a:p>
        </p:txBody>
      </p:sp>
      <p:pic>
        <p:nvPicPr>
          <p:cNvPr id="7" name="Picture 6" descr="f04-75-978012407726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90600"/>
            <a:ext cx="7449448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Pipeline: Resumo</a:t>
            </a:r>
          </a:p>
        </p:txBody>
      </p:sp>
      <p:sp>
        <p:nvSpPr>
          <p:cNvPr id="30722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Execução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de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n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instruções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simultaneamente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em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diferentes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estágios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>
              <a:spcBef>
                <a:spcPts val="1224"/>
              </a:spcBef>
            </a:pP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Permite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aumentar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a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frequência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do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relógio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>
              <a:spcBef>
                <a:spcPts val="1224"/>
              </a:spcBef>
            </a:pP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Dependências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de Dados</a:t>
            </a:r>
          </a:p>
          <a:p>
            <a:pPr lvl="1">
              <a:spcBef>
                <a:spcPts val="624"/>
              </a:spcBef>
            </a:pPr>
            <a:r>
              <a:rPr lang="en-US" i="1" dirty="0">
                <a:latin typeface="Calibri" pitchFamily="-109" charset="0"/>
              </a:rPr>
              <a:t>stalling : 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injecção</a:t>
            </a:r>
            <a:r>
              <a:rPr lang="en-US" dirty="0">
                <a:latin typeface="Calibri" pitchFamily="-109" charset="0"/>
              </a:rPr>
              <a:t> de </a:t>
            </a:r>
            <a:r>
              <a:rPr lang="en-US" dirty="0" err="1">
                <a:latin typeface="Calibri" pitchFamily="-109" charset="0"/>
              </a:rPr>
              <a:t>bolhas</a:t>
            </a:r>
            <a:r>
              <a:rPr lang="en-US" dirty="0">
                <a:latin typeface="Calibri" pitchFamily="-109" charset="0"/>
              </a:rPr>
              <a:t> (</a:t>
            </a:r>
            <a:r>
              <a:rPr lang="en-US" dirty="0" err="1">
                <a:latin typeface="Calibri" pitchFamily="-109" charset="0"/>
              </a:rPr>
              <a:t>NOPs</a:t>
            </a:r>
            <a:r>
              <a:rPr lang="en-US" dirty="0">
                <a:latin typeface="Calibri" pitchFamily="-109" charset="0"/>
              </a:rPr>
              <a:t>)</a:t>
            </a:r>
          </a:p>
          <a:p>
            <a:pPr lvl="1">
              <a:spcBef>
                <a:spcPts val="624"/>
              </a:spcBef>
            </a:pPr>
            <a:r>
              <a:rPr lang="en-US" dirty="0" err="1">
                <a:latin typeface="Calibri" pitchFamily="-109" charset="0"/>
              </a:rPr>
              <a:t>realimentação</a:t>
            </a:r>
            <a:r>
              <a:rPr lang="en-US" dirty="0">
                <a:latin typeface="Calibri" pitchFamily="-109" charset="0"/>
              </a:rPr>
              <a:t>: </a:t>
            </a:r>
            <a:r>
              <a:rPr lang="en-US" dirty="0" err="1">
                <a:latin typeface="Calibri" pitchFamily="-109" charset="0"/>
              </a:rPr>
              <a:t>elimina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penalizações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>
              <a:spcBef>
                <a:spcPts val="1224"/>
              </a:spcBef>
            </a:pP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Dependências</a:t>
            </a:r>
            <a:r>
              <a:rPr lang="en-US" dirty="0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 de </a:t>
            </a:r>
            <a:r>
              <a:rPr lang="en-US" dirty="0" err="1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Controlo</a:t>
            </a:r>
            <a:endParaRPr lang="en-US" dirty="0">
              <a:latin typeface="Calibri" pitchFamily="-109" charset="0"/>
              <a:ea typeface="ＭＳ Ｐゴシック" pitchFamily="-109" charset="-128"/>
              <a:cs typeface="ＭＳ Ｐゴシック" pitchFamily="-109" charset="-128"/>
            </a:endParaRPr>
          </a:p>
          <a:p>
            <a:pPr lvl="1"/>
            <a:r>
              <a:rPr lang="en-US" dirty="0" err="1">
                <a:latin typeface="Calibri" pitchFamily="-109" charset="0"/>
              </a:rPr>
              <a:t>Saltos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condicionais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implicam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execução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especulativa</a:t>
            </a:r>
            <a:br>
              <a:rPr lang="en-US" dirty="0">
                <a:latin typeface="Calibri" pitchFamily="-109" charset="0"/>
              </a:rPr>
            </a:br>
            <a:r>
              <a:rPr lang="en-US" dirty="0">
                <a:latin typeface="Calibri" pitchFamily="-109" charset="0"/>
              </a:rPr>
              <a:t>(</a:t>
            </a:r>
            <a:r>
              <a:rPr lang="en-US" dirty="0" err="1">
                <a:latin typeface="Calibri" pitchFamily="-109" charset="0"/>
              </a:rPr>
              <a:t>previsão</a:t>
            </a:r>
            <a:r>
              <a:rPr lang="en-US" dirty="0">
                <a:latin typeface="Calibri" pitchFamily="-109" charset="0"/>
              </a:rPr>
              <a:t> do </a:t>
            </a:r>
            <a:r>
              <a:rPr lang="en-US" dirty="0" err="1">
                <a:latin typeface="Calibri" pitchFamily="-109" charset="0"/>
              </a:rPr>
              <a:t>salto</a:t>
            </a:r>
            <a:r>
              <a:rPr lang="en-US" dirty="0">
                <a:latin typeface="Calibri" pitchFamily="-109" charset="0"/>
              </a:rPr>
              <a:t>)</a:t>
            </a:r>
          </a:p>
          <a:p>
            <a:pPr lvl="1"/>
            <a:r>
              <a:rPr lang="en-US" dirty="0" err="1">
                <a:latin typeface="Calibri" pitchFamily="-109" charset="0"/>
              </a:rPr>
              <a:t>previsão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errada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dirty="0" err="1">
                <a:latin typeface="Calibri" pitchFamily="-109" charset="0"/>
              </a:rPr>
              <a:t>implica</a:t>
            </a:r>
            <a:r>
              <a:rPr lang="en-US" dirty="0">
                <a:latin typeface="Calibri" pitchFamily="-109" charset="0"/>
              </a:rPr>
              <a:t> </a:t>
            </a:r>
            <a:r>
              <a:rPr lang="en-US" i="1" dirty="0">
                <a:latin typeface="Calibri" pitchFamily="-109" charset="0"/>
              </a:rPr>
              <a:t>stalling </a:t>
            </a:r>
            <a:r>
              <a:rPr lang="en-US" dirty="0">
                <a:latin typeface="Calibri" pitchFamily="-109" charset="0"/>
              </a:rPr>
              <a:t>do </a:t>
            </a:r>
            <a:r>
              <a:rPr lang="en-US" i="1" dirty="0">
                <a:latin typeface="Calibri" pitchFamily="-109" charset="0"/>
              </a:rPr>
              <a:t>pipeline</a:t>
            </a:r>
            <a:endParaRPr lang="en-US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30723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pt-PT">
                <a:latin typeface="Calibri" pitchFamily="-109" charset="0"/>
                <a:ea typeface="ＭＳ Ｐゴシック" pitchFamily="-109" charset="-128"/>
                <a:cs typeface="ＭＳ Ｐゴシック" pitchFamily="-109" charset="-128"/>
              </a:rPr>
              <a:t>AC – Encadeamento</a:t>
            </a:r>
          </a:p>
        </p:txBody>
      </p:sp>
      <p:sp>
        <p:nvSpPr>
          <p:cNvPr id="30724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CA7E57-C978-0E48-80E5-5365B4BFB951}" type="slidenum">
              <a:rPr lang="pt-PT"/>
              <a:pPr/>
              <a:t>32</a:t>
            </a:fld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latin typeface="Calibri" pitchFamily="-109" charset="0"/>
                <a:ea typeface="ＭＳ Ｐゴシック" pitchFamily="-109" charset="-128"/>
              </a:rPr>
              <a:t>Execução de Instruções: Fases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Execução de uma instrução</a:t>
            </a:r>
            <a:r>
              <a:rPr lang="pt-PT" altLang="pt-PT" sz="1600" dirty="0">
                <a:latin typeface="Calibri" pitchFamily="-109" charset="0"/>
                <a:ea typeface="ＭＳ Ｐゴシック" pitchFamily="-109" charset="-128"/>
              </a:rPr>
              <a:t> </a:t>
            </a:r>
            <a:br>
              <a:rPr lang="pt-PT" altLang="pt-PT" sz="1600" dirty="0">
                <a:latin typeface="Calibri" pitchFamily="-109" charset="0"/>
                <a:ea typeface="ＭＳ Ｐゴシック" pitchFamily="-109" charset="-128"/>
              </a:rPr>
            </a:br>
            <a:r>
              <a:rPr lang="pt-PT" altLang="pt-PT" sz="1800" dirty="0">
                <a:latin typeface="Calibri" pitchFamily="-109" charset="0"/>
                <a:ea typeface="ＭＳ Ｐゴシック" pitchFamily="-109" charset="-128"/>
              </a:rPr>
              <a:t>(exemplo de decomposição em diferentes estágios)</a:t>
            </a:r>
            <a:endParaRPr lang="pt-PT" altLang="pt-PT" sz="2800" dirty="0">
              <a:latin typeface="Calibri" pitchFamily="-109" charset="0"/>
              <a:ea typeface="ＭＳ Ｐゴシック" pitchFamily="-109" charset="-128"/>
            </a:endParaRPr>
          </a:p>
          <a:p>
            <a:pPr marL="1314450" lvl="2" indent="-514350">
              <a:buFontTx/>
              <a:buAutoNum type="arabicPeriod"/>
            </a:pP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Leitura (</a:t>
            </a:r>
            <a:r>
              <a:rPr lang="pt-PT" altLang="pt-PT" sz="2400" i="1" dirty="0" err="1">
                <a:latin typeface="Calibri" pitchFamily="-109" charset="0"/>
                <a:ea typeface="ＭＳ Ｐゴシック" pitchFamily="-109" charset="-128"/>
              </a:rPr>
              <a:t>Fetch</a:t>
            </a:r>
            <a:r>
              <a:rPr lang="pt-PT" altLang="pt-PT" sz="2400" i="1" dirty="0">
                <a:latin typeface="Calibri" pitchFamily="-109" charset="0"/>
                <a:ea typeface="ＭＳ Ｐゴシック" pitchFamily="-109" charset="-128"/>
              </a:rPr>
              <a:t>)</a:t>
            </a:r>
          </a:p>
          <a:p>
            <a:pPr marL="1314450" lvl="2" indent="-514350">
              <a:buFontTx/>
              <a:buAutoNum type="arabicPeriod"/>
            </a:pP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Descodificação / Leitura de Operandos</a:t>
            </a:r>
          </a:p>
          <a:p>
            <a:pPr marL="1314450" lvl="2" indent="-514350">
              <a:buFontTx/>
              <a:buAutoNum type="arabicPeriod"/>
            </a:pP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Execução (ALU)</a:t>
            </a:r>
          </a:p>
          <a:p>
            <a:pPr marL="1314450" lvl="2" indent="-514350">
              <a:buFontTx/>
              <a:buAutoNum type="arabicPeriod"/>
            </a:pPr>
            <a:r>
              <a:rPr lang="pt-PT" altLang="pt-PT" sz="2400" dirty="0">
                <a:latin typeface="Calibri" pitchFamily="-109" charset="0"/>
                <a:ea typeface="ＭＳ Ｐゴシック" pitchFamily="-109" charset="-128"/>
              </a:rPr>
              <a:t>Escrita de Resultados</a:t>
            </a:r>
          </a:p>
          <a:p>
            <a:endParaRPr lang="pt-PT" altLang="pt-PT" dirty="0">
              <a:latin typeface="Calibri" pitchFamily="-109" charset="0"/>
              <a:ea typeface="ＭＳ Ｐゴシック" pitchFamily="-109" charset="-128"/>
            </a:endParaRPr>
          </a:p>
          <a:p>
            <a:r>
              <a:rPr lang="pt-PT" altLang="pt-PT" dirty="0">
                <a:latin typeface="Calibri" pitchFamily="-109" charset="0"/>
                <a:ea typeface="ＭＳ Ｐゴシック" pitchFamily="-109" charset="-128"/>
              </a:rPr>
              <a:t>Estas fases podem ser agrupadas ou reordenadas para permitir a execução das instruções em vários estágios encadeados -&gt; PIPELINE 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59DA0978-184E-4815-B485-C85E6FB781F5}" type="slidenum">
              <a:rPr lang="pt-PT" altLang="pt-PT" sz="1200">
                <a:latin typeface="Calibri" pitchFamily="-109" charset="0"/>
              </a:rPr>
              <a:pPr eaLnBrk="1" hangingPunct="1"/>
              <a:t>4</a:t>
            </a:fld>
            <a:endParaRPr lang="pt-PT" altLang="pt-PT" sz="1200">
              <a:latin typeface="Calibri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latin typeface="Calibri" pitchFamily="-109" charset="0"/>
                <a:ea typeface="ＭＳ Ｐゴシック" pitchFamily="-109" charset="-128"/>
              </a:rPr>
              <a:t>Encadeamento na Vida Real</a:t>
            </a:r>
          </a:p>
        </p:txBody>
      </p:sp>
      <p:sp>
        <p:nvSpPr>
          <p:cNvPr id="19459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19460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5471E129-65DE-4A18-994E-F825783E809A}" type="slidenum">
              <a:rPr lang="pt-PT" altLang="pt-PT" sz="1200">
                <a:latin typeface="Calibri" pitchFamily="-109" charset="0"/>
              </a:rPr>
              <a:pPr eaLnBrk="1" hangingPunct="1"/>
              <a:t>5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657600" y="3886200"/>
            <a:ext cx="5057775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400">
                <a:latin typeface="Calibri" pitchFamily="-109" charset="0"/>
              </a:rPr>
              <a:t>Ideia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>
                <a:latin typeface="Calibri" pitchFamily="-109" charset="0"/>
              </a:rPr>
              <a:t>Dividir processo em estágios independentes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>
                <a:latin typeface="Calibri" pitchFamily="-109" charset="0"/>
              </a:rPr>
              <a:t>Objectos movem-se através dos estágios em sequência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>
                <a:latin typeface="Calibri" pitchFamily="-109" charset="0"/>
              </a:rPr>
              <a:t>Em cada instante, múltiplos objectos são processados simultaneamente</a:t>
            </a:r>
          </a:p>
        </p:txBody>
      </p:sp>
      <p:grpSp>
        <p:nvGrpSpPr>
          <p:cNvPr id="19462" name="Group 10"/>
          <p:cNvGrpSpPr>
            <a:grpSpLocks/>
          </p:cNvGrpSpPr>
          <p:nvPr/>
        </p:nvGrpSpPr>
        <p:grpSpPr bwMode="auto">
          <a:xfrm>
            <a:off x="838200" y="1143000"/>
            <a:ext cx="2514600" cy="2319338"/>
            <a:chOff x="576" y="1045"/>
            <a:chExt cx="1584" cy="1461"/>
          </a:xfrm>
        </p:grpSpPr>
        <p:pic>
          <p:nvPicPr>
            <p:cNvPr id="19469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70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Sequencial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81600" y="1143000"/>
            <a:ext cx="1622425" cy="2449513"/>
            <a:chOff x="3504" y="960"/>
            <a:chExt cx="1022" cy="1543"/>
          </a:xfrm>
        </p:grpSpPr>
        <p:pic>
          <p:nvPicPr>
            <p:cNvPr id="19467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Paralelo</a:t>
              </a: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2000" y="3657600"/>
            <a:ext cx="2743200" cy="2100263"/>
            <a:chOff x="720" y="2688"/>
            <a:chExt cx="1728" cy="1323"/>
          </a:xfrm>
        </p:grpSpPr>
        <p:pic>
          <p:nvPicPr>
            <p:cNvPr id="1946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6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lIns="45720" rIns="4572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/>
                <a:t>Encadeado </a:t>
              </a:r>
              <a:r>
                <a:rPr lang="en-US" altLang="pt-PT" sz="1800"/>
                <a:t>(Pipeline)</a:t>
              </a:r>
              <a:endParaRPr lang="en-US" altLang="pt-P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latin typeface="Calibri" pitchFamily="-109" charset="0"/>
                <a:ea typeface="ＭＳ Ｐゴシック" pitchFamily="-109" charset="-128"/>
              </a:rPr>
              <a:t>Encadeamento: Exemplo</a:t>
            </a:r>
          </a:p>
        </p:txBody>
      </p:sp>
      <p:sp>
        <p:nvSpPr>
          <p:cNvPr id="20483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20484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3F9413CE-CAAC-4F47-AD1E-48B250C6017E}" type="slidenum">
              <a:rPr lang="pt-PT" altLang="pt-PT" sz="1200">
                <a:latin typeface="Calibri" pitchFamily="-109" charset="0"/>
              </a:rPr>
              <a:pPr eaLnBrk="1" hangingPunct="1"/>
              <a:t>6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0513" y="3581400"/>
            <a:ext cx="829468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 err="1">
                <a:latin typeface="Calibri" pitchFamily="-109" charset="0"/>
              </a:rPr>
              <a:t>Dividir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lógica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combinatória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em</a:t>
            </a:r>
            <a:r>
              <a:rPr lang="en-US" altLang="pt-PT" sz="2400" dirty="0">
                <a:latin typeface="Calibri" pitchFamily="-109" charset="0"/>
              </a:rPr>
              <a:t> 3 </a:t>
            </a:r>
            <a:r>
              <a:rPr lang="en-US" altLang="pt-PT" sz="2400" dirty="0" err="1">
                <a:latin typeface="Calibri" pitchFamily="-109" charset="0"/>
              </a:rPr>
              <a:t>estágios</a:t>
            </a:r>
            <a:r>
              <a:rPr lang="en-US" altLang="pt-PT" sz="2400" dirty="0">
                <a:latin typeface="Calibri" pitchFamily="-109" charset="0"/>
              </a:rPr>
              <a:t> de 100 </a:t>
            </a:r>
            <a:r>
              <a:rPr lang="en-US" altLang="pt-PT" sz="2400" dirty="0" err="1">
                <a:latin typeface="Calibri" pitchFamily="-109" charset="0"/>
              </a:rPr>
              <a:t>ps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cada</a:t>
            </a:r>
            <a:endParaRPr lang="en-US" altLang="pt-PT" sz="2400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>
                <a:latin typeface="Calibri" pitchFamily="-109" charset="0"/>
              </a:rPr>
              <a:t>Nova </a:t>
            </a:r>
            <a:r>
              <a:rPr lang="en-US" altLang="pt-PT" sz="2400" dirty="0" err="1">
                <a:latin typeface="Calibri" pitchFamily="-109" charset="0"/>
              </a:rPr>
              <a:t>instrução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começa</a:t>
            </a:r>
            <a:r>
              <a:rPr lang="en-US" altLang="pt-PT" sz="2400" dirty="0">
                <a:latin typeface="Calibri" pitchFamily="-109" charset="0"/>
              </a:rPr>
              <a:t> logo </a:t>
            </a:r>
            <a:r>
              <a:rPr lang="en-US" altLang="pt-PT" sz="2400" dirty="0" err="1">
                <a:latin typeface="Calibri" pitchFamily="-109" charset="0"/>
              </a:rPr>
              <a:t>que</a:t>
            </a:r>
            <a:r>
              <a:rPr lang="en-US" altLang="pt-PT" sz="2400" dirty="0">
                <a:latin typeface="Calibri" pitchFamily="-109" charset="0"/>
              </a:rPr>
              <a:t> a anterior </a:t>
            </a:r>
            <a:r>
              <a:rPr lang="en-US" altLang="pt-PT" sz="2400" dirty="0" err="1">
                <a:latin typeface="Calibri" pitchFamily="-109" charset="0"/>
              </a:rPr>
              <a:t>termina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primeiro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estágio</a:t>
            </a:r>
            <a:r>
              <a:rPr lang="en-US" altLang="pt-PT" sz="2400" dirty="0">
                <a:latin typeface="Calibri" pitchFamily="-109" charset="0"/>
              </a:rPr>
              <a:t>:   </a:t>
            </a:r>
            <a:r>
              <a:rPr lang="en-US" altLang="pt-PT" dirty="0" err="1">
                <a:latin typeface="Calibri" pitchFamily="-109" charset="0"/>
              </a:rPr>
              <a:t>Ciclo</a:t>
            </a:r>
            <a:r>
              <a:rPr lang="en-US" altLang="pt-PT" dirty="0">
                <a:latin typeface="Calibri" pitchFamily="-109" charset="0"/>
              </a:rPr>
              <a:t> &gt;= 120 </a:t>
            </a:r>
            <a:r>
              <a:rPr lang="en-US" altLang="pt-PT" dirty="0" err="1">
                <a:latin typeface="Calibri" pitchFamily="-109" charset="0"/>
              </a:rPr>
              <a:t>ps</a:t>
            </a:r>
            <a:endParaRPr lang="en-US" altLang="pt-PT" dirty="0">
              <a:latin typeface="Calibri" pitchFamily="-109" charset="0"/>
            </a:endParaRPr>
          </a:p>
        </p:txBody>
      </p:sp>
      <p:sp>
        <p:nvSpPr>
          <p:cNvPr id="20512" name="Rectangle 14"/>
          <p:cNvSpPr>
            <a:spLocks noChangeArrowheads="1"/>
          </p:cNvSpPr>
          <p:nvPr/>
        </p:nvSpPr>
        <p:spPr bwMode="auto">
          <a:xfrm>
            <a:off x="2424113" y="1481138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20513" name="Line 15"/>
          <p:cNvSpPr>
            <a:spLocks noChangeShapeType="1"/>
          </p:cNvSpPr>
          <p:nvPr/>
        </p:nvSpPr>
        <p:spPr bwMode="auto">
          <a:xfrm>
            <a:off x="588963" y="208438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14" name="Line 16"/>
          <p:cNvSpPr>
            <a:spLocks noChangeShapeType="1"/>
          </p:cNvSpPr>
          <p:nvPr/>
        </p:nvSpPr>
        <p:spPr bwMode="auto">
          <a:xfrm>
            <a:off x="1960563" y="208438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15" name="Line 17"/>
          <p:cNvSpPr>
            <a:spLocks noChangeShapeType="1"/>
          </p:cNvSpPr>
          <p:nvPr/>
        </p:nvSpPr>
        <p:spPr bwMode="auto">
          <a:xfrm>
            <a:off x="2570163" y="2770188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16" name="Rectangle 18"/>
          <p:cNvSpPr>
            <a:spLocks noChangeArrowheads="1"/>
          </p:cNvSpPr>
          <p:nvPr/>
        </p:nvSpPr>
        <p:spPr bwMode="auto">
          <a:xfrm>
            <a:off x="6302376" y="3128963"/>
            <a:ext cx="68738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Clock</a:t>
            </a:r>
          </a:p>
        </p:txBody>
      </p:sp>
      <p:sp>
        <p:nvSpPr>
          <p:cNvPr id="20517" name="Rectangle 19"/>
          <p:cNvSpPr>
            <a:spLocks noChangeArrowheads="1"/>
          </p:cNvSpPr>
          <p:nvPr/>
        </p:nvSpPr>
        <p:spPr bwMode="auto">
          <a:xfrm>
            <a:off x="1052513" y="1481138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Comb.</a:t>
            </a:r>
          </a:p>
          <a:p>
            <a:pPr eaLnBrk="1" hangingPunct="1"/>
            <a:r>
              <a:rPr lang="en-US" altLang="pt-PT" sz="1600"/>
              <a:t>logic</a:t>
            </a:r>
          </a:p>
          <a:p>
            <a:pPr eaLnBrk="1" hangingPunct="1"/>
            <a:r>
              <a:rPr lang="en-US" altLang="pt-PT" sz="1600"/>
              <a:t>A</a:t>
            </a:r>
          </a:p>
        </p:txBody>
      </p:sp>
      <p:sp>
        <p:nvSpPr>
          <p:cNvPr id="20518" name="Rectangle 20"/>
          <p:cNvSpPr>
            <a:spLocks noChangeArrowheads="1"/>
          </p:cNvSpPr>
          <p:nvPr/>
        </p:nvSpPr>
        <p:spPr bwMode="auto">
          <a:xfrm>
            <a:off x="4481513" y="1481138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20519" name="Line 21"/>
          <p:cNvSpPr>
            <a:spLocks noChangeShapeType="1"/>
          </p:cNvSpPr>
          <p:nvPr/>
        </p:nvSpPr>
        <p:spPr bwMode="auto">
          <a:xfrm>
            <a:off x="2646363" y="208438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20" name="Line 22"/>
          <p:cNvSpPr>
            <a:spLocks noChangeShapeType="1"/>
          </p:cNvSpPr>
          <p:nvPr/>
        </p:nvSpPr>
        <p:spPr bwMode="auto">
          <a:xfrm>
            <a:off x="4017963" y="208438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21" name="Line 23"/>
          <p:cNvSpPr>
            <a:spLocks noChangeShapeType="1"/>
          </p:cNvSpPr>
          <p:nvPr/>
        </p:nvSpPr>
        <p:spPr bwMode="auto">
          <a:xfrm>
            <a:off x="4627563" y="2770188"/>
            <a:ext cx="0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22" name="Rectangle 24"/>
          <p:cNvSpPr>
            <a:spLocks noChangeArrowheads="1"/>
          </p:cNvSpPr>
          <p:nvPr/>
        </p:nvSpPr>
        <p:spPr bwMode="auto">
          <a:xfrm>
            <a:off x="3109913" y="1481138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Comb.</a:t>
            </a:r>
          </a:p>
          <a:p>
            <a:pPr eaLnBrk="1" hangingPunct="1"/>
            <a:r>
              <a:rPr lang="en-US" altLang="pt-PT" sz="1600"/>
              <a:t>logic</a:t>
            </a:r>
          </a:p>
          <a:p>
            <a:pPr eaLnBrk="1" hangingPunct="1"/>
            <a:r>
              <a:rPr lang="en-US" altLang="pt-PT" sz="1600"/>
              <a:t>B</a:t>
            </a:r>
          </a:p>
        </p:txBody>
      </p:sp>
      <p:sp>
        <p:nvSpPr>
          <p:cNvPr id="20523" name="Rectangle 25"/>
          <p:cNvSpPr>
            <a:spLocks noChangeArrowheads="1"/>
          </p:cNvSpPr>
          <p:nvPr/>
        </p:nvSpPr>
        <p:spPr bwMode="auto">
          <a:xfrm>
            <a:off x="6538913" y="1481138"/>
            <a:ext cx="215900" cy="1282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20524" name="Line 26"/>
          <p:cNvSpPr>
            <a:spLocks noChangeShapeType="1"/>
          </p:cNvSpPr>
          <p:nvPr/>
        </p:nvSpPr>
        <p:spPr bwMode="auto">
          <a:xfrm>
            <a:off x="4703763" y="208438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25" name="Line 27"/>
          <p:cNvSpPr>
            <a:spLocks noChangeShapeType="1"/>
          </p:cNvSpPr>
          <p:nvPr/>
        </p:nvSpPr>
        <p:spPr bwMode="auto">
          <a:xfrm>
            <a:off x="6075363" y="2084388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26" name="Line 28"/>
          <p:cNvSpPr>
            <a:spLocks noChangeShapeType="1"/>
          </p:cNvSpPr>
          <p:nvPr/>
        </p:nvSpPr>
        <p:spPr bwMode="auto">
          <a:xfrm>
            <a:off x="6684963" y="2770188"/>
            <a:ext cx="0" cy="434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27" name="Rectangle 29"/>
          <p:cNvSpPr>
            <a:spLocks noChangeArrowheads="1"/>
          </p:cNvSpPr>
          <p:nvPr/>
        </p:nvSpPr>
        <p:spPr bwMode="auto">
          <a:xfrm>
            <a:off x="5167313" y="1481138"/>
            <a:ext cx="901700" cy="12827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Comb.</a:t>
            </a:r>
          </a:p>
          <a:p>
            <a:pPr eaLnBrk="1" hangingPunct="1"/>
            <a:r>
              <a:rPr lang="en-US" altLang="pt-PT" sz="1600"/>
              <a:t>logic</a:t>
            </a:r>
          </a:p>
          <a:p>
            <a:pPr eaLnBrk="1" hangingPunct="1"/>
            <a:r>
              <a:rPr lang="en-US" altLang="pt-PT" sz="1600"/>
              <a:t>C</a:t>
            </a:r>
          </a:p>
        </p:txBody>
      </p:sp>
      <p:sp>
        <p:nvSpPr>
          <p:cNvPr id="20528" name="Rectangle 30"/>
          <p:cNvSpPr>
            <a:spLocks noChangeArrowheads="1"/>
          </p:cNvSpPr>
          <p:nvPr/>
        </p:nvSpPr>
        <p:spPr bwMode="auto">
          <a:xfrm>
            <a:off x="1127126" y="1071563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100 ps</a:t>
            </a:r>
          </a:p>
        </p:txBody>
      </p:sp>
      <p:sp>
        <p:nvSpPr>
          <p:cNvPr id="20529" name="Rectangle 31"/>
          <p:cNvSpPr>
            <a:spLocks noChangeArrowheads="1"/>
          </p:cNvSpPr>
          <p:nvPr/>
        </p:nvSpPr>
        <p:spPr bwMode="auto">
          <a:xfrm>
            <a:off x="2174876" y="1071563"/>
            <a:ext cx="677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20 ps</a:t>
            </a:r>
          </a:p>
        </p:txBody>
      </p:sp>
      <p:sp>
        <p:nvSpPr>
          <p:cNvPr id="20530" name="Rectangle 32"/>
          <p:cNvSpPr>
            <a:spLocks noChangeArrowheads="1"/>
          </p:cNvSpPr>
          <p:nvPr/>
        </p:nvSpPr>
        <p:spPr bwMode="auto">
          <a:xfrm>
            <a:off x="3184526" y="1071563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100 ps</a:t>
            </a:r>
          </a:p>
        </p:txBody>
      </p:sp>
      <p:sp>
        <p:nvSpPr>
          <p:cNvPr id="20531" name="Rectangle 33"/>
          <p:cNvSpPr>
            <a:spLocks noChangeArrowheads="1"/>
          </p:cNvSpPr>
          <p:nvPr/>
        </p:nvSpPr>
        <p:spPr bwMode="auto">
          <a:xfrm>
            <a:off x="4232276" y="1071563"/>
            <a:ext cx="677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20 ps</a:t>
            </a:r>
          </a:p>
        </p:txBody>
      </p:sp>
      <p:sp>
        <p:nvSpPr>
          <p:cNvPr id="20532" name="Rectangle 34"/>
          <p:cNvSpPr>
            <a:spLocks noChangeArrowheads="1"/>
          </p:cNvSpPr>
          <p:nvPr/>
        </p:nvSpPr>
        <p:spPr bwMode="auto">
          <a:xfrm>
            <a:off x="5241926" y="1071563"/>
            <a:ext cx="7905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100 ps</a:t>
            </a:r>
          </a:p>
        </p:txBody>
      </p:sp>
      <p:sp>
        <p:nvSpPr>
          <p:cNvPr id="20533" name="Rectangle 35"/>
          <p:cNvSpPr>
            <a:spLocks noChangeArrowheads="1"/>
          </p:cNvSpPr>
          <p:nvPr/>
        </p:nvSpPr>
        <p:spPr bwMode="auto">
          <a:xfrm>
            <a:off x="6289676" y="1071563"/>
            <a:ext cx="67786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20 ps</a:t>
            </a:r>
          </a:p>
        </p:txBody>
      </p:sp>
      <p:sp>
        <p:nvSpPr>
          <p:cNvPr id="20534" name="Line 36"/>
          <p:cNvSpPr>
            <a:spLocks noChangeShapeType="1"/>
          </p:cNvSpPr>
          <p:nvPr/>
        </p:nvSpPr>
        <p:spPr bwMode="auto">
          <a:xfrm>
            <a:off x="2570163" y="2976563"/>
            <a:ext cx="4114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20535" name="Rectangle 37"/>
          <p:cNvSpPr>
            <a:spLocks noChangeArrowheads="1"/>
          </p:cNvSpPr>
          <p:nvPr/>
        </p:nvSpPr>
        <p:spPr bwMode="auto">
          <a:xfrm>
            <a:off x="838200" y="5105400"/>
            <a:ext cx="7467600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dirty="0" err="1">
                <a:latin typeface="Calibri"/>
                <a:cs typeface="Calibri"/>
              </a:rPr>
              <a:t>T</a:t>
            </a:r>
            <a:r>
              <a:rPr lang="en-US" altLang="pt-PT" baseline="-25000" dirty="0" err="1">
                <a:latin typeface="Calibri"/>
                <a:cs typeface="Calibri"/>
              </a:rPr>
              <a:t>exec</a:t>
            </a:r>
            <a:r>
              <a:rPr lang="en-US" altLang="pt-PT" dirty="0">
                <a:latin typeface="Calibri"/>
                <a:cs typeface="Calibri"/>
              </a:rPr>
              <a:t> </a:t>
            </a:r>
            <a:r>
              <a:rPr lang="en-US" altLang="pt-PT" dirty="0" err="1">
                <a:latin typeface="Calibri"/>
                <a:cs typeface="Calibri"/>
              </a:rPr>
              <a:t>uma</a:t>
            </a:r>
            <a:r>
              <a:rPr lang="en-US" altLang="pt-PT" dirty="0">
                <a:latin typeface="Calibri"/>
                <a:cs typeface="Calibri"/>
              </a:rPr>
              <a:t> </a:t>
            </a:r>
            <a:r>
              <a:rPr lang="en-US" altLang="pt-PT" dirty="0" err="1">
                <a:latin typeface="Calibri"/>
                <a:cs typeface="Calibri"/>
              </a:rPr>
              <a:t>instrução</a:t>
            </a:r>
            <a:r>
              <a:rPr lang="en-US" altLang="pt-PT" dirty="0">
                <a:latin typeface="Calibri"/>
                <a:cs typeface="Calibri"/>
              </a:rPr>
              <a:t> = nº </a:t>
            </a:r>
            <a:r>
              <a:rPr lang="en-US" altLang="pt-PT" dirty="0" err="1">
                <a:latin typeface="Calibri"/>
                <a:cs typeface="Calibri"/>
              </a:rPr>
              <a:t>estágios</a:t>
            </a:r>
            <a:r>
              <a:rPr lang="en-US" altLang="pt-PT" dirty="0">
                <a:latin typeface="Calibri"/>
                <a:cs typeface="Calibri"/>
              </a:rPr>
              <a:t> * </a:t>
            </a:r>
            <a:r>
              <a:rPr lang="en-US" altLang="pt-PT" dirty="0" err="1">
                <a:latin typeface="Calibri"/>
                <a:cs typeface="Calibri"/>
              </a:rPr>
              <a:t>ciclo</a:t>
            </a:r>
            <a:r>
              <a:rPr lang="en-US" altLang="pt-PT" dirty="0">
                <a:latin typeface="Calibri"/>
                <a:cs typeface="Calibri"/>
              </a:rPr>
              <a:t> = 3 * 120 = 360 </a:t>
            </a:r>
            <a:r>
              <a:rPr lang="en-US" altLang="pt-PT" dirty="0" err="1">
                <a:latin typeface="Calibri"/>
                <a:cs typeface="Calibri"/>
              </a:rPr>
              <a:t>ps</a:t>
            </a:r>
            <a:endParaRPr lang="en-US" altLang="pt-PT" dirty="0">
              <a:latin typeface="Calibri"/>
              <a:cs typeface="Calibri"/>
            </a:endParaRPr>
          </a:p>
          <a:p>
            <a:pPr eaLnBrk="1" hangingPunct="1"/>
            <a:endParaRPr lang="en-US" altLang="pt-PT" dirty="0">
              <a:latin typeface="Calibri"/>
              <a:cs typeface="Calibri"/>
            </a:endParaRPr>
          </a:p>
          <a:p>
            <a:pPr eaLnBrk="1" hangingPunct="1"/>
            <a:r>
              <a:rPr lang="en-US" altLang="pt-PT" dirty="0" err="1">
                <a:latin typeface="Calibri"/>
                <a:cs typeface="Calibri"/>
              </a:rPr>
              <a:t>Frequência</a:t>
            </a:r>
            <a:r>
              <a:rPr lang="en-US" altLang="pt-PT" dirty="0">
                <a:latin typeface="Calibri"/>
                <a:cs typeface="Calibri"/>
              </a:rPr>
              <a:t> &lt;= 1/120E-12 = 8.33 GHz</a:t>
            </a:r>
          </a:p>
        </p:txBody>
      </p:sp>
      <p:grpSp>
        <p:nvGrpSpPr>
          <p:cNvPr id="20487" name="Grupo 31"/>
          <p:cNvGrpSpPr>
            <a:grpSpLocks/>
          </p:cNvGrpSpPr>
          <p:nvPr/>
        </p:nvGrpSpPr>
        <p:grpSpPr bwMode="auto">
          <a:xfrm>
            <a:off x="7086600" y="1524000"/>
            <a:ext cx="1800225" cy="1223962"/>
            <a:chOff x="700298" y="2062124"/>
            <a:chExt cx="1800000" cy="1224000"/>
          </a:xfrm>
        </p:grpSpPr>
        <p:cxnSp>
          <p:nvCxnSpPr>
            <p:cNvPr id="20506" name="Conexão recta 32"/>
            <p:cNvCxnSpPr>
              <a:cxnSpLocks noChangeShapeType="1"/>
            </p:cNvCxnSpPr>
            <p:nvPr/>
          </p:nvCxnSpPr>
          <p:spPr bwMode="auto">
            <a:xfrm>
              <a:off x="1498578" y="2786058"/>
              <a:ext cx="71438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Conexão recta 33"/>
            <p:cNvCxnSpPr>
              <a:cxnSpLocks noChangeShapeType="1"/>
            </p:cNvCxnSpPr>
            <p:nvPr/>
          </p:nvCxnSpPr>
          <p:spPr bwMode="auto">
            <a:xfrm rot="5400000" flipH="1" flipV="1">
              <a:off x="1213620" y="2500306"/>
              <a:ext cx="571504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Conexão recta 34"/>
            <p:cNvCxnSpPr>
              <a:cxnSpLocks noChangeShapeType="1"/>
            </p:cNvCxnSpPr>
            <p:nvPr/>
          </p:nvCxnSpPr>
          <p:spPr bwMode="auto">
            <a:xfrm rot="5400000" flipH="1" flipV="1">
              <a:off x="1928000" y="2499512"/>
              <a:ext cx="571504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Conexão recta 35"/>
            <p:cNvCxnSpPr>
              <a:cxnSpLocks noChangeShapeType="1"/>
            </p:cNvCxnSpPr>
            <p:nvPr/>
          </p:nvCxnSpPr>
          <p:spPr bwMode="auto">
            <a:xfrm>
              <a:off x="785786" y="2214554"/>
              <a:ext cx="714380" cy="15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0" name="Rectangle 11"/>
            <p:cNvSpPr>
              <a:spLocks noChangeArrowheads="1"/>
            </p:cNvSpPr>
            <p:nvPr/>
          </p:nvSpPr>
          <p:spPr bwMode="auto">
            <a:xfrm>
              <a:off x="1142976" y="2928934"/>
              <a:ext cx="68738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Clock</a:t>
              </a:r>
            </a:p>
          </p:txBody>
        </p:sp>
        <p:sp>
          <p:nvSpPr>
            <p:cNvPr id="38" name="Rectângulo 37"/>
            <p:cNvSpPr/>
            <p:nvPr/>
          </p:nvSpPr>
          <p:spPr bwMode="auto">
            <a:xfrm>
              <a:off x="700298" y="2062124"/>
              <a:ext cx="1800000" cy="1224000"/>
            </a:xfrm>
            <a:prstGeom prst="rect">
              <a:avLst/>
            </a:prstGeom>
            <a:solidFill>
              <a:schemeClr val="bg1">
                <a:lumMod val="90000"/>
                <a:alpha val="3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cxnSp>
        <p:nvCxnSpPr>
          <p:cNvPr id="39" name="Conexão recta 38"/>
          <p:cNvCxnSpPr>
            <a:cxnSpLocks noChangeShapeType="1"/>
          </p:cNvCxnSpPr>
          <p:nvPr/>
        </p:nvCxnSpPr>
        <p:spPr bwMode="auto">
          <a:xfrm rot="5400000">
            <a:off x="6849269" y="1988343"/>
            <a:ext cx="787400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Conexão recta 39"/>
          <p:cNvCxnSpPr>
            <a:cxnSpLocks noChangeShapeType="1"/>
          </p:cNvCxnSpPr>
          <p:nvPr/>
        </p:nvCxnSpPr>
        <p:spPr bwMode="auto">
          <a:xfrm rot="5400000">
            <a:off x="7778749" y="1987550"/>
            <a:ext cx="785813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Rectângulo 40"/>
          <p:cNvSpPr>
            <a:spLocks noChangeArrowheads="1"/>
          </p:cNvSpPr>
          <p:nvPr/>
        </p:nvSpPr>
        <p:spPr bwMode="auto">
          <a:xfrm>
            <a:off x="1071563" y="1500188"/>
            <a:ext cx="214312" cy="12858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2" name="Rectângulo 41"/>
          <p:cNvSpPr>
            <a:spLocks noChangeArrowheads="1"/>
          </p:cNvSpPr>
          <p:nvPr/>
        </p:nvSpPr>
        <p:spPr bwMode="auto">
          <a:xfrm>
            <a:off x="3124200" y="1500188"/>
            <a:ext cx="214313" cy="12858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3" name="Rectângulo 42"/>
          <p:cNvSpPr>
            <a:spLocks noChangeArrowheads="1"/>
          </p:cNvSpPr>
          <p:nvPr/>
        </p:nvSpPr>
        <p:spPr bwMode="auto">
          <a:xfrm>
            <a:off x="5214938" y="1500188"/>
            <a:ext cx="214312" cy="12858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4" name="Rectângulo 43"/>
          <p:cNvSpPr>
            <a:spLocks noChangeArrowheads="1"/>
          </p:cNvSpPr>
          <p:nvPr/>
        </p:nvSpPr>
        <p:spPr bwMode="auto">
          <a:xfrm>
            <a:off x="1071563" y="1482725"/>
            <a:ext cx="714375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5" name="Rectângulo 44"/>
          <p:cNvSpPr>
            <a:spLocks noChangeArrowheads="1"/>
          </p:cNvSpPr>
          <p:nvPr/>
        </p:nvSpPr>
        <p:spPr bwMode="auto">
          <a:xfrm>
            <a:off x="3095625" y="1482725"/>
            <a:ext cx="714375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6" name="Rectângulo 45"/>
          <p:cNvSpPr>
            <a:spLocks noChangeArrowheads="1"/>
          </p:cNvSpPr>
          <p:nvPr/>
        </p:nvSpPr>
        <p:spPr bwMode="auto">
          <a:xfrm>
            <a:off x="5214938" y="1500188"/>
            <a:ext cx="714375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7" name="Rectângulo 46"/>
          <p:cNvSpPr>
            <a:spLocks noChangeArrowheads="1"/>
          </p:cNvSpPr>
          <p:nvPr/>
        </p:nvSpPr>
        <p:spPr bwMode="auto">
          <a:xfrm>
            <a:off x="1052513" y="1482725"/>
            <a:ext cx="928687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8" name="Rectângulo 47"/>
          <p:cNvSpPr>
            <a:spLocks noChangeArrowheads="1"/>
          </p:cNvSpPr>
          <p:nvPr/>
        </p:nvSpPr>
        <p:spPr bwMode="auto">
          <a:xfrm>
            <a:off x="3124200" y="1482725"/>
            <a:ext cx="857250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sp>
        <p:nvSpPr>
          <p:cNvPr id="49" name="Rectângulo 48"/>
          <p:cNvSpPr>
            <a:spLocks noChangeArrowheads="1"/>
          </p:cNvSpPr>
          <p:nvPr/>
        </p:nvSpPr>
        <p:spPr bwMode="auto">
          <a:xfrm>
            <a:off x="5214938" y="1500188"/>
            <a:ext cx="857250" cy="1260475"/>
          </a:xfrm>
          <a:prstGeom prst="rect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endParaRPr lang="en-US" altLang="pt-PT"/>
          </a:p>
        </p:txBody>
      </p:sp>
      <p:cxnSp>
        <p:nvCxnSpPr>
          <p:cNvPr id="50" name="Conexão recta 49"/>
          <p:cNvCxnSpPr>
            <a:cxnSpLocks noChangeShapeType="1"/>
          </p:cNvCxnSpPr>
          <p:nvPr/>
        </p:nvCxnSpPr>
        <p:spPr bwMode="auto">
          <a:xfrm rot="5400000">
            <a:off x="8194674" y="1987550"/>
            <a:ext cx="785813" cy="1588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Line 16"/>
          <p:cNvSpPr>
            <a:spLocks noChangeShapeType="1"/>
          </p:cNvSpPr>
          <p:nvPr/>
        </p:nvSpPr>
        <p:spPr bwMode="auto">
          <a:xfrm>
            <a:off x="1971675" y="2071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2" name="Line 22"/>
          <p:cNvSpPr>
            <a:spLocks noChangeShapeType="1"/>
          </p:cNvSpPr>
          <p:nvPr/>
        </p:nvSpPr>
        <p:spPr bwMode="auto">
          <a:xfrm>
            <a:off x="4000500" y="2071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>
            <a:off x="6072188" y="2071688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PT"/>
          </a:p>
        </p:txBody>
      </p:sp>
      <p:sp>
        <p:nvSpPr>
          <p:cNvPr id="54" name="Rectangle 14"/>
          <p:cNvSpPr>
            <a:spLocks noChangeArrowheads="1"/>
          </p:cNvSpPr>
          <p:nvPr/>
        </p:nvSpPr>
        <p:spPr bwMode="auto">
          <a:xfrm>
            <a:off x="2428875" y="1500188"/>
            <a:ext cx="215900" cy="12827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55" name="Rectangle 20"/>
          <p:cNvSpPr>
            <a:spLocks noChangeArrowheads="1"/>
          </p:cNvSpPr>
          <p:nvPr/>
        </p:nvSpPr>
        <p:spPr bwMode="auto">
          <a:xfrm>
            <a:off x="4500563" y="1500188"/>
            <a:ext cx="215900" cy="12827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56" name="Rectangle 25"/>
          <p:cNvSpPr>
            <a:spLocks noChangeArrowheads="1"/>
          </p:cNvSpPr>
          <p:nvPr/>
        </p:nvSpPr>
        <p:spPr bwMode="auto">
          <a:xfrm>
            <a:off x="6570663" y="1500188"/>
            <a:ext cx="215900" cy="128270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/>
              <a:t>R</a:t>
            </a:r>
          </a:p>
          <a:p>
            <a:pPr eaLnBrk="1" hangingPunct="1"/>
            <a:r>
              <a:rPr lang="en-US" altLang="pt-PT" sz="1600"/>
              <a:t>e</a:t>
            </a:r>
          </a:p>
          <a:p>
            <a:pPr eaLnBrk="1" hangingPunct="1"/>
            <a:r>
              <a:rPr lang="en-US" altLang="pt-PT" sz="1600"/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95400" y="3048000"/>
            <a:ext cx="39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52800" y="3048000"/>
            <a:ext cx="39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410200" y="3048000"/>
            <a:ext cx="39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66800" y="3048000"/>
            <a:ext cx="39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2633" y="3048000"/>
            <a:ext cx="39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124200" y="3048000"/>
            <a:ext cx="398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I1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0535" grpId="0"/>
      <p:bldP spid="41" grpId="0" animBg="1"/>
      <p:bldP spid="41" grpId="1" animBg="1"/>
      <p:bldP spid="41" grpId="2" animBg="1"/>
      <p:bldP spid="41" grpId="3" animBg="1"/>
      <p:bldP spid="41" grpId="4" animBg="1"/>
      <p:bldP spid="41" grpId="5" animBg="1"/>
      <p:bldP spid="42" grpId="0" animBg="1"/>
      <p:bldP spid="42" grpId="1" animBg="1"/>
      <p:bldP spid="42" grpId="2" animBg="1"/>
      <p:bldP spid="42" grpId="3" animBg="1"/>
      <p:bldP spid="43" grpId="0" animBg="1"/>
      <p:bldP spid="43" grpId="1" animBg="1"/>
      <p:bldP spid="44" grpId="0" animBg="1"/>
      <p:bldP spid="44" grpId="1" animBg="1"/>
      <p:bldP spid="44" grpId="2" animBg="1"/>
      <p:bldP spid="44" grpId="3" animBg="1"/>
      <p:bldP spid="44" grpId="4" animBg="1"/>
      <p:bldP spid="44" grpId="5" animBg="1"/>
      <p:bldP spid="45" grpId="0" animBg="1"/>
      <p:bldP spid="45" grpId="1" animBg="1"/>
      <p:bldP spid="45" grpId="2" animBg="1"/>
      <p:bldP spid="45" grpId="3" animBg="1"/>
      <p:bldP spid="46" grpId="0" animBg="1"/>
      <p:bldP spid="46" grpId="1" animBg="1"/>
      <p:bldP spid="47" grpId="0" animBg="1"/>
      <p:bldP spid="47" grpId="1" animBg="1"/>
      <p:bldP spid="47" grpId="2" animBg="1"/>
      <p:bldP spid="47" grpId="3" animBg="1"/>
      <p:bldP spid="47" grpId="4" animBg="1"/>
      <p:bldP spid="48" grpId="0" animBg="1"/>
      <p:bldP spid="48" grpId="1" animBg="1"/>
      <p:bldP spid="48" grpId="2" animBg="1"/>
      <p:bldP spid="49" grpId="0" animBg="1"/>
      <p:bldP spid="51" grpId="0" animBg="1"/>
      <p:bldP spid="52" grpId="0" animBg="1"/>
      <p:bldP spid="53" grpId="0" animBg="1"/>
      <p:bldP spid="54" grpId="0" animBg="1"/>
      <p:bldP spid="54" grpId="1" animBg="1"/>
      <p:bldP spid="54" grpId="2" animBg="1"/>
      <p:bldP spid="54" grpId="3" animBg="1"/>
      <p:bldP spid="54" grpId="4" animBg="1"/>
      <p:bldP spid="55" grpId="0" animBg="1"/>
      <p:bldP spid="55" grpId="1" animBg="1"/>
      <p:bldP spid="55" grpId="2" animBg="1"/>
      <p:bldP spid="56" grpId="0" animBg="1"/>
      <p:bldP spid="57" grpId="0"/>
      <p:bldP spid="58" grpId="0"/>
      <p:bldP spid="59" grpId="0"/>
      <p:bldP spid="60" grpId="0"/>
      <p:bldP spid="60" grpId="1"/>
      <p:bldP spid="61" grpId="0"/>
      <p:bldP spid="61" grpId="1"/>
      <p:bldP spid="62" grpId="0"/>
      <p:bldP spid="6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latin typeface="Calibri" pitchFamily="-109" charset="0"/>
                <a:ea typeface="ＭＳ Ｐゴシック" pitchFamily="-109" charset="-128"/>
              </a:rPr>
              <a:t>Encadeamento: Diagramas</a:t>
            </a:r>
          </a:p>
        </p:txBody>
      </p:sp>
      <p:sp>
        <p:nvSpPr>
          <p:cNvPr id="21507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21508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B01D554-E9CB-4544-B5A6-C2895B16D59A}" type="slidenum">
              <a:rPr lang="pt-PT" altLang="pt-PT" sz="1200">
                <a:latin typeface="Calibri" pitchFamily="-109" charset="0"/>
              </a:rPr>
              <a:pPr eaLnBrk="1" hangingPunct="1"/>
              <a:t>7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21509" name="Rectangle 68"/>
          <p:cNvSpPr txBox="1">
            <a:spLocks noChangeArrowheads="1"/>
          </p:cNvSpPr>
          <p:nvPr/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600" dirty="0" err="1">
                <a:latin typeface="Calibri" pitchFamily="-109" charset="0"/>
              </a:rPr>
              <a:t>Sequencial</a:t>
            </a:r>
            <a:endParaRPr lang="en-US" altLang="pt-PT" sz="26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 err="1">
                <a:latin typeface="Calibri" pitchFamily="-109" charset="0"/>
              </a:rPr>
              <a:t>Só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começa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uma</a:t>
            </a:r>
            <a:r>
              <a:rPr lang="en-US" altLang="pt-PT" sz="2400" dirty="0">
                <a:latin typeface="Calibri" pitchFamily="-109" charset="0"/>
              </a:rPr>
              <a:t> nova </a:t>
            </a:r>
            <a:r>
              <a:rPr lang="en-US" altLang="pt-PT" sz="2400" dirty="0" err="1">
                <a:latin typeface="Calibri" pitchFamily="-109" charset="0"/>
              </a:rPr>
              <a:t>instrução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quando</a:t>
            </a:r>
            <a:r>
              <a:rPr lang="en-US" altLang="pt-PT" sz="2400" dirty="0">
                <a:latin typeface="Calibri" pitchFamily="-109" charset="0"/>
              </a:rPr>
              <a:t> a anterior </a:t>
            </a:r>
            <a:r>
              <a:rPr lang="en-US" altLang="pt-PT" sz="2400" dirty="0" err="1">
                <a:latin typeface="Calibri" pitchFamily="-109" charset="0"/>
              </a:rPr>
              <a:t>termina</a:t>
            </a:r>
            <a:endParaRPr lang="en-US" altLang="pt-PT" sz="24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pt-PT" sz="2600" dirty="0" err="1">
                <a:latin typeface="Calibri" pitchFamily="-109" charset="0"/>
              </a:rPr>
              <a:t>Encadeada</a:t>
            </a:r>
            <a:r>
              <a:rPr lang="en-US" altLang="pt-PT" sz="2600" dirty="0">
                <a:latin typeface="Calibri" pitchFamily="-109" charset="0"/>
              </a:rPr>
              <a:t> com </a:t>
            </a:r>
            <a:r>
              <a:rPr lang="en-US" altLang="pt-PT" sz="2600" dirty="0" err="1">
                <a:latin typeface="Calibri" pitchFamily="-109" charset="0"/>
              </a:rPr>
              <a:t>três</a:t>
            </a:r>
            <a:r>
              <a:rPr lang="en-US" altLang="pt-PT" sz="2600" dirty="0">
                <a:latin typeface="Calibri" pitchFamily="-109" charset="0"/>
              </a:rPr>
              <a:t> </a:t>
            </a:r>
            <a:r>
              <a:rPr lang="en-US" altLang="pt-PT" sz="2600" dirty="0" err="1">
                <a:latin typeface="Calibri" pitchFamily="-109" charset="0"/>
              </a:rPr>
              <a:t>estágios</a:t>
            </a:r>
            <a:endParaRPr lang="en-US" altLang="pt-PT" sz="26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 dirty="0">
              <a:latin typeface="Calibri" pitchFamily="-109" charset="0"/>
            </a:endParaRPr>
          </a:p>
          <a:p>
            <a:pPr>
              <a:spcBef>
                <a:spcPct val="20000"/>
              </a:spcBef>
              <a:buFontTx/>
              <a:buChar char="•"/>
            </a:pPr>
            <a:endParaRPr lang="en-US" altLang="pt-PT" sz="2600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>
                <a:latin typeface="Calibri" pitchFamily="-109" charset="0"/>
              </a:rPr>
              <a:t>3 </a:t>
            </a:r>
            <a:r>
              <a:rPr lang="en-US" altLang="pt-PT" sz="2400" dirty="0" err="1">
                <a:latin typeface="Calibri" pitchFamily="-109" charset="0"/>
              </a:rPr>
              <a:t>instruções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simultâneas</a:t>
            </a:r>
            <a:endParaRPr lang="en-US" altLang="pt-PT" sz="2400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>
                <a:latin typeface="Calibri" pitchFamily="-109" charset="0"/>
              </a:rPr>
              <a:t>Tempo de </a:t>
            </a:r>
            <a:r>
              <a:rPr lang="en-US" altLang="pt-PT" sz="2400" dirty="0" err="1">
                <a:latin typeface="Calibri" pitchFamily="-109" charset="0"/>
              </a:rPr>
              <a:t>execução</a:t>
            </a:r>
            <a:r>
              <a:rPr lang="en-US" altLang="pt-PT" sz="2400" dirty="0">
                <a:latin typeface="Calibri" pitchFamily="-109" charset="0"/>
              </a:rPr>
              <a:t>: </a:t>
            </a:r>
            <a:r>
              <a:rPr lang="en-US" altLang="pt-PT" sz="2400" dirty="0" err="1">
                <a:latin typeface="Calibri" pitchFamily="-109" charset="0"/>
              </a:rPr>
              <a:t>uma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instrução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necessita</a:t>
            </a:r>
            <a:r>
              <a:rPr lang="en-US" altLang="pt-PT" sz="2400">
                <a:latin typeface="Calibri" pitchFamily="-109" charset="0"/>
              </a:rPr>
              <a:t> de </a:t>
            </a:r>
            <a:r>
              <a:rPr lang="en-US" altLang="pt-PT" sz="2400" dirty="0">
                <a:latin typeface="Calibri" pitchFamily="-109" charset="0"/>
              </a:rPr>
              <a:t>3 </a:t>
            </a:r>
            <a:r>
              <a:rPr lang="en-US" altLang="pt-PT" sz="2400" dirty="0" err="1">
                <a:latin typeface="Calibri" pitchFamily="-109" charset="0"/>
              </a:rPr>
              <a:t>ciclos</a:t>
            </a:r>
            <a:endParaRPr lang="en-US" altLang="pt-PT" sz="2400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Tx/>
              <a:buChar char="–"/>
            </a:pPr>
            <a:endParaRPr lang="en-US" altLang="pt-PT" sz="2400" dirty="0">
              <a:latin typeface="Calibri" pitchFamily="-109" charset="0"/>
            </a:endParaRPr>
          </a:p>
        </p:txBody>
      </p:sp>
      <p:grpSp>
        <p:nvGrpSpPr>
          <p:cNvPr id="21510" name="Group 12"/>
          <p:cNvGrpSpPr>
            <a:grpSpLocks/>
          </p:cNvGrpSpPr>
          <p:nvPr/>
        </p:nvGrpSpPr>
        <p:grpSpPr bwMode="auto">
          <a:xfrm>
            <a:off x="1071563" y="1857375"/>
            <a:ext cx="7239000" cy="1073150"/>
            <a:chOff x="624" y="2396"/>
            <a:chExt cx="4560" cy="676"/>
          </a:xfrm>
        </p:grpSpPr>
        <p:sp>
          <p:nvSpPr>
            <p:cNvPr id="21530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1531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Time</a:t>
              </a:r>
            </a:p>
          </p:txBody>
        </p:sp>
        <p:sp>
          <p:nvSpPr>
            <p:cNvPr id="21532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dirty="0"/>
                <a:t>A</a:t>
              </a:r>
            </a:p>
          </p:txBody>
        </p:sp>
        <p:sp>
          <p:nvSpPr>
            <p:cNvPr id="21533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OP1</a:t>
              </a:r>
            </a:p>
          </p:txBody>
        </p:sp>
        <p:sp>
          <p:nvSpPr>
            <p:cNvPr id="21534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OP2</a:t>
              </a:r>
            </a:p>
          </p:txBody>
        </p:sp>
        <p:sp>
          <p:nvSpPr>
            <p:cNvPr id="21535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dirty="0"/>
                <a:t>B</a:t>
              </a:r>
            </a:p>
          </p:txBody>
        </p:sp>
        <p:sp>
          <p:nvSpPr>
            <p:cNvPr id="21536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dirty="0"/>
                <a:t>C</a:t>
              </a:r>
            </a:p>
          </p:txBody>
        </p:sp>
        <p:sp>
          <p:nvSpPr>
            <p:cNvPr id="21537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OP3</a:t>
              </a:r>
            </a:p>
          </p:txBody>
        </p:sp>
      </p:grpSp>
      <p:grpSp>
        <p:nvGrpSpPr>
          <p:cNvPr id="21511" name="Group 32"/>
          <p:cNvGrpSpPr>
            <a:grpSpLocks/>
          </p:cNvGrpSpPr>
          <p:nvPr/>
        </p:nvGrpSpPr>
        <p:grpSpPr bwMode="auto">
          <a:xfrm>
            <a:off x="1042988" y="4143375"/>
            <a:ext cx="3886200" cy="1247775"/>
            <a:chOff x="336" y="2766"/>
            <a:chExt cx="2448" cy="786"/>
          </a:xfrm>
        </p:grpSpPr>
        <p:grpSp>
          <p:nvGrpSpPr>
            <p:cNvPr id="21512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21516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PT"/>
              </a:p>
            </p:txBody>
          </p:sp>
          <p:sp>
            <p:nvSpPr>
              <p:cNvPr id="21517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Time</a:t>
                </a:r>
              </a:p>
            </p:txBody>
          </p:sp>
          <p:grpSp>
            <p:nvGrpSpPr>
              <p:cNvPr id="21518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21527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8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9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  <p:grpSp>
            <p:nvGrpSpPr>
              <p:cNvPr id="21519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21524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5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6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  <p:grpSp>
            <p:nvGrpSpPr>
              <p:cNvPr id="21520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21521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A</a:t>
                  </a:r>
                </a:p>
              </p:txBody>
            </p:sp>
            <p:sp>
              <p:nvSpPr>
                <p:cNvPr id="21522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B</a:t>
                  </a:r>
                </a:p>
              </p:txBody>
            </p:sp>
            <p:sp>
              <p:nvSpPr>
                <p:cNvPr id="21523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1pPr>
                  <a:lvl2pPr marL="37931725" indent="-37474525"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2pPr>
                  <a:lvl3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3pPr>
                  <a:lvl4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4pPr>
                  <a:lvl5pPr eaLnBrk="0" hangingPunct="0"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Arial" charset="0"/>
                      <a:ea typeface="ＭＳ Ｐゴシック" pitchFamily="-109" charset="-128"/>
                    </a:defRPr>
                  </a:lvl9pPr>
                </a:lstStyle>
                <a:p>
                  <a:pPr eaLnBrk="1" hangingPunct="1"/>
                  <a:r>
                    <a:rPr lang="en-US" altLang="pt-PT" sz="1600"/>
                    <a:t>C</a:t>
                  </a:r>
                </a:p>
              </p:txBody>
            </p:sp>
          </p:grpSp>
        </p:grpSp>
        <p:sp>
          <p:nvSpPr>
            <p:cNvPr id="21513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OP1</a:t>
              </a:r>
            </a:p>
          </p:txBody>
        </p:sp>
        <p:sp>
          <p:nvSpPr>
            <p:cNvPr id="21514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OP2</a:t>
              </a:r>
            </a:p>
          </p:txBody>
        </p:sp>
        <p:sp>
          <p:nvSpPr>
            <p:cNvPr id="21515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OP3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 dirty="0" err="1">
                <a:latin typeface="Calibri" pitchFamily="-109" charset="0"/>
                <a:ea typeface="ＭＳ Ｐゴシック" pitchFamily="-109" charset="-128"/>
              </a:rPr>
              <a:t>Desempenho</a:t>
            </a:r>
            <a:endParaRPr lang="en-US" altLang="pt-PT" dirty="0">
              <a:latin typeface="Calibri" pitchFamily="-109" charset="0"/>
              <a:ea typeface="ＭＳ Ｐゴシック" pitchFamily="-109" charset="-128"/>
            </a:endParaRPr>
          </a:p>
        </p:txBody>
      </p:sp>
      <p:sp>
        <p:nvSpPr>
          <p:cNvPr id="24580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24581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70AA2A1E-297A-48DB-B04C-2FAC09305627}" type="slidenum">
              <a:rPr lang="pt-PT" altLang="pt-PT" sz="1200">
                <a:latin typeface="Calibri" pitchFamily="-109" charset="0"/>
              </a:rPr>
              <a:pPr eaLnBrk="1" hangingPunct="1"/>
              <a:t>8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24582" name="Rectangle 3"/>
          <p:cNvSpPr txBox="1">
            <a:spLocks noChangeArrowheads="1"/>
          </p:cNvSpPr>
          <p:nvPr/>
        </p:nvSpPr>
        <p:spPr bwMode="auto">
          <a:xfrm>
            <a:off x="290513" y="1341438"/>
            <a:ext cx="8294687" cy="509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marL="1143000" indent="-228600"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3486150" algn="dec"/>
              </a:tabLs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1">
              <a:spcBef>
                <a:spcPct val="20000"/>
              </a:spcBef>
              <a:buFont typeface="Arial"/>
              <a:buChar char="•"/>
            </a:pPr>
            <a:r>
              <a:rPr lang="pt-PT" altLang="pt-PT" dirty="0">
                <a:latin typeface="Calibri" pitchFamily="-109" charset="0"/>
              </a:rPr>
              <a:t>Arquitectura sequencial (1 único estágio) -&gt; CPI = 1</a:t>
            </a:r>
          </a:p>
          <a:p>
            <a:pPr lvl="1">
              <a:spcBef>
                <a:spcPct val="20000"/>
              </a:spcBef>
              <a:buFont typeface="Arial"/>
              <a:buChar char="•"/>
            </a:pPr>
            <a:r>
              <a:rPr lang="pt-PT" altLang="pt-PT" dirty="0">
                <a:latin typeface="Calibri" pitchFamily="-109" charset="0"/>
              </a:rPr>
              <a:t>Numa arquitectura com pipeline (e assumindo por enquanto um programa com um elevado número de instruções (#I &gt; #estágios), todas independentes umas das outras, qual o CPI?</a:t>
            </a:r>
          </a:p>
          <a:p>
            <a:pPr lvl="1">
              <a:spcBef>
                <a:spcPct val="20000"/>
              </a:spcBef>
              <a:buFont typeface="Wingdings" charset="2"/>
              <a:buChar char="Ø"/>
            </a:pPr>
            <a:r>
              <a:rPr lang="pt-PT" altLang="pt-PT" dirty="0">
                <a:latin typeface="Calibri" pitchFamily="-109" charset="0"/>
              </a:rPr>
              <a:t>CPI = 1 (em cada ciclo termina 1 instrução)</a:t>
            </a:r>
          </a:p>
          <a:p>
            <a:pPr lvl="1">
              <a:spcBef>
                <a:spcPct val="20000"/>
              </a:spcBef>
              <a:buFont typeface="Arial"/>
              <a:buChar char="•"/>
            </a:pPr>
            <a:endParaRPr lang="pt-PT" altLang="pt-PT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 typeface="Arial"/>
              <a:buChar char="•"/>
            </a:pPr>
            <a:endParaRPr lang="pt-PT" altLang="pt-PT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 typeface="Arial"/>
              <a:buChar char="•"/>
            </a:pPr>
            <a:endParaRPr lang="pt-PT" altLang="pt-PT" dirty="0">
              <a:latin typeface="Calibri" pitchFamily="-109" charset="0"/>
            </a:endParaRPr>
          </a:p>
          <a:p>
            <a:pPr lvl="1">
              <a:spcBef>
                <a:spcPct val="20000"/>
              </a:spcBef>
              <a:buFont typeface="Arial"/>
              <a:buChar char="•"/>
            </a:pPr>
            <a:r>
              <a:rPr lang="pt-PT" altLang="pt-PT" dirty="0">
                <a:latin typeface="Calibri" pitchFamily="-109" charset="0"/>
              </a:rPr>
              <a:t>Onde se ganha com o pipeline?</a:t>
            </a:r>
          </a:p>
          <a:p>
            <a:pPr lvl="1">
              <a:spcBef>
                <a:spcPct val="20000"/>
              </a:spcBef>
              <a:buFont typeface="Wingdings" charset="2"/>
              <a:buChar char="Ø"/>
            </a:pPr>
            <a:r>
              <a:rPr lang="pt-PT" altLang="pt-PT" dirty="0">
                <a:latin typeface="Calibri" pitchFamily="-109" charset="0"/>
              </a:rPr>
              <a:t>O período do relógio (</a:t>
            </a:r>
            <a:r>
              <a:rPr lang="pt-PT" altLang="pt-PT" dirty="0" err="1">
                <a:latin typeface="Calibri" pitchFamily="-109" charset="0"/>
              </a:rPr>
              <a:t>Tcc</a:t>
            </a:r>
            <a:r>
              <a:rPr lang="pt-PT" altLang="pt-PT" dirty="0">
                <a:latin typeface="Calibri" pitchFamily="-109" charset="0"/>
              </a:rPr>
              <a:t>) pode ser menor do que na arquitectura sequencial (ciclo único), logo a frequência do relógio aumenta</a:t>
            </a:r>
          </a:p>
          <a:p>
            <a:pPr lvl="1">
              <a:spcBef>
                <a:spcPct val="20000"/>
              </a:spcBef>
              <a:buFont typeface="Arial"/>
              <a:buChar char="•"/>
            </a:pPr>
            <a:r>
              <a:rPr lang="pt-PT" altLang="pt-PT" dirty="0">
                <a:latin typeface="Calibri" pitchFamily="-109" charset="0"/>
              </a:rPr>
              <a:t>Veremos posteriormente que as arquitecturas encadeadas implicam um aumento do CPI (&gt;1 , para máquinas com um único </a:t>
            </a:r>
            <a:r>
              <a:rPr lang="pt-PT" altLang="pt-PT" i="1" dirty="0">
                <a:latin typeface="Calibri" pitchFamily="-109" charset="0"/>
              </a:rPr>
              <a:t>pipeline</a:t>
            </a:r>
            <a:r>
              <a:rPr lang="pt-PT" altLang="pt-PT" dirty="0">
                <a:latin typeface="Calibri" pitchFamily="-109" charset="0"/>
              </a:rPr>
              <a:t>)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475486"/>
              </p:ext>
            </p:extLst>
          </p:nvPr>
        </p:nvGraphicFramePr>
        <p:xfrm>
          <a:off x="3422650" y="3505200"/>
          <a:ext cx="22129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2" imgW="1193760" imgH="228600" progId="Equation.3">
                  <p:embed/>
                </p:oleObj>
              </mc:Choice>
              <mc:Fallback>
                <p:oleObj name="Equação" r:id="rId2" imgW="1193760" imgH="2286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505200"/>
                        <a:ext cx="221297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latin typeface="Calibri" pitchFamily="-109" charset="0"/>
                <a:ea typeface="ＭＳ Ｐゴシック" pitchFamily="-109" charset="-128"/>
              </a:rPr>
              <a:t>Limitações: Latências não uniformes</a:t>
            </a:r>
          </a:p>
        </p:txBody>
      </p:sp>
      <p:sp>
        <p:nvSpPr>
          <p:cNvPr id="22531" name="Marcador de Posição da Data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pt-PT" altLang="pt-PT" sz="1200">
                <a:latin typeface="Calibri" pitchFamily="-109" charset="0"/>
              </a:rPr>
              <a:t>AC – Encadeamento</a:t>
            </a:r>
          </a:p>
        </p:txBody>
      </p:sp>
      <p:sp>
        <p:nvSpPr>
          <p:cNvPr id="22532" name="Marcador de Posição do Número do Diapositivo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fld id="{3FFA0A28-A346-4991-AA10-DB924E573841}" type="slidenum">
              <a:rPr lang="pt-PT" altLang="pt-PT" sz="1200">
                <a:latin typeface="Calibri" pitchFamily="-109" charset="0"/>
              </a:rPr>
              <a:pPr eaLnBrk="1" hangingPunct="1"/>
              <a:t>9</a:t>
            </a:fld>
            <a:endParaRPr lang="pt-PT" altLang="pt-PT" sz="1200">
              <a:latin typeface="Calibri" pitchFamily="-109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0513" y="4876800"/>
            <a:ext cx="829468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4161750" indent="-24161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 err="1">
                <a:latin typeface="Calibri" pitchFamily="-109" charset="0"/>
              </a:rPr>
              <a:t>Período</a:t>
            </a:r>
            <a:r>
              <a:rPr lang="en-US" altLang="pt-PT" sz="2400" dirty="0">
                <a:latin typeface="Calibri" pitchFamily="-109" charset="0"/>
              </a:rPr>
              <a:t> do </a:t>
            </a:r>
            <a:r>
              <a:rPr lang="en-US" altLang="pt-PT" sz="2400" dirty="0" err="1">
                <a:latin typeface="Calibri" pitchFamily="-109" charset="0"/>
              </a:rPr>
              <a:t>relógio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limitado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pelo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estágio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mais</a:t>
            </a:r>
            <a:r>
              <a:rPr lang="en-US" altLang="pt-PT" sz="2400" dirty="0">
                <a:latin typeface="Calibri" pitchFamily="-109" charset="0"/>
              </a:rPr>
              <a:t> lento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>
                <a:latin typeface="Calibri" pitchFamily="-109" charset="0"/>
              </a:rPr>
              <a:t>Outros </a:t>
            </a:r>
            <a:r>
              <a:rPr lang="en-US" altLang="pt-PT" sz="2400" dirty="0" err="1">
                <a:latin typeface="Calibri" pitchFamily="-109" charset="0"/>
              </a:rPr>
              <a:t>estágios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ficam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inactivos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durante</a:t>
            </a:r>
            <a:r>
              <a:rPr lang="en-US" altLang="pt-PT" sz="2400" dirty="0">
                <a:latin typeface="Calibri" pitchFamily="-109" charset="0"/>
              </a:rPr>
              <a:t> parte do tempo</a:t>
            </a:r>
          </a:p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pt-PT" sz="2400" dirty="0" err="1">
                <a:latin typeface="Calibri" pitchFamily="-109" charset="0"/>
              </a:rPr>
              <a:t>Desafio</a:t>
            </a:r>
            <a:r>
              <a:rPr lang="en-US" altLang="pt-PT" sz="2400" dirty="0">
                <a:latin typeface="Calibri" pitchFamily="-109" charset="0"/>
              </a:rPr>
              <a:t>: </a:t>
            </a:r>
            <a:r>
              <a:rPr lang="en-US" altLang="pt-PT" sz="2400" dirty="0" err="1">
                <a:latin typeface="Calibri" pitchFamily="-109" charset="0"/>
              </a:rPr>
              <a:t>decompor</a:t>
            </a:r>
            <a:r>
              <a:rPr lang="en-US" altLang="pt-PT" sz="2400" dirty="0">
                <a:latin typeface="Calibri" pitchFamily="-109" charset="0"/>
              </a:rPr>
              <a:t> um </a:t>
            </a:r>
            <a:r>
              <a:rPr lang="en-US" altLang="pt-PT" sz="2400" dirty="0" err="1">
                <a:latin typeface="Calibri" pitchFamily="-109" charset="0"/>
              </a:rPr>
              <a:t>sistema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em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estágios</a:t>
            </a:r>
            <a:r>
              <a:rPr lang="en-US" altLang="pt-PT" sz="2400" dirty="0">
                <a:latin typeface="Calibri" pitchFamily="-109" charset="0"/>
              </a:rPr>
              <a:t> </a:t>
            </a:r>
            <a:r>
              <a:rPr lang="en-US" altLang="pt-PT" sz="2400" dirty="0" err="1">
                <a:latin typeface="Calibri" pitchFamily="-109" charset="0"/>
              </a:rPr>
              <a:t>balanceados</a:t>
            </a:r>
            <a:endParaRPr lang="en-US" altLang="pt-PT" sz="2400" dirty="0">
              <a:latin typeface="Calibri" pitchFamily="-109" charset="0"/>
            </a:endParaRPr>
          </a:p>
        </p:txBody>
      </p:sp>
      <p:grpSp>
        <p:nvGrpSpPr>
          <p:cNvPr id="22534" name="Group 28"/>
          <p:cNvGrpSpPr>
            <a:grpSpLocks/>
          </p:cNvGrpSpPr>
          <p:nvPr/>
        </p:nvGrpSpPr>
        <p:grpSpPr bwMode="auto">
          <a:xfrm>
            <a:off x="407988" y="1143000"/>
            <a:ext cx="6400800" cy="2390775"/>
            <a:chOff x="257" y="720"/>
            <a:chExt cx="4032" cy="1506"/>
          </a:xfrm>
        </p:grpSpPr>
        <p:sp>
          <p:nvSpPr>
            <p:cNvPr id="22560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22561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2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3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4" name="Rectangle 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Clock</a:t>
              </a:r>
            </a:p>
          </p:txBody>
        </p:sp>
        <p:sp>
          <p:nvSpPr>
            <p:cNvPr id="22565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22566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7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8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69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sz="1600"/>
                <a:t>Comb.</a:t>
              </a:r>
            </a:p>
            <a:p>
              <a:pPr algn="ctr" eaLnBrk="1" hangingPunct="1"/>
              <a:r>
                <a:rPr lang="en-US" altLang="pt-PT" sz="1600"/>
                <a:t>logic</a:t>
              </a:r>
            </a:p>
            <a:p>
              <a:pPr algn="ctr" eaLnBrk="1" hangingPunct="1"/>
              <a:r>
                <a:rPr lang="en-US" altLang="pt-PT" sz="1600"/>
                <a:t>B</a:t>
              </a:r>
            </a:p>
          </p:txBody>
        </p:sp>
        <p:sp>
          <p:nvSpPr>
            <p:cNvPr id="22570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R</a:t>
              </a:r>
            </a:p>
            <a:p>
              <a:pPr eaLnBrk="1" hangingPunct="1"/>
              <a:r>
                <a:rPr lang="en-US" altLang="pt-PT" sz="1600"/>
                <a:t>e</a:t>
              </a:r>
            </a:p>
            <a:p>
              <a:pPr eaLnBrk="1" hangingPunct="1"/>
              <a:r>
                <a:rPr lang="en-US" altLang="pt-PT" sz="1600"/>
                <a:t>g</a:t>
              </a:r>
            </a:p>
          </p:txBody>
        </p:sp>
        <p:sp>
          <p:nvSpPr>
            <p:cNvPr id="22571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72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73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74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sz="1600"/>
                <a:t>Comb.</a:t>
              </a:r>
            </a:p>
            <a:p>
              <a:pPr algn="ctr" eaLnBrk="1" hangingPunct="1"/>
              <a:r>
                <a:rPr lang="en-US" altLang="pt-PT" sz="1600"/>
                <a:t>logic</a:t>
              </a:r>
            </a:p>
            <a:p>
              <a:pPr algn="ctr" eaLnBrk="1" hangingPunct="1"/>
              <a:r>
                <a:rPr lang="en-US" altLang="pt-PT" sz="1600"/>
                <a:t>C</a:t>
              </a:r>
            </a:p>
          </p:txBody>
        </p:sp>
        <p:sp>
          <p:nvSpPr>
            <p:cNvPr id="22575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50 ps</a:t>
              </a:r>
            </a:p>
          </p:txBody>
        </p:sp>
        <p:sp>
          <p:nvSpPr>
            <p:cNvPr id="22576" name="Rectangle 20"/>
            <p:cNvSpPr>
              <a:spLocks noChangeArrowheads="1"/>
            </p:cNvSpPr>
            <p:nvPr/>
          </p:nvSpPr>
          <p:spPr bwMode="auto">
            <a:xfrm>
              <a:off x="968" y="720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22577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150 ps</a:t>
              </a:r>
            </a:p>
          </p:txBody>
        </p:sp>
        <p:sp>
          <p:nvSpPr>
            <p:cNvPr id="22578" name="Rectangle 22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22579" name="Rectangle 23"/>
            <p:cNvSpPr>
              <a:spLocks noChangeArrowheads="1"/>
            </p:cNvSpPr>
            <p:nvPr/>
          </p:nvSpPr>
          <p:spPr bwMode="auto">
            <a:xfrm>
              <a:off x="3188" y="720"/>
              <a:ext cx="50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100 ps</a:t>
              </a:r>
            </a:p>
          </p:txBody>
        </p:sp>
        <p:sp>
          <p:nvSpPr>
            <p:cNvPr id="22580" name="Rectangle 24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20 ps</a:t>
              </a:r>
            </a:p>
          </p:txBody>
        </p:sp>
        <p:sp>
          <p:nvSpPr>
            <p:cNvPr id="22581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82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ctr" eaLnBrk="1" hangingPunct="1"/>
              <a:r>
                <a:rPr lang="en-US" altLang="pt-PT" sz="1200"/>
                <a:t>Comb.</a:t>
              </a:r>
            </a:p>
            <a:p>
              <a:pPr algn="ctr" eaLnBrk="1" hangingPunct="1"/>
              <a:r>
                <a:rPr lang="en-US" altLang="pt-PT" sz="1200"/>
                <a:t>logic</a:t>
              </a:r>
            </a:p>
            <a:p>
              <a:pPr algn="ctr" eaLnBrk="1" hangingPunct="1"/>
              <a:r>
                <a:rPr lang="en-US" altLang="pt-PT" sz="1600"/>
                <a:t>A</a:t>
              </a:r>
            </a:p>
          </p:txBody>
        </p:sp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1676400" y="3352800"/>
            <a:ext cx="5791200" cy="1254125"/>
            <a:chOff x="192" y="2396"/>
            <a:chExt cx="3648" cy="790"/>
          </a:xfrm>
        </p:grpSpPr>
        <p:sp>
          <p:nvSpPr>
            <p:cNvPr id="22537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PT"/>
            </a:p>
          </p:txBody>
        </p:sp>
        <p:sp>
          <p:nvSpPr>
            <p:cNvPr id="22538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398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eaLnBrk="1" hangingPunct="1"/>
              <a:r>
                <a:rPr lang="en-US" altLang="pt-PT" sz="1600"/>
                <a:t>Time</a:t>
              </a:r>
            </a:p>
          </p:txBody>
        </p:sp>
        <p:sp>
          <p:nvSpPr>
            <p:cNvPr id="22539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OP1</a:t>
              </a:r>
            </a:p>
          </p:txBody>
        </p:sp>
        <p:sp>
          <p:nvSpPr>
            <p:cNvPr id="22540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OP2</a:t>
              </a:r>
            </a:p>
          </p:txBody>
        </p:sp>
        <p:sp>
          <p:nvSpPr>
            <p:cNvPr id="22541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1pPr>
              <a:lvl2pPr marL="37931725" indent="-37474525"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2pPr>
              <a:lvl3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3pPr>
              <a:lvl4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4pPr>
              <a:lvl5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ＭＳ Ｐゴシック" pitchFamily="-109" charset="-128"/>
                </a:defRPr>
              </a:lvl9pPr>
            </a:lstStyle>
            <a:p>
              <a:pPr algn="r" eaLnBrk="1" hangingPunct="1"/>
              <a:r>
                <a:rPr lang="en-US" altLang="pt-PT" sz="1600"/>
                <a:t>OP3</a:t>
              </a:r>
            </a:p>
          </p:txBody>
        </p:sp>
        <p:grpSp>
          <p:nvGrpSpPr>
            <p:cNvPr id="22542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22555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A</a:t>
                </a:r>
              </a:p>
            </p:txBody>
          </p:sp>
          <p:sp>
            <p:nvSpPr>
              <p:cNvPr id="22556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B</a:t>
                </a:r>
              </a:p>
            </p:txBody>
          </p:sp>
          <p:sp>
            <p:nvSpPr>
              <p:cNvPr id="22557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C</a:t>
                </a:r>
              </a:p>
            </p:txBody>
          </p:sp>
          <p:sp>
            <p:nvSpPr>
              <p:cNvPr id="22558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  <p:sp>
            <p:nvSpPr>
              <p:cNvPr id="22559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</p:grpSp>
        <p:grpSp>
          <p:nvGrpSpPr>
            <p:cNvPr id="22543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22550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A</a:t>
                </a:r>
              </a:p>
            </p:txBody>
          </p:sp>
          <p:sp>
            <p:nvSpPr>
              <p:cNvPr id="22551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B</a:t>
                </a:r>
              </a:p>
            </p:txBody>
          </p:sp>
          <p:sp>
            <p:nvSpPr>
              <p:cNvPr id="22552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C</a:t>
                </a:r>
              </a:p>
            </p:txBody>
          </p:sp>
          <p:sp>
            <p:nvSpPr>
              <p:cNvPr id="22553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  <p:sp>
            <p:nvSpPr>
              <p:cNvPr id="22554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</p:grpSp>
        <p:grpSp>
          <p:nvGrpSpPr>
            <p:cNvPr id="22544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22545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A</a:t>
                </a:r>
              </a:p>
            </p:txBody>
          </p:sp>
          <p:sp>
            <p:nvSpPr>
              <p:cNvPr id="22546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B</a:t>
                </a:r>
              </a:p>
            </p:txBody>
          </p:sp>
          <p:sp>
            <p:nvSpPr>
              <p:cNvPr id="22547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r>
                  <a:rPr lang="en-US" altLang="pt-PT" sz="1600"/>
                  <a:t>C</a:t>
                </a:r>
              </a:p>
            </p:txBody>
          </p:sp>
          <p:sp>
            <p:nvSpPr>
              <p:cNvPr id="22548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  <p:sp>
            <p:nvSpPr>
              <p:cNvPr id="22549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1pPr>
                <a:lvl2pPr marL="37931725" indent="-37474525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2pPr>
                <a:lvl3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3pPr>
                <a:lvl4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4pPr>
                <a:lvl5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pitchFamily="-109" charset="-128"/>
                  </a:defRPr>
                </a:lvl9pPr>
              </a:lstStyle>
              <a:p>
                <a:pPr eaLnBrk="1" hangingPunct="1"/>
                <a:endParaRPr lang="en-US" altLang="pt-PT" sz="1600"/>
              </a:p>
            </p:txBody>
          </p:sp>
        </p:grpSp>
      </p:grpSp>
      <p:sp>
        <p:nvSpPr>
          <p:cNvPr id="56" name="Rectangle 26"/>
          <p:cNvSpPr>
            <a:spLocks noChangeArrowheads="1"/>
          </p:cNvSpPr>
          <p:nvPr/>
        </p:nvSpPr>
        <p:spPr bwMode="auto">
          <a:xfrm>
            <a:off x="6940550" y="1905000"/>
            <a:ext cx="1928414" cy="8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1pPr>
            <a:lvl2pPr marL="37931725" indent="-3747452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2pPr>
            <a:lvl3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3pPr>
            <a:lvl4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4pPr>
            <a:lvl5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-109" charset="-128"/>
              </a:defRPr>
            </a:lvl9pPr>
          </a:lstStyle>
          <a:p>
            <a:pPr eaLnBrk="1" hangingPunct="1"/>
            <a:r>
              <a:rPr lang="en-US" altLang="pt-PT" sz="1600" dirty="0" err="1"/>
              <a:t>Latência</a:t>
            </a:r>
            <a:r>
              <a:rPr lang="en-US" altLang="pt-PT" sz="1600" dirty="0"/>
              <a:t> &gt;= 510 </a:t>
            </a:r>
            <a:r>
              <a:rPr lang="en-US" altLang="pt-PT" sz="1600" dirty="0" err="1"/>
              <a:t>ps</a:t>
            </a:r>
            <a:endParaRPr lang="en-US" altLang="pt-PT" sz="1600" dirty="0"/>
          </a:p>
          <a:p>
            <a:pPr eaLnBrk="1" hangingPunct="1"/>
            <a:r>
              <a:rPr lang="en-US" altLang="pt-PT" sz="1600" dirty="0" err="1"/>
              <a:t>Ciclo</a:t>
            </a:r>
            <a:r>
              <a:rPr lang="en-US" altLang="pt-PT" sz="1600" dirty="0"/>
              <a:t> &gt;= 170 </a:t>
            </a:r>
            <a:r>
              <a:rPr lang="en-US" altLang="pt-PT" sz="1600" dirty="0" err="1"/>
              <a:t>ps</a:t>
            </a:r>
            <a:endParaRPr lang="en-US" altLang="pt-PT" sz="1600" dirty="0"/>
          </a:p>
          <a:p>
            <a:pPr eaLnBrk="1" hangingPunct="1"/>
            <a:r>
              <a:rPr lang="en-US" altLang="pt-PT" sz="1600" dirty="0" err="1"/>
              <a:t>Freq</a:t>
            </a:r>
            <a:r>
              <a:rPr lang="en-US" altLang="pt-PT" sz="1600" dirty="0"/>
              <a:t> &lt;= 5.88 GHz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6" grpId="0"/>
    </p:bldLst>
  </p:timing>
</p:sld>
</file>

<file path=ppt/theme/theme1.xml><?xml version="1.0" encoding="utf-8"?>
<a:theme xmlns:a="http://schemas.openxmlformats.org/drawingml/2006/main" name="Modelo de apresentação predefinido">
  <a:themeElements>
    <a:clrScheme name="">
      <a:dk1>
        <a:srgbClr val="000000"/>
      </a:dk1>
      <a:lt1>
        <a:srgbClr val="DDDDDD"/>
      </a:lt1>
      <a:dk2>
        <a:srgbClr val="000000"/>
      </a:dk2>
      <a:lt2>
        <a:srgbClr val="000000"/>
      </a:lt2>
      <a:accent1>
        <a:srgbClr val="FF9900"/>
      </a:accent1>
      <a:accent2>
        <a:srgbClr val="00FFFF"/>
      </a:accent2>
      <a:accent3>
        <a:srgbClr val="EBEBEB"/>
      </a:accent3>
      <a:accent4>
        <a:srgbClr val="000000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Modelo de apresentação predefini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PT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Modelo de apresentação predefinid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o de apresentação predefinid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o de apresentação predefini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5776</TotalTime>
  <Words>2785</Words>
  <Application>Microsoft Macintosh PowerPoint</Application>
  <PresentationFormat>Apresentação no Ecrã (4:3)</PresentationFormat>
  <Paragraphs>942</Paragraphs>
  <Slides>32</Slides>
  <Notes>1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Courier New</vt:lpstr>
      <vt:lpstr>Times New Roman</vt:lpstr>
      <vt:lpstr>Wingdings</vt:lpstr>
      <vt:lpstr>Modelo de apresentação predefinido</vt:lpstr>
      <vt:lpstr>Equação</vt:lpstr>
      <vt:lpstr>Encadeamento de Instruções (pipeline)</vt:lpstr>
      <vt:lpstr>Material de Apoio</vt:lpstr>
      <vt:lpstr>Exemplo Sequencial</vt:lpstr>
      <vt:lpstr>Execução de Instruções: Fases</vt:lpstr>
      <vt:lpstr>Encadeamento na Vida Real</vt:lpstr>
      <vt:lpstr>Encadeamento: Exemplo</vt:lpstr>
      <vt:lpstr>Encadeamento: Diagramas</vt:lpstr>
      <vt:lpstr>Desempenho</vt:lpstr>
      <vt:lpstr>Limitações: Latências não uniformes</vt:lpstr>
      <vt:lpstr>Limitações: custo do registo</vt:lpstr>
      <vt:lpstr>Instruction Level Parallelism </vt:lpstr>
      <vt:lpstr>Arquitectura sequencial simples</vt:lpstr>
      <vt:lpstr>Arquitectura encadeada simples</vt:lpstr>
      <vt:lpstr>Pipeline : Execução</vt:lpstr>
      <vt:lpstr>Dependências de Controlo  - jXX</vt:lpstr>
      <vt:lpstr>Dependências de dados</vt:lpstr>
      <vt:lpstr>Dependências de dados</vt:lpstr>
      <vt:lpstr>Dependências de dados</vt:lpstr>
      <vt:lpstr>Exercício: Dependências de dados</vt:lpstr>
      <vt:lpstr>Dependências e stalling</vt:lpstr>
      <vt:lpstr>Dependências de Controlo  - jXX</vt:lpstr>
      <vt:lpstr>Dependências de Controlo - jXX</vt:lpstr>
      <vt:lpstr>Dependências de Controlo - jXX</vt:lpstr>
      <vt:lpstr>Dependências de Controlo  - jXX</vt:lpstr>
      <vt:lpstr>Dependências de Controlo  - jXX</vt:lpstr>
      <vt:lpstr>Intel Core i7 920 - Desempenho</vt:lpstr>
      <vt:lpstr>Data forwarding: Motivação</vt:lpstr>
      <vt:lpstr>Data Forwarding</vt:lpstr>
      <vt:lpstr>Exemplo  de Forwarding (1)</vt:lpstr>
      <vt:lpstr>Exemplo  de Forwarding (2)</vt:lpstr>
      <vt:lpstr>ARM Cortex A8</vt:lpstr>
      <vt:lpstr>Pipeline: Resumo</vt:lpstr>
    </vt:vector>
  </TitlesOfParts>
  <Company>Univ.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Luís Santos</dc:creator>
  <cp:lastModifiedBy>Luís Paulo Peixoto Santos</cp:lastModifiedBy>
  <cp:revision>553</cp:revision>
  <dcterms:created xsi:type="dcterms:W3CDTF">2015-11-02T14:32:40Z</dcterms:created>
  <dcterms:modified xsi:type="dcterms:W3CDTF">2024-10-04T14:56:59Z</dcterms:modified>
</cp:coreProperties>
</file>