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6" r:id="rId1"/>
  </p:sldMasterIdLst>
  <p:notesMasterIdLst>
    <p:notesMasterId r:id="rId58"/>
  </p:notesMasterIdLst>
  <p:handoutMasterIdLst>
    <p:handoutMasterId r:id="rId59"/>
  </p:handoutMasterIdLst>
  <p:sldIdLst>
    <p:sldId id="290" r:id="rId2"/>
    <p:sldId id="338" r:id="rId3"/>
    <p:sldId id="299" r:id="rId4"/>
    <p:sldId id="291" r:id="rId5"/>
    <p:sldId id="300" r:id="rId6"/>
    <p:sldId id="292" r:id="rId7"/>
    <p:sldId id="294" r:id="rId8"/>
    <p:sldId id="304" r:id="rId9"/>
    <p:sldId id="295" r:id="rId10"/>
    <p:sldId id="293" r:id="rId11"/>
    <p:sldId id="339" r:id="rId12"/>
    <p:sldId id="312" r:id="rId13"/>
    <p:sldId id="341" r:id="rId14"/>
    <p:sldId id="348" r:id="rId15"/>
    <p:sldId id="357" r:id="rId16"/>
    <p:sldId id="358" r:id="rId17"/>
    <p:sldId id="305" r:id="rId18"/>
    <p:sldId id="350" r:id="rId19"/>
    <p:sldId id="311" r:id="rId20"/>
    <p:sldId id="337" r:id="rId21"/>
    <p:sldId id="349" r:id="rId22"/>
    <p:sldId id="374" r:id="rId23"/>
    <p:sldId id="301" r:id="rId24"/>
    <p:sldId id="302" r:id="rId25"/>
    <p:sldId id="308" r:id="rId26"/>
    <p:sldId id="343" r:id="rId27"/>
    <p:sldId id="307" r:id="rId28"/>
    <p:sldId id="309" r:id="rId29"/>
    <p:sldId id="310" r:id="rId30"/>
    <p:sldId id="323" r:id="rId31"/>
    <p:sldId id="303" r:id="rId32"/>
    <p:sldId id="314" r:id="rId33"/>
    <p:sldId id="315" r:id="rId34"/>
    <p:sldId id="297" r:id="rId35"/>
    <p:sldId id="316" r:id="rId36"/>
    <p:sldId id="359" r:id="rId37"/>
    <p:sldId id="375" r:id="rId38"/>
    <p:sldId id="360" r:id="rId39"/>
    <p:sldId id="317" r:id="rId40"/>
    <p:sldId id="319" r:id="rId41"/>
    <p:sldId id="351" r:id="rId42"/>
    <p:sldId id="352" r:id="rId43"/>
    <p:sldId id="353" r:id="rId44"/>
    <p:sldId id="324" r:id="rId45"/>
    <p:sldId id="354" r:id="rId46"/>
    <p:sldId id="355" r:id="rId47"/>
    <p:sldId id="356" r:id="rId48"/>
    <p:sldId id="326" r:id="rId49"/>
    <p:sldId id="330" r:id="rId50"/>
    <p:sldId id="332" r:id="rId51"/>
    <p:sldId id="331" r:id="rId52"/>
    <p:sldId id="333" r:id="rId53"/>
    <p:sldId id="336" r:id="rId54"/>
    <p:sldId id="334" r:id="rId55"/>
    <p:sldId id="335" r:id="rId56"/>
    <p:sldId id="329" r:id="rId57"/>
  </p:sldIdLst>
  <p:sldSz cx="9144000" cy="6858000" type="screen4x3"/>
  <p:notesSz cx="7099300" cy="1022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5"/>
    <a:srgbClr val="000000"/>
    <a:srgbClr val="FFFFFF"/>
    <a:srgbClr val="009900"/>
    <a:srgbClr val="0000FF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628"/>
  </p:normalViewPr>
  <p:slideViewPr>
    <p:cSldViewPr>
      <p:cViewPr varScale="1">
        <p:scale>
          <a:sx n="98" d="100"/>
          <a:sy n="98" d="100"/>
        </p:scale>
        <p:origin x="1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20/11/24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76491471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3007730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9731974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454816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94823126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B11-AFC6-4EE2-99F9-7A17F33C7D9A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9634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6EFF-5454-4DD1-84CB-C3C34D8FF3AF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0772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F266-1E15-4CE1-9EA2-45F07BA43F80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850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7096243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42D9-A6F5-4FE3-85F3-A33BD087CB6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707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803-398E-440A-8FE0-9867EED50FB8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79759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C20-7C40-45C8-BE58-F46EC088C55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903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altLang="pt-PT"/>
              <a:t>AC – OpenMP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7386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wp-content/uploads/OpenMP4.0.0.pdf" TargetMode="External"/><Relationship Id="rId2" Type="http://schemas.openxmlformats.org/officeDocument/2006/relationships/hyperlink" Target="http://www.openmp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 err="1">
                <a:latin typeface="Calibri" pitchFamily="-109" charset="0"/>
                <a:ea typeface="ＭＳ Ｐゴシック" pitchFamily="-109" charset="-128"/>
              </a:rPr>
              <a:t>OpenMP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426613"/>
              </p:ext>
            </p:extLst>
          </p:nvPr>
        </p:nvGraphicFramePr>
        <p:xfrm>
          <a:off x="323528" y="1825625"/>
          <a:ext cx="8496944" cy="3774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latin typeface="Courier New"/>
                          <a:cs typeface="Courier New"/>
                        </a:rPr>
                        <a:t>#include</a:t>
                      </a:r>
                      <a:r>
                        <a:rPr lang="pt-PT" dirty="0">
                          <a:latin typeface="Courier New"/>
                          <a:cs typeface="Courier New"/>
                        </a:rPr>
                        <a:t> &lt;</a:t>
                      </a:r>
                      <a:r>
                        <a:rPr lang="pt-PT" dirty="0" err="1">
                          <a:latin typeface="Courier New"/>
                          <a:cs typeface="Courier New"/>
                        </a:rPr>
                        <a:t>omp.h</a:t>
                      </a:r>
                      <a:r>
                        <a:rPr lang="pt-PT" dirty="0">
                          <a:latin typeface="Courier New"/>
                          <a:cs typeface="Courier New"/>
                        </a:rPr>
                        <a:t>&gt;</a:t>
                      </a:r>
                    </a:p>
                  </a:txBody>
                  <a:tcPr marL="84500" marR="84500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Função</a:t>
                      </a:r>
                    </a:p>
                  </a:txBody>
                  <a:tcPr marL="84500" marR="84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Descrição</a:t>
                      </a:r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omp_get_thread_num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84500" marR="84500"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ID da thread</a:t>
                      </a:r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omp_get_num_threads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84500" marR="84500"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número de threads actualmente existentes num bloco paralelo</a:t>
                      </a:r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baseline="0" dirty="0" err="1">
                          <a:latin typeface="Courier New"/>
                          <a:cs typeface="Courier New"/>
                        </a:rPr>
                        <a:t>omp_set_num_threads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baseline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baseline="0" dirty="0">
                          <a:latin typeface="Courier New"/>
                          <a:cs typeface="Courier New"/>
                        </a:rPr>
                        <a:t>)</a:t>
                      </a:r>
                      <a:endParaRPr lang="pt-PT" sz="1800" b="1" dirty="0">
                        <a:latin typeface="Courier New"/>
                        <a:cs typeface="Courier New"/>
                      </a:endParaRPr>
                    </a:p>
                  </a:txBody>
                  <a:tcPr marL="84500" marR="84500"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Estabelece número de threads a ser criadas</a:t>
                      </a:r>
                      <a:r>
                        <a:rPr lang="pt-PT" baseline="0" dirty="0"/>
                        <a:t> no próximo bloco paralelo</a:t>
                      </a:r>
                      <a:endParaRPr lang="pt-PT" dirty="0"/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omp_get_num_procs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84500" marR="84500"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número de processadores disponíveis para o programa</a:t>
                      </a:r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omp_get_wtime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 (</a:t>
                      </a:r>
                      <a:r>
                        <a:rPr lang="pt-PT" sz="1800" b="1" dirty="0" err="1">
                          <a:latin typeface="Courier New"/>
                          <a:cs typeface="Courier New"/>
                        </a:rPr>
                        <a:t>void</a:t>
                      </a:r>
                      <a:r>
                        <a:rPr lang="pt-PT" sz="1800" b="1" dirty="0">
                          <a:latin typeface="Courier New"/>
                          <a:cs typeface="Courier New"/>
                        </a:rPr>
                        <a:t>)</a:t>
                      </a:r>
                    </a:p>
                  </a:txBody>
                  <a:tcPr marL="84500" marR="84500"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Devolve um </a:t>
                      </a:r>
                      <a:r>
                        <a:rPr lang="pt-PT" i="1" dirty="0" err="1"/>
                        <a:t>time</a:t>
                      </a:r>
                      <a:r>
                        <a:rPr lang="pt-PT" i="1" dirty="0"/>
                        <a:t> </a:t>
                      </a:r>
                      <a:r>
                        <a:rPr lang="pt-PT" i="1" dirty="0" err="1"/>
                        <a:t>stamp</a:t>
                      </a:r>
                      <a:r>
                        <a:rPr lang="pt-PT" i="1" dirty="0"/>
                        <a:t> </a:t>
                      </a:r>
                      <a:r>
                        <a:rPr lang="pt-PT" i="0" dirty="0"/>
                        <a:t>em segundos</a:t>
                      </a:r>
                      <a:endParaRPr lang="pt-PT" dirty="0"/>
                    </a:p>
                  </a:txBody>
                  <a:tcPr marL="84500" marR="84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latin typeface="Courier New"/>
                          <a:cs typeface="Courier New"/>
                        </a:rPr>
                        <a:t>... e muitas mais ...</a:t>
                      </a:r>
                    </a:p>
                  </a:txBody>
                  <a:tcPr marL="84500" marR="84500" anchor="ctr"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10</a:t>
            </a:fld>
            <a:endParaRPr lang="pt-PT" altLang="pt-P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3131840" y="2995445"/>
            <a:ext cx="302433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sz="3100" dirty="0"/>
              <a:t>– ordem de execução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135073"/>
            <a:ext cx="2822848" cy="2742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1!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6849952" cy="214828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6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</a:p>
          <a:p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Esta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é a 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135072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1!</a:t>
            </a: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0!</a:t>
            </a:r>
          </a:p>
          <a:p>
            <a:pPr>
              <a:buFontTx/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135490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0!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Esta é a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1!</a:t>
            </a: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598121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>
                <a:latin typeface="Courier New"/>
                <a:cs typeface="Courier New"/>
              </a:rPr>
              <a:t>single</a:t>
            </a:r>
            <a:endParaRPr lang="pt-PT" dirty="0"/>
          </a:p>
        </p:txBody>
      </p:sp>
      <p:sp>
        <p:nvSpPr>
          <p:cNvPr id="6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219200"/>
            <a:ext cx="8443664" cy="985664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/>
              <a:t>Apenas a primeira </a:t>
            </a:r>
            <a:r>
              <a:rPr lang="pt-PT" sz="2400" i="1" dirty="0" err="1"/>
              <a:t>thread</a:t>
            </a:r>
            <a:r>
              <a:rPr lang="pt-PT" sz="2400" dirty="0"/>
              <a:t> a atingir o bloco </a:t>
            </a:r>
            <a:r>
              <a:rPr lang="pt-PT" sz="2000" dirty="0">
                <a:latin typeface="Consolas" panose="020B0609020204030204" pitchFamily="49" charset="0"/>
                <a:cs typeface="Consolas" panose="020B0609020204030204" pitchFamily="49" charset="0"/>
              </a:rPr>
              <a:t>single</a:t>
            </a:r>
            <a:r>
              <a:rPr lang="pt-PT" sz="2400" dirty="0"/>
              <a:t> o executa</a:t>
            </a:r>
          </a:p>
          <a:p>
            <a:pPr marL="0" indent="0">
              <a:buNone/>
            </a:pPr>
            <a:r>
              <a:rPr lang="pt-PT" sz="2400" dirty="0"/>
              <a:t>Todas as </a:t>
            </a:r>
            <a:r>
              <a:rPr lang="pt-PT" sz="2400" i="1" dirty="0" err="1"/>
              <a:t>threads</a:t>
            </a:r>
            <a:r>
              <a:rPr lang="pt-PT" sz="2400" i="1" dirty="0"/>
              <a:t> </a:t>
            </a:r>
            <a:r>
              <a:rPr lang="pt-PT" sz="2400" dirty="0"/>
              <a:t>sincronizam no fim do bloco (barreira implícita)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2358166"/>
            <a:ext cx="4627439" cy="375487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n;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{ n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(“%d threads\n”, n);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}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(thread %d\n”,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697288" y="5605462"/>
            <a:ext cx="4267200" cy="490538"/>
            <a:chOff x="2592" y="3531"/>
            <a:chExt cx="2688" cy="309"/>
          </a:xfrm>
          <a:solidFill>
            <a:schemeClr val="tx1">
              <a:lumMod val="85000"/>
            </a:schemeClr>
          </a:solidFill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 flipH="1">
              <a:off x="4766" y="3573"/>
              <a:ext cx="5" cy="257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4697288" y="2190750"/>
            <a:ext cx="4267200" cy="400050"/>
            <a:chOff x="2592" y="1572"/>
            <a:chExt cx="2688" cy="252"/>
          </a:xfrm>
          <a:solidFill>
            <a:schemeClr val="tx1">
              <a:lumMod val="85000"/>
            </a:schemeClr>
          </a:solidFill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4766" y="1584"/>
              <a:ext cx="3" cy="240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202" y="1572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2592" y="1824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4697288" y="4876800"/>
            <a:ext cx="4271963" cy="766763"/>
            <a:chOff x="2592" y="2967"/>
            <a:chExt cx="2691" cy="483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258" y="2967"/>
              <a:ext cx="1025" cy="476"/>
              <a:chOff x="4258" y="2967"/>
              <a:chExt cx="1025" cy="476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>
                <a:off x="4258" y="2967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39" name="Group 67"/>
              <p:cNvGrpSpPr>
                <a:grpSpLocks/>
              </p:cNvGrpSpPr>
              <p:nvPr/>
            </p:nvGrpSpPr>
            <p:grpSpPr bwMode="auto">
              <a:xfrm>
                <a:off x="4258" y="2967"/>
                <a:ext cx="1025" cy="476"/>
                <a:chOff x="4258" y="2967"/>
                <a:chExt cx="1025" cy="476"/>
              </a:xfrm>
            </p:grpSpPr>
            <p:sp>
              <p:nvSpPr>
                <p:cNvPr id="40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45" y="2967"/>
                  <a:ext cx="0" cy="455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2" name="Line 57"/>
                <p:cNvSpPr>
                  <a:spLocks noChangeShapeType="1"/>
                </p:cNvSpPr>
                <p:nvPr/>
              </p:nvSpPr>
              <p:spPr bwMode="auto">
                <a:xfrm>
                  <a:off x="5105" y="2967"/>
                  <a:ext cx="4" cy="45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3" name="Line 58"/>
                <p:cNvSpPr>
                  <a:spLocks noChangeShapeType="1"/>
                </p:cNvSpPr>
                <p:nvPr/>
              </p:nvSpPr>
              <p:spPr bwMode="auto">
                <a:xfrm>
                  <a:off x="5249" y="2967"/>
                  <a:ext cx="0" cy="457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73" y="2967"/>
                  <a:ext cx="0" cy="460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5" name="Line 60"/>
                <p:cNvSpPr>
                  <a:spLocks noChangeShapeType="1"/>
                </p:cNvSpPr>
                <p:nvPr/>
              </p:nvSpPr>
              <p:spPr bwMode="auto">
                <a:xfrm>
                  <a:off x="4433" y="2967"/>
                  <a:ext cx="4" cy="461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6" name="Line 61"/>
                <p:cNvSpPr>
                  <a:spLocks noChangeShapeType="1"/>
                </p:cNvSpPr>
                <p:nvPr/>
              </p:nvSpPr>
              <p:spPr bwMode="auto">
                <a:xfrm>
                  <a:off x="4577" y="2967"/>
                  <a:ext cx="0" cy="46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67"/>
                  <a:ext cx="4" cy="46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895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49" name="Group 84"/>
          <p:cNvGrpSpPr>
            <a:grpSpLocks/>
          </p:cNvGrpSpPr>
          <p:nvPr/>
        </p:nvGrpSpPr>
        <p:grpSpPr bwMode="auto">
          <a:xfrm>
            <a:off x="4694113" y="3838950"/>
            <a:ext cx="4270375" cy="1035051"/>
            <a:chOff x="2592" y="1928"/>
            <a:chExt cx="2690" cy="652"/>
          </a:xfrm>
        </p:grpSpPr>
        <p:sp>
          <p:nvSpPr>
            <p:cNvPr id="50" name="Line 80"/>
            <p:cNvSpPr>
              <a:spLocks noChangeShapeType="1"/>
            </p:cNvSpPr>
            <p:nvPr/>
          </p:nvSpPr>
          <p:spPr bwMode="auto">
            <a:xfrm>
              <a:off x="2592" y="258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54" name="Group 66"/>
            <p:cNvGrpSpPr>
              <a:grpSpLocks/>
            </p:cNvGrpSpPr>
            <p:nvPr/>
          </p:nvGrpSpPr>
          <p:grpSpPr bwMode="auto">
            <a:xfrm>
              <a:off x="4257" y="1928"/>
              <a:ext cx="1025" cy="644"/>
              <a:chOff x="4257" y="1928"/>
              <a:chExt cx="1025" cy="644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4257" y="2572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auto">
              <a:xfrm>
                <a:off x="4944" y="1942"/>
                <a:ext cx="0" cy="609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 flipH="1">
                <a:off x="5108" y="1942"/>
                <a:ext cx="3" cy="610"/>
              </a:xfrm>
              <a:prstGeom prst="line">
                <a:avLst/>
              </a:prstGeom>
              <a:noFill/>
              <a:ln w="635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H="1">
                <a:off x="5272" y="1942"/>
                <a:ext cx="3" cy="611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>
                <a:off x="4272" y="1942"/>
                <a:ext cx="0" cy="614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>
                <a:off x="4436" y="1942"/>
                <a:ext cx="0" cy="615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auto">
              <a:xfrm>
                <a:off x="4600" y="1942"/>
                <a:ext cx="0" cy="616"/>
              </a:xfrm>
              <a:prstGeom prst="line">
                <a:avLst/>
              </a:prstGeom>
              <a:noFill/>
              <a:ln w="63500">
                <a:solidFill>
                  <a:schemeClr val="accent5">
                    <a:lumMod val="90000"/>
                  </a:schemeClr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 flipH="1">
                <a:off x="4766" y="1928"/>
                <a:ext cx="0" cy="636"/>
              </a:xfrm>
              <a:prstGeom prst="line">
                <a:avLst/>
              </a:prstGeom>
              <a:noFill/>
              <a:ln w="63500">
                <a:solidFill>
                  <a:srgbClr val="00B0F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1090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4694113" y="2590800"/>
            <a:ext cx="4270375" cy="1219200"/>
            <a:chOff x="2592" y="2078"/>
            <a:chExt cx="2690" cy="768"/>
          </a:xfrm>
          <a:solidFill>
            <a:schemeClr val="tx1">
              <a:lumMod val="85000"/>
            </a:schemeClr>
          </a:solidFill>
        </p:grpSpPr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2592" y="2846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768"/>
              <a:chOff x="4257" y="2078"/>
              <a:chExt cx="1025" cy="768"/>
            </a:xfrm>
            <a:grpFill/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272" y="2079"/>
                <a:ext cx="979" cy="767"/>
                <a:chOff x="4272" y="2079"/>
                <a:chExt cx="979" cy="767"/>
              </a:xfrm>
              <a:grpFill/>
            </p:grpSpPr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767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5107" y="2080"/>
                  <a:ext cx="1" cy="766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5251" y="2081"/>
                  <a:ext cx="0" cy="765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6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76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35" y="2085"/>
                  <a:ext cx="1" cy="761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579" y="2086"/>
                  <a:ext cx="0" cy="760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766" y="2084"/>
                  <a:ext cx="5" cy="76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120" y="2366"/>
              <a:ext cx="895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6156176" y="3139461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279089"/>
            <a:ext cx="2822848" cy="2742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7220246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  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%d...\n”,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threads!”\n”,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(“...thread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279088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279506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 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612523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 bwMode="auto">
          <a:xfrm>
            <a:off x="3163112" y="3230775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6156176" y="3212976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56265"/>
            <a:ext cx="2822848" cy="2742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7220246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  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%d...\n”,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single </a:t>
            </a:r>
            <a:r>
              <a:rPr lang="en-US" altLang="ko-KR" sz="1600" b="1" u="sng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nowait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</a:t>
            </a:r>
            <a:r>
              <a:rPr lang="en-US" altLang="ko-KR" sz="160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 threads!”\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(“...thread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356264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356682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 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620241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  <p:sp>
        <p:nvSpPr>
          <p:cNvPr id="11" name="Nota de aviso rectangular 10"/>
          <p:cNvSpPr/>
          <p:nvPr/>
        </p:nvSpPr>
        <p:spPr bwMode="auto">
          <a:xfrm>
            <a:off x="6739322" y="895237"/>
            <a:ext cx="2325824" cy="1015663"/>
          </a:xfrm>
          <a:prstGeom prst="wedgeRectCallout">
            <a:avLst>
              <a:gd name="adj1" fmla="val -168072"/>
              <a:gd name="adj2" fmla="val 43082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nowait</a:t>
            </a:r>
            <a:r>
              <a:rPr kumimoji="0" 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 </a:t>
            </a: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elimina a barreira no fim do bloco </a:t>
            </a:r>
            <a:r>
              <a:rPr kumimoji="0" lang="pt-PT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single</a:t>
            </a: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5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dirty="0">
                <a:latin typeface="Courier New"/>
                <a:cs typeface="Courier New"/>
              </a:rPr>
              <a:t>master</a:t>
            </a:r>
            <a:endParaRPr lang="pt-PT" dirty="0"/>
          </a:p>
        </p:txBody>
      </p:sp>
      <p:sp>
        <p:nvSpPr>
          <p:cNvPr id="6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1219200"/>
            <a:ext cx="8443664" cy="985664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/>
              <a:t>Apenas a</a:t>
            </a:r>
            <a:r>
              <a:rPr lang="pt-PT" sz="2400" b="1" dirty="0"/>
              <a:t> master</a:t>
            </a:r>
            <a:r>
              <a:rPr lang="pt-PT" sz="2400" dirty="0"/>
              <a:t> </a:t>
            </a:r>
            <a:r>
              <a:rPr lang="pt-PT" sz="2400" i="1" dirty="0" err="1"/>
              <a:t>thread</a:t>
            </a:r>
            <a:r>
              <a:rPr lang="pt-PT" sz="2400" dirty="0"/>
              <a:t> executa o bloco</a:t>
            </a:r>
          </a:p>
          <a:p>
            <a:pPr marL="0" indent="0">
              <a:buNone/>
            </a:pPr>
            <a:r>
              <a:rPr lang="pt-PT" sz="2400" dirty="0"/>
              <a:t>Não há sincronização implícita no fim do bloco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" y="2358166"/>
            <a:ext cx="4627439" cy="375487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n;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master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{ n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(“%d threads\n”, n);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}</a:t>
            </a: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endParaRPr lang="en-US" altLang="ko-KR" sz="1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(thread %d\n”,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697288" y="5605462"/>
            <a:ext cx="4267200" cy="490538"/>
            <a:chOff x="2592" y="3531"/>
            <a:chExt cx="2688" cy="309"/>
          </a:xfrm>
          <a:solidFill>
            <a:schemeClr val="tx1">
              <a:lumMod val="85000"/>
            </a:schemeClr>
          </a:solidFill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 flipH="1">
              <a:off x="4766" y="3573"/>
              <a:ext cx="5" cy="257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4697288" y="2190750"/>
            <a:ext cx="4267200" cy="400050"/>
            <a:chOff x="2592" y="1572"/>
            <a:chExt cx="2688" cy="252"/>
          </a:xfrm>
          <a:solidFill>
            <a:schemeClr val="tx1">
              <a:lumMod val="85000"/>
            </a:schemeClr>
          </a:solidFill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4766" y="1584"/>
              <a:ext cx="3" cy="240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202" y="1572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2592" y="1824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4697288" y="4876800"/>
            <a:ext cx="4271963" cy="766763"/>
            <a:chOff x="2592" y="2967"/>
            <a:chExt cx="2691" cy="483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258" y="2967"/>
              <a:ext cx="1025" cy="476"/>
              <a:chOff x="4258" y="2967"/>
              <a:chExt cx="1025" cy="476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>
                <a:off x="4258" y="2967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39" name="Group 67"/>
              <p:cNvGrpSpPr>
                <a:grpSpLocks/>
              </p:cNvGrpSpPr>
              <p:nvPr/>
            </p:nvGrpSpPr>
            <p:grpSpPr bwMode="auto">
              <a:xfrm>
                <a:off x="4258" y="2967"/>
                <a:ext cx="1025" cy="476"/>
                <a:chOff x="4258" y="2967"/>
                <a:chExt cx="1025" cy="476"/>
              </a:xfrm>
            </p:grpSpPr>
            <p:sp>
              <p:nvSpPr>
                <p:cNvPr id="40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45" y="2967"/>
                  <a:ext cx="0" cy="455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2" name="Line 57"/>
                <p:cNvSpPr>
                  <a:spLocks noChangeShapeType="1"/>
                </p:cNvSpPr>
                <p:nvPr/>
              </p:nvSpPr>
              <p:spPr bwMode="auto">
                <a:xfrm>
                  <a:off x="5105" y="2967"/>
                  <a:ext cx="4" cy="456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3" name="Line 58"/>
                <p:cNvSpPr>
                  <a:spLocks noChangeShapeType="1"/>
                </p:cNvSpPr>
                <p:nvPr/>
              </p:nvSpPr>
              <p:spPr bwMode="auto">
                <a:xfrm>
                  <a:off x="5249" y="2967"/>
                  <a:ext cx="0" cy="457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73" y="2967"/>
                  <a:ext cx="0" cy="460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5" name="Line 60"/>
                <p:cNvSpPr>
                  <a:spLocks noChangeShapeType="1"/>
                </p:cNvSpPr>
                <p:nvPr/>
              </p:nvSpPr>
              <p:spPr bwMode="auto">
                <a:xfrm>
                  <a:off x="4433" y="2967"/>
                  <a:ext cx="4" cy="461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6" name="Line 61"/>
                <p:cNvSpPr>
                  <a:spLocks noChangeShapeType="1"/>
                </p:cNvSpPr>
                <p:nvPr/>
              </p:nvSpPr>
              <p:spPr bwMode="auto">
                <a:xfrm>
                  <a:off x="4577" y="2967"/>
                  <a:ext cx="0" cy="46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67"/>
                  <a:ext cx="4" cy="462"/>
                </a:xfrm>
                <a:prstGeom prst="line">
                  <a:avLst/>
                </a:prstGeom>
                <a:noFill/>
                <a:ln w="635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895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49" name="Group 84"/>
          <p:cNvGrpSpPr>
            <a:grpSpLocks/>
          </p:cNvGrpSpPr>
          <p:nvPr/>
        </p:nvGrpSpPr>
        <p:grpSpPr bwMode="auto">
          <a:xfrm>
            <a:off x="5532313" y="3838950"/>
            <a:ext cx="3432175" cy="1022351"/>
            <a:chOff x="3120" y="1928"/>
            <a:chExt cx="2162" cy="644"/>
          </a:xfrm>
        </p:grpSpPr>
        <p:grpSp>
          <p:nvGrpSpPr>
            <p:cNvPr id="54" name="Group 66"/>
            <p:cNvGrpSpPr>
              <a:grpSpLocks/>
            </p:cNvGrpSpPr>
            <p:nvPr/>
          </p:nvGrpSpPr>
          <p:grpSpPr bwMode="auto">
            <a:xfrm>
              <a:off x="4257" y="1928"/>
              <a:ext cx="1025" cy="644"/>
              <a:chOff x="4257" y="1928"/>
              <a:chExt cx="1025" cy="644"/>
            </a:xfrm>
          </p:grpSpPr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4257" y="2572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 flipH="1">
                <a:off x="4766" y="1928"/>
                <a:ext cx="0" cy="636"/>
              </a:xfrm>
              <a:prstGeom prst="line">
                <a:avLst/>
              </a:prstGeom>
              <a:noFill/>
              <a:ln w="63500">
                <a:solidFill>
                  <a:srgbClr val="00B0F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</p:grp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1090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5532313" y="2590800"/>
            <a:ext cx="3432175" cy="1219200"/>
            <a:chOff x="3120" y="2078"/>
            <a:chExt cx="2162" cy="768"/>
          </a:xfrm>
          <a:solidFill>
            <a:schemeClr val="tx1">
              <a:lumMod val="85000"/>
            </a:schemeClr>
          </a:solidFill>
        </p:grpSpPr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768"/>
              <a:chOff x="4257" y="2078"/>
              <a:chExt cx="1025" cy="768"/>
            </a:xfrm>
            <a:grpFill/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272" y="2079"/>
                <a:ext cx="979" cy="767"/>
                <a:chOff x="4272" y="2079"/>
                <a:chExt cx="979" cy="767"/>
              </a:xfrm>
              <a:grpFill/>
            </p:grpSpPr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767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5107" y="2080"/>
                  <a:ext cx="1" cy="766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5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5251" y="2081"/>
                  <a:ext cx="0" cy="765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6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76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35" y="2085"/>
                  <a:ext cx="1" cy="761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579" y="2086"/>
                  <a:ext cx="0" cy="760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>
                  <a:off x="4766" y="2084"/>
                  <a:ext cx="5" cy="762"/>
                </a:xfrm>
                <a:prstGeom prst="line">
                  <a:avLst/>
                </a:prstGeom>
                <a:grpFill/>
                <a:ln w="6350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120" y="2366"/>
              <a:ext cx="895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6156176" y="3139461"/>
            <a:ext cx="2921056" cy="295383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/>
              <a:t>– ordem de execução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279089"/>
            <a:ext cx="2822848" cy="27422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908720"/>
            <a:ext cx="7220246" cy="2185214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#include &lt;</a:t>
            </a: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omp.h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  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%d...\n”,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#pragma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master 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Há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%d threads!”\n”,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omp_get_num_threads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());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b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(“...thread %d\n”,</a:t>
            </a:r>
            <a:r>
              <a:rPr lang="en-US" altLang="ko-KR" sz="16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());</a:t>
            </a:r>
            <a:endParaRPr lang="en-US" altLang="ko-KR" sz="1600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Aft>
                <a:spcPct val="5000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br>
              <a:rPr lang="en-US" altLang="ko-KR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</a:br>
            <a:r>
              <a:rPr lang="en-US" altLang="ko-KR" sz="1600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sz="1600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  <a:endParaRPr lang="en-US" sz="1600" dirty="0">
              <a:solidFill>
                <a:srgbClr val="000090"/>
              </a:solidFill>
              <a:latin typeface="Lucida Sans Typewriter" pitchFamily="-10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0048" y="3279088"/>
            <a:ext cx="2822848" cy="274220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08576" y="3279506"/>
            <a:ext cx="2822848" cy="274178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0...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1... 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1</a:t>
            </a:r>
          </a:p>
          <a:p>
            <a:pPr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Há 2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threads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r>
              <a:rPr lang="pt-PT" sz="1800" b="1" dirty="0" err="1">
                <a:solidFill>
                  <a:srgbClr val="000000"/>
                </a:solidFill>
                <a:latin typeface="Courier New"/>
                <a:cs typeface="Courier New"/>
              </a:rPr>
              <a:t>thread</a:t>
            </a:r>
            <a:r>
              <a:rPr lang="pt-PT" sz="1800" b="1" dirty="0">
                <a:solidFill>
                  <a:srgbClr val="000000"/>
                </a:solidFill>
                <a:latin typeface="Courier New"/>
                <a:cs typeface="Courier New"/>
              </a:rPr>
              <a:t> 0</a:t>
            </a:r>
          </a:p>
          <a:p>
            <a:pPr>
              <a:buNone/>
            </a:pP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sz="1800" b="1" kern="0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sz="1800" b="1" kern="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Tx/>
              <a:buNone/>
            </a:pPr>
            <a:r>
              <a:rPr lang="pt-PT" sz="1800" b="1" kern="0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12544" y="612523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Seleccione o </a:t>
            </a:r>
            <a:r>
              <a:rPr lang="pt-PT" i="1" dirty="0"/>
              <a:t>output </a:t>
            </a:r>
            <a:r>
              <a:rPr lang="pt-PT" dirty="0"/>
              <a:t>possível!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8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4"/>
          </a:xfrm>
        </p:spPr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construct</a:t>
            </a:r>
            <a:r>
              <a:rPr lang="pt-PT" i="1" dirty="0"/>
              <a:t> : </a:t>
            </a:r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dirty="0">
                <a:latin typeface="Courier New"/>
                <a:cs typeface="Courier New"/>
              </a:rPr>
              <a:t>for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534400" cy="3672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800" b="1" dirty="0">
              <a:solidFill>
                <a:schemeClr val="tx1">
                  <a:lumMod val="95000"/>
                </a:schemeClr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for (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A[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</a:p>
          <a:p>
            <a:r>
              <a:rPr lang="pt-PT" sz="2000" dirty="0"/>
              <a:t>deve estar dentro de um bloco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18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pt-PT" sz="2000" dirty="0"/>
              <a:t>distribui as iterações do ciclo pelas </a:t>
            </a:r>
            <a:r>
              <a:rPr lang="pt-PT" sz="2000" i="1" dirty="0" err="1"/>
              <a:t>threads</a:t>
            </a:r>
            <a:r>
              <a:rPr lang="pt-PT" sz="2000" i="1" dirty="0"/>
              <a:t> </a:t>
            </a:r>
            <a:r>
              <a:rPr lang="pt-PT" sz="2000" dirty="0"/>
              <a:t>activas no grupo (</a:t>
            </a:r>
            <a:r>
              <a:rPr lang="pt-PT" sz="2000" i="1" dirty="0"/>
              <a:t>team) </a:t>
            </a:r>
            <a:r>
              <a:rPr lang="pt-PT" sz="2000" dirty="0"/>
              <a:t> actual:</a:t>
            </a:r>
          </a:p>
          <a:p>
            <a:pPr lvl="1"/>
            <a:r>
              <a:rPr lang="pt-PT" sz="1800" dirty="0"/>
              <a:t>o espaço de iterações (</a:t>
            </a:r>
            <a:r>
              <a:rPr lang="pt-PT" sz="16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i=0 .. N-1</a:t>
            </a:r>
            <a:r>
              <a:rPr lang="pt-PT" sz="1800" dirty="0"/>
              <a:t>, neste exemplo) é decomposto em </a:t>
            </a:r>
            <a:r>
              <a:rPr lang="pt-PT" sz="1800" dirty="0" err="1"/>
              <a:t>sub-intervalos</a:t>
            </a:r>
            <a:r>
              <a:rPr lang="pt-PT" sz="1800" dirty="0"/>
              <a:t> (</a:t>
            </a:r>
            <a:r>
              <a:rPr lang="pt-PT" sz="1800" i="1" dirty="0" err="1"/>
              <a:t>chunks</a:t>
            </a:r>
            <a:r>
              <a:rPr lang="pt-PT" sz="1800" dirty="0"/>
              <a:t>) consecutivos;</a:t>
            </a:r>
          </a:p>
          <a:p>
            <a:pPr lvl="1"/>
            <a:r>
              <a:rPr lang="pt-PT" sz="1800" dirty="0"/>
              <a:t>os </a:t>
            </a:r>
            <a:r>
              <a:rPr lang="pt-PT" sz="1800" i="1" dirty="0" err="1"/>
              <a:t>chunks</a:t>
            </a:r>
            <a:r>
              <a:rPr lang="pt-PT" sz="1800" i="1" dirty="0"/>
              <a:t> </a:t>
            </a:r>
            <a:r>
              <a:rPr lang="pt-PT" sz="1800" dirty="0"/>
              <a:t>são distribuídos </a:t>
            </a:r>
            <a:r>
              <a:rPr lang="pt-PT" sz="1800" dirty="0" err="1"/>
              <a:t>pelas</a:t>
            </a:r>
            <a:r>
              <a:rPr lang="pt-PT" sz="1800" dirty="0"/>
              <a:t> </a:t>
            </a:r>
            <a:r>
              <a:rPr lang="pt-PT" sz="1800" i="1" dirty="0" err="1"/>
              <a:t>threads</a:t>
            </a:r>
            <a:endParaRPr lang="pt-PT" sz="1800" dirty="0"/>
          </a:p>
          <a:p>
            <a:pPr lvl="1"/>
            <a:r>
              <a:rPr lang="pt-PT" sz="1800" dirty="0"/>
              <a:t>sem informação adicional nada se pode assumir sobre o número ou tamanho dos </a:t>
            </a:r>
            <a:r>
              <a:rPr lang="pt-PT" sz="1800" i="1" dirty="0" err="1"/>
              <a:t>chunks</a:t>
            </a:r>
            <a:r>
              <a:rPr lang="pt-PT" sz="1800" dirty="0"/>
              <a:t>, nem sobre a sua distribuição </a:t>
            </a:r>
            <a:r>
              <a:rPr lang="pt-PT" sz="1800" dirty="0" err="1"/>
              <a:t>pelas</a:t>
            </a:r>
            <a:r>
              <a:rPr lang="pt-PT" sz="1800" dirty="0"/>
              <a:t> </a:t>
            </a:r>
            <a:r>
              <a:rPr lang="pt-PT" sz="1800" i="1" dirty="0" err="1"/>
              <a:t>threads</a:t>
            </a:r>
            <a:r>
              <a:rPr lang="pt-PT" sz="1800" dirty="0"/>
              <a:t>, excepto de que cada </a:t>
            </a:r>
            <a:r>
              <a:rPr lang="pt-PT" sz="1800" i="1" dirty="0" err="1"/>
              <a:t>thread</a:t>
            </a:r>
            <a:r>
              <a:rPr lang="pt-PT" sz="1800" dirty="0"/>
              <a:t> será responsável pela execução de pelo menos 1 </a:t>
            </a:r>
            <a:r>
              <a:rPr lang="pt-PT" sz="1800" i="1" dirty="0" err="1"/>
              <a:t>chunk</a:t>
            </a:r>
            <a:endParaRPr lang="pt-PT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974704"/>
            <a:ext cx="8534400" cy="127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PT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PT" sz="2000" kern="0" dirty="0"/>
              <a:t>e</a:t>
            </a:r>
            <a:r>
              <a:rPr lang="pt-PT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pt-PT" sz="2000" kern="0" dirty="0"/>
              <a:t> podem ser combinadas</a:t>
            </a:r>
          </a:p>
          <a:p>
            <a:pPr marL="0" indent="0">
              <a:buFontTx/>
              <a:buNone/>
            </a:pP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 </a:t>
            </a:r>
            <a:r>
              <a:rPr lang="pt-PT" sz="1800" b="1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b="1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en-US" altLang="ko-KR" sz="1800" b="1" kern="0" dirty="0">
              <a:solidFill>
                <a:schemeClr val="tx1">
                  <a:lumMod val="95000"/>
                </a:schemeClr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A[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b="1" kern="0" dirty="0" err="1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b="1" kern="0" dirty="0">
                <a:solidFill>
                  <a:schemeClr val="tx1">
                    <a:lumMod val="95000"/>
                  </a:schemeClr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endParaRPr lang="pt-PT" sz="2000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4"/>
          </a:xfrm>
        </p:spPr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construct</a:t>
            </a:r>
            <a:r>
              <a:rPr lang="pt-PT" i="1" dirty="0"/>
              <a:t> : </a:t>
            </a:r>
            <a:r>
              <a:rPr lang="pt-PT" dirty="0" err="1"/>
              <a:t>directiva</a:t>
            </a:r>
            <a:r>
              <a:rPr lang="pt-PT" dirty="0"/>
              <a:t> </a:t>
            </a:r>
            <a:r>
              <a:rPr lang="pt-PT" dirty="0">
                <a:latin typeface="Courier New"/>
                <a:cs typeface="Courier New"/>
              </a:rPr>
              <a:t>for</a:t>
            </a:r>
            <a:r>
              <a:rPr lang="pt-PT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5781" y="1072713"/>
            <a:ext cx="8534400" cy="113215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(4)</a:t>
            </a:r>
            <a:endParaRPr lang="en-US" altLang="ko-KR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	for (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&lt;100000; 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	   A[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B[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C[</a:t>
            </a:r>
            <a:r>
              <a:rPr lang="en-US" altLang="ko-KR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endParaRPr lang="pt-PT" sz="2000" kern="0" dirty="0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370F8FB-37BB-944A-AA51-5E55BAE20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51543"/>
              </p:ext>
            </p:extLst>
          </p:nvPr>
        </p:nvGraphicFramePr>
        <p:xfrm>
          <a:off x="375781" y="2381801"/>
          <a:ext cx="8463420" cy="314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855">
                  <a:extLst>
                    <a:ext uri="{9D8B030D-6E8A-4147-A177-3AD203B41FA5}">
                      <a16:colId xmlns:a16="http://schemas.microsoft.com/office/drawing/2014/main" val="1003024514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3292012536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3717498704"/>
                    </a:ext>
                  </a:extLst>
                </a:gridCol>
                <a:gridCol w="2115855">
                  <a:extLst>
                    <a:ext uri="{9D8B030D-6E8A-4147-A177-3AD203B41FA5}">
                      <a16:colId xmlns:a16="http://schemas.microsoft.com/office/drawing/2014/main" val="78086551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Exemplo</a:t>
                      </a:r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8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pt-PT" dirty="0" err="1"/>
                        <a:t>Thread</a:t>
                      </a:r>
                      <a:r>
                        <a:rPr lang="pt-PT" dirty="0"/>
                        <a:t> 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Thread</a:t>
                      </a:r>
                      <a:r>
                        <a:rPr lang="pt-PT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032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&lt;25000;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=25000;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&lt;50000;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=50000;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&lt;75000;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8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800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for (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=75000;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&lt;100000;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    </a:t>
                      </a:r>
                      <a:r>
                        <a:rPr lang="en-US" altLang="ko-KR" sz="16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++)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6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 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A[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= B[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 + C[</a:t>
                      </a:r>
                      <a:r>
                        <a:rPr lang="en-US" altLang="ko-KR" sz="1200" kern="0" dirty="0" err="1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i</a:t>
                      </a:r>
                      <a:r>
                        <a:rPr lang="en-US" altLang="ko-KR" sz="1200" kern="0" dirty="0">
                          <a:solidFill>
                            <a:srgbClr val="FF0000"/>
                          </a:solidFill>
                          <a:latin typeface="Lucida Sans Typewriter" pitchFamily="-104" charset="0"/>
                          <a:ea typeface="굴림" pitchFamily="-104" charset="-127"/>
                          <a:cs typeface="굴림" pitchFamily="-104" charset="-127"/>
                        </a:rPr>
                        <a:t>];</a:t>
                      </a:r>
                      <a:endParaRPr lang="pt-PT" sz="1600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88903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pt-PT" sz="2000" b="1" dirty="0"/>
                        <a:t>Desempenho: </a:t>
                      </a:r>
                      <a:br>
                        <a:rPr lang="pt-PT" dirty="0"/>
                      </a:br>
                      <a:r>
                        <a:rPr lang="pt-PT" dirty="0"/>
                        <a:t>se as diferentes </a:t>
                      </a:r>
                      <a:r>
                        <a:rPr lang="pt-PT" i="1" dirty="0" err="1"/>
                        <a:t>threads</a:t>
                      </a:r>
                      <a:r>
                        <a:rPr lang="pt-PT" i="1" dirty="0"/>
                        <a:t> </a:t>
                      </a:r>
                      <a:r>
                        <a:rPr lang="pt-PT" i="0" dirty="0"/>
                        <a:t>executam em </a:t>
                      </a:r>
                      <a:r>
                        <a:rPr lang="pt-PT" i="1" dirty="0"/>
                        <a:t>cores </a:t>
                      </a:r>
                      <a:r>
                        <a:rPr lang="pt-PT" i="0" dirty="0"/>
                        <a:t>diferentes </a:t>
                      </a:r>
                      <a:r>
                        <a:rPr lang="pt-PT" b="1" i="0" dirty="0"/>
                        <a:t>em paralelo </a:t>
                      </a:r>
                      <a:r>
                        <a:rPr lang="pt-PT" b="0" i="0" dirty="0"/>
                        <a:t>, então o tempo de execução diminui!</a:t>
                      </a:r>
                      <a:endParaRPr lang="pt-PT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421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23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534400" cy="1473696"/>
          </a:xfrm>
        </p:spPr>
        <p:txBody>
          <a:bodyPr>
            <a:normAutofit fontScale="92500"/>
          </a:bodyPr>
          <a:lstStyle/>
          <a:p>
            <a:r>
              <a:rPr lang="pt-PT" dirty="0"/>
              <a:t>Com a programação </a:t>
            </a:r>
            <a:r>
              <a:rPr lang="pt-PT" i="1" dirty="0" err="1"/>
              <a:t>multithreaded</a:t>
            </a:r>
            <a:r>
              <a:rPr lang="pt-PT" i="1" dirty="0"/>
              <a:t> </a:t>
            </a:r>
            <a:r>
              <a:rPr lang="pt-PT" dirty="0"/>
              <a:t> o número de instruções executadas aumenta, devido à gestão do paralelismo</a:t>
            </a:r>
          </a:p>
          <a:p>
            <a:r>
              <a:rPr lang="pt-PT" dirty="0"/>
              <a:t>Como medir o CPI?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36788" y="1416050"/>
          <a:ext cx="489743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43000" imgH="228600" progId="Equation.3">
                  <p:embed/>
                </p:oleObj>
              </mc:Choice>
              <mc:Fallback>
                <p:oleObj name="Equação" r:id="rId2" imgW="11430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1416050"/>
                        <a:ext cx="489743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9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Tutoriais, exemplos e material diverso no </a:t>
            </a:r>
            <a:r>
              <a:rPr lang="pt-PT" i="1" dirty="0"/>
              <a:t>site </a:t>
            </a:r>
            <a:r>
              <a:rPr lang="pt-PT" dirty="0"/>
              <a:t>oficial: </a:t>
            </a:r>
            <a:r>
              <a:rPr lang="pt-PT" dirty="0">
                <a:hlinkClick r:id="rId2"/>
              </a:rPr>
              <a:t>http://www.openmp.org/</a:t>
            </a:r>
            <a:endParaRPr lang="pt-PT" dirty="0"/>
          </a:p>
          <a:p>
            <a:endParaRPr lang="pt-PT" dirty="0"/>
          </a:p>
          <a:p>
            <a:r>
              <a:rPr lang="pt-PT" dirty="0"/>
              <a:t>Secções “1.3 –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” e “1.4 – </a:t>
            </a:r>
            <a:r>
              <a:rPr lang="pt-PT" dirty="0" err="1"/>
              <a:t>Memory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”, </a:t>
            </a:r>
            <a:br>
              <a:rPr lang="pt-PT" dirty="0"/>
            </a:br>
            <a:r>
              <a:rPr lang="pt-PT" dirty="0"/>
              <a:t>do “Open MP –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Programming</a:t>
            </a:r>
            <a:r>
              <a:rPr lang="pt-PT" dirty="0"/>
              <a:t> Interface”, v. 4.0 </a:t>
            </a:r>
            <a:r>
              <a:rPr lang="pt-PT" sz="2000" dirty="0"/>
              <a:t>(</a:t>
            </a:r>
            <a:r>
              <a:rPr lang="pt-PT" sz="2000" dirty="0">
                <a:hlinkClick r:id="rId3"/>
              </a:rPr>
              <a:t>http://www.openmp.org/wp-content/uploads/OpenMP4.0.0.pdf</a:t>
            </a:r>
            <a:r>
              <a:rPr lang="pt-PT" sz="2000" dirty="0"/>
              <a:t>)  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68993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Desempenho: como medir o CPI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CPI por processador </a:t>
            </a:r>
            <a:r>
              <a:rPr lang="pt-PT" i="1" dirty="0"/>
              <a:t>p</a:t>
            </a:r>
          </a:p>
          <a:p>
            <a:endParaRPr lang="pt-PT" i="1" dirty="0"/>
          </a:p>
          <a:p>
            <a:endParaRPr lang="pt-PT" i="1" dirty="0"/>
          </a:p>
          <a:p>
            <a:r>
              <a:rPr lang="pt-PT" dirty="0"/>
              <a:t>CPI global</a:t>
            </a:r>
          </a:p>
          <a:p>
            <a:endParaRPr lang="pt-PT" dirty="0"/>
          </a:p>
          <a:p>
            <a:endParaRPr lang="pt-PT" dirty="0"/>
          </a:p>
          <a:p>
            <a:endParaRPr lang="pt-PT" sz="700" dirty="0"/>
          </a:p>
          <a:p>
            <a:r>
              <a:rPr lang="pt-PT" dirty="0"/>
              <a:t>CPI </a:t>
            </a:r>
            <a:r>
              <a:rPr lang="pt-PT" dirty="0" err="1"/>
              <a:t>percepcionado</a:t>
            </a:r>
            <a:br>
              <a:rPr lang="pt-PT" dirty="0"/>
            </a:br>
            <a:r>
              <a:rPr lang="pt-PT" sz="2000" dirty="0"/>
              <a:t>(pelo utilizador)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56044"/>
              </p:ext>
            </p:extLst>
          </p:nvPr>
        </p:nvGraphicFramePr>
        <p:xfrm>
          <a:off x="5383237" y="1317576"/>
          <a:ext cx="19970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850680" imgH="469800" progId="Equation.3">
                  <p:embed/>
                </p:oleObj>
              </mc:Choice>
              <mc:Fallback>
                <p:oleObj name="Equação" r:id="rId2" imgW="850680" imgH="469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37" y="1317576"/>
                        <a:ext cx="1997075" cy="1103312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60802"/>
              </p:ext>
            </p:extLst>
          </p:nvPr>
        </p:nvGraphicFramePr>
        <p:xfrm>
          <a:off x="5377259" y="2708920"/>
          <a:ext cx="2651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130040" imgH="583920" progId="Equation.3">
                  <p:embed/>
                </p:oleObj>
              </mc:Choice>
              <mc:Fallback>
                <p:oleObj name="Equação" r:id="rId4" imgW="1130040" imgH="58392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259" y="2708920"/>
                        <a:ext cx="2651125" cy="13716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980488"/>
              </p:ext>
            </p:extLst>
          </p:nvPr>
        </p:nvGraphicFramePr>
        <p:xfrm>
          <a:off x="4676884" y="4637509"/>
          <a:ext cx="35433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11280" imgH="571320" progId="Equation.3">
                  <p:embed/>
                </p:oleObj>
              </mc:Choice>
              <mc:Fallback>
                <p:oleObj name="Equação" r:id="rId6" imgW="1511280" imgH="57132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84" y="4637509"/>
                        <a:ext cx="3543300" cy="134143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755576" y="2217058"/>
            <a:ext cx="42867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/>
              <a:t>Tende a manter-se constante</a:t>
            </a:r>
          </a:p>
          <a:p>
            <a:r>
              <a:rPr lang="pt-PT" dirty="0"/>
              <a:t>com a introdução de múltiplos cores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53313" y="3657218"/>
            <a:ext cx="42867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dirty="0"/>
              <a:t>Tende a manter-se constante</a:t>
            </a:r>
          </a:p>
          <a:p>
            <a:r>
              <a:rPr lang="pt-PT" dirty="0"/>
              <a:t>com a introdução de múltiplos cores</a:t>
            </a:r>
          </a:p>
        </p:txBody>
      </p:sp>
      <p:sp>
        <p:nvSpPr>
          <p:cNvPr id="12" name="Retângulo arredondado 11"/>
          <p:cNvSpPr/>
          <p:nvPr/>
        </p:nvSpPr>
        <p:spPr bwMode="auto">
          <a:xfrm>
            <a:off x="347663" y="4437112"/>
            <a:ext cx="8167687" cy="1944216"/>
          </a:xfrm>
          <a:prstGeom prst="roundRect">
            <a:avLst/>
          </a:prstGeom>
          <a:solidFill>
            <a:srgbClr val="92D05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53312" y="5661248"/>
            <a:ext cx="42867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Tende a diminuir com a adição de múltiplos cores, se o tempo de execução diminuir</a:t>
            </a:r>
          </a:p>
        </p:txBody>
      </p:sp>
    </p:spTree>
    <p:extLst>
      <p:ext uri="{BB962C8B-B14F-4D97-AF65-F5344CB8AC3E}">
        <p14:creationId xmlns:p14="http://schemas.microsoft.com/office/powerpoint/2010/main" val="2465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399"/>
            <a:ext cx="8534400" cy="3057873"/>
          </a:xfrm>
        </p:spPr>
        <p:txBody>
          <a:bodyPr>
            <a:normAutofit/>
          </a:bodyPr>
          <a:lstStyle/>
          <a:p>
            <a:r>
              <a:rPr lang="pt-PT" dirty="0"/>
              <a:t>Com a programação </a:t>
            </a:r>
            <a:r>
              <a:rPr lang="pt-PT" i="1" dirty="0" err="1"/>
              <a:t>multithreaded</a:t>
            </a:r>
            <a:r>
              <a:rPr lang="pt-PT" i="1" dirty="0"/>
              <a:t> </a:t>
            </a:r>
            <a:r>
              <a:rPr lang="pt-PT" dirty="0"/>
              <a:t> o número de instruções executadas aumenta, devido à gestão do paralelismo</a:t>
            </a:r>
          </a:p>
          <a:p>
            <a:r>
              <a:rPr lang="pt-PT" dirty="0"/>
              <a:t>O </a:t>
            </a:r>
            <a:r>
              <a:rPr lang="pt-PT" dirty="0" err="1"/>
              <a:t>CPI</a:t>
            </a:r>
            <a:r>
              <a:rPr lang="pt-PT" baseline="-25000" dirty="0" err="1"/>
              <a:t>perceived</a:t>
            </a:r>
            <a:r>
              <a:rPr lang="pt-PT" dirty="0"/>
              <a:t> diminui com o número de </a:t>
            </a:r>
            <a:r>
              <a:rPr lang="pt-PT" i="1" dirty="0"/>
              <a:t>cores</a:t>
            </a:r>
          </a:p>
          <a:p>
            <a:pPr lvl="1"/>
            <a:r>
              <a:rPr lang="pt-PT" sz="2000" dirty="0"/>
              <a:t>Esta diminuição compensa largamente o aumento de #I levando a diminuições muito significativas de </a:t>
            </a:r>
            <a:r>
              <a:rPr lang="pt-PT" sz="2000" dirty="0" err="1"/>
              <a:t>T</a:t>
            </a:r>
            <a:r>
              <a:rPr lang="pt-PT" sz="2000" baseline="-25000" dirty="0" err="1"/>
              <a:t>exec</a:t>
            </a:r>
            <a:r>
              <a:rPr lang="pt-PT" sz="2000" dirty="0"/>
              <a:t>  </a:t>
            </a:r>
          </a:p>
          <a:p>
            <a:pPr lvl="1"/>
            <a:r>
              <a:rPr lang="pt-PT" sz="2000" dirty="0"/>
              <a:t>A taxa de diminuição do </a:t>
            </a:r>
            <a:r>
              <a:rPr lang="pt-PT" sz="2000" dirty="0" err="1"/>
              <a:t>CPI</a:t>
            </a:r>
            <a:r>
              <a:rPr lang="pt-PT" sz="2000" baseline="-25000" dirty="0" err="1"/>
              <a:t>perceived</a:t>
            </a:r>
            <a:r>
              <a:rPr lang="pt-PT" sz="2000" dirty="0"/>
              <a:t> reduz à medida que o número de cores aumenta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00FE99C-92E2-0844-A9B7-1964E984F27D}"/>
                  </a:ext>
                </a:extLst>
              </p:cNvPr>
              <p:cNvSpPr txBox="1"/>
              <p:nvPr/>
            </p:nvSpPr>
            <p:spPr>
              <a:xfrm>
                <a:off x="1755285" y="1543365"/>
                <a:ext cx="5633430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</m:num>
                        <m:den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00FE99C-92E2-0844-A9B7-1964E984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85" y="1543365"/>
                <a:ext cx="5633430" cy="596766"/>
              </a:xfrm>
              <a:prstGeom prst="rect">
                <a:avLst/>
              </a:prstGeom>
              <a:blipFill>
                <a:blip r:embed="rId2"/>
                <a:stretch>
                  <a:fillRect l="-1802" t="-154167" r="-4955" b="-2291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F1814C9-8762-493D-DC61-D7B6AA61125B}"/>
              </a:ext>
            </a:extLst>
          </p:cNvPr>
          <p:cNvSpPr/>
          <p:nvPr/>
        </p:nvSpPr>
        <p:spPr>
          <a:xfrm>
            <a:off x="628650" y="3928670"/>
            <a:ext cx="7975798" cy="2236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332CB6-B6C7-D496-F269-3C0C115EB06C}"/>
              </a:ext>
            </a:extLst>
          </p:cNvPr>
          <p:cNvSpPr/>
          <p:nvPr/>
        </p:nvSpPr>
        <p:spPr>
          <a:xfrm>
            <a:off x="628650" y="2457832"/>
            <a:ext cx="7975798" cy="1374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FE6F0F-2DDB-63C8-B1EF-A62FA043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48681"/>
            <a:ext cx="7886700" cy="59676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#I= 4e6	#cc=2e6		f=2e9 Hz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CEBE99-37DD-935A-DDE1-B2EA8EF3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55AE64-EA02-E890-2B2E-6F85E49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22</a:t>
            </a:fld>
            <a:endParaRPr lang="pt-PT" altLang="pt-PT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9F1EF-363E-3FFC-1EFB-3EDA6B358FC5}"/>
              </a:ext>
            </a:extLst>
          </p:cNvPr>
          <p:cNvSpPr txBox="1">
            <a:spLocks/>
          </p:cNvSpPr>
          <p:nvPr/>
        </p:nvSpPr>
        <p:spPr>
          <a:xfrm>
            <a:off x="628650" y="404664"/>
            <a:ext cx="7886700" cy="90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desempenho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E3EC23E-17F2-7781-DBA2-BB93B707EFD5}"/>
                  </a:ext>
                </a:extLst>
              </p:cNvPr>
              <p:cNvSpPr txBox="1"/>
              <p:nvPr/>
            </p:nvSpPr>
            <p:spPr>
              <a:xfrm>
                <a:off x="1755285" y="1680106"/>
                <a:ext cx="5633430" cy="596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b>
                            <m:sSubPr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𝑝𝑒𝑟𝑐𝑒𝑖𝑣𝑒𝑑</m:t>
                              </m:r>
                            </m:sub>
                          </m:sSub>
                        </m:num>
                        <m:den>
                          <m:r>
                            <a:rPr lang="pt-PT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pt-PT" sz="3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E3EC23E-17F2-7781-DBA2-BB93B707E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85" y="1680106"/>
                <a:ext cx="5633430" cy="596766"/>
              </a:xfrm>
              <a:prstGeom prst="rect">
                <a:avLst/>
              </a:prstGeom>
              <a:blipFill>
                <a:blip r:embed="rId2"/>
                <a:stretch>
                  <a:fillRect l="-1802" t="-156250" r="-4955" b="-227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1ECC3D34-6043-BE9A-6BCB-BAA2FF40CE9D}"/>
              </a:ext>
            </a:extLst>
          </p:cNvPr>
          <p:cNvSpPr txBox="1">
            <a:spLocks/>
          </p:cNvSpPr>
          <p:nvPr/>
        </p:nvSpPr>
        <p:spPr>
          <a:xfrm>
            <a:off x="628650" y="3235558"/>
            <a:ext cx="7886700" cy="5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CPI= 0.5	T = 4e6 * 0.5 / 2e9 = 1e-3 s = 1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066E01CC-9EF5-372C-2E3B-ACB94746C782}"/>
              </a:ext>
            </a:extLst>
          </p:cNvPr>
          <p:cNvSpPr txBox="1">
            <a:spLocks/>
          </p:cNvSpPr>
          <p:nvPr/>
        </p:nvSpPr>
        <p:spPr>
          <a:xfrm>
            <a:off x="717748" y="4053938"/>
            <a:ext cx="7886700" cy="98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#I</a:t>
            </a:r>
            <a:r>
              <a:rPr lang="en-GB" baseline="-25000" dirty="0"/>
              <a:t>1</a:t>
            </a:r>
            <a:r>
              <a:rPr lang="en-GB" dirty="0"/>
              <a:t>= 1.9e6	#cc</a:t>
            </a:r>
            <a:r>
              <a:rPr lang="en-GB" baseline="-25000" dirty="0"/>
              <a:t>1</a:t>
            </a:r>
            <a:r>
              <a:rPr lang="en-GB" dirty="0"/>
              <a:t>=0.9e6		f=2e9 Hz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#I</a:t>
            </a:r>
            <a:r>
              <a:rPr lang="en-GB" baseline="-25000" dirty="0"/>
              <a:t>2</a:t>
            </a:r>
            <a:r>
              <a:rPr lang="en-GB" dirty="0"/>
              <a:t>= 2.1e6	#cc</a:t>
            </a:r>
            <a:r>
              <a:rPr lang="en-GB" baseline="-25000" dirty="0"/>
              <a:t>2</a:t>
            </a:r>
            <a:r>
              <a:rPr lang="en-GB" dirty="0"/>
              <a:t>=1.2e6	</a:t>
            </a:r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EE196B74-DCCB-C57C-BE90-425978D68F91}"/>
              </a:ext>
            </a:extLst>
          </p:cNvPr>
          <p:cNvSpPr txBox="1">
            <a:spLocks/>
          </p:cNvSpPr>
          <p:nvPr/>
        </p:nvSpPr>
        <p:spPr>
          <a:xfrm>
            <a:off x="673199" y="5177893"/>
            <a:ext cx="7886700" cy="98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CPI</a:t>
            </a:r>
            <a:r>
              <a:rPr lang="en-GB" baseline="-25000" dirty="0" err="1"/>
              <a:t>perceived</a:t>
            </a:r>
            <a:r>
              <a:rPr lang="en-GB" dirty="0"/>
              <a:t>= 1.2e6/4e6 = 	0.3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 = 4e6 * 0.3 / 2e9 = 0.6e-3 s = 0.6 </a:t>
            </a:r>
            <a:r>
              <a:rPr lang="en-GB" dirty="0" err="1"/>
              <a:t>ms</a:t>
            </a:r>
            <a:endParaRPr lang="en-GB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31E13AC-C1B7-9CF6-69AD-B35E6D18D0E3}"/>
              </a:ext>
            </a:extLst>
          </p:cNvPr>
          <p:cNvSpPr/>
          <p:nvPr/>
        </p:nvSpPr>
        <p:spPr>
          <a:xfrm>
            <a:off x="6588224" y="4653136"/>
            <a:ext cx="1512168" cy="524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2 cores</a:t>
            </a:r>
          </a:p>
        </p:txBody>
      </p:sp>
    </p:spTree>
    <p:extLst>
      <p:ext uri="{BB962C8B-B14F-4D97-AF65-F5344CB8AC3E}">
        <p14:creationId xmlns:p14="http://schemas.microsoft.com/office/powerpoint/2010/main" val="3173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0" grpId="0"/>
      <p:bldP spid="11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343400" cy="4876800"/>
          </a:xfrm>
        </p:spPr>
        <p:txBody>
          <a:bodyPr/>
          <a:lstStyle/>
          <a:p>
            <a:r>
              <a:rPr lang="pt-PT" sz="2400" dirty="0"/>
              <a:t>Os dados podem ser </a:t>
            </a:r>
            <a:r>
              <a:rPr lang="pt-PT" sz="2400" b="1" dirty="0"/>
              <a:t>partilhados </a:t>
            </a:r>
            <a:r>
              <a:rPr lang="pt-PT" sz="2400" dirty="0"/>
              <a:t>ou </a:t>
            </a:r>
            <a:r>
              <a:rPr lang="pt-PT" sz="2400" b="1" dirty="0"/>
              <a:t>privados</a:t>
            </a:r>
          </a:p>
          <a:p>
            <a:endParaRPr lang="pt-PT" sz="2400" dirty="0"/>
          </a:p>
          <a:p>
            <a:r>
              <a:rPr lang="pt-PT" sz="2400" dirty="0"/>
              <a:t>Dados partilhados dentro de um grupo são acessíveis a todas as </a:t>
            </a:r>
            <a:r>
              <a:rPr lang="pt-PT" sz="2400" i="1" dirty="0" err="1"/>
              <a:t>threads</a:t>
            </a:r>
            <a:r>
              <a:rPr lang="pt-PT" sz="2400" i="1" dirty="0"/>
              <a:t> </a:t>
            </a:r>
            <a:r>
              <a:rPr lang="pt-PT" sz="2400" dirty="0"/>
              <a:t>desse grupo</a:t>
            </a:r>
            <a:endParaRPr lang="pt-PT" sz="2400" i="1" dirty="0"/>
          </a:p>
          <a:p>
            <a:endParaRPr lang="pt-PT" sz="2400" dirty="0"/>
          </a:p>
          <a:p>
            <a:r>
              <a:rPr lang="pt-PT" sz="2400" dirty="0"/>
              <a:t>Dados privados são acessíveis apenas à </a:t>
            </a:r>
            <a:r>
              <a:rPr lang="pt-PT" sz="2400" i="1" dirty="0"/>
              <a:t>thread </a:t>
            </a:r>
            <a:r>
              <a:rPr lang="pt-PT" sz="2400" dirty="0"/>
              <a:t>que os possui</a:t>
            </a:r>
          </a:p>
          <a:p>
            <a:endParaRPr lang="pt-PT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>
            <a:off x="1219200" y="2617788"/>
            <a:ext cx="2362200" cy="16494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altLang="ko-KR" sz="2800" b="1" dirty="0">
                <a:latin typeface="Tw Cen MT" pitchFamily="-104" charset="0"/>
                <a:ea typeface="굴림" pitchFamily="-104" charset="-127"/>
                <a:cs typeface="굴림" pitchFamily="-104" charset="-127"/>
              </a:rPr>
              <a:t>Shared</a:t>
            </a:r>
          </a:p>
          <a:p>
            <a:pPr algn="ctr"/>
            <a:r>
              <a:rPr lang="en-US" altLang="ko-KR" sz="2800" b="1" dirty="0">
                <a:latin typeface="Tw Cen MT" pitchFamily="-104" charset="0"/>
                <a:ea typeface="굴림" pitchFamily="-104" charset="-127"/>
                <a:cs typeface="굴림" pitchFamily="-104" charset="-127"/>
              </a:rPr>
              <a:t>Memory</a:t>
            </a:r>
            <a:endParaRPr lang="en-US" sz="2800" b="1" dirty="0">
              <a:latin typeface="Tw Cen MT" pitchFamily="-10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3400" y="18288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thread1</a:t>
            </a:r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24200" y="16764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thread2</a:t>
            </a:r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05200" y="40386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thread3</a:t>
            </a:r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2057400" y="47244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thread4</a:t>
            </a:r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33400" y="4191000"/>
            <a:ext cx="838200" cy="762000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>
                <a:ea typeface="굴림" pitchFamily="-104" charset="-127"/>
                <a:cs typeface="굴림" pitchFamily="-104" charset="-127"/>
              </a:rPr>
              <a:t>thread5</a:t>
            </a:r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143000" y="2438400"/>
            <a:ext cx="533400" cy="5334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19400" y="2286000"/>
            <a:ext cx="609600" cy="6096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048000" y="3810000"/>
            <a:ext cx="609600" cy="4572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362200" y="4038600"/>
            <a:ext cx="76200" cy="7620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1066800" y="3733800"/>
            <a:ext cx="533400" cy="609600"/>
          </a:xfrm>
          <a:prstGeom prst="line">
            <a:avLst/>
          </a:prstGeom>
          <a:noFill/>
          <a:ln w="50800">
            <a:solidFill>
              <a:srgbClr val="6699FF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066800" y="990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514600" y="10668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733800" y="50292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1676400" y="5562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57200" y="5181600"/>
            <a:ext cx="685800" cy="6858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ko-KR" sz="1600">
                <a:ea typeface="굴림" pitchFamily="-104" charset="-127"/>
                <a:cs typeface="굴림" pitchFamily="-104" charset="-127"/>
              </a:rPr>
              <a:t>private</a:t>
            </a:r>
            <a:endParaRPr lang="en-US" sz="16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838200" y="4876800"/>
            <a:ext cx="33338" cy="3810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2133600" y="5367338"/>
            <a:ext cx="109538" cy="219075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995738" y="4800600"/>
            <a:ext cx="42862" cy="2286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048000" y="1676400"/>
            <a:ext cx="152400" cy="2286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>
            <a:off x="1143000" y="1600200"/>
            <a:ext cx="152400" cy="304800"/>
          </a:xfrm>
          <a:prstGeom prst="line">
            <a:avLst/>
          </a:prstGeom>
          <a:noFill/>
          <a:ln w="44450">
            <a:solidFill>
              <a:srgbClr val="FFFF9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7" name="TextBox 26"/>
          <p:cNvSpPr txBox="1"/>
          <p:nvPr/>
        </p:nvSpPr>
        <p:spPr>
          <a:xfrm>
            <a:off x="2514600" y="60198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[</a:t>
            </a:r>
            <a:r>
              <a:rPr lang="en-US" altLang="ko-KR" sz="1200" dirty="0" err="1">
                <a:ea typeface="굴림" pitchFamily="-104" charset="-127"/>
                <a:cs typeface="굴림" pitchFamily="-104" charset="-127"/>
              </a:rPr>
              <a:t>Seung</a:t>
            </a:r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-Jai Min, Purdue University]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 omissão os dados são </a:t>
            </a:r>
            <a:r>
              <a:rPr lang="pt-PT" b="1" dirty="0"/>
              <a:t>partilhado</a:t>
            </a:r>
            <a:r>
              <a:rPr lang="pt-PT" dirty="0"/>
              <a:t>s, i.e., </a:t>
            </a:r>
            <a:br>
              <a:rPr lang="pt-PT" dirty="0"/>
            </a:br>
            <a:br>
              <a:rPr lang="pt-PT" dirty="0"/>
            </a:br>
            <a:r>
              <a:rPr lang="pt-PT" dirty="0"/>
              <a:t>as </a:t>
            </a:r>
            <a:r>
              <a:rPr lang="pt-PT" b="1" dirty="0"/>
              <a:t>variáveis globais </a:t>
            </a:r>
            <a:r>
              <a:rPr lang="pt-PT" dirty="0"/>
              <a:t>a um bloco paralelo são </a:t>
            </a:r>
            <a:r>
              <a:rPr lang="pt-PT" b="1" dirty="0"/>
              <a:t>partilhadas</a:t>
            </a:r>
          </a:p>
          <a:p>
            <a:endParaRPr lang="pt-PT" dirty="0"/>
          </a:p>
          <a:p>
            <a:r>
              <a:rPr lang="pt-PT" dirty="0"/>
              <a:t>Variáveis privadas:</a:t>
            </a:r>
          </a:p>
          <a:p>
            <a:pPr lvl="1"/>
            <a:r>
              <a:rPr lang="pt-PT" dirty="0"/>
              <a:t>declaradas dentro de um  bloco paralelo</a:t>
            </a:r>
          </a:p>
          <a:p>
            <a:pPr lvl="1"/>
            <a:r>
              <a:rPr lang="pt-PT" dirty="0"/>
              <a:t>explicitamente marcadas como privadas</a:t>
            </a:r>
          </a:p>
          <a:p>
            <a:pPr lvl="1"/>
            <a:r>
              <a:rPr lang="pt-PT" dirty="0"/>
              <a:t>índices dos ciclos associados a uma directiva </a:t>
            </a:r>
            <a:r>
              <a:rPr lang="pt-P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117" y="254359"/>
            <a:ext cx="8534400" cy="838200"/>
          </a:xfrm>
        </p:spPr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6127" y="1848139"/>
            <a:ext cx="3504680" cy="3161722"/>
          </a:xfrm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variável partilhada: </a:t>
            </a:r>
          </a:p>
          <a:p>
            <a:pPr marL="0" indent="0">
              <a:buNone/>
            </a:pPr>
            <a:r>
              <a:rPr lang="pt-PT" sz="2400" dirty="0"/>
              <a:t>as </a:t>
            </a:r>
            <a:r>
              <a:rPr lang="pt-PT" sz="2400" b="1" dirty="0"/>
              <a:t>várias</a:t>
            </a:r>
            <a:r>
              <a:rPr lang="pt-PT" sz="2400" dirty="0"/>
              <a:t> </a:t>
            </a:r>
            <a:r>
              <a:rPr lang="pt-PT" sz="2400" i="1" dirty="0" err="1"/>
              <a:t>threads</a:t>
            </a:r>
            <a:r>
              <a:rPr lang="pt-PT" sz="2400" dirty="0"/>
              <a:t> </a:t>
            </a:r>
            <a:r>
              <a:rPr lang="pt-PT" sz="2400" b="1" dirty="0"/>
              <a:t>escrevem e lêem em qualquer ordem,</a:t>
            </a:r>
            <a:r>
              <a:rPr lang="pt-PT" sz="2400" dirty="0"/>
              <a:t> sem </a:t>
            </a:r>
            <a:r>
              <a:rPr lang="pt-PT" sz="2400" b="1" dirty="0"/>
              <a:t>controlo de acesso</a:t>
            </a:r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b="1" dirty="0"/>
              <a:t>Resultado indeterminado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2174081"/>
            <a:ext cx="4647426" cy="384720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1187624" y="263691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755576" y="357301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635896" y="3861048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Conexão curva 12"/>
          <p:cNvCxnSpPr>
            <a:endCxn id="7" idx="3"/>
          </p:cNvCxnSpPr>
          <p:nvPr/>
        </p:nvCxnSpPr>
        <p:spPr bwMode="auto">
          <a:xfrm rot="10800000" flipV="1">
            <a:off x="1907704" y="1988840"/>
            <a:ext cx="3240360" cy="828092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exão curva 13"/>
          <p:cNvCxnSpPr>
            <a:endCxn id="8" idx="0"/>
          </p:cNvCxnSpPr>
          <p:nvPr/>
        </p:nvCxnSpPr>
        <p:spPr bwMode="auto">
          <a:xfrm rot="10800000" flipV="1">
            <a:off x="1115617" y="1865436"/>
            <a:ext cx="4104487" cy="1707579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Conexão curva 16"/>
          <p:cNvCxnSpPr>
            <a:cxnSpLocks/>
            <a:endCxn id="9" idx="3"/>
          </p:cNvCxnSpPr>
          <p:nvPr/>
        </p:nvCxnSpPr>
        <p:spPr bwMode="auto">
          <a:xfrm rot="5400000">
            <a:off x="3823853" y="2628565"/>
            <a:ext cx="1944626" cy="880380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CaixaDeTexto 9"/>
          <p:cNvSpPr txBox="1"/>
          <p:nvPr/>
        </p:nvSpPr>
        <p:spPr>
          <a:xfrm>
            <a:off x="963129" y="1273034"/>
            <a:ext cx="769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globais a um bloco paralelo são partilhadas por omissão</a:t>
            </a:r>
          </a:p>
        </p:txBody>
      </p:sp>
    </p:spTree>
    <p:extLst>
      <p:ext uri="{BB962C8B-B14F-4D97-AF65-F5344CB8AC3E}">
        <p14:creationId xmlns:p14="http://schemas.microsoft.com/office/powerpoint/2010/main" val="20536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117" y="254359"/>
            <a:ext cx="8534400" cy="838200"/>
          </a:xfrm>
        </p:spPr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2174081"/>
            <a:ext cx="5878532" cy="384720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  <a:r>
              <a:rPr lang="pt-PT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971600" y="2564904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467544" y="357301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2699792" y="3789040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3129" y="1273034"/>
            <a:ext cx="769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Variáveis globais a um bloco paralelo são partilhadas </a:t>
            </a:r>
            <a:r>
              <a:rPr lang="pt-PT"/>
              <a:t>por omissão</a:t>
            </a:r>
            <a:endParaRPr lang="pt-PT" dirty="0"/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 bwMode="auto">
          <a:xfrm>
            <a:off x="6228184" y="2187609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Exemplo: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</a:t>
            </a:r>
            <a:r>
              <a:rPr lang="pt-PT" sz="2400" kern="0" dirty="0" err="1"/>
              <a:t>tid</a:t>
            </a:r>
            <a:r>
              <a:rPr lang="pt-PT" sz="2400" kern="0" dirty="0"/>
              <a:t> = 0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</a:t>
            </a:r>
            <a:r>
              <a:rPr lang="pt-PT" sz="2400" kern="0" dirty="0" err="1"/>
              <a:t>tid</a:t>
            </a:r>
            <a:r>
              <a:rPr lang="pt-PT" sz="2400" kern="0" dirty="0"/>
              <a:t> = 1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“T1”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“T1”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“</a:t>
            </a:r>
            <a:r>
              <a:rPr lang="pt-PT" sz="2400" kern="0" dirty="0" err="1"/>
              <a:t>program</a:t>
            </a:r>
            <a:r>
              <a:rPr lang="pt-PT" sz="2400" kern="0" dirty="0"/>
              <a:t> </a:t>
            </a:r>
            <a:r>
              <a:rPr lang="pt-PT" sz="2400" kern="0" dirty="0" err="1"/>
              <a:t>done</a:t>
            </a:r>
            <a:r>
              <a:rPr lang="pt-PT" sz="2400" kern="0" dirty="0"/>
              <a:t>”</a:t>
            </a:r>
          </a:p>
        </p:txBody>
      </p:sp>
      <p:sp>
        <p:nvSpPr>
          <p:cNvPr id="16" name="Marcador de Posição de Conteúdo 2"/>
          <p:cNvSpPr txBox="1">
            <a:spLocks/>
          </p:cNvSpPr>
          <p:nvPr/>
        </p:nvSpPr>
        <p:spPr bwMode="auto">
          <a:xfrm>
            <a:off x="1292035" y="5645855"/>
            <a:ext cx="6566564" cy="4834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PT" sz="2400" b="1" kern="0" cap="small" dirty="0">
                <a:latin typeface="Calibri Light" panose="020F0302020204030204" pitchFamily="34" charset="0"/>
                <a:cs typeface="Courier New" panose="02070309020205020404" pitchFamily="49" charset="0"/>
              </a:rPr>
              <a:t>Nota</a:t>
            </a:r>
            <a:r>
              <a:rPr lang="pt-PT" sz="2400" b="1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:</a:t>
            </a:r>
            <a:r>
              <a:rPr lang="pt-PT" sz="2400" b="1" i="1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	 </a:t>
            </a:r>
            <a:r>
              <a:rPr lang="pt-PT" sz="2400" kern="0" dirty="0">
                <a:latin typeface="Calibri Light" panose="020F0302020204030204" pitchFamily="34" charset="0"/>
                <a:cs typeface="Courier New" panose="02070309020205020404" pitchFamily="49" charset="0"/>
              </a:rPr>
              <a:t>outras ordens de execução são possíveis</a:t>
            </a:r>
            <a:endParaRPr lang="pt-PT" sz="2000" kern="0" dirty="0">
              <a:latin typeface="Calibri Light" panose="020F03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</a:t>
            </a:r>
            <a:r>
              <a:rPr lang="pt-PT" i="1" dirty="0" err="1">
                <a:latin typeface="Calibri"/>
                <a:cs typeface="Calibri"/>
              </a:rPr>
              <a:t>scope</a:t>
            </a:r>
            <a:endParaRPr lang="pt-PT" i="1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512"/>
            <a:ext cx="8534400" cy="48768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São variáveis privadas:</a:t>
            </a:r>
          </a:p>
          <a:p>
            <a:pPr lvl="1"/>
            <a:r>
              <a:rPr lang="pt-PT" dirty="0">
                <a:solidFill>
                  <a:schemeClr val="bg1"/>
                </a:solidFill>
              </a:rPr>
              <a:t>locais ao bloco</a:t>
            </a:r>
            <a:br>
              <a:rPr lang="pt-PT" dirty="0"/>
            </a:b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{ 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b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</a:b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... }</a:t>
            </a:r>
            <a:endParaRPr lang="pt-PT" sz="2000" dirty="0">
              <a:solidFill>
                <a:srgbClr val="000090"/>
              </a:solidFill>
            </a:endParaRPr>
          </a:p>
          <a:p>
            <a:pPr lvl="1"/>
            <a:r>
              <a:rPr lang="pt-PT" dirty="0">
                <a:solidFill>
                  <a:schemeClr val="bg1"/>
                </a:solidFill>
              </a:rPr>
              <a:t>explicitamente declaradas com a cláusula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private(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...)</a:t>
            </a:r>
            <a:br>
              <a:rPr lang="pt-PT" dirty="0"/>
            </a:b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x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;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private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lang="pt-PT" sz="2000" dirty="0"/>
          </a:p>
          <a:p>
            <a:pPr lvl="1"/>
            <a:r>
              <a:rPr lang="pt-PT" dirty="0">
                <a:solidFill>
                  <a:schemeClr val="bg1"/>
                </a:solidFill>
              </a:rPr>
              <a:t>os índices dos ciclos abrangidos pela </a:t>
            </a:r>
            <a:r>
              <a:rPr lang="pt-PT" dirty="0" err="1">
                <a:solidFill>
                  <a:schemeClr val="bg1"/>
                </a:solidFill>
              </a:rPr>
              <a:t>directiva</a:t>
            </a:r>
            <a:r>
              <a:rPr lang="pt-PT" dirty="0"/>
              <a:t> 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pt-PT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int</a:t>
            </a:r>
            <a:r>
              <a:rPr lang="pt-PT" sz="2000" b="1" dirty="0">
                <a:solidFill>
                  <a:srgbClr val="000090"/>
                </a:solidFill>
                <a:latin typeface="Courier New"/>
                <a:cs typeface="Courier New"/>
              </a:rPr>
              <a:t> i;</a:t>
            </a:r>
            <a:b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  <a:t>#pragma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  <a:t> parallel for</a:t>
            </a:r>
            <a:br>
              <a:rPr lang="en-US" altLang="ko-KR" sz="2000" b="1" dirty="0">
                <a:solidFill>
                  <a:srgbClr val="FF0000"/>
                </a:solidFill>
                <a:latin typeface="Courier New"/>
                <a:cs typeface="Courier New"/>
              </a:rPr>
            </a:b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for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 (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=0; 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&lt;N; 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++) </a:t>
            </a:r>
            <a:b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</a:b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    A[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 = B[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 + C[</a:t>
            </a:r>
            <a:r>
              <a:rPr lang="en-US" altLang="ko-KR" sz="2000" b="1" dirty="0" err="1">
                <a:solidFill>
                  <a:srgbClr val="000090"/>
                </a:solidFill>
                <a:latin typeface="Courier New"/>
                <a:cs typeface="Courier New"/>
              </a:rPr>
              <a:t>i</a:t>
            </a:r>
            <a:r>
              <a:rPr lang="en-US" altLang="ko-KR" sz="2000" b="1" dirty="0">
                <a:solidFill>
                  <a:srgbClr val="000090"/>
                </a:solidFill>
                <a:latin typeface="Courier New"/>
                <a:cs typeface="Courier New"/>
              </a:rPr>
              <a:t>];</a:t>
            </a:r>
          </a:p>
          <a:p>
            <a:pPr lvl="1"/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28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1772816"/>
            <a:ext cx="5570756" cy="430887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>
              <a:spcAft>
                <a:spcPct val="50000"/>
              </a:spcAft>
            </a:pP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private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755576" y="357301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707904" y="3861048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ângulo arredondado 14"/>
          <p:cNvSpPr/>
          <p:nvPr/>
        </p:nvSpPr>
        <p:spPr bwMode="auto">
          <a:xfrm>
            <a:off x="4788024" y="299695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ângulo arredondado 15"/>
          <p:cNvSpPr/>
          <p:nvPr/>
        </p:nvSpPr>
        <p:spPr bwMode="auto">
          <a:xfrm>
            <a:off x="1187624" y="2204864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95936" y="1219200"/>
            <a:ext cx="4843264" cy="141771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Cláusula </a:t>
            </a:r>
            <a:r>
              <a:rPr lang="pt-PT" sz="2000" b="1" kern="12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private</a:t>
            </a:r>
            <a:r>
              <a:rPr lang="pt-PT" sz="2400" b="1" dirty="0"/>
              <a:t>: variável privada</a:t>
            </a:r>
          </a:p>
          <a:p>
            <a:pPr marL="0" indent="0">
              <a:buNone/>
            </a:pPr>
            <a:r>
              <a:rPr lang="pt-PT" sz="2400" dirty="0"/>
              <a:t>cada </a:t>
            </a:r>
            <a:r>
              <a:rPr lang="pt-PT" sz="2400" i="1" dirty="0" err="1"/>
              <a:t>thread</a:t>
            </a:r>
            <a:r>
              <a:rPr lang="pt-PT" sz="2400" dirty="0"/>
              <a:t> tem a sua própria instância local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68758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i="1" dirty="0">
                <a:latin typeface="Calibri"/>
                <a:cs typeface="Calibri"/>
              </a:rPr>
              <a:t>– data scope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206" y="1772816"/>
            <a:ext cx="4647426" cy="4616648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main () {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#pragma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{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endParaRPr lang="en-US" altLang="ko-KR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(“Thread %d\n”,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(“program done\n”);</a:t>
            </a:r>
          </a:p>
          <a:p>
            <a:pPr>
              <a:spcBef>
                <a:spcPct val="60000"/>
              </a:spcBef>
            </a:pPr>
            <a:r>
              <a:rPr lang="en-US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</a:rPr>
              <a:t>}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sp>
        <p:nvSpPr>
          <p:cNvPr id="8" name="Rectângulo arredondado 7"/>
          <p:cNvSpPr/>
          <p:nvPr/>
        </p:nvSpPr>
        <p:spPr bwMode="auto">
          <a:xfrm>
            <a:off x="827553" y="3717032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ângulo arredondado 8"/>
          <p:cNvSpPr/>
          <p:nvPr/>
        </p:nvSpPr>
        <p:spPr bwMode="auto">
          <a:xfrm>
            <a:off x="3707904" y="4005064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ângulo arredondado 15"/>
          <p:cNvSpPr/>
          <p:nvPr/>
        </p:nvSpPr>
        <p:spPr bwMode="auto">
          <a:xfrm>
            <a:off x="1331640" y="3212976"/>
            <a:ext cx="720080" cy="360040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Marcador de Posição de Conteúdo 2"/>
          <p:cNvSpPr>
            <a:spLocks noGrp="1"/>
          </p:cNvSpPr>
          <p:nvPr>
            <p:ph idx="1"/>
          </p:nvPr>
        </p:nvSpPr>
        <p:spPr>
          <a:xfrm>
            <a:off x="2915816" y="1219200"/>
            <a:ext cx="5923384" cy="141771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pt-PT" sz="2400" b="1" dirty="0"/>
              <a:t>Declaração dentro do bloco: variável privada</a:t>
            </a:r>
          </a:p>
          <a:p>
            <a:pPr marL="0" indent="0">
              <a:buNone/>
            </a:pPr>
            <a:r>
              <a:rPr lang="pt-PT" sz="2400" dirty="0"/>
              <a:t>cada </a:t>
            </a:r>
            <a:r>
              <a:rPr lang="pt-PT" sz="2400" i="1" dirty="0" err="1"/>
              <a:t>thread</a:t>
            </a:r>
            <a:r>
              <a:rPr lang="pt-PT" sz="2400" dirty="0"/>
              <a:t> tem a sua própria instância local de </a:t>
            </a:r>
            <a:r>
              <a:rPr lang="pt-P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pt-P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4665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o </a:t>
            </a:r>
            <a:r>
              <a:rPr lang="pt-PT" dirty="0" err="1"/>
              <a:t>OpenMP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PT" sz="3200" i="1" dirty="0" err="1"/>
              <a:t>Open</a:t>
            </a:r>
            <a:r>
              <a:rPr lang="pt-PT" sz="3200" i="1" dirty="0"/>
              <a:t> </a:t>
            </a:r>
            <a:r>
              <a:rPr lang="pt-PT" sz="3200" i="1" dirty="0" err="1"/>
              <a:t>Multi</a:t>
            </a:r>
            <a:r>
              <a:rPr lang="pt-PT" sz="3200" i="1" dirty="0"/>
              <a:t> </a:t>
            </a:r>
            <a:r>
              <a:rPr lang="pt-PT" sz="3200" i="1" dirty="0" err="1"/>
              <a:t>Processing</a:t>
            </a:r>
            <a:endParaRPr lang="pt-PT" sz="3200" i="1" dirty="0"/>
          </a:p>
          <a:p>
            <a:endParaRPr lang="pt-PT" sz="2000" dirty="0"/>
          </a:p>
          <a:p>
            <a:r>
              <a:rPr lang="pt-PT" sz="2400" b="1" dirty="0"/>
              <a:t>API </a:t>
            </a:r>
            <a:r>
              <a:rPr lang="pt-PT" sz="2400" dirty="0"/>
              <a:t>para expressar </a:t>
            </a:r>
            <a:r>
              <a:rPr lang="pt-PT" sz="2400" b="1" dirty="0"/>
              <a:t>paralelismo </a:t>
            </a:r>
            <a:r>
              <a:rPr lang="pt-PT" sz="2400" b="1" i="1" dirty="0" err="1"/>
              <a:t>multi-threaded</a:t>
            </a:r>
            <a:r>
              <a:rPr lang="pt-PT" sz="2400" b="1" i="1" dirty="0"/>
              <a:t> </a:t>
            </a:r>
            <a:r>
              <a:rPr lang="pt-PT" sz="2400" b="1" dirty="0"/>
              <a:t> </a:t>
            </a:r>
            <a:r>
              <a:rPr lang="pt-PT" sz="2400" dirty="0"/>
              <a:t>e de </a:t>
            </a:r>
            <a:r>
              <a:rPr lang="pt-PT" sz="2400" b="1" dirty="0"/>
              <a:t>memória partilhada</a:t>
            </a:r>
          </a:p>
          <a:p>
            <a:r>
              <a:rPr lang="pt-PT" sz="2400" dirty="0"/>
              <a:t>standard mantido pelo </a:t>
            </a:r>
            <a:r>
              <a:rPr lang="pt-PT" sz="2400" i="1" dirty="0" err="1"/>
              <a:t>OpenMP</a:t>
            </a:r>
            <a:r>
              <a:rPr lang="pt-PT" sz="2400" i="1" dirty="0"/>
              <a:t> </a:t>
            </a:r>
            <a:r>
              <a:rPr lang="pt-PT" sz="2400" i="1" dirty="0" err="1"/>
              <a:t>Architecture</a:t>
            </a:r>
            <a:r>
              <a:rPr lang="pt-PT" sz="2400" i="1" dirty="0"/>
              <a:t> </a:t>
            </a:r>
            <a:r>
              <a:rPr lang="pt-PT" sz="2400" i="1" dirty="0" err="1"/>
              <a:t>Review</a:t>
            </a:r>
            <a:r>
              <a:rPr lang="pt-PT" sz="2400" i="1" dirty="0"/>
              <a:t> </a:t>
            </a:r>
            <a:r>
              <a:rPr lang="pt-PT" sz="2400" i="1" dirty="0" err="1"/>
              <a:t>Board</a:t>
            </a:r>
            <a:endParaRPr lang="pt-PT" sz="2400" i="1" dirty="0"/>
          </a:p>
          <a:p>
            <a:r>
              <a:rPr lang="pt-PT" sz="2400"/>
              <a:t>14.Nov.2024 </a:t>
            </a:r>
            <a:r>
              <a:rPr lang="pt-PT" sz="2400" dirty="0"/>
              <a:t>: </a:t>
            </a:r>
            <a:r>
              <a:rPr lang="pt-PT" sz="2400"/>
              <a:t>versão 6.0</a:t>
            </a:r>
            <a:endParaRPr lang="pt-PT" sz="2400" dirty="0"/>
          </a:p>
          <a:p>
            <a:r>
              <a:rPr lang="pt-PT" sz="2400" dirty="0"/>
              <a:t>Objectivos:</a:t>
            </a:r>
          </a:p>
          <a:p>
            <a:pPr lvl="1"/>
            <a:r>
              <a:rPr lang="pt-PT" sz="2200" dirty="0"/>
              <a:t>normalização (s</a:t>
            </a:r>
            <a:r>
              <a:rPr lang="pt-PT" sz="2200" i="1" dirty="0"/>
              <a:t>tandard</a:t>
            </a:r>
            <a:r>
              <a:rPr lang="pt-PT" sz="2200" dirty="0"/>
              <a:t>)</a:t>
            </a:r>
          </a:p>
          <a:p>
            <a:pPr lvl="1"/>
            <a:r>
              <a:rPr lang="pt-PT" sz="2200" dirty="0"/>
              <a:t>portabilidade</a:t>
            </a:r>
          </a:p>
          <a:p>
            <a:pPr lvl="1"/>
            <a:r>
              <a:rPr lang="pt-PT" sz="2200" dirty="0"/>
              <a:t>fácil utilização</a:t>
            </a:r>
          </a:p>
          <a:p>
            <a:pPr lvl="1"/>
            <a:endParaRPr lang="pt-PT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</a:t>
            </a:fld>
            <a:endParaRPr lang="pt-PT" altLang="pt-PT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3400" y="2420888"/>
            <a:ext cx="8534400" cy="3312368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r, c, k;</a:t>
            </a:r>
            <a:endParaRPr lang="en-US" altLang="ko-KR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for (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 ;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{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M[r,c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A[r,k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* </a:t>
            </a:r>
            <a:r>
              <a:rPr lang="en-US" altLang="ko-KR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B[k,c</a:t>
            </a: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r>
              <a:rPr lang="en-US" altLang="ko-KR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bg1"/>
                </a:solidFill>
              </a:rPr>
              <a:t>Só são privados os índices dos ciclos abrangidos pela directiva!!</a:t>
            </a:r>
          </a:p>
          <a:p>
            <a:pPr marL="0" indent="0">
              <a:buFontTx/>
              <a:buNone/>
            </a:pPr>
            <a:endParaRPr lang="pt-PT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>
                <a:latin typeface="Courier New"/>
                <a:cs typeface="Courier New"/>
              </a:rPr>
              <a:t>for – </a:t>
            </a:r>
            <a:r>
              <a:rPr lang="pt-PT" i="1" dirty="0">
                <a:cs typeface="Courier New"/>
              </a:rPr>
              <a:t>data scope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73696"/>
          </a:xfrm>
        </p:spPr>
        <p:txBody>
          <a:bodyPr/>
          <a:lstStyle/>
          <a:p>
            <a:r>
              <a:rPr lang="pt-PT" dirty="0"/>
              <a:t>Apenas são privados os índices dos ciclos associados a uma directiva </a:t>
            </a:r>
            <a:r>
              <a:rPr lang="pt-P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30</a:t>
            </a:fld>
            <a:endParaRPr lang="pt-PT" alt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211960" y="2771258"/>
            <a:ext cx="2031325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latin typeface="Lucida Sans Typewriter" panose="020B0509030504030204" pitchFamily="49" charset="0"/>
              </a:rPr>
              <a:t>private</a:t>
            </a:r>
            <a:r>
              <a:rPr lang="pt-PT" b="1" dirty="0">
                <a:latin typeface="Lucida Sans Typewriter" panose="020B0509030504030204" pitchFamily="49" charset="0"/>
              </a:rPr>
              <a:t>(</a:t>
            </a:r>
            <a:r>
              <a:rPr lang="pt-PT" b="1" dirty="0" err="1">
                <a:latin typeface="Lucida Sans Typewriter" panose="020B0509030504030204" pitchFamily="49" charset="0"/>
              </a:rPr>
              <a:t>c,k</a:t>
            </a:r>
            <a:r>
              <a:rPr lang="pt-PT" b="1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8534400" cy="903634"/>
          </a:xfrm>
        </p:spPr>
        <p:txBody>
          <a:bodyPr>
            <a:normAutofit fontScale="90000"/>
          </a:bodyPr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363216"/>
            <a:ext cx="8534400" cy="1777752"/>
          </a:xfrm>
          <a:solidFill>
            <a:schemeClr val="tx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400" i="1" dirty="0" err="1">
                <a:solidFill>
                  <a:schemeClr val="bg1"/>
                </a:solidFill>
              </a:rPr>
              <a:t>race</a:t>
            </a:r>
            <a:r>
              <a:rPr lang="pt-PT" sz="2400" i="1" dirty="0">
                <a:solidFill>
                  <a:schemeClr val="bg1"/>
                </a:solidFill>
              </a:rPr>
              <a:t> </a:t>
            </a:r>
            <a:r>
              <a:rPr lang="pt-PT" sz="2400" i="1" dirty="0" err="1">
                <a:solidFill>
                  <a:schemeClr val="bg1"/>
                </a:solidFill>
              </a:rPr>
              <a:t>conditions</a:t>
            </a:r>
            <a:r>
              <a:rPr lang="pt-PT" sz="1800" dirty="0">
                <a:solidFill>
                  <a:schemeClr val="bg1"/>
                </a:solidFill>
              </a:rPr>
              <a:t>: o resultado depende da ordem de acesso a dados partilhados</a:t>
            </a:r>
          </a:p>
          <a:p>
            <a:pPr marL="0" indent="0">
              <a:buNone/>
            </a:pPr>
            <a:endParaRPr lang="pt-PT" sz="105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 = x+1;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 bwMode="auto">
          <a:xfrm>
            <a:off x="539552" y="3140968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Caso 1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x=1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x=1</a:t>
            </a: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 bwMode="auto">
          <a:xfrm>
            <a:off x="5220072" y="3140968"/>
            <a:ext cx="2880320" cy="309634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400" b="1" u="sng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Caso 2</a:t>
            </a:r>
            <a:r>
              <a:rPr lang="pt-PT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PT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</a:t>
            </a:r>
            <a:r>
              <a:rPr lang="pt-PT" sz="2400" kern="0" dirty="0"/>
              <a:t> lê x (valor 0)</a:t>
            </a:r>
          </a:p>
          <a:p>
            <a:pPr marL="0" indent="0">
              <a:buFontTx/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calcula 0+1 = 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T0: </a:t>
            </a:r>
            <a:r>
              <a:rPr lang="pt-PT" sz="2400" kern="0" dirty="0"/>
              <a:t>escreve x=1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</a:t>
            </a:r>
            <a:r>
              <a:rPr lang="pt-PT" sz="2400" kern="0" dirty="0"/>
              <a:t> lê x (valor 1)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calcula 1+1 = 2</a:t>
            </a:r>
          </a:p>
          <a:p>
            <a:pPr marL="0" indent="0">
              <a:buNone/>
            </a:pPr>
            <a:r>
              <a:rPr lang="pt-PT" sz="2400" kern="0" dirty="0"/>
              <a:t>. </a:t>
            </a:r>
            <a:r>
              <a:rPr lang="pt-PT" sz="2400" i="1" kern="0" dirty="0"/>
              <a:t>T1: </a:t>
            </a:r>
            <a:r>
              <a:rPr lang="pt-PT" sz="2400" kern="0" dirty="0"/>
              <a:t>escreve 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8534400" cy="903634"/>
          </a:xfrm>
        </p:spPr>
        <p:txBody>
          <a:bodyPr>
            <a:normAutofit fontScale="90000"/>
          </a:bodyPr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468464"/>
            <a:ext cx="8534400" cy="2209800"/>
          </a:xfrm>
          <a:solidFill>
            <a:schemeClr val="tx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000" dirty="0">
                <a:solidFill>
                  <a:schemeClr val="bg1"/>
                </a:solidFill>
              </a:rPr>
              <a:t>directiva </a:t>
            </a:r>
            <a:r>
              <a:rPr lang="pt-PT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pt-PT" sz="2000" dirty="0">
                <a:solidFill>
                  <a:schemeClr val="bg1"/>
                </a:solidFill>
              </a:rPr>
              <a:t>: apenas uma </a:t>
            </a:r>
            <a:r>
              <a:rPr lang="pt-PT" sz="2000" i="1" dirty="0" err="1">
                <a:solidFill>
                  <a:schemeClr val="bg1"/>
                </a:solidFill>
              </a:rPr>
              <a:t>thread</a:t>
            </a:r>
            <a:r>
              <a:rPr lang="pt-PT" sz="2000" i="1" dirty="0">
                <a:solidFill>
                  <a:schemeClr val="bg1"/>
                </a:solidFill>
              </a:rPr>
              <a:t> </a:t>
            </a:r>
            <a:r>
              <a:rPr lang="pt-PT" sz="2000" dirty="0">
                <a:solidFill>
                  <a:schemeClr val="bg1"/>
                </a:solidFill>
              </a:rPr>
              <a:t>executa esse bloco em cada instante.</a:t>
            </a:r>
          </a:p>
          <a:p>
            <a:pPr marL="0" indent="0">
              <a:buNone/>
            </a:pPr>
            <a:endParaRPr lang="pt-PT" sz="2000" dirty="0">
              <a:solidFill>
                <a:schemeClr val="bg1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critical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x = x+1;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32</a:t>
            </a:fld>
            <a:endParaRPr lang="pt-PT" altLang="pt-PT"/>
          </a:p>
        </p:txBody>
      </p:sp>
      <p:sp>
        <p:nvSpPr>
          <p:cNvPr id="3" name="Chamada rectangular 2"/>
          <p:cNvSpPr/>
          <p:nvPr/>
        </p:nvSpPr>
        <p:spPr bwMode="auto">
          <a:xfrm>
            <a:off x="5076056" y="2060848"/>
            <a:ext cx="2664296" cy="864096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Marcador de Posição de Conteúdo 2"/>
          <p:cNvSpPr txBox="1">
            <a:spLocks/>
          </p:cNvSpPr>
          <p:nvPr/>
        </p:nvSpPr>
        <p:spPr bwMode="auto">
          <a:xfrm>
            <a:off x="304800" y="4110608"/>
            <a:ext cx="8534400" cy="133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/>
              <a:t>Se uma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está dentro de uma região crítica,</a:t>
            </a:r>
          </a:p>
          <a:p>
            <a:pPr marL="0" indent="0">
              <a:buFontTx/>
              <a:buNone/>
            </a:pPr>
            <a:r>
              <a:rPr lang="pt-PT" sz="2000" kern="0" dirty="0"/>
              <a:t>então nenhuma outra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entra nessa região até a </a:t>
            </a:r>
            <a:r>
              <a:rPr lang="pt-PT" sz="2000" i="1" kern="0" dirty="0" err="1"/>
              <a:t>thread</a:t>
            </a:r>
            <a:r>
              <a:rPr lang="pt-PT" sz="2000" i="1" kern="0" dirty="0"/>
              <a:t> </a:t>
            </a:r>
            <a:r>
              <a:rPr lang="pt-PT" sz="2000" kern="0" dirty="0"/>
              <a:t>anterior sair:</a:t>
            </a:r>
          </a:p>
          <a:p>
            <a:pPr marL="0" indent="0">
              <a:buFontTx/>
              <a:buNone/>
            </a:pPr>
            <a:r>
              <a:rPr lang="pt-PT" sz="2000" kern="0" dirty="0"/>
              <a:t>-&gt; a execução das regiões críticas não acontece em paralelo, é </a:t>
            </a:r>
            <a:r>
              <a:rPr lang="pt-PT" sz="2000" b="1" kern="0" dirty="0"/>
              <a:t>sequencial</a:t>
            </a:r>
            <a:endParaRPr lang="pt-PT" sz="2000" kern="0" dirty="0"/>
          </a:p>
        </p:txBody>
      </p:sp>
    </p:spTree>
    <p:extLst>
      <p:ext uri="{BB962C8B-B14F-4D97-AF65-F5344CB8AC3E}">
        <p14:creationId xmlns:p14="http://schemas.microsoft.com/office/powerpoint/2010/main" val="194006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8534400" cy="903634"/>
          </a:xfrm>
        </p:spPr>
        <p:txBody>
          <a:bodyPr>
            <a:normAutofit fontScale="90000"/>
          </a:bodyPr>
          <a:lstStyle/>
          <a:p>
            <a:r>
              <a:rPr lang="pt-PT" dirty="0"/>
              <a:t>controlo de acessos a dados partilhados</a:t>
            </a:r>
          </a:p>
        </p:txBody>
      </p: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1800200"/>
            <a:ext cx="8534400" cy="16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/>
              <a:t>directiva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pt-PT" sz="2000" dirty="0"/>
              <a:t>: garante que um endereço de memória é acedido de forma atómica. Pode ser vista como uma versão leve de </a:t>
            </a:r>
            <a:r>
              <a:rPr lang="pt-P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pt-PT" sz="2000" dirty="0"/>
              <a:t>.</a:t>
            </a:r>
          </a:p>
          <a:p>
            <a:pPr marL="0" indent="0">
              <a:buNone/>
            </a:pPr>
            <a:r>
              <a:rPr lang="pt-PT" sz="2000" dirty="0"/>
              <a:t>Só se aplica a operações atómicas: </a:t>
            </a:r>
            <a:r>
              <a:rPr lang="pt-PT" sz="2000" i="1" dirty="0" err="1"/>
              <a:t>update</a:t>
            </a:r>
            <a:r>
              <a:rPr lang="pt-PT" sz="2000" i="1" dirty="0"/>
              <a:t> </a:t>
            </a:r>
            <a:r>
              <a:rPr lang="pt-PT" sz="2000" dirty="0"/>
              <a:t>de uma posição de memória.</a:t>
            </a:r>
          </a:p>
          <a:p>
            <a:pPr marL="0" indent="0">
              <a:buNone/>
            </a:pPr>
            <a:r>
              <a:rPr lang="pt-PT" sz="2000" dirty="0"/>
              <a:t>Não garante que o lado direito da atribuição é avaliado de forma atómica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33</a:t>
            </a:fld>
            <a:endParaRPr lang="pt-PT" altLang="pt-PT"/>
          </a:p>
        </p:txBody>
      </p:sp>
      <p:sp>
        <p:nvSpPr>
          <p:cNvPr id="10" name="Marcador de Posição de Conteúdo 2"/>
          <p:cNvSpPr txBox="1">
            <a:spLocks/>
          </p:cNvSpPr>
          <p:nvPr/>
        </p:nvSpPr>
        <p:spPr bwMode="auto">
          <a:xfrm>
            <a:off x="4427984" y="3573016"/>
            <a:ext cx="4032448" cy="259228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x = 3 *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+ 20/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x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3" name="Chamada rectangular 2"/>
          <p:cNvSpPr/>
          <p:nvPr/>
        </p:nvSpPr>
        <p:spPr bwMode="auto">
          <a:xfrm>
            <a:off x="5076056" y="2060848"/>
            <a:ext cx="2664296" cy="864096"/>
          </a:xfrm>
          <a:prstGeom prst="wedge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rot="10800000" flipV="1">
            <a:off x="4419600" y="3581400"/>
            <a:ext cx="3962400" cy="259080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419600" y="3657600"/>
            <a:ext cx="4038600" cy="2514600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3B0C327-E224-7337-9648-0CF834F10CD9}"/>
              </a:ext>
            </a:extLst>
          </p:cNvPr>
          <p:cNvSpPr txBox="1">
            <a:spLocks/>
          </p:cNvSpPr>
          <p:nvPr/>
        </p:nvSpPr>
        <p:spPr>
          <a:xfrm>
            <a:off x="395536" y="3429000"/>
            <a:ext cx="3754760" cy="227250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2000" dirty="0">
              <a:solidFill>
                <a:srgbClr val="00206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x=0;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#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200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x </a:t>
            </a:r>
            <a:r>
              <a:rPr lang="pt-PT" sz="2000" b="1" dirty="0">
                <a:solidFill>
                  <a:srgbClr val="80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+=</a:t>
            </a:r>
            <a:r>
              <a:rPr lang="pt-PT" sz="20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194006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905000"/>
          </a:xfrm>
        </p:spPr>
        <p:txBody>
          <a:bodyPr/>
          <a:lstStyle/>
          <a:p>
            <a:r>
              <a:rPr lang="pt-PT" dirty="0"/>
              <a:t>designa-se por </a:t>
            </a:r>
            <a:r>
              <a:rPr lang="pt-PT" b="1" dirty="0"/>
              <a:t>redução</a:t>
            </a:r>
            <a:r>
              <a:rPr lang="pt-PT" dirty="0"/>
              <a:t> uma operação que processa um conjunto de dados para a partir dele gerar um único valor, exemplo, a soma/máximo/produto de todos os elementos de um vector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838200" y="3200400"/>
            <a:ext cx="4724400" cy="259228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sum += 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[i]; 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324600" y="3352800"/>
            <a:ext cx="2438400" cy="783193"/>
          </a:xfrm>
          <a:prstGeom prst="wedgeRoundRectCallout">
            <a:avLst>
              <a:gd name="adj1" fmla="val -146961"/>
              <a:gd name="adj2" fmla="val 213542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 é uma variável partilhada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2655912" y="2576736"/>
            <a:ext cx="4724400" cy="3276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#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20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sum +=a[i]; 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60712" y="1052736"/>
            <a:ext cx="3048000" cy="1123712"/>
          </a:xfrm>
          <a:prstGeom prst="wedgeRoundRectCallout">
            <a:avLst>
              <a:gd name="adj1" fmla="val 18914"/>
              <a:gd name="adj2" fmla="val 280290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muito ineficiente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dirty="0"/>
              <a:t>NA verdade a execução é sequencial</a:t>
            </a:r>
            <a:endParaRPr kumimoji="0" 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36</a:t>
            </a:fld>
            <a:endParaRPr lang="pt-PT" altLang="pt-PT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762000" y="1551336"/>
            <a:ext cx="5639544" cy="45224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sum=0,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[MAXTHREADS];</a:t>
            </a:r>
          </a:p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omp_get_thread_num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();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0;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for (i=0; i&lt; SIZE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+= a[i];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sum +=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[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tid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724128" y="848193"/>
            <a:ext cx="3048000" cy="783193"/>
          </a:xfrm>
          <a:prstGeom prst="wedgeRoundRectCallout">
            <a:avLst>
              <a:gd name="adj1" fmla="val -102729"/>
              <a:gd name="adj2" fmla="val 439547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potencial para </a:t>
            </a:r>
            <a:r>
              <a:rPr kumimoji="0" lang="pt-PT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trashing</a:t>
            </a:r>
            <a:endParaRPr kumimoji="0" lang="pt-P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2000" b="1" i="1" dirty="0">
                <a:latin typeface="Arial" charset="0"/>
              </a:rPr>
              <a:t>(false </a:t>
            </a:r>
            <a:r>
              <a:rPr lang="pt-PT" sz="2000" b="1" i="1" dirty="0" err="1">
                <a:latin typeface="Arial" charset="0"/>
              </a:rPr>
              <a:t>sharing</a:t>
            </a:r>
            <a:r>
              <a:rPr lang="pt-PT" sz="2000" b="1" i="1" dirty="0">
                <a:latin typeface="Arial" charset="0"/>
              </a:rPr>
              <a:t>)</a:t>
            </a:r>
            <a:endParaRPr kumimoji="0" lang="pt-P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9EB0C-F22A-021B-FA8E-03B143D0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False sharing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3A5BC7-F76B-8C26-C7D5-A6233117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BCB069-95AB-51F7-7D87-4FF4DE3C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37</a:t>
            </a:fld>
            <a:endParaRPr lang="pt-PT" alt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AC4302-BA36-0FF0-1C60-4FF67470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38874"/>
            <a:ext cx="7772400" cy="358025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DFB0F8-BC99-0B29-06B2-DBDB6F94C413}"/>
              </a:ext>
            </a:extLst>
          </p:cNvPr>
          <p:cNvSpPr txBox="1"/>
          <p:nvPr/>
        </p:nvSpPr>
        <p:spPr>
          <a:xfrm>
            <a:off x="1818606" y="5372239"/>
            <a:ext cx="669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[https://</a:t>
            </a:r>
            <a:r>
              <a:rPr lang="en-GB" sz="1200" dirty="0" err="1"/>
              <a:t>wiki.cdot.senecacollege.ca</a:t>
            </a:r>
            <a:r>
              <a:rPr lang="en-GB" sz="1200" dirty="0"/>
              <a:t>/wiki/DPS921/Group_8#False_Sharing_in_Parallel_Programming]</a:t>
            </a:r>
          </a:p>
        </p:txBody>
      </p:sp>
    </p:spTree>
    <p:extLst>
      <p:ext uri="{BB962C8B-B14F-4D97-AF65-F5344CB8AC3E}">
        <p14:creationId xmlns:p14="http://schemas.microsoft.com/office/powerpoint/2010/main" val="271142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</a:t>
            </a:r>
            <a:r>
              <a:rPr lang="pt-PT" altLang="pt-PT" dirty="0" err="1"/>
              <a:t>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38</a:t>
            </a:fld>
            <a:endParaRPr lang="pt-PT" altLang="pt-PT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 bwMode="auto">
          <a:xfrm>
            <a:off x="762000" y="1551336"/>
            <a:ext cx="5639544" cy="452244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18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sum=0;</a:t>
            </a:r>
          </a:p>
          <a:p>
            <a:pPr marL="0" indent="0">
              <a:buFontTx/>
              <a:buNone/>
            </a:pP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0;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for (i=0; i&lt; SIZE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+= a[i];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atomic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sum +=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sp>
        <p:nvSpPr>
          <p:cNvPr id="3" name="Rounded Rectangular Callout 6">
            <a:extLst>
              <a:ext uri="{FF2B5EF4-FFF2-40B4-BE49-F238E27FC236}">
                <a16:creationId xmlns:a16="http://schemas.microsoft.com/office/drawing/2014/main" id="{2AB284CD-7C6C-DA58-4B63-2131367CF033}"/>
              </a:ext>
            </a:extLst>
          </p:cNvPr>
          <p:cNvSpPr/>
          <p:nvPr/>
        </p:nvSpPr>
        <p:spPr bwMode="auto">
          <a:xfrm>
            <a:off x="5724128" y="848193"/>
            <a:ext cx="3048000" cy="442674"/>
          </a:xfrm>
          <a:prstGeom prst="wedgeRoundRectCallout">
            <a:avLst>
              <a:gd name="adj1" fmla="val -174080"/>
              <a:gd name="adj2" fmla="val 500836"/>
              <a:gd name="adj3" fmla="val 1666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variável privada</a:t>
            </a:r>
            <a:endParaRPr kumimoji="0" lang="pt-P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914400"/>
          </a:xfrm>
        </p:spPr>
        <p:txBody>
          <a:bodyPr/>
          <a:lstStyle/>
          <a:p>
            <a:r>
              <a:rPr lang="pt-PT" dirty="0"/>
              <a:t>A redução é tão comum que o </a:t>
            </a:r>
            <a:r>
              <a:rPr lang="pt-PT" dirty="0" err="1"/>
              <a:t>OpenMP</a:t>
            </a:r>
            <a:r>
              <a:rPr lang="pt-PT" dirty="0"/>
              <a:t> inclui uma </a:t>
            </a:r>
            <a:r>
              <a:rPr lang="pt-PT"/>
              <a:t>cláusula específica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39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1143000" y="2438400"/>
            <a:ext cx="6781800" cy="259228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int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sum=0;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reduction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(+: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+=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 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F34F32-84DA-9F95-8C87-B56ED789A6BE}"/>
              </a:ext>
            </a:extLst>
          </p:cNvPr>
          <p:cNvSpPr txBox="1">
            <a:spLocks/>
          </p:cNvSpPr>
          <p:nvPr/>
        </p:nvSpPr>
        <p:spPr>
          <a:xfrm>
            <a:off x="266700" y="5491512"/>
            <a:ext cx="8534400" cy="60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Apenas para operações associativas!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8737600" cy="2468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4"/>
          </a:xfrm>
        </p:spPr>
        <p:txBody>
          <a:bodyPr/>
          <a:lstStyle/>
          <a:p>
            <a:r>
              <a:rPr lang="pt-PT" dirty="0"/>
              <a:t>Modelo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5124228"/>
          </a:xfrm>
        </p:spPr>
        <p:txBody>
          <a:bodyPr>
            <a:normAutofit lnSpcReduction="10000"/>
          </a:bodyPr>
          <a:lstStyle/>
          <a:p>
            <a:r>
              <a:rPr lang="pt-PT" sz="2400" dirty="0"/>
              <a:t>Criação </a:t>
            </a:r>
            <a:r>
              <a:rPr lang="pt-PT" sz="2400" b="1" dirty="0"/>
              <a:t>explícita </a:t>
            </a:r>
            <a:r>
              <a:rPr lang="pt-PT" sz="2400" dirty="0"/>
              <a:t>de blocos paralelos de código executados por um grupo (</a:t>
            </a:r>
            <a:r>
              <a:rPr lang="pt-PT" sz="2400" i="1" dirty="0" err="1"/>
              <a:t>team</a:t>
            </a:r>
            <a:r>
              <a:rPr lang="pt-PT" sz="2400" dirty="0"/>
              <a:t>) de </a:t>
            </a:r>
            <a:r>
              <a:rPr lang="pt-PT" sz="2400" i="1" dirty="0"/>
              <a:t>threads</a:t>
            </a:r>
          </a:p>
          <a:p>
            <a:pPr algn="ctr">
              <a:buNone/>
            </a:pPr>
            <a:r>
              <a:rPr lang="pt-PT" sz="2400" dirty="0"/>
              <a:t>Modelo </a:t>
            </a:r>
            <a:r>
              <a:rPr lang="pt-PT" sz="2400" dirty="0" err="1"/>
              <a:t>Fork</a:t>
            </a:r>
            <a:r>
              <a:rPr lang="pt-PT" sz="2400" dirty="0"/>
              <a:t> &amp; </a:t>
            </a:r>
            <a:r>
              <a:rPr lang="pt-PT" sz="2400" dirty="0" err="1"/>
              <a:t>Join</a:t>
            </a:r>
            <a:endParaRPr lang="pt-PT" sz="2400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i="1" dirty="0"/>
          </a:p>
          <a:p>
            <a:endParaRPr lang="pt-PT" sz="2400" dirty="0"/>
          </a:p>
          <a:p>
            <a:endParaRPr lang="pt-PT" sz="1050" dirty="0"/>
          </a:p>
          <a:p>
            <a:r>
              <a:rPr lang="pt-PT" sz="2400" dirty="0"/>
              <a:t>No final de cada bloco:</a:t>
            </a:r>
          </a:p>
          <a:p>
            <a:pPr lvl="1"/>
            <a:r>
              <a:rPr lang="pt-PT" sz="2200" dirty="0"/>
              <a:t>todas as </a:t>
            </a:r>
            <a:r>
              <a:rPr lang="pt-PT" sz="2200" i="1" dirty="0"/>
              <a:t>threads </a:t>
            </a:r>
            <a:r>
              <a:rPr lang="pt-PT" sz="2200" dirty="0"/>
              <a:t>sincronizam (barreira implícita)</a:t>
            </a:r>
          </a:p>
          <a:p>
            <a:pPr lvl="1"/>
            <a:r>
              <a:rPr lang="pt-PT" sz="2200" dirty="0"/>
              <a:t>todas as </a:t>
            </a:r>
            <a:r>
              <a:rPr lang="pt-PT" sz="2200" i="1" dirty="0"/>
              <a:t>threads </a:t>
            </a:r>
            <a:r>
              <a:rPr lang="pt-PT" sz="2200" dirty="0"/>
              <a:t>excepto a principal estão </a:t>
            </a:r>
            <a:r>
              <a:rPr lang="pt-PT" sz="2200" dirty="0" err="1"/>
              <a:t>inactivas</a:t>
            </a:r>
            <a:endParaRPr lang="pt-PT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  <a:endParaRPr lang="pt-PT" alt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  <p:cxnSp>
        <p:nvCxnSpPr>
          <p:cNvPr id="8" name="Conexão Curva 7">
            <a:extLst>
              <a:ext uri="{FF2B5EF4-FFF2-40B4-BE49-F238E27FC236}">
                <a16:creationId xmlns:a16="http://schemas.microsoft.com/office/drawing/2014/main" id="{10129A2E-3D21-E24C-B525-5E27FB52C71B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398479" y="4162361"/>
            <a:ext cx="1466722" cy="12700"/>
          </a:xfrm>
          <a:prstGeom prst="curvedConnector3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0" name="Conexão Curva 9">
            <a:extLst>
              <a:ext uri="{FF2B5EF4-FFF2-40B4-BE49-F238E27FC236}">
                <a16:creationId xmlns:a16="http://schemas.microsoft.com/office/drawing/2014/main" id="{DF649DF1-C14A-E445-8DD1-DCF19EDA9F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1880" y="3573016"/>
            <a:ext cx="2088232" cy="1329056"/>
          </a:xfrm>
          <a:prstGeom prst="curvedConnector3">
            <a:avLst>
              <a:gd name="adj1" fmla="val 107585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  <p:cxnSp>
        <p:nvCxnSpPr>
          <p:cNvPr id="14" name="Conexão Curva 13">
            <a:extLst>
              <a:ext uri="{FF2B5EF4-FFF2-40B4-BE49-F238E27FC236}">
                <a16:creationId xmlns:a16="http://schemas.microsoft.com/office/drawing/2014/main" id="{3F35BBAD-439C-1D4F-8977-F31969456A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23928" y="3443986"/>
            <a:ext cx="4176464" cy="1641198"/>
          </a:xfrm>
          <a:prstGeom prst="curvedConnector3">
            <a:avLst>
              <a:gd name="adj1" fmla="val 100986"/>
            </a:avLst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548163"/>
          </a:xfrm>
        </p:spPr>
        <p:txBody>
          <a:bodyPr/>
          <a:lstStyle/>
          <a:p>
            <a:r>
              <a:rPr lang="pt-PT" dirty="0"/>
              <a:t>As operações sobre operandos em vírgula flutuante (</a:t>
            </a:r>
            <a:r>
              <a:rPr lang="pt-PT" dirty="0" err="1"/>
              <a:t>float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) não são associativas:</a:t>
            </a:r>
          </a:p>
          <a:p>
            <a:pPr>
              <a:buNone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40</a:t>
            </a:fld>
            <a:endParaRPr lang="pt-PT" altLang="pt-PT"/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 bwMode="auto">
          <a:xfrm>
            <a:off x="457200" y="2492896"/>
            <a:ext cx="6781800" cy="3024336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float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a[SIZE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], sum=0.;</a:t>
            </a:r>
          </a:p>
          <a:p>
            <a:pPr marL="0" indent="0">
              <a:buNone/>
            </a:pP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... inicializar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reduction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(+: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sum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i&lt;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SIZE ; </a:t>
            </a:r>
            <a:r>
              <a:rPr lang="pt-PT" sz="20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sum += a[i]; </a:t>
            </a:r>
          </a:p>
          <a:p>
            <a:pPr marL="0" indent="0">
              <a:buFontTx/>
              <a:buNone/>
            </a:pPr>
            <a:r>
              <a:rPr lang="pt-PT" sz="20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  <a:p>
            <a:pPr marL="0" indent="0">
              <a:buFontTx/>
              <a:buNone/>
            </a:pP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printf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 (“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sum=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 %.1f\n”, </a:t>
            </a:r>
            <a:r>
              <a:rPr lang="pt-PT" sz="2000" kern="0" dirty="0" err="1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sum</a:t>
            </a:r>
            <a:r>
              <a:rPr lang="pt-PT" sz="2000" kern="0" dirty="0">
                <a:solidFill>
                  <a:srgbClr val="002060"/>
                </a:solidFill>
                <a:latin typeface="Lucida Sans Typewriter" pitchFamily="-104" charset="0"/>
                <a:ea typeface="굴림" pitchFamily="-104" charset="-127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40288" y="2785120"/>
            <a:ext cx="3308176" cy="323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kumimoji="0" lang="pt-PT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prog</a:t>
            </a:r>
            <a:endParaRPr kumimoji="0" lang="pt-PT" sz="2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1233458.0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prog</a:t>
            </a:r>
            <a:endParaRPr lang="pt-PT" sz="2600" kern="0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 1233463.0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&gt;./</a:t>
            </a: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prog</a:t>
            </a:r>
            <a:endParaRPr lang="pt-PT" sz="2600" kern="0" dirty="0">
              <a:solidFill>
                <a:srgbClr val="FFFFFF"/>
              </a:solidFill>
              <a:latin typeface="Courier New"/>
              <a:ea typeface="ＭＳ Ｐゴシック" charset="0"/>
              <a:cs typeface="Courier New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pt-PT" sz="2600" kern="0" dirty="0" err="1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sum=</a:t>
            </a:r>
            <a:r>
              <a:rPr lang="pt-PT" sz="2600" kern="0" dirty="0">
                <a:solidFill>
                  <a:srgbClr val="FFFFFF"/>
                </a:solidFill>
                <a:latin typeface="Courier New"/>
                <a:ea typeface="ＭＳ Ｐゴシック" charset="0"/>
                <a:cs typeface="Courier New"/>
              </a:rPr>
              <a:t> 1233457.0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41</a:t>
            </a:fld>
            <a:endParaRPr lang="pt-PT" altLang="pt-PT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00DC2F0-62CA-D850-C186-B71999130417}"/>
              </a:ext>
            </a:extLst>
          </p:cNvPr>
          <p:cNvSpPr txBox="1">
            <a:spLocks/>
          </p:cNvSpPr>
          <p:nvPr/>
        </p:nvSpPr>
        <p:spPr>
          <a:xfrm>
            <a:off x="381000" y="2560158"/>
            <a:ext cx="8458200" cy="2549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O espaço de iterações é dividido em </a:t>
            </a:r>
            <a:r>
              <a:rPr lang="pt-PT" sz="2400" i="1" dirty="0" err="1"/>
              <a:t>chunks</a:t>
            </a:r>
            <a:r>
              <a:rPr lang="pt-PT" sz="2400" dirty="0"/>
              <a:t>, com </a:t>
            </a:r>
            <a:r>
              <a:rPr lang="pt-PT" sz="2400" i="1" dirty="0" err="1"/>
              <a:t>chunksize</a:t>
            </a:r>
            <a:r>
              <a:rPr lang="pt-PT" sz="2400" i="1" dirty="0"/>
              <a:t> </a:t>
            </a:r>
            <a:r>
              <a:rPr lang="pt-PT" sz="2400" dirty="0"/>
              <a:t>iterações cada</a:t>
            </a:r>
          </a:p>
          <a:p>
            <a:r>
              <a:rPr lang="pt-PT" sz="2400" dirty="0"/>
              <a:t>Os </a:t>
            </a:r>
            <a:r>
              <a:rPr lang="pt-PT" sz="2400" i="1" dirty="0" err="1"/>
              <a:t>chunks</a:t>
            </a:r>
            <a:r>
              <a:rPr lang="pt-PT" sz="2400" i="1" dirty="0"/>
              <a:t> </a:t>
            </a:r>
            <a:r>
              <a:rPr lang="pt-PT" sz="2400" dirty="0"/>
              <a:t>são atribuídos às </a:t>
            </a:r>
            <a:r>
              <a:rPr lang="pt-PT" sz="2400" i="1" dirty="0" err="1"/>
              <a:t>threads</a:t>
            </a:r>
            <a:r>
              <a:rPr lang="pt-PT" sz="2400" dirty="0"/>
              <a:t> de forma </a:t>
            </a:r>
            <a:r>
              <a:rPr lang="pt-PT" sz="2400" b="1" dirty="0"/>
              <a:t>estática</a:t>
            </a:r>
            <a:r>
              <a:rPr lang="pt-PT" sz="2400" dirty="0"/>
              <a:t> usando </a:t>
            </a:r>
            <a:r>
              <a:rPr lang="pt-PT" sz="2400" b="1" i="1" dirty="0"/>
              <a:t>round </a:t>
            </a:r>
            <a:r>
              <a:rPr lang="pt-PT" sz="2400" b="1" i="1" dirty="0" err="1"/>
              <a:t>robin</a:t>
            </a:r>
            <a:r>
              <a:rPr lang="pt-PT" sz="2400" i="1" dirty="0"/>
              <a:t>, </a:t>
            </a:r>
            <a:r>
              <a:rPr lang="pt-PT" sz="2400" b="1" dirty="0"/>
              <a:t>antes da execução do ciclo se iniciar</a:t>
            </a:r>
          </a:p>
          <a:p>
            <a:r>
              <a:rPr lang="pt-PT" sz="2400" dirty="0"/>
              <a:t>Pode resultar em </a:t>
            </a:r>
            <a:r>
              <a:rPr lang="pt-PT" sz="2400" dirty="0" err="1"/>
              <a:t>desbalanceamento</a:t>
            </a:r>
            <a:r>
              <a:rPr lang="pt-PT" sz="2400" dirty="0"/>
              <a:t> de carga se a quantidade de trabalho variar entre </a:t>
            </a:r>
            <a:r>
              <a:rPr lang="pt-PT" sz="2400" i="1" dirty="0" err="1"/>
              <a:t>chunks</a:t>
            </a:r>
            <a:r>
              <a:rPr lang="pt-P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13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42</a:t>
            </a:fld>
            <a:endParaRPr lang="pt-PT" altLang="pt-PT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FC138F6-FE5B-DA04-FE5F-2209AEF01DA9}"/>
              </a:ext>
            </a:extLst>
          </p:cNvPr>
          <p:cNvSpPr txBox="1">
            <a:spLocks/>
          </p:cNvSpPr>
          <p:nvPr/>
        </p:nvSpPr>
        <p:spPr bwMode="auto">
          <a:xfrm>
            <a:off x="381000" y="2132856"/>
            <a:ext cx="8583488" cy="17281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50)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i&lt; 200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a[i] *= a[i];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9C9F52A-6BEC-944A-D5E2-FDCB5BBF1AF2}"/>
              </a:ext>
            </a:extLst>
          </p:cNvPr>
          <p:cNvGrpSpPr/>
          <p:nvPr/>
        </p:nvGrpSpPr>
        <p:grpSpPr>
          <a:xfrm>
            <a:off x="1619672" y="4149080"/>
            <a:ext cx="4776113" cy="2013284"/>
            <a:chOff x="1619672" y="4149080"/>
            <a:chExt cx="4776113" cy="2013284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756D230-F16A-6774-6649-04C9AA7B5FB5}"/>
                </a:ext>
              </a:extLst>
            </p:cNvPr>
            <p:cNvGrpSpPr/>
            <p:nvPr/>
          </p:nvGrpSpPr>
          <p:grpSpPr>
            <a:xfrm>
              <a:off x="1619672" y="4149080"/>
              <a:ext cx="4776113" cy="1592560"/>
              <a:chOff x="1619672" y="4149080"/>
              <a:chExt cx="4776113" cy="1592560"/>
            </a:xfrm>
          </p:grpSpPr>
          <p:cxnSp>
            <p:nvCxnSpPr>
              <p:cNvPr id="7" name="Conexão Reta Unidirecional 6">
                <a:extLst>
                  <a:ext uri="{FF2B5EF4-FFF2-40B4-BE49-F238E27FC236}">
                    <a16:creationId xmlns:a16="http://schemas.microsoft.com/office/drawing/2014/main" id="{6F796E3D-0CB8-0AFB-7CA0-816EBF1A9045}"/>
                  </a:ext>
                </a:extLst>
              </p:cNvPr>
              <p:cNvCxnSpPr/>
              <p:nvPr/>
            </p:nvCxnSpPr>
            <p:spPr>
              <a:xfrm>
                <a:off x="1619672" y="5589240"/>
                <a:ext cx="44644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230AA65D-1B81-12F7-9635-A94A363C5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2072" y="4149080"/>
                <a:ext cx="0" cy="1592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D553D1C9-C5CB-6290-A54B-0C0F3EF77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784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Unidirecional 13">
                <a:extLst>
                  <a:ext uri="{FF2B5EF4-FFF2-40B4-BE49-F238E27FC236}">
                    <a16:creationId xmlns:a16="http://schemas.microsoft.com/office/drawing/2014/main" id="{DE493B25-C808-5406-C77D-DB0EF31F4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875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D856A955-0C40-D695-DEF1-751F2F3EE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96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Unidirecional 15">
                <a:extLst>
                  <a:ext uri="{FF2B5EF4-FFF2-40B4-BE49-F238E27FC236}">
                    <a16:creationId xmlns:a16="http://schemas.microsoft.com/office/drawing/2014/main" id="{F1214B13-E2B4-B603-01D6-09596920F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605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8C9A0F-6AC6-F0CE-F9DB-FB039F8F442C}"/>
                  </a:ext>
                </a:extLst>
              </p:cNvPr>
              <p:cNvSpPr txBox="1"/>
              <p:nvPr/>
            </p:nvSpPr>
            <p:spPr>
              <a:xfrm>
                <a:off x="6049487" y="5373216"/>
                <a:ext cx="346298" cy="3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i</a:t>
                </a:r>
                <a:endParaRPr lang="en-GB" dirty="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3358E78-6C24-FFB8-2BA0-B3B7504419D2}"/>
                </a:ext>
              </a:extLst>
            </p:cNvPr>
            <p:cNvSpPr txBox="1"/>
            <p:nvPr/>
          </p:nvSpPr>
          <p:spPr>
            <a:xfrm>
              <a:off x="2374021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9AF5D19-8191-08FB-8CB9-35A958962746}"/>
                </a:ext>
              </a:extLst>
            </p:cNvPr>
            <p:cNvSpPr txBox="1"/>
            <p:nvPr/>
          </p:nvSpPr>
          <p:spPr>
            <a:xfrm>
              <a:off x="315347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6A9C365-B943-538F-5B41-49CF1FDDE848}"/>
                </a:ext>
              </a:extLst>
            </p:cNvPr>
            <p:cNvSpPr txBox="1"/>
            <p:nvPr/>
          </p:nvSpPr>
          <p:spPr>
            <a:xfrm>
              <a:off x="398071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A2AA344-A399-46AE-13F2-EAC4F628E4E7}"/>
                </a:ext>
              </a:extLst>
            </p:cNvPr>
            <p:cNvSpPr txBox="1"/>
            <p:nvPr/>
          </p:nvSpPr>
          <p:spPr>
            <a:xfrm>
              <a:off x="4760177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F3A8C9A-B718-7B75-F12C-DEE94293FF64}"/>
              </a:ext>
            </a:extLst>
          </p:cNvPr>
          <p:cNvGrpSpPr/>
          <p:nvPr/>
        </p:nvGrpSpPr>
        <p:grpSpPr>
          <a:xfrm>
            <a:off x="1850782" y="6073489"/>
            <a:ext cx="3225275" cy="626018"/>
            <a:chOff x="1850782" y="6073489"/>
            <a:chExt cx="3225275" cy="626018"/>
          </a:xfrm>
        </p:grpSpPr>
        <p:sp>
          <p:nvSpPr>
            <p:cNvPr id="25" name="Chaveta à Esquerda 24">
              <a:extLst>
                <a:ext uri="{FF2B5EF4-FFF2-40B4-BE49-F238E27FC236}">
                  <a16:creationId xmlns:a16="http://schemas.microsoft.com/office/drawing/2014/main" id="{20144614-6190-0A56-DA3A-856E6523F45A}"/>
                </a:ext>
              </a:extLst>
            </p:cNvPr>
            <p:cNvSpPr/>
            <p:nvPr/>
          </p:nvSpPr>
          <p:spPr>
            <a:xfrm rot="16200000">
              <a:off x="4557748" y="5838012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C195A689-2F5F-F564-D20A-7C5135576AA0}"/>
                </a:ext>
              </a:extLst>
            </p:cNvPr>
            <p:cNvSpPr/>
            <p:nvPr/>
          </p:nvSpPr>
          <p:spPr>
            <a:xfrm rot="16200000">
              <a:off x="3723962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haveta à Esquerda 26">
              <a:extLst>
                <a:ext uri="{FF2B5EF4-FFF2-40B4-BE49-F238E27FC236}">
                  <a16:creationId xmlns:a16="http://schemas.microsoft.com/office/drawing/2014/main" id="{D82E8CEC-73F9-9978-79B7-E5BA5737DEC2}"/>
                </a:ext>
              </a:extLst>
            </p:cNvPr>
            <p:cNvSpPr/>
            <p:nvPr/>
          </p:nvSpPr>
          <p:spPr>
            <a:xfrm rot="16200000">
              <a:off x="2911621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haveta à Esquerda 28">
              <a:extLst>
                <a:ext uri="{FF2B5EF4-FFF2-40B4-BE49-F238E27FC236}">
                  <a16:creationId xmlns:a16="http://schemas.microsoft.com/office/drawing/2014/main" id="{BFF6BFA9-C854-96B2-AC58-732267CCCEDC}"/>
                </a:ext>
              </a:extLst>
            </p:cNvPr>
            <p:cNvSpPr/>
            <p:nvPr/>
          </p:nvSpPr>
          <p:spPr>
            <a:xfrm rot="16200000">
              <a:off x="2088558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E890252-F400-3F69-EA1D-B34416DF9590}"/>
                </a:ext>
              </a:extLst>
            </p:cNvPr>
            <p:cNvSpPr txBox="1"/>
            <p:nvPr/>
          </p:nvSpPr>
          <p:spPr>
            <a:xfrm>
              <a:off x="202275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1296B2-9ECF-0C01-EE28-B4535E2F206D}"/>
                </a:ext>
              </a:extLst>
            </p:cNvPr>
            <p:cNvSpPr txBox="1"/>
            <p:nvPr/>
          </p:nvSpPr>
          <p:spPr>
            <a:xfrm>
              <a:off x="2826715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A72C7A-25B6-054E-4B33-0864325CE7E1}"/>
                </a:ext>
              </a:extLst>
            </p:cNvPr>
            <p:cNvSpPr txBox="1"/>
            <p:nvPr/>
          </p:nvSpPr>
          <p:spPr>
            <a:xfrm>
              <a:off x="364271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D87AC4-DB3C-503A-91D6-C220FDECCA98}"/>
                </a:ext>
              </a:extLst>
            </p:cNvPr>
            <p:cNvSpPr txBox="1"/>
            <p:nvPr/>
          </p:nvSpPr>
          <p:spPr>
            <a:xfrm>
              <a:off x="4454460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C3</a:t>
              </a:r>
            </a:p>
          </p:txBody>
        </p:sp>
      </p:grp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93835BF-B141-83D2-F83C-31B9CA5D3CF6}"/>
              </a:ext>
            </a:extLst>
          </p:cNvPr>
          <p:cNvCxnSpPr>
            <a:cxnSpLocks/>
          </p:cNvCxnSpPr>
          <p:nvPr/>
        </p:nvCxnSpPr>
        <p:spPr>
          <a:xfrm flipV="1">
            <a:off x="2627384" y="4149080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6A87DF5-13A7-1CE2-D280-12504743E260}"/>
              </a:ext>
            </a:extLst>
          </p:cNvPr>
          <p:cNvCxnSpPr>
            <a:cxnSpLocks/>
          </p:cNvCxnSpPr>
          <p:nvPr/>
        </p:nvCxnSpPr>
        <p:spPr>
          <a:xfrm flipV="1">
            <a:off x="3429931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312E4A8-1484-71D3-7209-31FF434D07A0}"/>
              </a:ext>
            </a:extLst>
          </p:cNvPr>
          <p:cNvCxnSpPr>
            <a:cxnSpLocks/>
          </p:cNvCxnSpPr>
          <p:nvPr/>
        </p:nvCxnSpPr>
        <p:spPr>
          <a:xfrm flipV="1">
            <a:off x="4248534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DAFB6BD-82DF-CCB7-4F68-91377DC15B6B}"/>
              </a:ext>
            </a:extLst>
          </p:cNvPr>
          <p:cNvCxnSpPr>
            <a:cxnSpLocks/>
          </p:cNvCxnSpPr>
          <p:nvPr/>
        </p:nvCxnSpPr>
        <p:spPr>
          <a:xfrm flipV="1">
            <a:off x="5072205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E2EEF96-A180-9685-2CF3-465B1321C5FB}"/>
              </a:ext>
            </a:extLst>
          </p:cNvPr>
          <p:cNvSpPr txBox="1"/>
          <p:nvPr/>
        </p:nvSpPr>
        <p:spPr>
          <a:xfrm>
            <a:off x="1983704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CF133D-E7D3-7EEE-D8DF-8CDE49E920C9}"/>
              </a:ext>
            </a:extLst>
          </p:cNvPr>
          <p:cNvSpPr txBox="1"/>
          <p:nvPr/>
        </p:nvSpPr>
        <p:spPr>
          <a:xfrm>
            <a:off x="2826715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5DA3F5-9F78-817A-8C31-4525432137E6}"/>
              </a:ext>
            </a:extLst>
          </p:cNvPr>
          <p:cNvSpPr txBox="1"/>
          <p:nvPr/>
        </p:nvSpPr>
        <p:spPr>
          <a:xfrm>
            <a:off x="3642718" y="40864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D6BF0F-D53C-9AA6-8B5A-F124CC366139}"/>
              </a:ext>
            </a:extLst>
          </p:cNvPr>
          <p:cNvSpPr txBox="1"/>
          <p:nvPr/>
        </p:nvSpPr>
        <p:spPr>
          <a:xfrm>
            <a:off x="4485632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A2852B-736C-1129-1448-741E859984D6}"/>
              </a:ext>
            </a:extLst>
          </p:cNvPr>
          <p:cNvSpPr/>
          <p:nvPr/>
        </p:nvSpPr>
        <p:spPr>
          <a:xfrm>
            <a:off x="1835696" y="4581128"/>
            <a:ext cx="756086" cy="9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4B00A99-298B-0912-F8C0-27E56F504C52}"/>
              </a:ext>
            </a:extLst>
          </p:cNvPr>
          <p:cNvSpPr/>
          <p:nvPr/>
        </p:nvSpPr>
        <p:spPr>
          <a:xfrm>
            <a:off x="2663786" y="4581128"/>
            <a:ext cx="756086" cy="976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8F5BB8D-D5A6-4FBF-9C70-E0FA38DC45A3}"/>
              </a:ext>
            </a:extLst>
          </p:cNvPr>
          <p:cNvSpPr/>
          <p:nvPr/>
        </p:nvSpPr>
        <p:spPr>
          <a:xfrm>
            <a:off x="3455874" y="4581128"/>
            <a:ext cx="756086" cy="9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F507D4C-8014-EC65-D930-80BBEBF23173}"/>
              </a:ext>
            </a:extLst>
          </p:cNvPr>
          <p:cNvSpPr/>
          <p:nvPr/>
        </p:nvSpPr>
        <p:spPr>
          <a:xfrm>
            <a:off x="4283968" y="4581128"/>
            <a:ext cx="756086" cy="976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43</a:t>
            </a:fld>
            <a:endParaRPr lang="pt-PT" altLang="pt-PT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FC138F6-FE5B-DA04-FE5F-2209AEF01DA9}"/>
              </a:ext>
            </a:extLst>
          </p:cNvPr>
          <p:cNvSpPr txBox="1">
            <a:spLocks/>
          </p:cNvSpPr>
          <p:nvPr/>
        </p:nvSpPr>
        <p:spPr bwMode="auto">
          <a:xfrm>
            <a:off x="381000" y="2132856"/>
            <a:ext cx="8583488" cy="17281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50)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i&lt; 200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a[i] *=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func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(a[i]);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9C9F52A-6BEC-944A-D5E2-FDCB5BBF1AF2}"/>
              </a:ext>
            </a:extLst>
          </p:cNvPr>
          <p:cNvGrpSpPr/>
          <p:nvPr/>
        </p:nvGrpSpPr>
        <p:grpSpPr>
          <a:xfrm>
            <a:off x="1619672" y="4149080"/>
            <a:ext cx="4776113" cy="2013284"/>
            <a:chOff x="1619672" y="4149080"/>
            <a:chExt cx="4776113" cy="2013284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756D230-F16A-6774-6649-04C9AA7B5FB5}"/>
                </a:ext>
              </a:extLst>
            </p:cNvPr>
            <p:cNvGrpSpPr/>
            <p:nvPr/>
          </p:nvGrpSpPr>
          <p:grpSpPr>
            <a:xfrm>
              <a:off x="1619672" y="4149080"/>
              <a:ext cx="4776113" cy="1592560"/>
              <a:chOff x="1619672" y="4149080"/>
              <a:chExt cx="4776113" cy="1592560"/>
            </a:xfrm>
          </p:grpSpPr>
          <p:cxnSp>
            <p:nvCxnSpPr>
              <p:cNvPr id="7" name="Conexão Reta Unidirecional 6">
                <a:extLst>
                  <a:ext uri="{FF2B5EF4-FFF2-40B4-BE49-F238E27FC236}">
                    <a16:creationId xmlns:a16="http://schemas.microsoft.com/office/drawing/2014/main" id="{6F796E3D-0CB8-0AFB-7CA0-816EBF1A9045}"/>
                  </a:ext>
                </a:extLst>
              </p:cNvPr>
              <p:cNvCxnSpPr/>
              <p:nvPr/>
            </p:nvCxnSpPr>
            <p:spPr>
              <a:xfrm>
                <a:off x="1619672" y="5589240"/>
                <a:ext cx="44644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230AA65D-1B81-12F7-9635-A94A363C5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2072" y="4149080"/>
                <a:ext cx="0" cy="1592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D553D1C9-C5CB-6290-A54B-0C0F3EF77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784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Unidirecional 13">
                <a:extLst>
                  <a:ext uri="{FF2B5EF4-FFF2-40B4-BE49-F238E27FC236}">
                    <a16:creationId xmlns:a16="http://schemas.microsoft.com/office/drawing/2014/main" id="{DE493B25-C808-5406-C77D-DB0EF31F4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875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D856A955-0C40-D695-DEF1-751F2F3EE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96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Unidirecional 15">
                <a:extLst>
                  <a:ext uri="{FF2B5EF4-FFF2-40B4-BE49-F238E27FC236}">
                    <a16:creationId xmlns:a16="http://schemas.microsoft.com/office/drawing/2014/main" id="{F1214B13-E2B4-B603-01D6-09596920F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605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8C9A0F-6AC6-F0CE-F9DB-FB039F8F442C}"/>
                  </a:ext>
                </a:extLst>
              </p:cNvPr>
              <p:cNvSpPr txBox="1"/>
              <p:nvPr/>
            </p:nvSpPr>
            <p:spPr>
              <a:xfrm>
                <a:off x="6049487" y="5373216"/>
                <a:ext cx="346298" cy="3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i</a:t>
                </a:r>
                <a:endParaRPr lang="en-GB" dirty="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3358E78-6C24-FFB8-2BA0-B3B7504419D2}"/>
                </a:ext>
              </a:extLst>
            </p:cNvPr>
            <p:cNvSpPr txBox="1"/>
            <p:nvPr/>
          </p:nvSpPr>
          <p:spPr>
            <a:xfrm>
              <a:off x="2374021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9AF5D19-8191-08FB-8CB9-35A958962746}"/>
                </a:ext>
              </a:extLst>
            </p:cNvPr>
            <p:cNvSpPr txBox="1"/>
            <p:nvPr/>
          </p:nvSpPr>
          <p:spPr>
            <a:xfrm>
              <a:off x="315347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6A9C365-B943-538F-5B41-49CF1FDDE848}"/>
                </a:ext>
              </a:extLst>
            </p:cNvPr>
            <p:cNvSpPr txBox="1"/>
            <p:nvPr/>
          </p:nvSpPr>
          <p:spPr>
            <a:xfrm>
              <a:off x="398071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A2AA344-A399-46AE-13F2-EAC4F628E4E7}"/>
                </a:ext>
              </a:extLst>
            </p:cNvPr>
            <p:cNvSpPr txBox="1"/>
            <p:nvPr/>
          </p:nvSpPr>
          <p:spPr>
            <a:xfrm>
              <a:off x="4760177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F3A8C9A-B718-7B75-F12C-DEE94293FF64}"/>
              </a:ext>
            </a:extLst>
          </p:cNvPr>
          <p:cNvGrpSpPr/>
          <p:nvPr/>
        </p:nvGrpSpPr>
        <p:grpSpPr>
          <a:xfrm>
            <a:off x="1850782" y="6073489"/>
            <a:ext cx="3225275" cy="626018"/>
            <a:chOff x="1850782" y="6073489"/>
            <a:chExt cx="3225275" cy="626018"/>
          </a:xfrm>
        </p:grpSpPr>
        <p:sp>
          <p:nvSpPr>
            <p:cNvPr id="25" name="Chaveta à Esquerda 24">
              <a:extLst>
                <a:ext uri="{FF2B5EF4-FFF2-40B4-BE49-F238E27FC236}">
                  <a16:creationId xmlns:a16="http://schemas.microsoft.com/office/drawing/2014/main" id="{20144614-6190-0A56-DA3A-856E6523F45A}"/>
                </a:ext>
              </a:extLst>
            </p:cNvPr>
            <p:cNvSpPr/>
            <p:nvPr/>
          </p:nvSpPr>
          <p:spPr>
            <a:xfrm rot="16200000">
              <a:off x="4557748" y="5838012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C195A689-2F5F-F564-D20A-7C5135576AA0}"/>
                </a:ext>
              </a:extLst>
            </p:cNvPr>
            <p:cNvSpPr/>
            <p:nvPr/>
          </p:nvSpPr>
          <p:spPr>
            <a:xfrm rot="16200000">
              <a:off x="3723962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haveta à Esquerda 26">
              <a:extLst>
                <a:ext uri="{FF2B5EF4-FFF2-40B4-BE49-F238E27FC236}">
                  <a16:creationId xmlns:a16="http://schemas.microsoft.com/office/drawing/2014/main" id="{D82E8CEC-73F9-9978-79B7-E5BA5737DEC2}"/>
                </a:ext>
              </a:extLst>
            </p:cNvPr>
            <p:cNvSpPr/>
            <p:nvPr/>
          </p:nvSpPr>
          <p:spPr>
            <a:xfrm rot="16200000">
              <a:off x="2911621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haveta à Esquerda 28">
              <a:extLst>
                <a:ext uri="{FF2B5EF4-FFF2-40B4-BE49-F238E27FC236}">
                  <a16:creationId xmlns:a16="http://schemas.microsoft.com/office/drawing/2014/main" id="{BFF6BFA9-C854-96B2-AC58-732267CCCEDC}"/>
                </a:ext>
              </a:extLst>
            </p:cNvPr>
            <p:cNvSpPr/>
            <p:nvPr/>
          </p:nvSpPr>
          <p:spPr>
            <a:xfrm rot="16200000">
              <a:off x="2088558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E890252-F400-3F69-EA1D-B34416DF9590}"/>
                </a:ext>
              </a:extLst>
            </p:cNvPr>
            <p:cNvSpPr txBox="1"/>
            <p:nvPr/>
          </p:nvSpPr>
          <p:spPr>
            <a:xfrm>
              <a:off x="202275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1296B2-9ECF-0C01-EE28-B4535E2F206D}"/>
                </a:ext>
              </a:extLst>
            </p:cNvPr>
            <p:cNvSpPr txBox="1"/>
            <p:nvPr/>
          </p:nvSpPr>
          <p:spPr>
            <a:xfrm>
              <a:off x="2826715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A72C7A-25B6-054E-4B33-0864325CE7E1}"/>
                </a:ext>
              </a:extLst>
            </p:cNvPr>
            <p:cNvSpPr txBox="1"/>
            <p:nvPr/>
          </p:nvSpPr>
          <p:spPr>
            <a:xfrm>
              <a:off x="364271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D87AC4-DB3C-503A-91D6-C220FDECCA98}"/>
                </a:ext>
              </a:extLst>
            </p:cNvPr>
            <p:cNvSpPr txBox="1"/>
            <p:nvPr/>
          </p:nvSpPr>
          <p:spPr>
            <a:xfrm>
              <a:off x="4454460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C3</a:t>
              </a:r>
            </a:p>
          </p:txBody>
        </p:sp>
      </p:grp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93835BF-B141-83D2-F83C-31B9CA5D3CF6}"/>
              </a:ext>
            </a:extLst>
          </p:cNvPr>
          <p:cNvCxnSpPr>
            <a:cxnSpLocks/>
          </p:cNvCxnSpPr>
          <p:nvPr/>
        </p:nvCxnSpPr>
        <p:spPr>
          <a:xfrm flipV="1">
            <a:off x="2627384" y="4149080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6A87DF5-13A7-1CE2-D280-12504743E260}"/>
              </a:ext>
            </a:extLst>
          </p:cNvPr>
          <p:cNvCxnSpPr>
            <a:cxnSpLocks/>
          </p:cNvCxnSpPr>
          <p:nvPr/>
        </p:nvCxnSpPr>
        <p:spPr>
          <a:xfrm flipV="1">
            <a:off x="3429931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312E4A8-1484-71D3-7209-31FF434D07A0}"/>
              </a:ext>
            </a:extLst>
          </p:cNvPr>
          <p:cNvCxnSpPr>
            <a:cxnSpLocks/>
          </p:cNvCxnSpPr>
          <p:nvPr/>
        </p:nvCxnSpPr>
        <p:spPr>
          <a:xfrm flipV="1">
            <a:off x="4248534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DAFB6BD-82DF-CCB7-4F68-91377DC15B6B}"/>
              </a:ext>
            </a:extLst>
          </p:cNvPr>
          <p:cNvCxnSpPr>
            <a:cxnSpLocks/>
          </p:cNvCxnSpPr>
          <p:nvPr/>
        </p:nvCxnSpPr>
        <p:spPr>
          <a:xfrm flipV="1">
            <a:off x="5072205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E2EEF96-A180-9685-2CF3-465B1321C5FB}"/>
              </a:ext>
            </a:extLst>
          </p:cNvPr>
          <p:cNvSpPr txBox="1"/>
          <p:nvPr/>
        </p:nvSpPr>
        <p:spPr>
          <a:xfrm>
            <a:off x="1983704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CF133D-E7D3-7EEE-D8DF-8CDE49E920C9}"/>
              </a:ext>
            </a:extLst>
          </p:cNvPr>
          <p:cNvSpPr txBox="1"/>
          <p:nvPr/>
        </p:nvSpPr>
        <p:spPr>
          <a:xfrm>
            <a:off x="2826715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5DA3F5-9F78-817A-8C31-4525432137E6}"/>
              </a:ext>
            </a:extLst>
          </p:cNvPr>
          <p:cNvSpPr txBox="1"/>
          <p:nvPr/>
        </p:nvSpPr>
        <p:spPr>
          <a:xfrm>
            <a:off x="3642718" y="40864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D6BF0F-D53C-9AA6-8B5A-F124CC366139}"/>
              </a:ext>
            </a:extLst>
          </p:cNvPr>
          <p:cNvSpPr txBox="1"/>
          <p:nvPr/>
        </p:nvSpPr>
        <p:spPr>
          <a:xfrm>
            <a:off x="4485632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A2852B-736C-1129-1448-741E859984D6}"/>
              </a:ext>
            </a:extLst>
          </p:cNvPr>
          <p:cNvSpPr/>
          <p:nvPr/>
        </p:nvSpPr>
        <p:spPr>
          <a:xfrm>
            <a:off x="1835696" y="5102694"/>
            <a:ext cx="756086" cy="45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4B00A99-298B-0912-F8C0-27E56F504C52}"/>
              </a:ext>
            </a:extLst>
          </p:cNvPr>
          <p:cNvSpPr/>
          <p:nvPr/>
        </p:nvSpPr>
        <p:spPr>
          <a:xfrm>
            <a:off x="2663786" y="4704258"/>
            <a:ext cx="756086" cy="8531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8F5BB8D-D5A6-4FBF-9C70-E0FA38DC45A3}"/>
              </a:ext>
            </a:extLst>
          </p:cNvPr>
          <p:cNvSpPr/>
          <p:nvPr/>
        </p:nvSpPr>
        <p:spPr>
          <a:xfrm>
            <a:off x="3455874" y="5421428"/>
            <a:ext cx="756086" cy="13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F507D4C-8014-EC65-D930-80BBEBF23173}"/>
              </a:ext>
            </a:extLst>
          </p:cNvPr>
          <p:cNvSpPr/>
          <p:nvPr/>
        </p:nvSpPr>
        <p:spPr>
          <a:xfrm>
            <a:off x="4283968" y="5002716"/>
            <a:ext cx="756086" cy="55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44</a:t>
            </a:fld>
            <a:endParaRPr lang="pt-PT" altLang="pt-PT"/>
          </a:p>
        </p:txBody>
      </p:sp>
      <p:grpSp>
        <p:nvGrpSpPr>
          <p:cNvPr id="32" name="Group 31"/>
          <p:cNvGrpSpPr/>
          <p:nvPr/>
        </p:nvGrpSpPr>
        <p:grpSpPr>
          <a:xfrm>
            <a:off x="381000" y="1600200"/>
            <a:ext cx="8458200" cy="1828800"/>
            <a:chOff x="381000" y="1600200"/>
            <a:chExt cx="8458200" cy="1828800"/>
          </a:xfrm>
        </p:grpSpPr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2057400" y="2971800"/>
              <a:ext cx="243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 err="1">
                  <a:latin typeface="Calibri"/>
                  <a:ea typeface="굴림" pitchFamily="-104" charset="-127"/>
                  <a:cs typeface="Calibri"/>
                </a:rPr>
                <a:t>Texec</a:t>
              </a: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 da aplicação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 bwMode="auto">
            <a:xfrm>
              <a:off x="381000" y="1600200"/>
              <a:ext cx="8458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1 – carga uniforme para</a:t>
              </a:r>
              <a:r>
                <a:rPr kumimoji="0" lang="pt-PT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todas as iterações</a:t>
              </a:r>
              <a:endParaRPr kumimoji="0" lang="pt-PT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Typewriter" pitchFamily="-104" charset="0"/>
                <a:ea typeface="굴림" pitchFamily="-104" charset="-127"/>
                <a:cs typeface="굴림" pitchFamily="-104" charset="-127"/>
              </a:endParaRPr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 bwMode="auto">
            <a:xfrm>
              <a:off x="381000" y="2057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0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 bwMode="auto">
            <a:xfrm>
              <a:off x="381000" y="24384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1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600200" y="2492896"/>
              <a:ext cx="33528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600200" y="2060848"/>
              <a:ext cx="33528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5400000">
              <a:off x="990600" y="2667000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5400000">
              <a:off x="4342606" y="2666206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600200" y="3048000"/>
              <a:ext cx="33528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>
            <a:off x="381000" y="3657600"/>
            <a:ext cx="8458200" cy="1828800"/>
            <a:chOff x="381000" y="3657600"/>
            <a:chExt cx="8458200" cy="182880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2895600" y="5029200"/>
              <a:ext cx="2438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 err="1">
                  <a:latin typeface="Calibri"/>
                  <a:ea typeface="굴림" pitchFamily="-104" charset="-127"/>
                  <a:cs typeface="Calibri"/>
                </a:rPr>
                <a:t>Texec</a:t>
              </a: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 da aplicação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381000" y="3657600"/>
              <a:ext cx="8458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b="1" kern="0" dirty="0"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2</a:t>
              </a:r>
              <a:r>
                <a: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– carga variável para</a:t>
              </a:r>
              <a:r>
                <a:rPr kumimoji="0" lang="pt-PT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rPr>
                <a:t> diferentes iterações</a:t>
              </a:r>
              <a:endParaRPr kumimoji="0" lang="pt-PT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Lucida Sans Typewriter" pitchFamily="-104" charset="0"/>
                <a:ea typeface="굴림" pitchFamily="-104" charset="-127"/>
                <a:cs typeface="굴림" pitchFamily="-104" charset="-127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 bwMode="auto">
            <a:xfrm>
              <a:off x="381000" y="4114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0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381000" y="4495800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PT" i="1" kern="0" dirty="0">
                  <a:latin typeface="Calibri"/>
                  <a:ea typeface="굴림" pitchFamily="-104" charset="-127"/>
                  <a:cs typeface="Calibri"/>
                </a:rPr>
                <a:t>Thread 1</a:t>
              </a:r>
              <a:endParaRPr kumimoji="0" lang="pt-PT" sz="20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굴림" pitchFamily="-104" charset="-127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600200" y="4564360"/>
              <a:ext cx="4628856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600200" y="4149080"/>
              <a:ext cx="2022992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 rot="5400000">
              <a:off x="990600" y="4724400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5638006" y="4723606"/>
              <a:ext cx="121920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1600200" y="5105400"/>
              <a:ext cx="4648200" cy="15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13456" y="2057400"/>
            <a:ext cx="192094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/>
              <a:t>carga </a:t>
            </a:r>
            <a:r>
              <a:rPr lang="pt-PT" sz="2800" b="1" dirty="0"/>
              <a:t>bem </a:t>
            </a:r>
          </a:p>
          <a:p>
            <a:r>
              <a:rPr lang="pt-PT" sz="2800" dirty="0"/>
              <a:t>distribuída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13456" y="4114800"/>
            <a:ext cx="184134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800" dirty="0"/>
              <a:t>carga </a:t>
            </a:r>
            <a:r>
              <a:rPr lang="pt-PT" sz="2800" b="1" dirty="0"/>
              <a:t>mal</a:t>
            </a:r>
          </a:p>
          <a:p>
            <a:r>
              <a:rPr lang="pt-PT" sz="2800" dirty="0"/>
              <a:t>distribuída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Dinâmico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dynamic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45</a:t>
            </a:fld>
            <a:endParaRPr lang="pt-PT" altLang="pt-PT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00DC2F0-62CA-D850-C186-B71999130417}"/>
              </a:ext>
            </a:extLst>
          </p:cNvPr>
          <p:cNvSpPr txBox="1">
            <a:spLocks/>
          </p:cNvSpPr>
          <p:nvPr/>
        </p:nvSpPr>
        <p:spPr>
          <a:xfrm>
            <a:off x="381000" y="2560158"/>
            <a:ext cx="8458200" cy="2549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/>
              <a:t>O espaço de iterações é dividido em </a:t>
            </a:r>
            <a:r>
              <a:rPr lang="pt-PT" sz="2400" i="1" dirty="0" err="1"/>
              <a:t>chunks</a:t>
            </a:r>
            <a:r>
              <a:rPr lang="pt-PT" sz="2400" dirty="0"/>
              <a:t>, com </a:t>
            </a:r>
            <a:r>
              <a:rPr lang="pt-PT" sz="2400" i="1" dirty="0" err="1"/>
              <a:t>chunksize</a:t>
            </a:r>
            <a:r>
              <a:rPr lang="pt-PT" sz="2400" i="1" dirty="0"/>
              <a:t> </a:t>
            </a:r>
            <a:r>
              <a:rPr lang="pt-PT" sz="2400" dirty="0"/>
              <a:t>iterações cada</a:t>
            </a:r>
          </a:p>
          <a:p>
            <a:r>
              <a:rPr lang="pt-PT" sz="2400" dirty="0"/>
              <a:t>Os </a:t>
            </a:r>
            <a:r>
              <a:rPr lang="pt-PT" sz="2400" i="1" dirty="0" err="1"/>
              <a:t>chunks</a:t>
            </a:r>
            <a:r>
              <a:rPr lang="pt-PT" sz="2400" i="1" dirty="0"/>
              <a:t> </a:t>
            </a:r>
            <a:r>
              <a:rPr lang="pt-PT" sz="2400" dirty="0"/>
              <a:t>são atribuídos às </a:t>
            </a:r>
            <a:r>
              <a:rPr lang="pt-PT" sz="2400" i="1" dirty="0" err="1"/>
              <a:t>threads</a:t>
            </a:r>
            <a:r>
              <a:rPr lang="pt-PT" sz="2400" dirty="0"/>
              <a:t> de forma </a:t>
            </a:r>
            <a:r>
              <a:rPr lang="pt-PT" sz="2400" b="1" dirty="0"/>
              <a:t>dinâmica</a:t>
            </a:r>
            <a:r>
              <a:rPr lang="pt-PT" sz="2400" dirty="0"/>
              <a:t> , a pedido</a:t>
            </a:r>
            <a:r>
              <a:rPr lang="pt-PT" sz="2400" i="1" dirty="0"/>
              <a:t>, </a:t>
            </a:r>
            <a:r>
              <a:rPr lang="pt-PT" sz="2400" b="1" dirty="0"/>
              <a:t>durante a execução do ciclo</a:t>
            </a:r>
          </a:p>
        </p:txBody>
      </p:sp>
    </p:spTree>
    <p:extLst>
      <p:ext uri="{BB962C8B-B14F-4D97-AF65-F5344CB8AC3E}">
        <p14:creationId xmlns:p14="http://schemas.microsoft.com/office/powerpoint/2010/main" val="4143768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Dinâmico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dynamic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46</a:t>
            </a:fld>
            <a:endParaRPr lang="pt-PT" altLang="pt-PT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FC138F6-FE5B-DA04-FE5F-2209AEF01DA9}"/>
              </a:ext>
            </a:extLst>
          </p:cNvPr>
          <p:cNvSpPr txBox="1">
            <a:spLocks/>
          </p:cNvSpPr>
          <p:nvPr/>
        </p:nvSpPr>
        <p:spPr bwMode="auto">
          <a:xfrm>
            <a:off x="381000" y="2132856"/>
            <a:ext cx="8583488" cy="17281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dynamic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50)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i&lt; 200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a[i] *= a[i];}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9C9F52A-6BEC-944A-D5E2-FDCB5BBF1AF2}"/>
              </a:ext>
            </a:extLst>
          </p:cNvPr>
          <p:cNvGrpSpPr/>
          <p:nvPr/>
        </p:nvGrpSpPr>
        <p:grpSpPr>
          <a:xfrm>
            <a:off x="1619672" y="4149080"/>
            <a:ext cx="4776113" cy="2013284"/>
            <a:chOff x="1619672" y="4149080"/>
            <a:chExt cx="4776113" cy="2013284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756D230-F16A-6774-6649-04C9AA7B5FB5}"/>
                </a:ext>
              </a:extLst>
            </p:cNvPr>
            <p:cNvGrpSpPr/>
            <p:nvPr/>
          </p:nvGrpSpPr>
          <p:grpSpPr>
            <a:xfrm>
              <a:off x="1619672" y="4149080"/>
              <a:ext cx="4776113" cy="1592560"/>
              <a:chOff x="1619672" y="4149080"/>
              <a:chExt cx="4776113" cy="1592560"/>
            </a:xfrm>
          </p:grpSpPr>
          <p:cxnSp>
            <p:nvCxnSpPr>
              <p:cNvPr id="7" name="Conexão Reta Unidirecional 6">
                <a:extLst>
                  <a:ext uri="{FF2B5EF4-FFF2-40B4-BE49-F238E27FC236}">
                    <a16:creationId xmlns:a16="http://schemas.microsoft.com/office/drawing/2014/main" id="{6F796E3D-0CB8-0AFB-7CA0-816EBF1A9045}"/>
                  </a:ext>
                </a:extLst>
              </p:cNvPr>
              <p:cNvCxnSpPr/>
              <p:nvPr/>
            </p:nvCxnSpPr>
            <p:spPr>
              <a:xfrm>
                <a:off x="1619672" y="5589240"/>
                <a:ext cx="44644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230AA65D-1B81-12F7-9635-A94A363C5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2072" y="4149080"/>
                <a:ext cx="0" cy="1592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D553D1C9-C5CB-6290-A54B-0C0F3EF77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784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Unidirecional 13">
                <a:extLst>
                  <a:ext uri="{FF2B5EF4-FFF2-40B4-BE49-F238E27FC236}">
                    <a16:creationId xmlns:a16="http://schemas.microsoft.com/office/drawing/2014/main" id="{DE493B25-C808-5406-C77D-DB0EF31F4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875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D856A955-0C40-D695-DEF1-751F2F3EE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96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Unidirecional 15">
                <a:extLst>
                  <a:ext uri="{FF2B5EF4-FFF2-40B4-BE49-F238E27FC236}">
                    <a16:creationId xmlns:a16="http://schemas.microsoft.com/office/drawing/2014/main" id="{F1214B13-E2B4-B603-01D6-09596920F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605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8C9A0F-6AC6-F0CE-F9DB-FB039F8F442C}"/>
                  </a:ext>
                </a:extLst>
              </p:cNvPr>
              <p:cNvSpPr txBox="1"/>
              <p:nvPr/>
            </p:nvSpPr>
            <p:spPr>
              <a:xfrm>
                <a:off x="6049487" y="5373216"/>
                <a:ext cx="346298" cy="3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i</a:t>
                </a:r>
                <a:endParaRPr lang="en-GB" dirty="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3358E78-6C24-FFB8-2BA0-B3B7504419D2}"/>
                </a:ext>
              </a:extLst>
            </p:cNvPr>
            <p:cNvSpPr txBox="1"/>
            <p:nvPr/>
          </p:nvSpPr>
          <p:spPr>
            <a:xfrm>
              <a:off x="2374021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9AF5D19-8191-08FB-8CB9-35A958962746}"/>
                </a:ext>
              </a:extLst>
            </p:cNvPr>
            <p:cNvSpPr txBox="1"/>
            <p:nvPr/>
          </p:nvSpPr>
          <p:spPr>
            <a:xfrm>
              <a:off x="315347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6A9C365-B943-538F-5B41-49CF1FDDE848}"/>
                </a:ext>
              </a:extLst>
            </p:cNvPr>
            <p:cNvSpPr txBox="1"/>
            <p:nvPr/>
          </p:nvSpPr>
          <p:spPr>
            <a:xfrm>
              <a:off x="398071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A2AA344-A399-46AE-13F2-EAC4F628E4E7}"/>
                </a:ext>
              </a:extLst>
            </p:cNvPr>
            <p:cNvSpPr txBox="1"/>
            <p:nvPr/>
          </p:nvSpPr>
          <p:spPr>
            <a:xfrm>
              <a:off x="4760177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F3A8C9A-B718-7B75-F12C-DEE94293FF64}"/>
              </a:ext>
            </a:extLst>
          </p:cNvPr>
          <p:cNvGrpSpPr/>
          <p:nvPr/>
        </p:nvGrpSpPr>
        <p:grpSpPr>
          <a:xfrm>
            <a:off x="1850782" y="6073489"/>
            <a:ext cx="3225275" cy="626018"/>
            <a:chOff x="1850782" y="6073489"/>
            <a:chExt cx="3225275" cy="626018"/>
          </a:xfrm>
        </p:grpSpPr>
        <p:sp>
          <p:nvSpPr>
            <p:cNvPr id="25" name="Chaveta à Esquerda 24">
              <a:extLst>
                <a:ext uri="{FF2B5EF4-FFF2-40B4-BE49-F238E27FC236}">
                  <a16:creationId xmlns:a16="http://schemas.microsoft.com/office/drawing/2014/main" id="{20144614-6190-0A56-DA3A-856E6523F45A}"/>
                </a:ext>
              </a:extLst>
            </p:cNvPr>
            <p:cNvSpPr/>
            <p:nvPr/>
          </p:nvSpPr>
          <p:spPr>
            <a:xfrm rot="16200000">
              <a:off x="4557748" y="5838012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C195A689-2F5F-F564-D20A-7C5135576AA0}"/>
                </a:ext>
              </a:extLst>
            </p:cNvPr>
            <p:cNvSpPr/>
            <p:nvPr/>
          </p:nvSpPr>
          <p:spPr>
            <a:xfrm rot="16200000">
              <a:off x="3723962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haveta à Esquerda 26">
              <a:extLst>
                <a:ext uri="{FF2B5EF4-FFF2-40B4-BE49-F238E27FC236}">
                  <a16:creationId xmlns:a16="http://schemas.microsoft.com/office/drawing/2014/main" id="{D82E8CEC-73F9-9978-79B7-E5BA5737DEC2}"/>
                </a:ext>
              </a:extLst>
            </p:cNvPr>
            <p:cNvSpPr/>
            <p:nvPr/>
          </p:nvSpPr>
          <p:spPr>
            <a:xfrm rot="16200000">
              <a:off x="2911621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haveta à Esquerda 28">
              <a:extLst>
                <a:ext uri="{FF2B5EF4-FFF2-40B4-BE49-F238E27FC236}">
                  <a16:creationId xmlns:a16="http://schemas.microsoft.com/office/drawing/2014/main" id="{BFF6BFA9-C854-96B2-AC58-732267CCCEDC}"/>
                </a:ext>
              </a:extLst>
            </p:cNvPr>
            <p:cNvSpPr/>
            <p:nvPr/>
          </p:nvSpPr>
          <p:spPr>
            <a:xfrm rot="16200000">
              <a:off x="2088558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E890252-F400-3F69-EA1D-B34416DF9590}"/>
                </a:ext>
              </a:extLst>
            </p:cNvPr>
            <p:cNvSpPr txBox="1"/>
            <p:nvPr/>
          </p:nvSpPr>
          <p:spPr>
            <a:xfrm>
              <a:off x="202275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1296B2-9ECF-0C01-EE28-B4535E2F206D}"/>
                </a:ext>
              </a:extLst>
            </p:cNvPr>
            <p:cNvSpPr txBox="1"/>
            <p:nvPr/>
          </p:nvSpPr>
          <p:spPr>
            <a:xfrm>
              <a:off x="2826715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A72C7A-25B6-054E-4B33-0864325CE7E1}"/>
                </a:ext>
              </a:extLst>
            </p:cNvPr>
            <p:cNvSpPr txBox="1"/>
            <p:nvPr/>
          </p:nvSpPr>
          <p:spPr>
            <a:xfrm>
              <a:off x="364271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D87AC4-DB3C-503A-91D6-C220FDECCA98}"/>
                </a:ext>
              </a:extLst>
            </p:cNvPr>
            <p:cNvSpPr txBox="1"/>
            <p:nvPr/>
          </p:nvSpPr>
          <p:spPr>
            <a:xfrm>
              <a:off x="4454460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C3</a:t>
              </a:r>
            </a:p>
          </p:txBody>
        </p:sp>
      </p:grp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93835BF-B141-83D2-F83C-31B9CA5D3CF6}"/>
              </a:ext>
            </a:extLst>
          </p:cNvPr>
          <p:cNvCxnSpPr>
            <a:cxnSpLocks/>
          </p:cNvCxnSpPr>
          <p:nvPr/>
        </p:nvCxnSpPr>
        <p:spPr>
          <a:xfrm flipV="1">
            <a:off x="2627384" y="4149080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6A87DF5-13A7-1CE2-D280-12504743E260}"/>
              </a:ext>
            </a:extLst>
          </p:cNvPr>
          <p:cNvCxnSpPr>
            <a:cxnSpLocks/>
          </p:cNvCxnSpPr>
          <p:nvPr/>
        </p:nvCxnSpPr>
        <p:spPr>
          <a:xfrm flipV="1">
            <a:off x="3429931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312E4A8-1484-71D3-7209-31FF434D07A0}"/>
              </a:ext>
            </a:extLst>
          </p:cNvPr>
          <p:cNvCxnSpPr>
            <a:cxnSpLocks/>
          </p:cNvCxnSpPr>
          <p:nvPr/>
        </p:nvCxnSpPr>
        <p:spPr>
          <a:xfrm flipV="1">
            <a:off x="4248534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DAFB6BD-82DF-CCB7-4F68-91377DC15B6B}"/>
              </a:ext>
            </a:extLst>
          </p:cNvPr>
          <p:cNvCxnSpPr>
            <a:cxnSpLocks/>
          </p:cNvCxnSpPr>
          <p:nvPr/>
        </p:nvCxnSpPr>
        <p:spPr>
          <a:xfrm flipV="1">
            <a:off x="5072205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E2EEF96-A180-9685-2CF3-465B1321C5FB}"/>
              </a:ext>
            </a:extLst>
          </p:cNvPr>
          <p:cNvSpPr txBox="1"/>
          <p:nvPr/>
        </p:nvSpPr>
        <p:spPr>
          <a:xfrm>
            <a:off x="1983704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CF133D-E7D3-7EEE-D8DF-8CDE49E920C9}"/>
              </a:ext>
            </a:extLst>
          </p:cNvPr>
          <p:cNvSpPr txBox="1"/>
          <p:nvPr/>
        </p:nvSpPr>
        <p:spPr>
          <a:xfrm>
            <a:off x="2826715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5DA3F5-9F78-817A-8C31-4525432137E6}"/>
              </a:ext>
            </a:extLst>
          </p:cNvPr>
          <p:cNvSpPr txBox="1"/>
          <p:nvPr/>
        </p:nvSpPr>
        <p:spPr>
          <a:xfrm>
            <a:off x="3642718" y="40864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D6BF0F-D53C-9AA6-8B5A-F124CC366139}"/>
              </a:ext>
            </a:extLst>
          </p:cNvPr>
          <p:cNvSpPr txBox="1"/>
          <p:nvPr/>
        </p:nvSpPr>
        <p:spPr>
          <a:xfrm>
            <a:off x="4485632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A2852B-736C-1129-1448-741E859984D6}"/>
              </a:ext>
            </a:extLst>
          </p:cNvPr>
          <p:cNvSpPr/>
          <p:nvPr/>
        </p:nvSpPr>
        <p:spPr>
          <a:xfrm>
            <a:off x="1835696" y="4581128"/>
            <a:ext cx="756086" cy="9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4B00A99-298B-0912-F8C0-27E56F504C52}"/>
              </a:ext>
            </a:extLst>
          </p:cNvPr>
          <p:cNvSpPr/>
          <p:nvPr/>
        </p:nvSpPr>
        <p:spPr>
          <a:xfrm>
            <a:off x="2663786" y="4581128"/>
            <a:ext cx="756086" cy="976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8F5BB8D-D5A6-4FBF-9C70-E0FA38DC45A3}"/>
              </a:ext>
            </a:extLst>
          </p:cNvPr>
          <p:cNvSpPr/>
          <p:nvPr/>
        </p:nvSpPr>
        <p:spPr>
          <a:xfrm>
            <a:off x="3455874" y="4581128"/>
            <a:ext cx="756086" cy="9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F507D4C-8014-EC65-D930-80BBEBF23173}"/>
              </a:ext>
            </a:extLst>
          </p:cNvPr>
          <p:cNvSpPr/>
          <p:nvPr/>
        </p:nvSpPr>
        <p:spPr>
          <a:xfrm>
            <a:off x="4283968" y="4581128"/>
            <a:ext cx="756086" cy="976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458200" cy="407977"/>
          </a:xfrm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static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</a:t>
            </a:r>
            <a:r>
              <a:rPr lang="pt-PT" sz="2000" b="1" i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chunksize</a:t>
            </a:r>
            <a:r>
              <a:rPr lang="pt-PT" sz="2000" b="1" i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&gt;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47</a:t>
            </a:fld>
            <a:endParaRPr lang="pt-PT" altLang="pt-PT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3FC138F6-FE5B-DA04-FE5F-2209AEF01DA9}"/>
              </a:ext>
            </a:extLst>
          </p:cNvPr>
          <p:cNvSpPr txBox="1">
            <a:spLocks/>
          </p:cNvSpPr>
          <p:nvPr/>
        </p:nvSpPr>
        <p:spPr bwMode="auto">
          <a:xfrm>
            <a:off x="381000" y="2132856"/>
            <a:ext cx="8583488" cy="17281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dynamic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, 50) </a:t>
            </a:r>
            <a:r>
              <a:rPr lang="pt-PT" sz="180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num_threads</a:t>
            </a:r>
            <a:r>
              <a:rPr lang="pt-PT" sz="180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(2)</a:t>
            </a:r>
            <a:endParaRPr lang="pt-PT" sz="1800" kern="0" dirty="0">
              <a:solidFill>
                <a:srgbClr val="FF000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(i=0; i&lt; 200 ; i++)</a:t>
            </a:r>
          </a:p>
          <a:p>
            <a:pPr marL="0" indent="0">
              <a:buFontTx/>
              <a:buNone/>
            </a:pP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a[i] *= </a:t>
            </a:r>
            <a:r>
              <a:rPr lang="pt-PT" sz="1800" kern="0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func</a:t>
            </a:r>
            <a:r>
              <a:rPr lang="pt-PT" sz="1800" kern="0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(a[i]); }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9C9F52A-6BEC-944A-D5E2-FDCB5BBF1AF2}"/>
              </a:ext>
            </a:extLst>
          </p:cNvPr>
          <p:cNvGrpSpPr/>
          <p:nvPr/>
        </p:nvGrpSpPr>
        <p:grpSpPr>
          <a:xfrm>
            <a:off x="1619672" y="4149080"/>
            <a:ext cx="4776113" cy="2013284"/>
            <a:chOff x="1619672" y="4149080"/>
            <a:chExt cx="4776113" cy="2013284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A756D230-F16A-6774-6649-04C9AA7B5FB5}"/>
                </a:ext>
              </a:extLst>
            </p:cNvPr>
            <p:cNvGrpSpPr/>
            <p:nvPr/>
          </p:nvGrpSpPr>
          <p:grpSpPr>
            <a:xfrm>
              <a:off x="1619672" y="4149080"/>
              <a:ext cx="4776113" cy="1592560"/>
              <a:chOff x="1619672" y="4149080"/>
              <a:chExt cx="4776113" cy="1592560"/>
            </a:xfrm>
          </p:grpSpPr>
          <p:cxnSp>
            <p:nvCxnSpPr>
              <p:cNvPr id="7" name="Conexão Reta Unidirecional 6">
                <a:extLst>
                  <a:ext uri="{FF2B5EF4-FFF2-40B4-BE49-F238E27FC236}">
                    <a16:creationId xmlns:a16="http://schemas.microsoft.com/office/drawing/2014/main" id="{6F796E3D-0CB8-0AFB-7CA0-816EBF1A9045}"/>
                  </a:ext>
                </a:extLst>
              </p:cNvPr>
              <p:cNvCxnSpPr/>
              <p:nvPr/>
            </p:nvCxnSpPr>
            <p:spPr>
              <a:xfrm>
                <a:off x="1619672" y="5589240"/>
                <a:ext cx="44644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xão Reta Unidirecional 7">
                <a:extLst>
                  <a:ext uri="{FF2B5EF4-FFF2-40B4-BE49-F238E27FC236}">
                    <a16:creationId xmlns:a16="http://schemas.microsoft.com/office/drawing/2014/main" id="{230AA65D-1B81-12F7-9635-A94A363C5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2072" y="4149080"/>
                <a:ext cx="0" cy="1592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xão Reta Unidirecional 9">
                <a:extLst>
                  <a:ext uri="{FF2B5EF4-FFF2-40B4-BE49-F238E27FC236}">
                    <a16:creationId xmlns:a16="http://schemas.microsoft.com/office/drawing/2014/main" id="{D553D1C9-C5CB-6290-A54B-0C0F3EF77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784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xão Reta Unidirecional 13">
                <a:extLst>
                  <a:ext uri="{FF2B5EF4-FFF2-40B4-BE49-F238E27FC236}">
                    <a16:creationId xmlns:a16="http://schemas.microsoft.com/office/drawing/2014/main" id="{DE493B25-C808-5406-C77D-DB0EF31F4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3875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xão Reta Unidirecional 14">
                <a:extLst>
                  <a:ext uri="{FF2B5EF4-FFF2-40B4-BE49-F238E27FC236}">
                    <a16:creationId xmlns:a16="http://schemas.microsoft.com/office/drawing/2014/main" id="{D856A955-0C40-D695-DEF1-751F2F3EE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996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xão Reta Unidirecional 15">
                <a:extLst>
                  <a:ext uri="{FF2B5EF4-FFF2-40B4-BE49-F238E27FC236}">
                    <a16:creationId xmlns:a16="http://schemas.microsoft.com/office/drawing/2014/main" id="{F1214B13-E2B4-B603-01D6-09596920FE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6056" y="5373216"/>
                <a:ext cx="0" cy="3684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E8C9A0F-6AC6-F0CE-F9DB-FB039F8F442C}"/>
                  </a:ext>
                </a:extLst>
              </p:cNvPr>
              <p:cNvSpPr txBox="1"/>
              <p:nvPr/>
            </p:nvSpPr>
            <p:spPr>
              <a:xfrm>
                <a:off x="6049487" y="5373216"/>
                <a:ext cx="346298" cy="368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i</a:t>
                </a:r>
                <a:endParaRPr lang="en-GB" dirty="0"/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3358E78-6C24-FFB8-2BA0-B3B7504419D2}"/>
                </a:ext>
              </a:extLst>
            </p:cNvPr>
            <p:cNvSpPr txBox="1"/>
            <p:nvPr/>
          </p:nvSpPr>
          <p:spPr>
            <a:xfrm>
              <a:off x="2374021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9AF5D19-8191-08FB-8CB9-35A958962746}"/>
                </a:ext>
              </a:extLst>
            </p:cNvPr>
            <p:cNvSpPr txBox="1"/>
            <p:nvPr/>
          </p:nvSpPr>
          <p:spPr>
            <a:xfrm>
              <a:off x="315347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C6A9C365-B943-538F-5B41-49CF1FDDE848}"/>
                </a:ext>
              </a:extLst>
            </p:cNvPr>
            <p:cNvSpPr txBox="1"/>
            <p:nvPr/>
          </p:nvSpPr>
          <p:spPr>
            <a:xfrm>
              <a:off x="3980719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150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A2AA344-A399-46AE-13F2-EAC4F628E4E7}"/>
                </a:ext>
              </a:extLst>
            </p:cNvPr>
            <p:cNvSpPr txBox="1"/>
            <p:nvPr/>
          </p:nvSpPr>
          <p:spPr>
            <a:xfrm>
              <a:off x="4760177" y="5793032"/>
              <a:ext cx="62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200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F3A8C9A-B718-7B75-F12C-DEE94293FF64}"/>
              </a:ext>
            </a:extLst>
          </p:cNvPr>
          <p:cNvGrpSpPr/>
          <p:nvPr/>
        </p:nvGrpSpPr>
        <p:grpSpPr>
          <a:xfrm>
            <a:off x="1850782" y="6073489"/>
            <a:ext cx="3225275" cy="626018"/>
            <a:chOff x="1850782" y="6073489"/>
            <a:chExt cx="3225275" cy="626018"/>
          </a:xfrm>
        </p:grpSpPr>
        <p:sp>
          <p:nvSpPr>
            <p:cNvPr id="25" name="Chaveta à Esquerda 24">
              <a:extLst>
                <a:ext uri="{FF2B5EF4-FFF2-40B4-BE49-F238E27FC236}">
                  <a16:creationId xmlns:a16="http://schemas.microsoft.com/office/drawing/2014/main" id="{20144614-6190-0A56-DA3A-856E6523F45A}"/>
                </a:ext>
              </a:extLst>
            </p:cNvPr>
            <p:cNvSpPr/>
            <p:nvPr/>
          </p:nvSpPr>
          <p:spPr>
            <a:xfrm rot="16200000">
              <a:off x="4557748" y="5838012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Chaveta à Esquerda 25">
              <a:extLst>
                <a:ext uri="{FF2B5EF4-FFF2-40B4-BE49-F238E27FC236}">
                  <a16:creationId xmlns:a16="http://schemas.microsoft.com/office/drawing/2014/main" id="{C195A689-2F5F-F564-D20A-7C5135576AA0}"/>
                </a:ext>
              </a:extLst>
            </p:cNvPr>
            <p:cNvSpPr/>
            <p:nvPr/>
          </p:nvSpPr>
          <p:spPr>
            <a:xfrm rot="16200000">
              <a:off x="3723962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haveta à Esquerda 26">
              <a:extLst>
                <a:ext uri="{FF2B5EF4-FFF2-40B4-BE49-F238E27FC236}">
                  <a16:creationId xmlns:a16="http://schemas.microsoft.com/office/drawing/2014/main" id="{D82E8CEC-73F9-9978-79B7-E5BA5737DEC2}"/>
                </a:ext>
              </a:extLst>
            </p:cNvPr>
            <p:cNvSpPr/>
            <p:nvPr/>
          </p:nvSpPr>
          <p:spPr>
            <a:xfrm rot="16200000">
              <a:off x="2911621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haveta à Esquerda 28">
              <a:extLst>
                <a:ext uri="{FF2B5EF4-FFF2-40B4-BE49-F238E27FC236}">
                  <a16:creationId xmlns:a16="http://schemas.microsoft.com/office/drawing/2014/main" id="{BFF6BFA9-C854-96B2-AC58-732267CCCEDC}"/>
                </a:ext>
              </a:extLst>
            </p:cNvPr>
            <p:cNvSpPr/>
            <p:nvPr/>
          </p:nvSpPr>
          <p:spPr>
            <a:xfrm rot="16200000">
              <a:off x="2088558" y="5835713"/>
              <a:ext cx="280534" cy="756085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E890252-F400-3F69-EA1D-B34416DF9590}"/>
                </a:ext>
              </a:extLst>
            </p:cNvPr>
            <p:cNvSpPr txBox="1"/>
            <p:nvPr/>
          </p:nvSpPr>
          <p:spPr>
            <a:xfrm>
              <a:off x="202275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C0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1296B2-9ECF-0C01-EE28-B4535E2F206D}"/>
                </a:ext>
              </a:extLst>
            </p:cNvPr>
            <p:cNvSpPr txBox="1"/>
            <p:nvPr/>
          </p:nvSpPr>
          <p:spPr>
            <a:xfrm>
              <a:off x="2826715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C1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A72C7A-25B6-054E-4B33-0864325CE7E1}"/>
                </a:ext>
              </a:extLst>
            </p:cNvPr>
            <p:cNvSpPr txBox="1"/>
            <p:nvPr/>
          </p:nvSpPr>
          <p:spPr>
            <a:xfrm>
              <a:off x="3642718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BD87AC4-DB3C-503A-91D6-C220FDECCA98}"/>
                </a:ext>
              </a:extLst>
            </p:cNvPr>
            <p:cNvSpPr txBox="1"/>
            <p:nvPr/>
          </p:nvSpPr>
          <p:spPr>
            <a:xfrm>
              <a:off x="4454460" y="6330175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C3</a:t>
              </a:r>
            </a:p>
          </p:txBody>
        </p:sp>
      </p:grp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393835BF-B141-83D2-F83C-31B9CA5D3CF6}"/>
              </a:ext>
            </a:extLst>
          </p:cNvPr>
          <p:cNvCxnSpPr>
            <a:cxnSpLocks/>
          </p:cNvCxnSpPr>
          <p:nvPr/>
        </p:nvCxnSpPr>
        <p:spPr>
          <a:xfrm flipV="1">
            <a:off x="2627384" y="4149080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xão Reta Unidirecional 36">
            <a:extLst>
              <a:ext uri="{FF2B5EF4-FFF2-40B4-BE49-F238E27FC236}">
                <a16:creationId xmlns:a16="http://schemas.microsoft.com/office/drawing/2014/main" id="{26A87DF5-13A7-1CE2-D280-12504743E260}"/>
              </a:ext>
            </a:extLst>
          </p:cNvPr>
          <p:cNvCxnSpPr>
            <a:cxnSpLocks/>
          </p:cNvCxnSpPr>
          <p:nvPr/>
        </p:nvCxnSpPr>
        <p:spPr>
          <a:xfrm flipV="1">
            <a:off x="3429931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312E4A8-1484-71D3-7209-31FF434D07A0}"/>
              </a:ext>
            </a:extLst>
          </p:cNvPr>
          <p:cNvCxnSpPr>
            <a:cxnSpLocks/>
          </p:cNvCxnSpPr>
          <p:nvPr/>
        </p:nvCxnSpPr>
        <p:spPr>
          <a:xfrm flipV="1">
            <a:off x="4248534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CDAFB6BD-82DF-CCB7-4F68-91377DC15B6B}"/>
              </a:ext>
            </a:extLst>
          </p:cNvPr>
          <p:cNvCxnSpPr>
            <a:cxnSpLocks/>
          </p:cNvCxnSpPr>
          <p:nvPr/>
        </p:nvCxnSpPr>
        <p:spPr>
          <a:xfrm flipV="1">
            <a:off x="5072205" y="4175009"/>
            <a:ext cx="0" cy="1071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E2EEF96-A180-9685-2CF3-465B1321C5FB}"/>
              </a:ext>
            </a:extLst>
          </p:cNvPr>
          <p:cNvSpPr txBox="1"/>
          <p:nvPr/>
        </p:nvSpPr>
        <p:spPr>
          <a:xfrm>
            <a:off x="1983704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0CF133D-E7D3-7EEE-D8DF-8CDE49E920C9}"/>
              </a:ext>
            </a:extLst>
          </p:cNvPr>
          <p:cNvSpPr txBox="1"/>
          <p:nvPr/>
        </p:nvSpPr>
        <p:spPr>
          <a:xfrm>
            <a:off x="2826715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35DA3F5-9F78-817A-8C31-4525432137E6}"/>
              </a:ext>
            </a:extLst>
          </p:cNvPr>
          <p:cNvSpPr txBox="1"/>
          <p:nvPr/>
        </p:nvSpPr>
        <p:spPr>
          <a:xfrm>
            <a:off x="3642718" y="408644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9D6BF0F-D53C-9AA6-8B5A-F124CC366139}"/>
              </a:ext>
            </a:extLst>
          </p:cNvPr>
          <p:cNvSpPr txBox="1"/>
          <p:nvPr/>
        </p:nvSpPr>
        <p:spPr>
          <a:xfrm>
            <a:off x="4485632" y="40782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3A2852B-736C-1129-1448-741E859984D6}"/>
              </a:ext>
            </a:extLst>
          </p:cNvPr>
          <p:cNvSpPr/>
          <p:nvPr/>
        </p:nvSpPr>
        <p:spPr>
          <a:xfrm>
            <a:off x="1835696" y="5102694"/>
            <a:ext cx="756086" cy="45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4B00A99-298B-0912-F8C0-27E56F504C52}"/>
              </a:ext>
            </a:extLst>
          </p:cNvPr>
          <p:cNvSpPr/>
          <p:nvPr/>
        </p:nvSpPr>
        <p:spPr>
          <a:xfrm>
            <a:off x="2663786" y="4704258"/>
            <a:ext cx="756086" cy="8531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8F5BB8D-D5A6-4FBF-9C70-E0FA38DC45A3}"/>
              </a:ext>
            </a:extLst>
          </p:cNvPr>
          <p:cNvSpPr/>
          <p:nvPr/>
        </p:nvSpPr>
        <p:spPr>
          <a:xfrm>
            <a:off x="3455874" y="5421428"/>
            <a:ext cx="756086" cy="13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F507D4C-8014-EC65-D930-80BBEBF23173}"/>
              </a:ext>
            </a:extLst>
          </p:cNvPr>
          <p:cNvSpPr/>
          <p:nvPr/>
        </p:nvSpPr>
        <p:spPr>
          <a:xfrm>
            <a:off x="4283968" y="5002716"/>
            <a:ext cx="756086" cy="554712"/>
          </a:xfrm>
          <a:prstGeom prst="rect">
            <a:avLst/>
          </a:prstGeom>
          <a:solidFill>
            <a:srgbClr val="43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Escalonamento dinâmico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parallel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for </a:t>
            </a:r>
            <a:r>
              <a:rPr lang="pt-PT" sz="2000" b="1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schedule(dynamic</a:t>
            </a:r>
            <a:r>
              <a:rPr lang="pt-PT" sz="2000" b="1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48</a:t>
            </a:fld>
            <a:endParaRPr lang="pt-PT" altLang="pt-PT"/>
          </a:p>
        </p:txBody>
      </p:sp>
      <p:grpSp>
        <p:nvGrpSpPr>
          <p:cNvPr id="42" name="Group 41"/>
          <p:cNvGrpSpPr/>
          <p:nvPr/>
        </p:nvGrpSpPr>
        <p:grpSpPr>
          <a:xfrm>
            <a:off x="381000" y="1600200"/>
            <a:ext cx="8458200" cy="1828800"/>
            <a:chOff x="381000" y="1600200"/>
            <a:chExt cx="8458200" cy="1828800"/>
          </a:xfrm>
        </p:grpSpPr>
        <p:grpSp>
          <p:nvGrpSpPr>
            <p:cNvPr id="3" name="Group 31"/>
            <p:cNvGrpSpPr/>
            <p:nvPr/>
          </p:nvGrpSpPr>
          <p:grpSpPr>
            <a:xfrm>
              <a:off x="381000" y="1600200"/>
              <a:ext cx="8458200" cy="1828800"/>
              <a:chOff x="381000" y="1600200"/>
              <a:chExt cx="8458200" cy="1828800"/>
            </a:xfrm>
          </p:grpSpPr>
          <p:sp>
            <p:nvSpPr>
              <p:cNvPr id="18" name="Content Placeholder 2"/>
              <p:cNvSpPr txBox="1">
                <a:spLocks/>
              </p:cNvSpPr>
              <p:nvPr/>
            </p:nvSpPr>
            <p:spPr bwMode="auto">
              <a:xfrm>
                <a:off x="2057400" y="29718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381000" y="16002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1 – carga uniforme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todas as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9" name="Content Placeholder 2"/>
              <p:cNvSpPr txBox="1">
                <a:spLocks/>
              </p:cNvSpPr>
              <p:nvPr/>
            </p:nvSpPr>
            <p:spPr bwMode="auto">
              <a:xfrm>
                <a:off x="381000" y="2057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0" name="Content Placeholder 2"/>
              <p:cNvSpPr txBox="1">
                <a:spLocks/>
              </p:cNvSpPr>
              <p:nvPr/>
            </p:nvSpPr>
            <p:spPr bwMode="auto">
              <a:xfrm>
                <a:off x="381000" y="24384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1600200" y="2133600"/>
                <a:ext cx="8382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600200" y="2514600"/>
                <a:ext cx="8382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 rot="5400000">
                <a:off x="990600" y="26670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rot="5400000">
                <a:off x="4342606" y="26662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1600200" y="3048000"/>
                <a:ext cx="33528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29" name="Rectangle 28"/>
            <p:cNvSpPr/>
            <p:nvPr/>
          </p:nvSpPr>
          <p:spPr bwMode="auto">
            <a:xfrm>
              <a:off x="24384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766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114800" y="2133600"/>
              <a:ext cx="8382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4384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2766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114800" y="2514600"/>
              <a:ext cx="8382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000" y="3657600"/>
            <a:ext cx="8458200" cy="1828800"/>
            <a:chOff x="381000" y="3657600"/>
            <a:chExt cx="8458200" cy="1828800"/>
          </a:xfrm>
        </p:grpSpPr>
        <p:grpSp>
          <p:nvGrpSpPr>
            <p:cNvPr id="8" name="Group 32"/>
            <p:cNvGrpSpPr/>
            <p:nvPr/>
          </p:nvGrpSpPr>
          <p:grpSpPr>
            <a:xfrm>
              <a:off x="381000" y="3657600"/>
              <a:ext cx="8458200" cy="1828800"/>
              <a:chOff x="381000" y="3657600"/>
              <a:chExt cx="8458200" cy="1828800"/>
            </a:xfrm>
          </p:grpSpPr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2286000" y="5029200"/>
                <a:ext cx="2438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 err="1">
                    <a:latin typeface="Calibri"/>
                    <a:ea typeface="굴림" pitchFamily="-104" charset="-127"/>
                    <a:cs typeface="Calibri"/>
                  </a:rPr>
                  <a:t>Texec</a:t>
                </a: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 da aplicação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1" name="Content Placeholder 2"/>
              <p:cNvSpPr txBox="1">
                <a:spLocks/>
              </p:cNvSpPr>
              <p:nvPr/>
            </p:nvSpPr>
            <p:spPr bwMode="auto">
              <a:xfrm>
                <a:off x="381000" y="3657600"/>
                <a:ext cx="84582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b="1" kern="0" dirty="0"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2</a:t>
                </a:r>
                <a:r>
                  <a:rPr kumimoji="0" lang="pt-PT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– carga variável para</a:t>
                </a:r>
                <a:r>
                  <a:rPr kumimoji="0" lang="pt-PT" sz="2000" b="1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Lucida Sans Typewriter" pitchFamily="-104" charset="0"/>
                    <a:ea typeface="굴림" pitchFamily="-104" charset="-127"/>
                    <a:cs typeface="굴림" pitchFamily="-104" charset="-127"/>
                  </a:rPr>
                  <a:t> diferentes iterações</a:t>
                </a:r>
                <a:endParaRPr kumimoji="0" lang="pt-PT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Sans Typewriter" pitchFamily="-104" charset="0"/>
                  <a:ea typeface="굴림" pitchFamily="-104" charset="-127"/>
                  <a:cs typeface="굴림" pitchFamily="-104" charset="-127"/>
                </a:endParaRPr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 bwMode="auto">
              <a:xfrm>
                <a:off x="381000" y="4114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0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3" name="Content Placeholder 2"/>
              <p:cNvSpPr txBox="1">
                <a:spLocks/>
              </p:cNvSpPr>
              <p:nvPr/>
            </p:nvSpPr>
            <p:spPr bwMode="auto">
              <a:xfrm>
                <a:off x="381000" y="4495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PT" i="1" kern="0" dirty="0">
                    <a:latin typeface="Calibri"/>
                    <a:ea typeface="굴림" pitchFamily="-104" charset="-127"/>
                    <a:cs typeface="Calibri"/>
                  </a:rPr>
                  <a:t>Thread 1</a:t>
                </a:r>
                <a:endParaRPr kumimoji="0" lang="pt-PT" sz="200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굴림" pitchFamily="-104" charset="-127"/>
                  <a:cs typeface="Calibr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1600200" y="4191000"/>
                <a:ext cx="457200" cy="304800"/>
              </a:xfrm>
              <a:prstGeom prst="rect">
                <a:avLst/>
              </a:prstGeom>
              <a:solidFill>
                <a:srgbClr val="00CC00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600200" y="4572000"/>
                <a:ext cx="381000" cy="304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PT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990600" y="4724400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 rot="5400000">
                <a:off x="4877594" y="4723606"/>
                <a:ext cx="1219200" cy="158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1600200" y="5105400"/>
                <a:ext cx="3886200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</p:grpSp>
        <p:sp>
          <p:nvSpPr>
            <p:cNvPr id="37" name="Rectangle 36"/>
            <p:cNvSpPr/>
            <p:nvPr/>
          </p:nvSpPr>
          <p:spPr bwMode="auto">
            <a:xfrm>
              <a:off x="2057400" y="4191000"/>
              <a:ext cx="12954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4191000"/>
              <a:ext cx="2133600" cy="304800"/>
            </a:xfrm>
            <a:prstGeom prst="rect">
              <a:avLst/>
            </a:prstGeom>
            <a:solidFill>
              <a:srgbClr val="00CC00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4572000"/>
              <a:ext cx="9906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971800" y="4572000"/>
              <a:ext cx="1905000" cy="304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Donut 44"/>
          <p:cNvSpPr/>
          <p:nvPr/>
        </p:nvSpPr>
        <p:spPr bwMode="auto">
          <a:xfrm>
            <a:off x="4495800" y="4038600"/>
            <a:ext cx="1524000" cy="1600200"/>
          </a:xfrm>
          <a:prstGeom prst="donut">
            <a:avLst>
              <a:gd name="adj" fmla="val 4661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desempenho – tempo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pt-PT" cap="small" dirty="0"/>
              <a:t>Objectivo</a:t>
            </a:r>
            <a:r>
              <a:rPr lang="pt-PT" dirty="0"/>
              <a:t>: diminuir o tempo de execução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49</a:t>
            </a:fld>
            <a:endParaRPr lang="pt-PT" altLang="pt-PT"/>
          </a:p>
        </p:txBody>
      </p:sp>
      <p:pic>
        <p:nvPicPr>
          <p:cNvPr id="12" name="Picture 11" descr="Desempenho-Texec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1694023"/>
            <a:ext cx="7181088" cy="4183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5800" y="607689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429000"/>
            <a:ext cx="70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T</a:t>
            </a:r>
            <a:r>
              <a:rPr lang="pt-PT" baseline="-25000" dirty="0" err="1"/>
              <a:t>exec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execução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4050" y="1524000"/>
            <a:ext cx="4202693" cy="4339650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begin\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</a:p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 = 1000;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&lt;N;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A[i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B[i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+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C[i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>
              <a:spcBef>
                <a:spcPct val="70000"/>
              </a:spcBef>
              <a:spcAft>
                <a:spcPct val="4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M = 500;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for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for (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=0;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&lt;M;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++)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=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q[j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 –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r[j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];</a:t>
            </a:r>
          </a:p>
          <a:p>
            <a:pPr>
              <a:spcBef>
                <a:spcPct val="60000"/>
              </a:spcBef>
            </a:pP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done\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4643437" y="4648200"/>
            <a:ext cx="4267200" cy="609600"/>
            <a:chOff x="2592" y="3456"/>
            <a:chExt cx="2688" cy="384"/>
          </a:xfrm>
          <a:solidFill>
            <a:schemeClr val="tx1">
              <a:lumMod val="85000"/>
            </a:schemeClr>
          </a:solidFill>
        </p:grpSpPr>
        <p:sp>
          <p:nvSpPr>
            <p:cNvPr id="8" name="Line 65"/>
            <p:cNvSpPr>
              <a:spLocks noChangeShapeType="1"/>
            </p:cNvSpPr>
            <p:nvPr/>
          </p:nvSpPr>
          <p:spPr bwMode="auto">
            <a:xfrm>
              <a:off x="4766" y="3456"/>
              <a:ext cx="0" cy="374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2592" y="384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3216" y="3531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4643437" y="1676400"/>
            <a:ext cx="4267200" cy="771525"/>
            <a:chOff x="2592" y="1584"/>
            <a:chExt cx="2688" cy="486"/>
          </a:xfrm>
          <a:solidFill>
            <a:schemeClr val="tx1">
              <a:lumMod val="85000"/>
            </a:schemeClr>
          </a:solidFill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4766" y="1584"/>
              <a:ext cx="0" cy="480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" name="Line 72"/>
            <p:cNvSpPr>
              <a:spLocks noChangeShapeType="1"/>
            </p:cNvSpPr>
            <p:nvPr/>
          </p:nvSpPr>
          <p:spPr bwMode="auto">
            <a:xfrm>
              <a:off x="2592" y="1584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202" y="1706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15" name="Line 79"/>
            <p:cNvSpPr>
              <a:spLocks noChangeShapeType="1"/>
            </p:cNvSpPr>
            <p:nvPr/>
          </p:nvSpPr>
          <p:spPr bwMode="auto">
            <a:xfrm>
              <a:off x="2592" y="207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6" name="Group 84"/>
          <p:cNvGrpSpPr>
            <a:grpSpLocks/>
          </p:cNvGrpSpPr>
          <p:nvPr/>
        </p:nvGrpSpPr>
        <p:grpSpPr bwMode="auto">
          <a:xfrm>
            <a:off x="4643437" y="2460625"/>
            <a:ext cx="4270375" cy="796925"/>
            <a:chOff x="2592" y="2078"/>
            <a:chExt cx="2690" cy="502"/>
          </a:xfrm>
          <a:solidFill>
            <a:schemeClr val="tx1">
              <a:lumMod val="85000"/>
            </a:schemeClr>
          </a:solidFill>
        </p:grpSpPr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2592" y="258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17" name="Group 68"/>
            <p:cNvGrpSpPr>
              <a:grpSpLocks/>
            </p:cNvGrpSpPr>
            <p:nvPr/>
          </p:nvGrpSpPr>
          <p:grpSpPr bwMode="auto">
            <a:xfrm>
              <a:off x="4257" y="2078"/>
              <a:ext cx="1025" cy="494"/>
              <a:chOff x="4257" y="2078"/>
              <a:chExt cx="1025" cy="494"/>
            </a:xfrm>
            <a:grpFill/>
          </p:grpSpPr>
          <p:sp>
            <p:nvSpPr>
              <p:cNvPr id="20" name="Line 8"/>
              <p:cNvSpPr>
                <a:spLocks noChangeShapeType="1"/>
              </p:cNvSpPr>
              <p:nvPr/>
            </p:nvSpPr>
            <p:spPr bwMode="auto">
              <a:xfrm>
                <a:off x="4257" y="2078"/>
                <a:ext cx="1025" cy="0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21" name="Group 66"/>
              <p:cNvGrpSpPr>
                <a:grpSpLocks/>
              </p:cNvGrpSpPr>
              <p:nvPr/>
            </p:nvGrpSpPr>
            <p:grpSpPr bwMode="auto">
              <a:xfrm>
                <a:off x="4257" y="2079"/>
                <a:ext cx="1025" cy="493"/>
                <a:chOff x="4257" y="2079"/>
                <a:chExt cx="1025" cy="493"/>
              </a:xfrm>
              <a:grpFill/>
            </p:grpSpPr>
            <p:sp>
              <p:nvSpPr>
                <p:cNvPr id="22" name="Line 14"/>
                <p:cNvSpPr>
                  <a:spLocks noChangeShapeType="1"/>
                </p:cNvSpPr>
                <p:nvPr/>
              </p:nvSpPr>
              <p:spPr bwMode="auto">
                <a:xfrm>
                  <a:off x="4257" y="2572"/>
                  <a:ext cx="1025" cy="0"/>
                </a:xfrm>
                <a:prstGeom prst="line">
                  <a:avLst/>
                </a:prstGeom>
                <a:grp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3" name="Line 48"/>
                <p:cNvSpPr>
                  <a:spLocks noChangeShapeType="1"/>
                </p:cNvSpPr>
                <p:nvPr/>
              </p:nvSpPr>
              <p:spPr bwMode="auto">
                <a:xfrm>
                  <a:off x="4944" y="2079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4" name="Line 49"/>
                <p:cNvSpPr>
                  <a:spLocks noChangeShapeType="1"/>
                </p:cNvSpPr>
                <p:nvPr/>
              </p:nvSpPr>
              <p:spPr bwMode="auto">
                <a:xfrm>
                  <a:off x="5108" y="2080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5" name="Line 50"/>
                <p:cNvSpPr>
                  <a:spLocks noChangeShapeType="1"/>
                </p:cNvSpPr>
                <p:nvPr/>
              </p:nvSpPr>
              <p:spPr bwMode="auto">
                <a:xfrm>
                  <a:off x="5272" y="2081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6" name="Line 51"/>
                <p:cNvSpPr>
                  <a:spLocks noChangeShapeType="1"/>
                </p:cNvSpPr>
                <p:nvPr/>
              </p:nvSpPr>
              <p:spPr bwMode="auto">
                <a:xfrm>
                  <a:off x="4272" y="2084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7" name="Line 52"/>
                <p:cNvSpPr>
                  <a:spLocks noChangeShapeType="1"/>
                </p:cNvSpPr>
                <p:nvPr/>
              </p:nvSpPr>
              <p:spPr bwMode="auto">
                <a:xfrm>
                  <a:off x="4436" y="2085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8" name="Line 53"/>
                <p:cNvSpPr>
                  <a:spLocks noChangeShapeType="1"/>
                </p:cNvSpPr>
                <p:nvPr/>
              </p:nvSpPr>
              <p:spPr bwMode="auto">
                <a:xfrm>
                  <a:off x="4600" y="2086"/>
                  <a:ext cx="0" cy="472"/>
                </a:xfrm>
                <a:prstGeom prst="line">
                  <a:avLst/>
                </a:prstGeom>
                <a:grp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2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766" y="2084"/>
                  <a:ext cx="0" cy="480"/>
                </a:xfrm>
                <a:prstGeom prst="line">
                  <a:avLst/>
                </a:prstGeom>
                <a:grpFill/>
                <a:ln w="63500">
                  <a:solidFill>
                    <a:srgbClr val="00B0F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120" y="2217"/>
              <a:ext cx="895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grpSp>
        <p:nvGrpSpPr>
          <p:cNvPr id="30" name="Group 85"/>
          <p:cNvGrpSpPr>
            <a:grpSpLocks/>
          </p:cNvGrpSpPr>
          <p:nvPr/>
        </p:nvGrpSpPr>
        <p:grpSpPr bwMode="auto">
          <a:xfrm>
            <a:off x="4643437" y="3244850"/>
            <a:ext cx="4267200" cy="593725"/>
            <a:chOff x="2592" y="2572"/>
            <a:chExt cx="2688" cy="374"/>
          </a:xfrm>
          <a:solidFill>
            <a:schemeClr val="tx1">
              <a:lumMod val="85000"/>
            </a:schemeClr>
          </a:solidFill>
        </p:grpSpPr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766" y="2572"/>
              <a:ext cx="0" cy="374"/>
            </a:xfrm>
            <a:prstGeom prst="line">
              <a:avLst/>
            </a:prstGeom>
            <a:grpFill/>
            <a:ln w="63500">
              <a:solidFill>
                <a:srgbClr val="00B0F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32" name="Text Box 75"/>
            <p:cNvSpPr txBox="1">
              <a:spLocks noChangeArrowheads="1"/>
            </p:cNvSpPr>
            <p:nvPr/>
          </p:nvSpPr>
          <p:spPr bwMode="auto">
            <a:xfrm>
              <a:off x="3202" y="2640"/>
              <a:ext cx="1090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00009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Sequencial</a:t>
              </a:r>
              <a:endParaRPr lang="en-US" dirty="0">
                <a:solidFill>
                  <a:srgbClr val="000090"/>
                </a:solidFill>
                <a:latin typeface="Lucida Console" pitchFamily="-104" charset="0"/>
              </a:endParaRPr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>
              <a:off x="2592" y="2940"/>
              <a:ext cx="2688" cy="0"/>
            </a:xfrm>
            <a:prstGeom prst="lin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34" name="Group 86"/>
          <p:cNvGrpSpPr>
            <a:grpSpLocks/>
          </p:cNvGrpSpPr>
          <p:nvPr/>
        </p:nvGrpSpPr>
        <p:grpSpPr bwMode="auto">
          <a:xfrm>
            <a:off x="4643437" y="3843338"/>
            <a:ext cx="4271963" cy="795337"/>
            <a:chOff x="2592" y="2949"/>
            <a:chExt cx="2691" cy="501"/>
          </a:xfrm>
        </p:grpSpPr>
        <p:sp>
          <p:nvSpPr>
            <p:cNvPr id="37" name="Line 82"/>
            <p:cNvSpPr>
              <a:spLocks noChangeShapeType="1"/>
            </p:cNvSpPr>
            <p:nvPr/>
          </p:nvSpPr>
          <p:spPr bwMode="auto">
            <a:xfrm>
              <a:off x="2592" y="3450"/>
              <a:ext cx="2688" cy="0"/>
            </a:xfrm>
            <a:prstGeom prst="lin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lg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grpSp>
          <p:nvGrpSpPr>
            <p:cNvPr id="35" name="Group 69"/>
            <p:cNvGrpSpPr>
              <a:grpSpLocks/>
            </p:cNvGrpSpPr>
            <p:nvPr/>
          </p:nvGrpSpPr>
          <p:grpSpPr bwMode="auto">
            <a:xfrm>
              <a:off x="4258" y="2949"/>
              <a:ext cx="1025" cy="494"/>
              <a:chOff x="4258" y="2949"/>
              <a:chExt cx="1025" cy="494"/>
            </a:xfrm>
          </p:grpSpPr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>
                <a:off x="4258" y="2949"/>
                <a:ext cx="1025" cy="0"/>
              </a:xfrm>
              <a:prstGeom prst="line">
                <a:avLst/>
              </a:prstGeom>
              <a:noFill/>
              <a:ln w="635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PT"/>
              </a:p>
            </p:txBody>
          </p:sp>
          <p:grpSp>
            <p:nvGrpSpPr>
              <p:cNvPr id="39" name="Group 67"/>
              <p:cNvGrpSpPr>
                <a:grpSpLocks/>
              </p:cNvGrpSpPr>
              <p:nvPr/>
            </p:nvGrpSpPr>
            <p:grpSpPr bwMode="auto">
              <a:xfrm>
                <a:off x="4258" y="2949"/>
                <a:ext cx="1025" cy="494"/>
                <a:chOff x="4258" y="2949"/>
                <a:chExt cx="1025" cy="494"/>
              </a:xfrm>
            </p:grpSpPr>
            <p:sp>
              <p:nvSpPr>
                <p:cNvPr id="40" name="Line 55"/>
                <p:cNvSpPr>
                  <a:spLocks noChangeShapeType="1"/>
                </p:cNvSpPr>
                <p:nvPr/>
              </p:nvSpPr>
              <p:spPr bwMode="auto">
                <a:xfrm>
                  <a:off x="4258" y="3443"/>
                  <a:ext cx="1025" cy="0"/>
                </a:xfrm>
                <a:prstGeom prst="line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>
                  <a:off x="4945" y="2950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2" name="Line 57"/>
                <p:cNvSpPr>
                  <a:spLocks noChangeShapeType="1"/>
                </p:cNvSpPr>
                <p:nvPr/>
              </p:nvSpPr>
              <p:spPr bwMode="auto">
                <a:xfrm>
                  <a:off x="5109" y="2951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3" name="Line 58"/>
                <p:cNvSpPr>
                  <a:spLocks noChangeShapeType="1"/>
                </p:cNvSpPr>
                <p:nvPr/>
              </p:nvSpPr>
              <p:spPr bwMode="auto">
                <a:xfrm>
                  <a:off x="5273" y="2952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4" name="Line 59"/>
                <p:cNvSpPr>
                  <a:spLocks noChangeShapeType="1"/>
                </p:cNvSpPr>
                <p:nvPr/>
              </p:nvSpPr>
              <p:spPr bwMode="auto">
                <a:xfrm>
                  <a:off x="4273" y="2955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5" name="Line 60"/>
                <p:cNvSpPr>
                  <a:spLocks noChangeShapeType="1"/>
                </p:cNvSpPr>
                <p:nvPr/>
              </p:nvSpPr>
              <p:spPr bwMode="auto">
                <a:xfrm>
                  <a:off x="4437" y="2956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6" name="Line 61"/>
                <p:cNvSpPr>
                  <a:spLocks noChangeShapeType="1"/>
                </p:cNvSpPr>
                <p:nvPr/>
              </p:nvSpPr>
              <p:spPr bwMode="auto">
                <a:xfrm>
                  <a:off x="4601" y="2957"/>
                  <a:ext cx="0" cy="472"/>
                </a:xfrm>
                <a:prstGeom prst="line">
                  <a:avLst/>
                </a:prstGeom>
                <a:noFill/>
                <a:ln w="635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765" y="2949"/>
                  <a:ext cx="0" cy="480"/>
                </a:xfrm>
                <a:prstGeom prst="line">
                  <a:avLst/>
                </a:prstGeom>
                <a:noFill/>
                <a:ln w="63500">
                  <a:solidFill>
                    <a:srgbClr val="00B0F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pt-PT"/>
                </a:p>
              </p:txBody>
            </p:sp>
          </p:grpSp>
        </p:grp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3120" y="3063"/>
              <a:ext cx="895" cy="252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  <a:latin typeface="Lucida Console" pitchFamily="-104" charset="0"/>
                  <a:ea typeface="굴림" pitchFamily="-104" charset="-127"/>
                  <a:cs typeface="굴림" pitchFamily="-104" charset="-127"/>
                </a:rPr>
                <a:t>Paralelo</a:t>
              </a:r>
              <a:endParaRPr lang="en-US" dirty="0">
                <a:solidFill>
                  <a:srgbClr val="FF0000"/>
                </a:solidFill>
                <a:latin typeface="Lucida Console" pitchFamily="-10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400801" y="5715000"/>
            <a:ext cx="2743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[</a:t>
            </a:r>
            <a:r>
              <a:rPr lang="en-US" altLang="ko-KR" sz="1200" dirty="0" err="1">
                <a:ea typeface="굴림" pitchFamily="-104" charset="-127"/>
                <a:cs typeface="굴림" pitchFamily="-104" charset="-127"/>
              </a:rPr>
              <a:t>Seung</a:t>
            </a:r>
            <a:r>
              <a:rPr lang="en-US" altLang="ko-KR" sz="1200" dirty="0">
                <a:ea typeface="굴림" pitchFamily="-104" charset="-127"/>
                <a:cs typeface="굴림" pitchFamily="-104" charset="-127"/>
              </a:rPr>
              <a:t>-Jai Min, Purdue University]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desempenho – tempo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pt-PT" dirty="0"/>
              <a:t>Escala </a:t>
            </a:r>
            <a:r>
              <a:rPr lang="pt-PT" dirty="0" err="1"/>
              <a:t>Logarítmica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50</a:t>
            </a:fld>
            <a:endParaRPr lang="pt-PT" altLang="pt-PT"/>
          </a:p>
        </p:txBody>
      </p:sp>
      <p:pic>
        <p:nvPicPr>
          <p:cNvPr id="7" name="Picture 6" descr="Desempenho-Texec-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1770223"/>
            <a:ext cx="7181088" cy="4306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607689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638490"/>
            <a:ext cx="70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T</a:t>
            </a:r>
            <a:r>
              <a:rPr lang="pt-PT" baseline="-25000" dirty="0" err="1"/>
              <a:t>exec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903634"/>
          </a:xfrm>
        </p:spPr>
        <p:txBody>
          <a:bodyPr/>
          <a:lstStyle/>
          <a:p>
            <a:r>
              <a:rPr lang="pt-PT" dirty="0"/>
              <a:t>desempenho –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810000"/>
          </a:xfrm>
        </p:spPr>
        <p:txBody>
          <a:bodyPr/>
          <a:lstStyle/>
          <a:p>
            <a:r>
              <a:rPr lang="pt-PT" dirty="0"/>
              <a:t>indica quantas vezes mais rápida é a versão paralela com </a:t>
            </a:r>
            <a:r>
              <a:rPr lang="pt-PT" i="1" dirty="0" err="1"/>
              <a:t>p</a:t>
            </a:r>
            <a:r>
              <a:rPr lang="pt-PT" i="1" dirty="0"/>
              <a:t> </a:t>
            </a:r>
            <a:r>
              <a:rPr lang="pt-PT" dirty="0"/>
              <a:t>processadores relativamente à versão sequencial</a:t>
            </a:r>
          </a:p>
          <a:p>
            <a:pPr>
              <a:buNone/>
            </a:pPr>
            <a:endParaRPr lang="pt-PT" sz="1000" dirty="0"/>
          </a:p>
          <a:p>
            <a:r>
              <a:rPr lang="pt-PT" dirty="0"/>
              <a:t>O desafio está na escolha de T</a:t>
            </a:r>
            <a:r>
              <a:rPr lang="pt-PT" baseline="-25000" dirty="0"/>
              <a:t>1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deve-se usar o mesmo algoritmo mas apenas 1 processador?</a:t>
            </a:r>
          </a:p>
          <a:p>
            <a:pPr lvl="1"/>
            <a:r>
              <a:rPr lang="pt-PT" dirty="0"/>
              <a:t>deve-se usar o melhor algoritmo sequencial conhecido para aquele problema?</a:t>
            </a:r>
          </a:p>
          <a:p>
            <a:pPr lvl="1">
              <a:buNone/>
            </a:pPr>
            <a:r>
              <a:rPr lang="pt-PT" dirty="0"/>
              <a:t>A resposta depende claramente do que se pretende avaliar com este ganho!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51</a:t>
            </a:fld>
            <a:endParaRPr lang="pt-PT" altLang="pt-PT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05750"/>
              </p:ext>
            </p:extLst>
          </p:nvPr>
        </p:nvGraphicFramePr>
        <p:xfrm>
          <a:off x="1828800" y="1066800"/>
          <a:ext cx="2133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355600" progId="Equation.3">
                  <p:embed/>
                </p:oleObj>
              </mc:Choice>
              <mc:Fallback>
                <p:oleObj name="Equation" r:id="rId2" imgW="622300" imgH="355600" progId="Equation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2133600" cy="121920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5400" y="990600"/>
            <a:ext cx="335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número de processadores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T</a:t>
            </a:r>
            <a:r>
              <a:rPr lang="pt-PT" i="1" kern="0" baseline="-25000" dirty="0">
                <a:latin typeface="Calibri" pitchFamily="34" charset="0"/>
                <a:ea typeface="ＭＳ Ｐゴシック" charset="0"/>
                <a:cs typeface="ＭＳ Ｐゴシック" charset="0"/>
              </a:rPr>
              <a:t>1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– tempo de execução 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p=1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T</a:t>
            </a:r>
            <a:r>
              <a:rPr kumimoji="0" lang="pt-PT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tempo de execução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kern="0" baseline="0" dirty="0">
                <a:latin typeface="Calibri" pitchFamily="34" charset="0"/>
                <a:ea typeface="ＭＳ Ｐゴシック" charset="0"/>
                <a:cs typeface="ＭＳ Ｐゴシック" charset="0"/>
              </a:rPr>
              <a:t>	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 com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processadores</a:t>
            </a:r>
            <a:endParaRPr kumimoji="0" lang="pt-PT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903634"/>
          </a:xfrm>
        </p:spPr>
        <p:txBody>
          <a:bodyPr/>
          <a:lstStyle/>
          <a:p>
            <a:r>
              <a:rPr lang="pt-PT" dirty="0"/>
              <a:t>desempenho –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endParaRPr lang="pt-PT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52</a:t>
            </a:fld>
            <a:endParaRPr lang="pt-PT" altLang="pt-PT"/>
          </a:p>
        </p:txBody>
      </p:sp>
      <p:pic>
        <p:nvPicPr>
          <p:cNvPr id="10" name="Picture 9" descr="Desempenho-Sp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05840"/>
            <a:ext cx="8011616" cy="5013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601980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22229" y="3322630"/>
            <a:ext cx="1254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SpeedUp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pt-PT" sz="2000" dirty="0"/>
              <a:t>Linear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T(p) = T(1) / p  =&gt; </a:t>
            </a:r>
            <a:r>
              <a:rPr lang="pt-PT" sz="2000" dirty="0" err="1"/>
              <a:t>lim</a:t>
            </a:r>
            <a:r>
              <a:rPr lang="pt-PT" sz="2000" dirty="0"/>
              <a:t> (p-&gt; ∞) T(p) = 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p 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∞</a:t>
            </a:r>
          </a:p>
          <a:p>
            <a:pPr marL="0" indent="0">
              <a:spcBef>
                <a:spcPts val="300"/>
              </a:spcBef>
              <a:buNone/>
            </a:pPr>
            <a:endParaRPr lang="pt-PT" sz="1050" dirty="0"/>
          </a:p>
          <a:p>
            <a:pPr>
              <a:spcBef>
                <a:spcPts val="300"/>
              </a:spcBef>
            </a:pPr>
            <a:r>
              <a:rPr lang="pt-PT" sz="2000" dirty="0"/>
              <a:t>Caso A – </a:t>
            </a:r>
            <a:r>
              <a:rPr lang="pt-PT" sz="2000" i="1" dirty="0"/>
              <a:t>no </a:t>
            </a:r>
            <a:r>
              <a:rPr lang="pt-PT" sz="2000" i="1" dirty="0" err="1"/>
              <a:t>overheads</a:t>
            </a:r>
            <a:endParaRPr lang="pt-PT" sz="2000" i="1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T(1)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= 100% =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            	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=&gt; </a:t>
            </a:r>
            <a:r>
              <a:rPr lang="pt-PT" sz="2000" dirty="0" err="1"/>
              <a:t>lim</a:t>
            </a:r>
            <a:r>
              <a:rPr lang="pt-PT" sz="2000" dirty="0"/>
              <a:t> (p-&gt; ∞)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endParaRPr lang="pt-PT" sz="2000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     	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baseline="-25000" dirty="0"/>
              <a:t> </a:t>
            </a:r>
            <a:r>
              <a:rPr lang="pt-PT" sz="2000" dirty="0"/>
              <a:t>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baseline="-25000" dirty="0"/>
              <a:t> </a:t>
            </a:r>
            <a:r>
              <a:rPr lang="pt-PT" sz="2000" dirty="0"/>
              <a:t>/ p)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endParaRPr lang="pt-PT" sz="2000" baseline="-25000" dirty="0"/>
          </a:p>
          <a:p>
            <a:pPr marL="0" indent="0">
              <a:spcBef>
                <a:spcPts val="300"/>
              </a:spcBef>
              <a:buNone/>
            </a:pPr>
            <a:endParaRPr lang="pt-PT" sz="1200" dirty="0"/>
          </a:p>
          <a:p>
            <a:pPr>
              <a:spcBef>
                <a:spcPts val="300"/>
              </a:spcBef>
            </a:pPr>
            <a:r>
              <a:rPr lang="pt-PT" sz="2000" dirty="0"/>
              <a:t>Caso B – </a:t>
            </a:r>
            <a:r>
              <a:rPr lang="pt-PT" sz="2000" i="1" dirty="0" err="1"/>
              <a:t>overheads</a:t>
            </a:r>
            <a:endParaRPr lang="pt-PT" sz="2000" i="1" dirty="0"/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+ T</a:t>
            </a:r>
            <a:r>
              <a:rPr lang="pt-PT" sz="2000" baseline="-25000" dirty="0"/>
              <a:t>o</a:t>
            </a:r>
            <a:r>
              <a:rPr lang="pt-PT" sz="2000" dirty="0"/>
              <a:t> (p) =&gt; </a:t>
            </a:r>
            <a:r>
              <a:rPr lang="pt-PT" sz="2000" dirty="0" err="1"/>
              <a:t>lim</a:t>
            </a:r>
            <a:r>
              <a:rPr lang="pt-PT" sz="2000" dirty="0"/>
              <a:t> (p-&gt; ∞) T(p) = 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T</a:t>
            </a:r>
            <a:r>
              <a:rPr lang="pt-PT" sz="2000" baseline="-25000" dirty="0"/>
              <a:t>o</a:t>
            </a:r>
            <a:r>
              <a:rPr lang="pt-PT" sz="2000" dirty="0"/>
              <a:t>(∞)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PT" sz="2000" dirty="0"/>
              <a:t>	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</a:t>
            </a:r>
            <a:r>
              <a:rPr lang="pt-PT" sz="2000" dirty="0" err="1"/>
              <a:t>T</a:t>
            </a:r>
            <a:r>
              <a:rPr lang="pt-PT" sz="2000" baseline="-25000" dirty="0" err="1"/>
              <a:t>par</a:t>
            </a:r>
            <a:r>
              <a:rPr lang="pt-PT" sz="2000" dirty="0"/>
              <a:t> / p + T</a:t>
            </a:r>
            <a:r>
              <a:rPr lang="pt-PT" sz="2000" baseline="-25000" dirty="0"/>
              <a:t>o</a:t>
            </a:r>
            <a:r>
              <a:rPr lang="pt-PT" sz="2000" dirty="0"/>
              <a:t> (p)) =&gt; </a:t>
            </a:r>
            <a:r>
              <a:rPr lang="pt-PT" sz="2000" dirty="0" err="1"/>
              <a:t>lim</a:t>
            </a:r>
            <a:r>
              <a:rPr lang="pt-PT" sz="2000" dirty="0"/>
              <a:t> (p-&gt; ∞) </a:t>
            </a:r>
            <a:r>
              <a:rPr lang="pt-PT" sz="2000" dirty="0" err="1"/>
              <a:t>S</a:t>
            </a:r>
            <a:r>
              <a:rPr lang="pt-PT" sz="2000" baseline="-25000" dirty="0" err="1"/>
              <a:t>p</a:t>
            </a:r>
            <a:r>
              <a:rPr lang="pt-PT" sz="2000" dirty="0"/>
              <a:t> = 1 / (</a:t>
            </a:r>
            <a:r>
              <a:rPr lang="pt-PT" sz="2000" dirty="0" err="1"/>
              <a:t>T</a:t>
            </a:r>
            <a:r>
              <a:rPr lang="pt-PT" sz="2000" baseline="-25000" dirty="0" err="1"/>
              <a:t>seq</a:t>
            </a:r>
            <a:r>
              <a:rPr lang="pt-PT" sz="2000" dirty="0"/>
              <a:t> + T</a:t>
            </a:r>
            <a:r>
              <a:rPr lang="pt-PT" sz="2000" baseline="-25000" dirty="0"/>
              <a:t>o</a:t>
            </a:r>
            <a:r>
              <a:rPr lang="pt-PT" sz="2000" dirty="0"/>
              <a:t>(∞))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846077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eficiência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14600"/>
            <a:ext cx="8534400" cy="3810000"/>
          </a:xfrm>
        </p:spPr>
        <p:txBody>
          <a:bodyPr/>
          <a:lstStyle/>
          <a:p>
            <a:r>
              <a:rPr lang="pt-PT" dirty="0"/>
              <a:t>indica em que medida estão os </a:t>
            </a:r>
            <a:r>
              <a:rPr lang="pt-PT" i="1" dirty="0" err="1"/>
              <a:t>p</a:t>
            </a:r>
            <a:r>
              <a:rPr lang="pt-PT" i="1" dirty="0"/>
              <a:t> </a:t>
            </a:r>
            <a:r>
              <a:rPr lang="pt-PT" dirty="0"/>
              <a:t>processadores a ser bem utilizados</a:t>
            </a:r>
          </a:p>
          <a:p>
            <a:pPr>
              <a:buNone/>
            </a:pPr>
            <a:endParaRPr lang="pt-PT" sz="1000" dirty="0"/>
          </a:p>
          <a:p>
            <a:r>
              <a:rPr lang="pt-PT" dirty="0"/>
              <a:t>Razão entre o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r>
              <a:rPr lang="pt-PT" i="1" dirty="0"/>
              <a:t> </a:t>
            </a:r>
            <a:r>
              <a:rPr lang="pt-PT" dirty="0"/>
              <a:t>observado e o ideal (</a:t>
            </a:r>
            <a:r>
              <a:rPr lang="pt-PT" dirty="0" err="1"/>
              <a:t>=p</a:t>
            </a:r>
            <a:r>
              <a:rPr lang="pt-PT" dirty="0"/>
              <a:t>)</a:t>
            </a:r>
          </a:p>
          <a:p>
            <a:endParaRPr lang="pt-PT" dirty="0"/>
          </a:p>
          <a:p>
            <a:r>
              <a:rPr lang="pt-PT" dirty="0"/>
              <a:t>A utilização total efectiva dos processadores resultaria numa eficiência de 100%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54</a:t>
            </a:fld>
            <a:endParaRPr lang="pt-PT" altLang="pt-PT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90360"/>
              </p:ext>
            </p:extLst>
          </p:nvPr>
        </p:nvGraphicFramePr>
        <p:xfrm>
          <a:off x="1741488" y="1087438"/>
          <a:ext cx="23082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100" imgH="342900" progId="Equation.3">
                  <p:embed/>
                </p:oleObj>
              </mc:Choice>
              <mc:Fallback>
                <p:oleObj name="Equation" r:id="rId2" imgW="673100" imgH="342900" progId="Equation.3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1087438"/>
                        <a:ext cx="2308225" cy="117633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6800" y="1371600"/>
            <a:ext cx="403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t-PT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kumimoji="0" lang="pt-PT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– número de processadores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S</a:t>
            </a:r>
            <a:r>
              <a:rPr lang="pt-PT" i="1" kern="0" baseline="-2500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–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speed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up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com </a:t>
            </a:r>
            <a:r>
              <a:rPr lang="pt-PT" i="1" kern="0" dirty="0" err="1">
                <a:latin typeface="Calibri" pitchFamily="34" charset="0"/>
                <a:ea typeface="ＭＳ Ｐゴシック" charset="0"/>
                <a:cs typeface="ＭＳ Ｐゴシック" charset="0"/>
              </a:rPr>
              <a:t>p</a:t>
            </a:r>
            <a:r>
              <a:rPr lang="pt-PT" i="1" kern="0" dirty="0">
                <a:latin typeface="Calibri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pt-PT" kern="0" dirty="0">
                <a:latin typeface="Calibri" pitchFamily="34" charset="0"/>
                <a:ea typeface="ＭＳ Ｐゴシック" charset="0"/>
                <a:cs typeface="ＭＳ Ｐゴシック" charset="0"/>
              </a:rPr>
              <a:t>processadores</a:t>
            </a:r>
            <a:endParaRPr kumimoji="0" lang="pt-PT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 – eficiência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55</a:t>
            </a:fld>
            <a:endParaRPr lang="pt-PT" altLang="pt-PT"/>
          </a:p>
        </p:txBody>
      </p:sp>
      <p:pic>
        <p:nvPicPr>
          <p:cNvPr id="6" name="Picture 5" descr="Desempenho-Eff-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24744"/>
            <a:ext cx="7886700" cy="4608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5867400"/>
            <a:ext cx="1025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# cores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5429" y="3184319"/>
            <a:ext cx="128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Eficiência</a:t>
            </a:r>
            <a:endParaRPr lang="pt-PT" baseline="-25000" dirty="0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O </a:t>
            </a:r>
            <a:r>
              <a:rPr lang="pt-PT" i="1" dirty="0" err="1"/>
              <a:t>speed</a:t>
            </a:r>
            <a:r>
              <a:rPr lang="pt-PT" i="1" dirty="0"/>
              <a:t> </a:t>
            </a:r>
            <a:r>
              <a:rPr lang="pt-PT" i="1" dirty="0" err="1"/>
              <a:t>up</a:t>
            </a:r>
            <a:r>
              <a:rPr lang="pt-PT" i="1" dirty="0"/>
              <a:t> </a:t>
            </a:r>
            <a:r>
              <a:rPr lang="pt-PT" dirty="0"/>
              <a:t>observado é inferior ao linear (ou a eficiência é inferior a 100%) devido a vários custos (</a:t>
            </a:r>
            <a:r>
              <a:rPr lang="pt-PT" i="1" dirty="0" err="1"/>
              <a:t>overheads</a:t>
            </a:r>
            <a:r>
              <a:rPr lang="pt-PT" dirty="0"/>
              <a:t>) associados ao paralelismo: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gestão do paralelismo</a:t>
            </a:r>
          </a:p>
          <a:p>
            <a:pPr lvl="1"/>
            <a:r>
              <a:rPr lang="pt-PT" dirty="0"/>
              <a:t>replicação de trabalho</a:t>
            </a:r>
          </a:p>
          <a:p>
            <a:pPr lvl="1"/>
            <a:r>
              <a:rPr lang="pt-PT" dirty="0"/>
              <a:t>distribuição da carga</a:t>
            </a:r>
          </a:p>
          <a:p>
            <a:pPr lvl="1"/>
            <a:r>
              <a:rPr lang="pt-PT" dirty="0"/>
              <a:t>comunicação / sincronização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56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0949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400" dirty="0"/>
              <a:t>Paralelismo especificado usando directivas embebidas no código</a:t>
            </a:r>
            <a:endParaRPr lang="pt-PT" sz="1200" dirty="0"/>
          </a:p>
          <a:p>
            <a:pPr>
              <a:spcBef>
                <a:spcPts val="1080"/>
              </a:spcBef>
              <a:spcAft>
                <a:spcPts val="1200"/>
              </a:spcAft>
              <a:buNone/>
            </a:pPr>
            <a:r>
              <a:rPr lang="pt-PT" sz="2000" dirty="0" err="1">
                <a:latin typeface="Courier New"/>
                <a:cs typeface="Courier New"/>
              </a:rPr>
              <a:t>#pragma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omp</a:t>
            </a:r>
            <a:r>
              <a:rPr lang="pt-PT" sz="2000" dirty="0">
                <a:latin typeface="Courier New"/>
                <a:cs typeface="Courier New"/>
              </a:rPr>
              <a:t> &lt;nome directiva&gt; [</a:t>
            </a:r>
            <a:r>
              <a:rPr lang="pt-PT" sz="2000" dirty="0" err="1">
                <a:latin typeface="Courier New"/>
                <a:cs typeface="Courier New"/>
              </a:rPr>
              <a:t>clásula</a:t>
            </a:r>
            <a:r>
              <a:rPr lang="pt-PT" sz="2000" dirty="0">
                <a:latin typeface="Courier New"/>
                <a:cs typeface="Courier New"/>
              </a:rPr>
              <a:t>,...]  </a:t>
            </a:r>
            <a:endParaRPr lang="pt-PT" sz="2400" dirty="0"/>
          </a:p>
          <a:p>
            <a:r>
              <a:rPr lang="pt-PT" sz="2400" dirty="0"/>
              <a:t>Cada directiva aplica-se ao bloco de instruções que se lhe segue</a:t>
            </a:r>
          </a:p>
          <a:p>
            <a:pPr>
              <a:buNone/>
            </a:pPr>
            <a:r>
              <a:rPr lang="pt-PT" sz="2000" dirty="0" err="1">
                <a:latin typeface="Courier New"/>
                <a:cs typeface="Courier New"/>
              </a:rPr>
              <a:t>#pragma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omp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parallel</a:t>
            </a:r>
            <a:endParaRPr lang="pt-PT" sz="20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	... // bloco paralelo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}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... // bloco sequencial</a:t>
            </a:r>
            <a:endParaRPr lang="pt-PT" sz="2000" dirty="0"/>
          </a:p>
          <a:p>
            <a:r>
              <a:rPr lang="pt-PT" sz="2400" dirty="0"/>
              <a:t>O compilador ignora as directivas se não for usada a opção que activa o </a:t>
            </a:r>
            <a:r>
              <a:rPr lang="pt-PT" sz="2400" dirty="0" err="1"/>
              <a:t>OpenMP</a:t>
            </a:r>
            <a:r>
              <a:rPr lang="pt-PT" sz="2400" dirty="0"/>
              <a:t>. Exemplo:</a:t>
            </a:r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gcc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–fopenmp</a:t>
            </a:r>
            <a:r>
              <a:rPr lang="pt-PT" sz="2000" dirty="0">
                <a:latin typeface="Courier New"/>
                <a:cs typeface="Courier New"/>
              </a:rPr>
              <a:t> &lt;</a:t>
            </a:r>
            <a:r>
              <a:rPr lang="pt-PT" sz="2000" dirty="0" err="1">
                <a:latin typeface="Courier New"/>
                <a:cs typeface="Courier New"/>
              </a:rPr>
              <a:t>filename</a:t>
            </a:r>
            <a:r>
              <a:rPr lang="pt-PT" sz="2000" dirty="0">
                <a:latin typeface="Courier New"/>
                <a:cs typeface="Courier New"/>
              </a:rPr>
              <a:t>&gt;</a:t>
            </a:r>
            <a:endParaRPr lang="pt-PT" sz="2000" dirty="0"/>
          </a:p>
          <a:p>
            <a:pPr>
              <a:buNone/>
            </a:pP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icc</a:t>
            </a:r>
            <a:r>
              <a:rPr lang="pt-PT" sz="2000" dirty="0">
                <a:latin typeface="Courier New"/>
                <a:cs typeface="Courier New"/>
              </a:rPr>
              <a:t> </a:t>
            </a:r>
            <a:r>
              <a:rPr lang="pt-PT" sz="2000" dirty="0" err="1">
                <a:latin typeface="Courier New"/>
                <a:cs typeface="Courier New"/>
              </a:rPr>
              <a:t>–openmp</a:t>
            </a:r>
            <a:r>
              <a:rPr lang="pt-PT" sz="2000" dirty="0">
                <a:latin typeface="Courier New"/>
                <a:cs typeface="Courier New"/>
              </a:rPr>
              <a:t> &lt;</a:t>
            </a:r>
            <a:r>
              <a:rPr lang="pt-PT" sz="2000" dirty="0" err="1">
                <a:latin typeface="Courier New"/>
                <a:cs typeface="Courier New"/>
              </a:rPr>
              <a:t>filename</a:t>
            </a:r>
            <a:r>
              <a:rPr lang="pt-PT" sz="2000" dirty="0">
                <a:latin typeface="Courier New"/>
                <a:cs typeface="Courier New"/>
              </a:rPr>
              <a:t>&gt;</a:t>
            </a:r>
            <a:endParaRPr lang="pt-PT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sz="20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endParaRPr lang="pt-PT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{</a:t>
            </a: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	... // bloco paralelo</a:t>
            </a:r>
          </a:p>
          <a:p>
            <a:pPr>
              <a:buNone/>
            </a:pPr>
            <a:r>
              <a:rPr lang="pt-PT" sz="2000" b="1" dirty="0">
                <a:latin typeface="Courier New"/>
                <a:cs typeface="Courier New"/>
              </a:rPr>
              <a:t>}</a:t>
            </a:r>
          </a:p>
          <a:p>
            <a:endParaRPr lang="pt-PT" sz="2000" dirty="0"/>
          </a:p>
          <a:p>
            <a:r>
              <a:rPr lang="pt-PT" sz="2400" dirty="0"/>
              <a:t>cria um grupo (</a:t>
            </a:r>
            <a:r>
              <a:rPr lang="pt-PT" sz="2400" i="1" dirty="0" err="1"/>
              <a:t>team</a:t>
            </a:r>
            <a:r>
              <a:rPr lang="pt-PT" sz="2400" dirty="0"/>
              <a:t>) de N threads</a:t>
            </a:r>
          </a:p>
          <a:p>
            <a:r>
              <a:rPr lang="pt-PT" sz="2400" dirty="0"/>
              <a:t>cada uma desta threads executa independentemente o bloco paralelo</a:t>
            </a:r>
          </a:p>
          <a:p>
            <a:r>
              <a:rPr lang="pt-PT" sz="2400" b="1" dirty="0"/>
              <a:t>no fim do bloco existe uma barreira (sincronização) implícita</a:t>
            </a:r>
            <a:r>
              <a:rPr lang="pt-PT" sz="2400" dirty="0"/>
              <a:t>:</a:t>
            </a:r>
            <a:br>
              <a:rPr lang="pt-PT" sz="2400" dirty="0"/>
            </a:br>
            <a:r>
              <a:rPr lang="pt-PT" sz="2400" dirty="0"/>
              <a:t>a </a:t>
            </a:r>
            <a:r>
              <a:rPr lang="pt-PT" sz="2400" i="1" dirty="0"/>
              <a:t>thread </a:t>
            </a:r>
            <a:r>
              <a:rPr lang="pt-PT" sz="2400" dirty="0"/>
              <a:t> principal só continua depois de todas as outras também terem chegado ao fim do bloco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r>
              <a:rPr lang="pt-PT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064" y="1219200"/>
            <a:ext cx="3691136" cy="4876800"/>
          </a:xfrm>
          <a:solidFill>
            <a:schemeClr val="tx1">
              <a:lumMod val="85000"/>
            </a:schemeClr>
          </a:solidFill>
        </p:spPr>
        <p:txBody>
          <a:bodyPr/>
          <a:lstStyle/>
          <a:p>
            <a:pPr>
              <a:buNone/>
            </a:pP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&gt;./</a:t>
            </a: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prog</a:t>
            </a:r>
            <a:endParaRPr lang="pt-PT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Hello</a:t>
            </a: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world</a:t>
            </a: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Hello</a:t>
            </a: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world</a:t>
            </a: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!</a:t>
            </a:r>
          </a:p>
          <a:p>
            <a:pPr>
              <a:buNone/>
            </a:pP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program</a:t>
            </a: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PT" b="1" dirty="0" err="1">
                <a:solidFill>
                  <a:srgbClr val="000000"/>
                </a:solidFill>
                <a:latin typeface="Courier New"/>
                <a:cs typeface="Courier New"/>
              </a:rPr>
              <a:t>done</a:t>
            </a:r>
            <a:endParaRPr lang="pt-PT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pt-PT" b="1" dirty="0">
                <a:solidFill>
                  <a:srgbClr val="000000"/>
                </a:solidFill>
                <a:latin typeface="Courier New"/>
                <a:cs typeface="Courier New"/>
              </a:rPr>
              <a:t>&gt;_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4202693" cy="2769989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ct val="50000"/>
              </a:spcAft>
            </a:pP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char *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s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= “Hello, world!”;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#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pragma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omp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parallel 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{</a:t>
            </a:r>
          </a:p>
          <a:p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 </a:t>
            </a:r>
            <a:r>
              <a:rPr lang="en-US" altLang="ko-KR" dirty="0" err="1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printf(“%s\n”,s</a:t>
            </a:r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);</a:t>
            </a:r>
          </a:p>
          <a:p>
            <a:r>
              <a:rPr lang="en-US" altLang="ko-KR" dirty="0">
                <a:solidFill>
                  <a:srgbClr val="FF000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}</a:t>
            </a:r>
            <a:endParaRPr lang="en-US" altLang="ko-KR" dirty="0">
              <a:solidFill>
                <a:srgbClr val="000090"/>
              </a:solidFill>
              <a:latin typeface="Lucida Sans Typewriter" pitchFamily="-104" charset="0"/>
              <a:ea typeface="굴림" pitchFamily="-104" charset="-127"/>
              <a:cs typeface="굴림" pitchFamily="-104" charset="-127"/>
            </a:endParaRPr>
          </a:p>
          <a:p>
            <a:pPr>
              <a:spcBef>
                <a:spcPct val="60000"/>
              </a:spcBef>
            </a:pP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printf(“program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 done\</a:t>
            </a:r>
            <a:r>
              <a:rPr lang="en-US" altLang="ko-KR" dirty="0" err="1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n</a:t>
            </a:r>
            <a:r>
              <a:rPr lang="en-US" altLang="ko-KR" dirty="0">
                <a:solidFill>
                  <a:srgbClr val="000090"/>
                </a:solidFill>
                <a:latin typeface="Lucida Sans Typewriter" pitchFamily="-104" charset="0"/>
                <a:ea typeface="굴림" pitchFamily="-104" charset="-127"/>
                <a:cs typeface="굴림" pitchFamily="-104" charset="-127"/>
              </a:rPr>
              <a:t>”);</a:t>
            </a:r>
            <a:endParaRPr lang="en-US" dirty="0">
              <a:solidFill>
                <a:srgbClr val="000090"/>
              </a:solidFill>
              <a:latin typeface="Lucida Sans Typewriter" pitchFamily="-104" charset="0"/>
            </a:endParaRPr>
          </a:p>
          <a:p>
            <a:endParaRPr lang="en-US" dirty="0">
              <a:solidFill>
                <a:schemeClr val="bg1"/>
              </a:solidFill>
              <a:latin typeface="Lucida Sans Typewriter" pitchFamily="-1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directiva </a:t>
            </a:r>
            <a:r>
              <a:rPr lang="pt-PT" dirty="0" err="1">
                <a:latin typeface="Courier New"/>
                <a:cs typeface="Courier New"/>
              </a:rPr>
              <a:t>parallel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Quantas </a:t>
            </a:r>
            <a:r>
              <a:rPr lang="pt-PT" i="1" dirty="0"/>
              <a:t>threads </a:t>
            </a:r>
            <a:r>
              <a:rPr lang="pt-PT" dirty="0"/>
              <a:t>há num grupo?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/>
              <a:t>cláusula </a:t>
            </a:r>
            <a:r>
              <a:rPr lang="pt-PT" dirty="0" err="1">
                <a:latin typeface="Courier New"/>
                <a:cs typeface="Courier New"/>
              </a:rPr>
              <a:t>num_threads(int</a:t>
            </a:r>
            <a:r>
              <a:rPr lang="pt-PT" dirty="0">
                <a:latin typeface="Courier New"/>
                <a:cs typeface="Courier New"/>
              </a:rPr>
              <a:t>)</a:t>
            </a:r>
            <a:br>
              <a:rPr lang="pt-PT" dirty="0">
                <a:latin typeface="Courier New"/>
                <a:cs typeface="Courier New"/>
              </a:rPr>
            </a:b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#pragma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omp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parallel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num_threads(64)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/>
              <a:t>função </a:t>
            </a:r>
            <a:r>
              <a:rPr lang="pt-PT" dirty="0" err="1">
                <a:latin typeface="Courier New"/>
                <a:cs typeface="Courier New"/>
              </a:rPr>
              <a:t>omp_set_num_threads</a:t>
            </a:r>
            <a:r>
              <a:rPr lang="pt-PT" dirty="0">
                <a:latin typeface="Courier New"/>
                <a:cs typeface="Courier New"/>
              </a:rPr>
              <a:t>(</a:t>
            </a:r>
            <a:r>
              <a:rPr lang="pt-PT" dirty="0" err="1">
                <a:latin typeface="Courier New"/>
                <a:cs typeface="Courier New"/>
              </a:rPr>
              <a:t>int</a:t>
            </a:r>
            <a:r>
              <a:rPr lang="pt-PT" dirty="0">
                <a:latin typeface="Courier New"/>
                <a:cs typeface="Courier New"/>
              </a:rPr>
              <a:t>)</a:t>
            </a:r>
            <a:br>
              <a:rPr lang="pt-PT" dirty="0"/>
            </a:b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omp_set_num_threads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(12);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pt-PT" dirty="0">
                <a:latin typeface="Calibri"/>
                <a:cs typeface="Calibri"/>
              </a:rPr>
              <a:t>variável de ambiente </a:t>
            </a:r>
            <a:r>
              <a:rPr lang="pt-PT" dirty="0">
                <a:latin typeface="Courier New"/>
                <a:cs typeface="Courier New"/>
              </a:rPr>
              <a:t>OMP_NUM_THREADS</a:t>
            </a:r>
            <a:br>
              <a:rPr lang="pt-PT" dirty="0">
                <a:latin typeface="Courier New"/>
                <a:cs typeface="Courier New"/>
              </a:rPr>
            </a:b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&gt; 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export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OMP_NUM_THREADS=8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dirty="0">
                <a:latin typeface="Calibri"/>
                <a:cs typeface="Calibri"/>
              </a:rPr>
              <a:t>Por omissão: dependente da implementação</a:t>
            </a:r>
            <a:br>
              <a:rPr lang="pt-PT" dirty="0">
                <a:latin typeface="Calibri"/>
                <a:cs typeface="Calibri"/>
              </a:rPr>
            </a:br>
            <a:r>
              <a:rPr lang="pt-PT" dirty="0">
                <a:latin typeface="Calibri"/>
                <a:cs typeface="Calibri"/>
              </a:rPr>
              <a:t>normalmente igual ao número de processadores disponível para o programa</a:t>
            </a:r>
          </a:p>
          <a:p>
            <a:pPr marL="914400" lvl="1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OpenMP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9</a:t>
            </a:fld>
            <a:endParaRPr lang="pt-PT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16108</TotalTime>
  <Words>4566</Words>
  <Application>Microsoft Macintosh PowerPoint</Application>
  <PresentationFormat>Apresentação no Ecrã (4:3)</PresentationFormat>
  <Paragraphs>836</Paragraphs>
  <Slides>56</Slides>
  <Notes>0</Notes>
  <HiddenSlides>1</HiddenSlides>
  <MMClips>0</MMClips>
  <ScaleCrop>false</ScaleCrop>
  <HeadingPairs>
    <vt:vector size="8" baseType="variant">
      <vt:variant>
        <vt:lpstr>Tipos de letra usados</vt:lpstr>
      </vt:variant>
      <vt:variant>
        <vt:i4>11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56</vt:i4>
      </vt:variant>
    </vt:vector>
  </HeadingPairs>
  <TitlesOfParts>
    <vt:vector size="70" baseType="lpstr">
      <vt:lpstr>굴림</vt:lpstr>
      <vt:lpstr>Arial</vt:lpstr>
      <vt:lpstr>Calibri</vt:lpstr>
      <vt:lpstr>Calibri Light</vt:lpstr>
      <vt:lpstr>Cambria Math</vt:lpstr>
      <vt:lpstr>Consolas</vt:lpstr>
      <vt:lpstr>Courier New</vt:lpstr>
      <vt:lpstr>Lucida Console</vt:lpstr>
      <vt:lpstr>Lucida Sans Typewriter</vt:lpstr>
      <vt:lpstr>Times New Roman</vt:lpstr>
      <vt:lpstr>Tw Cen MT</vt:lpstr>
      <vt:lpstr>Tema do Office</vt:lpstr>
      <vt:lpstr>Equação</vt:lpstr>
      <vt:lpstr>Equation</vt:lpstr>
      <vt:lpstr>OpenMP</vt:lpstr>
      <vt:lpstr>Material de Apoio</vt:lpstr>
      <vt:lpstr>O que é o OpenMP</vt:lpstr>
      <vt:lpstr>Modelo de execução</vt:lpstr>
      <vt:lpstr>Modelo de execução</vt:lpstr>
      <vt:lpstr>Directivas</vt:lpstr>
      <vt:lpstr>directiva parallel </vt:lpstr>
      <vt:lpstr>directiva parallel </vt:lpstr>
      <vt:lpstr>directiva parallel</vt:lpstr>
      <vt:lpstr>Funções</vt:lpstr>
      <vt:lpstr>directiva parallel – ordem de execução </vt:lpstr>
      <vt:lpstr>directiva single</vt:lpstr>
      <vt:lpstr>parallel – ordem de execução </vt:lpstr>
      <vt:lpstr>parallel – ordem de execução </vt:lpstr>
      <vt:lpstr>directiva master</vt:lpstr>
      <vt:lpstr>parallel – ordem de execução </vt:lpstr>
      <vt:lpstr>Loop construct : directiva for </vt:lpstr>
      <vt:lpstr>Loop construct : directiva for </vt:lpstr>
      <vt:lpstr>desempenho</vt:lpstr>
      <vt:lpstr>Desempenho: como medir o CPI</vt:lpstr>
      <vt:lpstr>desempenho</vt:lpstr>
      <vt:lpstr>Apresentação do PowerPoint</vt:lpstr>
      <vt:lpstr>Modelo de dados</vt:lpstr>
      <vt:lpstr>Modelo de dados</vt:lpstr>
      <vt:lpstr>directiva parallel – data scope</vt:lpstr>
      <vt:lpstr>directiva parallel – data scope</vt:lpstr>
      <vt:lpstr>directiva parallel – data scope</vt:lpstr>
      <vt:lpstr>directiva parallel – data scope</vt:lpstr>
      <vt:lpstr>directiva parallel – data scope</vt:lpstr>
      <vt:lpstr>directiva for – data scope</vt:lpstr>
      <vt:lpstr>controlo de acessos a dados partilhados</vt:lpstr>
      <vt:lpstr>controlo de acessos a dados partilhados</vt:lpstr>
      <vt:lpstr>controlo de acessos a dados partilhados</vt:lpstr>
      <vt:lpstr>redução</vt:lpstr>
      <vt:lpstr>redução</vt:lpstr>
      <vt:lpstr>redução</vt:lpstr>
      <vt:lpstr>False sharing</vt:lpstr>
      <vt:lpstr>redução</vt:lpstr>
      <vt:lpstr>redução</vt:lpstr>
      <vt:lpstr>redução</vt:lpstr>
      <vt:lpstr>Escalonamento Estático</vt:lpstr>
      <vt:lpstr>Escalonamento Estático</vt:lpstr>
      <vt:lpstr>Escalonamento Estático</vt:lpstr>
      <vt:lpstr>Escalonamento estático</vt:lpstr>
      <vt:lpstr>Escalonamento Dinâmico</vt:lpstr>
      <vt:lpstr>Escalonamento Dinâmico</vt:lpstr>
      <vt:lpstr>Escalonamento Estático</vt:lpstr>
      <vt:lpstr>Escalonamento dinâmico</vt:lpstr>
      <vt:lpstr>desempenho – tempo de execução</vt:lpstr>
      <vt:lpstr>desempenho – tempo de execução</vt:lpstr>
      <vt:lpstr>desempenho – speed up</vt:lpstr>
      <vt:lpstr>desempenho – speed up</vt:lpstr>
      <vt:lpstr>Desempenho</vt:lpstr>
      <vt:lpstr>desempenho – eficiência</vt:lpstr>
      <vt:lpstr>desempenho – eficiência</vt:lpstr>
      <vt:lpstr>desempenho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734</cp:revision>
  <dcterms:created xsi:type="dcterms:W3CDTF">2015-01-05T11:29:18Z</dcterms:created>
  <dcterms:modified xsi:type="dcterms:W3CDTF">2024-11-20T12:14:20Z</dcterms:modified>
</cp:coreProperties>
</file>