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sario Bold" charset="1" panose="02000503060000020004"/>
      <p:regular r:id="rId19"/>
    </p:embeddedFont>
    <p:embeddedFont>
      <p:font typeface="Rosario" charset="1" panose="02000503040000020003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15" Target="../media/image18.jpeg" Type="http://schemas.openxmlformats.org/officeDocument/2006/relationships/image"/><Relationship Id="rId16" Target="../media/image1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50413" y="-2743662"/>
            <a:ext cx="7298595" cy="729859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342613" y="5961860"/>
            <a:ext cx="7298595" cy="729859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959727" y="3595206"/>
            <a:ext cx="1919454" cy="191945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8905443"/>
            <a:ext cx="3920639" cy="705715"/>
          </a:xfrm>
          <a:custGeom>
            <a:avLst/>
            <a:gdLst/>
            <a:ahLst/>
            <a:cxnLst/>
            <a:rect r="r" b="b" t="t" l="l"/>
            <a:pathLst>
              <a:path h="705715" w="3920639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591032" y="-89250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153568" y="2389297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546747" y="78272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326504" y="5985148"/>
            <a:ext cx="1320124" cy="1320124"/>
          </a:xfrm>
          <a:custGeom>
            <a:avLst/>
            <a:gdLst/>
            <a:ahLst/>
            <a:cxnLst/>
            <a:rect r="r" b="b" t="t" l="l"/>
            <a:pathLst>
              <a:path h="1320124" w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05014" y="-1844324"/>
            <a:ext cx="3688648" cy="3688648"/>
          </a:xfrm>
          <a:custGeom>
            <a:avLst/>
            <a:gdLst/>
            <a:ahLst/>
            <a:cxnLst/>
            <a:rect r="r" b="b" t="t" l="l"/>
            <a:pathLst>
              <a:path h="3688648" w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0800000">
            <a:off x="16153568" y="606788"/>
            <a:ext cx="1665995" cy="1665995"/>
          </a:xfrm>
          <a:custGeom>
            <a:avLst/>
            <a:gdLst/>
            <a:ahLst/>
            <a:cxnLst/>
            <a:rect r="r" b="b" t="t" l="l"/>
            <a:pathLst>
              <a:path h="1665995" w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89513" y="4017192"/>
            <a:ext cx="16330050" cy="1360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20"/>
              </a:lnSpc>
            </a:pPr>
            <a:r>
              <a:rPr lang="en-US" sz="7942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AI-Generated Python Code Detector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00194" y="5648355"/>
            <a:ext cx="8111475" cy="423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7"/>
              </a:lnSpc>
            </a:pPr>
            <a:r>
              <a:rPr lang="en-US" sz="54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Group 28</a:t>
            </a:r>
          </a:p>
          <a:p>
            <a:pPr algn="l">
              <a:lnSpc>
                <a:spcPts val="5237"/>
              </a:lnSpc>
            </a:pPr>
            <a:r>
              <a:rPr lang="en-US" sz="37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Li Yiran 121090291</a:t>
            </a:r>
          </a:p>
          <a:p>
            <a:pPr algn="l">
              <a:lnSpc>
                <a:spcPts val="5237"/>
              </a:lnSpc>
            </a:pPr>
            <a:r>
              <a:rPr lang="en-US" sz="37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Li Bingrong 121090256</a:t>
            </a:r>
          </a:p>
          <a:p>
            <a:pPr algn="l">
              <a:lnSpc>
                <a:spcPts val="5237"/>
              </a:lnSpc>
            </a:pPr>
            <a:r>
              <a:rPr lang="en-US" sz="37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Wang Xun 121090570</a:t>
            </a:r>
          </a:p>
          <a:p>
            <a:pPr algn="l">
              <a:lnSpc>
                <a:spcPts val="5237"/>
              </a:lnSpc>
            </a:pPr>
            <a:r>
              <a:rPr lang="en-US" sz="37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Liang Ruoyu 121090311</a:t>
            </a:r>
          </a:p>
          <a:p>
            <a:pPr algn="l">
              <a:lnSpc>
                <a:spcPts val="5237"/>
              </a:lnSpc>
            </a:pPr>
            <a:r>
              <a:rPr lang="en-US" sz="37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Elizaveta Slavinskaia 124400015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842716" y="2122828"/>
            <a:ext cx="6602569" cy="144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102411" y="3992380"/>
            <a:ext cx="12083178" cy="4581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Complementary Error Patterns:</a:t>
            </a:r>
          </a:p>
          <a:p>
            <a:pPr algn="l">
              <a:lnSpc>
                <a:spcPts val="5227"/>
              </a:lnSpc>
            </a:pP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CodeBERT may miss some structural details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GNN may miss semantic nuances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Fusion compensates for both, improving robustness and efficiency</a:t>
            </a: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931568" y="2523465"/>
            <a:ext cx="8424863" cy="1450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b="true" sz="84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CONCLUSION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75160" y="4307852"/>
            <a:ext cx="10739460" cy="5281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 this study, we successfully developed a model that leverages the strengths of both CodeBERT and GNN to effectively detect AI-generated code. By combining the semantic anomaly detection capabilities of CodeBERT with the structural rigidity analysis provided by GNN, our model achieves superior performance compared to traditional methods.</a:t>
            </a:r>
          </a:p>
          <a:p>
            <a:pPr algn="ctr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013827" y="3189756"/>
            <a:ext cx="10260346" cy="424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b="true" sz="1651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1862" y="9285605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91862" y="3999341"/>
            <a:ext cx="3994984" cy="1869300"/>
          </a:xfrm>
          <a:custGeom>
            <a:avLst/>
            <a:gdLst/>
            <a:ahLst/>
            <a:cxnLst/>
            <a:rect r="r" b="b" t="t" l="l"/>
            <a:pathLst>
              <a:path h="1869300" w="3994984">
                <a:moveTo>
                  <a:pt x="0" y="0"/>
                </a:moveTo>
                <a:lnTo>
                  <a:pt x="3994984" y="0"/>
                </a:lnTo>
                <a:lnTo>
                  <a:pt x="3994984" y="1869300"/>
                </a:lnTo>
                <a:lnTo>
                  <a:pt x="0" y="1869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21434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790701" y="2535455"/>
            <a:ext cx="6454885" cy="7111138"/>
          </a:xfrm>
          <a:custGeom>
            <a:avLst/>
            <a:gdLst/>
            <a:ahLst/>
            <a:cxnLst/>
            <a:rect r="r" b="b" t="t" l="l"/>
            <a:pathLst>
              <a:path h="7111138" w="6454885">
                <a:moveTo>
                  <a:pt x="0" y="0"/>
                </a:moveTo>
                <a:lnTo>
                  <a:pt x="6454884" y="0"/>
                </a:lnTo>
                <a:lnTo>
                  <a:pt x="6454884" y="7111138"/>
                </a:lnTo>
                <a:lnTo>
                  <a:pt x="0" y="711113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135413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186846" y="2869138"/>
            <a:ext cx="6098271" cy="6389162"/>
          </a:xfrm>
          <a:custGeom>
            <a:avLst/>
            <a:gdLst/>
            <a:ahLst/>
            <a:cxnLst/>
            <a:rect r="r" b="b" t="t" l="l"/>
            <a:pathLst>
              <a:path h="6389162" w="6098271">
                <a:moveTo>
                  <a:pt x="0" y="0"/>
                </a:moveTo>
                <a:lnTo>
                  <a:pt x="6098271" y="0"/>
                </a:lnTo>
                <a:lnTo>
                  <a:pt x="6098271" y="6389162"/>
                </a:lnTo>
                <a:lnTo>
                  <a:pt x="0" y="638916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3194" t="-49048" r="-20819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284594" y="454388"/>
            <a:ext cx="8424863" cy="13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7"/>
              </a:lnSpc>
            </a:pPr>
            <a:r>
              <a:rPr lang="en-US" b="true" sz="78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APPENDIX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0728507" y="2203119"/>
            <a:ext cx="0" cy="6492240"/>
          </a:xfrm>
          <a:prstGeom prst="line">
            <a:avLst/>
          </a:prstGeom>
          <a:ln cap="flat" w="38100">
            <a:solidFill>
              <a:srgbClr val="30318B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1862" y="9285605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87697" y="785852"/>
            <a:ext cx="8424863" cy="13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7"/>
              </a:lnSpc>
            </a:pPr>
            <a:r>
              <a:rPr lang="en-US" b="true" sz="78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BACKGROUND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5144" y="2421638"/>
            <a:ext cx="14854156" cy="8110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9698" indent="-384849" lvl="1">
              <a:lnSpc>
                <a:spcPts val="4991"/>
              </a:lnSpc>
              <a:buFont typeface="Arial"/>
              <a:buChar char="•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AI-driven code generation tools have revolutionized software development, but distinguishing between human-written and AI-generated code remains a major challenge.</a:t>
            </a:r>
          </a:p>
          <a:p>
            <a:pPr algn="l" marL="726519" indent="-363259" lvl="1">
              <a:lnSpc>
                <a:spcPts val="4711"/>
              </a:lnSpc>
              <a:buFont typeface="Arial"/>
              <a:buChar char="•"/>
            </a:pPr>
            <a:r>
              <a:rPr lang="en-US" b="true" sz="3365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Why it matters?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 quality and security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Protecting intellectual property and preventing plagiarism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Ensuring ethical use of AI in development.</a:t>
            </a:r>
          </a:p>
          <a:p>
            <a:pPr algn="l" marL="769698" indent="-384849" lvl="1">
              <a:lnSpc>
                <a:spcPts val="4991"/>
              </a:lnSpc>
              <a:buFont typeface="Arial"/>
              <a:buChar char="•"/>
            </a:pPr>
            <a:r>
              <a:rPr lang="en-US" b="true" sz="3565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Challenge: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AI-generated code tends to be predictable and smooth, while human-written code contains more random deviations.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Traditional detection methods are insufficient in addressing these issues.</a:t>
            </a:r>
          </a:p>
          <a:p>
            <a:pPr algn="l">
              <a:lnSpc>
                <a:spcPts val="499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293170" y="9849959"/>
            <a:ext cx="1869932" cy="1557173"/>
            <a:chOff x="0" y="0"/>
            <a:chExt cx="826314" cy="688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26314" cy="688107"/>
            </a:xfrm>
            <a:custGeom>
              <a:avLst/>
              <a:gdLst/>
              <a:ahLst/>
              <a:cxnLst/>
              <a:rect r="r" b="b" t="t" l="l"/>
              <a:pathLst>
                <a:path h="688107" w="826314">
                  <a:moveTo>
                    <a:pt x="413157" y="0"/>
                  </a:moveTo>
                  <a:cubicBezTo>
                    <a:pt x="184977" y="0"/>
                    <a:pt x="0" y="154038"/>
                    <a:pt x="0" y="344054"/>
                  </a:cubicBezTo>
                  <a:cubicBezTo>
                    <a:pt x="0" y="534069"/>
                    <a:pt x="184977" y="688107"/>
                    <a:pt x="413157" y="688107"/>
                  </a:cubicBezTo>
                  <a:cubicBezTo>
                    <a:pt x="641337" y="688107"/>
                    <a:pt x="826314" y="534069"/>
                    <a:pt x="826314" y="344054"/>
                  </a:cubicBezTo>
                  <a:cubicBezTo>
                    <a:pt x="826314" y="154038"/>
                    <a:pt x="641337" y="0"/>
                    <a:pt x="413157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7467" y="26410"/>
              <a:ext cx="671380" cy="5971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1862" y="9285605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2" y="0"/>
                </a:lnTo>
                <a:lnTo>
                  <a:pt x="3135302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405144" y="2358120"/>
            <a:ext cx="14854156" cy="746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9698" indent="-384849" lvl="1">
              <a:lnSpc>
                <a:spcPts val="4991"/>
              </a:lnSpc>
              <a:buFont typeface="Arial"/>
              <a:buChar char="•"/>
            </a:pPr>
            <a:r>
              <a:rPr lang="en-US" b="true" sz="3565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Previous work: 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Most methods use either transformers (e.g., CodeBERT) or Graph Neural Networks (GNNs) to detect AI-generated code.</a:t>
            </a:r>
          </a:p>
          <a:p>
            <a:pPr algn="l" marL="769698" indent="-384849" lvl="1">
              <a:lnSpc>
                <a:spcPts val="4991"/>
              </a:lnSpc>
              <a:buFont typeface="Arial"/>
              <a:buChar char="•"/>
            </a:pPr>
            <a:r>
              <a:rPr lang="en-US" b="true" sz="3565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Our approach: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Combin</a:t>
            </a: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ing </a:t>
            </a: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CodeBERT with GNNs on Abstract Syntax Trees (ASTs) using Cross-Modal Attention, and integrate statistical features (e.g., entropy) for better performance.</a:t>
            </a:r>
          </a:p>
          <a:p>
            <a:pPr algn="l" marL="1539395" indent="-513132" lvl="2">
              <a:lnSpc>
                <a:spcPts val="4991"/>
              </a:lnSpc>
              <a:buFont typeface="Arial"/>
              <a:buChar char="⚬"/>
            </a:pPr>
            <a:r>
              <a:rPr lang="en-US" sz="35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This multi-modal architecture captures both the meaning and structure of code, improving detection accuracy.</a:t>
            </a:r>
          </a:p>
          <a:p>
            <a:pPr algn="l" marL="769698" indent="-384849" lvl="1">
              <a:lnSpc>
                <a:spcPts val="4991"/>
              </a:lnSpc>
              <a:buFont typeface="Arial"/>
              <a:buChar char="•"/>
            </a:pPr>
            <a:r>
              <a:rPr lang="en-US" b="true" sz="3565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A more robust and effective system for detecting AI-generated code!</a:t>
            </a:r>
          </a:p>
          <a:p>
            <a:pPr algn="r">
              <a:lnSpc>
                <a:spcPts val="4291"/>
              </a:lnSpc>
            </a:pPr>
            <a:r>
              <a:rPr lang="en-US" sz="3065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(improvement over traditional GNN and CodeBERT-based classifiers)</a:t>
            </a:r>
          </a:p>
          <a:p>
            <a:pPr algn="l">
              <a:lnSpc>
                <a:spcPts val="5271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172878" y="7633472"/>
            <a:ext cx="1383627" cy="1055016"/>
          </a:xfrm>
          <a:custGeom>
            <a:avLst/>
            <a:gdLst/>
            <a:ahLst/>
            <a:cxnLst/>
            <a:rect r="r" b="b" t="t" l="l"/>
            <a:pathLst>
              <a:path h="1055016" w="1383627">
                <a:moveTo>
                  <a:pt x="0" y="0"/>
                </a:moveTo>
                <a:lnTo>
                  <a:pt x="1383628" y="0"/>
                </a:lnTo>
                <a:lnTo>
                  <a:pt x="1383628" y="1055016"/>
                </a:lnTo>
                <a:lnTo>
                  <a:pt x="0" y="105501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59513" y="838230"/>
            <a:ext cx="8424863" cy="1343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7"/>
              </a:lnSpc>
            </a:pPr>
            <a:r>
              <a:rPr lang="en-US" b="true" sz="7862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NOVELTY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081914" y="2810718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Source: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96351" y="3630590"/>
            <a:ext cx="13160034" cy="5980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250" indent="-409625" lvl="1">
              <a:lnSpc>
                <a:spcPts val="5312"/>
              </a:lnSpc>
              <a:buFont typeface="Arial"/>
              <a:buChar char="•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Python codes written by humans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CodeSearchNet Python Subset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https://huggingface.co/datasets/code_search_net</a:t>
            </a:r>
          </a:p>
          <a:p>
            <a:pPr algn="l" marL="1638503" indent="-546168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label=0</a:t>
            </a:r>
          </a:p>
          <a:p>
            <a:pPr algn="l" marL="819250" indent="-409625" lvl="1">
              <a:lnSpc>
                <a:spcPts val="5312"/>
              </a:lnSpc>
              <a:buFont typeface="Arial"/>
              <a:buChar char="•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Python codes generated by AI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MBPP - Mostly Basic Python Problems (with GPT code)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https://huggingface.co/datasets/mbpp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label=1</a:t>
            </a:r>
          </a:p>
          <a:p>
            <a:pPr algn="l">
              <a:lnSpc>
                <a:spcPts val="5312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616966" y="637225"/>
            <a:ext cx="9392184" cy="1167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5"/>
              </a:lnSpc>
            </a:pPr>
            <a:r>
              <a:rPr lang="en-US" b="true" sz="6789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616966" y="637225"/>
            <a:ext cx="9392184" cy="1167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5"/>
              </a:lnSpc>
            </a:pPr>
            <a:r>
              <a:rPr lang="en-US" b="true" sz="6789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PREPROCESSING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81138" y="1774928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Normalization &amp; Feature Extraction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3393" y="2668255"/>
            <a:ext cx="13160034" cy="798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250" indent="-409625" lvl="1">
              <a:lnSpc>
                <a:spcPts val="5312"/>
              </a:lnSpc>
              <a:buAutoNum type="arabicPeriod" startAt="1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 Normalization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Whitespace/indentation standardization (tabs→spaces, trim lines)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Comment removal (regex for #, ''', """)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AST-robust 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parsing (min-indent preservation, try-except fal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lback)</a:t>
            </a:r>
          </a:p>
          <a:p>
            <a:pPr algn="l" marL="819250" indent="-409625" lvl="1">
              <a:lnSpc>
                <a:spcPts val="5312"/>
              </a:lnSpc>
              <a:buAutoNum type="arabicPeriod" startAt="1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Fea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ture Engineering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Basic stats: Code length, avg line length, parenthesis ratio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AST features: Node count, IF de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pth, function calls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Lexical: Keyword density (e.g., if, def)</a:t>
            </a:r>
          </a:p>
          <a:p>
            <a:pPr algn="l">
              <a:lnSpc>
                <a:spcPts val="531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57079" y="2920465"/>
            <a:ext cx="7660027" cy="6647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250" indent="-409625" lvl="1">
              <a:lnSpc>
                <a:spcPts val="5312"/>
              </a:lnSpc>
              <a:buAutoNum type="arabicPeriod" startAt="1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Stratified Balancing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Binned AI/human samples by code length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Matched sample counts 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per bin (avoided length bias)</a:t>
            </a:r>
          </a:p>
          <a:p>
            <a:pPr algn="l" marL="819250" indent="-409625" lvl="1">
              <a:lnSpc>
                <a:spcPts val="5312"/>
              </a:lnSpc>
              <a:buAutoNum type="arabicPeriod" startAt="1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Validation</a:t>
            </a:r>
          </a:p>
          <a:p>
            <a:pPr algn="l" marL="1638500" indent="-546167" lvl="2">
              <a:lnSpc>
                <a:spcPts val="5312"/>
              </a:lnSpc>
              <a:buFont typeface="Arial"/>
              <a:buChar char="⚬"/>
            </a:pP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Fil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tered anom</a:t>
            </a:r>
            <a:r>
              <a:rPr lang="en-US" sz="379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alies: Zero-length, extreme parenthesis ratios</a:t>
            </a:r>
          </a:p>
          <a:p>
            <a:pPr algn="l">
              <a:lnSpc>
                <a:spcPts val="5312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917107" y="3727782"/>
            <a:ext cx="9328478" cy="4992040"/>
          </a:xfrm>
          <a:custGeom>
            <a:avLst/>
            <a:gdLst/>
            <a:ahLst/>
            <a:cxnLst/>
            <a:rect r="r" b="b" t="t" l="l"/>
            <a:pathLst>
              <a:path h="4992040" w="9328478">
                <a:moveTo>
                  <a:pt x="0" y="0"/>
                </a:moveTo>
                <a:lnTo>
                  <a:pt x="9328478" y="0"/>
                </a:lnTo>
                <a:lnTo>
                  <a:pt x="9328478" y="4992040"/>
                </a:lnTo>
                <a:lnTo>
                  <a:pt x="0" y="49920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908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16966" y="637225"/>
            <a:ext cx="9392184" cy="1167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05"/>
              </a:lnSpc>
            </a:pPr>
            <a:r>
              <a:rPr lang="en-US" b="true" sz="6789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DATA PREPROCESSING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81138" y="1774928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Balanced Representation &amp; Quality Control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079782" y="382824"/>
            <a:ext cx="6700829" cy="115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2"/>
              </a:lnSpc>
            </a:pPr>
            <a:r>
              <a:rPr lang="en-US" b="true" sz="673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METHODOLOGY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17584" y="1635451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Hybrid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2820243"/>
            <a:ext cx="5411498" cy="655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CodeBERT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Pre-trained on 6.2M code samples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Captures contextual anomalies in code tokens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Detects "over-smooth" patterns (AI) vs. human randomness</a:t>
            </a:r>
          </a:p>
          <a:p>
            <a:pPr algn="l">
              <a:lnSpc>
                <a:spcPts val="5227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438251" y="2820243"/>
            <a:ext cx="5411498" cy="786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GNN on AST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Processes code as graph (nodes=AST elements)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Identifies:</a:t>
            </a:r>
          </a:p>
          <a:p>
            <a:pPr algn="l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Mechanical code     repetition</a:t>
            </a:r>
          </a:p>
          <a:p>
            <a:pPr algn="l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Over-precise branching structures</a:t>
            </a:r>
          </a:p>
          <a:p>
            <a:pPr algn="l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Abnormal node connections</a:t>
            </a:r>
          </a:p>
          <a:p>
            <a:pPr algn="ctr">
              <a:lnSpc>
                <a:spcPts val="5227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849749" y="2820243"/>
            <a:ext cx="5411498" cy="721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7"/>
              </a:lnSpc>
            </a:pPr>
            <a:r>
              <a:rPr lang="en-US" sz="37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S</a:t>
            </a:r>
            <a:r>
              <a:rPr lang="en-US" sz="37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tatistics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L</a:t>
            </a: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exical entropy (lower in AI code)</a:t>
            </a:r>
          </a:p>
          <a:p>
            <a:pPr algn="l" marL="806208" indent="-403104" lvl="1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Comment pattern analysis:</a:t>
            </a:r>
          </a:p>
          <a:p>
            <a:pPr algn="l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AI: Formulaic/no comments (75% cases)</a:t>
            </a:r>
          </a:p>
          <a:p>
            <a:pPr algn="l" marL="806208" indent="-403104" lvl="1">
              <a:lnSpc>
                <a:spcPts val="5227"/>
              </a:lnSpc>
              <a:buAutoNum type="arabicPeriod" startAt="1"/>
            </a:pPr>
            <a:r>
              <a:rPr lang="en-US" sz="37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Human: Irregular but meaningful</a:t>
            </a:r>
          </a:p>
          <a:p>
            <a:pPr algn="l">
              <a:lnSpc>
                <a:spcPts val="5227"/>
              </a:lnSpc>
            </a:pP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079782" y="473438"/>
            <a:ext cx="6700829" cy="115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2"/>
              </a:lnSpc>
            </a:pPr>
            <a:r>
              <a:rPr lang="en-US" b="true" sz="6730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METHODOLOGY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65224" y="2654611"/>
            <a:ext cx="12462289" cy="77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47"/>
              </a:lnSpc>
            </a:pPr>
            <a:r>
              <a:rPr lang="en-US" sz="4534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Why It Works: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53191" y="3954515"/>
            <a:ext cx="16366372" cy="3678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CodeBERT ➔ Semantic anomalies </a:t>
            </a:r>
          </a:p>
          <a:p>
            <a:pPr algn="l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GNN ➔ Structural rigidity detection</a:t>
            </a:r>
          </a:p>
          <a:p>
            <a:pPr algn="l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Stats ➔ Surface-level forensic signals</a:t>
            </a:r>
          </a:p>
          <a:p>
            <a:pPr algn="l" marL="935745" indent="-467873" lvl="1">
              <a:lnSpc>
                <a:spcPts val="6067"/>
              </a:lnSpc>
              <a:buFont typeface="Arial"/>
              <a:buChar char="•"/>
            </a:pPr>
            <a:r>
              <a:rPr lang="en-US" sz="4334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Complementary error patterns → 20%↑ Fusion vs single models</a:t>
            </a:r>
          </a:p>
          <a:p>
            <a:pPr algn="l">
              <a:lnSpc>
                <a:spcPts val="522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5470" y="-2376191"/>
            <a:ext cx="5272633" cy="52726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914620" y="7117545"/>
            <a:ext cx="5704840" cy="570484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3752" y="9567782"/>
            <a:ext cx="1839350" cy="18393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51846" y="2203119"/>
            <a:ext cx="1386647" cy="138664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9046803"/>
            <a:ext cx="3135301" cy="564354"/>
          </a:xfrm>
          <a:custGeom>
            <a:avLst/>
            <a:gdLst/>
            <a:ahLst/>
            <a:cxnLst/>
            <a:rect r="r" b="b" t="t" l="l"/>
            <a:pathLst>
              <a:path h="564354" w="3135301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1107912" y="-1038882"/>
            <a:ext cx="2972604" cy="2972604"/>
          </a:xfrm>
          <a:custGeom>
            <a:avLst/>
            <a:gdLst/>
            <a:ahLst/>
            <a:cxnLst/>
            <a:rect r="r" b="b" t="t" l="l"/>
            <a:pathLst>
              <a:path h="2972604" w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6457937" y="2063642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637449" y="8575609"/>
            <a:ext cx="3216273" cy="3216273"/>
          </a:xfrm>
          <a:custGeom>
            <a:avLst/>
            <a:gdLst/>
            <a:ahLst/>
            <a:cxnLst/>
            <a:rect r="r" b="b" t="t" l="l"/>
            <a:pathLst>
              <a:path h="3216273" w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86566" y="7117545"/>
            <a:ext cx="1031856" cy="1031856"/>
          </a:xfrm>
          <a:custGeom>
            <a:avLst/>
            <a:gdLst/>
            <a:ahLst/>
            <a:cxnLst/>
            <a:rect r="r" b="b" t="t" l="l"/>
            <a:pathLst>
              <a:path h="1031856" w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594" y="-1726493"/>
            <a:ext cx="2664744" cy="2664744"/>
          </a:xfrm>
          <a:custGeom>
            <a:avLst/>
            <a:gdLst/>
            <a:ahLst/>
            <a:cxnLst/>
            <a:rect r="r" b="b" t="t" l="l"/>
            <a:pathLst>
              <a:path h="2664744" w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10800000">
            <a:off x="16457937" y="606788"/>
            <a:ext cx="1361627" cy="1361627"/>
          </a:xfrm>
          <a:custGeom>
            <a:avLst/>
            <a:gdLst/>
            <a:ahLst/>
            <a:cxnLst/>
            <a:rect r="r" b="b" t="t" l="l"/>
            <a:pathLst>
              <a:path h="1361627" w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759144" y="2625577"/>
            <a:ext cx="5463160" cy="5463160"/>
          </a:xfrm>
          <a:prstGeom prst="rect">
            <a:avLst/>
          </a:prstGeom>
        </p:spPr>
      </p:pic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734801" y="3425269"/>
          <a:ext cx="12248422" cy="3686175"/>
        </p:xfrm>
        <a:graphic>
          <a:graphicData uri="http://schemas.openxmlformats.org/drawingml/2006/table">
            <a:tbl>
              <a:tblPr/>
              <a:tblGrid>
                <a:gridCol w="2041404"/>
                <a:gridCol w="2041404"/>
                <a:gridCol w="2041404"/>
                <a:gridCol w="2041404"/>
                <a:gridCol w="2041404"/>
                <a:gridCol w="2041404"/>
              </a:tblGrid>
              <a:tr h="1029819">
                <a:tc gridSpan="6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Rosario"/>
                          <a:ea typeface="Rosario"/>
                          <a:cs typeface="Rosario"/>
                          <a:sym typeface="Rosario"/>
                        </a:rPr>
                        <a:t>5-Fold Average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976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 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6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93.31%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91.35%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96.26%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93.68%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93.22%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3" id="23"/>
          <p:cNvSpPr txBox="true"/>
          <p:nvPr/>
        </p:nvSpPr>
        <p:spPr>
          <a:xfrm rot="0">
            <a:off x="3157464" y="866775"/>
            <a:ext cx="6602569" cy="144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47"/>
              </a:lnSpc>
            </a:pPr>
            <a:r>
              <a:rPr lang="en-US" sz="8462" b="true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DAGlReMgZYo</dc:identifier>
  <dcterms:modified xsi:type="dcterms:W3CDTF">2011-08-01T06:04:30Z</dcterms:modified>
  <cp:revision>1</cp:revision>
  <dc:title>Blue Modern Abstract Presentation</dc:title>
</cp:coreProperties>
</file>