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81181" r:id="rId2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98C2F2AD-D839-4B10-933A-4C576E118152}">
          <p14:sldIdLst>
            <p14:sldId id="2147481181"/>
          </p14:sldIdLst>
        </p14:section>
        <p14:section name="タイトルなしのセクション" id="{E49596DF-2939-487B-AB9C-37418A4F1DE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0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吉也 伊藤" userId="59c034dec540282f" providerId="LiveId" clId="{DD3F4DA5-A9D7-4185-B465-3F2585BB4032}"/>
    <pc:docChg chg="modSld">
      <pc:chgData name="吉也 伊藤" userId="59c034dec540282f" providerId="LiveId" clId="{DD3F4DA5-A9D7-4185-B465-3F2585BB4032}" dt="2025-08-21T10:20:44.618" v="0" actId="1076"/>
      <pc:docMkLst>
        <pc:docMk/>
      </pc:docMkLst>
      <pc:sldChg chg="modSp mod">
        <pc:chgData name="吉也 伊藤" userId="59c034dec540282f" providerId="LiveId" clId="{DD3F4DA5-A9D7-4185-B465-3F2585BB4032}" dt="2025-08-21T10:20:44.618" v="0" actId="1076"/>
        <pc:sldMkLst>
          <pc:docMk/>
          <pc:sldMk cId="3658050240" sldId="2147481181"/>
        </pc:sldMkLst>
        <pc:spChg chg="mod">
          <ac:chgData name="吉也 伊藤" userId="59c034dec540282f" providerId="LiveId" clId="{DD3F4DA5-A9D7-4185-B465-3F2585BB4032}" dt="2025-08-21T10:20:44.618" v="0" actId="1076"/>
          <ac:spMkLst>
            <pc:docMk/>
            <pc:sldMk cId="3658050240" sldId="2147481181"/>
            <ac:spMk id="2" creationId="{90AC9DCD-D9B5-F936-0042-8C2A37A7CD2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059BD-0AAC-4122-8094-1912D15817ED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8975" y="4821238"/>
            <a:ext cx="5510213" cy="39449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902075" y="9517063"/>
            <a:ext cx="2984500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FAA75-21BD-419F-B814-F074EE4D6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06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A1B44-5C2C-FD23-8F29-FE43F396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BC5F43A-B085-2EBF-2273-78451660F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A64BC91-349B-8A0A-8FEF-2A7C86217A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22D9A1-D330-E9FE-5D6E-ADC9C34A4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115F04-FA96-4F4F-8589-00A5965DC72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23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5FDB3E-59C9-819B-A30D-A3983EA30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91CCB92-3D22-6345-261A-41A4BC601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3A422-B465-4767-D9AF-C3E8CD94F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012C64-B4A7-E015-E1A8-37E905D9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DEF7CA-A8DD-8952-D07B-BF166948C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6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F4C26-0B00-BC06-027A-62FD7FFB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17F7FE-FFF0-D944-CE50-C7B545905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DDF766-6351-3DF3-76D9-C8D730E8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4F8F7-67F4-802E-D898-4F002E58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CA5DF8-5A33-672E-4893-A91B7718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7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813091-FEF5-D5F3-5281-C0626A4D2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2C8AC1-0FE3-3AA3-29ED-4B25BFB6C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831B79-F732-5FEB-AFEB-5915E7958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F0562D-CA3F-3801-E412-047DB825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297534-5B1B-B18D-C2F7-3A34E04F1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400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F0FF-5E4D-4571-BFF4-B3102F4B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A602-7C3A-4B47-91F0-99B440F218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539875" cy="365125"/>
          </a:xfrm>
        </p:spPr>
        <p:txBody>
          <a:bodyPr/>
          <a:lstStyle/>
          <a:p>
            <a:fld id="{8A2D0064-AAF6-4091-BA60-DBB884E73FD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899" y="962025"/>
            <a:ext cx="11325225" cy="40005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375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7B27E-6813-F1F5-CF13-2A687D682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5EF9E3-09A5-1CBD-9421-AB16104D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B96362-0BA8-0CC6-8BD2-1B242AD6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D73FA9-C38B-C54A-D2A8-CD1964E9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A61680-1443-52A4-A2C0-73D8EAC4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78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69F2C-A667-45DF-3E93-E2BFC9FC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586DDD-B5D0-C3C2-1CBF-1283ADA62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A4265E-CFDF-2852-F9CA-7B5FDE4C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592884-36ED-C015-D1F0-40AE5C53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72CD5E-6166-B580-0DFE-53D46C0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914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CAF102-378B-000E-9D97-90C5688B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CE8996F-5DBA-40FE-71D6-7E66C00BB0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E308B33-15EA-5AFB-62DF-F681852D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3164F-1808-4567-2CFC-3E30930F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639DDB-6DBF-5564-F760-33331DA6F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E2E28-0E03-3D7F-C3FF-E22001AE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70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9BB522-7057-F9CA-2E3F-2643D3F6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645AB5-B2A2-5D91-E312-4A902EE10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022A5-8BF8-0581-4E72-43F9BC1E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E7081C-697F-6ED0-629D-A793E2448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EF34C2A-8625-3D1E-286B-2B060766C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DDE16F-9E75-2D51-050E-389726C8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1C8DC9-C83E-406D-065C-49C2CCB6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0F6288-7EFA-4458-E698-1C597366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605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2DBF07-02E9-0391-DBC7-CCE8EE5B6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677A754-AA01-AD50-AF7D-49414F58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E2C022-A2ED-F0D1-42E4-E6516F72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E4F15F5-3E21-5A24-75DB-B658603F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28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AE7D9E9-A6A0-D60C-1F8F-A5E62247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BF84F68-5B22-369F-660E-B7A494F77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16A097-7564-9581-1FB6-0B45E8BF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170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256A56-9DF7-A960-B9E5-8FAB4606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E0A7B-4E3F-4AAB-6E5F-64ED65AE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1021AD-40BF-F6BA-961D-A13A5445C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19B09F-E916-2C6D-D12A-78DC6D04A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45F03-2633-021B-AC89-2CD7404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0FEBE3-8FA4-CBBC-4E35-2711C5A7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4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096BB1-A445-0A97-7A9B-8975C15A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00650E9-16DC-E80F-E0E9-05E89FE47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B3D2D6-3E13-DC73-5EA9-D1D85A66E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6ED864-9A1A-075B-EBAA-305A2BFC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E73A95-AE7F-AF7C-C3DC-B583C5593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980DF4-45D2-C2DB-231C-1608C73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6526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BA92AF0-4F57-63C6-A916-B7244AC26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00E8E9-4EA3-F79D-3D87-7D50B9848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A93065-81AD-F2C8-5061-678145C5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D1B42-5052-4FF8-8104-8155A11A2410}" type="datetimeFigureOut">
              <a:rPr kumimoji="1" lang="ja-JP" altLang="en-US" smtClean="0"/>
              <a:t>2025/8/21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6738F8-98B9-69C1-A3DA-F262B2145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18EA8-D206-F497-B398-AEC1B0F691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16758-5B94-4CDA-9628-403C5E1921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81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jp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svg"/><Relationship Id="rId27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16376-9EF6-B356-B06A-1B02FA292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94228DC3-BC9C-0809-34FB-087CA3FC297C}"/>
              </a:ext>
            </a:extLst>
          </p:cNvPr>
          <p:cNvCxnSpPr>
            <a:cxnSpLocks/>
          </p:cNvCxnSpPr>
          <p:nvPr/>
        </p:nvCxnSpPr>
        <p:spPr>
          <a:xfrm flipV="1">
            <a:off x="3991111" y="943054"/>
            <a:ext cx="2485964" cy="3098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90AC9DCD-D9B5-F936-0042-8C2A37A7C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029" y="188212"/>
            <a:ext cx="11315114" cy="258353"/>
          </a:xfrm>
        </p:spPr>
        <p:txBody>
          <a:bodyPr>
            <a:normAutofit fontScale="90000"/>
          </a:bodyPr>
          <a:lstStyle/>
          <a:p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2030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年の国・地方のネットワーク（ゼロトラスト）からの資産洗い出し</a:t>
            </a:r>
          </a:p>
        </p:txBody>
      </p: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2BC03D60-F035-033A-A33C-02DCAA9AA095}"/>
              </a:ext>
            </a:extLst>
          </p:cNvPr>
          <p:cNvGrpSpPr/>
          <p:nvPr/>
        </p:nvGrpSpPr>
        <p:grpSpPr>
          <a:xfrm>
            <a:off x="607534" y="419283"/>
            <a:ext cx="10772588" cy="6403374"/>
            <a:chOff x="511857" y="383824"/>
            <a:chExt cx="10772588" cy="6403374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157F6D4E-2F27-CD08-5A96-8827350A2BA3}"/>
                </a:ext>
              </a:extLst>
            </p:cNvPr>
            <p:cNvGrpSpPr/>
            <p:nvPr/>
          </p:nvGrpSpPr>
          <p:grpSpPr>
            <a:xfrm>
              <a:off x="511857" y="431793"/>
              <a:ext cx="2033535" cy="1721521"/>
              <a:chOff x="9218621" y="2529608"/>
              <a:chExt cx="1602842" cy="1401019"/>
            </a:xfrm>
          </p:grpSpPr>
          <p:pic>
            <p:nvPicPr>
              <p:cNvPr id="51" name="Graphic 4">
                <a:extLst>
                  <a:ext uri="{FF2B5EF4-FFF2-40B4-BE49-F238E27FC236}">
                    <a16:creationId xmlns:a16="http://schemas.microsoft.com/office/drawing/2014/main" id="{BB94CC34-634C-4237-ECB5-714439250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3682" y="2529608"/>
                <a:ext cx="1420002" cy="1401019"/>
              </a:xfrm>
              <a:prstGeom prst="rect">
                <a:avLst/>
              </a:prstGeom>
            </p:spPr>
          </p:pic>
          <p:sp>
            <p:nvSpPr>
              <p:cNvPr id="52" name="コンテンツ プレースホルダー 3">
                <a:extLst>
                  <a:ext uri="{FF2B5EF4-FFF2-40B4-BE49-F238E27FC236}">
                    <a16:creationId xmlns:a16="http://schemas.microsoft.com/office/drawing/2014/main" id="{39D3CF61-0A48-56F5-B40E-471825A9E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8621" y="3140121"/>
                <a:ext cx="1602842" cy="32781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1pPr>
                <a:lvl2pPr marL="62865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2pPr>
                <a:lvl3pPr marL="10287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Government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Cloud</a:t>
                </a: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F175312E-6F5D-9A34-67FE-9EE54A57B30B}"/>
                </a:ext>
              </a:extLst>
            </p:cNvPr>
            <p:cNvGrpSpPr/>
            <p:nvPr/>
          </p:nvGrpSpPr>
          <p:grpSpPr>
            <a:xfrm>
              <a:off x="2306029" y="439981"/>
              <a:ext cx="2033535" cy="1721521"/>
              <a:chOff x="9218621" y="2529608"/>
              <a:chExt cx="1602842" cy="1401019"/>
            </a:xfrm>
          </p:grpSpPr>
          <p:pic>
            <p:nvPicPr>
              <p:cNvPr id="65" name="Graphic 4">
                <a:extLst>
                  <a:ext uri="{FF2B5EF4-FFF2-40B4-BE49-F238E27FC236}">
                    <a16:creationId xmlns:a16="http://schemas.microsoft.com/office/drawing/2014/main" id="{7880C254-9606-987E-5EA7-07F497C116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273682" y="2529608"/>
                <a:ext cx="1420002" cy="1401019"/>
              </a:xfrm>
              <a:prstGeom prst="rect">
                <a:avLst/>
              </a:prstGeom>
            </p:spPr>
          </p:pic>
          <p:sp>
            <p:nvSpPr>
              <p:cNvPr id="67" name="コンテンツ プレースホルダー 3">
                <a:extLst>
                  <a:ext uri="{FF2B5EF4-FFF2-40B4-BE49-F238E27FC236}">
                    <a16:creationId xmlns:a16="http://schemas.microsoft.com/office/drawing/2014/main" id="{49B21F4A-3043-17F3-272F-071A75A16F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18621" y="3140121"/>
                <a:ext cx="1602842" cy="327814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1pPr>
                <a:lvl2pPr marL="62865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2pPr>
                <a:lvl3pPr marL="10287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ja-JP" sz="14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LG </a:t>
                </a:r>
                <a:r>
                  <a:rPr kumimoji="0" lang="en-US" altLang="ja-JP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Cloud</a:t>
                </a:r>
              </a:p>
            </p:txBody>
          </p: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AA98BAEC-C324-F3B7-478F-3435BF521BB5}"/>
                </a:ext>
              </a:extLst>
            </p:cNvPr>
            <p:cNvGrpSpPr/>
            <p:nvPr/>
          </p:nvGrpSpPr>
          <p:grpSpPr>
            <a:xfrm>
              <a:off x="1850573" y="383824"/>
              <a:ext cx="9433872" cy="6403374"/>
              <a:chOff x="958503" y="233505"/>
              <a:chExt cx="9433872" cy="6403374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F8428AFD-DDF7-D097-F300-0727680080CB}"/>
                  </a:ext>
                </a:extLst>
              </p:cNvPr>
              <p:cNvGrpSpPr/>
              <p:nvPr/>
            </p:nvGrpSpPr>
            <p:grpSpPr>
              <a:xfrm>
                <a:off x="4941314" y="2199900"/>
                <a:ext cx="1942043" cy="1753374"/>
                <a:chOff x="9491714" y="883461"/>
                <a:chExt cx="1420002" cy="1401019"/>
              </a:xfrm>
            </p:grpSpPr>
            <p:pic>
              <p:nvPicPr>
                <p:cNvPr id="29" name="Graphic 4">
                  <a:extLst>
                    <a:ext uri="{FF2B5EF4-FFF2-40B4-BE49-F238E27FC236}">
                      <a16:creationId xmlns:a16="http://schemas.microsoft.com/office/drawing/2014/main" id="{0A0D0962-5DEC-6DA9-DCDA-80879B4822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91714" y="883461"/>
                  <a:ext cx="1420002" cy="1401019"/>
                </a:xfrm>
                <a:prstGeom prst="rect">
                  <a:avLst/>
                </a:prstGeom>
              </p:spPr>
            </p:pic>
            <p:sp>
              <p:nvSpPr>
                <p:cNvPr id="31" name="コンテンツ プレースホルダー 3">
                  <a:extLst>
                    <a:ext uri="{FF2B5EF4-FFF2-40B4-BE49-F238E27FC236}">
                      <a16:creationId xmlns:a16="http://schemas.microsoft.com/office/drawing/2014/main" id="{E6F11F28-EC23-3FF6-59F6-2D6E7C629DA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604833" y="1458805"/>
                  <a:ext cx="1134394" cy="298477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400"/>
                    </a:spcBef>
                    <a:buFont typeface="Arial" panose="020B0604020202020204" pitchFamily="34" charset="0"/>
                    <a:buChar char="•"/>
                    <a:defRPr sz="22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1pPr>
                  <a:lvl2pPr marL="628650" indent="-228600" algn="l" defTabSz="914400" rtl="0" eaLnBrk="1" latinLnBrk="0" hangingPunct="1">
                    <a:lnSpc>
                      <a:spcPct val="90000"/>
                    </a:lnSpc>
                    <a:spcBef>
                      <a:spcPts val="900"/>
                    </a:spcBef>
                    <a:buFont typeface="Arial" panose="020B0604020202020204" pitchFamily="34" charset="0"/>
                    <a:buChar char="•"/>
                    <a:defRPr sz="18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2pPr>
                  <a:lvl3pPr marL="1028700" indent="-22860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  <a:defRPr sz="16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ja-JP" altLang="en-US" sz="11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インターネットや</a:t>
                  </a:r>
                  <a:endParaRPr kumimoji="0" lang="en-US" altLang="ja-JP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ja-JP" sz="1100" dirty="0">
                      <a:solidFill>
                        <a:srgbClr val="00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IP-VPN</a:t>
                  </a:r>
                  <a:r>
                    <a:rPr kumimoji="0" lang="ja-JP" altLang="en-US" sz="1100" dirty="0">
                      <a:solidFill>
                        <a:srgbClr val="00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閉域接続</a:t>
                  </a:r>
                  <a:endParaRPr kumimoji="0" lang="ja-JP" alt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pic>
            <p:nvPicPr>
              <p:cNvPr id="60" name="Picture 154">
                <a:extLst>
                  <a:ext uri="{FF2B5EF4-FFF2-40B4-BE49-F238E27FC236}">
                    <a16:creationId xmlns:a16="http://schemas.microsoft.com/office/drawing/2014/main" id="{37DA5BE5-3807-0BD3-39B3-2FEE880995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32817" y="1501762"/>
                <a:ext cx="475129" cy="235926"/>
              </a:xfrm>
              <a:prstGeom prst="rect">
                <a:avLst/>
              </a:prstGeom>
            </p:spPr>
          </p:pic>
          <p:pic>
            <p:nvPicPr>
              <p:cNvPr id="61" name="Picture 187">
                <a:extLst>
                  <a:ext uri="{FF2B5EF4-FFF2-40B4-BE49-F238E27FC236}">
                    <a16:creationId xmlns:a16="http://schemas.microsoft.com/office/drawing/2014/main" id="{5CF10554-242A-70C5-05CA-32E42AA424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2740" y="1358208"/>
                <a:ext cx="482908" cy="550494"/>
              </a:xfrm>
              <a:prstGeom prst="rect">
                <a:avLst/>
              </a:prstGeom>
              <a:ln>
                <a:noFill/>
              </a:ln>
            </p:spPr>
          </p:pic>
          <p:grpSp>
            <p:nvGrpSpPr>
              <p:cNvPr id="39" name="グループ化 38">
                <a:extLst>
                  <a:ext uri="{FF2B5EF4-FFF2-40B4-BE49-F238E27FC236}">
                    <a16:creationId xmlns:a16="http://schemas.microsoft.com/office/drawing/2014/main" id="{7E19838C-8587-5259-F2B5-24E1B596E99E}"/>
                  </a:ext>
                </a:extLst>
              </p:cNvPr>
              <p:cNvGrpSpPr/>
              <p:nvPr/>
            </p:nvGrpSpPr>
            <p:grpSpPr>
              <a:xfrm>
                <a:off x="5955234" y="1120898"/>
                <a:ext cx="974688" cy="286331"/>
                <a:chOff x="178022" y="2349614"/>
                <a:chExt cx="2261396" cy="664323"/>
              </a:xfrm>
            </p:grpSpPr>
            <p:pic>
              <p:nvPicPr>
                <p:cNvPr id="40" name="Picture 6" descr="drive icon">
                  <a:extLst>
                    <a:ext uri="{FF2B5EF4-FFF2-40B4-BE49-F238E27FC236}">
                      <a16:creationId xmlns:a16="http://schemas.microsoft.com/office/drawing/2014/main" id="{CCEB3A13-8675-B211-61C7-C53A0D981FA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04739" y="2632365"/>
                  <a:ext cx="369853" cy="369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1" name="Picture 8" descr="gmail icon">
                  <a:extLst>
                    <a:ext uri="{FF2B5EF4-FFF2-40B4-BE49-F238E27FC236}">
                      <a16:creationId xmlns:a16="http://schemas.microsoft.com/office/drawing/2014/main" id="{601E4382-9E1C-8612-1CE5-1DEE83DCDC6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1282" y="2642026"/>
                  <a:ext cx="369853" cy="369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2" name="Picture 10" descr="calendar icon">
                  <a:extLst>
                    <a:ext uri="{FF2B5EF4-FFF2-40B4-BE49-F238E27FC236}">
                      <a16:creationId xmlns:a16="http://schemas.microsoft.com/office/drawing/2014/main" id="{D53C2231-FB18-D8F9-7769-A7AAEDCB2C1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4869" y="2644084"/>
                  <a:ext cx="369853" cy="369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3" name="Picture 12" descr="editors icon">
                  <a:extLst>
                    <a:ext uri="{FF2B5EF4-FFF2-40B4-BE49-F238E27FC236}">
                      <a16:creationId xmlns:a16="http://schemas.microsoft.com/office/drawing/2014/main" id="{FF5F0F84-14CC-3514-24FD-05EE7F1EB2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14070" y="2625924"/>
                  <a:ext cx="369853" cy="369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4" name="Picture 14" descr="meet icon">
                  <a:extLst>
                    <a:ext uri="{FF2B5EF4-FFF2-40B4-BE49-F238E27FC236}">
                      <a16:creationId xmlns:a16="http://schemas.microsoft.com/office/drawing/2014/main" id="{6D742E26-E4BA-1ABE-4227-E7F256F2253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23397" y="2638805"/>
                  <a:ext cx="369853" cy="3698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45" name="Picture 16" descr="Google Workspace | Business Apps &amp; Collaboration Tools">
                  <a:extLst>
                    <a:ext uri="{FF2B5EF4-FFF2-40B4-BE49-F238E27FC236}">
                      <a16:creationId xmlns:a16="http://schemas.microsoft.com/office/drawing/2014/main" id="{B0AD3CE6-0D56-DDEB-3537-EFC73F9842C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78022" y="2349614"/>
                  <a:ext cx="2261396" cy="29710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48" name="Picture 13">
                <a:extLst>
                  <a:ext uri="{FF2B5EF4-FFF2-40B4-BE49-F238E27FC236}">
                    <a16:creationId xmlns:a16="http://schemas.microsoft.com/office/drawing/2014/main" id="{79BF9285-BF51-1759-3B4E-2538DCA18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714553" y="1432702"/>
                <a:ext cx="375063" cy="375063"/>
              </a:xfrm>
              <a:prstGeom prst="rect">
                <a:avLst/>
              </a:prstGeom>
            </p:spPr>
          </p:pic>
          <p:grpSp>
            <p:nvGrpSpPr>
              <p:cNvPr id="46" name="グループ化 45">
                <a:extLst>
                  <a:ext uri="{FF2B5EF4-FFF2-40B4-BE49-F238E27FC236}">
                    <a16:creationId xmlns:a16="http://schemas.microsoft.com/office/drawing/2014/main" id="{E18506A9-EE3F-E0D3-3109-9C58F3A0723F}"/>
                  </a:ext>
                </a:extLst>
              </p:cNvPr>
              <p:cNvGrpSpPr/>
              <p:nvPr/>
            </p:nvGrpSpPr>
            <p:grpSpPr>
              <a:xfrm>
                <a:off x="5396476" y="462313"/>
                <a:ext cx="2421765" cy="849357"/>
                <a:chOff x="1083453" y="839160"/>
                <a:chExt cx="2570506" cy="875970"/>
              </a:xfrm>
            </p:grpSpPr>
            <p:sp>
              <p:nvSpPr>
                <p:cNvPr id="101" name="正方形/長方形 100">
                  <a:extLst>
                    <a:ext uri="{FF2B5EF4-FFF2-40B4-BE49-F238E27FC236}">
                      <a16:creationId xmlns:a16="http://schemas.microsoft.com/office/drawing/2014/main" id="{5E7C054C-1A52-58ED-D2F4-1A5E2C6402C2}"/>
                    </a:ext>
                  </a:extLst>
                </p:cNvPr>
                <p:cNvSpPr/>
                <p:nvPr/>
              </p:nvSpPr>
              <p:spPr>
                <a:xfrm>
                  <a:off x="1083453" y="1083443"/>
                  <a:ext cx="2570506" cy="36303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ja-JP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pic>
              <p:nvPicPr>
                <p:cNvPr id="104" name="図 103">
                  <a:extLst>
                    <a:ext uri="{FF2B5EF4-FFF2-40B4-BE49-F238E27FC236}">
                      <a16:creationId xmlns:a16="http://schemas.microsoft.com/office/drawing/2014/main" id="{95A7D299-DF9B-AF23-1730-04ED32B1BA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54268" y="1163593"/>
                  <a:ext cx="576610" cy="243365"/>
                </a:xfrm>
                <a:prstGeom prst="rect">
                  <a:avLst/>
                </a:prstGeom>
              </p:spPr>
            </p:pic>
            <p:pic>
              <p:nvPicPr>
                <p:cNvPr id="106" name="Picture 2" descr="Microsoft Teams Png Background | Images and Photos finder">
                  <a:extLst>
                    <a:ext uri="{FF2B5EF4-FFF2-40B4-BE49-F238E27FC236}">
                      <a16:creationId xmlns:a16="http://schemas.microsoft.com/office/drawing/2014/main" id="{58848053-47FB-58BB-E789-9B79E6F64FF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25081" y="1032589"/>
                  <a:ext cx="898282" cy="50528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7" name="Picture 4" descr="Onedrive logo - mokasinmoney">
                  <a:extLst>
                    <a:ext uri="{FF2B5EF4-FFF2-40B4-BE49-F238E27FC236}">
                      <a16:creationId xmlns:a16="http://schemas.microsoft.com/office/drawing/2014/main" id="{5584DC21-7D9C-D9FD-7BDB-D3227A1AD9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65410" y="839160"/>
                  <a:ext cx="875970" cy="87597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grpSp>
            <p:nvGrpSpPr>
              <p:cNvPr id="92" name="グループ化 91">
                <a:extLst>
                  <a:ext uri="{FF2B5EF4-FFF2-40B4-BE49-F238E27FC236}">
                    <a16:creationId xmlns:a16="http://schemas.microsoft.com/office/drawing/2014/main" id="{EA1D2D80-918A-03A7-FE27-8A459ECB3DA5}"/>
                  </a:ext>
                </a:extLst>
              </p:cNvPr>
              <p:cNvGrpSpPr/>
              <p:nvPr/>
            </p:nvGrpSpPr>
            <p:grpSpPr>
              <a:xfrm>
                <a:off x="5798025" y="6060238"/>
                <a:ext cx="349394" cy="312494"/>
                <a:chOff x="4742418" y="3939717"/>
                <a:chExt cx="624180" cy="410797"/>
              </a:xfrm>
            </p:grpSpPr>
            <p:sp>
              <p:nvSpPr>
                <p:cNvPr id="95" name="フリーフォーム: 図形 94">
                  <a:extLst>
                    <a:ext uri="{FF2B5EF4-FFF2-40B4-BE49-F238E27FC236}">
                      <a16:creationId xmlns:a16="http://schemas.microsoft.com/office/drawing/2014/main" id="{31E0AD9A-E196-B37B-C0BF-F50BF4B68B85}"/>
                    </a:ext>
                  </a:extLst>
                </p:cNvPr>
                <p:cNvSpPr/>
                <p:nvPr/>
              </p:nvSpPr>
              <p:spPr>
                <a:xfrm>
                  <a:off x="4823615" y="3939717"/>
                  <a:ext cx="463944" cy="314962"/>
                </a:xfrm>
                <a:custGeom>
                  <a:avLst/>
                  <a:gdLst>
                    <a:gd name="connsiteX0" fmla="*/ 431641 w 463944"/>
                    <a:gd name="connsiteY0" fmla="*/ 314962 h 314962"/>
                    <a:gd name="connsiteX1" fmla="*/ 32304 w 463944"/>
                    <a:gd name="connsiteY1" fmla="*/ 314962 h 314962"/>
                    <a:gd name="connsiteX2" fmla="*/ 0 w 463944"/>
                    <a:gd name="connsiteY2" fmla="*/ 282658 h 314962"/>
                    <a:gd name="connsiteX3" fmla="*/ 0 w 463944"/>
                    <a:gd name="connsiteY3" fmla="*/ 32304 h 314962"/>
                    <a:gd name="connsiteX4" fmla="*/ 32304 w 463944"/>
                    <a:gd name="connsiteY4" fmla="*/ 0 h 314962"/>
                    <a:gd name="connsiteX5" fmla="*/ 431641 w 463944"/>
                    <a:gd name="connsiteY5" fmla="*/ 0 h 314962"/>
                    <a:gd name="connsiteX6" fmla="*/ 463944 w 463944"/>
                    <a:gd name="connsiteY6" fmla="*/ 32304 h 314962"/>
                    <a:gd name="connsiteX7" fmla="*/ 463944 w 463944"/>
                    <a:gd name="connsiteY7" fmla="*/ 282658 h 314962"/>
                    <a:gd name="connsiteX8" fmla="*/ 431641 w 463944"/>
                    <a:gd name="connsiteY8" fmla="*/ 314962 h 314962"/>
                    <a:gd name="connsiteX9" fmla="*/ 32304 w 463944"/>
                    <a:gd name="connsiteY9" fmla="*/ 30689 h 314962"/>
                    <a:gd name="connsiteX10" fmla="*/ 30766 w 463944"/>
                    <a:gd name="connsiteY10" fmla="*/ 32227 h 314962"/>
                    <a:gd name="connsiteX11" fmla="*/ 30766 w 463944"/>
                    <a:gd name="connsiteY11" fmla="*/ 282658 h 314962"/>
                    <a:gd name="connsiteX12" fmla="*/ 32304 w 463944"/>
                    <a:gd name="connsiteY12" fmla="*/ 284197 h 314962"/>
                    <a:gd name="connsiteX13" fmla="*/ 431641 w 463944"/>
                    <a:gd name="connsiteY13" fmla="*/ 284197 h 314962"/>
                    <a:gd name="connsiteX14" fmla="*/ 433179 w 463944"/>
                    <a:gd name="connsiteY14" fmla="*/ 282658 h 314962"/>
                    <a:gd name="connsiteX15" fmla="*/ 433179 w 463944"/>
                    <a:gd name="connsiteY15" fmla="*/ 32304 h 314962"/>
                    <a:gd name="connsiteX16" fmla="*/ 431641 w 463944"/>
                    <a:gd name="connsiteY16" fmla="*/ 30766 h 31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3944" h="314962">
                      <a:moveTo>
                        <a:pt x="431641" y="314962"/>
                      </a:moveTo>
                      <a:lnTo>
                        <a:pt x="32304" y="314962"/>
                      </a:lnTo>
                      <a:cubicBezTo>
                        <a:pt x="14472" y="314939"/>
                        <a:pt x="21" y="300491"/>
                        <a:pt x="0" y="282658"/>
                      </a:cubicBezTo>
                      <a:lnTo>
                        <a:pt x="0" y="32304"/>
                      </a:lnTo>
                      <a:cubicBezTo>
                        <a:pt x="21" y="14472"/>
                        <a:pt x="14472" y="21"/>
                        <a:pt x="32304" y="0"/>
                      </a:cubicBezTo>
                      <a:lnTo>
                        <a:pt x="431641" y="0"/>
                      </a:lnTo>
                      <a:cubicBezTo>
                        <a:pt x="449473" y="21"/>
                        <a:pt x="463921" y="14472"/>
                        <a:pt x="463944" y="32304"/>
                      </a:cubicBezTo>
                      <a:lnTo>
                        <a:pt x="463944" y="282658"/>
                      </a:lnTo>
                      <a:cubicBezTo>
                        <a:pt x="463921" y="300491"/>
                        <a:pt x="449473" y="314939"/>
                        <a:pt x="431641" y="314962"/>
                      </a:cubicBezTo>
                      <a:close/>
                      <a:moveTo>
                        <a:pt x="32304" y="30689"/>
                      </a:moveTo>
                      <a:cubicBezTo>
                        <a:pt x="31454" y="30689"/>
                        <a:pt x="30766" y="31377"/>
                        <a:pt x="30766" y="32227"/>
                      </a:cubicBezTo>
                      <a:lnTo>
                        <a:pt x="30766" y="282658"/>
                      </a:lnTo>
                      <a:cubicBezTo>
                        <a:pt x="30766" y="283508"/>
                        <a:pt x="31454" y="284197"/>
                        <a:pt x="32304" y="284197"/>
                      </a:cubicBezTo>
                      <a:lnTo>
                        <a:pt x="431641" y="284197"/>
                      </a:lnTo>
                      <a:cubicBezTo>
                        <a:pt x="432490" y="284197"/>
                        <a:pt x="433179" y="283508"/>
                        <a:pt x="433179" y="282658"/>
                      </a:cubicBezTo>
                      <a:lnTo>
                        <a:pt x="433179" y="32304"/>
                      </a:lnTo>
                      <a:cubicBezTo>
                        <a:pt x="433179" y="31454"/>
                        <a:pt x="432490" y="30766"/>
                        <a:pt x="431641" y="307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20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98" name="フリーフォーム: 図形 97">
                  <a:extLst>
                    <a:ext uri="{FF2B5EF4-FFF2-40B4-BE49-F238E27FC236}">
                      <a16:creationId xmlns:a16="http://schemas.microsoft.com/office/drawing/2014/main" id="{1A5523E2-A475-5526-7DCA-6828C9468BD0}"/>
                    </a:ext>
                  </a:extLst>
                </p:cNvPr>
                <p:cNvSpPr/>
                <p:nvPr/>
              </p:nvSpPr>
              <p:spPr>
                <a:xfrm>
                  <a:off x="4742418" y="4223914"/>
                  <a:ext cx="624180" cy="126600"/>
                </a:xfrm>
                <a:custGeom>
                  <a:avLst/>
                  <a:gdLst>
                    <a:gd name="connsiteX0" fmla="*/ 608671 w 624180"/>
                    <a:gd name="connsiteY0" fmla="*/ 126600 h 126600"/>
                    <a:gd name="connsiteX1" fmla="*/ 15358 w 624180"/>
                    <a:gd name="connsiteY1" fmla="*/ 126600 h 126600"/>
                    <a:gd name="connsiteX2" fmla="*/ 0 w 624180"/>
                    <a:gd name="connsiteY2" fmla="*/ 111194 h 126600"/>
                    <a:gd name="connsiteX3" fmla="*/ 4628 w 624180"/>
                    <a:gd name="connsiteY3" fmla="*/ 100219 h 126600"/>
                    <a:gd name="connsiteX4" fmla="*/ 102732 w 624180"/>
                    <a:gd name="connsiteY4" fmla="*/ 4384 h 126600"/>
                    <a:gd name="connsiteX5" fmla="*/ 113500 w 624180"/>
                    <a:gd name="connsiteY5" fmla="*/ 0 h 126600"/>
                    <a:gd name="connsiteX6" fmla="*/ 512837 w 624180"/>
                    <a:gd name="connsiteY6" fmla="*/ 0 h 126600"/>
                    <a:gd name="connsiteX7" fmla="*/ 523720 w 624180"/>
                    <a:gd name="connsiteY7" fmla="*/ 4499 h 126600"/>
                    <a:gd name="connsiteX8" fmla="*/ 619670 w 624180"/>
                    <a:gd name="connsiteY8" fmla="*/ 100334 h 126600"/>
                    <a:gd name="connsiteX9" fmla="*/ 619682 w 624180"/>
                    <a:gd name="connsiteY9" fmla="*/ 122089 h 126600"/>
                    <a:gd name="connsiteX10" fmla="*/ 608787 w 624180"/>
                    <a:gd name="connsiteY10" fmla="*/ 126600 h 126600"/>
                    <a:gd name="connsiteX11" fmla="*/ 53123 w 624180"/>
                    <a:gd name="connsiteY11" fmla="*/ 95835 h 126600"/>
                    <a:gd name="connsiteX12" fmla="*/ 571522 w 624180"/>
                    <a:gd name="connsiteY12" fmla="*/ 95835 h 126600"/>
                    <a:gd name="connsiteX13" fmla="*/ 506453 w 624180"/>
                    <a:gd name="connsiteY13" fmla="*/ 30766 h 126600"/>
                    <a:gd name="connsiteX14" fmla="*/ 119730 w 624180"/>
                    <a:gd name="connsiteY14" fmla="*/ 30766 h 12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4180" h="126600">
                      <a:moveTo>
                        <a:pt x="608671" y="126600"/>
                      </a:moveTo>
                      <a:lnTo>
                        <a:pt x="15358" y="126600"/>
                      </a:lnTo>
                      <a:cubicBezTo>
                        <a:pt x="6862" y="126585"/>
                        <a:pt x="-14" y="119690"/>
                        <a:pt x="0" y="111194"/>
                      </a:cubicBezTo>
                      <a:cubicBezTo>
                        <a:pt x="7" y="107060"/>
                        <a:pt x="1675" y="103107"/>
                        <a:pt x="4628" y="100219"/>
                      </a:cubicBezTo>
                      <a:lnTo>
                        <a:pt x="102732" y="4384"/>
                      </a:lnTo>
                      <a:cubicBezTo>
                        <a:pt x="105610" y="1569"/>
                        <a:pt x="109475" y="-4"/>
                        <a:pt x="113500" y="0"/>
                      </a:cubicBezTo>
                      <a:lnTo>
                        <a:pt x="512837" y="0"/>
                      </a:lnTo>
                      <a:cubicBezTo>
                        <a:pt x="516917" y="-4"/>
                        <a:pt x="520832" y="1615"/>
                        <a:pt x="523720" y="4499"/>
                      </a:cubicBezTo>
                      <a:lnTo>
                        <a:pt x="619670" y="100334"/>
                      </a:lnTo>
                      <a:cubicBezTo>
                        <a:pt x="625681" y="106337"/>
                        <a:pt x="625685" y="116078"/>
                        <a:pt x="619682" y="122089"/>
                      </a:cubicBezTo>
                      <a:cubicBezTo>
                        <a:pt x="616793" y="124981"/>
                        <a:pt x="612875" y="126604"/>
                        <a:pt x="608787" y="126600"/>
                      </a:cubicBezTo>
                      <a:close/>
                      <a:moveTo>
                        <a:pt x="53123" y="95835"/>
                      </a:moveTo>
                      <a:lnTo>
                        <a:pt x="571522" y="95835"/>
                      </a:lnTo>
                      <a:lnTo>
                        <a:pt x="506453" y="30766"/>
                      </a:lnTo>
                      <a:lnTo>
                        <a:pt x="119730" y="307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820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3BA6D21F-FDDE-502B-428E-FDB9EAE1AE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2335" y="3489743"/>
                <a:ext cx="0" cy="5576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コンテンツ プレースホルダー 3">
                <a:extLst>
                  <a:ext uri="{FF2B5EF4-FFF2-40B4-BE49-F238E27FC236}">
                    <a16:creationId xmlns:a16="http://schemas.microsoft.com/office/drawing/2014/main" id="{60377B1C-449C-7931-E331-D27246F674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03516" y="3520431"/>
                <a:ext cx="694101" cy="236371"/>
              </a:xfrm>
              <a:prstGeom prst="rect">
                <a:avLst/>
              </a:prstGeom>
            </p:spPr>
            <p:txBody>
              <a:bodyPr wrap="none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1pPr>
                <a:lvl2pPr marL="62865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2pPr>
                <a:lvl3pPr marL="10287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ja-JP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一般インターネット回線</a:t>
                </a:r>
                <a:endParaRPr kumimoji="0" lang="en-US" altLang="ja-JP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ja-JP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(</a:t>
                </a:r>
                <a:r>
                  <a:rPr kumimoji="0" lang="ja-JP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フレッツ、</a:t>
                </a:r>
                <a:r>
                  <a:rPr kumimoji="0" lang="en-US" altLang="ja-JP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CATV</a:t>
                </a:r>
                <a:r>
                  <a:rPr kumimoji="0" lang="ja-JP" alt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等</a:t>
                </a:r>
                <a:r>
                  <a:rPr kumimoji="0" lang="en-US" altLang="ja-JP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)</a:t>
                </a:r>
                <a:endParaRPr kumimoji="0" lang="ja-JP" alt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pic>
            <p:nvPicPr>
              <p:cNvPr id="110" name="Picture 82">
                <a:extLst>
                  <a:ext uri="{FF2B5EF4-FFF2-40B4-BE49-F238E27FC236}">
                    <a16:creationId xmlns:a16="http://schemas.microsoft.com/office/drawing/2014/main" id="{D9345243-73C9-53AC-2036-C45501D26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8176" y="4037228"/>
                <a:ext cx="352668" cy="352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8528544D-8786-BF12-058D-4A44F666BA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6603" y="3563335"/>
                <a:ext cx="0" cy="49384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グループ化 15">
                <a:extLst>
                  <a:ext uri="{FF2B5EF4-FFF2-40B4-BE49-F238E27FC236}">
                    <a16:creationId xmlns:a16="http://schemas.microsoft.com/office/drawing/2014/main" id="{E768D65A-AF42-053F-1BDD-579CA3966030}"/>
                  </a:ext>
                </a:extLst>
              </p:cNvPr>
              <p:cNvGrpSpPr/>
              <p:nvPr/>
            </p:nvGrpSpPr>
            <p:grpSpPr>
              <a:xfrm>
                <a:off x="2083067" y="2242348"/>
                <a:ext cx="2033535" cy="1721521"/>
                <a:chOff x="9216337" y="2529608"/>
                <a:chExt cx="1602842" cy="1401019"/>
              </a:xfrm>
            </p:grpSpPr>
            <p:pic>
              <p:nvPicPr>
                <p:cNvPr id="17" name="Graphic 4">
                  <a:extLst>
                    <a:ext uri="{FF2B5EF4-FFF2-40B4-BE49-F238E27FC236}">
                      <a16:creationId xmlns:a16="http://schemas.microsoft.com/office/drawing/2014/main" id="{5FF16075-9ECC-982D-FE31-6A823CA419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3682" y="2529608"/>
                  <a:ext cx="1420002" cy="1401019"/>
                </a:xfrm>
                <a:prstGeom prst="rect">
                  <a:avLst/>
                </a:prstGeom>
              </p:spPr>
            </p:pic>
            <p:sp>
              <p:nvSpPr>
                <p:cNvPr id="18" name="コンテンツ プレースホルダー 3">
                  <a:extLst>
                    <a:ext uri="{FF2B5EF4-FFF2-40B4-BE49-F238E27FC236}">
                      <a16:creationId xmlns:a16="http://schemas.microsoft.com/office/drawing/2014/main" id="{458C91E8-7776-2FC1-19FF-E179154168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9216337" y="3065276"/>
                  <a:ext cx="1602842" cy="327814"/>
                </a:xfrm>
                <a:prstGeom prst="rect">
                  <a:avLst/>
                </a:prstGeom>
              </p:spPr>
              <p:txBody>
                <a:bodyPr/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400"/>
                    </a:spcBef>
                    <a:buFont typeface="Arial" panose="020B0604020202020204" pitchFamily="34" charset="0"/>
                    <a:buChar char="•"/>
                    <a:defRPr sz="22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1pPr>
                  <a:lvl2pPr marL="628650" indent="-228600" algn="l" defTabSz="914400" rtl="0" eaLnBrk="1" latinLnBrk="0" hangingPunct="1">
                    <a:lnSpc>
                      <a:spcPct val="90000"/>
                    </a:lnSpc>
                    <a:spcBef>
                      <a:spcPts val="900"/>
                    </a:spcBef>
                    <a:buFont typeface="Arial" panose="020B0604020202020204" pitchFamily="34" charset="0"/>
                    <a:buChar char="•"/>
                    <a:defRPr sz="18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2pPr>
                  <a:lvl3pPr marL="1028700" indent="-228600" algn="l" defTabSz="914400" rtl="0" eaLnBrk="1" latinLnBrk="0" hangingPunct="1">
                    <a:lnSpc>
                      <a:spcPct val="90000"/>
                    </a:lnSpc>
                    <a:spcBef>
                      <a:spcPts val="600"/>
                    </a:spcBef>
                    <a:buFont typeface="Arial" panose="020B0604020202020204" pitchFamily="34" charset="0"/>
                    <a:buChar char="•"/>
                    <a:defRPr sz="1600" b="0" i="0" kern="1200">
                      <a:solidFill>
                        <a:schemeClr val="tx1"/>
                      </a:solidFill>
                      <a:latin typeface="Noto Sans JP" panose="020B0500000000000000" pitchFamily="34" charset="-128"/>
                      <a:ea typeface="Noto Sans JP" panose="020B0500000000000000" pitchFamily="34" charset="-128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en-US" altLang="ja-JP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LGWAN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None/>
                    <a:tabLst/>
                    <a:defRPr/>
                  </a:pPr>
                  <a:r>
                    <a:rPr kumimoji="0" lang="ja-JP" altLang="en-US" sz="1400" dirty="0">
                      <a:solidFill>
                        <a:srgbClr val="000000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閉域</a:t>
                  </a:r>
                  <a:r>
                    <a:rPr kumimoji="0" lang="ja-JP" alt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Meiryo UI" panose="020B0604030504040204" pitchFamily="50" charset="-128"/>
                      <a:ea typeface="Meiryo UI" panose="020B0604030504040204" pitchFamily="50" charset="-128"/>
                      <a:cs typeface="+mn-cs"/>
                    </a:rPr>
                    <a:t>網</a:t>
                  </a:r>
                </a:p>
              </p:txBody>
            </p:sp>
          </p:grpSp>
          <p:sp>
            <p:nvSpPr>
              <p:cNvPr id="59" name="四角形: 角を丸くする 41">
                <a:extLst>
                  <a:ext uri="{FF2B5EF4-FFF2-40B4-BE49-F238E27FC236}">
                    <a16:creationId xmlns:a16="http://schemas.microsoft.com/office/drawing/2014/main" id="{0979063D-1FD7-B1B4-EA02-7034631490B6}"/>
                  </a:ext>
                </a:extLst>
              </p:cNvPr>
              <p:cNvSpPr/>
              <p:nvPr/>
            </p:nvSpPr>
            <p:spPr>
              <a:xfrm>
                <a:off x="1053890" y="3906195"/>
                <a:ext cx="6997219" cy="2730684"/>
              </a:xfrm>
              <a:prstGeom prst="roundRect">
                <a:avLst>
                  <a:gd name="adj" fmla="val 6775"/>
                </a:avLst>
              </a:prstGeom>
              <a:noFill/>
              <a:ln w="38100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grpSp>
            <p:nvGrpSpPr>
              <p:cNvPr id="13" name="グループ化 12">
                <a:extLst>
                  <a:ext uri="{FF2B5EF4-FFF2-40B4-BE49-F238E27FC236}">
                    <a16:creationId xmlns:a16="http://schemas.microsoft.com/office/drawing/2014/main" id="{F645F12B-572C-2428-1815-1C039DE7B9C3}"/>
                  </a:ext>
                </a:extLst>
              </p:cNvPr>
              <p:cNvGrpSpPr/>
              <p:nvPr/>
            </p:nvGrpSpPr>
            <p:grpSpPr>
              <a:xfrm>
                <a:off x="2811928" y="6047953"/>
                <a:ext cx="408663" cy="330664"/>
                <a:chOff x="4742418" y="3939717"/>
                <a:chExt cx="624180" cy="410797"/>
              </a:xfrm>
            </p:grpSpPr>
            <p:sp>
              <p:nvSpPr>
                <p:cNvPr id="14" name="フリーフォーム: 図形 13">
                  <a:extLst>
                    <a:ext uri="{FF2B5EF4-FFF2-40B4-BE49-F238E27FC236}">
                      <a16:creationId xmlns:a16="http://schemas.microsoft.com/office/drawing/2014/main" id="{3A3680AB-ED0B-8D91-27F8-2D341AAC4249}"/>
                    </a:ext>
                  </a:extLst>
                </p:cNvPr>
                <p:cNvSpPr/>
                <p:nvPr/>
              </p:nvSpPr>
              <p:spPr>
                <a:xfrm>
                  <a:off x="4823615" y="3939717"/>
                  <a:ext cx="463944" cy="314962"/>
                </a:xfrm>
                <a:custGeom>
                  <a:avLst/>
                  <a:gdLst>
                    <a:gd name="connsiteX0" fmla="*/ 431641 w 463944"/>
                    <a:gd name="connsiteY0" fmla="*/ 314962 h 314962"/>
                    <a:gd name="connsiteX1" fmla="*/ 32304 w 463944"/>
                    <a:gd name="connsiteY1" fmla="*/ 314962 h 314962"/>
                    <a:gd name="connsiteX2" fmla="*/ 0 w 463944"/>
                    <a:gd name="connsiteY2" fmla="*/ 282658 h 314962"/>
                    <a:gd name="connsiteX3" fmla="*/ 0 w 463944"/>
                    <a:gd name="connsiteY3" fmla="*/ 32304 h 314962"/>
                    <a:gd name="connsiteX4" fmla="*/ 32304 w 463944"/>
                    <a:gd name="connsiteY4" fmla="*/ 0 h 314962"/>
                    <a:gd name="connsiteX5" fmla="*/ 431641 w 463944"/>
                    <a:gd name="connsiteY5" fmla="*/ 0 h 314962"/>
                    <a:gd name="connsiteX6" fmla="*/ 463944 w 463944"/>
                    <a:gd name="connsiteY6" fmla="*/ 32304 h 314962"/>
                    <a:gd name="connsiteX7" fmla="*/ 463944 w 463944"/>
                    <a:gd name="connsiteY7" fmla="*/ 282658 h 314962"/>
                    <a:gd name="connsiteX8" fmla="*/ 431641 w 463944"/>
                    <a:gd name="connsiteY8" fmla="*/ 314962 h 314962"/>
                    <a:gd name="connsiteX9" fmla="*/ 32304 w 463944"/>
                    <a:gd name="connsiteY9" fmla="*/ 30689 h 314962"/>
                    <a:gd name="connsiteX10" fmla="*/ 30766 w 463944"/>
                    <a:gd name="connsiteY10" fmla="*/ 32227 h 314962"/>
                    <a:gd name="connsiteX11" fmla="*/ 30766 w 463944"/>
                    <a:gd name="connsiteY11" fmla="*/ 282658 h 314962"/>
                    <a:gd name="connsiteX12" fmla="*/ 32304 w 463944"/>
                    <a:gd name="connsiteY12" fmla="*/ 284197 h 314962"/>
                    <a:gd name="connsiteX13" fmla="*/ 431641 w 463944"/>
                    <a:gd name="connsiteY13" fmla="*/ 284197 h 314962"/>
                    <a:gd name="connsiteX14" fmla="*/ 433179 w 463944"/>
                    <a:gd name="connsiteY14" fmla="*/ 282658 h 314962"/>
                    <a:gd name="connsiteX15" fmla="*/ 433179 w 463944"/>
                    <a:gd name="connsiteY15" fmla="*/ 32304 h 314962"/>
                    <a:gd name="connsiteX16" fmla="*/ 431641 w 463944"/>
                    <a:gd name="connsiteY16" fmla="*/ 30766 h 314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63944" h="314962">
                      <a:moveTo>
                        <a:pt x="431641" y="314962"/>
                      </a:moveTo>
                      <a:lnTo>
                        <a:pt x="32304" y="314962"/>
                      </a:lnTo>
                      <a:cubicBezTo>
                        <a:pt x="14472" y="314939"/>
                        <a:pt x="21" y="300491"/>
                        <a:pt x="0" y="282658"/>
                      </a:cubicBezTo>
                      <a:lnTo>
                        <a:pt x="0" y="32304"/>
                      </a:lnTo>
                      <a:cubicBezTo>
                        <a:pt x="21" y="14472"/>
                        <a:pt x="14472" y="21"/>
                        <a:pt x="32304" y="0"/>
                      </a:cubicBezTo>
                      <a:lnTo>
                        <a:pt x="431641" y="0"/>
                      </a:lnTo>
                      <a:cubicBezTo>
                        <a:pt x="449473" y="21"/>
                        <a:pt x="463921" y="14472"/>
                        <a:pt x="463944" y="32304"/>
                      </a:cubicBezTo>
                      <a:lnTo>
                        <a:pt x="463944" y="282658"/>
                      </a:lnTo>
                      <a:cubicBezTo>
                        <a:pt x="463921" y="300491"/>
                        <a:pt x="449473" y="314939"/>
                        <a:pt x="431641" y="314962"/>
                      </a:cubicBezTo>
                      <a:close/>
                      <a:moveTo>
                        <a:pt x="32304" y="30689"/>
                      </a:moveTo>
                      <a:cubicBezTo>
                        <a:pt x="31454" y="30689"/>
                        <a:pt x="30766" y="31377"/>
                        <a:pt x="30766" y="32227"/>
                      </a:cubicBezTo>
                      <a:lnTo>
                        <a:pt x="30766" y="282658"/>
                      </a:lnTo>
                      <a:cubicBezTo>
                        <a:pt x="30766" y="283508"/>
                        <a:pt x="31454" y="284197"/>
                        <a:pt x="32304" y="284197"/>
                      </a:cubicBezTo>
                      <a:lnTo>
                        <a:pt x="431641" y="284197"/>
                      </a:lnTo>
                      <a:cubicBezTo>
                        <a:pt x="432490" y="284197"/>
                        <a:pt x="433179" y="283508"/>
                        <a:pt x="433179" y="282658"/>
                      </a:cubicBezTo>
                      <a:lnTo>
                        <a:pt x="433179" y="32304"/>
                      </a:lnTo>
                      <a:cubicBezTo>
                        <a:pt x="433179" y="31454"/>
                        <a:pt x="432490" y="30766"/>
                        <a:pt x="431641" y="307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38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  <p:sp>
              <p:nvSpPr>
                <p:cNvPr id="15" name="フリーフォーム: 図形 14">
                  <a:extLst>
                    <a:ext uri="{FF2B5EF4-FFF2-40B4-BE49-F238E27FC236}">
                      <a16:creationId xmlns:a16="http://schemas.microsoft.com/office/drawing/2014/main" id="{320DFB94-E8B2-E9B9-688C-44071F5CBEF0}"/>
                    </a:ext>
                  </a:extLst>
                </p:cNvPr>
                <p:cNvSpPr/>
                <p:nvPr/>
              </p:nvSpPr>
              <p:spPr>
                <a:xfrm>
                  <a:off x="4742418" y="4223914"/>
                  <a:ext cx="624180" cy="126600"/>
                </a:xfrm>
                <a:custGeom>
                  <a:avLst/>
                  <a:gdLst>
                    <a:gd name="connsiteX0" fmla="*/ 608671 w 624180"/>
                    <a:gd name="connsiteY0" fmla="*/ 126600 h 126600"/>
                    <a:gd name="connsiteX1" fmla="*/ 15358 w 624180"/>
                    <a:gd name="connsiteY1" fmla="*/ 126600 h 126600"/>
                    <a:gd name="connsiteX2" fmla="*/ 0 w 624180"/>
                    <a:gd name="connsiteY2" fmla="*/ 111194 h 126600"/>
                    <a:gd name="connsiteX3" fmla="*/ 4628 w 624180"/>
                    <a:gd name="connsiteY3" fmla="*/ 100219 h 126600"/>
                    <a:gd name="connsiteX4" fmla="*/ 102732 w 624180"/>
                    <a:gd name="connsiteY4" fmla="*/ 4384 h 126600"/>
                    <a:gd name="connsiteX5" fmla="*/ 113500 w 624180"/>
                    <a:gd name="connsiteY5" fmla="*/ 0 h 126600"/>
                    <a:gd name="connsiteX6" fmla="*/ 512837 w 624180"/>
                    <a:gd name="connsiteY6" fmla="*/ 0 h 126600"/>
                    <a:gd name="connsiteX7" fmla="*/ 523720 w 624180"/>
                    <a:gd name="connsiteY7" fmla="*/ 4499 h 126600"/>
                    <a:gd name="connsiteX8" fmla="*/ 619670 w 624180"/>
                    <a:gd name="connsiteY8" fmla="*/ 100334 h 126600"/>
                    <a:gd name="connsiteX9" fmla="*/ 619682 w 624180"/>
                    <a:gd name="connsiteY9" fmla="*/ 122089 h 126600"/>
                    <a:gd name="connsiteX10" fmla="*/ 608787 w 624180"/>
                    <a:gd name="connsiteY10" fmla="*/ 126600 h 126600"/>
                    <a:gd name="connsiteX11" fmla="*/ 53123 w 624180"/>
                    <a:gd name="connsiteY11" fmla="*/ 95835 h 126600"/>
                    <a:gd name="connsiteX12" fmla="*/ 571522 w 624180"/>
                    <a:gd name="connsiteY12" fmla="*/ 95835 h 126600"/>
                    <a:gd name="connsiteX13" fmla="*/ 506453 w 624180"/>
                    <a:gd name="connsiteY13" fmla="*/ 30766 h 126600"/>
                    <a:gd name="connsiteX14" fmla="*/ 119730 w 624180"/>
                    <a:gd name="connsiteY14" fmla="*/ 30766 h 126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624180" h="126600">
                      <a:moveTo>
                        <a:pt x="608671" y="126600"/>
                      </a:moveTo>
                      <a:lnTo>
                        <a:pt x="15358" y="126600"/>
                      </a:lnTo>
                      <a:cubicBezTo>
                        <a:pt x="6862" y="126585"/>
                        <a:pt x="-14" y="119690"/>
                        <a:pt x="0" y="111194"/>
                      </a:cubicBezTo>
                      <a:cubicBezTo>
                        <a:pt x="7" y="107060"/>
                        <a:pt x="1675" y="103107"/>
                        <a:pt x="4628" y="100219"/>
                      </a:cubicBezTo>
                      <a:lnTo>
                        <a:pt x="102732" y="4384"/>
                      </a:lnTo>
                      <a:cubicBezTo>
                        <a:pt x="105610" y="1569"/>
                        <a:pt x="109475" y="-4"/>
                        <a:pt x="113500" y="0"/>
                      </a:cubicBezTo>
                      <a:lnTo>
                        <a:pt x="512837" y="0"/>
                      </a:lnTo>
                      <a:cubicBezTo>
                        <a:pt x="516917" y="-4"/>
                        <a:pt x="520832" y="1615"/>
                        <a:pt x="523720" y="4499"/>
                      </a:cubicBezTo>
                      <a:lnTo>
                        <a:pt x="619670" y="100334"/>
                      </a:lnTo>
                      <a:cubicBezTo>
                        <a:pt x="625681" y="106337"/>
                        <a:pt x="625685" y="116078"/>
                        <a:pt x="619682" y="122089"/>
                      </a:cubicBezTo>
                      <a:cubicBezTo>
                        <a:pt x="616793" y="124981"/>
                        <a:pt x="612875" y="126604"/>
                        <a:pt x="608787" y="126600"/>
                      </a:cubicBezTo>
                      <a:close/>
                      <a:moveTo>
                        <a:pt x="53123" y="95835"/>
                      </a:moveTo>
                      <a:lnTo>
                        <a:pt x="571522" y="95835"/>
                      </a:lnTo>
                      <a:lnTo>
                        <a:pt x="506453" y="30766"/>
                      </a:lnTo>
                      <a:lnTo>
                        <a:pt x="119730" y="3076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382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ja-JP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endParaRPr>
                </a:p>
              </p:txBody>
            </p:sp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390E3922-331F-0283-DC96-EEEA41F7585D}"/>
                  </a:ext>
                </a:extLst>
              </p:cNvPr>
              <p:cNvGrpSpPr/>
              <p:nvPr/>
            </p:nvGrpSpPr>
            <p:grpSpPr>
              <a:xfrm>
                <a:off x="9477127" y="3431030"/>
                <a:ext cx="915248" cy="1251279"/>
                <a:chOff x="9811066" y="3906195"/>
                <a:chExt cx="915248" cy="1251279"/>
              </a:xfrm>
            </p:grpSpPr>
            <p:sp>
              <p:nvSpPr>
                <p:cNvPr id="127" name="四角形: 角を丸くする 126">
                  <a:extLst>
                    <a:ext uri="{FF2B5EF4-FFF2-40B4-BE49-F238E27FC236}">
                      <a16:creationId xmlns:a16="http://schemas.microsoft.com/office/drawing/2014/main" id="{722D9A62-FA2B-F1E5-6AFE-233EEC3499D6}"/>
                    </a:ext>
                  </a:extLst>
                </p:cNvPr>
                <p:cNvSpPr/>
                <p:nvPr/>
              </p:nvSpPr>
              <p:spPr>
                <a:xfrm>
                  <a:off x="9811066" y="3906195"/>
                  <a:ext cx="915248" cy="807142"/>
                </a:xfrm>
                <a:prstGeom prst="round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grpSp>
              <p:nvGrpSpPr>
                <p:cNvPr id="6" name="グループ化 5">
                  <a:extLst>
                    <a:ext uri="{FF2B5EF4-FFF2-40B4-BE49-F238E27FC236}">
                      <a16:creationId xmlns:a16="http://schemas.microsoft.com/office/drawing/2014/main" id="{5B251E17-9449-402B-EF6A-36315F652E88}"/>
                    </a:ext>
                  </a:extLst>
                </p:cNvPr>
                <p:cNvGrpSpPr/>
                <p:nvPr/>
              </p:nvGrpSpPr>
              <p:grpSpPr>
                <a:xfrm>
                  <a:off x="9880127" y="3906195"/>
                  <a:ext cx="832519" cy="1251279"/>
                  <a:chOff x="10301315" y="2667971"/>
                  <a:chExt cx="832519" cy="1251279"/>
                </a:xfrm>
              </p:grpSpPr>
              <p:pic>
                <p:nvPicPr>
                  <p:cNvPr id="129" name="Graphic 16">
                    <a:extLst>
                      <a:ext uri="{FF2B5EF4-FFF2-40B4-BE49-F238E27FC236}">
                        <a16:creationId xmlns:a16="http://schemas.microsoft.com/office/drawing/2014/main" id="{91FACEC7-7E04-3B0C-C457-C35B6FC10B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301315" y="2667971"/>
                    <a:ext cx="780309" cy="780309"/>
                  </a:xfrm>
                  <a:prstGeom prst="rect">
                    <a:avLst/>
                  </a:prstGeom>
                </p:spPr>
              </p:pic>
              <p:sp>
                <p:nvSpPr>
                  <p:cNvPr id="130" name="テキスト ボックス 129">
                    <a:extLst>
                      <a:ext uri="{FF2B5EF4-FFF2-40B4-BE49-F238E27FC236}">
                        <a16:creationId xmlns:a16="http://schemas.microsoft.com/office/drawing/2014/main" id="{6A46634F-61AC-28EA-4168-148B012C9A6E}"/>
                      </a:ext>
                    </a:extLst>
                  </p:cNvPr>
                  <p:cNvSpPr txBox="1"/>
                  <p:nvPr/>
                </p:nvSpPr>
                <p:spPr>
                  <a:xfrm>
                    <a:off x="10333615" y="3457585"/>
                    <a:ext cx="80021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持出時の</a:t>
                    </a:r>
                    <a:endParaRPr kumimoji="1" lang="en-US" altLang="ja-JP" sz="1200" dirty="0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  <a:p>
                    <a:pPr algn="ctr"/>
                    <a:r>
                      <a:rPr kumimoji="1" lang="ja-JP" altLang="en-US" sz="1200" dirty="0">
                        <a:latin typeface="Meiryo UI" panose="020B0604030504040204" pitchFamily="50" charset="-128"/>
                        <a:ea typeface="Meiryo UI" panose="020B0604030504040204" pitchFamily="50" charset="-128"/>
                      </a:rPr>
                      <a:t>業務端末</a:t>
                    </a:r>
                  </a:p>
                </p:txBody>
              </p:sp>
              <p:grpSp>
                <p:nvGrpSpPr>
                  <p:cNvPr id="131" name="グループ化 130">
                    <a:extLst>
                      <a:ext uri="{FF2B5EF4-FFF2-40B4-BE49-F238E27FC236}">
                        <a16:creationId xmlns:a16="http://schemas.microsoft.com/office/drawing/2014/main" id="{3FEAEAFC-A946-2C50-F50D-E3111B3F503C}"/>
                      </a:ext>
                    </a:extLst>
                  </p:cNvPr>
                  <p:cNvGrpSpPr/>
                  <p:nvPr/>
                </p:nvGrpSpPr>
                <p:grpSpPr>
                  <a:xfrm>
                    <a:off x="10494807" y="2983316"/>
                    <a:ext cx="433226" cy="286711"/>
                    <a:chOff x="4835285" y="3925883"/>
                    <a:chExt cx="682070" cy="448897"/>
                  </a:xfrm>
                </p:grpSpPr>
                <p:sp>
                  <p:nvSpPr>
                    <p:cNvPr id="132" name="フリーフォーム: 図形 131">
                      <a:extLst>
                        <a:ext uri="{FF2B5EF4-FFF2-40B4-BE49-F238E27FC236}">
                          <a16:creationId xmlns:a16="http://schemas.microsoft.com/office/drawing/2014/main" id="{E056B4D6-FBA8-C543-BAEE-C3CA6CE972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093894" y="4003786"/>
                      <a:ext cx="152443" cy="195400"/>
                    </a:xfrm>
                    <a:custGeom>
                      <a:avLst/>
                      <a:gdLst>
                        <a:gd name="connsiteX0" fmla="*/ 75529 w 152443"/>
                        <a:gd name="connsiteY0" fmla="*/ 195400 h 195399"/>
                        <a:gd name="connsiteX1" fmla="*/ 152443 w 152443"/>
                        <a:gd name="connsiteY1" fmla="*/ 115717 h 195399"/>
                        <a:gd name="connsiteX2" fmla="*/ 152443 w 152443"/>
                        <a:gd name="connsiteY2" fmla="*/ 23074 h 195399"/>
                        <a:gd name="connsiteX3" fmla="*/ 151136 w 152443"/>
                        <a:gd name="connsiteY3" fmla="*/ 23074 h 195399"/>
                        <a:gd name="connsiteX4" fmla="*/ 75568 w 152443"/>
                        <a:gd name="connsiteY4" fmla="*/ 0 h 195399"/>
                        <a:gd name="connsiteX5" fmla="*/ 0 w 152443"/>
                        <a:gd name="connsiteY5" fmla="*/ 23074 h 195399"/>
                        <a:gd name="connsiteX6" fmla="*/ 0 w 152443"/>
                        <a:gd name="connsiteY6" fmla="*/ 115717 h 195399"/>
                        <a:gd name="connsiteX7" fmla="*/ 75529 w 152443"/>
                        <a:gd name="connsiteY7" fmla="*/ 195400 h 1953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52443" h="195399">
                          <a:moveTo>
                            <a:pt x="75529" y="195400"/>
                          </a:moveTo>
                          <a:cubicBezTo>
                            <a:pt x="90912" y="195400"/>
                            <a:pt x="152443" y="156943"/>
                            <a:pt x="152443" y="115717"/>
                          </a:cubicBezTo>
                          <a:lnTo>
                            <a:pt x="152443" y="23074"/>
                          </a:lnTo>
                          <a:lnTo>
                            <a:pt x="151136" y="23074"/>
                          </a:lnTo>
                          <a:cubicBezTo>
                            <a:pt x="124201" y="23140"/>
                            <a:pt x="97873" y="15100"/>
                            <a:pt x="75568" y="0"/>
                          </a:cubicBezTo>
                          <a:cubicBezTo>
                            <a:pt x="53267" y="15106"/>
                            <a:pt x="26935" y="23146"/>
                            <a:pt x="0" y="23074"/>
                          </a:cubicBezTo>
                          <a:lnTo>
                            <a:pt x="0" y="115717"/>
                          </a:lnTo>
                          <a:cubicBezTo>
                            <a:pt x="-38" y="156866"/>
                            <a:pt x="61454" y="195400"/>
                            <a:pt x="75529" y="195400"/>
                          </a:cubicBezTo>
                          <a:close/>
                        </a:path>
                      </a:pathLst>
                    </a:custGeom>
                    <a:solidFill>
                      <a:srgbClr val="9164CC"/>
                    </a:solidFill>
                    <a:ln w="382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p:txBody>
                </p:sp>
                <p:grpSp>
                  <p:nvGrpSpPr>
                    <p:cNvPr id="133" name="グループ化 132">
                      <a:extLst>
                        <a:ext uri="{FF2B5EF4-FFF2-40B4-BE49-F238E27FC236}">
                          <a16:creationId xmlns:a16="http://schemas.microsoft.com/office/drawing/2014/main" id="{73BFB6D1-A0AB-5F1F-8E04-C59F61BD15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35285" y="3925883"/>
                      <a:ext cx="682070" cy="448897"/>
                      <a:chOff x="4742418" y="3939717"/>
                      <a:chExt cx="624180" cy="410797"/>
                    </a:xfrm>
                  </p:grpSpPr>
                  <p:sp>
                    <p:nvSpPr>
                      <p:cNvPr id="134" name="フリーフォーム: 図形 133">
                        <a:extLst>
                          <a:ext uri="{FF2B5EF4-FFF2-40B4-BE49-F238E27FC236}">
                            <a16:creationId xmlns:a16="http://schemas.microsoft.com/office/drawing/2014/main" id="{790E674D-F856-9D11-EDAA-133EEC29B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823615" y="3939717"/>
                        <a:ext cx="463944" cy="314962"/>
                      </a:xfrm>
                      <a:custGeom>
                        <a:avLst/>
                        <a:gdLst>
                          <a:gd name="connsiteX0" fmla="*/ 431641 w 463944"/>
                          <a:gd name="connsiteY0" fmla="*/ 314962 h 314962"/>
                          <a:gd name="connsiteX1" fmla="*/ 32304 w 463944"/>
                          <a:gd name="connsiteY1" fmla="*/ 314962 h 314962"/>
                          <a:gd name="connsiteX2" fmla="*/ 0 w 463944"/>
                          <a:gd name="connsiteY2" fmla="*/ 282658 h 314962"/>
                          <a:gd name="connsiteX3" fmla="*/ 0 w 463944"/>
                          <a:gd name="connsiteY3" fmla="*/ 32304 h 314962"/>
                          <a:gd name="connsiteX4" fmla="*/ 32304 w 463944"/>
                          <a:gd name="connsiteY4" fmla="*/ 0 h 314962"/>
                          <a:gd name="connsiteX5" fmla="*/ 431641 w 463944"/>
                          <a:gd name="connsiteY5" fmla="*/ 0 h 314962"/>
                          <a:gd name="connsiteX6" fmla="*/ 463944 w 463944"/>
                          <a:gd name="connsiteY6" fmla="*/ 32304 h 314962"/>
                          <a:gd name="connsiteX7" fmla="*/ 463944 w 463944"/>
                          <a:gd name="connsiteY7" fmla="*/ 282658 h 314962"/>
                          <a:gd name="connsiteX8" fmla="*/ 431641 w 463944"/>
                          <a:gd name="connsiteY8" fmla="*/ 314962 h 314962"/>
                          <a:gd name="connsiteX9" fmla="*/ 32304 w 463944"/>
                          <a:gd name="connsiteY9" fmla="*/ 30689 h 314962"/>
                          <a:gd name="connsiteX10" fmla="*/ 30766 w 463944"/>
                          <a:gd name="connsiteY10" fmla="*/ 32227 h 314962"/>
                          <a:gd name="connsiteX11" fmla="*/ 30766 w 463944"/>
                          <a:gd name="connsiteY11" fmla="*/ 282658 h 314962"/>
                          <a:gd name="connsiteX12" fmla="*/ 32304 w 463944"/>
                          <a:gd name="connsiteY12" fmla="*/ 284197 h 314962"/>
                          <a:gd name="connsiteX13" fmla="*/ 431641 w 463944"/>
                          <a:gd name="connsiteY13" fmla="*/ 284197 h 314962"/>
                          <a:gd name="connsiteX14" fmla="*/ 433179 w 463944"/>
                          <a:gd name="connsiteY14" fmla="*/ 282658 h 314962"/>
                          <a:gd name="connsiteX15" fmla="*/ 433179 w 463944"/>
                          <a:gd name="connsiteY15" fmla="*/ 32304 h 314962"/>
                          <a:gd name="connsiteX16" fmla="*/ 431641 w 463944"/>
                          <a:gd name="connsiteY16" fmla="*/ 30766 h 3149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63944" h="314962">
                            <a:moveTo>
                              <a:pt x="431641" y="314962"/>
                            </a:moveTo>
                            <a:lnTo>
                              <a:pt x="32304" y="314962"/>
                            </a:lnTo>
                            <a:cubicBezTo>
                              <a:pt x="14472" y="314939"/>
                              <a:pt x="21" y="300491"/>
                              <a:pt x="0" y="282658"/>
                            </a:cubicBezTo>
                            <a:lnTo>
                              <a:pt x="0" y="32304"/>
                            </a:lnTo>
                            <a:cubicBezTo>
                              <a:pt x="21" y="14472"/>
                              <a:pt x="14472" y="21"/>
                              <a:pt x="32304" y="0"/>
                            </a:cubicBezTo>
                            <a:lnTo>
                              <a:pt x="431641" y="0"/>
                            </a:lnTo>
                            <a:cubicBezTo>
                              <a:pt x="449473" y="21"/>
                              <a:pt x="463921" y="14472"/>
                              <a:pt x="463944" y="32304"/>
                            </a:cubicBezTo>
                            <a:lnTo>
                              <a:pt x="463944" y="282658"/>
                            </a:lnTo>
                            <a:cubicBezTo>
                              <a:pt x="463921" y="300491"/>
                              <a:pt x="449473" y="314939"/>
                              <a:pt x="431641" y="314962"/>
                            </a:cubicBezTo>
                            <a:close/>
                            <a:moveTo>
                              <a:pt x="32304" y="30689"/>
                            </a:moveTo>
                            <a:cubicBezTo>
                              <a:pt x="31454" y="30689"/>
                              <a:pt x="30766" y="31377"/>
                              <a:pt x="30766" y="32227"/>
                            </a:cubicBezTo>
                            <a:lnTo>
                              <a:pt x="30766" y="282658"/>
                            </a:lnTo>
                            <a:cubicBezTo>
                              <a:pt x="30766" y="283508"/>
                              <a:pt x="31454" y="284197"/>
                              <a:pt x="32304" y="284197"/>
                            </a:cubicBezTo>
                            <a:lnTo>
                              <a:pt x="431641" y="284197"/>
                            </a:lnTo>
                            <a:cubicBezTo>
                              <a:pt x="432490" y="284197"/>
                              <a:pt x="433179" y="283508"/>
                              <a:pt x="433179" y="282658"/>
                            </a:cubicBezTo>
                            <a:lnTo>
                              <a:pt x="433179" y="32304"/>
                            </a:lnTo>
                            <a:cubicBezTo>
                              <a:pt x="433179" y="31454"/>
                              <a:pt x="432490" y="30766"/>
                              <a:pt x="431641" y="3076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38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Meiryo UI" panose="020B0604030504040204" pitchFamily="50" charset="-128"/>
                          <a:ea typeface="Meiryo UI" panose="020B0604030504040204" pitchFamily="50" charset="-128"/>
                        </a:endParaRPr>
                      </a:p>
                    </p:txBody>
                  </p:sp>
                  <p:sp>
                    <p:nvSpPr>
                      <p:cNvPr id="135" name="フリーフォーム: 図形 134">
                        <a:extLst>
                          <a:ext uri="{FF2B5EF4-FFF2-40B4-BE49-F238E27FC236}">
                            <a16:creationId xmlns:a16="http://schemas.microsoft.com/office/drawing/2014/main" id="{8C9162B8-6F81-589B-1458-2ADB2B3AFD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42418" y="4223914"/>
                        <a:ext cx="624180" cy="126600"/>
                      </a:xfrm>
                      <a:custGeom>
                        <a:avLst/>
                        <a:gdLst>
                          <a:gd name="connsiteX0" fmla="*/ 608671 w 624180"/>
                          <a:gd name="connsiteY0" fmla="*/ 126600 h 126600"/>
                          <a:gd name="connsiteX1" fmla="*/ 15358 w 624180"/>
                          <a:gd name="connsiteY1" fmla="*/ 126600 h 126600"/>
                          <a:gd name="connsiteX2" fmla="*/ 0 w 624180"/>
                          <a:gd name="connsiteY2" fmla="*/ 111194 h 126600"/>
                          <a:gd name="connsiteX3" fmla="*/ 4628 w 624180"/>
                          <a:gd name="connsiteY3" fmla="*/ 100219 h 126600"/>
                          <a:gd name="connsiteX4" fmla="*/ 102732 w 624180"/>
                          <a:gd name="connsiteY4" fmla="*/ 4384 h 126600"/>
                          <a:gd name="connsiteX5" fmla="*/ 113500 w 624180"/>
                          <a:gd name="connsiteY5" fmla="*/ 0 h 126600"/>
                          <a:gd name="connsiteX6" fmla="*/ 512837 w 624180"/>
                          <a:gd name="connsiteY6" fmla="*/ 0 h 126600"/>
                          <a:gd name="connsiteX7" fmla="*/ 523720 w 624180"/>
                          <a:gd name="connsiteY7" fmla="*/ 4499 h 126600"/>
                          <a:gd name="connsiteX8" fmla="*/ 619670 w 624180"/>
                          <a:gd name="connsiteY8" fmla="*/ 100334 h 126600"/>
                          <a:gd name="connsiteX9" fmla="*/ 619682 w 624180"/>
                          <a:gd name="connsiteY9" fmla="*/ 122089 h 126600"/>
                          <a:gd name="connsiteX10" fmla="*/ 608787 w 624180"/>
                          <a:gd name="connsiteY10" fmla="*/ 126600 h 126600"/>
                          <a:gd name="connsiteX11" fmla="*/ 53123 w 624180"/>
                          <a:gd name="connsiteY11" fmla="*/ 95835 h 126600"/>
                          <a:gd name="connsiteX12" fmla="*/ 571522 w 624180"/>
                          <a:gd name="connsiteY12" fmla="*/ 95835 h 126600"/>
                          <a:gd name="connsiteX13" fmla="*/ 506453 w 624180"/>
                          <a:gd name="connsiteY13" fmla="*/ 30766 h 126600"/>
                          <a:gd name="connsiteX14" fmla="*/ 119730 w 624180"/>
                          <a:gd name="connsiteY14" fmla="*/ 30766 h 126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624180" h="126600">
                            <a:moveTo>
                              <a:pt x="608671" y="126600"/>
                            </a:moveTo>
                            <a:lnTo>
                              <a:pt x="15358" y="126600"/>
                            </a:lnTo>
                            <a:cubicBezTo>
                              <a:pt x="6862" y="126585"/>
                              <a:pt x="-14" y="119690"/>
                              <a:pt x="0" y="111194"/>
                            </a:cubicBezTo>
                            <a:cubicBezTo>
                              <a:pt x="7" y="107060"/>
                              <a:pt x="1675" y="103107"/>
                              <a:pt x="4628" y="100219"/>
                            </a:cubicBezTo>
                            <a:lnTo>
                              <a:pt x="102732" y="4384"/>
                            </a:lnTo>
                            <a:cubicBezTo>
                              <a:pt x="105610" y="1569"/>
                              <a:pt x="109475" y="-4"/>
                              <a:pt x="113500" y="0"/>
                            </a:cubicBezTo>
                            <a:lnTo>
                              <a:pt x="512837" y="0"/>
                            </a:lnTo>
                            <a:cubicBezTo>
                              <a:pt x="516917" y="-4"/>
                              <a:pt x="520832" y="1615"/>
                              <a:pt x="523720" y="4499"/>
                            </a:cubicBezTo>
                            <a:lnTo>
                              <a:pt x="619670" y="100334"/>
                            </a:lnTo>
                            <a:cubicBezTo>
                              <a:pt x="625681" y="106337"/>
                              <a:pt x="625685" y="116078"/>
                              <a:pt x="619682" y="122089"/>
                            </a:cubicBezTo>
                            <a:cubicBezTo>
                              <a:pt x="616793" y="124981"/>
                              <a:pt x="612875" y="126604"/>
                              <a:pt x="608787" y="126600"/>
                            </a:cubicBezTo>
                            <a:close/>
                            <a:moveTo>
                              <a:pt x="53123" y="95835"/>
                            </a:moveTo>
                            <a:lnTo>
                              <a:pt x="571522" y="95835"/>
                            </a:lnTo>
                            <a:lnTo>
                              <a:pt x="506453" y="30766"/>
                            </a:lnTo>
                            <a:lnTo>
                              <a:pt x="119730" y="3076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382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>
                        <a:defPPr>
                          <a:defRPr lang="en-US"/>
                        </a:defPPr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endParaRPr lang="ja-JP" altLang="en-US">
                          <a:latin typeface="Meiryo UI" panose="020B0604030504040204" pitchFamily="50" charset="-128"/>
                          <a:ea typeface="Meiryo UI" panose="020B0604030504040204" pitchFamily="50" charset="-128"/>
                        </a:endParaRPr>
                      </a:p>
                    </p:txBody>
                  </p:sp>
                </p:grpSp>
              </p:grpSp>
            </p:grpSp>
          </p:grpSp>
          <p:cxnSp>
            <p:nvCxnSpPr>
              <p:cNvPr id="82" name="直線コネクタ 81">
                <a:extLst>
                  <a:ext uri="{FF2B5EF4-FFF2-40B4-BE49-F238E27FC236}">
                    <a16:creationId xmlns:a16="http://schemas.microsoft.com/office/drawing/2014/main" id="{4F27F0BB-E0C1-640E-4820-46DF7808F4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8503" y="1608307"/>
                <a:ext cx="1616055" cy="135931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線コネクタ 86">
                <a:extLst>
                  <a:ext uri="{FF2B5EF4-FFF2-40B4-BE49-F238E27FC236}">
                    <a16:creationId xmlns:a16="http://schemas.microsoft.com/office/drawing/2014/main" id="{9D0ADD17-8EE6-D6AC-E24B-7E680B56AECD}"/>
                  </a:ext>
                </a:extLst>
              </p:cNvPr>
              <p:cNvCxnSpPr/>
              <p:nvPr/>
            </p:nvCxnSpPr>
            <p:spPr>
              <a:xfrm>
                <a:off x="2290843" y="1613211"/>
                <a:ext cx="875603" cy="101524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E0CA0EAD-4F0F-2588-F527-B7F222C5B4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8025" y="1807765"/>
                <a:ext cx="556635" cy="93301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12" name="Picture 82">
                <a:extLst>
                  <a:ext uri="{FF2B5EF4-FFF2-40B4-BE49-F238E27FC236}">
                    <a16:creationId xmlns:a16="http://schemas.microsoft.com/office/drawing/2014/main" id="{B34C33C6-C585-CD86-3562-CA7444C8A5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273" y="4066655"/>
                <a:ext cx="352668" cy="3526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9710B415-42FD-548F-C6E8-714E43780605}"/>
                  </a:ext>
                </a:extLst>
              </p:cNvPr>
              <p:cNvSpPr txBox="1"/>
              <p:nvPr/>
            </p:nvSpPr>
            <p:spPr>
              <a:xfrm>
                <a:off x="972942" y="3592986"/>
                <a:ext cx="1726755" cy="36933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自治体庁内</a:t>
                </a:r>
                <a:r>
                  <a:rPr kumimoji="1" lang="en-US" altLang="ja-JP" dirty="0"/>
                  <a:t>NW</a:t>
                </a:r>
                <a:endParaRPr kumimoji="1" lang="ja-JP" altLang="en-US" dirty="0"/>
              </a:p>
            </p:txBody>
          </p:sp>
          <p:pic>
            <p:nvPicPr>
              <p:cNvPr id="206" name="Picture 122">
                <a:extLst>
                  <a:ext uri="{FF2B5EF4-FFF2-40B4-BE49-F238E27FC236}">
                    <a16:creationId xmlns:a16="http://schemas.microsoft.com/office/drawing/2014/main" id="{5201C0D2-2326-F6B7-A3B9-F370563F1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9833" y="4746570"/>
                <a:ext cx="373540" cy="354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" name="Picture 122">
                <a:extLst>
                  <a:ext uri="{FF2B5EF4-FFF2-40B4-BE49-F238E27FC236}">
                    <a16:creationId xmlns:a16="http://schemas.microsoft.com/office/drawing/2014/main" id="{48D43E46-2D92-6035-0250-A133812B9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273" y="4775628"/>
                <a:ext cx="373540" cy="354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" name="Picture 61">
                <a:extLst>
                  <a:ext uri="{FF2B5EF4-FFF2-40B4-BE49-F238E27FC236}">
                    <a16:creationId xmlns:a16="http://schemas.microsoft.com/office/drawing/2014/main" id="{B0C349E0-877A-9971-25B4-6D73B9A63E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hq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9802" y="5190594"/>
                <a:ext cx="410660" cy="330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0" name="Picture 61">
                <a:extLst>
                  <a:ext uri="{FF2B5EF4-FFF2-40B4-BE49-F238E27FC236}">
                    <a16:creationId xmlns:a16="http://schemas.microsoft.com/office/drawing/2014/main" id="{7FEA0190-8DD1-750D-AAFF-D729996D0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 cstate="hqprint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63273" y="5212785"/>
                <a:ext cx="410660" cy="330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" name="Picture 82">
                <a:extLst>
                  <a:ext uri="{FF2B5EF4-FFF2-40B4-BE49-F238E27FC236}">
                    <a16:creationId xmlns:a16="http://schemas.microsoft.com/office/drawing/2014/main" id="{9AA6A13E-A3EF-33FF-89C2-C8CB44CA3A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73883" y="5639546"/>
                <a:ext cx="222117" cy="320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" name="Picture 82">
                <a:extLst>
                  <a:ext uri="{FF2B5EF4-FFF2-40B4-BE49-F238E27FC236}">
                    <a16:creationId xmlns:a16="http://schemas.microsoft.com/office/drawing/2014/main" id="{F336E02A-D912-DB41-93E1-3BBB27D70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0961" y="5617355"/>
                <a:ext cx="222117" cy="3203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5" name="直線コネクタ 214">
                <a:extLst>
                  <a:ext uri="{FF2B5EF4-FFF2-40B4-BE49-F238E27FC236}">
                    <a16:creationId xmlns:a16="http://schemas.microsoft.com/office/drawing/2014/main" id="{1C114D3B-72D3-5D7F-19CB-1055008C1560}"/>
                  </a:ext>
                </a:extLst>
              </p:cNvPr>
              <p:cNvCxnSpPr>
                <a:cxnSpLocks/>
                <a:endCxn id="213" idx="0"/>
              </p:cNvCxnSpPr>
              <p:nvPr/>
            </p:nvCxnSpPr>
            <p:spPr>
              <a:xfrm flipH="1">
                <a:off x="2992020" y="4379458"/>
                <a:ext cx="42490" cy="12378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直線コネクタ 215">
                <a:extLst>
                  <a:ext uri="{FF2B5EF4-FFF2-40B4-BE49-F238E27FC236}">
                    <a16:creationId xmlns:a16="http://schemas.microsoft.com/office/drawing/2014/main" id="{2E1F52E5-EA82-E921-A366-848739A0DF53}"/>
                  </a:ext>
                </a:extLst>
              </p:cNvPr>
              <p:cNvCxnSpPr>
                <a:cxnSpLocks/>
                <a:endCxn id="212" idx="2"/>
              </p:cNvCxnSpPr>
              <p:nvPr/>
            </p:nvCxnSpPr>
            <p:spPr>
              <a:xfrm>
                <a:off x="5955234" y="4390464"/>
                <a:ext cx="29708" cy="15694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直線コネクタ 225">
                <a:extLst>
                  <a:ext uri="{FF2B5EF4-FFF2-40B4-BE49-F238E27FC236}">
                    <a16:creationId xmlns:a16="http://schemas.microsoft.com/office/drawing/2014/main" id="{604EAA22-7C6D-21F3-9407-A2C668D880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67909" y="5396005"/>
                <a:ext cx="2437895" cy="464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直線コネクタ 226">
                <a:extLst>
                  <a:ext uri="{FF2B5EF4-FFF2-40B4-BE49-F238E27FC236}">
                    <a16:creationId xmlns:a16="http://schemas.microsoft.com/office/drawing/2014/main" id="{89EEB59C-75DE-672A-9312-DF3C3932076F}"/>
                  </a:ext>
                </a:extLst>
              </p:cNvPr>
              <p:cNvCxnSpPr>
                <a:cxnSpLocks/>
                <a:endCxn id="228" idx="3"/>
              </p:cNvCxnSpPr>
              <p:nvPr/>
            </p:nvCxnSpPr>
            <p:spPr>
              <a:xfrm>
                <a:off x="3170711" y="5395689"/>
                <a:ext cx="1801308" cy="9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28" name="Picture 122">
                <a:extLst>
                  <a:ext uri="{FF2B5EF4-FFF2-40B4-BE49-F238E27FC236}">
                    <a16:creationId xmlns:a16="http://schemas.microsoft.com/office/drawing/2014/main" id="{D4897143-164C-C9D5-3F56-C7F3D99B60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98479" y="5228092"/>
                <a:ext cx="373540" cy="354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30" name="直線コネクタ 229">
                <a:extLst>
                  <a:ext uri="{FF2B5EF4-FFF2-40B4-BE49-F238E27FC236}">
                    <a16:creationId xmlns:a16="http://schemas.microsoft.com/office/drawing/2014/main" id="{4F97ED9A-DAC0-2AAE-AB59-C0C32893BC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36866" y="5399160"/>
                <a:ext cx="1444095" cy="1864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2" name="テキスト ボックス 241">
                <a:extLst>
                  <a:ext uri="{FF2B5EF4-FFF2-40B4-BE49-F238E27FC236}">
                    <a16:creationId xmlns:a16="http://schemas.microsoft.com/office/drawing/2014/main" id="{188DDE6F-CD99-78DB-B664-101B03F88246}"/>
                  </a:ext>
                </a:extLst>
              </p:cNvPr>
              <p:cNvSpPr txBox="1"/>
              <p:nvPr/>
            </p:nvSpPr>
            <p:spPr>
              <a:xfrm>
                <a:off x="3284163" y="5923676"/>
                <a:ext cx="1786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800" dirty="0"/>
                  <a:t>VDI Auth Server</a:t>
                </a:r>
                <a:r>
                  <a:rPr kumimoji="1" lang="ja-JP" altLang="en-US" sz="800" dirty="0"/>
                  <a:t>　</a:t>
                </a:r>
                <a:r>
                  <a:rPr kumimoji="1" lang="ja-JP" altLang="en-US" dirty="0"/>
                  <a:t>　　　　　　　　　</a:t>
                </a:r>
              </a:p>
            </p:txBody>
          </p:sp>
          <p:sp>
            <p:nvSpPr>
              <p:cNvPr id="244" name="テキスト ボックス 243">
                <a:extLst>
                  <a:ext uri="{FF2B5EF4-FFF2-40B4-BE49-F238E27FC236}">
                    <a16:creationId xmlns:a16="http://schemas.microsoft.com/office/drawing/2014/main" id="{14DD4FF4-B036-CD3B-FB76-4AB0E08D88D3}"/>
                  </a:ext>
                </a:extLst>
              </p:cNvPr>
              <p:cNvSpPr txBox="1"/>
              <p:nvPr/>
            </p:nvSpPr>
            <p:spPr>
              <a:xfrm>
                <a:off x="5277826" y="4965123"/>
                <a:ext cx="1457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ファイアウォール</a:t>
                </a:r>
                <a:r>
                  <a:rPr kumimoji="1" lang="ja-JP" altLang="en-US" sz="900" dirty="0"/>
                  <a:t>　　</a:t>
                </a:r>
                <a:r>
                  <a:rPr kumimoji="1" lang="ja-JP" altLang="en-US" dirty="0"/>
                  <a:t>　　　　　　　　</a:t>
                </a:r>
              </a:p>
            </p:txBody>
          </p:sp>
          <p:sp>
            <p:nvSpPr>
              <p:cNvPr id="245" name="テキスト ボックス 244">
                <a:extLst>
                  <a:ext uri="{FF2B5EF4-FFF2-40B4-BE49-F238E27FC236}">
                    <a16:creationId xmlns:a16="http://schemas.microsoft.com/office/drawing/2014/main" id="{930BA945-2C16-786C-EAD6-10E331C13140}"/>
                  </a:ext>
                </a:extLst>
              </p:cNvPr>
              <p:cNvSpPr txBox="1"/>
              <p:nvPr/>
            </p:nvSpPr>
            <p:spPr>
              <a:xfrm>
                <a:off x="2573188" y="4936186"/>
                <a:ext cx="1457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ファイアウォール</a:t>
                </a:r>
                <a:r>
                  <a:rPr kumimoji="1" lang="ja-JP" altLang="en-US" sz="900" dirty="0"/>
                  <a:t>　　</a:t>
                </a:r>
                <a:r>
                  <a:rPr kumimoji="1" lang="ja-JP" altLang="en-US" dirty="0"/>
                  <a:t>　　　　　　　　</a:t>
                </a:r>
              </a:p>
            </p:txBody>
          </p:sp>
          <p:sp>
            <p:nvSpPr>
              <p:cNvPr id="246" name="テキスト ボックス 245">
                <a:extLst>
                  <a:ext uri="{FF2B5EF4-FFF2-40B4-BE49-F238E27FC236}">
                    <a16:creationId xmlns:a16="http://schemas.microsoft.com/office/drawing/2014/main" id="{D7609A89-13B4-5787-4054-E7AA4382886C}"/>
                  </a:ext>
                </a:extLst>
              </p:cNvPr>
              <p:cNvSpPr txBox="1"/>
              <p:nvPr/>
            </p:nvSpPr>
            <p:spPr>
              <a:xfrm>
                <a:off x="2291101" y="5580816"/>
                <a:ext cx="1457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無線</a:t>
                </a:r>
                <a:r>
                  <a:rPr lang="en-US" altLang="ja-JP" sz="900" dirty="0"/>
                  <a:t>AP</a:t>
                </a:r>
                <a:r>
                  <a:rPr kumimoji="1" lang="ja-JP" altLang="en-US" sz="900" dirty="0"/>
                  <a:t>　　</a:t>
                </a:r>
                <a:r>
                  <a:rPr kumimoji="1" lang="ja-JP" altLang="en-US" dirty="0"/>
                  <a:t>　　　　　　　　</a:t>
                </a:r>
              </a:p>
            </p:txBody>
          </p:sp>
          <p:sp>
            <p:nvSpPr>
              <p:cNvPr id="247" name="テキスト ボックス 246">
                <a:extLst>
                  <a:ext uri="{FF2B5EF4-FFF2-40B4-BE49-F238E27FC236}">
                    <a16:creationId xmlns:a16="http://schemas.microsoft.com/office/drawing/2014/main" id="{C1AB61A0-F175-70FB-5990-ED460997D3EB}"/>
                  </a:ext>
                </a:extLst>
              </p:cNvPr>
              <p:cNvSpPr txBox="1"/>
              <p:nvPr/>
            </p:nvSpPr>
            <p:spPr>
              <a:xfrm>
                <a:off x="4160161" y="4929310"/>
                <a:ext cx="14574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900" dirty="0"/>
                  <a:t>ファイアウォール</a:t>
                </a:r>
                <a:r>
                  <a:rPr kumimoji="1" lang="ja-JP" altLang="en-US" sz="900" dirty="0"/>
                  <a:t>　　</a:t>
                </a:r>
                <a:r>
                  <a:rPr kumimoji="1" lang="ja-JP" altLang="en-US" dirty="0"/>
                  <a:t>　　　　　　　　</a:t>
                </a:r>
              </a:p>
            </p:txBody>
          </p:sp>
          <p:cxnSp>
            <p:nvCxnSpPr>
              <p:cNvPr id="252" name="直線コネクタ 251">
                <a:extLst>
                  <a:ext uri="{FF2B5EF4-FFF2-40B4-BE49-F238E27FC236}">
                    <a16:creationId xmlns:a16="http://schemas.microsoft.com/office/drawing/2014/main" id="{CF0211CF-0E8F-6989-DD3A-92D8E4AC8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2653" y="5412873"/>
                <a:ext cx="17259" cy="56086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線コネクタ 253">
                <a:extLst>
                  <a:ext uri="{FF2B5EF4-FFF2-40B4-BE49-F238E27FC236}">
                    <a16:creationId xmlns:a16="http://schemas.microsoft.com/office/drawing/2014/main" id="{0F0E1DBB-BAD3-9A5A-BF0C-E5F8A83BF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4679" y="5395689"/>
                <a:ext cx="0" cy="459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B932508A-6FAB-1A46-B813-F6BCC900CAA3}"/>
                  </a:ext>
                </a:extLst>
              </p:cNvPr>
              <p:cNvCxnSpPr/>
              <p:nvPr/>
            </p:nvCxnSpPr>
            <p:spPr>
              <a:xfrm>
                <a:off x="6735323" y="3280524"/>
                <a:ext cx="2834065" cy="5445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コンテンツ プレースホルダー 3">
                <a:extLst>
                  <a:ext uri="{FF2B5EF4-FFF2-40B4-BE49-F238E27FC236}">
                    <a16:creationId xmlns:a16="http://schemas.microsoft.com/office/drawing/2014/main" id="{589BF628-CE67-7092-BA5E-773A3B16AD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82253" y="1173109"/>
                <a:ext cx="1283931" cy="7472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anchor="ctr"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400"/>
                  </a:spcBef>
                  <a:buFont typeface="Arial" panose="020B0604020202020204" pitchFamily="34" charset="0"/>
                  <a:buChar char="•"/>
                  <a:defRPr sz="22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1pPr>
                <a:lvl2pPr marL="628650" indent="-228600" algn="l" defTabSz="9144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buFont typeface="Arial" panose="020B0604020202020204" pitchFamily="34" charset="0"/>
                  <a:buChar char="•"/>
                  <a:defRPr sz="18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2pPr>
                <a:lvl3pPr marL="1028700" indent="-228600" algn="l" defTabSz="914400" rtl="0" eaLnBrk="1" latinLnBrk="0" hangingPunct="1">
                  <a:lnSpc>
                    <a:spcPct val="9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defRPr sz="1600" b="0" i="0" kern="1200">
                    <a:solidFill>
                      <a:schemeClr val="tx1"/>
                    </a:solidFill>
                    <a:latin typeface="Noto Sans JP" panose="020B0500000000000000" pitchFamily="34" charset="-128"/>
                    <a:ea typeface="Noto Sans JP" panose="020B0500000000000000" pitchFamily="34" charset="-128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人事給与</a:t>
                </a:r>
                <a:endParaRPr kumimoji="0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ファイルサーバ</a:t>
                </a:r>
                <a:endParaRPr kumimoji="0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ja-JP" altLang="en-US" sz="10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文書管理</a:t>
                </a:r>
                <a:endParaRPr kumimoji="0" lang="en-US" altLang="ja-JP" sz="1000" dirty="0">
                  <a:solidFill>
                    <a:srgbClr val="00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ja-JP" alt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iryo UI" panose="020B0604030504040204" pitchFamily="50" charset="-128"/>
                    <a:ea typeface="Meiryo UI" panose="020B0604030504040204" pitchFamily="50" charset="-128"/>
                    <a:cs typeface="+mn-cs"/>
                  </a:rPr>
                  <a:t>財務会計</a:t>
                </a:r>
                <a:endParaRPr kumimoji="0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ja-JP" sz="10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Web</a:t>
                </a:r>
                <a:r>
                  <a:rPr kumimoji="0" lang="ja-JP" altLang="en-US" sz="1000" dirty="0">
                    <a:solidFill>
                      <a:srgbClr val="0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サーバ</a:t>
                </a:r>
                <a:endParaRPr kumimoji="0" lang="en-US" altLang="ja-JP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iryo UI" panose="020B0604030504040204" pitchFamily="50" charset="-128"/>
                  <a:ea typeface="Meiryo UI" panose="020B0604030504040204" pitchFamily="50" charset="-128"/>
                  <a:cs typeface="+mn-cs"/>
                </a:endParaRPr>
              </a:p>
            </p:txBody>
          </p:sp>
          <p:pic>
            <p:nvPicPr>
              <p:cNvPr id="238" name="図 237" descr="アイコン&#10;&#10;自動的に生成された説明">
                <a:extLst>
                  <a:ext uri="{FF2B5EF4-FFF2-40B4-BE49-F238E27FC236}">
                    <a16:creationId xmlns:a16="http://schemas.microsoft.com/office/drawing/2014/main" id="{38260EAE-64B4-435E-007A-B85C558DCF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74662" y="5580227"/>
                <a:ext cx="614358" cy="447026"/>
              </a:xfrm>
              <a:prstGeom prst="rect">
                <a:avLst/>
              </a:prstGeom>
            </p:spPr>
          </p:pic>
          <p:pic>
            <p:nvPicPr>
              <p:cNvPr id="35" name="Picture 18">
                <a:extLst>
                  <a:ext uri="{FF2B5EF4-FFF2-40B4-BE49-F238E27FC236}">
                    <a16:creationId xmlns:a16="http://schemas.microsoft.com/office/drawing/2014/main" id="{E5ACE96A-584D-7534-DB91-B75AC8A2DD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170396" y="233505"/>
                <a:ext cx="3341509" cy="1822367"/>
              </a:xfrm>
              <a:prstGeom prst="rect">
                <a:avLst/>
              </a:prstGeom>
              <a:noFill/>
            </p:spPr>
          </p:pic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0A42F-F481-ABB8-A536-5F24E7AAADC5}"/>
              </a:ext>
            </a:extLst>
          </p:cNvPr>
          <p:cNvSpPr txBox="1"/>
          <p:nvPr/>
        </p:nvSpPr>
        <p:spPr>
          <a:xfrm>
            <a:off x="6950807" y="5748101"/>
            <a:ext cx="14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00" dirty="0"/>
              <a:t>無線</a:t>
            </a:r>
            <a:r>
              <a:rPr lang="en-US" altLang="ja-JP" sz="900" dirty="0"/>
              <a:t>AP</a:t>
            </a:r>
            <a:r>
              <a:rPr kumimoji="1" lang="ja-JP" altLang="en-US" sz="900" dirty="0"/>
              <a:t>　　</a:t>
            </a:r>
            <a:r>
              <a:rPr kumimoji="1" lang="ja-JP" altLang="en-US" dirty="0"/>
              <a:t>　　　　　　　　</a:t>
            </a:r>
          </a:p>
        </p:txBody>
      </p:sp>
      <p:sp>
        <p:nvSpPr>
          <p:cNvPr id="248" name="コンテンツ プレースホルダー 3">
            <a:extLst>
              <a:ext uri="{FF2B5EF4-FFF2-40B4-BE49-F238E27FC236}">
                <a16:creationId xmlns:a16="http://schemas.microsoft.com/office/drawing/2014/main" id="{5C538286-9BB5-5B33-6B7B-11292C430DDC}"/>
              </a:ext>
            </a:extLst>
          </p:cNvPr>
          <p:cNvSpPr txBox="1">
            <a:spLocks/>
          </p:cNvSpPr>
          <p:nvPr/>
        </p:nvSpPr>
        <p:spPr>
          <a:xfrm>
            <a:off x="3591767" y="788797"/>
            <a:ext cx="1713444" cy="372682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200" b="0" i="0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Noto Sans JP" panose="020B0500000000000000" pitchFamily="34" charset="-128"/>
                <a:ea typeface="Noto Sans JP" panose="020B0500000000000000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0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コンビニ交付</a:t>
            </a:r>
            <a:endParaRPr kumimoji="0" lang="en-US" altLang="ja-JP" sz="1000" dirty="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各種</a:t>
            </a:r>
            <a:r>
              <a:rPr kumimoji="0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LGWAN-ASP</a:t>
            </a:r>
            <a:r>
              <a:rPr kumimoji="0" lang="ja-JP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サービス</a:t>
            </a:r>
            <a:endParaRPr kumimoji="0" lang="en-US" altLang="ja-JP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6B92F261-AEE7-ECC9-6E27-B3460805B437}"/>
              </a:ext>
            </a:extLst>
          </p:cNvPr>
          <p:cNvCxnSpPr>
            <a:cxnSpLocks/>
          </p:cNvCxnSpPr>
          <p:nvPr/>
        </p:nvCxnSpPr>
        <p:spPr>
          <a:xfrm>
            <a:off x="5697528" y="4079821"/>
            <a:ext cx="0" cy="2684105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2A82235-025B-784C-757F-3FD91BF31255}"/>
              </a:ext>
            </a:extLst>
          </p:cNvPr>
          <p:cNvSpPr txBox="1"/>
          <p:nvPr/>
        </p:nvSpPr>
        <p:spPr>
          <a:xfrm>
            <a:off x="4204915" y="4140414"/>
            <a:ext cx="133882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機密度：高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8525FB7-39F0-0275-8603-B1169ED99EE7}"/>
              </a:ext>
            </a:extLst>
          </p:cNvPr>
          <p:cNvSpPr txBox="1"/>
          <p:nvPr/>
        </p:nvSpPr>
        <p:spPr>
          <a:xfrm>
            <a:off x="7435065" y="4136269"/>
            <a:ext cx="1338828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機密度：低</a:t>
            </a:r>
            <a:endParaRPr kumimoji="1" lang="ja-JP" altLang="en-US" dirty="0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B41DFF1-2E3E-DF9F-CDE7-6B2582D16443}"/>
              </a:ext>
            </a:extLst>
          </p:cNvPr>
          <p:cNvSpPr txBox="1"/>
          <p:nvPr/>
        </p:nvSpPr>
        <p:spPr>
          <a:xfrm>
            <a:off x="7084272" y="6252654"/>
            <a:ext cx="1325414" cy="42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900" dirty="0"/>
              <a:t>Business</a:t>
            </a:r>
            <a:r>
              <a:rPr lang="ja-JP" altLang="en-US" sz="900" dirty="0"/>
              <a:t> </a:t>
            </a:r>
            <a:r>
              <a:rPr lang="en-US" altLang="ja-JP" sz="900" dirty="0"/>
              <a:t>Workstation</a:t>
            </a:r>
            <a:r>
              <a:rPr kumimoji="1" lang="ja-JP" altLang="en-US" sz="900" dirty="0"/>
              <a:t>　　</a:t>
            </a:r>
            <a:r>
              <a:rPr kumimoji="1" lang="ja-JP" altLang="en-US" dirty="0"/>
              <a:t>　　　　　　　　</a:t>
            </a:r>
          </a:p>
        </p:txBody>
      </p:sp>
      <p:pic>
        <p:nvPicPr>
          <p:cNvPr id="10" name="図 9" descr="アイコン&#10;&#10;自動的に生成された説明">
            <a:extLst>
              <a:ext uri="{FF2B5EF4-FFF2-40B4-BE49-F238E27FC236}">
                <a16:creationId xmlns:a16="http://schemas.microsoft.com/office/drawing/2014/main" id="{168FB09E-65FF-B3A5-20B6-99B38F0A62E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717" y="5964388"/>
            <a:ext cx="614358" cy="447026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78A5BC0-D7F4-C608-5463-39A20A6100DB}"/>
              </a:ext>
            </a:extLst>
          </p:cNvPr>
          <p:cNvSpPr txBox="1"/>
          <p:nvPr/>
        </p:nvSpPr>
        <p:spPr>
          <a:xfrm>
            <a:off x="5757872" y="6360992"/>
            <a:ext cx="818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Management</a:t>
            </a:r>
          </a:p>
          <a:p>
            <a:r>
              <a:rPr lang="en-US" altLang="ja-JP" sz="800" dirty="0"/>
              <a:t>Console for</a:t>
            </a:r>
          </a:p>
          <a:p>
            <a:r>
              <a:rPr kumimoji="1" lang="en-US" altLang="ja-JP" sz="800" dirty="0"/>
              <a:t>GovCloud</a:t>
            </a:r>
            <a:r>
              <a:rPr kumimoji="1" lang="ja-JP" altLang="en-US" sz="800" dirty="0"/>
              <a:t>　　　　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02AAE62-3FB1-907C-4F4D-80EE6730D715}"/>
              </a:ext>
            </a:extLst>
          </p:cNvPr>
          <p:cNvCxnSpPr>
            <a:cxnSpLocks/>
          </p:cNvCxnSpPr>
          <p:nvPr/>
        </p:nvCxnSpPr>
        <p:spPr>
          <a:xfrm>
            <a:off x="2192669" y="1609599"/>
            <a:ext cx="3795421" cy="17251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E75DCF0-70B5-AFE0-933A-5E99FAB3C9DD}"/>
              </a:ext>
            </a:extLst>
          </p:cNvPr>
          <p:cNvSpPr txBox="1"/>
          <p:nvPr/>
        </p:nvSpPr>
        <p:spPr>
          <a:xfrm>
            <a:off x="3024737" y="6342852"/>
            <a:ext cx="1325414" cy="426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r>
              <a:rPr lang="en-US" altLang="ja-JP" sz="900" dirty="0"/>
              <a:t>Business</a:t>
            </a:r>
            <a:r>
              <a:rPr lang="ja-JP" altLang="en-US" sz="900" dirty="0"/>
              <a:t> </a:t>
            </a:r>
            <a:r>
              <a:rPr lang="en-US" altLang="ja-JP" sz="900" dirty="0"/>
              <a:t>Workstation</a:t>
            </a:r>
            <a:r>
              <a:rPr kumimoji="1" lang="ja-JP" altLang="en-US" sz="900" dirty="0"/>
              <a:t>　　</a:t>
            </a:r>
            <a:r>
              <a:rPr kumimoji="1" lang="ja-JP" altLang="en-US" dirty="0"/>
              <a:t>　　　　　　　　</a:t>
            </a:r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DB05B942-8403-1B82-05B7-258BE039CA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955" y="5786705"/>
            <a:ext cx="614358" cy="44702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EB819F1E-2199-65DF-6646-6A0797D436BA}"/>
              </a:ext>
            </a:extLst>
          </p:cNvPr>
          <p:cNvCxnSpPr>
            <a:cxnSpLocks/>
          </p:cNvCxnSpPr>
          <p:nvPr/>
        </p:nvCxnSpPr>
        <p:spPr>
          <a:xfrm>
            <a:off x="2933626" y="5598651"/>
            <a:ext cx="0" cy="4597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B2C2720-7380-9E64-07F7-CF7A9F40E2FC}"/>
              </a:ext>
            </a:extLst>
          </p:cNvPr>
          <p:cNvSpPr txBox="1"/>
          <p:nvPr/>
        </p:nvSpPr>
        <p:spPr>
          <a:xfrm>
            <a:off x="2240836" y="6118604"/>
            <a:ext cx="85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00" dirty="0"/>
              <a:t>VDI Server</a:t>
            </a:r>
            <a:r>
              <a:rPr lang="en-US" altLang="ja-JP" sz="800" dirty="0"/>
              <a:t> </a:t>
            </a:r>
            <a:r>
              <a:rPr kumimoji="1" lang="ja-JP" altLang="en-US" sz="800" dirty="0"/>
              <a:t>　</a:t>
            </a:r>
            <a:r>
              <a:rPr kumimoji="1" lang="ja-JP" altLang="en-US" dirty="0"/>
              <a:t>　　　　　　　　　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E6D5B21-23F1-439C-4210-77063788717B}"/>
              </a:ext>
            </a:extLst>
          </p:cNvPr>
          <p:cNvSpPr txBox="1"/>
          <p:nvPr/>
        </p:nvSpPr>
        <p:spPr>
          <a:xfrm>
            <a:off x="277199" y="1831935"/>
            <a:ext cx="226775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000" dirty="0"/>
              <a:t>・</a:t>
            </a:r>
            <a:r>
              <a:rPr lang="en-US" altLang="ja-JP" sz="1000" dirty="0"/>
              <a:t>My Number Administrative </a:t>
            </a:r>
            <a:r>
              <a:rPr lang="ja-JP" altLang="en-US" sz="1000" dirty="0"/>
              <a:t>　</a:t>
            </a:r>
            <a:endParaRPr lang="en-US" altLang="ja-JP" sz="1000" dirty="0"/>
          </a:p>
          <a:p>
            <a:r>
              <a:rPr lang="ja-JP" altLang="en-US" sz="1000" dirty="0"/>
              <a:t>　</a:t>
            </a:r>
            <a:r>
              <a:rPr lang="en-US" altLang="ja-JP" sz="1000" dirty="0"/>
              <a:t>System on GovCloud</a:t>
            </a:r>
          </a:p>
          <a:p>
            <a:r>
              <a:rPr lang="ja-JP" altLang="en-US" sz="1000" dirty="0"/>
              <a:t>・</a:t>
            </a:r>
            <a:r>
              <a:rPr lang="en-US" altLang="ja-JP" sz="1000" dirty="0"/>
              <a:t>Update Server on GovCloud</a:t>
            </a:r>
          </a:p>
          <a:p>
            <a:r>
              <a:rPr lang="ja-JP" altLang="en-US" sz="1000" dirty="0"/>
              <a:t>・</a:t>
            </a:r>
            <a:r>
              <a:rPr lang="en-US" altLang="ja-JP" sz="1000" dirty="0"/>
              <a:t>Proxy Server on GovCloud</a:t>
            </a:r>
            <a:endParaRPr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65805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28980</TotalTime>
  <Words>194</Words>
  <Application>Microsoft Office PowerPoint</Application>
  <PresentationFormat>ワイド画面</PresentationFormat>
  <Paragraphs>39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Calibri</vt:lpstr>
      <vt:lpstr>Office テーマ</vt:lpstr>
      <vt:lpstr>2030年の国・地方のネットワーク（ゼロトラスト）からの資産洗い出し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吉也 伊藤</dc:creator>
  <cp:lastModifiedBy>吉也 伊藤</cp:lastModifiedBy>
  <cp:revision>62</cp:revision>
  <cp:lastPrinted>2025-04-28T00:42:47Z</cp:lastPrinted>
  <dcterms:created xsi:type="dcterms:W3CDTF">2025-04-20T15:45:51Z</dcterms:created>
  <dcterms:modified xsi:type="dcterms:W3CDTF">2025-08-21T23:37:34Z</dcterms:modified>
</cp:coreProperties>
</file>