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4"/>
  </p:sldMasterIdLst>
  <p:sldIdLst>
    <p:sldId id="256" r:id="rId5"/>
    <p:sldId id="258" r:id="rId6"/>
    <p:sldId id="264" r:id="rId7"/>
    <p:sldId id="265" r:id="rId8"/>
    <p:sldId id="259" r:id="rId9"/>
    <p:sldId id="262" r:id="rId10"/>
    <p:sldId id="263" r:id="rId11"/>
    <p:sldId id="266" r:id="rId12"/>
    <p:sldId id="267" r:id="rId13"/>
    <p:sldId id="272" r:id="rId14"/>
    <p:sldId id="268" r:id="rId15"/>
    <p:sldId id="270" r:id="rId16"/>
    <p:sldId id="269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0CADDB3C-61E7-43DE-83B5-DAEE6D8FA945}" type="datetimeFigureOut">
              <a:rPr lang="pt-BR" smtClean="0"/>
              <a:t>25/01/2021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pt-BR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EE0EF119-CF8A-45C8-8818-E2DF50DA9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746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DB3C-61E7-43DE-83B5-DAEE6D8FA945}" type="datetimeFigureOut">
              <a:rPr lang="pt-BR" smtClean="0"/>
              <a:t>25/01/2021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F119-CF8A-45C8-8818-E2DF50DA9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691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DB3C-61E7-43DE-83B5-DAEE6D8FA945}" type="datetimeFigureOut">
              <a:rPr lang="pt-BR" smtClean="0"/>
              <a:t>25/01/2021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F119-CF8A-45C8-8818-E2DF50DA9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715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DB3C-61E7-43DE-83B5-DAEE6D8FA945}" type="datetimeFigureOut">
              <a:rPr lang="pt-BR" smtClean="0"/>
              <a:t>25/01/2021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F119-CF8A-45C8-8818-E2DF50DA9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272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DB3C-61E7-43DE-83B5-DAEE6D8FA945}" type="datetimeFigureOut">
              <a:rPr lang="pt-BR" smtClean="0"/>
              <a:t>25/01/2021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F119-CF8A-45C8-8818-E2DF50DA9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2850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DB3C-61E7-43DE-83B5-DAEE6D8FA945}" type="datetimeFigureOut">
              <a:rPr lang="pt-BR" smtClean="0"/>
              <a:t>25/01/2021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F119-CF8A-45C8-8818-E2DF50DA9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390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DB3C-61E7-43DE-83B5-DAEE6D8FA945}" type="datetimeFigureOut">
              <a:rPr lang="pt-BR" smtClean="0"/>
              <a:t>25/01/2021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F119-CF8A-45C8-8818-E2DF50DA9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6025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DB3C-61E7-43DE-83B5-DAEE6D8FA945}" type="datetimeFigureOut">
              <a:rPr lang="pt-BR" smtClean="0"/>
              <a:t>25/01/2021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F119-CF8A-45C8-8818-E2DF50DA9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944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DB3C-61E7-43DE-83B5-DAEE6D8FA945}" type="datetimeFigureOut">
              <a:rPr lang="pt-BR" smtClean="0"/>
              <a:t>25/01/2021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F119-CF8A-45C8-8818-E2DF50DA9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0906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DB3C-61E7-43DE-83B5-DAEE6D8FA945}" type="datetimeFigureOut">
              <a:rPr lang="pt-BR" smtClean="0"/>
              <a:t>25/01/2021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F119-CF8A-45C8-8818-E2DF50DA9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527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DB3C-61E7-43DE-83B5-DAEE6D8FA945}" type="datetimeFigureOut">
              <a:rPr lang="pt-BR" smtClean="0"/>
              <a:t>25/01/2021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F119-CF8A-45C8-8818-E2DF50DA9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755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DB3C-61E7-43DE-83B5-DAEE6D8FA945}" type="datetimeFigureOut">
              <a:rPr lang="pt-BR" smtClean="0"/>
              <a:t>25/01/2021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F119-CF8A-45C8-8818-E2DF50DA9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45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DB3C-61E7-43DE-83B5-DAEE6D8FA945}" type="datetimeFigureOut">
              <a:rPr lang="pt-BR" smtClean="0"/>
              <a:t>25/01/2021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F119-CF8A-45C8-8818-E2DF50DA9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630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DB3C-61E7-43DE-83B5-DAEE6D8FA945}" type="datetimeFigureOut">
              <a:rPr lang="pt-BR" smtClean="0"/>
              <a:t>25/01/2021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F119-CF8A-45C8-8818-E2DF50DA9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107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DB3C-61E7-43DE-83B5-DAEE6D8FA945}" type="datetimeFigureOut">
              <a:rPr lang="pt-BR" smtClean="0"/>
              <a:t>25/01/2021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F119-CF8A-45C8-8818-E2DF50DA9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34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DB3C-61E7-43DE-83B5-DAEE6D8FA945}" type="datetimeFigureOut">
              <a:rPr lang="pt-BR" smtClean="0"/>
              <a:t>25/01/2021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F119-CF8A-45C8-8818-E2DF50DA9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7525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DB3C-61E7-43DE-83B5-DAEE6D8FA945}" type="datetimeFigureOut">
              <a:rPr lang="pt-BR" smtClean="0"/>
              <a:t>25/01/2021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F119-CF8A-45C8-8818-E2DF50DA9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304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CADDB3C-61E7-43DE-83B5-DAEE6D8FA945}" type="datetimeFigureOut">
              <a:rPr lang="pt-BR" smtClean="0"/>
              <a:t>25/01/2021</a:t>
            </a:fld>
            <a:endParaRPr lang="pt-BR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E0EF119-CF8A-45C8-8818-E2DF50DA9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324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Leonardo/Mini_curso_python/blob/master/exercicio_1.py#L8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hyperlink" Target="https://github.com/yLeonardo/Mini_curso_python/blob/master/exercicio_2.py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Leonardo/Mini_curso_python/blob/master/exercicio_1.py#L8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hyperlink" Target="https://github.com/yLeonardo/Mini_curso_python/blob/master/enunciado_1.pdf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Leonardo/Mini_curso_python/blob/master/exercicio_1.py#L8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hyperlink" Target="https://github.com/yLeonardo/Mini_curso_python/blob/master/exercicio_2.p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ZQ60SJDACuc&amp;ab_channel=Ot%C3%A1vioMirand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Leonardo/Mini_curso_python/blob/master/exercicio_1.py#L8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yLeonardo/Mini_curso_python/blob/master/exercicio_1.py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77083F-4437-409B-9453-4FE4CB4053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88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D01139D-E811-491D-9459-AA2301513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 fontScale="90000"/>
          </a:bodyPr>
          <a:lstStyle/>
          <a:p>
            <a:r>
              <a:rPr lang="pt-BR" sz="4000" dirty="0"/>
              <a:t>Mini curso de Python Avançado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1C9A58-92C2-472C-B6C0-8808F042F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pt-BR" sz="2000" dirty="0"/>
              <a:t>Prof. Leonardo</a:t>
            </a:r>
          </a:p>
        </p:txBody>
      </p:sp>
    </p:spTree>
    <p:extLst>
      <p:ext uri="{BB962C8B-B14F-4D97-AF65-F5344CB8AC3E}">
        <p14:creationId xmlns:p14="http://schemas.microsoft.com/office/powerpoint/2010/main" val="535500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3B918C-605E-4767-B8B8-07EE8E51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7A15320-BE68-4368-9AEC-EB121AA1D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397429F-B09A-4755-85D6-5EF9C8EC1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79C0060-574D-48A1-896F-3BFA9E1D9A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42DA2D2-7E39-48E7-956A-5C5702872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08AB3D2-317E-4043-A5BE-6D078F589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15">
              <a:extLst>
                <a:ext uri="{FF2B5EF4-FFF2-40B4-BE49-F238E27FC236}">
                  <a16:creationId xmlns:a16="http://schemas.microsoft.com/office/drawing/2014/main" id="{7BE6F4C2-B396-47DA-9B43-7CBC55B9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2099893-51D2-4FDD-A8B8-99DE6A1F9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9B387B19-E01F-4F0A-A984-04315236E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994735CE-14A3-4759-8BDD-55844E0DA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6" name="Rectangle 19">
              <a:extLst>
                <a:ext uri="{FF2B5EF4-FFF2-40B4-BE49-F238E27FC236}">
                  <a16:creationId xmlns:a16="http://schemas.microsoft.com/office/drawing/2014/main" id="{3CD1763A-E8CE-4920-B58C-F41A62C86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3C445311-D23D-4257-8441-7D9AE2DDB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E679597-8640-49CC-AF95-100AAC3A7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pt-BR" sz="2400" dirty="0"/>
              <a:t>Aplicação e Implementação</a:t>
            </a:r>
            <a:br>
              <a:rPr lang="pt-BR" sz="2400" dirty="0"/>
            </a:br>
            <a:r>
              <a:rPr lang="pt-BR" sz="2400" dirty="0"/>
              <a:t>de Recursão</a:t>
            </a:r>
            <a:endParaRPr lang="pt-BR" sz="2400" dirty="0">
              <a:solidFill>
                <a:srgbClr val="EBEBEB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61D619-BF30-42DC-81FF-02DE2252D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6579368" cy="5954325"/>
          </a:xfrm>
        </p:spPr>
        <p:txBody>
          <a:bodyPr anchor="ctr">
            <a:normAutofit/>
          </a:bodyPr>
          <a:lstStyle/>
          <a:p>
            <a:pPr algn="just"/>
            <a:r>
              <a:rPr lang="pt-BR" sz="1600" dirty="0"/>
              <a:t>Dentro dessa função você devera </a:t>
            </a:r>
            <a:r>
              <a:rPr lang="pt-BR" sz="1600" b="1" dirty="0"/>
              <a:t>chamar ela mesma</a:t>
            </a:r>
            <a:r>
              <a:rPr lang="pt-BR" sz="1600" dirty="0"/>
              <a:t> e ter uma (ou mais) </a:t>
            </a:r>
            <a:r>
              <a:rPr lang="pt-BR" sz="1600" b="1" dirty="0"/>
              <a:t>condição de parada</a:t>
            </a:r>
            <a:r>
              <a:rPr lang="pt-BR" sz="1600" dirty="0"/>
              <a:t>.</a:t>
            </a:r>
          </a:p>
          <a:p>
            <a:pPr algn="just"/>
            <a:r>
              <a:rPr lang="pt-BR" sz="1600" dirty="0"/>
              <a:t>Um exemplo de condição de parada -&gt;  </a:t>
            </a:r>
            <a:r>
              <a:rPr lang="pt-BR" sz="1600" b="1" dirty="0"/>
              <a:t>if n == 0: </a:t>
            </a:r>
          </a:p>
          <a:p>
            <a:pPr marL="0" indent="0" algn="just">
              <a:buNone/>
            </a:pPr>
            <a:r>
              <a:rPr lang="pt-BR" sz="1600" b="1" dirty="0"/>
              <a:t>                                                                                  return 0</a:t>
            </a:r>
          </a:p>
          <a:p>
            <a:pPr algn="just"/>
            <a:endParaRPr lang="pt-BR" dirty="0"/>
          </a:p>
          <a:p>
            <a:pPr algn="just"/>
            <a:r>
              <a:rPr lang="pt-BR" sz="1600" dirty="0"/>
              <a:t>Alguns problemas de recursão podem ser feitos usando for ou </a:t>
            </a:r>
            <a:r>
              <a:rPr lang="pt-BR" sz="1600" dirty="0" err="1"/>
              <a:t>while</a:t>
            </a:r>
            <a:r>
              <a:rPr lang="pt-BR" sz="1600" dirty="0"/>
              <a:t>, mas podem ser menos eficiente ou demandar a criação de muitas variáveis.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Sempre que a função realiza uma recursão ela esta gastando mais memoria pois tem mais de um código aberto ao mesmo tempo, muitas recursões seguidas podem causar erro.</a:t>
            </a:r>
          </a:p>
          <a:p>
            <a:pPr marL="0" indent="0" algn="just">
              <a:buNone/>
            </a:pPr>
            <a:r>
              <a:rPr lang="pt-BR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24214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3031FA-48E0-4758-860E-647D65F30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923" y="1449324"/>
            <a:ext cx="3028230" cy="4391640"/>
          </a:xfrm>
        </p:spPr>
        <p:txBody>
          <a:bodyPr anchor="t">
            <a:normAutofit/>
          </a:bodyPr>
          <a:lstStyle/>
          <a:p>
            <a:r>
              <a:rPr lang="pt-BR" sz="2800" dirty="0"/>
              <a:t>Aplicação e Implementação</a:t>
            </a:r>
            <a:br>
              <a:rPr lang="pt-BR" sz="2800" dirty="0"/>
            </a:br>
            <a:r>
              <a:rPr lang="pt-BR" sz="2800" dirty="0"/>
              <a:t>de Recursão</a:t>
            </a:r>
            <a:br>
              <a:rPr lang="pt-BR" sz="2800" dirty="0"/>
            </a:b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17B827-406D-459E-9BBD-78EE6B48C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5153" y="506349"/>
            <a:ext cx="6145460" cy="4391640"/>
          </a:xfrm>
        </p:spPr>
        <p:txBody>
          <a:bodyPr>
            <a:normAutofit/>
          </a:bodyPr>
          <a:lstStyle/>
          <a:p>
            <a:r>
              <a:rPr lang="pt-BR" sz="2800" dirty="0"/>
              <a:t>Exemplo – Calculo do Fatorial</a:t>
            </a:r>
            <a:endParaRPr lang="pt-BR" sz="2800" dirty="0">
              <a:solidFill>
                <a:schemeClr val="tx1"/>
              </a:solidFill>
            </a:endParaRPr>
          </a:p>
        </p:txBody>
      </p:sp>
      <p:pic>
        <p:nvPicPr>
          <p:cNvPr id="1026" name="Picture 2" descr="O certo é “de repente” ou “derrepente”? | Guia do Estudante">
            <a:extLst>
              <a:ext uri="{FF2B5EF4-FFF2-40B4-BE49-F238E27FC236}">
                <a16:creationId xmlns:a16="http://schemas.microsoft.com/office/drawing/2014/main" id="{6F7E39CB-FE23-4110-87E2-182E0F012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55" y="3404044"/>
            <a:ext cx="2436920" cy="2436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D386DDF2-3D14-494A-A013-EC001A66FE73}"/>
              </a:ext>
            </a:extLst>
          </p:cNvPr>
          <p:cNvSpPr txBox="1">
            <a:spLocks/>
          </p:cNvSpPr>
          <p:nvPr/>
        </p:nvSpPr>
        <p:spPr>
          <a:xfrm>
            <a:off x="3835153" y="2024109"/>
            <a:ext cx="6579368" cy="3816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600" dirty="0"/>
              <a:t>Como você faria um programa para calcular n! ?</a:t>
            </a:r>
          </a:p>
          <a:p>
            <a:pPr marL="0" indent="0" algn="just">
              <a:buNone/>
            </a:pPr>
            <a:endParaRPr lang="pt-BR" sz="1600" dirty="0"/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Sabemos que:</a:t>
            </a:r>
          </a:p>
          <a:p>
            <a:pPr lvl="1" algn="just"/>
            <a:r>
              <a:rPr lang="pt-BR" sz="1400" dirty="0"/>
              <a:t>Fatorial de 0 = 0 e Fatorial de 1 = 1</a:t>
            </a:r>
          </a:p>
          <a:p>
            <a:pPr algn="just"/>
            <a:r>
              <a:rPr lang="pt-BR" sz="1600" dirty="0"/>
              <a:t>No que isso nos ajuda?</a:t>
            </a:r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984168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3031FA-48E0-4758-860E-647D65F30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923" y="1449324"/>
            <a:ext cx="3028230" cy="4391640"/>
          </a:xfrm>
        </p:spPr>
        <p:txBody>
          <a:bodyPr anchor="t">
            <a:normAutofit/>
          </a:bodyPr>
          <a:lstStyle/>
          <a:p>
            <a:r>
              <a:rPr lang="pt-BR" sz="2800" dirty="0"/>
              <a:t>Aplicação e Implementação</a:t>
            </a:r>
            <a:br>
              <a:rPr lang="pt-BR" sz="2800" dirty="0"/>
            </a:br>
            <a:r>
              <a:rPr lang="pt-BR" sz="2800" dirty="0"/>
              <a:t>de Recursão</a:t>
            </a:r>
            <a:br>
              <a:rPr lang="pt-BR" sz="2800" dirty="0"/>
            </a:b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17B827-406D-459E-9BBD-78EE6B48C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5153" y="496824"/>
            <a:ext cx="6145460" cy="4391640"/>
          </a:xfrm>
        </p:spPr>
        <p:txBody>
          <a:bodyPr>
            <a:normAutofit/>
          </a:bodyPr>
          <a:lstStyle/>
          <a:p>
            <a:r>
              <a:rPr lang="pt-BR" sz="2800" dirty="0"/>
              <a:t>Exemplo – Calculo do Fatorial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D386DDF2-3D14-494A-A013-EC001A66FE73}"/>
              </a:ext>
            </a:extLst>
          </p:cNvPr>
          <p:cNvSpPr txBox="1">
            <a:spLocks/>
          </p:cNvSpPr>
          <p:nvPr/>
        </p:nvSpPr>
        <p:spPr>
          <a:xfrm>
            <a:off x="3835153" y="2024109"/>
            <a:ext cx="6579368" cy="3816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2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815872A-FD52-47E4-8AE3-FEF0A1F29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461" y="2271824"/>
            <a:ext cx="7344800" cy="37057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6138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3031FA-48E0-4758-860E-647D65F30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923" y="1449324"/>
            <a:ext cx="3028230" cy="4391640"/>
          </a:xfrm>
        </p:spPr>
        <p:txBody>
          <a:bodyPr anchor="t">
            <a:normAutofit/>
          </a:bodyPr>
          <a:lstStyle/>
          <a:p>
            <a:r>
              <a:rPr lang="pt-BR" sz="2800" dirty="0"/>
              <a:t>Aplicação e Implementação</a:t>
            </a:r>
            <a:br>
              <a:rPr lang="pt-BR" sz="2800" dirty="0"/>
            </a:br>
            <a:r>
              <a:rPr lang="pt-BR" sz="2800" dirty="0"/>
              <a:t>de Recursão</a:t>
            </a:r>
            <a:br>
              <a:rPr lang="pt-BR" sz="2800" dirty="0"/>
            </a:b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17B827-406D-459E-9BBD-78EE6B48C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5153" y="496824"/>
            <a:ext cx="6145460" cy="4391640"/>
          </a:xfrm>
        </p:spPr>
        <p:txBody>
          <a:bodyPr>
            <a:normAutofit/>
          </a:bodyPr>
          <a:lstStyle/>
          <a:p>
            <a:r>
              <a:rPr lang="pt-BR" sz="2800" dirty="0"/>
              <a:t>Exemplo – Calculo do Fatorial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D386DDF2-3D14-494A-A013-EC001A66FE73}"/>
              </a:ext>
            </a:extLst>
          </p:cNvPr>
          <p:cNvSpPr txBox="1">
            <a:spLocks/>
          </p:cNvSpPr>
          <p:nvPr/>
        </p:nvSpPr>
        <p:spPr>
          <a:xfrm>
            <a:off x="3835153" y="2024109"/>
            <a:ext cx="6579368" cy="3816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2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815872A-FD52-47E4-8AE3-FEF0A1F29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461" y="2280701"/>
            <a:ext cx="7344800" cy="37057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A45198EB-89B0-4631-AFEC-A2EBBF50ED82}"/>
              </a:ext>
            </a:extLst>
          </p:cNvPr>
          <p:cNvCxnSpPr>
            <a:cxnSpLocks/>
          </p:cNvCxnSpPr>
          <p:nvPr/>
        </p:nvCxnSpPr>
        <p:spPr>
          <a:xfrm flipV="1">
            <a:off x="6096000" y="2556769"/>
            <a:ext cx="1697614" cy="1686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267B92B2-EED5-43D1-B37A-76F5AEDAB9EB}"/>
              </a:ext>
            </a:extLst>
          </p:cNvPr>
          <p:cNvSpPr/>
          <p:nvPr/>
        </p:nvSpPr>
        <p:spPr>
          <a:xfrm>
            <a:off x="7909025" y="2405849"/>
            <a:ext cx="1510183" cy="2396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Parâmetro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DEC9ADF8-0ABE-489C-A4E3-C49A449608BB}"/>
              </a:ext>
            </a:extLst>
          </p:cNvPr>
          <p:cNvSpPr/>
          <p:nvPr/>
        </p:nvSpPr>
        <p:spPr>
          <a:xfrm>
            <a:off x="7765724" y="3025882"/>
            <a:ext cx="1768893" cy="4896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Condição de parada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63A93A6B-0953-4E0A-BE24-2A057A8521E2}"/>
              </a:ext>
            </a:extLst>
          </p:cNvPr>
          <p:cNvCxnSpPr/>
          <p:nvPr/>
        </p:nvCxnSpPr>
        <p:spPr>
          <a:xfrm>
            <a:off x="6096000" y="2938509"/>
            <a:ext cx="1512163" cy="2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C26ACCFA-7B0E-4F10-8AE7-D4D3C6639413}"/>
              </a:ext>
            </a:extLst>
          </p:cNvPr>
          <p:cNvCxnSpPr>
            <a:cxnSpLocks/>
          </p:cNvCxnSpPr>
          <p:nvPr/>
        </p:nvCxnSpPr>
        <p:spPr>
          <a:xfrm>
            <a:off x="6161103" y="3380173"/>
            <a:ext cx="14813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Angulado 23">
            <a:extLst>
              <a:ext uri="{FF2B5EF4-FFF2-40B4-BE49-F238E27FC236}">
                <a16:creationId xmlns:a16="http://schemas.microsoft.com/office/drawing/2014/main" id="{B5A854BB-0923-441F-8DF5-D29D990C9337}"/>
              </a:ext>
            </a:extLst>
          </p:cNvPr>
          <p:cNvCxnSpPr>
            <a:cxnSpLocks/>
          </p:cNvCxnSpPr>
          <p:nvPr/>
        </p:nvCxnSpPr>
        <p:spPr>
          <a:xfrm>
            <a:off x="7124837" y="4154546"/>
            <a:ext cx="1180529" cy="184008"/>
          </a:xfrm>
          <a:prstGeom prst="bentConnector3">
            <a:avLst>
              <a:gd name="adj1" fmla="val -11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BD79A822-48C5-4966-8583-F1768F93629C}"/>
              </a:ext>
            </a:extLst>
          </p:cNvPr>
          <p:cNvSpPr/>
          <p:nvPr/>
        </p:nvSpPr>
        <p:spPr>
          <a:xfrm>
            <a:off x="8428674" y="4015900"/>
            <a:ext cx="1768893" cy="4896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Divide o Problema</a:t>
            </a:r>
          </a:p>
        </p:txBody>
      </p:sp>
    </p:spTree>
    <p:extLst>
      <p:ext uri="{BB962C8B-B14F-4D97-AF65-F5344CB8AC3E}">
        <p14:creationId xmlns:p14="http://schemas.microsoft.com/office/powerpoint/2010/main" val="451440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3031FA-48E0-4758-860E-647D65F30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923" y="1449324"/>
            <a:ext cx="3028230" cy="4391640"/>
          </a:xfrm>
        </p:spPr>
        <p:txBody>
          <a:bodyPr anchor="t">
            <a:normAutofit/>
          </a:bodyPr>
          <a:lstStyle/>
          <a:p>
            <a:r>
              <a:rPr lang="pt-BR" sz="2800" dirty="0"/>
              <a:t>Aplicação e Implementação</a:t>
            </a:r>
            <a:br>
              <a:rPr lang="pt-BR" sz="2800" dirty="0"/>
            </a:br>
            <a:r>
              <a:rPr lang="pt-BR" sz="2800" dirty="0"/>
              <a:t>de Recursão</a:t>
            </a:r>
            <a:br>
              <a:rPr lang="pt-BR" sz="2800" dirty="0"/>
            </a:b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17B827-406D-459E-9BBD-78EE6B48C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5153" y="496824"/>
            <a:ext cx="6145460" cy="4391640"/>
          </a:xfrm>
        </p:spPr>
        <p:txBody>
          <a:bodyPr>
            <a:normAutofit/>
          </a:bodyPr>
          <a:lstStyle/>
          <a:p>
            <a:r>
              <a:rPr lang="pt-BR" sz="2800" dirty="0"/>
              <a:t>Exemplo – Calculo do Fatorial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D386DDF2-3D14-494A-A013-EC001A66FE73}"/>
              </a:ext>
            </a:extLst>
          </p:cNvPr>
          <p:cNvSpPr txBox="1">
            <a:spLocks/>
          </p:cNvSpPr>
          <p:nvPr/>
        </p:nvSpPr>
        <p:spPr>
          <a:xfrm>
            <a:off x="3835153" y="2024109"/>
            <a:ext cx="6579368" cy="3816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2000" dirty="0"/>
          </a:p>
        </p:txBody>
      </p:sp>
      <p:pic>
        <p:nvPicPr>
          <p:cNvPr id="2052" name="Picture 4" descr="Recursividade em C">
            <a:extLst>
              <a:ext uri="{FF2B5EF4-FFF2-40B4-BE49-F238E27FC236}">
                <a16:creationId xmlns:a16="http://schemas.microsoft.com/office/drawing/2014/main" id="{E57FA58B-F430-4DD2-8999-14E6E1759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289" y="1143000"/>
            <a:ext cx="4548187" cy="4876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123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3F66681B-A454-4EC3-9830-F30EE63F3588}"/>
              </a:ext>
            </a:extLst>
          </p:cNvPr>
          <p:cNvSpPr txBox="1">
            <a:spLocks/>
          </p:cNvSpPr>
          <p:nvPr/>
        </p:nvSpPr>
        <p:spPr bwMode="gray">
          <a:xfrm>
            <a:off x="806923" y="1449324"/>
            <a:ext cx="3028230" cy="43916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/>
              <a:t>Aplicação e Implementação</a:t>
            </a:r>
            <a:br>
              <a:rPr lang="pt-BR" sz="2800" dirty="0"/>
            </a:br>
            <a:r>
              <a:rPr lang="pt-BR" sz="2800" dirty="0"/>
              <a:t>de Recursão</a:t>
            </a:r>
            <a:br>
              <a:rPr lang="pt-BR" sz="2800" dirty="0"/>
            </a:b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E32A3320-4323-40E3-BC5F-7758598E8616}"/>
              </a:ext>
            </a:extLst>
          </p:cNvPr>
          <p:cNvSpPr txBox="1">
            <a:spLocks/>
          </p:cNvSpPr>
          <p:nvPr/>
        </p:nvSpPr>
        <p:spPr>
          <a:xfrm>
            <a:off x="3835153" y="496823"/>
            <a:ext cx="6507332" cy="5832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/>
              <a:t>Testando Na Pratica</a:t>
            </a:r>
          </a:p>
          <a:p>
            <a:endParaRPr lang="pt-BR" sz="2800" dirty="0"/>
          </a:p>
          <a:p>
            <a:r>
              <a:rPr lang="pt-BR" dirty="0">
                <a:solidFill>
                  <a:schemeClr val="tx1"/>
                </a:solidFill>
              </a:rPr>
              <a:t>Abra sua IDE, crie um arquivo exercício_2.py, copie e cole o código abaixo:</a:t>
            </a:r>
            <a:endParaRPr lang="pt-BR" dirty="0">
              <a:solidFill>
                <a:schemeClr val="tx1"/>
              </a:solidFill>
              <a:hlinkClick r:id="rId3"/>
            </a:endParaRPr>
          </a:p>
          <a:p>
            <a:pPr marL="0" indent="0">
              <a:buNone/>
            </a:pPr>
            <a:endParaRPr lang="pt-BR" u="sng" dirty="0">
              <a:solidFill>
                <a:schemeClr val="tx1"/>
              </a:solidFill>
              <a:hlinkClick r:id="rId3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	</a:t>
            </a:r>
            <a:r>
              <a:rPr lang="pt-BR" dirty="0">
                <a:solidFill>
                  <a:schemeClr val="tx1"/>
                </a:solidFill>
                <a:hlinkClick r:id="rId4"/>
              </a:rPr>
              <a:t>CODIGO</a:t>
            </a:r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Pense: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Quais são o(s) caso(s) base para resolver um Fibonacci?  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Implemente a função recursiva </a:t>
            </a:r>
            <a:r>
              <a:rPr lang="pt-BR" b="1" i="1" dirty="0">
                <a:solidFill>
                  <a:schemeClr val="tx1"/>
                </a:solidFill>
              </a:rPr>
              <a:t>calcula_fibonacci(n)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Execute o código para Fibonacci de 3, 5 e 9</a:t>
            </a:r>
          </a:p>
          <a:p>
            <a:endParaRPr lang="pt-BR" sz="2800" dirty="0"/>
          </a:p>
        </p:txBody>
      </p:sp>
      <p:pic>
        <p:nvPicPr>
          <p:cNvPr id="5122" name="Picture 2" descr="Sequencia Fibonacci | Mona lisa, Fotos s, Ilustração">
            <a:extLst>
              <a:ext uri="{FF2B5EF4-FFF2-40B4-BE49-F238E27FC236}">
                <a16:creationId xmlns:a16="http://schemas.microsoft.com/office/drawing/2014/main" id="{F31914BB-E2F0-4B9C-8D02-BC2D14F56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560" y="3192403"/>
            <a:ext cx="1874838" cy="26485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5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17B827-406D-459E-9BBD-78EE6B48C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0393" y="496824"/>
            <a:ext cx="6230220" cy="4391640"/>
          </a:xfrm>
        </p:spPr>
        <p:txBody>
          <a:bodyPr>
            <a:normAutofit/>
          </a:bodyPr>
          <a:lstStyle/>
          <a:p>
            <a:r>
              <a:rPr lang="pt-BR" sz="2800" dirty="0"/>
              <a:t>Testando Na Pratica</a:t>
            </a:r>
          </a:p>
          <a:p>
            <a:pPr marL="0" indent="0">
              <a:buNone/>
            </a:pPr>
            <a:endParaRPr lang="pt-BR" sz="2800" dirty="0"/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Sequencia de Fibonacci: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Resultado esperado: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7EC21808-5DD6-4BE6-9F94-59C05FB96D3A}"/>
              </a:ext>
            </a:extLst>
          </p:cNvPr>
          <p:cNvSpPr txBox="1">
            <a:spLocks/>
          </p:cNvSpPr>
          <p:nvPr/>
        </p:nvSpPr>
        <p:spPr bwMode="gray">
          <a:xfrm>
            <a:off x="806923" y="1449324"/>
            <a:ext cx="3028230" cy="43916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/>
              <a:t>Aplicação e Implementação</a:t>
            </a:r>
            <a:br>
              <a:rPr lang="pt-BR" sz="2800" dirty="0"/>
            </a:br>
            <a:r>
              <a:rPr lang="pt-BR" sz="2800" dirty="0"/>
              <a:t>de Recursão</a:t>
            </a:r>
            <a:br>
              <a:rPr lang="pt-BR" sz="2800" dirty="0"/>
            </a:b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BE98B58-BA81-4254-85AC-67AAF594BB1F}"/>
              </a:ext>
            </a:extLst>
          </p:cNvPr>
          <p:cNvSpPr/>
          <p:nvPr/>
        </p:nvSpPr>
        <p:spPr>
          <a:xfrm>
            <a:off x="7086193" y="1963847"/>
            <a:ext cx="3212552" cy="443884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0, 1, 1, 2, 3, 5, 8, 13, 21, 34...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5F172C2-467A-4494-B7A7-D3CC6BF8AC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4" t="1172" r="270"/>
          <a:stretch/>
        </p:blipFill>
        <p:spPr>
          <a:xfrm>
            <a:off x="4443079" y="3667069"/>
            <a:ext cx="6490828" cy="19300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6428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3F66681B-A454-4EC3-9830-F30EE63F3588}"/>
              </a:ext>
            </a:extLst>
          </p:cNvPr>
          <p:cNvSpPr txBox="1">
            <a:spLocks/>
          </p:cNvSpPr>
          <p:nvPr/>
        </p:nvSpPr>
        <p:spPr bwMode="gray">
          <a:xfrm>
            <a:off x="806923" y="1449324"/>
            <a:ext cx="3028230" cy="43916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/>
              <a:t>Aplicação e Implementação</a:t>
            </a:r>
            <a:br>
              <a:rPr lang="pt-BR" sz="2800" dirty="0"/>
            </a:br>
            <a:r>
              <a:rPr lang="pt-BR" sz="2800" dirty="0"/>
              <a:t>de Recursão</a:t>
            </a:r>
            <a:br>
              <a:rPr lang="pt-BR" sz="2800" dirty="0"/>
            </a:b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E32A3320-4323-40E3-BC5F-7758598E8616}"/>
              </a:ext>
            </a:extLst>
          </p:cNvPr>
          <p:cNvSpPr txBox="1">
            <a:spLocks/>
          </p:cNvSpPr>
          <p:nvPr/>
        </p:nvSpPr>
        <p:spPr>
          <a:xfrm>
            <a:off x="3835152" y="496823"/>
            <a:ext cx="7057749" cy="5832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/>
              <a:t>Para casa</a:t>
            </a:r>
          </a:p>
          <a:p>
            <a:endParaRPr lang="pt-BR" sz="2800" dirty="0"/>
          </a:p>
          <a:p>
            <a:r>
              <a:rPr lang="pt-BR" dirty="0">
                <a:solidFill>
                  <a:schemeClr val="tx1"/>
                </a:solidFill>
              </a:rPr>
              <a:t>Leia o enunciado abaixo e crie as funções pedidas.</a:t>
            </a:r>
            <a:endParaRPr lang="pt-BR" dirty="0">
              <a:solidFill>
                <a:schemeClr val="tx1"/>
              </a:solidFill>
              <a:hlinkClick r:id="rId3"/>
            </a:endParaRPr>
          </a:p>
          <a:p>
            <a:pPr marL="0" indent="0">
              <a:buNone/>
            </a:pPr>
            <a:endParaRPr lang="pt-BR" u="sng" dirty="0">
              <a:solidFill>
                <a:schemeClr val="tx1"/>
              </a:solidFill>
              <a:hlinkClick r:id="rId3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	</a:t>
            </a:r>
            <a:r>
              <a:rPr lang="pt-BR" dirty="0">
                <a:solidFill>
                  <a:schemeClr val="tx1"/>
                </a:solidFill>
                <a:hlinkClick r:id="rId4"/>
              </a:rPr>
              <a:t>ENUNCIADO</a:t>
            </a:r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Data de entrega: 25/01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Atendimento para duvidas: dia 24/01 das 20:30 as 21:00.</a:t>
            </a:r>
          </a:p>
          <a:p>
            <a:endParaRPr lang="pt-BR" sz="2800" dirty="0"/>
          </a:p>
        </p:txBody>
      </p:sp>
      <p:pic>
        <p:nvPicPr>
          <p:cNvPr id="1026" name="Picture 2" descr="QUADRO ELEFANTE - Quadro Decorativo - Loja Enquadrados">
            <a:extLst>
              <a:ext uri="{FF2B5EF4-FFF2-40B4-BE49-F238E27FC236}">
                <a16:creationId xmlns:a16="http://schemas.microsoft.com/office/drawing/2014/main" id="{DD66ECE7-3CA5-4EDA-ADAE-FB14B0760C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9" t="14111" r="16249" b="19084"/>
          <a:stretch/>
        </p:blipFill>
        <p:spPr bwMode="auto">
          <a:xfrm>
            <a:off x="1299099" y="3334350"/>
            <a:ext cx="1808086" cy="23528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01843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3B918C-605E-4767-B8B8-07EE8E51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7A15320-BE68-4368-9AEC-EB121AA1D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397429F-B09A-4755-85D6-5EF9C8EC1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79C0060-574D-48A1-896F-3BFA9E1D9A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42DA2D2-7E39-48E7-956A-5C5702872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08AB3D2-317E-4043-A5BE-6D078F589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15">
              <a:extLst>
                <a:ext uri="{FF2B5EF4-FFF2-40B4-BE49-F238E27FC236}">
                  <a16:creationId xmlns:a16="http://schemas.microsoft.com/office/drawing/2014/main" id="{7BE6F4C2-B396-47DA-9B43-7CBC55B9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2099893-51D2-4FDD-A8B8-99DE6A1F9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9B387B19-E01F-4F0A-A984-04315236E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994735CE-14A3-4759-8BDD-55844E0DA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6" name="Rectangle 19">
              <a:extLst>
                <a:ext uri="{FF2B5EF4-FFF2-40B4-BE49-F238E27FC236}">
                  <a16:creationId xmlns:a16="http://schemas.microsoft.com/office/drawing/2014/main" id="{3CD1763A-E8CE-4920-B58C-F41A62C86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3C445311-D23D-4257-8441-7D9AE2DDB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E679597-8640-49CC-AF95-100AAC3A7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pt-BR" sz="2400" dirty="0"/>
              <a:t>Revisão sobre Dicionários</a:t>
            </a:r>
            <a:br>
              <a:rPr lang="pt-BR" sz="1200" dirty="0"/>
            </a:br>
            <a:endParaRPr lang="pt-BR" sz="2400" dirty="0">
              <a:solidFill>
                <a:srgbClr val="EBEBEB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61D619-BF30-42DC-81FF-02DE2252D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2"/>
            <a:ext cx="6579368" cy="6018323"/>
          </a:xfrm>
        </p:spPr>
        <p:txBody>
          <a:bodyPr anchor="ctr">
            <a:normAutofit/>
          </a:bodyPr>
          <a:lstStyle/>
          <a:p>
            <a:pPr algn="just"/>
            <a:r>
              <a:rPr lang="pt-BR" dirty="0"/>
              <a:t>Em </a:t>
            </a:r>
            <a:r>
              <a:rPr lang="pt-BR" dirty="0" err="1"/>
              <a:t>python</a:t>
            </a:r>
            <a:r>
              <a:rPr lang="pt-BR" dirty="0"/>
              <a:t> temos os seguintes tipos de armazenamento de dados:</a:t>
            </a:r>
          </a:p>
          <a:p>
            <a:pPr algn="just"/>
            <a:endParaRPr lang="pt-BR" dirty="0"/>
          </a:p>
          <a:p>
            <a:pPr algn="just"/>
            <a:r>
              <a:rPr lang="pt-BR" b="1" dirty="0"/>
              <a:t>Tupla</a:t>
            </a:r>
            <a:r>
              <a:rPr lang="pt-BR" dirty="0"/>
              <a:t> = ()</a:t>
            </a:r>
          </a:p>
          <a:p>
            <a:pPr algn="just"/>
            <a:r>
              <a:rPr lang="pt-BR" b="1" dirty="0"/>
              <a:t>Lista</a:t>
            </a:r>
            <a:r>
              <a:rPr lang="pt-BR" dirty="0"/>
              <a:t> = [] 		 	    ou 	</a:t>
            </a:r>
            <a:r>
              <a:rPr lang="pt-BR" b="1" dirty="0"/>
              <a:t>Listas</a:t>
            </a:r>
            <a:r>
              <a:rPr lang="pt-BR" dirty="0"/>
              <a:t> = list() </a:t>
            </a:r>
          </a:p>
          <a:p>
            <a:pPr algn="just"/>
            <a:r>
              <a:rPr lang="pt-BR" b="1" dirty="0"/>
              <a:t>Dicionário</a:t>
            </a:r>
            <a:r>
              <a:rPr lang="pt-BR" dirty="0"/>
              <a:t> = []	    ou	</a:t>
            </a:r>
            <a:r>
              <a:rPr lang="pt-BR" b="1" dirty="0"/>
              <a:t>Dicionários</a:t>
            </a:r>
            <a:r>
              <a:rPr lang="pt-BR" dirty="0"/>
              <a:t> = dict()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Tuplas são listas imutáveis</a:t>
            </a:r>
          </a:p>
          <a:p>
            <a:pPr algn="just"/>
            <a:r>
              <a:rPr lang="pt-BR" dirty="0"/>
              <a:t>Dicionários são listas onde os índices possuem um nome ao invés de ser somente uma sequencia de números ([0],[1],[2]...)</a:t>
            </a:r>
          </a:p>
        </p:txBody>
      </p:sp>
      <p:pic>
        <p:nvPicPr>
          <p:cNvPr id="1026" name="Picture 2" descr="Dicionários em Python ~ Acervo Lima">
            <a:extLst>
              <a:ext uri="{FF2B5EF4-FFF2-40B4-BE49-F238E27FC236}">
                <a16:creationId xmlns:a16="http://schemas.microsoft.com/office/drawing/2014/main" id="{622B2362-9747-4B9C-AEBD-79274E5B3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186" y="4212520"/>
            <a:ext cx="3107771" cy="174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11C8F8F-BCB9-46E1-A2EC-326CCF66E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2399" y="1905211"/>
            <a:ext cx="2053069" cy="128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763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3031FA-48E0-4758-860E-647D65F30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923" y="1449324"/>
            <a:ext cx="3028230" cy="4391640"/>
          </a:xfrm>
        </p:spPr>
        <p:txBody>
          <a:bodyPr anchor="t">
            <a:normAutofit/>
          </a:bodyPr>
          <a:lstStyle/>
          <a:p>
            <a:r>
              <a:rPr lang="pt-BR" sz="2800" dirty="0"/>
              <a:t>Revisão sobre Dicionários</a:t>
            </a:r>
            <a:br>
              <a:rPr lang="pt-BR" sz="1400" dirty="0"/>
            </a:br>
            <a:br>
              <a:rPr lang="pt-BR" sz="2800" dirty="0"/>
            </a:b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17B827-406D-459E-9BBD-78EE6B48C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5153" y="496824"/>
            <a:ext cx="6145460" cy="4391640"/>
          </a:xfrm>
        </p:spPr>
        <p:txBody>
          <a:bodyPr>
            <a:normAutofit/>
          </a:bodyPr>
          <a:lstStyle/>
          <a:p>
            <a:r>
              <a:rPr lang="pt-BR" sz="2800" dirty="0"/>
              <a:t>Exemplo – Listas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D386DDF2-3D14-494A-A013-EC001A66FE73}"/>
              </a:ext>
            </a:extLst>
          </p:cNvPr>
          <p:cNvSpPr txBox="1">
            <a:spLocks/>
          </p:cNvSpPr>
          <p:nvPr/>
        </p:nvSpPr>
        <p:spPr>
          <a:xfrm>
            <a:off x="3835153" y="2024109"/>
            <a:ext cx="6579368" cy="3816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20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8456F08-4B22-4B42-BC74-B1E7F4A14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953" y="1546532"/>
            <a:ext cx="7082705" cy="43916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14076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2C58D-4379-4F8B-8EF4-3556352E6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Sumario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4DDD8D-3D3E-4C96-A16D-96B6E013D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Importância do uso de </a:t>
            </a:r>
            <a:r>
              <a:rPr lang="pt-BR" dirty="0" err="1"/>
              <a:t>IDEs</a:t>
            </a:r>
            <a:endParaRPr lang="pt-BR" dirty="0"/>
          </a:p>
          <a:p>
            <a:r>
              <a:rPr lang="pt-BR" dirty="0"/>
              <a:t>Introdução a Funções</a:t>
            </a:r>
          </a:p>
          <a:p>
            <a:r>
              <a:rPr lang="pt-BR" dirty="0"/>
              <a:t>Aplicação e Implementação de Recursão</a:t>
            </a:r>
          </a:p>
          <a:p>
            <a:r>
              <a:rPr lang="pt-BR" dirty="0"/>
              <a:t>Revisão sobre Dicionários</a:t>
            </a:r>
          </a:p>
          <a:p>
            <a:r>
              <a:rPr lang="pt-BR" dirty="0"/>
              <a:t>Introdução a Objetos</a:t>
            </a:r>
          </a:p>
          <a:p>
            <a:r>
              <a:rPr lang="pt-BR" dirty="0"/>
              <a:t>Manipulando arquivos</a:t>
            </a:r>
          </a:p>
          <a:p>
            <a:r>
              <a:rPr lang="pt-BR" dirty="0"/>
              <a:t>Revisão sobre Ordenação</a:t>
            </a:r>
          </a:p>
        </p:txBody>
      </p:sp>
    </p:spTree>
    <p:extLst>
      <p:ext uri="{BB962C8B-B14F-4D97-AF65-F5344CB8AC3E}">
        <p14:creationId xmlns:p14="http://schemas.microsoft.com/office/powerpoint/2010/main" val="4254932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3031FA-48E0-4758-860E-647D65F30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923" y="1449324"/>
            <a:ext cx="3028230" cy="4391640"/>
          </a:xfrm>
        </p:spPr>
        <p:txBody>
          <a:bodyPr anchor="t">
            <a:normAutofit/>
          </a:bodyPr>
          <a:lstStyle/>
          <a:p>
            <a:r>
              <a:rPr lang="pt-BR" sz="2800" dirty="0"/>
              <a:t>Revisão sobre Dicionários</a:t>
            </a:r>
            <a:br>
              <a:rPr lang="pt-BR" sz="1400" dirty="0"/>
            </a:br>
            <a:br>
              <a:rPr lang="pt-BR" sz="2800" dirty="0"/>
            </a:b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17B827-406D-459E-9BBD-78EE6B48C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5153" y="496824"/>
            <a:ext cx="6145460" cy="4391640"/>
          </a:xfrm>
        </p:spPr>
        <p:txBody>
          <a:bodyPr>
            <a:normAutofit/>
          </a:bodyPr>
          <a:lstStyle/>
          <a:p>
            <a:r>
              <a:rPr lang="pt-BR" sz="2800" dirty="0"/>
              <a:t>Exemplo – Dicionários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D386DDF2-3D14-494A-A013-EC001A66FE73}"/>
              </a:ext>
            </a:extLst>
          </p:cNvPr>
          <p:cNvSpPr txBox="1">
            <a:spLocks/>
          </p:cNvSpPr>
          <p:nvPr/>
        </p:nvSpPr>
        <p:spPr>
          <a:xfrm>
            <a:off x="3835153" y="2024109"/>
            <a:ext cx="6579368" cy="3816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2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E8014EB-2ED9-49C4-A2AB-D8C2C50A6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651" y="1809750"/>
            <a:ext cx="7359609" cy="41525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416837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3031FA-48E0-4758-860E-647D65F30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923" y="1449324"/>
            <a:ext cx="3028230" cy="4391640"/>
          </a:xfrm>
        </p:spPr>
        <p:txBody>
          <a:bodyPr anchor="t">
            <a:normAutofit/>
          </a:bodyPr>
          <a:lstStyle/>
          <a:p>
            <a:r>
              <a:rPr lang="pt-BR" sz="2800" dirty="0"/>
              <a:t>Revisão sobre Dicionários</a:t>
            </a:r>
            <a:br>
              <a:rPr lang="pt-BR" sz="1400" dirty="0"/>
            </a:br>
            <a:br>
              <a:rPr lang="pt-BR" sz="2800" dirty="0"/>
            </a:b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17B827-406D-459E-9BBD-78EE6B48C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5153" y="496824"/>
            <a:ext cx="6145460" cy="4391640"/>
          </a:xfrm>
        </p:spPr>
        <p:txBody>
          <a:bodyPr>
            <a:normAutofit/>
          </a:bodyPr>
          <a:lstStyle/>
          <a:p>
            <a:r>
              <a:rPr lang="pt-BR" sz="2800" dirty="0"/>
              <a:t>Exemplo – Dicionários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D386DDF2-3D14-494A-A013-EC001A66FE73}"/>
              </a:ext>
            </a:extLst>
          </p:cNvPr>
          <p:cNvSpPr txBox="1">
            <a:spLocks/>
          </p:cNvSpPr>
          <p:nvPr/>
        </p:nvSpPr>
        <p:spPr>
          <a:xfrm>
            <a:off x="3835153" y="2024109"/>
            <a:ext cx="6579368" cy="3816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20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E9F594C-1B34-4FE6-8118-E08B8D07B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550" y="1859531"/>
            <a:ext cx="7246937" cy="41460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01253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3031FA-48E0-4758-860E-647D65F30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923" y="1449324"/>
            <a:ext cx="3028230" cy="4391640"/>
          </a:xfrm>
        </p:spPr>
        <p:txBody>
          <a:bodyPr anchor="t">
            <a:normAutofit/>
          </a:bodyPr>
          <a:lstStyle/>
          <a:p>
            <a:r>
              <a:rPr lang="pt-BR" sz="2800" dirty="0"/>
              <a:t>Revisão sobre Dicionários</a:t>
            </a:r>
            <a:br>
              <a:rPr lang="pt-BR" sz="1400" dirty="0"/>
            </a:br>
            <a:br>
              <a:rPr lang="pt-BR" sz="2800" dirty="0"/>
            </a:b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17B827-406D-459E-9BBD-78EE6B48C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5153" y="496824"/>
            <a:ext cx="6145460" cy="4391640"/>
          </a:xfrm>
        </p:spPr>
        <p:txBody>
          <a:bodyPr>
            <a:normAutofit/>
          </a:bodyPr>
          <a:lstStyle/>
          <a:p>
            <a:r>
              <a:rPr lang="pt-BR" sz="2800" dirty="0"/>
              <a:t>Exemplo – Dicionários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D386DDF2-3D14-494A-A013-EC001A66FE73}"/>
              </a:ext>
            </a:extLst>
          </p:cNvPr>
          <p:cNvSpPr txBox="1">
            <a:spLocks/>
          </p:cNvSpPr>
          <p:nvPr/>
        </p:nvSpPr>
        <p:spPr>
          <a:xfrm>
            <a:off x="3835153" y="2024109"/>
            <a:ext cx="6579368" cy="3816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2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8678720-4BB2-4021-B18C-3F5F9ADA3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49" y="1853948"/>
            <a:ext cx="7083177" cy="41460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744185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3031FA-48E0-4758-860E-647D65F30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923" y="1449324"/>
            <a:ext cx="3028230" cy="4391640"/>
          </a:xfrm>
        </p:spPr>
        <p:txBody>
          <a:bodyPr anchor="t">
            <a:normAutofit/>
          </a:bodyPr>
          <a:lstStyle/>
          <a:p>
            <a:r>
              <a:rPr lang="pt-BR" sz="2800" dirty="0"/>
              <a:t>Revisão sobre Dicionários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17B827-406D-459E-9BBD-78EE6B48C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5153" y="496824"/>
            <a:ext cx="6145460" cy="4391640"/>
          </a:xfrm>
        </p:spPr>
        <p:txBody>
          <a:bodyPr>
            <a:normAutofit/>
          </a:bodyPr>
          <a:lstStyle/>
          <a:p>
            <a:r>
              <a:rPr lang="pt-BR" sz="2800" dirty="0"/>
              <a:t>Exemplo – Dicionários</a:t>
            </a:r>
          </a:p>
          <a:p>
            <a:endParaRPr lang="pt-BR" sz="2800" dirty="0">
              <a:solidFill>
                <a:schemeClr val="tx1"/>
              </a:solidFill>
            </a:endParaRPr>
          </a:p>
          <a:p>
            <a:pPr algn="just"/>
            <a:r>
              <a:rPr lang="pt-BR" dirty="0">
                <a:solidFill>
                  <a:schemeClr val="tx1"/>
                </a:solidFill>
              </a:rPr>
              <a:t>É possível criar uma lista de dicionários, assim sendo útil para criar uma lista telefônica, catalogo de filmes, etc.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D386DDF2-3D14-494A-A013-EC001A66FE73}"/>
              </a:ext>
            </a:extLst>
          </p:cNvPr>
          <p:cNvSpPr txBox="1">
            <a:spLocks/>
          </p:cNvSpPr>
          <p:nvPr/>
        </p:nvSpPr>
        <p:spPr>
          <a:xfrm>
            <a:off x="3835153" y="2024109"/>
            <a:ext cx="6579368" cy="3816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20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AEB6C36-EE6F-4B43-B5FF-36F606B20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9533" y="3629025"/>
            <a:ext cx="7724079" cy="22914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66064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3F66681B-A454-4EC3-9830-F30EE63F3588}"/>
              </a:ext>
            </a:extLst>
          </p:cNvPr>
          <p:cNvSpPr txBox="1">
            <a:spLocks/>
          </p:cNvSpPr>
          <p:nvPr/>
        </p:nvSpPr>
        <p:spPr bwMode="gray">
          <a:xfrm>
            <a:off x="806923" y="1449324"/>
            <a:ext cx="3028230" cy="43916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/>
              <a:t>Revisão sobre Dicionários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E32A3320-4323-40E3-BC5F-7758598E8616}"/>
              </a:ext>
            </a:extLst>
          </p:cNvPr>
          <p:cNvSpPr txBox="1">
            <a:spLocks/>
          </p:cNvSpPr>
          <p:nvPr/>
        </p:nvSpPr>
        <p:spPr>
          <a:xfrm>
            <a:off x="3835153" y="496823"/>
            <a:ext cx="6507332" cy="5832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/>
              <a:t>Testando Na Pratica</a:t>
            </a:r>
          </a:p>
          <a:p>
            <a:endParaRPr lang="pt-BR" sz="2800" dirty="0"/>
          </a:p>
          <a:p>
            <a:r>
              <a:rPr lang="pt-BR" dirty="0">
                <a:solidFill>
                  <a:schemeClr val="tx1"/>
                </a:solidFill>
              </a:rPr>
              <a:t>Abra sua IDE, crie um arquivo exercício_3.py, copie e cole o código abaixo:</a:t>
            </a:r>
            <a:endParaRPr lang="pt-BR" dirty="0">
              <a:solidFill>
                <a:schemeClr val="tx1"/>
              </a:solidFill>
              <a:hlinkClick r:id="rId3"/>
            </a:endParaRPr>
          </a:p>
          <a:p>
            <a:pPr marL="0" indent="0">
              <a:buNone/>
            </a:pPr>
            <a:endParaRPr lang="pt-BR" u="sng" dirty="0">
              <a:solidFill>
                <a:schemeClr val="tx1"/>
              </a:solidFill>
              <a:hlinkClick r:id="rId3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	</a:t>
            </a:r>
            <a:r>
              <a:rPr lang="pt-BR" dirty="0">
                <a:solidFill>
                  <a:schemeClr val="tx1"/>
                </a:solidFill>
                <a:hlinkClick r:id="rId4"/>
              </a:rPr>
              <a:t>CODIGO</a:t>
            </a:r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pPr algn="just"/>
            <a:r>
              <a:rPr lang="pt-BR" dirty="0"/>
              <a:t>Crie uma função que recebe como parâmetro três listas: “Nomes”, “Curso” e “RA”. </a:t>
            </a:r>
          </a:p>
          <a:p>
            <a:pPr algn="just"/>
            <a:r>
              <a:rPr lang="pt-BR" dirty="0"/>
              <a:t>Essa função deve retornar uma única lista de dicionários contendo o nome, curso e RA de cada aluno.</a:t>
            </a:r>
          </a:p>
          <a:p>
            <a:pPr algn="just"/>
            <a:r>
              <a:rPr lang="pt-BR" dirty="0"/>
              <a:t>Na função </a:t>
            </a:r>
            <a:r>
              <a:rPr lang="pt-BR" dirty="0" err="1"/>
              <a:t>main</a:t>
            </a:r>
            <a:r>
              <a:rPr lang="pt-BR" dirty="0"/>
              <a:t> implemente um for para imprimir a lista de dicionários criada.</a:t>
            </a:r>
          </a:p>
        </p:txBody>
      </p:sp>
      <p:pic>
        <p:nvPicPr>
          <p:cNvPr id="3" name="Imagem 2" descr="Uma imagem contendo desenho, relógio&#10;&#10;Descrição gerada automaticamente">
            <a:extLst>
              <a:ext uri="{FF2B5EF4-FFF2-40B4-BE49-F238E27FC236}">
                <a16:creationId xmlns:a16="http://schemas.microsoft.com/office/drawing/2014/main" id="{7716CA22-5A65-4196-8B5F-145E40C52A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23" y="3357045"/>
            <a:ext cx="28575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771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3B918C-605E-4767-B8B8-07EE8E51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7A15320-BE68-4368-9AEC-EB121AA1D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397429F-B09A-4755-85D6-5EF9C8EC1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79C0060-574D-48A1-896F-3BFA9E1D9A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42DA2D2-7E39-48E7-956A-5C5702872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08AB3D2-317E-4043-A5BE-6D078F589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15">
              <a:extLst>
                <a:ext uri="{FF2B5EF4-FFF2-40B4-BE49-F238E27FC236}">
                  <a16:creationId xmlns:a16="http://schemas.microsoft.com/office/drawing/2014/main" id="{7BE6F4C2-B396-47DA-9B43-7CBC55B9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2099893-51D2-4FDD-A8B8-99DE6A1F9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9B387B19-E01F-4F0A-A984-04315236E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994735CE-14A3-4759-8BDD-55844E0DA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6" name="Rectangle 19">
              <a:extLst>
                <a:ext uri="{FF2B5EF4-FFF2-40B4-BE49-F238E27FC236}">
                  <a16:creationId xmlns:a16="http://schemas.microsoft.com/office/drawing/2014/main" id="{3CD1763A-E8CE-4920-B58C-F41A62C86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3C445311-D23D-4257-8441-7D9AE2DDB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E679597-8640-49CC-AF95-100AAC3A7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pt-BR" sz="2400" dirty="0"/>
              <a:t>Importância do uso de </a:t>
            </a:r>
            <a:r>
              <a:rPr lang="pt-BR" sz="2400" dirty="0" err="1"/>
              <a:t>IDEs</a:t>
            </a:r>
            <a:endParaRPr lang="pt-BR" sz="24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61D619-BF30-42DC-81FF-02DE2252D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r>
              <a:rPr lang="pt-BR" sz="2000" dirty="0"/>
              <a:t>Organização (</a:t>
            </a:r>
            <a:r>
              <a:rPr lang="pt-BR" sz="2000" dirty="0" err="1"/>
              <a:t>Workspace</a:t>
            </a:r>
            <a:r>
              <a:rPr lang="pt-BR" sz="2000" dirty="0"/>
              <a:t>)</a:t>
            </a:r>
          </a:p>
          <a:p>
            <a:r>
              <a:rPr lang="pt-BR" sz="2000" dirty="0"/>
              <a:t>Recursos Inteligentes</a:t>
            </a:r>
          </a:p>
          <a:p>
            <a:pPr marL="0" indent="0">
              <a:buNone/>
            </a:pPr>
            <a:endParaRPr lang="pt-BR" sz="2000" dirty="0"/>
          </a:p>
          <a:p>
            <a:r>
              <a:rPr lang="pt-BR" sz="2000" dirty="0"/>
              <a:t>Nesse curso usaremos o Visual Studio </a:t>
            </a:r>
            <a:r>
              <a:rPr lang="pt-BR" sz="2000" dirty="0" err="1"/>
              <a:t>Code</a:t>
            </a:r>
            <a:r>
              <a:rPr lang="pt-BR" sz="2000" dirty="0"/>
              <a:t> para realizar os exercícios</a:t>
            </a:r>
          </a:p>
          <a:p>
            <a:pPr marL="0" indent="0">
              <a:buNone/>
            </a:pPr>
            <a:r>
              <a:rPr lang="pt-BR" sz="2000" dirty="0"/>
              <a:t>	</a:t>
            </a:r>
          </a:p>
        </p:txBody>
      </p:sp>
      <p:pic>
        <p:nvPicPr>
          <p:cNvPr id="1026" name="Picture 2" descr="Visual Studio Code - Wikipedia">
            <a:extLst>
              <a:ext uri="{FF2B5EF4-FFF2-40B4-BE49-F238E27FC236}">
                <a16:creationId xmlns:a16="http://schemas.microsoft.com/office/drawing/2014/main" id="{223E2953-2A93-44A7-94A6-BD5E4704C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470" y="4495800"/>
            <a:ext cx="1254559" cy="1254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786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3031FA-48E0-4758-860E-647D65F30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791" y="1449324"/>
            <a:ext cx="2621734" cy="4391640"/>
          </a:xfrm>
        </p:spPr>
        <p:txBody>
          <a:bodyPr anchor="t">
            <a:normAutofit/>
          </a:bodyPr>
          <a:lstStyle/>
          <a:p>
            <a:r>
              <a:rPr lang="pt-BR" sz="2800" dirty="0"/>
              <a:t>Importância do uso de </a:t>
            </a:r>
            <a:r>
              <a:rPr lang="pt-BR" sz="2800" dirty="0" err="1"/>
              <a:t>IDEs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17B827-406D-459E-9BBD-78EE6B48C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0393" y="648070"/>
            <a:ext cx="7630780" cy="5192894"/>
          </a:xfrm>
        </p:spPr>
        <p:txBody>
          <a:bodyPr>
            <a:normAutofit/>
          </a:bodyPr>
          <a:lstStyle/>
          <a:p>
            <a:r>
              <a:rPr lang="pt-BR" sz="2800" dirty="0"/>
              <a:t>Instalando a </a:t>
            </a:r>
            <a:r>
              <a:rPr lang="pt-BR" sz="2800" dirty="0" err="1"/>
              <a:t>IDEs</a:t>
            </a:r>
            <a:endParaRPr lang="pt-BR" sz="2800" dirty="0"/>
          </a:p>
          <a:p>
            <a:endParaRPr lang="pt-BR" sz="2000" dirty="0">
              <a:solidFill>
                <a:schemeClr val="tx1"/>
              </a:solidFill>
            </a:endParaRPr>
          </a:p>
          <a:p>
            <a:r>
              <a:rPr lang="pt-BR" sz="2000" dirty="0">
                <a:solidFill>
                  <a:schemeClr val="tx1"/>
                </a:solidFill>
              </a:rPr>
              <a:t>Clique em </a:t>
            </a:r>
            <a:r>
              <a:rPr lang="pt-BR" sz="2000" dirty="0">
                <a:solidFill>
                  <a:schemeClr val="tx1"/>
                </a:solidFill>
                <a:hlinkClick r:id="rId3"/>
              </a:rPr>
              <a:t>Download</a:t>
            </a:r>
            <a:endParaRPr lang="pt-BR" sz="2000" dirty="0">
              <a:solidFill>
                <a:schemeClr val="tx1"/>
              </a:solidFill>
            </a:endParaRPr>
          </a:p>
          <a:p>
            <a:r>
              <a:rPr lang="pt-BR" sz="2000" dirty="0">
                <a:solidFill>
                  <a:schemeClr val="tx1"/>
                </a:solidFill>
              </a:rPr>
              <a:t>Instale o visual </a:t>
            </a:r>
            <a:r>
              <a:rPr lang="pt-BR" sz="2000" dirty="0" err="1">
                <a:solidFill>
                  <a:schemeClr val="tx1"/>
                </a:solidFill>
              </a:rPr>
              <a:t>code</a:t>
            </a:r>
            <a:endParaRPr lang="pt-BR" sz="2000" dirty="0">
              <a:solidFill>
                <a:schemeClr val="tx1"/>
              </a:solidFill>
            </a:endParaRPr>
          </a:p>
          <a:p>
            <a:r>
              <a:rPr lang="it-IT" sz="2000" dirty="0">
                <a:solidFill>
                  <a:schemeClr val="tx1"/>
                </a:solidFill>
              </a:rPr>
              <a:t>Instale a extensao code runner</a:t>
            </a:r>
          </a:p>
          <a:p>
            <a:r>
              <a:rPr lang="it-IT" sz="2000" dirty="0">
                <a:solidFill>
                  <a:schemeClr val="tx1"/>
                </a:solidFill>
              </a:rPr>
              <a:t>Instale a extensao python</a:t>
            </a:r>
          </a:p>
          <a:p>
            <a:r>
              <a:rPr lang="it-IT" sz="2000" dirty="0">
                <a:solidFill>
                  <a:schemeClr val="tx1"/>
                </a:solidFill>
              </a:rPr>
              <a:t>Crie sua workspace</a:t>
            </a:r>
          </a:p>
          <a:p>
            <a:r>
              <a:rPr lang="it-IT" sz="2000" dirty="0">
                <a:solidFill>
                  <a:schemeClr val="tx1"/>
                </a:solidFill>
              </a:rPr>
              <a:t>Para uma configuracao mais profissional acesse o </a:t>
            </a:r>
            <a:r>
              <a:rPr lang="it-IT" sz="2000" dirty="0">
                <a:solidFill>
                  <a:schemeClr val="tx1"/>
                </a:solidFill>
                <a:hlinkClick r:id="rId4"/>
              </a:rPr>
              <a:t>link</a:t>
            </a:r>
            <a:endParaRPr lang="it-IT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8308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3B918C-605E-4767-B8B8-07EE8E51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7A15320-BE68-4368-9AEC-EB121AA1D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397429F-B09A-4755-85D6-5EF9C8EC1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79C0060-574D-48A1-896F-3BFA9E1D9A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42DA2D2-7E39-48E7-956A-5C5702872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08AB3D2-317E-4043-A5BE-6D078F589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15">
              <a:extLst>
                <a:ext uri="{FF2B5EF4-FFF2-40B4-BE49-F238E27FC236}">
                  <a16:creationId xmlns:a16="http://schemas.microsoft.com/office/drawing/2014/main" id="{7BE6F4C2-B396-47DA-9B43-7CBC55B9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2099893-51D2-4FDD-A8B8-99DE6A1F9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9B387B19-E01F-4F0A-A984-04315236E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994735CE-14A3-4759-8BDD-55844E0DA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6" name="Rectangle 19">
              <a:extLst>
                <a:ext uri="{FF2B5EF4-FFF2-40B4-BE49-F238E27FC236}">
                  <a16:creationId xmlns:a16="http://schemas.microsoft.com/office/drawing/2014/main" id="{3CD1763A-E8CE-4920-B58C-F41A62C86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3C445311-D23D-4257-8441-7D9AE2DDB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E679597-8640-49CC-AF95-100AAC3A7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pt-BR" sz="2400" dirty="0"/>
              <a:t>Introdução a Funções</a:t>
            </a:r>
            <a:br>
              <a:rPr lang="pt-BR" sz="2400" dirty="0"/>
            </a:br>
            <a:endParaRPr lang="pt-BR" sz="2400" dirty="0">
              <a:solidFill>
                <a:srgbClr val="EBEBEB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61D619-BF30-42DC-81FF-02DE2252D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043531" cy="5954325"/>
          </a:xfrm>
        </p:spPr>
        <p:txBody>
          <a:bodyPr anchor="ctr">
            <a:normAutofit/>
          </a:bodyPr>
          <a:lstStyle/>
          <a:p>
            <a:r>
              <a:rPr lang="pt-BR" sz="2000" dirty="0"/>
              <a:t>Sabe quando você importa uma biblioteca e usa ela pra fazer algo no seu programa?</a:t>
            </a:r>
          </a:p>
          <a:p>
            <a:pPr marL="0" indent="0">
              <a:buNone/>
            </a:pPr>
            <a:r>
              <a:rPr lang="pt-BR" sz="2000" dirty="0"/>
              <a:t>	Você esta importando funções! </a:t>
            </a:r>
          </a:p>
          <a:p>
            <a:pPr marL="0" indent="0">
              <a:buNone/>
            </a:pPr>
            <a:endParaRPr lang="pt-BR" sz="2000" dirty="0"/>
          </a:p>
          <a:p>
            <a:r>
              <a:rPr lang="pt-BR" sz="2000" dirty="0"/>
              <a:t>Função </a:t>
            </a:r>
            <a:r>
              <a:rPr lang="pt-BR" sz="2000" dirty="0" err="1"/>
              <a:t>main</a:t>
            </a:r>
            <a:endParaRPr lang="pt-BR" sz="2000" dirty="0"/>
          </a:p>
          <a:p>
            <a:pPr marL="457200" lvl="1" indent="0">
              <a:buNone/>
            </a:pPr>
            <a:endParaRPr lang="pt-BR" sz="1800" dirty="0"/>
          </a:p>
          <a:p>
            <a:pPr marL="457200" lvl="1" indent="0">
              <a:buNone/>
            </a:pPr>
            <a:endParaRPr lang="pt-BR" sz="1800" dirty="0"/>
          </a:p>
          <a:p>
            <a:r>
              <a:rPr lang="pt-BR" sz="2000" dirty="0"/>
              <a:t>Chamada de funções</a:t>
            </a:r>
          </a:p>
          <a:p>
            <a:r>
              <a:rPr lang="pt-BR" sz="2000" dirty="0"/>
              <a:t>Passagem de parâmetros</a:t>
            </a:r>
          </a:p>
          <a:p>
            <a:r>
              <a:rPr lang="pt-BR" sz="2000" dirty="0"/>
              <a:t>Retorno</a:t>
            </a:r>
          </a:p>
          <a:p>
            <a:pPr marL="0" indent="0">
              <a:buNone/>
            </a:pPr>
            <a:r>
              <a:rPr lang="pt-BR" sz="2000" dirty="0"/>
              <a:t>	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8C4DE51-D3FE-400E-975E-897D6A351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139" y="3323881"/>
            <a:ext cx="2848373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800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3031FA-48E0-4758-860E-647D65F30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791" y="1449324"/>
            <a:ext cx="2621734" cy="4391640"/>
          </a:xfrm>
        </p:spPr>
        <p:txBody>
          <a:bodyPr anchor="t">
            <a:normAutofit/>
          </a:bodyPr>
          <a:lstStyle/>
          <a:p>
            <a:r>
              <a:rPr lang="pt-BR" sz="2800" dirty="0"/>
              <a:t>Introdução a Funções</a:t>
            </a:r>
            <a:br>
              <a:rPr lang="pt-BR" sz="2800" dirty="0"/>
            </a:b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17B827-406D-459E-9BBD-78EE6B48C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0393" y="1449324"/>
            <a:ext cx="6230220" cy="4391640"/>
          </a:xfrm>
        </p:spPr>
        <p:txBody>
          <a:bodyPr>
            <a:normAutofit/>
          </a:bodyPr>
          <a:lstStyle/>
          <a:p>
            <a:r>
              <a:rPr lang="pt-BR" sz="2800" dirty="0"/>
              <a:t>Sintaxe</a:t>
            </a:r>
            <a:endParaRPr lang="pt-BR" sz="2800" dirty="0">
              <a:solidFill>
                <a:schemeClr val="tx1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A7592E2-166A-4F77-9C99-65FE28A815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8" r="37111" b="3168"/>
          <a:stretch/>
        </p:blipFill>
        <p:spPr>
          <a:xfrm>
            <a:off x="4123785" y="2244657"/>
            <a:ext cx="6407725" cy="316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664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3031FA-48E0-4758-860E-647D65F30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791" y="1449324"/>
            <a:ext cx="2621734" cy="4391640"/>
          </a:xfrm>
        </p:spPr>
        <p:txBody>
          <a:bodyPr anchor="t">
            <a:normAutofit/>
          </a:bodyPr>
          <a:lstStyle/>
          <a:p>
            <a:r>
              <a:rPr lang="pt-BR" sz="2800" dirty="0"/>
              <a:t>Introdução a Funções</a:t>
            </a:r>
            <a:br>
              <a:rPr lang="pt-BR" sz="2800" dirty="0"/>
            </a:b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17B827-406D-459E-9BBD-78EE6B48C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0392" y="1449324"/>
            <a:ext cx="7793907" cy="4391640"/>
          </a:xfrm>
        </p:spPr>
        <p:txBody>
          <a:bodyPr>
            <a:normAutofit/>
          </a:bodyPr>
          <a:lstStyle/>
          <a:p>
            <a:r>
              <a:rPr lang="pt-BR" sz="2800" dirty="0"/>
              <a:t>Testando Na Pratica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Abra sua IDE, crie um arquivo .</a:t>
            </a:r>
            <a:r>
              <a:rPr lang="pt-BR" dirty="0" err="1">
                <a:solidFill>
                  <a:schemeClr val="tx1"/>
                </a:solidFill>
              </a:rPr>
              <a:t>py</a:t>
            </a:r>
            <a:r>
              <a:rPr lang="pt-BR" dirty="0">
                <a:solidFill>
                  <a:schemeClr val="tx1"/>
                </a:solidFill>
              </a:rPr>
              <a:t>, copie e cole o código abaixo:</a:t>
            </a:r>
            <a:endParaRPr lang="pt-BR" dirty="0">
              <a:solidFill>
                <a:schemeClr val="tx1"/>
              </a:solidFill>
              <a:hlinkClick r:id="rId3"/>
            </a:endParaRPr>
          </a:p>
          <a:p>
            <a:pPr marL="0" indent="0">
              <a:buNone/>
            </a:pPr>
            <a:endParaRPr lang="pt-BR" u="sng" dirty="0">
              <a:solidFill>
                <a:schemeClr val="tx1"/>
              </a:solidFill>
              <a:hlinkClick r:id="rId3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	</a:t>
            </a:r>
            <a:r>
              <a:rPr lang="pt-BR" dirty="0">
                <a:solidFill>
                  <a:schemeClr val="tx1"/>
                </a:solidFill>
                <a:hlinkClick r:id="rId4"/>
              </a:rPr>
              <a:t>CODIGO</a:t>
            </a:r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Implemente a função </a:t>
            </a:r>
            <a:r>
              <a:rPr lang="pt-BR" dirty="0" err="1">
                <a:solidFill>
                  <a:schemeClr val="tx1"/>
                </a:solidFill>
              </a:rPr>
              <a:t>calcula_media</a:t>
            </a:r>
            <a:r>
              <a:rPr lang="pt-BR" dirty="0">
                <a:solidFill>
                  <a:schemeClr val="tx1"/>
                </a:solidFill>
              </a:rPr>
              <a:t>()</a:t>
            </a:r>
          </a:p>
          <a:p>
            <a:r>
              <a:rPr lang="pt-BR" dirty="0">
                <a:solidFill>
                  <a:schemeClr val="tx1"/>
                </a:solidFill>
              </a:rPr>
              <a:t>Implemente a função </a:t>
            </a:r>
            <a:r>
              <a:rPr lang="pt-BR" dirty="0" err="1">
                <a:solidFill>
                  <a:schemeClr val="tx1"/>
                </a:solidFill>
              </a:rPr>
              <a:t>print_aprovados</a:t>
            </a:r>
            <a:r>
              <a:rPr lang="pt-BR" dirty="0">
                <a:solidFill>
                  <a:schemeClr val="tx1"/>
                </a:solidFill>
              </a:rPr>
              <a:t>()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Execute o código</a:t>
            </a:r>
          </a:p>
        </p:txBody>
      </p:sp>
    </p:spTree>
    <p:extLst>
      <p:ext uri="{BB962C8B-B14F-4D97-AF65-F5344CB8AC3E}">
        <p14:creationId xmlns:p14="http://schemas.microsoft.com/office/powerpoint/2010/main" val="33835587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3031FA-48E0-4758-860E-647D65F30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791" y="1449324"/>
            <a:ext cx="2621734" cy="4391640"/>
          </a:xfrm>
        </p:spPr>
        <p:txBody>
          <a:bodyPr anchor="t">
            <a:normAutofit/>
          </a:bodyPr>
          <a:lstStyle/>
          <a:p>
            <a:r>
              <a:rPr lang="pt-BR" sz="2800" dirty="0"/>
              <a:t>Introdução a Funções</a:t>
            </a:r>
            <a:br>
              <a:rPr lang="pt-BR" sz="2800" dirty="0"/>
            </a:b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17B827-406D-459E-9BBD-78EE6B48C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0393" y="1449324"/>
            <a:ext cx="6230220" cy="4391640"/>
          </a:xfrm>
        </p:spPr>
        <p:txBody>
          <a:bodyPr>
            <a:normAutofit/>
          </a:bodyPr>
          <a:lstStyle/>
          <a:p>
            <a:r>
              <a:rPr lang="pt-BR" sz="2800" dirty="0"/>
              <a:t>Testando Na Pratica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Resultado esperado: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FE5B944-E857-459D-B2E3-8CC0D0553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072" y="3594588"/>
            <a:ext cx="8811855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150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3B918C-605E-4767-B8B8-07EE8E51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7A15320-BE68-4368-9AEC-EB121AA1D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397429F-B09A-4755-85D6-5EF9C8EC1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79C0060-574D-48A1-896F-3BFA9E1D9A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42DA2D2-7E39-48E7-956A-5C5702872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08AB3D2-317E-4043-A5BE-6D078F589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15">
              <a:extLst>
                <a:ext uri="{FF2B5EF4-FFF2-40B4-BE49-F238E27FC236}">
                  <a16:creationId xmlns:a16="http://schemas.microsoft.com/office/drawing/2014/main" id="{7BE6F4C2-B396-47DA-9B43-7CBC55B9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2099893-51D2-4FDD-A8B8-99DE6A1F9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9B387B19-E01F-4F0A-A984-04315236E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994735CE-14A3-4759-8BDD-55844E0DA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6" name="Rectangle 19">
              <a:extLst>
                <a:ext uri="{FF2B5EF4-FFF2-40B4-BE49-F238E27FC236}">
                  <a16:creationId xmlns:a16="http://schemas.microsoft.com/office/drawing/2014/main" id="{3CD1763A-E8CE-4920-B58C-F41A62C86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3C445311-D23D-4257-8441-7D9AE2DDB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E679597-8640-49CC-AF95-100AAC3A7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pt-BR" sz="2400" dirty="0"/>
              <a:t>Aplicação e Implementação</a:t>
            </a:r>
            <a:br>
              <a:rPr lang="pt-BR" sz="2400" dirty="0"/>
            </a:br>
            <a:r>
              <a:rPr lang="pt-BR" sz="2400" dirty="0"/>
              <a:t>de Recursão</a:t>
            </a:r>
            <a:endParaRPr lang="pt-BR" sz="2400" dirty="0">
              <a:solidFill>
                <a:srgbClr val="EBEBEB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61D619-BF30-42DC-81FF-02DE2252D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6579368" cy="2229487"/>
          </a:xfrm>
        </p:spPr>
        <p:txBody>
          <a:bodyPr anchor="ctr">
            <a:normAutofit/>
          </a:bodyPr>
          <a:lstStyle/>
          <a:p>
            <a:pPr algn="just"/>
            <a:r>
              <a:rPr lang="pt-BR" sz="1600" dirty="0"/>
              <a:t>Podemos pensar em recursão como uma função que se repetira ate que uma condição seja satisfeita e encontre o resultado.</a:t>
            </a:r>
          </a:p>
          <a:p>
            <a:pPr algn="just"/>
            <a:r>
              <a:rPr lang="pt-BR" sz="1600" dirty="0"/>
              <a:t>A recursão </a:t>
            </a:r>
            <a:r>
              <a:rPr lang="pt-BR" sz="1600" b="1" dirty="0"/>
              <a:t>divide</a:t>
            </a:r>
            <a:r>
              <a:rPr lang="pt-BR" sz="1600" dirty="0"/>
              <a:t> um problema em problemas menores, acha a solução para eles e junta tudo no fim.</a:t>
            </a:r>
          </a:p>
          <a:p>
            <a:pPr algn="just"/>
            <a:endParaRPr lang="pt-BR" sz="1600" dirty="0"/>
          </a:p>
        </p:txBody>
      </p:sp>
      <p:pic>
        <p:nvPicPr>
          <p:cNvPr id="3076" name="Picture 4" descr="Linux e Programação: Recursividade">
            <a:extLst>
              <a:ext uri="{FF2B5EF4-FFF2-40B4-BE49-F238E27FC236}">
                <a16:creationId xmlns:a16="http://schemas.microsoft.com/office/drawing/2014/main" id="{71CB8309-CA89-42E9-B872-4CC70E23E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832" y="2437320"/>
            <a:ext cx="2381250" cy="37052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220858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Íon - Sala da Diretoria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B6E7DBEFEE6B04BB665D92F4C26FC2D" ma:contentTypeVersion="2" ma:contentTypeDescription="Crie um novo documento." ma:contentTypeScope="" ma:versionID="40889c6b46946c25b68f7b5c0699c809">
  <xsd:schema xmlns:xsd="http://www.w3.org/2001/XMLSchema" xmlns:xs="http://www.w3.org/2001/XMLSchema" xmlns:p="http://schemas.microsoft.com/office/2006/metadata/properties" xmlns:ns3="17f71335-1f8c-47f8-aa0e-189808fb0231" targetNamespace="http://schemas.microsoft.com/office/2006/metadata/properties" ma:root="true" ma:fieldsID="e31bc60710cc7cde1a34012b852f6653" ns3:_="">
    <xsd:import namespace="17f71335-1f8c-47f8-aa0e-189808fb023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f71335-1f8c-47f8-aa0e-189808fb02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140610A-4490-4B64-B52A-D4E21B217A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186662-A238-49F7-BA46-FF55DC161B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f71335-1f8c-47f8-aa0e-189808fb02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F067667-ABB9-48EC-AA15-99192C90BB74}">
  <ds:schemaRefs>
    <ds:schemaRef ds:uri="http://schemas.microsoft.com/office/2006/metadata/properties"/>
    <ds:schemaRef ds:uri="http://purl.org/dc/dcmitype/"/>
    <ds:schemaRef ds:uri="http://purl.org/dc/elements/1.1/"/>
    <ds:schemaRef ds:uri="http://schemas.microsoft.com/office/infopath/2007/PartnerControls"/>
    <ds:schemaRef ds:uri="17f71335-1f8c-47f8-aa0e-189808fb0231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773</Words>
  <Application>Microsoft Office PowerPoint</Application>
  <PresentationFormat>Widescreen</PresentationFormat>
  <Paragraphs>156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8" baseType="lpstr">
      <vt:lpstr>Arial</vt:lpstr>
      <vt:lpstr>Century Gothic</vt:lpstr>
      <vt:lpstr>Wingdings 3</vt:lpstr>
      <vt:lpstr>Íon - Sala da Diretoria</vt:lpstr>
      <vt:lpstr>Mini curso de Python Avançado</vt:lpstr>
      <vt:lpstr>Sumario</vt:lpstr>
      <vt:lpstr>Importância do uso de IDEs</vt:lpstr>
      <vt:lpstr>Importância do uso de IDEs</vt:lpstr>
      <vt:lpstr>Introdução a Funções </vt:lpstr>
      <vt:lpstr>Introdução a Funções </vt:lpstr>
      <vt:lpstr>Introdução a Funções </vt:lpstr>
      <vt:lpstr>Introdução a Funções </vt:lpstr>
      <vt:lpstr>Aplicação e Implementação de Recursão</vt:lpstr>
      <vt:lpstr>Aplicação e Implementação de Recursão</vt:lpstr>
      <vt:lpstr>Aplicação e Implementação de Recursão </vt:lpstr>
      <vt:lpstr>Aplicação e Implementação de Recursão </vt:lpstr>
      <vt:lpstr>Aplicação e Implementação de Recursão </vt:lpstr>
      <vt:lpstr>Aplicação e Implementação de Recursão </vt:lpstr>
      <vt:lpstr>Apresentação do PowerPoint</vt:lpstr>
      <vt:lpstr>Apresentação do PowerPoint</vt:lpstr>
      <vt:lpstr>Apresentação do PowerPoint</vt:lpstr>
      <vt:lpstr>Revisão sobre Dicionários </vt:lpstr>
      <vt:lpstr>Revisão sobre Dicionários  </vt:lpstr>
      <vt:lpstr>Revisão sobre Dicionários  </vt:lpstr>
      <vt:lpstr>Revisão sobre Dicionários  </vt:lpstr>
      <vt:lpstr>Revisão sobre Dicionários  </vt:lpstr>
      <vt:lpstr>Revisão sobre Dicionários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curso de Python Avançado</dc:title>
  <dc:creator>Leonardo Rener de Oliveira</dc:creator>
  <cp:lastModifiedBy>Leonardo Rener de Oliveira</cp:lastModifiedBy>
  <cp:revision>23</cp:revision>
  <dcterms:created xsi:type="dcterms:W3CDTF">2021-01-19T12:28:52Z</dcterms:created>
  <dcterms:modified xsi:type="dcterms:W3CDTF">2021-01-25T13:45:57Z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0x010100AB6E7DBEFEE6B04BB665D92F4C26FC2D</vt:lpwstr>
  </property>
</Properties>
</file>