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8" r:id="rId6"/>
    <p:sldId id="264" r:id="rId7"/>
    <p:sldId id="265" r:id="rId8"/>
    <p:sldId id="259" r:id="rId9"/>
    <p:sldId id="262" r:id="rId10"/>
    <p:sldId id="263" r:id="rId11"/>
    <p:sldId id="266" r:id="rId12"/>
    <p:sldId id="267" r:id="rId13"/>
    <p:sldId id="272" r:id="rId14"/>
    <p:sldId id="268" r:id="rId15"/>
    <p:sldId id="270" r:id="rId16"/>
    <p:sldId id="269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7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1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1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72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9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02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944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2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5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5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63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1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3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52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0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github.com/yLeonardo/Mini_curso_python/blob/master/exercicio_1.p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Q60SJDACuc&amp;ab_channel=Ot%C3%A1vioMirand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Leonardo/Mini_curso_python/blob/master/exercicio_1.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7083F-4437-409B-9453-4FE4CB405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01139D-E811-491D-9459-AA2301513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Mini curso de Python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C9A58-92C2-472C-B6C0-8808F042F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Prof. Leonardo</a:t>
            </a:r>
          </a:p>
        </p:txBody>
      </p:sp>
    </p:spTree>
    <p:extLst>
      <p:ext uri="{BB962C8B-B14F-4D97-AF65-F5344CB8AC3E}">
        <p14:creationId xmlns:p14="http://schemas.microsoft.com/office/powerpoint/2010/main" val="53550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Aplicação e Implementação</a:t>
            </a:r>
            <a:br>
              <a:rPr lang="pt-BR" sz="2400" dirty="0"/>
            </a:br>
            <a:r>
              <a:rPr lang="pt-BR" sz="2400" dirty="0"/>
              <a:t>de Recursão</a:t>
            </a: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579368" cy="5954325"/>
          </a:xfrm>
        </p:spPr>
        <p:txBody>
          <a:bodyPr anchor="ctr">
            <a:normAutofit/>
          </a:bodyPr>
          <a:lstStyle/>
          <a:p>
            <a:pPr algn="just"/>
            <a:r>
              <a:rPr lang="pt-BR" sz="1600" dirty="0"/>
              <a:t>Dentro dessa função você devera </a:t>
            </a:r>
            <a:r>
              <a:rPr lang="pt-BR" sz="1600" b="1" dirty="0"/>
              <a:t>chamar ela mesma</a:t>
            </a:r>
            <a:r>
              <a:rPr lang="pt-BR" sz="1600" dirty="0"/>
              <a:t> e ter uma (ou mais) </a:t>
            </a:r>
            <a:r>
              <a:rPr lang="pt-BR" sz="1600" b="1" dirty="0"/>
              <a:t>condição de parada</a:t>
            </a:r>
            <a:r>
              <a:rPr lang="pt-BR" sz="1600" dirty="0"/>
              <a:t>.</a:t>
            </a:r>
          </a:p>
          <a:p>
            <a:pPr algn="just"/>
            <a:r>
              <a:rPr lang="pt-BR" sz="1600" dirty="0"/>
              <a:t>Um exemplo de condição de parada -&gt;  </a:t>
            </a:r>
            <a:r>
              <a:rPr lang="pt-BR" sz="1600" b="1" dirty="0"/>
              <a:t>if n == 0: </a:t>
            </a:r>
          </a:p>
          <a:p>
            <a:pPr marL="0" indent="0" algn="just">
              <a:buNone/>
            </a:pPr>
            <a:r>
              <a:rPr lang="pt-BR" sz="1600" b="1" dirty="0"/>
              <a:t>                                                                                  return 0</a:t>
            </a:r>
          </a:p>
          <a:p>
            <a:pPr algn="just"/>
            <a:endParaRPr lang="pt-BR" dirty="0"/>
          </a:p>
          <a:p>
            <a:pPr algn="just"/>
            <a:r>
              <a:rPr lang="pt-BR" sz="1600" dirty="0"/>
              <a:t>Alguns problemas de recursão podem ser feitos usando for ou </a:t>
            </a:r>
            <a:r>
              <a:rPr lang="pt-BR" sz="1600" dirty="0" err="1"/>
              <a:t>while</a:t>
            </a:r>
            <a:r>
              <a:rPr lang="pt-BR" sz="1600" dirty="0"/>
              <a:t>, mas podem ser menos eficiente ou demandar a criação de muitas variáveis.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Sempre que a função realiza uma recursão ela esta gastando mais memoria pois tem mais de um código aberto ao mesmo tempo, muitas recursões seguidas podem causar erro.</a:t>
            </a:r>
          </a:p>
          <a:p>
            <a:pPr marL="0" indent="0" algn="just">
              <a:buNone/>
            </a:pPr>
            <a:r>
              <a:rPr lang="pt-B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42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506349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O certo é “de repente” ou “derrepente”? | Guia do Estudante">
            <a:extLst>
              <a:ext uri="{FF2B5EF4-FFF2-40B4-BE49-F238E27FC236}">
                <a16:creationId xmlns:a16="http://schemas.microsoft.com/office/drawing/2014/main" id="{6F7E39CB-FE23-4110-87E2-182E0F01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" y="3404044"/>
            <a:ext cx="2436920" cy="24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Como você faria um programa para calcular n! ?</a:t>
            </a:r>
          </a:p>
          <a:p>
            <a:pPr marL="0" indent="0" algn="just">
              <a:buNone/>
            </a:pPr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Sabemos que:</a:t>
            </a:r>
          </a:p>
          <a:p>
            <a:pPr lvl="1" algn="just"/>
            <a:r>
              <a:rPr lang="pt-BR" sz="1400" dirty="0"/>
              <a:t>Fatorial de 0 = 0 e Fatorial de 1 = 1</a:t>
            </a:r>
          </a:p>
          <a:p>
            <a:pPr algn="just"/>
            <a:r>
              <a:rPr lang="pt-BR" sz="1600" dirty="0"/>
              <a:t>No que isso nos ajuda?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8416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5872A-FD52-47E4-8AE3-FEF0A1F2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61" y="2271824"/>
            <a:ext cx="73448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3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5872A-FD52-47E4-8AE3-FEF0A1F2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61" y="2280701"/>
            <a:ext cx="7344800" cy="370574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45198EB-89B0-4631-AFEC-A2EBBF50ED82}"/>
              </a:ext>
            </a:extLst>
          </p:cNvPr>
          <p:cNvCxnSpPr>
            <a:cxnSpLocks/>
          </p:cNvCxnSpPr>
          <p:nvPr/>
        </p:nvCxnSpPr>
        <p:spPr>
          <a:xfrm flipV="1">
            <a:off x="6096000" y="2556769"/>
            <a:ext cx="1697614" cy="16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67B92B2-EED5-43D1-B37A-76F5AEDAB9EB}"/>
              </a:ext>
            </a:extLst>
          </p:cNvPr>
          <p:cNvSpPr/>
          <p:nvPr/>
        </p:nvSpPr>
        <p:spPr>
          <a:xfrm>
            <a:off x="7909025" y="2405849"/>
            <a:ext cx="1510183" cy="2396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Parâmetro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EC9ADF8-0ABE-489C-A4E3-C49A449608BB}"/>
              </a:ext>
            </a:extLst>
          </p:cNvPr>
          <p:cNvSpPr/>
          <p:nvPr/>
        </p:nvSpPr>
        <p:spPr>
          <a:xfrm>
            <a:off x="7765724" y="3025882"/>
            <a:ext cx="1768893" cy="489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Condição de parada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3A93A6B-0953-4E0A-BE24-2A057A8521E2}"/>
              </a:ext>
            </a:extLst>
          </p:cNvPr>
          <p:cNvCxnSpPr/>
          <p:nvPr/>
        </p:nvCxnSpPr>
        <p:spPr>
          <a:xfrm>
            <a:off x="6096000" y="2938509"/>
            <a:ext cx="1512163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26ACCFA-7B0E-4F10-8AE7-D4D3C6639413}"/>
              </a:ext>
            </a:extLst>
          </p:cNvPr>
          <p:cNvCxnSpPr>
            <a:cxnSpLocks/>
          </p:cNvCxnSpPr>
          <p:nvPr/>
        </p:nvCxnSpPr>
        <p:spPr>
          <a:xfrm>
            <a:off x="6161103" y="3380173"/>
            <a:ext cx="14813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5A854BB-0923-441F-8DF5-D29D990C9337}"/>
              </a:ext>
            </a:extLst>
          </p:cNvPr>
          <p:cNvCxnSpPr>
            <a:cxnSpLocks/>
          </p:cNvCxnSpPr>
          <p:nvPr/>
        </p:nvCxnSpPr>
        <p:spPr>
          <a:xfrm>
            <a:off x="7124837" y="4154546"/>
            <a:ext cx="1180529" cy="184008"/>
          </a:xfrm>
          <a:prstGeom prst="bentConnector3">
            <a:avLst>
              <a:gd name="adj1" fmla="val -11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D79A822-48C5-4966-8583-F1768F93629C}"/>
              </a:ext>
            </a:extLst>
          </p:cNvPr>
          <p:cNvSpPr/>
          <p:nvPr/>
        </p:nvSpPr>
        <p:spPr>
          <a:xfrm>
            <a:off x="8428674" y="4015900"/>
            <a:ext cx="1768893" cy="489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Divide o Problema</a:t>
            </a:r>
          </a:p>
        </p:txBody>
      </p:sp>
    </p:spTree>
    <p:extLst>
      <p:ext uri="{BB962C8B-B14F-4D97-AF65-F5344CB8AC3E}">
        <p14:creationId xmlns:p14="http://schemas.microsoft.com/office/powerpoint/2010/main" val="45144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2052" name="Picture 4" descr="Recursividade em C">
            <a:extLst>
              <a:ext uri="{FF2B5EF4-FFF2-40B4-BE49-F238E27FC236}">
                <a16:creationId xmlns:a16="http://schemas.microsoft.com/office/drawing/2014/main" id="{E57FA58B-F430-4DD2-8999-14E6E1759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289" y="1143000"/>
            <a:ext cx="454818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23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F66681B-A454-4EC3-9830-F30EE63F3588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2A3320-4323-40E3-BC5F-7758598E8616}"/>
              </a:ext>
            </a:extLst>
          </p:cNvPr>
          <p:cNvSpPr txBox="1">
            <a:spLocks/>
          </p:cNvSpPr>
          <p:nvPr/>
        </p:nvSpPr>
        <p:spPr>
          <a:xfrm>
            <a:off x="3835153" y="496823"/>
            <a:ext cx="6507332" cy="583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Testando Na Pratica</a:t>
            </a:r>
          </a:p>
          <a:p>
            <a:endParaRPr lang="pt-BR" sz="2800" dirty="0"/>
          </a:p>
          <a:p>
            <a:r>
              <a:rPr lang="pt-BR" dirty="0">
                <a:solidFill>
                  <a:schemeClr val="tx1"/>
                </a:solidFill>
              </a:rPr>
              <a:t>Abra sua IDE, crie um arquivo exercício_2.py, copie e cole o código abaixo: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CODIGO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Pense: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Quais são o(s) caso(s) base para resolver um Fibonacci? 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Implemente a função recursiva </a:t>
            </a:r>
            <a:r>
              <a:rPr lang="pt-BR" b="1" i="1" dirty="0">
                <a:solidFill>
                  <a:schemeClr val="tx1"/>
                </a:solidFill>
              </a:rPr>
              <a:t>calcula_fibonacci(n)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Execute o código para Fibonacci de 3, 5 e 9</a:t>
            </a:r>
          </a:p>
          <a:p>
            <a:endParaRPr lang="pt-BR" sz="2800" dirty="0"/>
          </a:p>
        </p:txBody>
      </p:sp>
      <p:pic>
        <p:nvPicPr>
          <p:cNvPr id="5122" name="Picture 2" descr="Sequencia Fibonacci | Mona lisa, Fotos s, Ilustração">
            <a:extLst>
              <a:ext uri="{FF2B5EF4-FFF2-40B4-BE49-F238E27FC236}">
                <a16:creationId xmlns:a16="http://schemas.microsoft.com/office/drawing/2014/main" id="{F31914BB-E2F0-4B9C-8D02-BC2D14F5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60" y="3192403"/>
            <a:ext cx="1874838" cy="2648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Sequencia de Fibonacci: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Resultado esperado: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EC21808-5DD6-4BE6-9F94-59C05FB96D3A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E98B58-BA81-4254-85AC-67AAF594BB1F}"/>
              </a:ext>
            </a:extLst>
          </p:cNvPr>
          <p:cNvSpPr/>
          <p:nvPr/>
        </p:nvSpPr>
        <p:spPr>
          <a:xfrm>
            <a:off x="7076668" y="2379216"/>
            <a:ext cx="3212552" cy="44388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0, 1, 1, 2, 3, 5, 8, 13, 21, 34...</a:t>
            </a:r>
          </a:p>
        </p:txBody>
      </p:sp>
    </p:spTree>
    <p:extLst>
      <p:ext uri="{BB962C8B-B14F-4D97-AF65-F5344CB8AC3E}">
        <p14:creationId xmlns:p14="http://schemas.microsoft.com/office/powerpoint/2010/main" val="2156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2C58D-4379-4F8B-8EF4-3556352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DDD8D-3D3E-4C96-A16D-96B6E01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Importância do uso de </a:t>
            </a:r>
            <a:r>
              <a:rPr lang="pt-BR" dirty="0" err="1"/>
              <a:t>IDEs</a:t>
            </a:r>
            <a:endParaRPr lang="pt-BR" dirty="0"/>
          </a:p>
          <a:p>
            <a:r>
              <a:rPr lang="pt-BR" dirty="0"/>
              <a:t>Introdução a Funções</a:t>
            </a:r>
          </a:p>
          <a:p>
            <a:r>
              <a:rPr lang="pt-BR" dirty="0"/>
              <a:t>Aplicação e Implementação de Recursão</a:t>
            </a:r>
          </a:p>
          <a:p>
            <a:r>
              <a:rPr lang="pt-BR" dirty="0"/>
              <a:t>Revisão sobre Dicionários</a:t>
            </a:r>
          </a:p>
          <a:p>
            <a:r>
              <a:rPr lang="pt-BR" dirty="0"/>
              <a:t>Introdução a Objetos</a:t>
            </a:r>
          </a:p>
          <a:p>
            <a:r>
              <a:rPr lang="pt-BR" dirty="0"/>
              <a:t>Manipulando arquivos</a:t>
            </a:r>
          </a:p>
          <a:p>
            <a:r>
              <a:rPr lang="pt-BR" dirty="0"/>
              <a:t>Revisão sobre Ordenação</a:t>
            </a:r>
          </a:p>
        </p:txBody>
      </p:sp>
    </p:spTree>
    <p:extLst>
      <p:ext uri="{BB962C8B-B14F-4D97-AF65-F5344CB8AC3E}">
        <p14:creationId xmlns:p14="http://schemas.microsoft.com/office/powerpoint/2010/main" val="42549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Importância do uso de </a:t>
            </a:r>
            <a:r>
              <a:rPr lang="pt-BR" sz="2400" dirty="0" err="1"/>
              <a:t>IDEs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pt-BR" sz="2000" dirty="0"/>
              <a:t>Organização (</a:t>
            </a:r>
            <a:r>
              <a:rPr lang="pt-BR" sz="2000" dirty="0" err="1"/>
              <a:t>Workspace</a:t>
            </a:r>
            <a:r>
              <a:rPr lang="pt-BR" sz="2000" dirty="0"/>
              <a:t>)</a:t>
            </a:r>
          </a:p>
          <a:p>
            <a:r>
              <a:rPr lang="pt-BR" sz="2000" dirty="0"/>
              <a:t>Recursos Inteligentes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Nesse curso usaremos o Visual Studio </a:t>
            </a:r>
            <a:r>
              <a:rPr lang="pt-BR" sz="2000" dirty="0" err="1"/>
              <a:t>Code</a:t>
            </a:r>
            <a:r>
              <a:rPr lang="pt-BR" sz="2000" dirty="0"/>
              <a:t> para realizar os exercícios</a:t>
            </a:r>
          </a:p>
          <a:p>
            <a:pPr marL="0" indent="0">
              <a:buNone/>
            </a:pPr>
            <a:r>
              <a:rPr lang="pt-BR" sz="2000" dirty="0"/>
              <a:t>	</a:t>
            </a:r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223E2953-2A93-44A7-94A6-BD5E4704C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70" y="4495800"/>
            <a:ext cx="1254559" cy="12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8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Importância do uso de </a:t>
            </a:r>
            <a:r>
              <a:rPr lang="pt-BR" sz="2800" dirty="0" err="1"/>
              <a:t>IDEs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648070"/>
            <a:ext cx="7630780" cy="5192894"/>
          </a:xfrm>
        </p:spPr>
        <p:txBody>
          <a:bodyPr>
            <a:normAutofit/>
          </a:bodyPr>
          <a:lstStyle/>
          <a:p>
            <a:r>
              <a:rPr lang="pt-BR" sz="2800" dirty="0"/>
              <a:t>Instalando a </a:t>
            </a:r>
            <a:r>
              <a:rPr lang="pt-BR" sz="2800" dirty="0" err="1"/>
              <a:t>IDEs</a:t>
            </a:r>
            <a:endParaRPr lang="pt-BR" sz="2800" dirty="0"/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Clique em </a:t>
            </a:r>
            <a:r>
              <a:rPr lang="pt-BR" sz="2000" dirty="0">
                <a:solidFill>
                  <a:schemeClr val="tx1"/>
                </a:solidFill>
                <a:hlinkClick r:id="rId3"/>
              </a:rPr>
              <a:t>Download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Instale o visual </a:t>
            </a:r>
            <a:r>
              <a:rPr lang="pt-BR" sz="2000" dirty="0" err="1">
                <a:solidFill>
                  <a:schemeClr val="tx1"/>
                </a:solidFill>
              </a:rPr>
              <a:t>code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Instale a extensao code runner</a:t>
            </a:r>
          </a:p>
          <a:p>
            <a:r>
              <a:rPr lang="it-IT" sz="2000" dirty="0">
                <a:solidFill>
                  <a:schemeClr val="tx1"/>
                </a:solidFill>
              </a:rPr>
              <a:t>Instale a extensao python</a:t>
            </a:r>
          </a:p>
          <a:p>
            <a:r>
              <a:rPr lang="it-IT" sz="2000" dirty="0">
                <a:solidFill>
                  <a:schemeClr val="tx1"/>
                </a:solidFill>
              </a:rPr>
              <a:t>Crie sua workspace</a:t>
            </a:r>
          </a:p>
          <a:p>
            <a:r>
              <a:rPr lang="it-IT" sz="2000" dirty="0">
                <a:solidFill>
                  <a:schemeClr val="tx1"/>
                </a:solidFill>
              </a:rPr>
              <a:t>Para uma configuracao mais profissional acesse o </a:t>
            </a:r>
            <a:r>
              <a:rPr lang="it-IT" sz="2000" dirty="0">
                <a:solidFill>
                  <a:schemeClr val="tx1"/>
                </a:solidFill>
                <a:hlinkClick r:id="rId4"/>
              </a:rPr>
              <a:t>link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30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Introdução a Funções</a:t>
            </a:r>
            <a:br>
              <a:rPr lang="pt-BR" sz="2400" dirty="0"/>
            </a:b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043531" cy="5954325"/>
          </a:xfrm>
        </p:spPr>
        <p:txBody>
          <a:bodyPr anchor="ctr">
            <a:normAutofit/>
          </a:bodyPr>
          <a:lstStyle/>
          <a:p>
            <a:r>
              <a:rPr lang="pt-BR" sz="2000" dirty="0"/>
              <a:t>Sabe quando você importa uma biblioteca e usa ela pra fazer algo no seu programa?</a:t>
            </a:r>
          </a:p>
          <a:p>
            <a:pPr marL="0" indent="0">
              <a:buNone/>
            </a:pPr>
            <a:r>
              <a:rPr lang="pt-BR" sz="2000" dirty="0"/>
              <a:t>	Você esta importando funções! 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Função </a:t>
            </a:r>
            <a:r>
              <a:rPr lang="pt-BR" sz="2000" dirty="0" err="1"/>
              <a:t>main</a:t>
            </a:r>
            <a:endParaRPr lang="pt-BR" sz="2000" dirty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/>
          </a:p>
          <a:p>
            <a:r>
              <a:rPr lang="pt-BR" sz="2000" dirty="0"/>
              <a:t>Chamada de funções</a:t>
            </a:r>
          </a:p>
          <a:p>
            <a:r>
              <a:rPr lang="pt-BR" sz="2000" dirty="0"/>
              <a:t>Passagem de parâmetros</a:t>
            </a:r>
          </a:p>
          <a:p>
            <a:r>
              <a:rPr lang="pt-BR" sz="2000" dirty="0"/>
              <a:t>Retorno</a:t>
            </a:r>
          </a:p>
          <a:p>
            <a:pPr marL="0" indent="0">
              <a:buNone/>
            </a:pPr>
            <a:r>
              <a:rPr lang="pt-BR" sz="2000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4DE51-D3FE-400E-975E-897D6A35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39" y="3323881"/>
            <a:ext cx="284837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Sintaxe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7592E2-166A-4F77-9C99-65FE28A81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" r="37111" b="3168"/>
          <a:stretch/>
        </p:blipFill>
        <p:spPr>
          <a:xfrm>
            <a:off x="4123785" y="2244657"/>
            <a:ext cx="6407725" cy="31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6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2" y="1449324"/>
            <a:ext cx="7793907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Abra sua IDE, crie um arquivo .</a:t>
            </a:r>
            <a:r>
              <a:rPr lang="pt-BR" dirty="0" err="1">
                <a:solidFill>
                  <a:schemeClr val="tx1"/>
                </a:solidFill>
              </a:rPr>
              <a:t>py</a:t>
            </a:r>
            <a:r>
              <a:rPr lang="pt-BR" dirty="0">
                <a:solidFill>
                  <a:schemeClr val="tx1"/>
                </a:solidFill>
              </a:rPr>
              <a:t>, copie e cole o código abaixo: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CODIGO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Implemente a função </a:t>
            </a:r>
            <a:r>
              <a:rPr lang="pt-BR" dirty="0" err="1">
                <a:solidFill>
                  <a:schemeClr val="tx1"/>
                </a:solidFill>
              </a:rPr>
              <a:t>calcula_media</a:t>
            </a:r>
            <a:r>
              <a:rPr lang="pt-BR" dirty="0">
                <a:solidFill>
                  <a:schemeClr val="tx1"/>
                </a:solidFill>
              </a:rPr>
              <a:t>()</a:t>
            </a:r>
          </a:p>
          <a:p>
            <a:r>
              <a:rPr lang="pt-BR" dirty="0">
                <a:solidFill>
                  <a:schemeClr val="tx1"/>
                </a:solidFill>
              </a:rPr>
              <a:t>Implemente a função </a:t>
            </a:r>
            <a:r>
              <a:rPr lang="pt-BR" dirty="0" err="1">
                <a:solidFill>
                  <a:schemeClr val="tx1"/>
                </a:solidFill>
              </a:rPr>
              <a:t>print_aprovados</a:t>
            </a:r>
            <a:r>
              <a:rPr lang="pt-BR" dirty="0">
                <a:solidFill>
                  <a:schemeClr val="tx1"/>
                </a:solidFill>
              </a:rPr>
              <a:t>()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Execute o código</a:t>
            </a:r>
          </a:p>
        </p:txBody>
      </p:sp>
    </p:spTree>
    <p:extLst>
      <p:ext uri="{BB962C8B-B14F-4D97-AF65-F5344CB8AC3E}">
        <p14:creationId xmlns:p14="http://schemas.microsoft.com/office/powerpoint/2010/main" val="3383558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Resultado esperado: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E5B944-E857-459D-B2E3-8CC0D055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72" y="3594588"/>
            <a:ext cx="881185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Aplicação e Implementação</a:t>
            </a:r>
            <a:br>
              <a:rPr lang="pt-BR" sz="2400" dirty="0"/>
            </a:br>
            <a:r>
              <a:rPr lang="pt-BR" sz="2400" dirty="0"/>
              <a:t>de Recursão</a:t>
            </a: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579368" cy="2229487"/>
          </a:xfrm>
        </p:spPr>
        <p:txBody>
          <a:bodyPr anchor="ctr">
            <a:normAutofit/>
          </a:bodyPr>
          <a:lstStyle/>
          <a:p>
            <a:pPr algn="just"/>
            <a:r>
              <a:rPr lang="pt-BR" sz="1600" dirty="0"/>
              <a:t>Podemos pensar em recursão como uma função que se repetira ate que uma condição seja satisfeita e encontre o resultado.</a:t>
            </a:r>
          </a:p>
          <a:p>
            <a:pPr algn="just"/>
            <a:r>
              <a:rPr lang="pt-BR" sz="1600" dirty="0"/>
              <a:t>A recursão </a:t>
            </a:r>
            <a:r>
              <a:rPr lang="pt-BR" sz="1600" b="1" dirty="0"/>
              <a:t>divide</a:t>
            </a:r>
            <a:r>
              <a:rPr lang="pt-BR" sz="1600" dirty="0"/>
              <a:t> um problema em problemas menores, acha a solução para eles e junta tudo no fim.</a:t>
            </a:r>
          </a:p>
          <a:p>
            <a:pPr algn="just"/>
            <a:endParaRPr lang="pt-BR" sz="1600" dirty="0"/>
          </a:p>
        </p:txBody>
      </p:sp>
      <p:pic>
        <p:nvPicPr>
          <p:cNvPr id="3076" name="Picture 4" descr="Linux e Programação: Recursividade">
            <a:extLst>
              <a:ext uri="{FF2B5EF4-FFF2-40B4-BE49-F238E27FC236}">
                <a16:creationId xmlns:a16="http://schemas.microsoft.com/office/drawing/2014/main" id="{71CB8309-CA89-42E9-B872-4CC70E23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2" y="2437320"/>
            <a:ext cx="2381250" cy="3705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85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6E7DBEFEE6B04BB665D92F4C26FC2D" ma:contentTypeVersion="2" ma:contentTypeDescription="Crie um novo documento." ma:contentTypeScope="" ma:versionID="40889c6b46946c25b68f7b5c0699c809">
  <xsd:schema xmlns:xsd="http://www.w3.org/2001/XMLSchema" xmlns:xs="http://www.w3.org/2001/XMLSchema" xmlns:p="http://schemas.microsoft.com/office/2006/metadata/properties" xmlns:ns3="17f71335-1f8c-47f8-aa0e-189808fb0231" targetNamespace="http://schemas.microsoft.com/office/2006/metadata/properties" ma:root="true" ma:fieldsID="e31bc60710cc7cde1a34012b852f6653" ns3:_="">
    <xsd:import namespace="17f71335-1f8c-47f8-aa0e-189808fb02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71335-1f8c-47f8-aa0e-189808fb0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0610A-4490-4B64-B52A-D4E21B217A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067667-ABB9-48EC-AA15-99192C90BB74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17f71335-1f8c-47f8-aa0e-189808fb023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186662-A238-49F7-BA46-FF55DC161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f71335-1f8c-47f8-aa0e-189808fb0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521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Íon - Sala da Diretoria</vt:lpstr>
      <vt:lpstr>Mini curso de Python Avançado</vt:lpstr>
      <vt:lpstr>Sumario</vt:lpstr>
      <vt:lpstr>Importância do uso de IDEs</vt:lpstr>
      <vt:lpstr>Importância do uso de IDEs</vt:lpstr>
      <vt:lpstr>Introdução a Funções </vt:lpstr>
      <vt:lpstr>Introdução a Funções </vt:lpstr>
      <vt:lpstr>Introdução a Funções </vt:lpstr>
      <vt:lpstr>Introdução a Funções </vt:lpstr>
      <vt:lpstr>Aplicação e Implementação de Recursão</vt:lpstr>
      <vt:lpstr>Aplicação e Implementação de Recursão</vt:lpstr>
      <vt:lpstr>Aplicação e Implementação de Recursão </vt:lpstr>
      <vt:lpstr>Aplicação e Implementação de Recursão </vt:lpstr>
      <vt:lpstr>Aplicação e Implementação de Recursão </vt:lpstr>
      <vt:lpstr>Aplicação e Implementação de Recursão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curso de Python Avançado</dc:title>
  <dc:creator>Leonardo Rener de Oliveira</dc:creator>
  <cp:lastModifiedBy>Leonardo Rener de Oliveira</cp:lastModifiedBy>
  <cp:revision>12</cp:revision>
  <dcterms:created xsi:type="dcterms:W3CDTF">2021-01-19T12:28:52Z</dcterms:created>
  <dcterms:modified xsi:type="dcterms:W3CDTF">2021-01-21T14:44:37Z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0x010100AB6E7DBEFEE6B04BB665D92F4C26FC2D</vt:lpwstr>
  </property>
</Properties>
</file>