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5" r:id="rId4"/>
  </p:sldMasterIdLst>
  <p:notesMasterIdLst>
    <p:notesMasterId r:id="rId23"/>
  </p:notesMasterIdLst>
  <p:sldIdLst>
    <p:sldId id="260" r:id="rId5"/>
    <p:sldId id="5497" r:id="rId6"/>
    <p:sldId id="5475" r:id="rId7"/>
    <p:sldId id="5490" r:id="rId8"/>
    <p:sldId id="5493" r:id="rId9"/>
    <p:sldId id="5494" r:id="rId10"/>
    <p:sldId id="5481" r:id="rId11"/>
    <p:sldId id="5487" r:id="rId12"/>
    <p:sldId id="5489" r:id="rId13"/>
    <p:sldId id="5488" r:id="rId14"/>
    <p:sldId id="5477" r:id="rId15"/>
    <p:sldId id="5478" r:id="rId16"/>
    <p:sldId id="5479" r:id="rId17"/>
    <p:sldId id="5482" r:id="rId18"/>
    <p:sldId id="5480" r:id="rId19"/>
    <p:sldId id="5483" r:id="rId20"/>
    <p:sldId id="5498" r:id="rId21"/>
    <p:sldId id="5499" r:id="rId22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5" pos="615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  <p15:guide id="7" orient="horz" pos="459" userDrawn="1">
          <p15:clr>
            <a:srgbClr val="A4A3A4"/>
          </p15:clr>
        </p15:guide>
        <p15:guide id="8" pos="81" userDrawn="1">
          <p15:clr>
            <a:srgbClr val="A4A3A4"/>
          </p15:clr>
        </p15:guide>
        <p15:guide id="9" orient="horz" pos="935" userDrawn="1">
          <p15:clr>
            <a:srgbClr val="A4A3A4"/>
          </p15:clr>
        </p15:guide>
        <p15:guide id="10" pos="172" userDrawn="1">
          <p15:clr>
            <a:srgbClr val="A4A3A4"/>
          </p15:clr>
        </p15:guide>
        <p15:guide id="11" pos="6068" userDrawn="1">
          <p15:clr>
            <a:srgbClr val="A4A3A4"/>
          </p15:clr>
        </p15:guide>
        <p15:guide id="12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E8AB4"/>
    <a:srgbClr val="44546A"/>
    <a:srgbClr val="EDEDED"/>
    <a:srgbClr val="0D3F93"/>
    <a:srgbClr val="2F5597"/>
    <a:srgbClr val="D9E1F2"/>
    <a:srgbClr val="4472C4"/>
    <a:srgbClr val="FDEF7A"/>
    <a:srgbClr val="F9E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96" y="102"/>
      </p:cViewPr>
      <p:guideLst>
        <p:guide pos="3120"/>
        <p:guide pos="6159"/>
        <p:guide orient="horz" pos="3861"/>
        <p:guide orient="horz" pos="459"/>
        <p:guide pos="81"/>
        <p:guide orient="horz" pos="935"/>
        <p:guide pos="172"/>
        <p:guide pos="6068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8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34FFE742-DA20-4947-995F-994D1B26CE06}" type="datetimeFigureOut">
              <a:rPr kumimoji="1" lang="ko-KR" altLang="en-US" smtClean="0"/>
              <a:t>2024-11-26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1279525"/>
            <a:ext cx="4986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491" tIns="47745" rIns="95491" bIns="47745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8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7"/>
            <a:ext cx="3078428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05F1F28E-6520-1D44-AF9E-3E6B7252BB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305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3" algn="l" defTabSz="91434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7" algn="l" defTabSz="91434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0" algn="l" defTabSz="91434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4" algn="l" defTabSz="91434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66" algn="l" defTabSz="91434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1" algn="l" defTabSz="91434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14" algn="l" defTabSz="91434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8" algn="l" defTabSz="91434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25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355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523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9137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0896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8323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1956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6065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27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4542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43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658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938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280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0433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895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58863" y="1279525"/>
            <a:ext cx="4986337" cy="34528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도면 코드 추가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F28E-6520-1D44-AF9E-3E6B7252BB6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60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862292-C967-4F34-A19A-28CDD47EF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157546"/>
            <a:ext cx="9906001" cy="35299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77DF678-802E-29D3-1E6D-F4175C6FA2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1" r="744" b="27217"/>
          <a:stretch/>
        </p:blipFill>
        <p:spPr>
          <a:xfrm>
            <a:off x="-1" y="0"/>
            <a:ext cx="9906000" cy="41575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C76D6B8-B973-81FC-E3CC-6B76A70ABE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3050" y="6062773"/>
            <a:ext cx="1421808" cy="477054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DCB31DC8-0F45-3F0C-C0C9-415F8243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1" y="4674443"/>
            <a:ext cx="9359900" cy="352998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FBD70D-52F0-FD6C-7D74-6A9325BB15F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0614" y="6301302"/>
            <a:ext cx="2100057" cy="2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5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862292-C967-4F34-A19A-28CDD47EF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157546"/>
            <a:ext cx="9906001" cy="3529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C58479-32B6-47D4-9EC3-75F7A0E3D1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3988" y="6301304"/>
            <a:ext cx="2100058" cy="2465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724A0A-C2C6-4D3F-9592-6558847824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910800" cy="41598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E16461-0181-0B02-F50D-9BC8CDD834C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73051" y="6186046"/>
            <a:ext cx="1421809" cy="477054"/>
          </a:xfrm>
          <a:prstGeom prst="rect">
            <a:avLst/>
          </a:prstGeom>
        </p:spPr>
      </p:pic>
      <p:sp>
        <p:nvSpPr>
          <p:cNvPr id="9" name="제목 6">
            <a:extLst>
              <a:ext uri="{FF2B5EF4-FFF2-40B4-BE49-F238E27FC236}">
                <a16:creationId xmlns:a16="http://schemas.microsoft.com/office/drawing/2014/main" id="{953E2FBA-7885-8669-8490-E419579D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2" y="4674443"/>
            <a:ext cx="9359900" cy="352998"/>
          </a:xfrm>
          <a:prstGeom prst="rect">
            <a:avLst/>
          </a:prstGeom>
        </p:spPr>
        <p:txBody>
          <a:bodyPr/>
          <a:lstStyle>
            <a:lvl1pPr algn="ctr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0330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6">
            <a:extLst>
              <a:ext uri="{FF2B5EF4-FFF2-40B4-BE49-F238E27FC236}">
                <a16:creationId xmlns:a16="http://schemas.microsoft.com/office/drawing/2014/main" id="{6FE4DAD4-B39E-4226-B782-B95F0823F444}"/>
              </a:ext>
            </a:extLst>
          </p:cNvPr>
          <p:cNvCxnSpPr>
            <a:cxnSpLocks/>
          </p:cNvCxnSpPr>
          <p:nvPr userDrawn="1"/>
        </p:nvCxnSpPr>
        <p:spPr>
          <a:xfrm>
            <a:off x="1" y="515543"/>
            <a:ext cx="9906173" cy="0"/>
          </a:xfrm>
          <a:prstGeom prst="line">
            <a:avLst/>
          </a:prstGeom>
          <a:ln w="15240">
            <a:solidFill>
              <a:srgbClr val="0D3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2E55A2D-FA12-4D82-A1B9-6944B3BE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401885"/>
            <a:ext cx="9906173" cy="112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9C1CCB-A47C-47C7-B3DB-D5DFC2EA1B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8571" y="6600667"/>
            <a:ext cx="1927246" cy="139780"/>
          </a:xfrm>
          <a:prstGeom prst="rect">
            <a:avLst/>
          </a:prstGeom>
        </p:spPr>
      </p:pic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466D6AC7-E83D-4D1B-84C3-03837D04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66323" y="6554347"/>
            <a:ext cx="373355" cy="303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1CA261-C0A0-4330-9A44-A0A70CF1D216}" type="slidenum">
              <a:rPr kumimoji="1" lang="ko-KR" altLang="en-US" sz="1089" smtClean="0"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‹#›</a:t>
            </a:fld>
            <a:endParaRPr kumimoji="1" lang="ko-KR" altLang="en-US" sz="1089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2F4856A-038F-43A3-8B64-43C3672310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6458" y="6592075"/>
            <a:ext cx="1710972" cy="195064"/>
          </a:xfrm>
          <a:prstGeom prst="rect">
            <a:avLst/>
          </a:prstGeom>
        </p:spPr>
      </p:pic>
      <p:sp>
        <p:nvSpPr>
          <p:cNvPr id="9" name="제목 2">
            <a:extLst>
              <a:ext uri="{FF2B5EF4-FFF2-40B4-BE49-F238E27FC236}">
                <a16:creationId xmlns:a16="http://schemas.microsoft.com/office/drawing/2014/main" id="{EACFD91E-4590-4664-BE31-77D2B0A0B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678" y="79551"/>
            <a:ext cx="8884957" cy="396000"/>
          </a:xfrm>
          <a:prstGeom prst="rect">
            <a:avLst/>
          </a:prstGeom>
        </p:spPr>
        <p:txBody>
          <a:bodyPr wrap="none" lIns="72000" tIns="0" rIns="72000" bIns="0" anchor="ctr">
            <a:noAutofit/>
          </a:bodyPr>
          <a:lstStyle>
            <a:lvl1pPr algn="l">
              <a:lnSpc>
                <a:spcPct val="100000"/>
              </a:lnSpc>
              <a:defRPr sz="2000" b="1" spc="-137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 </a:t>
            </a:r>
          </a:p>
        </p:txBody>
      </p:sp>
    </p:spTree>
    <p:extLst>
      <p:ext uri="{BB962C8B-B14F-4D97-AF65-F5344CB8AC3E}">
        <p14:creationId xmlns:p14="http://schemas.microsoft.com/office/powerpoint/2010/main" val="1817363700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96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8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lmpro.hdel.co.kr/jsp/searchLogic/searchSalseCodeView.jsp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FDAB9-5F22-AB07-07CF-10120A31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/>
          <a:lstStyle/>
          <a:p>
            <a:r>
              <a:rPr lang="en-US" altLang="ko-KR" dirty="0">
                <a:latin typeface="Malgun Gothic"/>
                <a:ea typeface="Malgun Gothic"/>
                <a:cs typeface="Calibri Light"/>
              </a:rPr>
              <a:t>3D </a:t>
            </a:r>
            <a:r>
              <a:rPr lang="ko-KR" altLang="en-US" dirty="0">
                <a:latin typeface="Malgun Gothic"/>
                <a:ea typeface="Malgun Gothic"/>
                <a:cs typeface="Calibri Light"/>
              </a:rPr>
              <a:t>매개변수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584F2-3DD4-5F67-22CF-E9F7667BCE6A}"/>
              </a:ext>
            </a:extLst>
          </p:cNvPr>
          <p:cNvSpPr txBox="1"/>
          <p:nvPr/>
        </p:nvSpPr>
        <p:spPr>
          <a:xfrm>
            <a:off x="3583687" y="5505833"/>
            <a:ext cx="2738633" cy="6578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sz="2400" kern="11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Noto Sans Med" panose="020B050204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chemeClr val="tx1"/>
                </a:solidFill>
                <a:latin typeface="맑은 고딕"/>
                <a:ea typeface="맑은 고딕"/>
              </a:rPr>
              <a:t>설계표준화팀</a:t>
            </a:r>
            <a:br>
              <a:rPr lang="en-US" altLang="ko-KR" sz="1800" dirty="0"/>
            </a:br>
            <a:r>
              <a:rPr lang="en-US" altLang="ko-KR" sz="1400" dirty="0">
                <a:solidFill>
                  <a:schemeClr val="tx1"/>
                </a:solidFill>
                <a:latin typeface="맑은 고딕"/>
                <a:ea typeface="맑은 고딕"/>
              </a:rPr>
              <a:t>2024. 01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5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2B57D42-DCF2-4C3D-A2A2-3EF95FC2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272" y="960507"/>
            <a:ext cx="5609614" cy="291935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 </a:t>
            </a:r>
            <a:r>
              <a:rPr lang="en-US" altLang="ko-KR" dirty="0"/>
              <a:t>– 3. </a:t>
            </a:r>
            <a:r>
              <a:rPr lang="ko-KR" altLang="en-US" dirty="0"/>
              <a:t>도면 변수</a:t>
            </a:r>
            <a:r>
              <a:rPr lang="en-US" altLang="ko-KR" dirty="0"/>
              <a:t>(</a:t>
            </a:r>
            <a:r>
              <a:rPr lang="ko-KR" altLang="en-US" dirty="0"/>
              <a:t>영업 사양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0" y="606011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▶</a:t>
            </a:r>
            <a:r>
              <a:rPr lang="ko-KR" altLang="en-US" sz="1400" b="1" dirty="0"/>
              <a:t> 올바른 예시 </a:t>
            </a:r>
            <a:r>
              <a:rPr lang="en-US" altLang="ko-KR" sz="1400" b="1" dirty="0"/>
              <a:t>4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E7BC0E4-9114-48E5-A833-A5850A43E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05959"/>
              </p:ext>
            </p:extLst>
          </p:nvPr>
        </p:nvGraphicFramePr>
        <p:xfrm>
          <a:off x="265759" y="960507"/>
          <a:ext cx="3835724" cy="4448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891">
                  <a:extLst>
                    <a:ext uri="{9D8B030D-6E8A-4147-A177-3AD203B41FA5}">
                      <a16:colId xmlns:a16="http://schemas.microsoft.com/office/drawing/2014/main" val="30607458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0036730"/>
                    </a:ext>
                  </a:extLst>
                </a:gridCol>
                <a:gridCol w="905523">
                  <a:extLst>
                    <a:ext uri="{9D8B030D-6E8A-4147-A177-3AD203B41FA5}">
                      <a16:colId xmlns:a16="http://schemas.microsoft.com/office/drawing/2014/main" val="1215117202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1022892948"/>
                    </a:ext>
                  </a:extLst>
                </a:gridCol>
              </a:tblGrid>
              <a:tr h="22279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속성 매개변수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04557"/>
                  </a:ext>
                </a:extLst>
              </a:tr>
              <a:tr h="328006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68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① 영업사양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② 도면코드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③ 도면변수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50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CAR; BUFFER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EL_ECBUF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el_CBUF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el_BUF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924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CWT; BUFFER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EL_ECWBUF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el_CWBUF</a:t>
                      </a:r>
                      <a:endParaRPr lang="ko-KR" altLang="en-US" sz="1050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7877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245216A2-AF07-4D3D-BF66-254D96F620CE}"/>
              </a:ext>
            </a:extLst>
          </p:cNvPr>
          <p:cNvGrpSpPr/>
          <p:nvPr/>
        </p:nvGrpSpPr>
        <p:grpSpPr>
          <a:xfrm>
            <a:off x="745598" y="1349678"/>
            <a:ext cx="2876046" cy="3114524"/>
            <a:chOff x="7065613" y="1095567"/>
            <a:chExt cx="3282455" cy="3432669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000FEFEC-07E3-4753-A6B1-8459BE410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613" y="1095567"/>
              <a:ext cx="3282455" cy="3432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A6ECFF1-9E5E-4DE4-937D-38C6BE1B7074}"/>
                </a:ext>
              </a:extLst>
            </p:cNvPr>
            <p:cNvSpPr/>
            <p:nvPr/>
          </p:nvSpPr>
          <p:spPr>
            <a:xfrm>
              <a:off x="8994396" y="3650610"/>
              <a:ext cx="552276" cy="3341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94FE65-8932-4321-BCC9-F9FCE052EF98}"/>
              </a:ext>
            </a:extLst>
          </p:cNvPr>
          <p:cNvSpPr txBox="1"/>
          <p:nvPr/>
        </p:nvSpPr>
        <p:spPr>
          <a:xfrm>
            <a:off x="265759" y="5472964"/>
            <a:ext cx="8913752" cy="2966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속성 매개변수는 형상에 영향을 끼치지 않고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G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번호 구분이나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SPEC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정의를 위해 필요한 매개변수를 의미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EC1A7D-A6D6-4B4E-A7F3-E0F9B38F26BD}"/>
              </a:ext>
            </a:extLst>
          </p:cNvPr>
          <p:cNvSpPr/>
          <p:nvPr/>
        </p:nvSpPr>
        <p:spPr>
          <a:xfrm>
            <a:off x="4547731" y="2526407"/>
            <a:ext cx="929791" cy="296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B17AD3-01CC-4026-B011-3D9EAC65A0C7}"/>
              </a:ext>
            </a:extLst>
          </p:cNvPr>
          <p:cNvSpPr/>
          <p:nvPr/>
        </p:nvSpPr>
        <p:spPr>
          <a:xfrm>
            <a:off x="4338476" y="258784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FEA9B4-99A1-43AB-AE3A-BB466365B039}"/>
              </a:ext>
            </a:extLst>
          </p:cNvPr>
          <p:cNvSpPr/>
          <p:nvPr/>
        </p:nvSpPr>
        <p:spPr>
          <a:xfrm>
            <a:off x="4545366" y="1970054"/>
            <a:ext cx="2317161" cy="296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73326A-C574-47BA-B89F-15406DEB2B3C}"/>
              </a:ext>
            </a:extLst>
          </p:cNvPr>
          <p:cNvSpPr/>
          <p:nvPr/>
        </p:nvSpPr>
        <p:spPr>
          <a:xfrm>
            <a:off x="4545367" y="2266746"/>
            <a:ext cx="2317160" cy="13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6F2585F-D590-4BAC-85EB-9B51E6845DCC}"/>
              </a:ext>
            </a:extLst>
          </p:cNvPr>
          <p:cNvSpPr/>
          <p:nvPr/>
        </p:nvSpPr>
        <p:spPr>
          <a:xfrm>
            <a:off x="4338295" y="204143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D61F3E3-9282-44B3-9B61-24CFB2F48C6B}"/>
              </a:ext>
            </a:extLst>
          </p:cNvPr>
          <p:cNvSpPr/>
          <p:nvPr/>
        </p:nvSpPr>
        <p:spPr>
          <a:xfrm>
            <a:off x="4338295" y="223395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68C08-45F8-4816-97A7-8B1023D2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9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7C88A-2FAD-DB77-5725-E75A1EE10212}"/>
              </a:ext>
            </a:extLst>
          </p:cNvPr>
          <p:cNvSpPr txBox="1"/>
          <p:nvPr/>
        </p:nvSpPr>
        <p:spPr>
          <a:xfrm>
            <a:off x="4211272" y="3906794"/>
            <a:ext cx="4717582" cy="29391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※ ①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영업사양을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②의 도면코드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변환하여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③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도면변수에 적용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469558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2E9C057-4BAE-4915-A744-1528DB3D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83" y="2381160"/>
            <a:ext cx="4878996" cy="153266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 </a:t>
            </a:r>
            <a:r>
              <a:rPr lang="en-US" altLang="ko-KR" dirty="0"/>
              <a:t>– 4. </a:t>
            </a:r>
            <a:r>
              <a:rPr lang="ko-KR" altLang="en-US" dirty="0"/>
              <a:t>도면 변수</a:t>
            </a:r>
            <a:r>
              <a:rPr lang="en-US" altLang="ko-KR" dirty="0"/>
              <a:t>(</a:t>
            </a:r>
            <a:r>
              <a:rPr lang="ko-KR" altLang="en-US" dirty="0"/>
              <a:t>영업 사양 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122519" y="597286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▶</a:t>
            </a:r>
            <a:r>
              <a:rPr lang="ko-KR" altLang="en-US" sz="1400" b="1" dirty="0"/>
              <a:t> 작업 파일에서 사용하고자 하는 영업 사양 외 사용자 매개변수  변수</a:t>
            </a:r>
            <a:endParaRPr lang="en-US" altLang="ko-KR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29897A-B6B6-46EE-B634-EAE868F39611}"/>
              </a:ext>
            </a:extLst>
          </p:cNvPr>
          <p:cNvSpPr/>
          <p:nvPr/>
        </p:nvSpPr>
        <p:spPr>
          <a:xfrm>
            <a:off x="312442" y="1723703"/>
            <a:ext cx="9440337" cy="6106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/>
                <a:ea typeface="맑은 고딕"/>
              </a:rPr>
              <a:t>※ Naming </a:t>
            </a:r>
            <a:r>
              <a:rPr lang="ko-KR" altLang="en-US" sz="1200" dirty="0">
                <a:latin typeface="맑은 고딕"/>
                <a:ea typeface="맑은 고딕"/>
              </a:rPr>
              <a:t>시 변수명은 영업 사양의 도면 코드와 겹치지 않도록 한다</a:t>
            </a:r>
            <a:r>
              <a:rPr lang="en-US" altLang="ko-KR" sz="1200" dirty="0">
                <a:latin typeface="맑은 고딕"/>
                <a:ea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</a:rPr>
              <a:t>변수명은 </a:t>
            </a:r>
            <a:r>
              <a:rPr lang="en-US" altLang="ko-KR" sz="1200" dirty="0">
                <a:latin typeface="맑은 고딕" panose="020B0503020000020004" pitchFamily="50" charset="-127"/>
              </a:rPr>
              <a:t>3</a:t>
            </a:r>
            <a:r>
              <a:rPr lang="ko-KR" altLang="en-US" sz="1200" dirty="0">
                <a:latin typeface="맑은 고딕" panose="020B0503020000020004" pitchFamily="50" charset="-127"/>
              </a:rPr>
              <a:t>자 이내로 최대한 쉽게 알아볼 수 있도록 명칭 하는 것을 권장한다</a:t>
            </a:r>
            <a:r>
              <a:rPr lang="en-US" altLang="ko-KR" sz="1200" dirty="0">
                <a:latin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n-ea"/>
              </a:rPr>
              <a:t> 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379693-93B8-4431-BC3D-0BE998E44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92677"/>
              </p:ext>
            </p:extLst>
          </p:nvPr>
        </p:nvGraphicFramePr>
        <p:xfrm>
          <a:off x="382016" y="934860"/>
          <a:ext cx="9152717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82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1060570">
                  <a:extLst>
                    <a:ext uri="{9D8B030D-6E8A-4147-A177-3AD203B41FA5}">
                      <a16:colId xmlns:a16="http://schemas.microsoft.com/office/drawing/2014/main" val="1333479437"/>
                    </a:ext>
                  </a:extLst>
                </a:gridCol>
                <a:gridCol w="1060570">
                  <a:extLst>
                    <a:ext uri="{9D8B030D-6E8A-4147-A177-3AD203B41FA5}">
                      <a16:colId xmlns:a16="http://schemas.microsoft.com/office/drawing/2014/main" val="1409802151"/>
                    </a:ext>
                  </a:extLst>
                </a:gridCol>
                <a:gridCol w="3907446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  <a:gridCol w="1065667">
                  <a:extLst>
                    <a:ext uri="{9D8B030D-6E8A-4147-A177-3AD203B41FA5}">
                      <a16:colId xmlns:a16="http://schemas.microsoft.com/office/drawing/2014/main" val="1274957763"/>
                    </a:ext>
                  </a:extLst>
                </a:gridCol>
                <a:gridCol w="1622782">
                  <a:extLst>
                    <a:ext uri="{9D8B030D-6E8A-4147-A177-3AD203B41FA5}">
                      <a16:colId xmlns:a16="http://schemas.microsoft.com/office/drawing/2014/main" val="2678859989"/>
                    </a:ext>
                  </a:extLst>
                </a:gridCol>
              </a:tblGrid>
              <a:tr h="163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</a:t>
                      </a:r>
                      <a:endParaRPr lang="ko-KR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Naming Rule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1639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997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작업 파일</a:t>
                      </a:r>
                      <a:endParaRPr lang="ko-KR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도면 변수</a:t>
                      </a:r>
                      <a:endParaRPr lang="ko-KR"/>
                    </a:p>
                  </a:txBody>
                  <a:tcPr anchor="ctr">
                    <a:lnL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영업 사양 외 작업 파일에서 사용하기 위해 설정한 변수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el_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변수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대문자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419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7CD5B1F-0F0A-4E16-9F4D-62748B63D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96" y="2381160"/>
            <a:ext cx="4327144" cy="37066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AA0226-C759-4EF1-9702-9F3BB3AE515C}"/>
              </a:ext>
            </a:extLst>
          </p:cNvPr>
          <p:cNvSpPr/>
          <p:nvPr/>
        </p:nvSpPr>
        <p:spPr>
          <a:xfrm>
            <a:off x="3242165" y="2846420"/>
            <a:ext cx="1230898" cy="694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49B967-67A0-45EE-9FB9-AAFABA206BB3}"/>
              </a:ext>
            </a:extLst>
          </p:cNvPr>
          <p:cNvSpPr/>
          <p:nvPr/>
        </p:nvSpPr>
        <p:spPr>
          <a:xfrm>
            <a:off x="4900277" y="2620868"/>
            <a:ext cx="4614342" cy="1284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3D30BA-1700-4E66-9866-B7CB023F4CFC}"/>
              </a:ext>
            </a:extLst>
          </p:cNvPr>
          <p:cNvSpPr/>
          <p:nvPr/>
        </p:nvSpPr>
        <p:spPr>
          <a:xfrm>
            <a:off x="2942847" y="3076551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71E59F7-ADFB-4B76-BA5C-C35794C36A04}"/>
              </a:ext>
            </a:extLst>
          </p:cNvPr>
          <p:cNvCxnSpPr/>
          <p:nvPr/>
        </p:nvCxnSpPr>
        <p:spPr>
          <a:xfrm>
            <a:off x="4488385" y="3193892"/>
            <a:ext cx="4118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3C1003-4E8B-48F8-B091-9CF74196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10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827793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 </a:t>
            </a:r>
            <a:r>
              <a:rPr lang="en-US" altLang="ko-KR" dirty="0"/>
              <a:t>– 4. </a:t>
            </a:r>
            <a:r>
              <a:rPr lang="ko-KR" altLang="en-US" dirty="0"/>
              <a:t>도면 변수</a:t>
            </a:r>
            <a:r>
              <a:rPr lang="en-US" altLang="ko-KR" dirty="0"/>
              <a:t>(</a:t>
            </a:r>
            <a:r>
              <a:rPr lang="ko-KR" altLang="en-US" dirty="0"/>
              <a:t>영업 사양 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0" y="597084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+mn-ea"/>
              </a:rPr>
              <a:t>▶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CASE</a:t>
            </a:r>
            <a:r>
              <a:rPr lang="ko-KR" altLang="en-US" sz="1400" b="1" dirty="0">
                <a:latin typeface="+mn-ea"/>
              </a:rPr>
              <a:t>별 예시</a:t>
            </a:r>
            <a:endParaRPr lang="en-US" altLang="ko-KR" sz="14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AA868-AABE-411A-8C30-D016DF7F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9" y="927150"/>
            <a:ext cx="5039228" cy="219500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F9F36D-F752-4E81-8354-76967399C6A8}"/>
              </a:ext>
            </a:extLst>
          </p:cNvPr>
          <p:cNvSpPr/>
          <p:nvPr/>
        </p:nvSpPr>
        <p:spPr>
          <a:xfrm>
            <a:off x="4551619" y="1222231"/>
            <a:ext cx="310896" cy="1831848"/>
          </a:xfrm>
          <a:prstGeom prst="roundRect">
            <a:avLst>
              <a:gd name="adj" fmla="val 3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1E7EF6-2727-44E0-9588-CED41CF72190}"/>
              </a:ext>
            </a:extLst>
          </p:cNvPr>
          <p:cNvSpPr/>
          <p:nvPr/>
        </p:nvSpPr>
        <p:spPr>
          <a:xfrm flipH="1">
            <a:off x="2878267" y="1222231"/>
            <a:ext cx="596453" cy="1831848"/>
          </a:xfrm>
          <a:prstGeom prst="roundRect">
            <a:avLst>
              <a:gd name="adj" fmla="val 3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286FE0F-7A65-463C-A471-C828930A0EAF}"/>
              </a:ext>
            </a:extLst>
          </p:cNvPr>
          <p:cNvSpPr/>
          <p:nvPr/>
        </p:nvSpPr>
        <p:spPr>
          <a:xfrm flipH="1">
            <a:off x="3474720" y="1222231"/>
            <a:ext cx="1076896" cy="1831848"/>
          </a:xfrm>
          <a:prstGeom prst="roundRect">
            <a:avLst>
              <a:gd name="adj" fmla="val 3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A2475B-9B02-453D-B09D-C547451108FE}"/>
              </a:ext>
            </a:extLst>
          </p:cNvPr>
          <p:cNvSpPr/>
          <p:nvPr/>
        </p:nvSpPr>
        <p:spPr>
          <a:xfrm>
            <a:off x="3044663" y="962015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206F27-3C40-45BA-B0DB-462379898113}"/>
              </a:ext>
            </a:extLst>
          </p:cNvPr>
          <p:cNvSpPr/>
          <p:nvPr/>
        </p:nvSpPr>
        <p:spPr>
          <a:xfrm>
            <a:off x="3899074" y="958158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5C3E3E-1653-41DE-BDFB-971B7E6D17FC}"/>
              </a:ext>
            </a:extLst>
          </p:cNvPr>
          <p:cNvSpPr/>
          <p:nvPr/>
        </p:nvSpPr>
        <p:spPr>
          <a:xfrm>
            <a:off x="4588193" y="958158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433437-D09C-4E88-A879-FDF2BC14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71623"/>
              </p:ext>
            </p:extLst>
          </p:nvPr>
        </p:nvGraphicFramePr>
        <p:xfrm>
          <a:off x="122519" y="3288761"/>
          <a:ext cx="6423135" cy="1819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582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1086416">
                  <a:extLst>
                    <a:ext uri="{9D8B030D-6E8A-4147-A177-3AD203B41FA5}">
                      <a16:colId xmlns:a16="http://schemas.microsoft.com/office/drawing/2014/main" val="2035516212"/>
                    </a:ext>
                  </a:extLst>
                </a:gridCol>
                <a:gridCol w="3783659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  <a:gridCol w="1150478">
                  <a:extLst>
                    <a:ext uri="{9D8B030D-6E8A-4147-A177-3AD203B41FA5}">
                      <a16:colId xmlns:a16="http://schemas.microsoft.com/office/drawing/2014/main" val="3814724018"/>
                    </a:ext>
                  </a:extLst>
                </a:gridCol>
              </a:tblGrid>
              <a:tr h="16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올바른 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올바른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영업 사양 도면 코드와 겹치지 않고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값이 특정되어 있음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el_AB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el_AC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4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잘못된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하나의 변수에 두 개 이상의 값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지름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길이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이 적용됨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el_DAD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=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11</a:t>
                      </a:r>
                    </a:p>
                    <a:p>
                      <a:pPr algn="l"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el_DAL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= 22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339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잘못된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LA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는 수치 변수로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‘L’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같은 텍스트를 붙일 수 없음 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el_LA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= 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05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잘못된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변수명이 영업사양의 도면 코드와 중복됨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154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잘못된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치수가 변하는 형상임에도 변수를 사용하지 않음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317028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29B4BDFC-BB80-4ED6-A119-B8245A02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521" y="3212359"/>
            <a:ext cx="3180218" cy="311622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E5574AB-9470-4891-9A62-9A6EFA95CFD0}"/>
              </a:ext>
            </a:extLst>
          </p:cNvPr>
          <p:cNvSpPr/>
          <p:nvPr/>
        </p:nvSpPr>
        <p:spPr>
          <a:xfrm flipH="1">
            <a:off x="6725359" y="4276830"/>
            <a:ext cx="2241088" cy="640080"/>
          </a:xfrm>
          <a:prstGeom prst="roundRect">
            <a:avLst>
              <a:gd name="adj" fmla="val 3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E2C5DF9-0599-4D4D-B160-A400A7B330D4}"/>
              </a:ext>
            </a:extLst>
          </p:cNvPr>
          <p:cNvSpPr/>
          <p:nvPr/>
        </p:nvSpPr>
        <p:spPr>
          <a:xfrm>
            <a:off x="7777112" y="4042148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5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7AF7F9D-3072-45D5-8A0A-5AC7FF49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402" y="884022"/>
            <a:ext cx="2388296" cy="2271535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FF745B5-A1D5-43EB-B9CE-DAB11FE34765}"/>
              </a:ext>
            </a:extLst>
          </p:cNvPr>
          <p:cNvSpPr/>
          <p:nvPr/>
        </p:nvSpPr>
        <p:spPr>
          <a:xfrm flipH="1">
            <a:off x="6012151" y="2347286"/>
            <a:ext cx="1649277" cy="777654"/>
          </a:xfrm>
          <a:prstGeom prst="roundRect">
            <a:avLst>
              <a:gd name="adj" fmla="val 3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F227263-B191-4B08-9039-DCD0241A4B29}"/>
              </a:ext>
            </a:extLst>
          </p:cNvPr>
          <p:cNvSpPr/>
          <p:nvPr/>
        </p:nvSpPr>
        <p:spPr>
          <a:xfrm>
            <a:off x="6719172" y="2112604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4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D12D01-887E-4309-B669-E17F1A02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11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29803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 </a:t>
            </a:r>
            <a:r>
              <a:rPr lang="en-US" altLang="ko-KR" dirty="0"/>
              <a:t>– 4. </a:t>
            </a:r>
            <a:r>
              <a:rPr lang="ko-KR" altLang="en-US" dirty="0"/>
              <a:t>도면 변수</a:t>
            </a:r>
            <a:r>
              <a:rPr lang="en-US" altLang="ko-KR" dirty="0"/>
              <a:t>(</a:t>
            </a:r>
            <a:r>
              <a:rPr lang="ko-KR" altLang="en-US" dirty="0"/>
              <a:t>영업 사양 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433437-D09C-4E88-A879-FDF2BC14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00822"/>
              </p:ext>
            </p:extLst>
          </p:nvPr>
        </p:nvGraphicFramePr>
        <p:xfrm>
          <a:off x="162204" y="4132582"/>
          <a:ext cx="6636948" cy="1450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307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1131027">
                  <a:extLst>
                    <a:ext uri="{9D8B030D-6E8A-4147-A177-3AD203B41FA5}">
                      <a16:colId xmlns:a16="http://schemas.microsoft.com/office/drawing/2014/main" val="1409802151"/>
                    </a:ext>
                  </a:extLst>
                </a:gridCol>
                <a:gridCol w="4980614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</a:tblGrid>
              <a:tr h="277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293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잘못된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AE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는 과하게 구속된 치수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(AD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만으로 형상을 구현할 수 있음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41904"/>
                  </a:ext>
                </a:extLst>
              </a:tr>
              <a:tr h="293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⑦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잘못된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서로 연결되는 부품으로 연관된 치수이나 상이한 변수명을 사용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339977"/>
                  </a:ext>
                </a:extLst>
              </a:tr>
              <a:tr h="293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⑧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올바른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서로 연결되는 부품으로 연관된 치수로 동일한 변수명을 사용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05493"/>
                  </a:ext>
                </a:extLst>
              </a:tr>
              <a:tr h="293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잘못된 예시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도면별로 같은 형상의 치수에 변수명을 다르게 지정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154410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EADD43CF-D558-4EE3-96C6-1E66C7F9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94" y="936403"/>
            <a:ext cx="4732087" cy="11214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DAD60E7-EFE0-4B91-981F-1511CA9A8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394" y="2015156"/>
            <a:ext cx="4732087" cy="1038751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7773814-3528-4CED-A1CA-8AE8A1B5D826}"/>
              </a:ext>
            </a:extLst>
          </p:cNvPr>
          <p:cNvSpPr/>
          <p:nvPr/>
        </p:nvSpPr>
        <p:spPr>
          <a:xfrm flipH="1">
            <a:off x="7127366" y="1596389"/>
            <a:ext cx="563792" cy="1411550"/>
          </a:xfrm>
          <a:prstGeom prst="roundRect">
            <a:avLst>
              <a:gd name="adj" fmla="val 3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F9FEF24-1448-44BF-8C16-36E7F35A9F91}"/>
              </a:ext>
            </a:extLst>
          </p:cNvPr>
          <p:cNvSpPr/>
          <p:nvPr/>
        </p:nvSpPr>
        <p:spPr>
          <a:xfrm>
            <a:off x="7288095" y="1309489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9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1A1CF7A-EE29-4A49-A604-55D8CD7A7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05" y="943782"/>
            <a:ext cx="4779032" cy="102010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2401E4-DFB9-4150-A40F-315D82FC5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04" y="2006859"/>
            <a:ext cx="4779032" cy="1076399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88B680-0BFA-4480-A89F-D041DC9CB1AC}"/>
              </a:ext>
            </a:extLst>
          </p:cNvPr>
          <p:cNvSpPr/>
          <p:nvPr/>
        </p:nvSpPr>
        <p:spPr>
          <a:xfrm>
            <a:off x="2224172" y="2724909"/>
            <a:ext cx="637694" cy="216607"/>
          </a:xfrm>
          <a:prstGeom prst="roundRect">
            <a:avLst>
              <a:gd name="adj" fmla="val 8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59CEF2-6B5B-4B7C-A29F-AACEA45C11C4}"/>
              </a:ext>
            </a:extLst>
          </p:cNvPr>
          <p:cNvSpPr txBox="1"/>
          <p:nvPr/>
        </p:nvSpPr>
        <p:spPr>
          <a:xfrm>
            <a:off x="162203" y="1671608"/>
            <a:ext cx="888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CAR SILL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57A345-4DB3-499D-BF39-D3FA7CBB5E78}"/>
              </a:ext>
            </a:extLst>
          </p:cNvPr>
          <p:cNvSpPr txBox="1"/>
          <p:nvPr/>
        </p:nvSpPr>
        <p:spPr>
          <a:xfrm>
            <a:off x="137408" y="2791761"/>
            <a:ext cx="104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PLATFORM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F48F119-B2EB-4214-9B93-16E718CE2C79}"/>
              </a:ext>
            </a:extLst>
          </p:cNvPr>
          <p:cNvSpPr/>
          <p:nvPr/>
        </p:nvSpPr>
        <p:spPr>
          <a:xfrm flipH="1">
            <a:off x="2209043" y="1611050"/>
            <a:ext cx="712921" cy="234269"/>
          </a:xfrm>
          <a:prstGeom prst="roundRect">
            <a:avLst>
              <a:gd name="adj" fmla="val 3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D72516D-879D-4457-AF3C-9C5BC3C56209}"/>
              </a:ext>
            </a:extLst>
          </p:cNvPr>
          <p:cNvSpPr/>
          <p:nvPr/>
        </p:nvSpPr>
        <p:spPr>
          <a:xfrm>
            <a:off x="2447886" y="1334691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6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C7515EE-29C8-4C1E-8EC4-C98FEFF60F6C}"/>
              </a:ext>
            </a:extLst>
          </p:cNvPr>
          <p:cNvSpPr/>
          <p:nvPr/>
        </p:nvSpPr>
        <p:spPr>
          <a:xfrm>
            <a:off x="1669531" y="2690550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7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C48D26A-F2CF-4046-8E76-F08B1F3D565F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 rot="10800000" flipH="1" flipV="1">
            <a:off x="2209042" y="1728185"/>
            <a:ext cx="15129" cy="1105028"/>
          </a:xfrm>
          <a:prstGeom prst="bentConnector3">
            <a:avLst>
              <a:gd name="adj1" fmla="val -1511005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E036CE17-BA77-4084-AEF9-2D4EBCBA8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504" y="3135681"/>
            <a:ext cx="4779031" cy="7611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7317C4-B19F-448A-ABBF-93BF366AD12C}"/>
              </a:ext>
            </a:extLst>
          </p:cNvPr>
          <p:cNvSpPr txBox="1"/>
          <p:nvPr/>
        </p:nvSpPr>
        <p:spPr>
          <a:xfrm>
            <a:off x="122518" y="3142080"/>
            <a:ext cx="104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PLATFORM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D2DBFCA-D74D-462A-883D-BB73B4CBED1F}"/>
              </a:ext>
            </a:extLst>
          </p:cNvPr>
          <p:cNvSpPr/>
          <p:nvPr/>
        </p:nvSpPr>
        <p:spPr>
          <a:xfrm>
            <a:off x="2261224" y="3137112"/>
            <a:ext cx="608556" cy="207707"/>
          </a:xfrm>
          <a:prstGeom prst="roundRect">
            <a:avLst>
              <a:gd name="adj" fmla="val 8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CFD4520-C135-4D0A-8956-B27A5BEA2031}"/>
              </a:ext>
            </a:extLst>
          </p:cNvPr>
          <p:cNvSpPr/>
          <p:nvPr/>
        </p:nvSpPr>
        <p:spPr>
          <a:xfrm>
            <a:off x="3207593" y="3145648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8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92ADB40-F8F1-4F11-9F32-118EE2C01678}"/>
              </a:ext>
            </a:extLst>
          </p:cNvPr>
          <p:cNvCxnSpPr>
            <a:cxnSpLocks/>
            <a:stCxn id="29" idx="1"/>
            <a:endCxn id="38" idx="3"/>
          </p:cNvCxnSpPr>
          <p:nvPr/>
        </p:nvCxnSpPr>
        <p:spPr>
          <a:xfrm flipH="1">
            <a:off x="2869780" y="1728185"/>
            <a:ext cx="52184" cy="1512781"/>
          </a:xfrm>
          <a:prstGeom prst="bentConnector3">
            <a:avLst>
              <a:gd name="adj1" fmla="val -438065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:a16="http://schemas.microsoft.com/office/drawing/2014/main" id="{D68D12BF-354F-4650-A7A9-59AB7D64FD02}"/>
              </a:ext>
            </a:extLst>
          </p:cNvPr>
          <p:cNvSpPr txBox="1"/>
          <p:nvPr/>
        </p:nvSpPr>
        <p:spPr>
          <a:xfrm>
            <a:off x="0" y="597084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+mn-ea"/>
              </a:rPr>
              <a:t>▶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CASE</a:t>
            </a:r>
            <a:r>
              <a:rPr lang="ko-KR" altLang="en-US" sz="1400" b="1" dirty="0">
                <a:latin typeface="+mn-ea"/>
              </a:rPr>
              <a:t>별 예시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4D2BB-1162-42DF-8652-2FA02F39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12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149813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 </a:t>
            </a:r>
            <a:r>
              <a:rPr lang="en-US" altLang="ko-KR" dirty="0"/>
              <a:t>– 5. </a:t>
            </a:r>
            <a:r>
              <a:rPr lang="ko-KR" altLang="en-US" dirty="0"/>
              <a:t>종속 변수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113188" y="544675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맑은 고딕"/>
                <a:ea typeface="맑은 고딕"/>
              </a:rPr>
              <a:t>▶</a:t>
            </a:r>
            <a:r>
              <a:rPr lang="ko-KR" altLang="en-US" sz="1400" b="1" dirty="0">
                <a:latin typeface="맑은 고딕"/>
                <a:ea typeface="맑은 고딕"/>
              </a:rPr>
              <a:t>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외부에 있는 다른 파일에 의해 값이 정해지는 변수</a:t>
            </a:r>
            <a:endParaRPr lang="ko-KR" altLang="en-US" sz="14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F0E829-5A6F-4132-9B5E-3F1AE963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92552"/>
              </p:ext>
            </p:extLst>
          </p:nvPr>
        </p:nvGraphicFramePr>
        <p:xfrm>
          <a:off x="210722" y="831637"/>
          <a:ext cx="9401176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41783171"/>
                    </a:ext>
                  </a:extLst>
                </a:gridCol>
                <a:gridCol w="1175388">
                  <a:extLst>
                    <a:ext uri="{9D8B030D-6E8A-4147-A177-3AD203B41FA5}">
                      <a16:colId xmlns:a16="http://schemas.microsoft.com/office/drawing/2014/main" val="1409802151"/>
                    </a:ext>
                  </a:extLst>
                </a:gridCol>
                <a:gridCol w="3824349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  <a:gridCol w="696335">
                  <a:extLst>
                    <a:ext uri="{9D8B030D-6E8A-4147-A177-3AD203B41FA5}">
                      <a16:colId xmlns:a16="http://schemas.microsoft.com/office/drawing/2014/main" val="1274957763"/>
                    </a:ext>
                  </a:extLst>
                </a:gridCol>
                <a:gridCol w="2301104">
                  <a:extLst>
                    <a:ext uri="{9D8B030D-6E8A-4147-A177-3AD203B41FA5}">
                      <a16:colId xmlns:a16="http://schemas.microsoft.com/office/drawing/2014/main" val="2678859989"/>
                    </a:ext>
                  </a:extLst>
                </a:gridCol>
              </a:tblGrid>
              <a:tr h="163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Naming Rule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1639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997997"/>
                  </a:ext>
                </a:extLst>
              </a:tr>
              <a:tr h="212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외부 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지역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작업 파일의 상위 파일로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iLogic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을 이용해 변수를 종속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해당하는 변수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규칙을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따름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68727"/>
                  </a:ext>
                </a:extLst>
              </a:tr>
              <a:tr h="212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작업 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종속 변수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외부 파일의 변수 값을 전달받는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s_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외부 파일의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변수명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40879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1F8ACE17-3D9C-4A64-987E-4192BE681171}"/>
              </a:ext>
            </a:extLst>
          </p:cNvPr>
          <p:cNvSpPr/>
          <p:nvPr/>
        </p:nvSpPr>
        <p:spPr>
          <a:xfrm>
            <a:off x="312442" y="1892468"/>
            <a:ext cx="9440337" cy="6106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algun Gothic"/>
                <a:ea typeface="Malgun Gothic"/>
              </a:rPr>
              <a:t>※ </a:t>
            </a:r>
            <a:r>
              <a:rPr lang="ko-KR" altLang="en-US" sz="1200" dirty="0">
                <a:latin typeface="Malgun Gothic"/>
                <a:ea typeface="Malgun Gothic"/>
              </a:rPr>
              <a:t>변수를 종속하는 </a:t>
            </a:r>
            <a:r>
              <a:rPr lang="en-US" altLang="ko-KR" sz="1200" dirty="0" err="1">
                <a:latin typeface="Malgun Gothic"/>
                <a:ea typeface="Malgun Gothic"/>
              </a:rPr>
              <a:t>iLogic</a:t>
            </a:r>
            <a:r>
              <a:rPr lang="ko-KR" altLang="en-US" sz="1200" dirty="0">
                <a:latin typeface="Malgun Gothic"/>
                <a:ea typeface="Malgun Gothic"/>
              </a:rPr>
              <a:t>은 외부 파일</a:t>
            </a:r>
            <a:r>
              <a:rPr lang="en-US" altLang="ko-KR" sz="1200" dirty="0">
                <a:latin typeface="Malgun Gothic"/>
                <a:ea typeface="Malgun Gothic"/>
              </a:rPr>
              <a:t>(</a:t>
            </a:r>
            <a:r>
              <a:rPr lang="ko-KR" altLang="en-US" sz="1200" dirty="0">
                <a:latin typeface="Malgun Gothic"/>
                <a:ea typeface="Malgun Gothic"/>
              </a:rPr>
              <a:t>상위 파일</a:t>
            </a:r>
            <a:r>
              <a:rPr lang="en-US" altLang="ko-KR" sz="1200" dirty="0">
                <a:latin typeface="Malgun Gothic"/>
                <a:ea typeface="Malgun Gothic"/>
              </a:rPr>
              <a:t>)</a:t>
            </a:r>
            <a:r>
              <a:rPr lang="ko-KR" altLang="en-US" sz="1200" dirty="0">
                <a:latin typeface="Malgun Gothic"/>
                <a:ea typeface="Malgun Gothic"/>
              </a:rPr>
              <a:t>에 존재한다</a:t>
            </a:r>
            <a:r>
              <a:rPr lang="en-US" altLang="ko-KR" sz="1200" dirty="0">
                <a:latin typeface="Malgun Gothic"/>
                <a:ea typeface="Malgun Gothic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Malgun Gothic"/>
                <a:ea typeface="Malgun Gothic"/>
              </a:rPr>
              <a:t>※ </a:t>
            </a:r>
            <a:r>
              <a:rPr lang="ko-KR" altLang="en-US" sz="1200" dirty="0">
                <a:latin typeface="Malgun Gothic"/>
                <a:ea typeface="Malgun Gothic"/>
              </a:rPr>
              <a:t>종속</a:t>
            </a:r>
            <a:r>
              <a:rPr lang="en-US" altLang="ko-KR" sz="1200" dirty="0">
                <a:latin typeface="Malgun Gothic"/>
                <a:ea typeface="Malgun Gothic"/>
              </a:rPr>
              <a:t> </a:t>
            </a:r>
            <a:r>
              <a:rPr lang="ko-KR" altLang="en-US" sz="1200" dirty="0">
                <a:latin typeface="Malgun Gothic"/>
                <a:ea typeface="Malgun Gothic"/>
              </a:rPr>
              <a:t>변수를</a:t>
            </a:r>
            <a:r>
              <a:rPr lang="en-US" altLang="ko-KR" sz="1200" dirty="0">
                <a:latin typeface="Malgun Gothic"/>
                <a:ea typeface="Malgun Gothic"/>
              </a:rPr>
              <a:t> </a:t>
            </a:r>
            <a:r>
              <a:rPr lang="ko-KR" altLang="en-US" sz="1200" dirty="0">
                <a:latin typeface="Malgun Gothic"/>
                <a:ea typeface="Malgun Gothic"/>
              </a:rPr>
              <a:t>다른 하위 파일에 재 종속하는</a:t>
            </a:r>
            <a:r>
              <a:rPr lang="en-US" altLang="ko-KR" sz="1200" dirty="0">
                <a:latin typeface="Malgun Gothic"/>
                <a:ea typeface="Malgun Gothic"/>
              </a:rPr>
              <a:t> </a:t>
            </a:r>
            <a:r>
              <a:rPr lang="ko-KR" altLang="en-US" sz="1200" dirty="0">
                <a:latin typeface="Malgun Gothic"/>
                <a:ea typeface="Malgun Gothic"/>
              </a:rPr>
              <a:t>경우</a:t>
            </a:r>
            <a:r>
              <a:rPr lang="en-US" altLang="ko-KR" sz="1200" dirty="0">
                <a:latin typeface="Malgun Gothic"/>
                <a:ea typeface="Malgun Gothic"/>
              </a:rPr>
              <a:t> 's_'</a:t>
            </a:r>
            <a:r>
              <a:rPr lang="ko-KR" altLang="en-US" sz="1200" dirty="0">
                <a:latin typeface="Malgun Gothic"/>
                <a:ea typeface="Malgun Gothic"/>
              </a:rPr>
              <a:t>는</a:t>
            </a:r>
            <a:r>
              <a:rPr lang="en-US" altLang="ko-KR" sz="1200" dirty="0">
                <a:latin typeface="Malgun Gothic"/>
                <a:ea typeface="Malgun Gothic"/>
              </a:rPr>
              <a:t> 1번만 </a:t>
            </a:r>
            <a:r>
              <a:rPr lang="en-US" altLang="ko-KR" sz="1200" dirty="0" err="1">
                <a:latin typeface="Malgun Gothic"/>
                <a:ea typeface="Malgun Gothic"/>
              </a:rPr>
              <a:t>붙인다</a:t>
            </a:r>
            <a:r>
              <a:rPr lang="en-US" altLang="ko-KR" sz="1200" dirty="0">
                <a:latin typeface="Malgun Gothic"/>
                <a:ea typeface="Malgun Gothic"/>
              </a:rPr>
              <a:t>. </a:t>
            </a:r>
            <a:r>
              <a:rPr lang="ko-KR" altLang="en-US" sz="1200" dirty="0">
                <a:latin typeface="Malgun Gothic"/>
                <a:ea typeface="Malgun Gothic"/>
              </a:rPr>
              <a:t>예시</a:t>
            </a:r>
            <a:r>
              <a:rPr lang="en-US" altLang="ko-KR" sz="1200" dirty="0">
                <a:latin typeface="Malgun Gothic"/>
                <a:ea typeface="Malgun Gothic"/>
              </a:rPr>
              <a:t>) </a:t>
            </a:r>
            <a:r>
              <a:rPr lang="en-US" altLang="ko-KR" sz="1200" dirty="0" err="1">
                <a:latin typeface="Malgun Gothic"/>
                <a:ea typeface="Malgun Gothic"/>
              </a:rPr>
              <a:t>s_s_el_AA</a:t>
            </a:r>
            <a:r>
              <a:rPr lang="en-US" altLang="ko-KR" sz="1200" dirty="0">
                <a:latin typeface="Malgun Gothic"/>
                <a:ea typeface="Malgun Gothic"/>
              </a:rPr>
              <a:t> : X, </a:t>
            </a:r>
            <a:r>
              <a:rPr lang="en-US" altLang="ko-KR" sz="1200" dirty="0" err="1">
                <a:latin typeface="Malgun Gothic"/>
                <a:ea typeface="Malgun Gothic"/>
              </a:rPr>
              <a:t>s_el_AA</a:t>
            </a:r>
            <a:r>
              <a:rPr lang="en-US" altLang="ko-KR" sz="1200" dirty="0">
                <a:latin typeface="Malgun Gothic"/>
                <a:ea typeface="Malgun Gothic"/>
              </a:rPr>
              <a:t> : O </a:t>
            </a:r>
            <a:endParaRPr lang="en-US" altLang="ko-KR" sz="1200" dirty="0">
              <a:latin typeface="Malgun Gothic"/>
              <a:ea typeface="Malgun Gothic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98532-C2CB-4435-BBB7-F4AD955DA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520636"/>
            <a:ext cx="4425502" cy="38589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C32B68-9920-4DB4-9BD9-43805DED1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9" y="4403298"/>
            <a:ext cx="3941117" cy="6614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2473BD-9411-4ACE-8B14-414D2818E8A2}"/>
              </a:ext>
            </a:extLst>
          </p:cNvPr>
          <p:cNvSpPr txBox="1"/>
          <p:nvPr/>
        </p:nvSpPr>
        <p:spPr>
          <a:xfrm>
            <a:off x="193374" y="4120850"/>
            <a:ext cx="4235081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- 12010758H01</a:t>
            </a:r>
            <a:r>
              <a:rPr lang="ko-KR" altLang="en-US" sz="1100" b="1" dirty="0"/>
              <a:t> 도면의 매개변수</a:t>
            </a:r>
            <a:endParaRPr lang="en-US" altLang="ko-KR" sz="11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4E48AA-5669-4495-978D-F1AC4F0B7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19" y="5386837"/>
            <a:ext cx="3941117" cy="9522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52EAAB-817D-44DB-A9E6-28F720C1AAA0}"/>
              </a:ext>
            </a:extLst>
          </p:cNvPr>
          <p:cNvSpPr txBox="1"/>
          <p:nvPr/>
        </p:nvSpPr>
        <p:spPr>
          <a:xfrm>
            <a:off x="193374" y="5104406"/>
            <a:ext cx="4235081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latin typeface="맑은 고딕" panose="020B0503020000020004" pitchFamily="50" charset="-127"/>
              </a:rPr>
              <a:t>- </a:t>
            </a:r>
            <a:r>
              <a:rPr lang="en-US" altLang="ko-KR" sz="1100" b="1" dirty="0"/>
              <a:t>12010758H02</a:t>
            </a:r>
            <a:r>
              <a:rPr lang="ko-KR" altLang="en-US" sz="1100" b="1" dirty="0"/>
              <a:t> 도면의 매개변수</a:t>
            </a:r>
            <a:endParaRPr lang="en-US" altLang="ko-KR" sz="11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41FA309-6CCD-4CAE-9247-A56B3F880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19" y="2748535"/>
            <a:ext cx="3941117" cy="13360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727E13-DC0D-416A-9DA7-0805FECAE9DD}"/>
              </a:ext>
            </a:extLst>
          </p:cNvPr>
          <p:cNvSpPr txBox="1"/>
          <p:nvPr/>
        </p:nvSpPr>
        <p:spPr>
          <a:xfrm>
            <a:off x="193374" y="2469236"/>
            <a:ext cx="4235081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- 12010758</a:t>
            </a:r>
            <a:r>
              <a:rPr lang="ko-KR" altLang="en-US" sz="1100" b="1" dirty="0"/>
              <a:t> 도면의 매개변수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상위</a:t>
            </a:r>
            <a:r>
              <a:rPr lang="en-US" altLang="ko-KR" sz="1100" b="1" dirty="0"/>
              <a:t>)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7C368F2-2004-47ED-BBCB-772BB7A7B4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919" y="3416584"/>
            <a:ext cx="12700" cy="1317462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812EE62-9808-4517-8BB4-7F7DA5B21C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919" y="3416584"/>
            <a:ext cx="12700" cy="2446384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C0456A-3B5F-A63B-61C1-4EE262B3C37F}"/>
              </a:ext>
            </a:extLst>
          </p:cNvPr>
          <p:cNvSpPr/>
          <p:nvPr/>
        </p:nvSpPr>
        <p:spPr>
          <a:xfrm>
            <a:off x="591746" y="3142893"/>
            <a:ext cx="3658147" cy="942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EFD9E1-2193-8FDE-5508-D97F398FDAED}"/>
              </a:ext>
            </a:extLst>
          </p:cNvPr>
          <p:cNvSpPr/>
          <p:nvPr/>
        </p:nvSpPr>
        <p:spPr>
          <a:xfrm>
            <a:off x="353993" y="3295138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ea typeface="맑은 고딕"/>
                <a:cs typeface="Calibri"/>
              </a:rPr>
              <a:t>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7306A9F-6D2F-C662-AC0E-8137C525598D}"/>
              </a:ext>
            </a:extLst>
          </p:cNvPr>
          <p:cNvSpPr/>
          <p:nvPr/>
        </p:nvSpPr>
        <p:spPr>
          <a:xfrm>
            <a:off x="305837" y="4613983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ea typeface="맑은 고딕"/>
                <a:cs typeface="Calibri"/>
              </a:rPr>
              <a:t>2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B3418C0-3DC2-C46C-E41D-3EB3C46AED12}"/>
              </a:ext>
            </a:extLst>
          </p:cNvPr>
          <p:cNvSpPr/>
          <p:nvPr/>
        </p:nvSpPr>
        <p:spPr>
          <a:xfrm>
            <a:off x="307552" y="5768864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ea typeface="맑은 고딕"/>
                <a:cs typeface="Calibri"/>
              </a:rPr>
              <a:t>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A2E299-62B5-65AA-78F6-65C9E8A04FC2}"/>
              </a:ext>
            </a:extLst>
          </p:cNvPr>
          <p:cNvSpPr/>
          <p:nvPr/>
        </p:nvSpPr>
        <p:spPr>
          <a:xfrm>
            <a:off x="550793" y="4746894"/>
            <a:ext cx="3682541" cy="322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D47CBA-1A3F-4CBC-D168-C74E23CC5BFC}"/>
              </a:ext>
            </a:extLst>
          </p:cNvPr>
          <p:cNvSpPr/>
          <p:nvPr/>
        </p:nvSpPr>
        <p:spPr>
          <a:xfrm>
            <a:off x="538334" y="5766325"/>
            <a:ext cx="3707701" cy="593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A06A5C-482E-711E-70C9-47AE3929BF5E}"/>
              </a:ext>
            </a:extLst>
          </p:cNvPr>
          <p:cNvSpPr/>
          <p:nvPr/>
        </p:nvSpPr>
        <p:spPr>
          <a:xfrm>
            <a:off x="5152748" y="2770312"/>
            <a:ext cx="1078312" cy="180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2E8DF2-8A65-4196-BBE2-6A00014E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13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63A7A2-0013-C735-3271-4CC6B150421A}"/>
              </a:ext>
            </a:extLst>
          </p:cNvPr>
          <p:cNvSpPr/>
          <p:nvPr/>
        </p:nvSpPr>
        <p:spPr>
          <a:xfrm>
            <a:off x="5314350" y="4037518"/>
            <a:ext cx="2643645" cy="2182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D46937C-1CED-7BB9-BA57-7E53C95FBE32}"/>
              </a:ext>
            </a:extLst>
          </p:cNvPr>
          <p:cNvCxnSpPr>
            <a:cxnSpLocks/>
            <a:stCxn id="26" idx="1"/>
            <a:endCxn id="6" idx="1"/>
          </p:cNvCxnSpPr>
          <p:nvPr/>
        </p:nvCxnSpPr>
        <p:spPr>
          <a:xfrm rot="10800000" flipH="1" flipV="1">
            <a:off x="5152748" y="2860373"/>
            <a:ext cx="161602" cy="2268251"/>
          </a:xfrm>
          <a:prstGeom prst="bentConnector3">
            <a:avLst>
              <a:gd name="adj1" fmla="val -203085"/>
            </a:avLst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717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매개변수 정의 </a:t>
            </a:r>
            <a:r>
              <a:rPr lang="en-US" altLang="ko-KR" dirty="0">
                <a:latin typeface="맑은 고딕"/>
                <a:ea typeface="맑은 고딕"/>
              </a:rPr>
              <a:t>– 5. </a:t>
            </a:r>
            <a:r>
              <a:rPr lang="ko-KR" altLang="en-US" dirty="0">
                <a:latin typeface="맑은 고딕"/>
                <a:ea typeface="맑은 고딕"/>
              </a:rPr>
              <a:t>종속 변수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D2AA127-FFAF-41FF-99BD-AED95323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" y="834346"/>
            <a:ext cx="5337317" cy="347130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2857204-07A8-4292-9332-D781B3984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336" y="577641"/>
            <a:ext cx="4415100" cy="287070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F585DA4-C59D-408E-B48D-7773F5828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894" y="3507548"/>
            <a:ext cx="4414733" cy="28707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0E76CE-FB23-FD62-92C6-AEF1C2DE6262}"/>
              </a:ext>
            </a:extLst>
          </p:cNvPr>
          <p:cNvSpPr/>
          <p:nvPr/>
        </p:nvSpPr>
        <p:spPr>
          <a:xfrm>
            <a:off x="3396145" y="2829658"/>
            <a:ext cx="718655" cy="784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FB0B64-18A3-4CE3-552A-1301F487AA4D}"/>
              </a:ext>
            </a:extLst>
          </p:cNvPr>
          <p:cNvSpPr/>
          <p:nvPr/>
        </p:nvSpPr>
        <p:spPr>
          <a:xfrm>
            <a:off x="5988472" y="907994"/>
            <a:ext cx="903792" cy="332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AEF5BF-0BB0-8FEC-C0DC-433C328B307F}"/>
              </a:ext>
            </a:extLst>
          </p:cNvPr>
          <p:cNvSpPr/>
          <p:nvPr/>
        </p:nvSpPr>
        <p:spPr>
          <a:xfrm>
            <a:off x="4128614" y="2829658"/>
            <a:ext cx="718655" cy="784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`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3A1FB17-1A21-8C12-9776-23BB354931BE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4847269" y="3221920"/>
            <a:ext cx="1609846" cy="63332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E215496-BE81-BDC8-EA2C-25B276A7EF8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4303405" y="692696"/>
            <a:ext cx="1589031" cy="268489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5DACA-B8C7-8BDF-9C17-7E95E5EC121C}"/>
              </a:ext>
            </a:extLst>
          </p:cNvPr>
          <p:cNvSpPr/>
          <p:nvPr/>
        </p:nvSpPr>
        <p:spPr>
          <a:xfrm>
            <a:off x="6008367" y="3855244"/>
            <a:ext cx="897495" cy="326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0434CD-550F-79D9-33C3-B6463AB5B540}"/>
              </a:ext>
            </a:extLst>
          </p:cNvPr>
          <p:cNvSpPr/>
          <p:nvPr/>
        </p:nvSpPr>
        <p:spPr>
          <a:xfrm>
            <a:off x="6101632" y="1277553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ea typeface="맑은 고딕"/>
                <a:cs typeface="Calibri"/>
              </a:rPr>
              <a:t>2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C2D7E3-86F6-FDE0-47D0-333C10A707BD}"/>
              </a:ext>
            </a:extLst>
          </p:cNvPr>
          <p:cNvSpPr/>
          <p:nvPr/>
        </p:nvSpPr>
        <p:spPr>
          <a:xfrm>
            <a:off x="6545609" y="3590960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ea typeface="맑은 고딕"/>
                <a:cs typeface="Calibri"/>
              </a:rPr>
              <a:t>2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DC5A08-C29F-73A4-D240-9BE03CDE3A2A}"/>
              </a:ext>
            </a:extLst>
          </p:cNvPr>
          <p:cNvSpPr/>
          <p:nvPr/>
        </p:nvSpPr>
        <p:spPr>
          <a:xfrm>
            <a:off x="4012582" y="3652247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ea typeface="맑은 고딕"/>
                <a:cs typeface="Calibri"/>
              </a:rPr>
              <a:t>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03A26A-AA60-D660-0086-940B99CEFEB1}"/>
              </a:ext>
            </a:extLst>
          </p:cNvPr>
          <p:cNvSpPr/>
          <p:nvPr/>
        </p:nvSpPr>
        <p:spPr>
          <a:xfrm>
            <a:off x="6886765" y="907993"/>
            <a:ext cx="436327" cy="332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E60697-4782-AF8F-E5A6-CD48C253B4DE}"/>
              </a:ext>
            </a:extLst>
          </p:cNvPr>
          <p:cNvSpPr/>
          <p:nvPr/>
        </p:nvSpPr>
        <p:spPr>
          <a:xfrm>
            <a:off x="6986161" y="1277552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ea typeface="맑은 고딕"/>
                <a:cs typeface="Calibri"/>
              </a:rPr>
              <a:t>3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0FDCC3E-2479-7572-2CFC-491E75E6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0758"/>
              </p:ext>
            </p:extLst>
          </p:nvPr>
        </p:nvGraphicFramePr>
        <p:xfrm>
          <a:off x="55335" y="4389096"/>
          <a:ext cx="5288495" cy="1206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142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957562">
                  <a:extLst>
                    <a:ext uri="{9D8B030D-6E8A-4147-A177-3AD203B41FA5}">
                      <a16:colId xmlns:a16="http://schemas.microsoft.com/office/drawing/2014/main" val="3641783171"/>
                    </a:ext>
                  </a:extLst>
                </a:gridCol>
                <a:gridCol w="1049245">
                  <a:extLst>
                    <a:ext uri="{9D8B030D-6E8A-4147-A177-3AD203B41FA5}">
                      <a16:colId xmlns:a16="http://schemas.microsoft.com/office/drawing/2014/main" val="1409802151"/>
                    </a:ext>
                  </a:extLst>
                </a:gridCol>
                <a:gridCol w="2810546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</a:tblGrid>
              <a:tr h="288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Naming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305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상위 도면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지역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el_WA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el_HA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el_WB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el_HB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el_HC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68727"/>
                  </a:ext>
                </a:extLst>
              </a:tr>
              <a:tr h="305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하위 도면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종속 변수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s_el_WA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s_el_HA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s_el_WB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s_el_HB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408795"/>
                  </a:ext>
                </a:extLst>
              </a:tr>
              <a:tr h="305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하위 도면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el_HP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62375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1A3EBE-BEAC-47D5-AFD7-12B3C850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14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8DBACF0-4648-7CE9-E824-1DFF8A1A8A8C}"/>
              </a:ext>
            </a:extLst>
          </p:cNvPr>
          <p:cNvSpPr txBox="1"/>
          <p:nvPr/>
        </p:nvSpPr>
        <p:spPr>
          <a:xfrm>
            <a:off x="-8964" y="531025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맑은 고딕"/>
                <a:ea typeface="맑은 고딕"/>
              </a:rPr>
              <a:t>▶</a:t>
            </a:r>
            <a:r>
              <a:rPr lang="ko-KR" altLang="en-US" sz="1400" b="1" dirty="0">
                <a:latin typeface="맑은 고딕"/>
                <a:ea typeface="맑은 고딕"/>
              </a:rPr>
              <a:t>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예시</a:t>
            </a:r>
            <a:endParaRPr lang="ko-KR" altLang="en-US" sz="14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1627714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매개변수 정의 </a:t>
            </a:r>
            <a:r>
              <a:rPr lang="en-US" altLang="ko-KR" dirty="0">
                <a:latin typeface="맑은 고딕"/>
                <a:ea typeface="맑은 고딕"/>
              </a:rPr>
              <a:t>– 6. </a:t>
            </a:r>
            <a:r>
              <a:rPr lang="en-US" altLang="ko-KR" dirty="0" err="1">
                <a:latin typeface="맑은 고딕"/>
                <a:ea typeface="맑은 고딕"/>
              </a:rPr>
              <a:t>사용자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입력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변수</a:t>
            </a:r>
            <a:endParaRPr lang="en-US" altLang="ko-KR" dirty="0" err="1">
              <a:ln>
                <a:solidFill>
                  <a:srgbClr val="4472C4">
                    <a:alpha val="0"/>
                  </a:srgb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122519" y="535344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맑은 고딕"/>
                <a:ea typeface="맑은 고딕"/>
              </a:rPr>
              <a:t>▶</a:t>
            </a:r>
            <a:r>
              <a:rPr lang="ko-KR" altLang="en-US" sz="1400" b="1" dirty="0">
                <a:latin typeface="맑은 고딕"/>
                <a:ea typeface="맑은 고딕"/>
              </a:rPr>
              <a:t> 사용자가 산출하여 직접 입력이 필요한 변수</a:t>
            </a:r>
            <a:endParaRPr lang="ko-KR" altLang="en-US" sz="14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F0E829-5A6F-4132-9B5E-3F1AE963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84707"/>
              </p:ext>
            </p:extLst>
          </p:nvPr>
        </p:nvGraphicFramePr>
        <p:xfrm>
          <a:off x="332022" y="831637"/>
          <a:ext cx="939506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971998">
                  <a:extLst>
                    <a:ext uri="{9D8B030D-6E8A-4147-A177-3AD203B41FA5}">
                      <a16:colId xmlns:a16="http://schemas.microsoft.com/office/drawing/2014/main" val="3641783171"/>
                    </a:ext>
                  </a:extLst>
                </a:gridCol>
                <a:gridCol w="1420888">
                  <a:extLst>
                    <a:ext uri="{9D8B030D-6E8A-4147-A177-3AD203B41FA5}">
                      <a16:colId xmlns:a16="http://schemas.microsoft.com/office/drawing/2014/main" val="1409802151"/>
                    </a:ext>
                  </a:extLst>
                </a:gridCol>
                <a:gridCol w="4215930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  <a:gridCol w="858582">
                  <a:extLst>
                    <a:ext uri="{9D8B030D-6E8A-4147-A177-3AD203B41FA5}">
                      <a16:colId xmlns:a16="http://schemas.microsoft.com/office/drawing/2014/main" val="1274957763"/>
                    </a:ext>
                  </a:extLst>
                </a:gridCol>
                <a:gridCol w="1495670">
                  <a:extLst>
                    <a:ext uri="{9D8B030D-6E8A-4147-A177-3AD203B41FA5}">
                      <a16:colId xmlns:a16="http://schemas.microsoft.com/office/drawing/2014/main" val="3459458523"/>
                    </a:ext>
                  </a:extLst>
                </a:gridCol>
              </a:tblGrid>
              <a:tr h="163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Naming Rule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1639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997997"/>
                  </a:ext>
                </a:extLst>
              </a:tr>
              <a:tr h="212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작업 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 입력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사용자가 산출하여 직접 입력해야 하는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cal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_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변수</a:t>
                      </a: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(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대문자</a:t>
                      </a: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68727"/>
                  </a:ext>
                </a:extLst>
              </a:tr>
            </a:tbl>
          </a:graphicData>
        </a:graphic>
      </p:graphicFrame>
      <p:pic>
        <p:nvPicPr>
          <p:cNvPr id="2" name="그림 1" descr="텍스트, 도표, 스크린샷이(가) 표시된 사진&#10;&#10;자동 생성된 설명">
            <a:extLst>
              <a:ext uri="{FF2B5EF4-FFF2-40B4-BE49-F238E27FC236}">
                <a16:creationId xmlns:a16="http://schemas.microsoft.com/office/drawing/2014/main" id="{6EAAE9EE-05B6-9D67-2CDC-14B70280B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39" y="2490662"/>
            <a:ext cx="4735881" cy="386210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42F6B6E-9CA6-4E63-A682-28A29C7A22F7}"/>
              </a:ext>
            </a:extLst>
          </p:cNvPr>
          <p:cNvSpPr/>
          <p:nvPr/>
        </p:nvSpPr>
        <p:spPr>
          <a:xfrm>
            <a:off x="1460846" y="5845323"/>
            <a:ext cx="390793" cy="231564"/>
          </a:xfrm>
          <a:prstGeom prst="roundRect">
            <a:avLst>
              <a:gd name="adj" fmla="val 8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69C20F-7EDE-70B5-352B-933733531C0C}"/>
              </a:ext>
            </a:extLst>
          </p:cNvPr>
          <p:cNvSpPr/>
          <p:nvPr/>
        </p:nvSpPr>
        <p:spPr>
          <a:xfrm>
            <a:off x="3727152" y="5845323"/>
            <a:ext cx="390793" cy="231564"/>
          </a:xfrm>
          <a:prstGeom prst="roundRect">
            <a:avLst>
              <a:gd name="adj" fmla="val 8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D6F0ED-D2A0-97A3-4194-6D8759F7201E}"/>
              </a:ext>
            </a:extLst>
          </p:cNvPr>
          <p:cNvSpPr/>
          <p:nvPr/>
        </p:nvSpPr>
        <p:spPr>
          <a:xfrm>
            <a:off x="312442" y="1581607"/>
            <a:ext cx="9440337" cy="8876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/>
                <a:ea typeface="맑은 고딕"/>
              </a:rPr>
              <a:t>※ </a:t>
            </a:r>
            <a:r>
              <a:rPr lang="ko-KR" altLang="en-US" sz="1200" dirty="0">
                <a:latin typeface="맑은 고딕"/>
                <a:ea typeface="맑은 고딕"/>
              </a:rPr>
              <a:t>변수명은 영업 사양의 도면 코드와 겹치지 않도록 한다</a:t>
            </a:r>
            <a:r>
              <a:rPr lang="en-US" altLang="ko-KR" sz="1200" dirty="0">
                <a:latin typeface="맑은 고딕"/>
                <a:ea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/>
                <a:ea typeface="맑은 고딕"/>
              </a:rPr>
              <a:t>※ </a:t>
            </a:r>
            <a:r>
              <a:rPr lang="ko-KR" altLang="en-US" sz="1200" dirty="0">
                <a:latin typeface="맑은 고딕"/>
                <a:ea typeface="맑은 고딕"/>
              </a:rPr>
              <a:t>변수명은 </a:t>
            </a:r>
            <a:r>
              <a:rPr lang="en-US" altLang="ko-KR" sz="1200" dirty="0">
                <a:latin typeface="맑은 고딕"/>
                <a:ea typeface="맑은 고딕"/>
              </a:rPr>
              <a:t>3</a:t>
            </a:r>
            <a:r>
              <a:rPr lang="ko-KR" altLang="en-US" sz="1200" dirty="0">
                <a:latin typeface="맑은 고딕"/>
                <a:ea typeface="맑은 고딕"/>
              </a:rPr>
              <a:t>자 이내로 최대한 쉽게 알아볼 수 있도록 명칭 하는 것을 권장한다</a:t>
            </a:r>
            <a:r>
              <a:rPr lang="en-US" altLang="ko-KR" sz="1200" dirty="0">
                <a:latin typeface="맑은 고딕"/>
                <a:ea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algun Gothic"/>
                <a:ea typeface="Malgun Gothic"/>
              </a:rPr>
              <a:t>※ </a:t>
            </a:r>
            <a:r>
              <a:rPr lang="en-US" sz="1200" dirty="0" err="1">
                <a:latin typeface="Malgun Gothic"/>
                <a:ea typeface="Malgun Gothic"/>
              </a:rPr>
              <a:t>iProperties</a:t>
            </a:r>
            <a:r>
              <a:rPr lang="en-US" sz="1200" dirty="0">
                <a:latin typeface="Malgun Gothic"/>
                <a:ea typeface="Malgun Gothic"/>
              </a:rPr>
              <a:t>(</a:t>
            </a:r>
            <a:r>
              <a:rPr lang="ko-KR" altLang="en-US" sz="1200" dirty="0">
                <a:latin typeface="Malgun Gothic"/>
                <a:ea typeface="Malgun Gothic"/>
              </a:rPr>
              <a:t>설계</a:t>
            </a:r>
            <a:r>
              <a:rPr lang="en-US" sz="1200" dirty="0">
                <a:latin typeface="Malgun Gothic"/>
                <a:ea typeface="Malgun Gothic"/>
              </a:rPr>
              <a:t> </a:t>
            </a:r>
            <a:r>
              <a:rPr lang="en-US" sz="1200" dirty="0" err="1">
                <a:latin typeface="Malgun Gothic"/>
                <a:ea typeface="Malgun Gothic"/>
              </a:rPr>
              <a:t>필요</a:t>
            </a:r>
            <a:r>
              <a:rPr lang="en-US" sz="1200" dirty="0">
                <a:latin typeface="Malgun Gothic"/>
                <a:ea typeface="Malgun Gothic"/>
              </a:rPr>
              <a:t> </a:t>
            </a:r>
            <a:r>
              <a:rPr lang="ko-KR" altLang="en-US" sz="1200" dirty="0">
                <a:latin typeface="Malgun Gothic"/>
                <a:ea typeface="Malgun Gothic"/>
              </a:rPr>
              <a:t>여부</a:t>
            </a:r>
            <a:r>
              <a:rPr lang="en-US" altLang="ko-KR" sz="1200" dirty="0">
                <a:latin typeface="Malgun Gothic"/>
                <a:ea typeface="Malgun Gothic"/>
              </a:rPr>
              <a:t>)</a:t>
            </a:r>
            <a:r>
              <a:rPr lang="ko-KR" altLang="en-US" sz="1200" dirty="0">
                <a:latin typeface="Malgun Gothic"/>
                <a:ea typeface="Malgun Gothic"/>
              </a:rPr>
              <a:t>로 필요 여부를 관리하고, 사용자가 입력할 수 있도록 </a:t>
            </a:r>
            <a:r>
              <a:rPr lang="ko-KR" altLang="en-US" sz="1200" dirty="0" err="1">
                <a:latin typeface="Malgun Gothic"/>
                <a:ea typeface="Malgun Gothic"/>
              </a:rPr>
              <a:t>Inventor</a:t>
            </a:r>
            <a:r>
              <a:rPr lang="ko-KR" altLang="en-US" sz="1200" dirty="0">
                <a:latin typeface="Malgun Gothic"/>
                <a:ea typeface="Malgun Gothic"/>
              </a:rPr>
              <a:t> 양식(</a:t>
            </a:r>
            <a:r>
              <a:rPr lang="ko-KR" altLang="en-US" sz="1200" dirty="0" err="1">
                <a:latin typeface="Malgun Gothic"/>
                <a:ea typeface="Malgun Gothic"/>
              </a:rPr>
              <a:t>Form</a:t>
            </a:r>
            <a:r>
              <a:rPr lang="ko-KR" altLang="en-US" sz="1200" dirty="0">
                <a:latin typeface="Malgun Gothic"/>
                <a:ea typeface="Malgun Gothic"/>
              </a:rPr>
              <a:t>)을 작성한다.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074DC66-91AE-BE35-5375-C2CEB9529FEB}"/>
              </a:ext>
            </a:extLst>
          </p:cNvPr>
          <p:cNvSpPr/>
          <p:nvPr/>
        </p:nvSpPr>
        <p:spPr>
          <a:xfrm>
            <a:off x="1535898" y="5555984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ea typeface="맑은 고딕"/>
                <a:cs typeface="Calibri"/>
              </a:rPr>
              <a:t>1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A3291F0-DC29-FEEE-17B3-71D841BC723F}"/>
              </a:ext>
            </a:extLst>
          </p:cNvPr>
          <p:cNvSpPr/>
          <p:nvPr/>
        </p:nvSpPr>
        <p:spPr>
          <a:xfrm>
            <a:off x="3802675" y="5555983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ea typeface="맑은 고딕"/>
                <a:cs typeface="Calibri"/>
              </a:rPr>
              <a:t>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73BAE8-8267-4196-B8B5-6BA4531AC9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321"/>
          <a:stretch/>
        </p:blipFill>
        <p:spPr>
          <a:xfrm>
            <a:off x="5207251" y="2494702"/>
            <a:ext cx="3320929" cy="797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7E09EAB-675E-4ABB-9F38-AD18CC48A81C}"/>
              </a:ext>
            </a:extLst>
          </p:cNvPr>
          <p:cNvSpPr/>
          <p:nvPr/>
        </p:nvSpPr>
        <p:spPr>
          <a:xfrm>
            <a:off x="5459042" y="2864498"/>
            <a:ext cx="940905" cy="293082"/>
          </a:xfrm>
          <a:prstGeom prst="roundRect">
            <a:avLst>
              <a:gd name="adj" fmla="val 8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688FCE-9EB1-4C5E-833D-250732142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5090" y="3185574"/>
            <a:ext cx="2915012" cy="316719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36EEAE7-EB26-4B32-A7C0-57947574AD99}"/>
              </a:ext>
            </a:extLst>
          </p:cNvPr>
          <p:cNvSpPr/>
          <p:nvPr/>
        </p:nvSpPr>
        <p:spPr>
          <a:xfrm>
            <a:off x="5467905" y="5529433"/>
            <a:ext cx="2893542" cy="302199"/>
          </a:xfrm>
          <a:prstGeom prst="roundRect">
            <a:avLst>
              <a:gd name="adj" fmla="val 8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9CF5868-F4FC-4835-803E-30516F6C5E90}"/>
              </a:ext>
            </a:extLst>
          </p:cNvPr>
          <p:cNvCxnSpPr>
            <a:stCxn id="16" idx="1"/>
            <a:endCxn id="17" idx="1"/>
          </p:cNvCxnSpPr>
          <p:nvPr/>
        </p:nvCxnSpPr>
        <p:spPr>
          <a:xfrm rot="10800000" flipH="1" flipV="1">
            <a:off x="5459041" y="3011039"/>
            <a:ext cx="8863" cy="2669494"/>
          </a:xfrm>
          <a:prstGeom prst="bentConnector3">
            <a:avLst>
              <a:gd name="adj1" fmla="val -18423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31F08-9073-4438-B878-EE57B22D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15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271170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매개변수 정의 </a:t>
            </a:r>
            <a:r>
              <a:rPr lang="en-US" altLang="ko-KR" dirty="0">
                <a:latin typeface="맑은 고딕"/>
                <a:ea typeface="맑은 고딕"/>
              </a:rPr>
              <a:t>– 7. </a:t>
            </a:r>
            <a:r>
              <a:rPr lang="ko-KR" altLang="en-US" dirty="0">
                <a:latin typeface="맑은 고딕"/>
                <a:ea typeface="맑은 고딕"/>
              </a:rPr>
              <a:t>사용자 입력 변수를 제어하기 위한 변수</a:t>
            </a:r>
            <a:endParaRPr lang="en-US" altLang="ko-KR" dirty="0">
              <a:ln>
                <a:solidFill>
                  <a:srgbClr val="4472C4">
                    <a:alpha val="0"/>
                  </a:srgb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122519" y="588324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맑은 고딕"/>
                <a:ea typeface="맑은 고딕"/>
              </a:rPr>
              <a:t>▶</a:t>
            </a:r>
            <a:r>
              <a:rPr lang="ko-KR" altLang="en-US" sz="1400" b="1" dirty="0">
                <a:latin typeface="맑은 고딕"/>
                <a:ea typeface="맑은 고딕"/>
              </a:rPr>
              <a:t> 양식에서 매개변수의 활성 상태를 제어하기 위한 변수</a:t>
            </a:r>
            <a:endParaRPr lang="ko-KR" altLang="en-US" sz="14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F0E829-5A6F-4132-9B5E-3F1AE963E8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022" y="895008"/>
          <a:ext cx="9395068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811281">
                  <a:extLst>
                    <a:ext uri="{9D8B030D-6E8A-4147-A177-3AD203B41FA5}">
                      <a16:colId xmlns:a16="http://schemas.microsoft.com/office/drawing/2014/main" val="36417831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09802151"/>
                    </a:ext>
                  </a:extLst>
                </a:gridCol>
                <a:gridCol w="5012533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  <a:gridCol w="737755">
                  <a:extLst>
                    <a:ext uri="{9D8B030D-6E8A-4147-A177-3AD203B41FA5}">
                      <a16:colId xmlns:a16="http://schemas.microsoft.com/office/drawing/2014/main" val="1274957763"/>
                    </a:ext>
                  </a:extLst>
                </a:gridCol>
                <a:gridCol w="1487099">
                  <a:extLst>
                    <a:ext uri="{9D8B030D-6E8A-4147-A177-3AD203B41FA5}">
                      <a16:colId xmlns:a16="http://schemas.microsoft.com/office/drawing/2014/main" val="3459458523"/>
                    </a:ext>
                  </a:extLst>
                </a:gridCol>
              </a:tblGrid>
              <a:tr h="2255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Naming Rule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1639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997997"/>
                  </a:ext>
                </a:extLst>
              </a:tr>
              <a:tr h="212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작업 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제어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사용자 양식에서 입력이 매개변수만 사용자가 입력할 수 있도록 매개변수의 활성 상태를 제어하기 위한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el_nstd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숫자 </a:t>
                      </a: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Serial(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한자리</a:t>
                      </a: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)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6872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31F08-9073-4438-B878-EE57B22D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16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CB0CC5B-65A2-C9C7-D997-30D173F19410}"/>
              </a:ext>
            </a:extLst>
          </p:cNvPr>
          <p:cNvSpPr txBox="1"/>
          <p:nvPr/>
        </p:nvSpPr>
        <p:spPr>
          <a:xfrm>
            <a:off x="122518" y="2232422"/>
            <a:ext cx="960457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맑은 고딕"/>
                <a:ea typeface="맑은 고딕"/>
              </a:rPr>
              <a:t>▶</a:t>
            </a:r>
            <a:r>
              <a:rPr lang="ko-KR" altLang="en-US" sz="1400" b="1" dirty="0">
                <a:latin typeface="맑은 고딕"/>
                <a:ea typeface="맑은 고딕"/>
              </a:rPr>
              <a:t>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예시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) G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번호별로 입력되어야 할 매개변수가 다른 경우</a:t>
            </a:r>
            <a:endParaRPr lang="ko-KR" altLang="en-US" sz="14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4266179-104E-47FE-B9FB-17EA38E6D217}"/>
              </a:ext>
            </a:extLst>
          </p:cNvPr>
          <p:cNvSpPr txBox="1"/>
          <p:nvPr/>
        </p:nvSpPr>
        <p:spPr>
          <a:xfrm>
            <a:off x="332022" y="1879689"/>
            <a:ext cx="939506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해당 변수는 참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거짓 변수로만 생성 가능하며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참일때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사용자 폼을 활용하여 해당 변수의 값을 제어할 수 있도록 활성화 시킴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DA9FC310-3508-5782-C57D-03D3C509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21" y="3093637"/>
            <a:ext cx="4447804" cy="263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3BB22676-8237-88A2-A1F6-918FE76E8887}"/>
              </a:ext>
            </a:extLst>
          </p:cNvPr>
          <p:cNvGrpSpPr/>
          <p:nvPr/>
        </p:nvGrpSpPr>
        <p:grpSpPr>
          <a:xfrm>
            <a:off x="4924804" y="3140963"/>
            <a:ext cx="4568405" cy="3085031"/>
            <a:chOff x="613646" y="1439933"/>
            <a:chExt cx="5003152" cy="3280911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FE07A90-08E1-13D0-F714-CE46CD460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28081"/>
            <a:stretch/>
          </p:blipFill>
          <p:spPr>
            <a:xfrm>
              <a:off x="613646" y="1439933"/>
              <a:ext cx="3727685" cy="167147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9276D8B-0E05-1967-E35B-F24A7AC2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6434"/>
            <a:stretch/>
          </p:blipFill>
          <p:spPr>
            <a:xfrm>
              <a:off x="1455979" y="3111403"/>
              <a:ext cx="4160819" cy="1609441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C9460B-2C66-120A-8921-AC29F22DF3F0}"/>
                </a:ext>
              </a:extLst>
            </p:cNvPr>
            <p:cNvSpPr/>
            <p:nvPr/>
          </p:nvSpPr>
          <p:spPr>
            <a:xfrm>
              <a:off x="890903" y="2311239"/>
              <a:ext cx="3252128" cy="3123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869C987-2499-0570-BB7A-66A651BE2664}"/>
                </a:ext>
              </a:extLst>
            </p:cNvPr>
            <p:cNvSpPr/>
            <p:nvPr/>
          </p:nvSpPr>
          <p:spPr>
            <a:xfrm>
              <a:off x="1654352" y="4071743"/>
              <a:ext cx="3942535" cy="1882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058A6091-B027-6718-3F8B-CA74CB6FB5B5}"/>
                </a:ext>
              </a:extLst>
            </p:cNvPr>
            <p:cNvCxnSpPr>
              <a:cxnSpLocks/>
              <a:stCxn id="35" idx="1"/>
              <a:endCxn id="36" idx="1"/>
            </p:cNvCxnSpPr>
            <p:nvPr/>
          </p:nvCxnSpPr>
          <p:spPr>
            <a:xfrm rot="10800000" flipH="1" flipV="1">
              <a:off x="890902" y="2467409"/>
              <a:ext cx="763449" cy="1698477"/>
            </a:xfrm>
            <a:prstGeom prst="bentConnector3">
              <a:avLst>
                <a:gd name="adj1" fmla="val -32793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1">
            <a:extLst>
              <a:ext uri="{FF2B5EF4-FFF2-40B4-BE49-F238E27FC236}">
                <a16:creationId xmlns:a16="http://schemas.microsoft.com/office/drawing/2014/main" id="{957409D1-EC4C-C4A0-BC36-54DBDB366A27}"/>
              </a:ext>
            </a:extLst>
          </p:cNvPr>
          <p:cNvSpPr txBox="1"/>
          <p:nvPr/>
        </p:nvSpPr>
        <p:spPr>
          <a:xfrm>
            <a:off x="332021" y="2458722"/>
            <a:ext cx="8766712" cy="6106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/>
                <a:ea typeface="맑은 고딕"/>
              </a:rPr>
              <a:t>Case 1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G11~G14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의 경우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D5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만 입력이 필요하여 변수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el_nstd_1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를 이용하여 활성화 제어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/>
                <a:ea typeface="맑은 고딕"/>
              </a:rPr>
              <a:t>Case 2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G15~G17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의 경우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SPECIFY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지정된 매개변수에 입력이 필요하여 변수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el_nstd_2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를 이용하여 활성화 제어</a:t>
            </a:r>
            <a:endParaRPr lang="en-US" altLang="ko-KR" sz="1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830782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매개변수 정의 </a:t>
            </a:r>
            <a:r>
              <a:rPr lang="en-US" altLang="ko-KR" dirty="0">
                <a:latin typeface="맑은 고딕"/>
                <a:ea typeface="맑은 고딕"/>
              </a:rPr>
              <a:t>– 8. </a:t>
            </a:r>
            <a:r>
              <a:rPr lang="ko-KR" altLang="en-US" dirty="0">
                <a:latin typeface="맑은 고딕"/>
                <a:ea typeface="맑은 고딕"/>
              </a:rPr>
              <a:t>도면에 특정할 수 없는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변수</a:t>
            </a:r>
            <a:endParaRPr lang="en-US" altLang="ko-KR" dirty="0">
              <a:ln>
                <a:solidFill>
                  <a:srgbClr val="4472C4">
                    <a:alpha val="0"/>
                  </a:srgb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F31F08-9073-4438-B878-EE57B22D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17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CB0CC5B-65A2-C9C7-D997-30D173F19410}"/>
              </a:ext>
            </a:extLst>
          </p:cNvPr>
          <p:cNvSpPr txBox="1"/>
          <p:nvPr/>
        </p:nvSpPr>
        <p:spPr>
          <a:xfrm>
            <a:off x="99678" y="1624294"/>
            <a:ext cx="960457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맑은 고딕"/>
                <a:ea typeface="맑은 고딕"/>
              </a:rPr>
              <a:t>▶</a:t>
            </a:r>
            <a:r>
              <a:rPr lang="ko-KR" altLang="en-US" sz="1400" b="1" dirty="0">
                <a:latin typeface="맑은 고딕"/>
                <a:ea typeface="맑은 고딕"/>
              </a:rPr>
              <a:t> </a:t>
            </a: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예시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상위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ASSY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</a:rPr>
              <a:t>에서 조립 시 간섭이 발생하여 하위 부품의 조립 위치를 변경 필요한 경우 </a:t>
            </a:r>
            <a:endParaRPr lang="ko-KR" altLang="en-US" sz="14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D62593-4656-02C1-AB9C-D03258FF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68" y="1950127"/>
            <a:ext cx="2617129" cy="229186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2AA0C-0289-83B4-4D52-DBB43E984300}"/>
              </a:ext>
            </a:extLst>
          </p:cNvPr>
          <p:cNvSpPr/>
          <p:nvPr/>
        </p:nvSpPr>
        <p:spPr>
          <a:xfrm>
            <a:off x="232831" y="847438"/>
            <a:ext cx="9604572" cy="3336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Malgun Gothic"/>
                <a:ea typeface="Malgun Gothic"/>
              </a:rPr>
              <a:t>그림 </a:t>
            </a:r>
            <a:r>
              <a:rPr lang="en-US" altLang="ko-KR" sz="1200" dirty="0">
                <a:latin typeface="Malgun Gothic"/>
                <a:ea typeface="Malgun Gothic"/>
              </a:rPr>
              <a:t>1</a:t>
            </a:r>
            <a:r>
              <a:rPr lang="ko-KR" altLang="en-US" sz="1200" dirty="0">
                <a:latin typeface="Malgun Gothic"/>
                <a:ea typeface="Malgun Gothic"/>
              </a:rPr>
              <a:t>과 같이 조립 후 안전 난간대에 조립 시 스위치와 간섭 발생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A0EA472-3B39-D438-024C-E006BC1A3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2" y="1941311"/>
            <a:ext cx="2321706" cy="2291864"/>
          </a:xfrm>
          <a:prstGeom prst="rect">
            <a:avLst/>
          </a:prstGeom>
        </p:spPr>
      </p:pic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494C7FA1-C12A-DE67-7FFD-445953876596}"/>
              </a:ext>
            </a:extLst>
          </p:cNvPr>
          <p:cNvSpPr/>
          <p:nvPr/>
        </p:nvSpPr>
        <p:spPr>
          <a:xfrm rot="5400000">
            <a:off x="2963895" y="2912887"/>
            <a:ext cx="404506" cy="348712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019C69-24B6-F7C7-039B-F8A5972A6984}"/>
              </a:ext>
            </a:extLst>
          </p:cNvPr>
          <p:cNvSpPr/>
          <p:nvPr/>
        </p:nvSpPr>
        <p:spPr>
          <a:xfrm>
            <a:off x="4503864" y="2498527"/>
            <a:ext cx="1013988" cy="1013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05D58E-B8DD-6D76-D34A-D32EF571AF64}"/>
              </a:ext>
            </a:extLst>
          </p:cNvPr>
          <p:cNvSpPr/>
          <p:nvPr/>
        </p:nvSpPr>
        <p:spPr>
          <a:xfrm>
            <a:off x="232831" y="4170104"/>
            <a:ext cx="9604572" cy="3336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Malgun Gothic"/>
                <a:ea typeface="Malgun Gothic"/>
              </a:rPr>
              <a:t>스위치 조립 방향을 변수</a:t>
            </a:r>
            <a:r>
              <a:rPr lang="en-US" altLang="ko-KR" sz="1200" dirty="0">
                <a:latin typeface="Malgun Gothic"/>
                <a:ea typeface="Malgun Gothic"/>
              </a:rPr>
              <a:t>(</a:t>
            </a:r>
            <a:r>
              <a:rPr lang="en-US" altLang="ko-KR" sz="1200" dirty="0" err="1">
                <a:latin typeface="Malgun Gothic"/>
                <a:ea typeface="Malgun Gothic"/>
              </a:rPr>
              <a:t>s_el_switch</a:t>
            </a:r>
            <a:r>
              <a:rPr lang="en-US" altLang="ko-KR" sz="1200" dirty="0">
                <a:latin typeface="Malgun Gothic"/>
                <a:ea typeface="Malgun Gothic"/>
              </a:rPr>
              <a:t>)</a:t>
            </a:r>
            <a:r>
              <a:rPr lang="ko-KR" altLang="en-US" sz="1200" dirty="0">
                <a:latin typeface="Malgun Gothic"/>
                <a:ea typeface="Malgun Gothic"/>
              </a:rPr>
              <a:t>로 생성하여 컨트롤 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0E658C3-CC3E-7968-BDE2-81F90EC1C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22" y="4525970"/>
            <a:ext cx="6535062" cy="18766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2FC90FC-921B-F9C7-9309-E0BAA1C15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959" y="3630243"/>
            <a:ext cx="3127019" cy="2591373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EF5D5D3B-28A5-4056-815F-9D966054953F}"/>
              </a:ext>
            </a:extLst>
          </p:cNvPr>
          <p:cNvSpPr txBox="1"/>
          <p:nvPr/>
        </p:nvSpPr>
        <p:spPr>
          <a:xfrm>
            <a:off x="99678" y="523195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맑은 고딕"/>
                <a:ea typeface="맑은 고딕"/>
              </a:rPr>
              <a:t>▶</a:t>
            </a:r>
            <a:r>
              <a:rPr lang="ko-KR" altLang="en-US" sz="1400" b="1" dirty="0">
                <a:latin typeface="맑은 고딕"/>
                <a:ea typeface="맑은 고딕"/>
              </a:rPr>
              <a:t> 현장 조립 구분하기 위한 변수</a:t>
            </a:r>
            <a:endParaRPr lang="ko-KR" altLang="en-US" sz="14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3462AD8-0160-489C-A55D-722C8BA5DF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022" y="831637"/>
          <a:ext cx="939506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811281">
                  <a:extLst>
                    <a:ext uri="{9D8B030D-6E8A-4147-A177-3AD203B41FA5}">
                      <a16:colId xmlns:a16="http://schemas.microsoft.com/office/drawing/2014/main" val="36417831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09802151"/>
                    </a:ext>
                  </a:extLst>
                </a:gridCol>
                <a:gridCol w="5432079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  <a:gridCol w="679010">
                  <a:extLst>
                    <a:ext uri="{9D8B030D-6E8A-4147-A177-3AD203B41FA5}">
                      <a16:colId xmlns:a16="http://schemas.microsoft.com/office/drawing/2014/main" val="1274957763"/>
                    </a:ext>
                  </a:extLst>
                </a:gridCol>
                <a:gridCol w="1126298">
                  <a:extLst>
                    <a:ext uri="{9D8B030D-6E8A-4147-A177-3AD203B41FA5}">
                      <a16:colId xmlns:a16="http://schemas.microsoft.com/office/drawing/2014/main" val="3459458523"/>
                    </a:ext>
                  </a:extLst>
                </a:gridCol>
              </a:tblGrid>
              <a:tr h="163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Naming Rule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1639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997997"/>
                  </a:ext>
                </a:extLst>
              </a:tr>
              <a:tr h="212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작업 파일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도면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도면에서 특정할 수 없지만 부품의 형상 변경 또는 조립을 위해 구분이 필요한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ea"/>
                          <a:ea typeface="+mn-ea"/>
                        </a:rPr>
                        <a:t>el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_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변수</a:t>
                      </a: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(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소문자</a:t>
                      </a: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68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7548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2FED813-CC5E-77DD-1A84-CF0EF3AF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27741DC-C266-4282-BF3B-F3E5C1FE0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47186"/>
              </p:ext>
            </p:extLst>
          </p:nvPr>
        </p:nvGraphicFramePr>
        <p:xfrm>
          <a:off x="158611" y="2471303"/>
          <a:ext cx="9633442" cy="323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490">
                  <a:extLst>
                    <a:ext uri="{9D8B030D-6E8A-4147-A177-3AD203B41FA5}">
                      <a16:colId xmlns:a16="http://schemas.microsoft.com/office/drawing/2014/main" val="1231757742"/>
                    </a:ext>
                  </a:extLst>
                </a:gridCol>
                <a:gridCol w="2623344">
                  <a:extLst>
                    <a:ext uri="{9D8B030D-6E8A-4147-A177-3AD203B41FA5}">
                      <a16:colId xmlns:a16="http://schemas.microsoft.com/office/drawing/2014/main" val="147838599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79602160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val="253436688"/>
                    </a:ext>
                  </a:extLst>
                </a:gridCol>
                <a:gridCol w="1084872">
                  <a:extLst>
                    <a:ext uri="{9D8B030D-6E8A-4147-A177-3AD203B41FA5}">
                      <a16:colId xmlns:a16="http://schemas.microsoft.com/office/drawing/2014/main" val="580016012"/>
                    </a:ext>
                  </a:extLst>
                </a:gridCol>
                <a:gridCol w="1026791">
                  <a:extLst>
                    <a:ext uri="{9D8B030D-6E8A-4147-A177-3AD203B41FA5}">
                      <a16:colId xmlns:a16="http://schemas.microsoft.com/office/drawing/2014/main" val="3640563539"/>
                    </a:ext>
                  </a:extLst>
                </a:gridCol>
                <a:gridCol w="1390485">
                  <a:extLst>
                    <a:ext uri="{9D8B030D-6E8A-4147-A177-3AD203B41FA5}">
                      <a16:colId xmlns:a16="http://schemas.microsoft.com/office/drawing/2014/main" val="1276187573"/>
                    </a:ext>
                  </a:extLst>
                </a:gridCol>
                <a:gridCol w="1354223">
                  <a:extLst>
                    <a:ext uri="{9D8B030D-6E8A-4147-A177-3AD203B41FA5}">
                      <a16:colId xmlns:a16="http://schemas.microsoft.com/office/drawing/2014/main" val="1437907225"/>
                    </a:ext>
                  </a:extLst>
                </a:gridCol>
              </a:tblGrid>
              <a:tr h="2709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변수 </a:t>
                      </a:r>
                      <a:r>
                        <a:rPr lang="en-US" altLang="ko-K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주체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적용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Naming Rule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예시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2266"/>
                  </a:ext>
                </a:extLst>
              </a:tr>
              <a:tr h="270934"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접두사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변수명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55002"/>
                  </a:ext>
                </a:extLst>
              </a:tr>
              <a:tr h="336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영업 사양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전역 변수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Master Layout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특성 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  <a:latin typeface="+mn-ea"/>
                          <a:ea typeface="+mn-ea"/>
                        </a:rPr>
                        <a:t>EL_ECCA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702254"/>
                  </a:ext>
                </a:extLst>
              </a:tr>
              <a:tr h="336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3D MODELING 변수</a:t>
                      </a:r>
                    </a:p>
                  </a:txBody>
                  <a:tcPr marL="72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전역 변수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Master Layout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EL_3D{BLN}_</a:t>
                      </a:r>
                      <a:r>
                        <a:rPr lang="en-US" altLang="ko-KR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1)</a:t>
                      </a:r>
                      <a:endParaRPr lang="en-US" altLang="ko-KR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대문자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EL_3DA103A_KL</a:t>
                      </a:r>
                      <a:endParaRPr lang="en-US" sz="1100" b="1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760167"/>
                  </a:ext>
                </a:extLst>
              </a:tr>
              <a:tr h="336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도면 변수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영업 사양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 변수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 파일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el_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 코드</a:t>
                      </a:r>
                      <a:r>
                        <a:rPr lang="en-US" altLang="ko-KR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</a:t>
                      </a:r>
                      <a:endParaRPr lang="ko-KR" altLang="en-US" sz="11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u="none" strike="noStrike" dirty="0" err="1">
                          <a:effectLst/>
                          <a:latin typeface="+mn-ea"/>
                          <a:ea typeface="+mn-ea"/>
                        </a:rPr>
                        <a:t>el_CA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86226"/>
                  </a:ext>
                </a:extLst>
              </a:tr>
              <a:tr h="336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도면 변수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영업 사양 외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 변수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 파일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el_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 변수(대문자)</a:t>
                      </a:r>
                      <a:r>
                        <a:rPr lang="en-US" altLang="ko-KR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</a:t>
                      </a:r>
                      <a:endParaRPr lang="ko-KR" altLang="en-US" sz="11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u="none" strike="noStrike" dirty="0" err="1">
                          <a:effectLst/>
                          <a:latin typeface="+mn-ea"/>
                          <a:ea typeface="+mn-ea"/>
                        </a:rPr>
                        <a:t>el_RD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59127"/>
                  </a:ext>
                </a:extLst>
              </a:tr>
              <a:tr h="336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종속 변수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((Dependent variable)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종속 변수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 파일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s_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종속된 상위 변수</a:t>
                      </a:r>
                      <a:r>
                        <a:rPr lang="en-US" altLang="ko-KR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3)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u="none" strike="noStrike" dirty="0" err="1">
                          <a:effectLst/>
                          <a:latin typeface="+mn-ea"/>
                          <a:ea typeface="+mn-ea"/>
                        </a:rPr>
                        <a:t>s_el_CA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1" u="none" strike="noStrike" dirty="0" err="1">
                          <a:effectLst/>
                          <a:latin typeface="+mn-ea"/>
                          <a:ea typeface="+mn-ea"/>
                        </a:rPr>
                        <a:t>s_el_RD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413761"/>
                  </a:ext>
                </a:extLst>
              </a:tr>
              <a:tr h="336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사용자 입력 변수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 변수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작성자/사용자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 파일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 err="1">
                          <a:effectLst/>
                          <a:latin typeface="+mn-ea"/>
                          <a:ea typeface="+mn-ea"/>
                        </a:rPr>
                        <a:t>cal</a:t>
                      </a:r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_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 변수</a:t>
                      </a:r>
                      <a:r>
                        <a:rPr lang="en-US" altLang="ko-KR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err="1">
                          <a:effectLst/>
                          <a:latin typeface="+mn-ea"/>
                          <a:ea typeface="+mn-ea"/>
                        </a:rPr>
                        <a:t>cal_KL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56365"/>
                  </a:ext>
                </a:extLst>
              </a:tr>
              <a:tr h="336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입력 변수를 제어하기 위한 변수</a:t>
                      </a:r>
                    </a:p>
                  </a:txBody>
                  <a:tcPr marL="72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 변수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 파일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el_nstd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숫자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Serial(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한자리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el_nstd_1</a:t>
                      </a: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340995"/>
                  </a:ext>
                </a:extLst>
              </a:tr>
              <a:tr h="336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도면에 특정할 수 없는 변수</a:t>
                      </a:r>
                    </a:p>
                  </a:txBody>
                  <a:tcPr marL="72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 변수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작업 파일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도면 변수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소문자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el_switch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66339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BB7FFC4C-D605-4923-981B-7C794AC2E374}"/>
              </a:ext>
            </a:extLst>
          </p:cNvPr>
          <p:cNvSpPr txBox="1"/>
          <p:nvPr/>
        </p:nvSpPr>
        <p:spPr>
          <a:xfrm>
            <a:off x="46319" y="2169848"/>
            <a:ext cx="179010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▶ </a:t>
            </a:r>
            <a:r>
              <a:rPr lang="ko-KR" altLang="en-US" sz="1400" b="1" dirty="0"/>
              <a:t>변수 구분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4335586-98E1-4677-A21E-6B63BAB28F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3447" y="817567"/>
          <a:ext cx="2799062" cy="1352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99">
                  <a:extLst>
                    <a:ext uri="{9D8B030D-6E8A-4147-A177-3AD203B41FA5}">
                      <a16:colId xmlns:a16="http://schemas.microsoft.com/office/drawing/2014/main" val="1231757742"/>
                    </a:ext>
                  </a:extLst>
                </a:gridCol>
                <a:gridCol w="738625">
                  <a:extLst>
                    <a:ext uri="{9D8B030D-6E8A-4147-A177-3AD203B41FA5}">
                      <a16:colId xmlns:a16="http://schemas.microsoft.com/office/drawing/2014/main" val="1478385999"/>
                    </a:ext>
                  </a:extLst>
                </a:gridCol>
                <a:gridCol w="1700438">
                  <a:extLst>
                    <a:ext uri="{9D8B030D-6E8A-4147-A177-3AD203B41FA5}">
                      <a16:colId xmlns:a16="http://schemas.microsoft.com/office/drawing/2014/main" val="644129662"/>
                    </a:ext>
                  </a:extLst>
                </a:gridCol>
              </a:tblGrid>
              <a:tr h="338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2266"/>
                  </a:ext>
                </a:extLst>
              </a:tr>
              <a:tr h="3382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</a:t>
                      </a: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“a”, “b”, “c”...”1”, “2”…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702254"/>
                  </a:ext>
                </a:extLst>
              </a:tr>
              <a:tr h="3382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수치</a:t>
                      </a: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1, 2, 3..123456789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86226"/>
                  </a:ext>
                </a:extLst>
              </a:tr>
              <a:tr h="3382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 / False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59127"/>
                  </a:ext>
                </a:extLst>
              </a:tr>
            </a:tbl>
          </a:graphicData>
        </a:graphic>
      </p:graphicFrame>
      <p:sp>
        <p:nvSpPr>
          <p:cNvPr id="12" name="TextBox 1">
            <a:extLst>
              <a:ext uri="{FF2B5EF4-FFF2-40B4-BE49-F238E27FC236}">
                <a16:creationId xmlns:a16="http://schemas.microsoft.com/office/drawing/2014/main" id="{662A2ABE-0189-4BEC-B2F1-B4B3A760A316}"/>
              </a:ext>
            </a:extLst>
          </p:cNvPr>
          <p:cNvSpPr txBox="1"/>
          <p:nvPr/>
        </p:nvSpPr>
        <p:spPr>
          <a:xfrm>
            <a:off x="6871158" y="518332"/>
            <a:ext cx="172420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▶ </a:t>
            </a:r>
            <a:r>
              <a:rPr lang="ko-KR" altLang="en-US" sz="1400" b="1" dirty="0"/>
              <a:t>매개변수 </a:t>
            </a:r>
            <a:r>
              <a:rPr lang="en-US" altLang="ko-KR" sz="1400" b="1" dirty="0"/>
              <a:t>TYPE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667A200-2D6F-4BCE-98B9-77C4EE965E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4181" y="826109"/>
          <a:ext cx="6760312" cy="1352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999">
                  <a:extLst>
                    <a:ext uri="{9D8B030D-6E8A-4147-A177-3AD203B41FA5}">
                      <a16:colId xmlns:a16="http://schemas.microsoft.com/office/drawing/2014/main" val="1231757742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1478385999"/>
                    </a:ext>
                  </a:extLst>
                </a:gridCol>
                <a:gridCol w="4497218">
                  <a:extLst>
                    <a:ext uri="{9D8B030D-6E8A-4147-A177-3AD203B41FA5}">
                      <a16:colId xmlns:a16="http://schemas.microsoft.com/office/drawing/2014/main" val="3157035390"/>
                    </a:ext>
                  </a:extLst>
                </a:gridCol>
              </a:tblGrid>
              <a:tr h="338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Naming Rule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12266"/>
                  </a:ext>
                </a:extLst>
              </a:tr>
              <a:tr h="3382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전역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(Global Variable)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외부에 있는 다른 파일의 변수로 작업 파일에 영향을 줄 수 있는 변수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702254"/>
                  </a:ext>
                </a:extLst>
              </a:tr>
              <a:tr h="3382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 변수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(Local Variable)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  <a:latin typeface="+mn-ea"/>
                          <a:ea typeface="+mn-ea"/>
                        </a:rPr>
                        <a:t>작업 파일 내부에서만 사용하는 변수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86226"/>
                  </a:ext>
                </a:extLst>
              </a:tr>
              <a:tr h="3382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종속 변수</a:t>
                      </a: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 파일의 변수 값이 외부에 있는 다른 파일에 의해 정해지는 변수</a:t>
                      </a:r>
                    </a:p>
                  </a:txBody>
                  <a:tcPr marL="108000" marR="7620" marT="762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577510"/>
                  </a:ext>
                </a:extLst>
              </a:tr>
            </a:tbl>
          </a:graphicData>
        </a:graphic>
      </p:graphicFrame>
      <p:sp>
        <p:nvSpPr>
          <p:cNvPr id="14" name="TextBox 1">
            <a:extLst>
              <a:ext uri="{FF2B5EF4-FFF2-40B4-BE49-F238E27FC236}">
                <a16:creationId xmlns:a16="http://schemas.microsoft.com/office/drawing/2014/main" id="{A48E0728-C353-45C5-B57F-5DCD2CEA60F0}"/>
              </a:ext>
            </a:extLst>
          </p:cNvPr>
          <p:cNvSpPr txBox="1"/>
          <p:nvPr/>
        </p:nvSpPr>
        <p:spPr>
          <a:xfrm>
            <a:off x="46319" y="526875"/>
            <a:ext cx="193524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▶ </a:t>
            </a:r>
            <a:r>
              <a:rPr lang="ko-KR" altLang="en-US" sz="1400" b="1" dirty="0"/>
              <a:t>변수 </a:t>
            </a:r>
            <a:r>
              <a:rPr lang="en-US" altLang="ko-KR" sz="1400" b="1" dirty="0"/>
              <a:t>TYPE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AF691B4-7601-46FE-ACBE-6D2495254E7D}"/>
              </a:ext>
            </a:extLst>
          </p:cNvPr>
          <p:cNvSpPr txBox="1"/>
          <p:nvPr/>
        </p:nvSpPr>
        <p:spPr>
          <a:xfrm>
            <a:off x="99678" y="5660202"/>
            <a:ext cx="8994574" cy="759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/>
                <a:ea typeface="맑은 고딕"/>
              </a:rPr>
              <a:t>1) {BLN}</a:t>
            </a:r>
            <a:r>
              <a:rPr lang="ko-KR" altLang="en-US" sz="1000" dirty="0">
                <a:latin typeface="맑은 고딕"/>
                <a:ea typeface="맑은 고딕"/>
              </a:rPr>
              <a:t>은 변수와 관련 있는 </a:t>
            </a:r>
            <a:r>
              <a:rPr lang="en-US" altLang="ko-KR" sz="1000" dirty="0">
                <a:latin typeface="맑은 고딕"/>
                <a:ea typeface="맑은 고딕"/>
              </a:rPr>
              <a:t>BLOCK NO.</a:t>
            </a:r>
            <a:r>
              <a:rPr lang="ko-KR" altLang="en-US" sz="1000" dirty="0">
                <a:latin typeface="맑은 고딕"/>
                <a:ea typeface="맑은 고딕"/>
              </a:rPr>
              <a:t>를 의미한다</a:t>
            </a:r>
            <a:r>
              <a:rPr lang="en-US" altLang="ko-KR" sz="1000" dirty="0">
                <a:latin typeface="맑은 고딕"/>
                <a:ea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/>
                <a:ea typeface="맑은 고딕"/>
              </a:rPr>
              <a:t>2)</a:t>
            </a:r>
            <a:r>
              <a:rPr lang="en-US" altLang="ko-KR" sz="1000" dirty="0">
                <a:ea typeface="맑은 고딕"/>
              </a:rPr>
              <a:t> </a:t>
            </a:r>
            <a:r>
              <a:rPr lang="ko-KR" altLang="en-US" sz="1000" dirty="0" err="1">
                <a:ea typeface="맑은 고딕"/>
              </a:rPr>
              <a:t>변수명</a:t>
            </a:r>
            <a:r>
              <a:rPr lang="ko-KR" altLang="en-US" sz="1000" dirty="0">
                <a:ea typeface="맑은 고딕"/>
              </a:rPr>
              <a:t> 정의 시  </a:t>
            </a:r>
            <a:r>
              <a:rPr lang="en-US" altLang="ko-KR" sz="1000" dirty="0">
                <a:ea typeface="맑은 고딕"/>
              </a:rPr>
              <a:t>‘</a:t>
            </a:r>
            <a:r>
              <a:rPr lang="ko-KR" altLang="en-US" sz="1000" dirty="0">
                <a:ea typeface="맑은 고딕"/>
              </a:rPr>
              <a:t>도면 코드</a:t>
            </a:r>
            <a:r>
              <a:rPr lang="en-US" altLang="ko-KR" sz="1000" dirty="0">
                <a:ea typeface="맑은 고딕"/>
              </a:rPr>
              <a:t>’</a:t>
            </a:r>
            <a:r>
              <a:rPr lang="ko-KR" altLang="en-US" sz="1000" dirty="0">
                <a:ea typeface="맑은 고딕"/>
              </a:rPr>
              <a:t>와 </a:t>
            </a:r>
            <a:r>
              <a:rPr lang="en-US" altLang="ko-KR" sz="1000" dirty="0">
                <a:ea typeface="맑은 고딕"/>
              </a:rPr>
              <a:t>‘</a:t>
            </a:r>
            <a:r>
              <a:rPr lang="ko-KR" altLang="en-US" sz="1000" dirty="0">
                <a:ea typeface="맑은 고딕"/>
              </a:rPr>
              <a:t>도면 변수</a:t>
            </a:r>
            <a:r>
              <a:rPr lang="en-US" altLang="ko-KR" sz="1000" dirty="0">
                <a:ea typeface="맑은 고딕"/>
              </a:rPr>
              <a:t>’</a:t>
            </a:r>
            <a:r>
              <a:rPr lang="ko-KR" altLang="en-US" sz="1000" dirty="0">
                <a:ea typeface="맑은 고딕"/>
              </a:rPr>
              <a:t>는 중복되지 않는 값으로 지정한다</a:t>
            </a:r>
            <a:r>
              <a:rPr lang="en-US" altLang="ko-KR" sz="1000" dirty="0">
                <a:ea typeface="맑은 고딕"/>
              </a:rPr>
              <a:t>.</a:t>
            </a:r>
            <a:endParaRPr lang="en-US" altLang="ko-KR" sz="1000" dirty="0">
              <a:ea typeface="맑은 고딕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ea typeface="맑은 고딕"/>
              </a:rPr>
              <a:t>3) ‘</a:t>
            </a:r>
            <a:r>
              <a:rPr lang="ko-KR" altLang="en-US" sz="1000" dirty="0">
                <a:ea typeface="맑은 고딕"/>
              </a:rPr>
              <a:t>종속된 상위 변수</a:t>
            </a:r>
            <a:r>
              <a:rPr lang="en-US" altLang="ko-KR" sz="1000" dirty="0">
                <a:ea typeface="맑은 고딕"/>
              </a:rPr>
              <a:t>’</a:t>
            </a:r>
            <a:r>
              <a:rPr lang="ko-KR" altLang="en-US" sz="1000" dirty="0">
                <a:ea typeface="맑은 고딕"/>
              </a:rPr>
              <a:t>는  접두사</a:t>
            </a:r>
            <a:r>
              <a:rPr lang="en-US" altLang="ko-KR" sz="1000" dirty="0">
                <a:ea typeface="맑은 고딕"/>
              </a:rPr>
              <a:t>(el_)</a:t>
            </a:r>
            <a:r>
              <a:rPr lang="ko-KR" altLang="en-US" sz="1000" dirty="0">
                <a:ea typeface="맑은 고딕"/>
              </a:rPr>
              <a:t>를 포함한다</a:t>
            </a:r>
            <a:r>
              <a:rPr lang="en-US" altLang="ko-KR" sz="1000" dirty="0">
                <a:ea typeface="맑은 고딕"/>
              </a:rPr>
              <a:t>.</a:t>
            </a:r>
            <a:endParaRPr lang="en-US" altLang="ko-KR" sz="1000" dirty="0">
              <a:ea typeface="맑은 고딕"/>
              <a:cs typeface="Calibri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FCEB21D-5A20-2EC6-0FCD-213447EC47C8}"/>
              </a:ext>
            </a:extLst>
          </p:cNvPr>
          <p:cNvSpPr txBox="1">
            <a:spLocks/>
          </p:cNvSpPr>
          <p:nvPr/>
        </p:nvSpPr>
        <p:spPr>
          <a:xfrm>
            <a:off x="4766323" y="6554347"/>
            <a:ext cx="373355" cy="30365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1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125541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AE21C2D-0330-424F-8962-BF087B1BC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73845"/>
              </p:ext>
            </p:extLst>
          </p:nvPr>
        </p:nvGraphicFramePr>
        <p:xfrm>
          <a:off x="382015" y="934860"/>
          <a:ext cx="8800974" cy="80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344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1617197">
                  <a:extLst>
                    <a:ext uri="{9D8B030D-6E8A-4147-A177-3AD203B41FA5}">
                      <a16:colId xmlns:a16="http://schemas.microsoft.com/office/drawing/2014/main" val="2898840516"/>
                    </a:ext>
                  </a:extLst>
                </a:gridCol>
                <a:gridCol w="1232580">
                  <a:extLst>
                    <a:ext uri="{9D8B030D-6E8A-4147-A177-3AD203B41FA5}">
                      <a16:colId xmlns:a16="http://schemas.microsoft.com/office/drawing/2014/main" val="1409802151"/>
                    </a:ext>
                  </a:extLst>
                </a:gridCol>
                <a:gridCol w="3454039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  <a:gridCol w="1911814">
                  <a:extLst>
                    <a:ext uri="{9D8B030D-6E8A-4147-A177-3AD203B41FA5}">
                      <a16:colId xmlns:a16="http://schemas.microsoft.com/office/drawing/2014/main" val="1603648075"/>
                    </a:ext>
                  </a:extLst>
                </a:gridCol>
              </a:tblGrid>
              <a:tr h="16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</a:t>
                      </a:r>
                      <a:endParaRPr lang="ko-KR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Naming Rule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212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Master Layout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특성코드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매개변수의 변수명으로 설정되는 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지정된 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41904"/>
                  </a:ext>
                </a:extLst>
              </a:tr>
              <a:tr h="212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특성값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매개변수의 변수 값으로 설정되는 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6872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53F72C-05C9-4804-B497-6005EDABC61B}"/>
              </a:ext>
            </a:extLst>
          </p:cNvPr>
          <p:cNvGrpSpPr/>
          <p:nvPr/>
        </p:nvGrpSpPr>
        <p:grpSpPr>
          <a:xfrm>
            <a:off x="240823" y="2787462"/>
            <a:ext cx="4342296" cy="769859"/>
            <a:chOff x="505926" y="1398704"/>
            <a:chExt cx="6004919" cy="97191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2D5B694-FFA3-4860-A6B7-41906FD05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809" t="305" r="25516" b="70744"/>
            <a:stretch/>
          </p:blipFill>
          <p:spPr>
            <a:xfrm>
              <a:off x="505926" y="1398704"/>
              <a:ext cx="6004918" cy="61061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55FC089-A400-4136-A34A-C323765C2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4" t="1689" r="24988"/>
            <a:stretch/>
          </p:blipFill>
          <p:spPr>
            <a:xfrm>
              <a:off x="596900" y="1562099"/>
              <a:ext cx="5913945" cy="808517"/>
            </a:xfrm>
            <a:prstGeom prst="rect">
              <a:avLst/>
            </a:prstGeom>
          </p:spPr>
        </p:pic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 </a:t>
            </a:r>
            <a:r>
              <a:rPr lang="en-US" altLang="ko-KR" dirty="0"/>
              <a:t>– 1. </a:t>
            </a:r>
            <a:r>
              <a:rPr lang="ko-KR" altLang="en-US" dirty="0"/>
              <a:t>영업사양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122519" y="597286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▶ </a:t>
            </a:r>
            <a:r>
              <a:rPr lang="ko-KR" altLang="en-US" sz="1400" b="1" dirty="0"/>
              <a:t>영업사양에 대하여 공통으로 사용하고 있는 변수</a:t>
            </a:r>
            <a:endParaRPr lang="en-US" altLang="ko-KR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4F3CE9-8296-4C3C-A4C2-00EF766E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65" y="2760125"/>
            <a:ext cx="5086393" cy="355222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AFA1E8F-FA40-4EA2-BA16-276BD5B37E08}"/>
              </a:ext>
            </a:extLst>
          </p:cNvPr>
          <p:cNvSpPr/>
          <p:nvPr/>
        </p:nvSpPr>
        <p:spPr>
          <a:xfrm>
            <a:off x="440193" y="3617274"/>
            <a:ext cx="234683" cy="2346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D5FD893-4604-4D9F-B426-5E90DF26350D}"/>
              </a:ext>
            </a:extLst>
          </p:cNvPr>
          <p:cNvSpPr/>
          <p:nvPr/>
        </p:nvSpPr>
        <p:spPr>
          <a:xfrm>
            <a:off x="271687" y="2787464"/>
            <a:ext cx="571695" cy="799405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B86E197-2BE1-4719-BFD9-B17944FAA69C}"/>
              </a:ext>
            </a:extLst>
          </p:cNvPr>
          <p:cNvSpPr/>
          <p:nvPr/>
        </p:nvSpPr>
        <p:spPr>
          <a:xfrm>
            <a:off x="3739630" y="2785183"/>
            <a:ext cx="843491" cy="832095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FC1A5CD-F7CA-410C-BE16-5DE7B1E4E3EE}"/>
              </a:ext>
            </a:extLst>
          </p:cNvPr>
          <p:cNvSpPr/>
          <p:nvPr/>
        </p:nvSpPr>
        <p:spPr>
          <a:xfrm>
            <a:off x="4044032" y="3612833"/>
            <a:ext cx="234683" cy="23468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89B7C2C-9884-466E-B4E4-AF61460E574B}"/>
              </a:ext>
            </a:extLst>
          </p:cNvPr>
          <p:cNvSpPr/>
          <p:nvPr/>
        </p:nvSpPr>
        <p:spPr>
          <a:xfrm>
            <a:off x="4749556" y="3176128"/>
            <a:ext cx="1635771" cy="2792648"/>
          </a:xfrm>
          <a:prstGeom prst="roundRect">
            <a:avLst>
              <a:gd name="adj" fmla="val 480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097AD23-E01F-4E66-AA64-9115F7BF3E59}"/>
              </a:ext>
            </a:extLst>
          </p:cNvPr>
          <p:cNvSpPr/>
          <p:nvPr/>
        </p:nvSpPr>
        <p:spPr>
          <a:xfrm>
            <a:off x="7093261" y="3193885"/>
            <a:ext cx="905523" cy="2784259"/>
          </a:xfrm>
          <a:prstGeom prst="roundRect">
            <a:avLst>
              <a:gd name="adj" fmla="val 691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F17F866-02E0-49F3-83AC-26B9628218C2}"/>
              </a:ext>
            </a:extLst>
          </p:cNvPr>
          <p:cNvCxnSpPr>
            <a:cxnSpLocks/>
            <a:stCxn id="16" idx="1"/>
            <a:endCxn id="19" idx="1"/>
          </p:cNvCxnSpPr>
          <p:nvPr/>
        </p:nvCxnSpPr>
        <p:spPr>
          <a:xfrm rot="10800000" flipH="1" flipV="1">
            <a:off x="271688" y="3187164"/>
            <a:ext cx="4477867" cy="1385288"/>
          </a:xfrm>
          <a:prstGeom prst="bentConnector3">
            <a:avLst>
              <a:gd name="adj1" fmla="val -2528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70ADFA1-9999-4E5F-884B-E96869C5BEEB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4583122" y="3014311"/>
            <a:ext cx="3415663" cy="1571703"/>
          </a:xfrm>
          <a:prstGeom prst="bentConnector3">
            <a:avLst>
              <a:gd name="adj1" fmla="val 106693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:a16="http://schemas.microsoft.com/office/drawing/2014/main" id="{80F27627-E57B-487D-918F-811B3474486A}"/>
              </a:ext>
            </a:extLst>
          </p:cNvPr>
          <p:cNvSpPr txBox="1"/>
          <p:nvPr/>
        </p:nvSpPr>
        <p:spPr>
          <a:xfrm>
            <a:off x="306608" y="1758870"/>
            <a:ext cx="8982247" cy="6161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dirty="0"/>
              <a:t> </a:t>
            </a:r>
            <a:r>
              <a:rPr lang="ko-KR" altLang="en-US" sz="1200" dirty="0"/>
              <a:t>변수 추가 및 수정 등의 관리 작업은 관리자가 진행한다</a:t>
            </a:r>
            <a:r>
              <a:rPr lang="en-US" altLang="ko-KR" sz="1200" dirty="0"/>
              <a:t>.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※ </a:t>
            </a:r>
            <a:r>
              <a:rPr lang="ko-KR" altLang="en-US" sz="1200" dirty="0"/>
              <a:t>영업사양 및 코드 확인 방법</a:t>
            </a:r>
            <a:r>
              <a:rPr lang="en-US" altLang="ko-KR" sz="1200" dirty="0"/>
              <a:t> : </a:t>
            </a:r>
            <a:r>
              <a:rPr lang="en-US" altLang="ko-KR" sz="1200" u="sng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  <a:hlinkClick r:id="rId6"/>
              </a:rPr>
              <a:t>https://plmpro.hdel.co.kr/jsp/searchLogic/searchSalseCodeView.jsp</a:t>
            </a: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356A1A-386F-4CB9-AAE1-6AE7EFF4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2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9133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매개변수 정의 </a:t>
            </a:r>
            <a:r>
              <a:rPr lang="en-US" altLang="ko-KR" dirty="0">
                <a:latin typeface="맑은 고딕"/>
                <a:ea typeface="맑은 고딕"/>
              </a:rPr>
              <a:t>– 2. 3D MODELING </a:t>
            </a:r>
            <a:r>
              <a:rPr lang="ko-KR" altLang="en-US" dirty="0">
                <a:latin typeface="맑은 고딕"/>
                <a:ea typeface="맑은 고딕"/>
              </a:rPr>
              <a:t>변수</a:t>
            </a:r>
            <a:endParaRPr lang="en-US" altLang="ko-KR" dirty="0" err="1">
              <a:ln>
                <a:solidFill>
                  <a:srgbClr val="4472C4">
                    <a:alpha val="0"/>
                  </a:srgbClr>
                </a:solidFill>
              </a:ln>
              <a:latin typeface="맑은 고딕"/>
              <a:ea typeface="맑은 고딕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122519" y="535344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latin typeface="맑은 고딕"/>
                <a:ea typeface="맑은 고딕"/>
              </a:rPr>
              <a:t>▶</a:t>
            </a:r>
            <a:r>
              <a:rPr lang="ko-KR" altLang="en-US" sz="1400" b="1" dirty="0">
                <a:latin typeface="맑은 고딕"/>
                <a:ea typeface="맑은 고딕"/>
              </a:rPr>
              <a:t> 설계 로직에 의해 값이 정해지나 영업 사양 또는 설계 사양으로 반영되지 않는 변수</a:t>
            </a:r>
            <a:endParaRPr lang="ko-KR" altLang="en-US" sz="1400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F0E829-5A6F-4132-9B5E-3F1AE963E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28460"/>
              </p:ext>
            </p:extLst>
          </p:nvPr>
        </p:nvGraphicFramePr>
        <p:xfrm>
          <a:off x="294698" y="850299"/>
          <a:ext cx="9395056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999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1237905">
                  <a:extLst>
                    <a:ext uri="{9D8B030D-6E8A-4147-A177-3AD203B41FA5}">
                      <a16:colId xmlns:a16="http://schemas.microsoft.com/office/drawing/2014/main" val="3641783171"/>
                    </a:ext>
                  </a:extLst>
                </a:gridCol>
                <a:gridCol w="896293">
                  <a:extLst>
                    <a:ext uri="{9D8B030D-6E8A-4147-A177-3AD203B41FA5}">
                      <a16:colId xmlns:a16="http://schemas.microsoft.com/office/drawing/2014/main" val="1409802151"/>
                    </a:ext>
                  </a:extLst>
                </a:gridCol>
                <a:gridCol w="4372824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  <a:gridCol w="1623954">
                  <a:extLst>
                    <a:ext uri="{9D8B030D-6E8A-4147-A177-3AD203B41FA5}">
                      <a16:colId xmlns:a16="http://schemas.microsoft.com/office/drawing/2014/main" val="1274957763"/>
                    </a:ext>
                  </a:extLst>
                </a:gridCol>
                <a:gridCol w="832081">
                  <a:extLst>
                    <a:ext uri="{9D8B030D-6E8A-4147-A177-3AD203B41FA5}">
                      <a16:colId xmlns:a16="http://schemas.microsoft.com/office/drawing/2014/main" val="3459458523"/>
                    </a:ext>
                  </a:extLst>
                </a:gridCol>
              </a:tblGrid>
              <a:tr h="163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Naming Rule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1639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접두사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변수명</a:t>
                      </a:r>
                      <a:endParaRPr lang="ko-KR" altLang="en-US" sz="1100" b="1" dirty="0" err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997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Master Layout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전역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로직에 의해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BOM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주석에 자동으로 반영되는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EL_3D{BLOCK NO.}_</a:t>
                      </a:r>
                      <a:endParaRPr lang="en-US" altLang="ko-KR" sz="1100" b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변수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68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+mn-ea"/>
                          <a:ea typeface="+mn-ea"/>
                        </a:rPr>
                        <a:t>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Master Layout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전역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로직에 의해 계산된 값으로 설계 사양으로 반영되지 않는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EL_3D{BLOCK NO.}_</a:t>
                      </a:r>
                      <a:endParaRPr lang="en-US" altLang="ko-KR" sz="1100" b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변수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08559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94BF73-A1D3-498A-A2FC-27EDD13C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3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620DABE-7A75-D3B7-32B9-0E5888F48B7D}"/>
              </a:ext>
            </a:extLst>
          </p:cNvPr>
          <p:cNvSpPr txBox="1"/>
          <p:nvPr/>
        </p:nvSpPr>
        <p:spPr>
          <a:xfrm>
            <a:off x="275199" y="1877174"/>
            <a:ext cx="8982247" cy="6177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dirty="0"/>
              <a:t> </a:t>
            </a:r>
            <a:r>
              <a:rPr lang="ko-KR" altLang="en-US" sz="1200" dirty="0"/>
              <a:t>변수 추가 및 수정 등의 관리 작업은 관리자가 진행한다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값이 명확하지 않고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다시 산출해야 하는 경우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‘6.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입력 변수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적용한다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4B0DD8-2BF9-CEFE-DA02-CEAE410C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98" y="2490166"/>
            <a:ext cx="6668809" cy="366705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D00C76-0909-B1DB-4B66-808F94C6BA64}"/>
              </a:ext>
            </a:extLst>
          </p:cNvPr>
          <p:cNvSpPr/>
          <p:nvPr/>
        </p:nvSpPr>
        <p:spPr>
          <a:xfrm>
            <a:off x="683802" y="4578836"/>
            <a:ext cx="3870091" cy="328140"/>
          </a:xfrm>
          <a:prstGeom prst="roundRect">
            <a:avLst>
              <a:gd name="adj" fmla="val 3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52576B-DE59-8AFA-4187-313EB612E34C}"/>
              </a:ext>
            </a:extLst>
          </p:cNvPr>
          <p:cNvSpPr/>
          <p:nvPr/>
        </p:nvSpPr>
        <p:spPr>
          <a:xfrm>
            <a:off x="411974" y="4625565"/>
            <a:ext cx="234682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5EA35F5-03DC-65CC-1769-5CFABD0CEAD3}"/>
              </a:ext>
            </a:extLst>
          </p:cNvPr>
          <p:cNvSpPr/>
          <p:nvPr/>
        </p:nvSpPr>
        <p:spPr>
          <a:xfrm>
            <a:off x="411974" y="3955608"/>
            <a:ext cx="234682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54790C-F64C-4DE1-166B-6E6680BD2465}"/>
              </a:ext>
            </a:extLst>
          </p:cNvPr>
          <p:cNvSpPr/>
          <p:nvPr/>
        </p:nvSpPr>
        <p:spPr>
          <a:xfrm>
            <a:off x="683802" y="3567063"/>
            <a:ext cx="3870091" cy="1011773"/>
          </a:xfrm>
          <a:prstGeom prst="roundRect">
            <a:avLst>
              <a:gd name="adj" fmla="val 3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8721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 </a:t>
            </a:r>
            <a:r>
              <a:rPr lang="en-US" altLang="ko-KR" dirty="0"/>
              <a:t>– 3. </a:t>
            </a:r>
            <a:r>
              <a:rPr lang="ko-KR" altLang="en-US" dirty="0"/>
              <a:t>도면 변수</a:t>
            </a:r>
            <a:r>
              <a:rPr lang="en-US" altLang="ko-KR" dirty="0"/>
              <a:t>(</a:t>
            </a:r>
            <a:r>
              <a:rPr lang="ko-KR" altLang="en-US" dirty="0"/>
              <a:t>영업 사양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122519" y="597286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▶</a:t>
            </a:r>
            <a:r>
              <a:rPr lang="ko-KR" altLang="en-US" sz="1400" b="1" dirty="0"/>
              <a:t> 영업사양</a:t>
            </a:r>
            <a:r>
              <a:rPr lang="en-US" altLang="ko-KR" sz="1400" b="1" dirty="0"/>
              <a:t>(Master Layout)</a:t>
            </a:r>
            <a:r>
              <a:rPr lang="ko-KR" altLang="en-US" sz="1400" b="1" dirty="0"/>
              <a:t>을 작업 파일의 사용자 매개변수로 적용하기 위해 생성한 변수</a:t>
            </a:r>
            <a:endParaRPr lang="en-US" altLang="ko-KR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29897A-B6B6-46EE-B634-EAE868F39611}"/>
              </a:ext>
            </a:extLst>
          </p:cNvPr>
          <p:cNvSpPr/>
          <p:nvPr/>
        </p:nvSpPr>
        <p:spPr>
          <a:xfrm>
            <a:off x="312443" y="1984229"/>
            <a:ext cx="9254072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200" dirty="0"/>
              <a:t> Vault </a:t>
            </a:r>
            <a:r>
              <a:rPr lang="ko-KR" altLang="en-US" sz="1200" dirty="0"/>
              <a:t>특성과 </a:t>
            </a:r>
            <a:r>
              <a:rPr lang="en-US" altLang="ko-KR" sz="1200" dirty="0"/>
              <a:t>1:1</a:t>
            </a:r>
            <a:r>
              <a:rPr lang="ko-KR" altLang="en-US" sz="1200" dirty="0"/>
              <a:t>로 </a:t>
            </a:r>
            <a:r>
              <a:rPr lang="en-US" altLang="ko-KR" sz="1200" dirty="0"/>
              <a:t>Mapping </a:t>
            </a:r>
            <a:r>
              <a:rPr lang="ko-KR" altLang="en-US" sz="1200" dirty="0"/>
              <a:t>위하여 반드시 사용자 매개변수에 대입하여 사용해야한다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F379693-93B8-4431-BC3D-0BE998E44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54277"/>
              </p:ext>
            </p:extLst>
          </p:nvPr>
        </p:nvGraphicFramePr>
        <p:xfrm>
          <a:off x="382016" y="934860"/>
          <a:ext cx="917504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82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1060570">
                  <a:extLst>
                    <a:ext uri="{9D8B030D-6E8A-4147-A177-3AD203B41FA5}">
                      <a16:colId xmlns:a16="http://schemas.microsoft.com/office/drawing/2014/main" val="3642879933"/>
                    </a:ext>
                  </a:extLst>
                </a:gridCol>
                <a:gridCol w="1060570">
                  <a:extLst>
                    <a:ext uri="{9D8B030D-6E8A-4147-A177-3AD203B41FA5}">
                      <a16:colId xmlns:a16="http://schemas.microsoft.com/office/drawing/2014/main" val="1409802151"/>
                    </a:ext>
                  </a:extLst>
                </a:gridCol>
                <a:gridCol w="3938133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  <a:gridCol w="934796">
                  <a:extLst>
                    <a:ext uri="{9D8B030D-6E8A-4147-A177-3AD203B41FA5}">
                      <a16:colId xmlns:a16="http://schemas.microsoft.com/office/drawing/2014/main" val="1274957763"/>
                    </a:ext>
                  </a:extLst>
                </a:gridCol>
                <a:gridCol w="1745291">
                  <a:extLst>
                    <a:ext uri="{9D8B030D-6E8A-4147-A177-3AD203B41FA5}">
                      <a16:colId xmlns:a16="http://schemas.microsoft.com/office/drawing/2014/main" val="2678859989"/>
                    </a:ext>
                  </a:extLst>
                </a:gridCol>
              </a:tblGrid>
              <a:tr h="1639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Naming Rule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1639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접두사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변수명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997997"/>
                  </a:ext>
                </a:extLst>
              </a:tr>
              <a:tr h="212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작업 파일</a:t>
                      </a:r>
                      <a:endParaRPr lang="ko-KR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tx1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도면 변수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영업사양을 작업 파일에서 사용하기 위해 설정한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el_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도면 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41904"/>
                  </a:ext>
                </a:extLst>
              </a:tr>
              <a:tr h="212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영업 사양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Master Layout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을 링크하여 설정된 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68727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F25F1ED3-30C3-454A-8386-1439AAA13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53" b="12604"/>
          <a:stretch/>
        </p:blipFill>
        <p:spPr>
          <a:xfrm>
            <a:off x="382016" y="2472490"/>
            <a:ext cx="4802905" cy="3296738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C1D8132-BC64-44FA-9F1C-4FA92C44D840}"/>
              </a:ext>
            </a:extLst>
          </p:cNvPr>
          <p:cNvGrpSpPr/>
          <p:nvPr/>
        </p:nvGrpSpPr>
        <p:grpSpPr>
          <a:xfrm>
            <a:off x="756230" y="3515859"/>
            <a:ext cx="3541450" cy="2186940"/>
            <a:chOff x="784875" y="1949991"/>
            <a:chExt cx="3391121" cy="218694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70C7C9D-692B-44AF-94FC-0655E3E0A9C4}"/>
                </a:ext>
              </a:extLst>
            </p:cNvPr>
            <p:cNvSpPr/>
            <p:nvPr/>
          </p:nvSpPr>
          <p:spPr>
            <a:xfrm>
              <a:off x="784876" y="2977762"/>
              <a:ext cx="1603467" cy="1159169"/>
            </a:xfrm>
            <a:prstGeom prst="roundRect">
              <a:avLst>
                <a:gd name="adj" fmla="val 3586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9BD7D3E-14F3-43B8-AB12-08B335307468}"/>
                </a:ext>
              </a:extLst>
            </p:cNvPr>
            <p:cNvSpPr/>
            <p:nvPr/>
          </p:nvSpPr>
          <p:spPr>
            <a:xfrm>
              <a:off x="784875" y="1949991"/>
              <a:ext cx="3391121" cy="1027771"/>
            </a:xfrm>
            <a:prstGeom prst="roundRect">
              <a:avLst>
                <a:gd name="adj" fmla="val 3586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E9A7DB4D-FFA6-4D6D-A857-C033D5A1A277}"/>
                </a:ext>
              </a:extLst>
            </p:cNvPr>
            <p:cNvCxnSpPr>
              <a:cxnSpLocks/>
              <a:stCxn id="33" idx="3"/>
              <a:endCxn id="35" idx="3"/>
            </p:cNvCxnSpPr>
            <p:nvPr/>
          </p:nvCxnSpPr>
          <p:spPr>
            <a:xfrm flipV="1">
              <a:off x="2388343" y="2463877"/>
              <a:ext cx="1787653" cy="1093470"/>
            </a:xfrm>
            <a:prstGeom prst="bentConnector3">
              <a:avLst>
                <a:gd name="adj1" fmla="val 112245"/>
              </a:avLst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2F5224F6-5E10-4628-A8AB-3B263FA68C15}"/>
              </a:ext>
            </a:extLst>
          </p:cNvPr>
          <p:cNvSpPr/>
          <p:nvPr/>
        </p:nvSpPr>
        <p:spPr>
          <a:xfrm>
            <a:off x="424581" y="3921779"/>
            <a:ext cx="234682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3D66C92-8F10-4ECA-BC19-A7DC5E57AC97}"/>
              </a:ext>
            </a:extLst>
          </p:cNvPr>
          <p:cNvSpPr/>
          <p:nvPr/>
        </p:nvSpPr>
        <p:spPr>
          <a:xfrm>
            <a:off x="424581" y="4988945"/>
            <a:ext cx="234682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16404-7C2D-4ADF-905A-64ABEAAE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4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80338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 </a:t>
            </a:r>
            <a:r>
              <a:rPr lang="en-US" altLang="ko-KR" dirty="0"/>
              <a:t>– 3. </a:t>
            </a:r>
            <a:r>
              <a:rPr lang="ko-KR" altLang="en-US" dirty="0"/>
              <a:t>도면 변수</a:t>
            </a:r>
            <a:r>
              <a:rPr lang="en-US" altLang="ko-KR" dirty="0"/>
              <a:t>(</a:t>
            </a:r>
            <a:r>
              <a:rPr lang="ko-KR" altLang="en-US" dirty="0"/>
              <a:t>영업 사양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E03F30E-ECE6-48AE-8AC5-71B5C0394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" t="22736" r="29154" b="25673"/>
          <a:stretch/>
        </p:blipFill>
        <p:spPr>
          <a:xfrm>
            <a:off x="635348" y="2912343"/>
            <a:ext cx="4209011" cy="1105378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C60A044-05E4-48C2-AEB1-02F11559DE82}"/>
              </a:ext>
            </a:extLst>
          </p:cNvPr>
          <p:cNvSpPr/>
          <p:nvPr/>
        </p:nvSpPr>
        <p:spPr>
          <a:xfrm>
            <a:off x="818828" y="3351896"/>
            <a:ext cx="3765881" cy="541537"/>
          </a:xfrm>
          <a:prstGeom prst="roundRect">
            <a:avLst>
              <a:gd name="adj" fmla="val 3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7E65A97-6742-4AD3-AF45-7F64EF822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48" y="1259375"/>
            <a:ext cx="3177935" cy="141793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FE2693C-6669-42F9-9484-4B6C9AE3B024}"/>
              </a:ext>
            </a:extLst>
          </p:cNvPr>
          <p:cNvSpPr txBox="1"/>
          <p:nvPr/>
        </p:nvSpPr>
        <p:spPr>
          <a:xfrm>
            <a:off x="554574" y="991270"/>
            <a:ext cx="3177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</a:t>
            </a:r>
            <a:r>
              <a:rPr lang="en-US" altLang="ko-KR" sz="1200" dirty="0"/>
              <a:t>)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2323E00-6332-4844-BA51-106C4F4C82D1}"/>
              </a:ext>
            </a:extLst>
          </p:cNvPr>
          <p:cNvSpPr/>
          <p:nvPr/>
        </p:nvSpPr>
        <p:spPr>
          <a:xfrm>
            <a:off x="1288199" y="2224545"/>
            <a:ext cx="667850" cy="346229"/>
          </a:xfrm>
          <a:prstGeom prst="roundRect">
            <a:avLst>
              <a:gd name="adj" fmla="val 35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0008F71-916C-4240-9AC3-2BCE18D9EA8A}"/>
              </a:ext>
            </a:extLst>
          </p:cNvPr>
          <p:cNvCxnSpPr>
            <a:cxnSpLocks/>
            <a:stCxn id="44" idx="1"/>
            <a:endCxn id="40" idx="1"/>
          </p:cNvCxnSpPr>
          <p:nvPr/>
        </p:nvCxnSpPr>
        <p:spPr>
          <a:xfrm rot="10800000" flipV="1">
            <a:off x="818829" y="2397659"/>
            <a:ext cx="469371" cy="1225005"/>
          </a:xfrm>
          <a:prstGeom prst="bentConnector3">
            <a:avLst>
              <a:gd name="adj1" fmla="val 14870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99461-B361-4472-8D1C-B67783171FC9}"/>
              </a:ext>
            </a:extLst>
          </p:cNvPr>
          <p:cNvSpPr/>
          <p:nvPr/>
        </p:nvSpPr>
        <p:spPr>
          <a:xfrm>
            <a:off x="312443" y="606810"/>
            <a:ext cx="9254072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※</a:t>
            </a:r>
            <a:r>
              <a:rPr lang="en-US" altLang="ko-KR" sz="1200" dirty="0"/>
              <a:t> </a:t>
            </a:r>
            <a:r>
              <a:rPr lang="ko-KR" altLang="en-US" sz="1200" dirty="0"/>
              <a:t>단</a:t>
            </a:r>
            <a:r>
              <a:rPr lang="en-US" altLang="ko-KR" sz="1200" dirty="0"/>
              <a:t>, </a:t>
            </a:r>
            <a:r>
              <a:rPr lang="ko-KR" altLang="en-US" sz="1200" dirty="0"/>
              <a:t>변수가 </a:t>
            </a:r>
            <a:r>
              <a:rPr lang="en-US" altLang="ko-KR" sz="1200" dirty="0"/>
              <a:t>G</a:t>
            </a:r>
            <a:r>
              <a:rPr lang="ko-KR" altLang="en-US" sz="1200" dirty="0"/>
              <a:t>번호별로 값이 상이하지 않으며</a:t>
            </a:r>
            <a:r>
              <a:rPr lang="en-US" altLang="ko-KR" sz="1200" dirty="0"/>
              <a:t>,</a:t>
            </a:r>
            <a:r>
              <a:rPr lang="ko-KR" altLang="en-US" sz="1200" dirty="0"/>
              <a:t> 단지</a:t>
            </a:r>
            <a:r>
              <a:rPr lang="en-US" altLang="ko-KR" sz="1200" dirty="0"/>
              <a:t> </a:t>
            </a:r>
            <a:r>
              <a:rPr lang="ko-KR" altLang="en-US" sz="1200" dirty="0"/>
              <a:t>계산식 등에 사용하는 경우</a:t>
            </a:r>
            <a:r>
              <a:rPr lang="en-US" altLang="ko-KR" sz="1200" dirty="0"/>
              <a:t> </a:t>
            </a:r>
            <a:r>
              <a:rPr lang="ko-KR" altLang="en-US" sz="1200" dirty="0"/>
              <a:t>사용자 매개변수에 대입하지 않고 사용해도 무방하다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16404-7C2D-4ADF-905A-64ABEAAE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5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132582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 </a:t>
            </a:r>
            <a:r>
              <a:rPr lang="en-US" altLang="ko-KR" dirty="0"/>
              <a:t>– 3. </a:t>
            </a:r>
            <a:r>
              <a:rPr lang="ko-KR" altLang="en-US" dirty="0"/>
              <a:t>도면 변수</a:t>
            </a:r>
            <a:r>
              <a:rPr lang="en-US" altLang="ko-KR" dirty="0"/>
              <a:t>(</a:t>
            </a:r>
            <a:r>
              <a:rPr lang="ko-KR" altLang="en-US" dirty="0"/>
              <a:t>영업 사양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0" y="606011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▶</a:t>
            </a:r>
            <a:r>
              <a:rPr lang="ko-KR" altLang="en-US" sz="1400" b="1" dirty="0"/>
              <a:t> 올바른 예시 </a:t>
            </a:r>
            <a:r>
              <a:rPr lang="en-US" altLang="ko-KR" sz="1400" b="1" dirty="0"/>
              <a:t>1</a:t>
            </a:r>
          </a:p>
        </p:txBody>
      </p:sp>
      <p:pic>
        <p:nvPicPr>
          <p:cNvPr id="20" name="Picture 2" descr="이미지">
            <a:extLst>
              <a:ext uri="{FF2B5EF4-FFF2-40B4-BE49-F238E27FC236}">
                <a16:creationId xmlns:a16="http://schemas.microsoft.com/office/drawing/2014/main" id="{9D8B07AC-EE8B-4057-9278-46E831B11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33"/>
          <a:stretch/>
        </p:blipFill>
        <p:spPr bwMode="auto">
          <a:xfrm>
            <a:off x="96620" y="962990"/>
            <a:ext cx="4200169" cy="237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80B4E7-4753-4722-83C0-4BC8AB3B3F35}"/>
              </a:ext>
            </a:extLst>
          </p:cNvPr>
          <p:cNvSpPr/>
          <p:nvPr/>
        </p:nvSpPr>
        <p:spPr>
          <a:xfrm>
            <a:off x="410738" y="1287258"/>
            <a:ext cx="3832786" cy="1420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C88ECD-F4D8-403F-B3BB-F8F0BC270D2D}"/>
              </a:ext>
            </a:extLst>
          </p:cNvPr>
          <p:cNvSpPr/>
          <p:nvPr/>
        </p:nvSpPr>
        <p:spPr>
          <a:xfrm>
            <a:off x="410738" y="2707686"/>
            <a:ext cx="3827816" cy="632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CCA96B1-E96B-4126-AEAD-4A3F974F6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365" y="3407021"/>
            <a:ext cx="4421402" cy="283868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D34FBD4-AAFE-4D75-8DF9-77F5F47D4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967" y="1056438"/>
            <a:ext cx="5172800" cy="228377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C900C7-95BF-4E6D-B389-EB4E363E937D}"/>
              </a:ext>
            </a:extLst>
          </p:cNvPr>
          <p:cNvSpPr/>
          <p:nvPr/>
        </p:nvSpPr>
        <p:spPr>
          <a:xfrm>
            <a:off x="4891594" y="2687535"/>
            <a:ext cx="4668173" cy="652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3A1332-54E1-461A-A636-FA435B336DF1}"/>
              </a:ext>
            </a:extLst>
          </p:cNvPr>
          <p:cNvSpPr/>
          <p:nvPr/>
        </p:nvSpPr>
        <p:spPr>
          <a:xfrm>
            <a:off x="4891594" y="1056437"/>
            <a:ext cx="4668174" cy="1631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B9701F-7911-4180-948E-1ED285578729}"/>
              </a:ext>
            </a:extLst>
          </p:cNvPr>
          <p:cNvSpPr/>
          <p:nvPr/>
        </p:nvSpPr>
        <p:spPr>
          <a:xfrm>
            <a:off x="5291290" y="4944859"/>
            <a:ext cx="4269185" cy="923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AE41400-4C1A-48A7-B1A3-D29586F6F4EF}"/>
              </a:ext>
            </a:extLst>
          </p:cNvPr>
          <p:cNvCxnSpPr>
            <a:cxnSpLocks/>
          </p:cNvCxnSpPr>
          <p:nvPr/>
        </p:nvCxnSpPr>
        <p:spPr>
          <a:xfrm flipV="1">
            <a:off x="4238554" y="2088419"/>
            <a:ext cx="65304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EDC5D559-7928-43C9-AE9E-C7861CF8639B}"/>
              </a:ext>
            </a:extLst>
          </p:cNvPr>
          <p:cNvSpPr/>
          <p:nvPr/>
        </p:nvSpPr>
        <p:spPr>
          <a:xfrm>
            <a:off x="4440025" y="1807191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A2C206A-6B74-44F9-A37F-DB9D11E11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86008"/>
              </p:ext>
            </p:extLst>
          </p:nvPr>
        </p:nvGraphicFramePr>
        <p:xfrm>
          <a:off x="96620" y="3523031"/>
          <a:ext cx="4777218" cy="80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492">
                  <a:extLst>
                    <a:ext uri="{9D8B030D-6E8A-4147-A177-3AD203B41FA5}">
                      <a16:colId xmlns:a16="http://schemas.microsoft.com/office/drawing/2014/main" val="3987637284"/>
                    </a:ext>
                  </a:extLst>
                </a:gridCol>
                <a:gridCol w="1420584">
                  <a:extLst>
                    <a:ext uri="{9D8B030D-6E8A-4147-A177-3AD203B41FA5}">
                      <a16:colId xmlns:a16="http://schemas.microsoft.com/office/drawing/2014/main" val="1409802151"/>
                    </a:ext>
                  </a:extLst>
                </a:gridCol>
                <a:gridCol w="2965142">
                  <a:extLst>
                    <a:ext uri="{9D8B030D-6E8A-4147-A177-3AD203B41FA5}">
                      <a16:colId xmlns:a16="http://schemas.microsoft.com/office/drawing/2014/main" val="1441598358"/>
                    </a:ext>
                  </a:extLst>
                </a:gridCol>
              </a:tblGrid>
              <a:tr h="163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No.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37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정해진 값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G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번호별로 해당 값 반영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4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SPECIFY(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지정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링크한 영업 사양을 대입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339977"/>
                  </a:ext>
                </a:extLst>
              </a:tr>
            </a:tbl>
          </a:graphicData>
        </a:graphic>
      </p:graphicFrame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6030E41-9469-4C39-9957-EAD185AE39AC}"/>
              </a:ext>
            </a:extLst>
          </p:cNvPr>
          <p:cNvCxnSpPr>
            <a:stCxn id="28" idx="3"/>
            <a:endCxn id="26" idx="3"/>
          </p:cNvCxnSpPr>
          <p:nvPr/>
        </p:nvCxnSpPr>
        <p:spPr>
          <a:xfrm flipH="1" flipV="1">
            <a:off x="9559767" y="3013877"/>
            <a:ext cx="708" cy="2392621"/>
          </a:xfrm>
          <a:prstGeom prst="bentConnector3">
            <a:avLst>
              <a:gd name="adj1" fmla="val -2727245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896414E3-1229-4A15-BF6F-B079F3920D4D}"/>
              </a:ext>
            </a:extLst>
          </p:cNvPr>
          <p:cNvSpPr/>
          <p:nvPr/>
        </p:nvSpPr>
        <p:spPr>
          <a:xfrm>
            <a:off x="9608308" y="2723070"/>
            <a:ext cx="235233" cy="234682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E73FEC-DC11-4CDD-897F-32850BEAE9B1}"/>
              </a:ext>
            </a:extLst>
          </p:cNvPr>
          <p:cNvCxnSpPr>
            <a:cxnSpLocks/>
          </p:cNvCxnSpPr>
          <p:nvPr/>
        </p:nvCxnSpPr>
        <p:spPr>
          <a:xfrm flipV="1">
            <a:off x="4239175" y="3026864"/>
            <a:ext cx="653040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BBBF98-18BA-488E-8149-B3D9DB84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6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63405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 </a:t>
            </a:r>
            <a:r>
              <a:rPr lang="en-US" altLang="ko-KR" dirty="0"/>
              <a:t>– 3. </a:t>
            </a:r>
            <a:r>
              <a:rPr lang="ko-KR" altLang="en-US" dirty="0"/>
              <a:t>도면 변수</a:t>
            </a:r>
            <a:r>
              <a:rPr lang="en-US" altLang="ko-KR" dirty="0"/>
              <a:t>(</a:t>
            </a:r>
            <a:r>
              <a:rPr lang="ko-KR" altLang="en-US" dirty="0"/>
              <a:t>영업 사양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0" y="606011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▶</a:t>
            </a:r>
            <a:r>
              <a:rPr lang="ko-KR" altLang="en-US" sz="1400" b="1" dirty="0"/>
              <a:t> 올바른 예시 </a:t>
            </a:r>
            <a:r>
              <a:rPr lang="en-US" altLang="ko-KR" sz="1400" b="1" dirty="0"/>
              <a:t>2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E7BC0E4-9114-48E5-A833-A5850A43E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40946"/>
              </p:ext>
            </p:extLst>
          </p:nvPr>
        </p:nvGraphicFramePr>
        <p:xfrm>
          <a:off x="265759" y="951629"/>
          <a:ext cx="4212000" cy="4736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782945211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992827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913651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87316107"/>
                    </a:ext>
                  </a:extLst>
                </a:gridCol>
              </a:tblGrid>
              <a:tr h="22279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형상 매개변수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04557"/>
                  </a:ext>
                </a:extLst>
              </a:tr>
              <a:tr h="328006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68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① 영업사양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② 도면코드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③ 도면변수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50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◎ RAIL BRKT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H1)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EL_ERBH1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el_H1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el_BH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924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◎ RAIL BRKT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H2)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EL_ERBH2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el_H2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57273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◎ RAIL BRKT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H3)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EL_ERBH3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el_H3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2303059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BFC110-856E-49BA-AF9E-0AB424C45BF9}"/>
              </a:ext>
            </a:extLst>
          </p:cNvPr>
          <p:cNvGrpSpPr/>
          <p:nvPr/>
        </p:nvGrpSpPr>
        <p:grpSpPr>
          <a:xfrm>
            <a:off x="1060964" y="1323577"/>
            <a:ext cx="2731127" cy="3133013"/>
            <a:chOff x="1700819" y="1095567"/>
            <a:chExt cx="2637219" cy="3404539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57E8CFB-1C1D-4003-87F4-66AC1602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3492"/>
            <a:stretch/>
          </p:blipFill>
          <p:spPr>
            <a:xfrm>
              <a:off x="1700819" y="1095567"/>
              <a:ext cx="2637219" cy="3404539"/>
            </a:xfrm>
            <a:prstGeom prst="rect">
              <a:avLst/>
            </a:prstGeom>
          </p:spPr>
        </p:pic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E61F462-A8B4-4C66-9B17-247748F907AA}"/>
                </a:ext>
              </a:extLst>
            </p:cNvPr>
            <p:cNvSpPr/>
            <p:nvPr/>
          </p:nvSpPr>
          <p:spPr>
            <a:xfrm>
              <a:off x="2021746" y="1979802"/>
              <a:ext cx="402672" cy="43622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94FE65-8932-4321-BCC9-F9FCE052EF98}"/>
              </a:ext>
            </a:extLst>
          </p:cNvPr>
          <p:cNvSpPr txBox="1"/>
          <p:nvPr/>
        </p:nvSpPr>
        <p:spPr>
          <a:xfrm>
            <a:off x="4536489" y="3833067"/>
            <a:ext cx="4717582" cy="29391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※ ①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영업사양을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②의 도면코드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변환하여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③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도면변수에 적용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666D64-4D68-4A6E-9071-A3F0BCD00A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" r="1150"/>
          <a:stretch/>
        </p:blipFill>
        <p:spPr>
          <a:xfrm>
            <a:off x="4536489" y="958175"/>
            <a:ext cx="5275572" cy="28595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FFE49B-80CF-4779-90C3-6673B816B0A9}"/>
              </a:ext>
            </a:extLst>
          </p:cNvPr>
          <p:cNvSpPr/>
          <p:nvPr/>
        </p:nvSpPr>
        <p:spPr>
          <a:xfrm>
            <a:off x="4858450" y="2592280"/>
            <a:ext cx="876523" cy="41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E1267F2-9B37-4AEB-8807-8F6C020130D7}"/>
              </a:ext>
            </a:extLst>
          </p:cNvPr>
          <p:cNvSpPr/>
          <p:nvPr/>
        </p:nvSpPr>
        <p:spPr>
          <a:xfrm>
            <a:off x="4649195" y="272523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F002A9-D44C-406F-B7D7-D217B145B591}"/>
              </a:ext>
            </a:extLst>
          </p:cNvPr>
          <p:cNvSpPr/>
          <p:nvPr/>
        </p:nvSpPr>
        <p:spPr>
          <a:xfrm>
            <a:off x="4856085" y="1926455"/>
            <a:ext cx="2205618" cy="41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8B089F-D38F-4DE4-AD8F-D40B060C7ACD}"/>
              </a:ext>
            </a:extLst>
          </p:cNvPr>
          <p:cNvSpPr/>
          <p:nvPr/>
        </p:nvSpPr>
        <p:spPr>
          <a:xfrm>
            <a:off x="4856085" y="2347524"/>
            <a:ext cx="2205617" cy="133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35A833D-9F51-47B7-AD51-0C4AF41F289C}"/>
              </a:ext>
            </a:extLst>
          </p:cNvPr>
          <p:cNvSpPr/>
          <p:nvPr/>
        </p:nvSpPr>
        <p:spPr>
          <a:xfrm>
            <a:off x="4649014" y="20608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3580069-C406-484F-93DE-25CF4A2CD430}"/>
              </a:ext>
            </a:extLst>
          </p:cNvPr>
          <p:cNvSpPr/>
          <p:nvPr/>
        </p:nvSpPr>
        <p:spPr>
          <a:xfrm>
            <a:off x="4649014" y="233551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3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716146-9319-45A0-AB52-EE6706BF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7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510888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0695-BDA3-C1C5-4B99-7643CE53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2E42B6-70FB-47A8-8B27-1400E108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056" y="902803"/>
            <a:ext cx="5568944" cy="291118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9BBE17-8BA8-9254-9837-F46EFF7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 정의 </a:t>
            </a:r>
            <a:r>
              <a:rPr lang="en-US" altLang="ko-KR" dirty="0"/>
              <a:t>– 3. </a:t>
            </a:r>
            <a:r>
              <a:rPr lang="ko-KR" altLang="en-US" dirty="0"/>
              <a:t>도면 변수</a:t>
            </a:r>
            <a:r>
              <a:rPr lang="en-US" altLang="ko-KR" dirty="0"/>
              <a:t>(</a:t>
            </a:r>
            <a:r>
              <a:rPr lang="ko-KR" altLang="en-US" dirty="0"/>
              <a:t>영업 사양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F85A27A-D152-3790-9C29-0A22952B5FA3}"/>
              </a:ext>
            </a:extLst>
          </p:cNvPr>
          <p:cNvSpPr txBox="1"/>
          <p:nvPr/>
        </p:nvSpPr>
        <p:spPr>
          <a:xfrm>
            <a:off x="0" y="606011"/>
            <a:ext cx="925407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/>
              <a:t>▶</a:t>
            </a:r>
            <a:r>
              <a:rPr lang="ko-KR" altLang="en-US" sz="1400" b="1" dirty="0"/>
              <a:t> 올바른 예시 </a:t>
            </a:r>
            <a:r>
              <a:rPr lang="en-US" altLang="ko-KR" sz="1400" b="1" dirty="0"/>
              <a:t>3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E7BC0E4-9114-48E5-A833-A5850A43E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87865"/>
              </p:ext>
            </p:extLst>
          </p:nvPr>
        </p:nvGraphicFramePr>
        <p:xfrm>
          <a:off x="265759" y="907241"/>
          <a:ext cx="3897868" cy="4160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3445">
                  <a:extLst>
                    <a:ext uri="{9D8B030D-6E8A-4147-A177-3AD203B41FA5}">
                      <a16:colId xmlns:a16="http://schemas.microsoft.com/office/drawing/2014/main" val="3060745847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2840036730"/>
                    </a:ext>
                  </a:extLst>
                </a:gridCol>
                <a:gridCol w="1269507">
                  <a:extLst>
                    <a:ext uri="{9D8B030D-6E8A-4147-A177-3AD203B41FA5}">
                      <a16:colId xmlns:a16="http://schemas.microsoft.com/office/drawing/2014/main" val="1022892948"/>
                    </a:ext>
                  </a:extLst>
                </a:gridCol>
              </a:tblGrid>
              <a:tr h="22279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속성 매개변수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9104557"/>
                  </a:ext>
                </a:extLst>
              </a:tr>
              <a:tr h="328006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72568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① 영업사양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② 도면코드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50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용량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EL_ACAPA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el_CAPA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99249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694FE65-8932-4321-BCC9-F9FCE052EF98}"/>
              </a:ext>
            </a:extLst>
          </p:cNvPr>
          <p:cNvSpPr txBox="1"/>
          <p:nvPr/>
        </p:nvSpPr>
        <p:spPr>
          <a:xfrm>
            <a:off x="265759" y="5153943"/>
            <a:ext cx="8913752" cy="29667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속성 매개변수는 형상에 영향을 끼치지 않고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G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번호 구분이나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SPEC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정의를 위해 필요한 매개변수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EB17AD3-01CC-4026-B011-3D9EAC65A0C7}"/>
              </a:ext>
            </a:extLst>
          </p:cNvPr>
          <p:cNvSpPr/>
          <p:nvPr/>
        </p:nvSpPr>
        <p:spPr>
          <a:xfrm>
            <a:off x="4338476" y="218388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1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1FEA9B4-99A1-43AB-AE3A-BB466365B039}"/>
              </a:ext>
            </a:extLst>
          </p:cNvPr>
          <p:cNvSpPr/>
          <p:nvPr/>
        </p:nvSpPr>
        <p:spPr>
          <a:xfrm>
            <a:off x="4563122" y="1916788"/>
            <a:ext cx="2335619" cy="130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73326A-C574-47BA-B89F-15406DEB2B3C}"/>
              </a:ext>
            </a:extLst>
          </p:cNvPr>
          <p:cNvSpPr/>
          <p:nvPr/>
        </p:nvSpPr>
        <p:spPr>
          <a:xfrm>
            <a:off x="4563123" y="2204602"/>
            <a:ext cx="929790" cy="130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6F2585F-D590-4BAC-85EB-9B51E6845DCC}"/>
              </a:ext>
            </a:extLst>
          </p:cNvPr>
          <p:cNvSpPr/>
          <p:nvPr/>
        </p:nvSpPr>
        <p:spPr>
          <a:xfrm>
            <a:off x="4338476" y="189190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2</a:t>
            </a:r>
            <a:endParaRPr lang="ko-KR" altLang="en-US" sz="11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D91C7-02E3-4CB7-887D-390BF1E65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42" y="1335590"/>
            <a:ext cx="3638557" cy="301023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CDA535-45C3-4EF8-AEB0-B533D281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A261-C0A0-4330-9A44-A0A70CF1D216}" type="slidenum">
              <a:rPr kumimoji="1" lang="ko-KR" altLang="en-US" sz="1089" smtClean="0">
                <a:solidFill>
                  <a:srgbClr val="0D3F93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pPr/>
              <a:t>8</a:t>
            </a:fld>
            <a:endParaRPr kumimoji="1" lang="ko-KR" altLang="en-US" sz="1089" dirty="0">
              <a:solidFill>
                <a:srgbClr val="0D3F93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640662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sz="1200" dirty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400" dirty="0" smtClean="0">
            <a:solidFill>
              <a:schemeClr val="tx1">
                <a:lumMod val="75000"/>
                <a:lumOff val="25000"/>
              </a:schemeClr>
            </a:solidFill>
            <a:latin typeface="Arial Unicode MS" panose="020B06040202020202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c31159-9d29-4a79-b842-e0eec0c7a2aa" xsi:nil="true"/>
    <lcf76f155ced4ddcb4097134ff3c332f xmlns="058043bf-db82-4778-bf19-9be072ac17e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5CA21838F87184E826F5369B7663ED3" ma:contentTypeVersion="14" ma:contentTypeDescription="새 문서를 만듭니다." ma:contentTypeScope="" ma:versionID="8556a883d3d7d46200ddb20a6ee6d6c7">
  <xsd:schema xmlns:xsd="http://www.w3.org/2001/XMLSchema" xmlns:xs="http://www.w3.org/2001/XMLSchema" xmlns:p="http://schemas.microsoft.com/office/2006/metadata/properties" xmlns:ns2="058043bf-db82-4778-bf19-9be072ac17e0" xmlns:ns3="e5c31159-9d29-4a79-b842-e0eec0c7a2aa" targetNamespace="http://schemas.microsoft.com/office/2006/metadata/properties" ma:root="true" ma:fieldsID="bfc9278ebb2feb7aabd782f43805228c" ns2:_="" ns3:_="">
    <xsd:import namespace="058043bf-db82-4778-bf19-9be072ac17e0"/>
    <xsd:import namespace="e5c31159-9d29-4a79-b842-e0eec0c7a2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Details" minOccurs="0"/>
                <xsd:element ref="ns3:SharedWithUser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043bf-db82-4778-bf19-9be072ac17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a2f7d99-32ea-4507-aec9-074d197001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31159-9d29-4a79-b842-e0eec0c7a2aa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14" nillable="true" ma:displayName="Taxonomy Catch All Column" ma:hidden="true" ma:list="{3ff3399e-59df-4645-aebb-c576afc21d5f}" ma:internalName="TaxCatchAll" ma:showField="CatchAllData" ma:web="e5c31159-9d29-4a79-b842-e0eec0c7a2a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DB9C78-6AA9-499D-8B7B-5E07B174B1ED}">
  <ds:schemaRefs>
    <ds:schemaRef ds:uri="http://schemas.microsoft.com/office/2006/documentManagement/types"/>
    <ds:schemaRef ds:uri="http://schemas.microsoft.com/office/2006/metadata/properties"/>
    <ds:schemaRef ds:uri="058043bf-db82-4778-bf19-9be072ac17e0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e5c31159-9d29-4a79-b842-e0eec0c7a2aa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F1FFB6E-C2C8-47A3-B669-9DAB2B0D4B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8043bf-db82-4778-bf19-9be072ac17e0"/>
    <ds:schemaRef ds:uri="e5c31159-9d29-4a79-b842-e0eec0c7a2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FCC3D-7487-4F8E-9595-AE5716E6EF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1687</TotalTime>
  <Words>1782</Words>
  <Application>Microsoft Office PowerPoint</Application>
  <PresentationFormat>A4 용지(210x297mm)</PresentationFormat>
  <Paragraphs>468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Arial Unicode MS</vt:lpstr>
      <vt:lpstr>Noto Sans KR</vt:lpstr>
      <vt:lpstr>Noto Sans Med</vt:lpstr>
      <vt:lpstr>굴림</vt:lpstr>
      <vt:lpstr>맑은 고딕</vt:lpstr>
      <vt:lpstr>맑은 고딕</vt:lpstr>
      <vt:lpstr>Arial</vt:lpstr>
      <vt:lpstr>Calibri</vt:lpstr>
      <vt:lpstr>Calibri Light</vt:lpstr>
      <vt:lpstr>Office 테마</vt:lpstr>
      <vt:lpstr>3D 매개변수 정의</vt:lpstr>
      <vt:lpstr>매개변수 정의</vt:lpstr>
      <vt:lpstr>매개변수 정의 – 1. 영업사양 </vt:lpstr>
      <vt:lpstr>매개변수 정의 – 2. 3D MODELING 변수</vt:lpstr>
      <vt:lpstr>매개변수 정의 – 3. 도면 변수(영업 사양)</vt:lpstr>
      <vt:lpstr>매개변수 정의 – 3. 도면 변수(영업 사양)</vt:lpstr>
      <vt:lpstr>매개변수 정의 – 3. 도면 변수(영업 사양)</vt:lpstr>
      <vt:lpstr>매개변수 정의 – 3. 도면 변수(영업 사양)</vt:lpstr>
      <vt:lpstr>매개변수 정의 – 3. 도면 변수(영업 사양)</vt:lpstr>
      <vt:lpstr>매개변수 정의 – 3. 도면 변수(영업 사양)</vt:lpstr>
      <vt:lpstr>매개변수 정의 – 4. 도면 변수(영업 사양 외)</vt:lpstr>
      <vt:lpstr>매개변수 정의 – 4. 도면 변수(영업 사양 외)</vt:lpstr>
      <vt:lpstr>매개변수 정의 – 4. 도면 변수(영업 사양 외)</vt:lpstr>
      <vt:lpstr>매개변수 정의 – 5. 종속 변수</vt:lpstr>
      <vt:lpstr>매개변수 정의 – 5. 종속 변수</vt:lpstr>
      <vt:lpstr>매개변수 정의 – 6. 사용자 입력 변수</vt:lpstr>
      <vt:lpstr>매개변수 정의 – 7. 사용자 입력 변수를 제어하기 위한 변수</vt:lpstr>
      <vt:lpstr>매개변수 정의 – 8. 도면에 특정할 수 없는 변수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차세엽/CHA SE YUP</dc:creator>
  <cp:lastModifiedBy>장인자 </cp:lastModifiedBy>
  <cp:revision>837</cp:revision>
  <cp:lastPrinted>2023-06-28T05:21:25Z</cp:lastPrinted>
  <dcterms:modified xsi:type="dcterms:W3CDTF">2024-11-26T02:54:40Z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0x01010005CA21838F87184E826F5369B7663ED3</vt:lpwstr>
  </property>
  <property fmtid="{D5CDD505-2E9C-101B-9397-08002B2CF9AE}" pid="3" name="MediaServiceImageTags">
    <vt:lpwstr/>
  </property>
  <property fmtid="{D5CDD505-2E9C-101B-9397-08002B2CF9AE}" pid="4" name="MSIP_Label_1fd51960-f5ab-455f-8de0-bc0d6c02aaf3_Enabled">
    <vt:lpwstr>true</vt:lpwstr>
  </property>
  <property fmtid="{D5CDD505-2E9C-101B-9397-08002B2CF9AE}" pid="5" name="MSIP_Label_1fd51960-f5ab-455f-8de0-bc0d6c02aaf3_SetDate">
    <vt:lpwstr>2023-08-10T04:41:49Z</vt:lpwstr>
  </property>
  <property fmtid="{D5CDD505-2E9C-101B-9397-08002B2CF9AE}" pid="6" name="MSIP_Label_1fd51960-f5ab-455f-8de0-bc0d6c02aaf3_Method">
    <vt:lpwstr>Privileged</vt:lpwstr>
  </property>
  <property fmtid="{D5CDD505-2E9C-101B-9397-08002B2CF9AE}" pid="7" name="MSIP_Label_1fd51960-f5ab-455f-8de0-bc0d6c02aaf3_Name">
    <vt:lpwstr>Public</vt:lpwstr>
  </property>
  <property fmtid="{D5CDD505-2E9C-101B-9397-08002B2CF9AE}" pid="8" name="MSIP_Label_1fd51960-f5ab-455f-8de0-bc0d6c02aaf3_SiteId">
    <vt:lpwstr>f8d5ac98-8fa9-4355-8cd9-84f322fb0a78</vt:lpwstr>
  </property>
  <property fmtid="{D5CDD505-2E9C-101B-9397-08002B2CF9AE}" pid="9" name="MSIP_Label_1fd51960-f5ab-455f-8de0-bc0d6c02aaf3_ActionId">
    <vt:lpwstr>b0603cd4-9344-4b44-9cd1-b8a5a478db60</vt:lpwstr>
  </property>
  <property fmtid="{D5CDD505-2E9C-101B-9397-08002B2CF9AE}" pid="10" name="MSIP_Label_1fd51960-f5ab-455f-8de0-bc0d6c02aaf3_ContentBits">
    <vt:lpwstr>0</vt:lpwstr>
  </property>
</Properties>
</file>