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AF5F1-73E4-4325-A7E3-F7A60D8F938E}" type="datetimeFigureOut">
              <a:rPr lang="de-DE" smtClean="0"/>
              <a:t>29.11.2017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753E-1E6F-4955-8BE2-EDE08375DA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2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69DB-AC93-4464-AB11-D986C5BD8C4B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54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C510-9D3C-4A20-BD9E-DF0A15C57374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23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1DBB-1116-4635-83ED-884CBC1FAEC2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1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7D03-E4DB-4A51-A490-8A744BFBCE8C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09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F500-4793-440C-952C-DA28D87FCDE1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4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82AF-0A12-4626-83A2-7D45BE09209C}" type="datetime1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5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FC8-9DBB-4B5C-8265-B2C38201FA1A}" type="datetime1">
              <a:rPr lang="de-DE" smtClean="0"/>
              <a:t>29.11.2017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9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D315-0506-48C5-8D9E-4A634E2AB403}" type="datetime1">
              <a:rPr lang="de-DE" smtClean="0"/>
              <a:t>29.11.2017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9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F24D-94D4-4725-A115-8F69CA8F62C9}" type="datetime1">
              <a:rPr lang="de-DE" smtClean="0"/>
              <a:t>29.11.2017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542C-533E-4B87-AA34-AA2A87860FD0}" type="datetime1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68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9DDC-20F2-47E6-9EE1-2DCE4863C97E}" type="datetime1">
              <a:rPr lang="de-DE" smtClean="0"/>
              <a:t>29.11.2017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8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C3F6-98DE-4EED-8A03-57FBA3CEEA43}" type="datetime1">
              <a:rPr lang="de-DE" smtClean="0"/>
              <a:t>29.11.2017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A62B-1117-43E2-AAF2-BF727F387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56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Movies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Student Project Data Mining HWS17</a:t>
            </a:r>
          </a:p>
          <a:p>
            <a:r>
              <a:rPr lang="de-DE" dirty="0"/>
              <a:t>Team 6</a:t>
            </a:r>
          </a:p>
        </p:txBody>
      </p:sp>
    </p:spTree>
    <p:extLst>
      <p:ext uri="{BB962C8B-B14F-4D97-AF65-F5344CB8AC3E}">
        <p14:creationId xmlns:p14="http://schemas.microsoft.com/office/powerpoint/2010/main" val="393721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 –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Approaches</a:t>
            </a:r>
          </a:p>
          <a:p>
            <a:pPr lvl="1"/>
            <a:r>
              <a:rPr lang="en-US" b="1" dirty="0" smtClean="0"/>
              <a:t>Models</a:t>
            </a:r>
            <a:r>
              <a:rPr lang="en-US" dirty="0" smtClean="0"/>
              <a:t>: k-NN, Naïve Bayes, Decision Tree, Random Forest, SVM, </a:t>
            </a:r>
            <a:r>
              <a:rPr lang="en-US" dirty="0" err="1" smtClean="0"/>
              <a:t>NeuralNet</a:t>
            </a:r>
            <a:endParaRPr lang="en-US" dirty="0" smtClean="0"/>
          </a:p>
          <a:p>
            <a:pPr lvl="1"/>
            <a:r>
              <a:rPr lang="en-US" b="1" dirty="0" smtClean="0"/>
              <a:t>Feature Selection</a:t>
            </a:r>
            <a:r>
              <a:rPr lang="en-US" dirty="0" smtClean="0"/>
              <a:t>: try-and-error of different combinations of columns</a:t>
            </a:r>
          </a:p>
          <a:p>
            <a:pPr lvl="1"/>
            <a:r>
              <a:rPr lang="en-US" b="1" dirty="0" err="1" smtClean="0"/>
              <a:t>Hyperparameter</a:t>
            </a:r>
            <a:r>
              <a:rPr lang="en-US" b="1" dirty="0" smtClean="0"/>
              <a:t> Selection</a:t>
            </a:r>
            <a:r>
              <a:rPr lang="en-US" dirty="0" smtClean="0"/>
              <a:t>: </a:t>
            </a:r>
            <a:r>
              <a:rPr lang="en-US" dirty="0" err="1" smtClean="0"/>
              <a:t>GridSearch</a:t>
            </a:r>
            <a:endParaRPr lang="en-US" dirty="0" smtClean="0"/>
          </a:p>
          <a:p>
            <a:pPr lvl="1"/>
            <a:r>
              <a:rPr lang="en-US" b="1" dirty="0" smtClean="0"/>
              <a:t>Evaluation</a:t>
            </a:r>
            <a:r>
              <a:rPr lang="en-US" dirty="0" smtClean="0"/>
              <a:t>: Cross-Validation using </a:t>
            </a:r>
            <a:r>
              <a:rPr lang="en-US" dirty="0" err="1" smtClean="0"/>
              <a:t>GridSearch</a:t>
            </a:r>
            <a:r>
              <a:rPr lang="en-US" dirty="0" smtClean="0"/>
              <a:t>, F1 (macro) measure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Models are only guessing yes.</a:t>
            </a:r>
          </a:p>
          <a:p>
            <a:pPr lvl="1"/>
            <a:r>
              <a:rPr lang="en-US" dirty="0" smtClean="0"/>
              <a:t>Label balance: 76% yes, 24% no</a:t>
            </a:r>
          </a:p>
          <a:p>
            <a:pPr lvl="1"/>
            <a:r>
              <a:rPr lang="en-US" dirty="0" smtClean="0"/>
              <a:t>no/minor improvements with </a:t>
            </a:r>
            <a:r>
              <a:rPr lang="en-US" dirty="0" err="1" smtClean="0"/>
              <a:t>upsampling</a:t>
            </a:r>
            <a:r>
              <a:rPr lang="en-US" dirty="0" smtClean="0"/>
              <a:t>, </a:t>
            </a:r>
            <a:r>
              <a:rPr lang="en-US" dirty="0" err="1" smtClean="0"/>
              <a:t>downsampling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9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 –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Approaches</a:t>
            </a:r>
          </a:p>
          <a:p>
            <a:pPr lvl="1"/>
            <a:r>
              <a:rPr lang="en-US" b="1" dirty="0" smtClean="0"/>
              <a:t>Models</a:t>
            </a:r>
            <a:r>
              <a:rPr lang="en-US" dirty="0" smtClean="0"/>
              <a:t>: k-NN, Naïve Bayes, Decision Tree, Random Forest, SVM, </a:t>
            </a:r>
            <a:r>
              <a:rPr lang="en-US" dirty="0" err="1" smtClean="0"/>
              <a:t>NeuralNet</a:t>
            </a:r>
            <a:endParaRPr lang="en-US" dirty="0" smtClean="0"/>
          </a:p>
          <a:p>
            <a:pPr lvl="1"/>
            <a:r>
              <a:rPr lang="en-US" b="1" dirty="0" smtClean="0"/>
              <a:t>Feature Selection</a:t>
            </a:r>
            <a:r>
              <a:rPr lang="en-US" dirty="0" smtClean="0"/>
              <a:t>: try-and-error of different combinations of columns</a:t>
            </a:r>
          </a:p>
          <a:p>
            <a:pPr lvl="1"/>
            <a:r>
              <a:rPr lang="en-US" b="1" dirty="0" err="1" smtClean="0"/>
              <a:t>Hyperparameter</a:t>
            </a:r>
            <a:r>
              <a:rPr lang="en-US" b="1" dirty="0" smtClean="0"/>
              <a:t> Selection</a:t>
            </a:r>
            <a:r>
              <a:rPr lang="en-US" dirty="0" smtClean="0"/>
              <a:t>: </a:t>
            </a:r>
            <a:r>
              <a:rPr lang="en-US" dirty="0" err="1" smtClean="0"/>
              <a:t>GridSearch</a:t>
            </a:r>
            <a:endParaRPr lang="en-US" dirty="0" smtClean="0"/>
          </a:p>
          <a:p>
            <a:pPr lvl="1"/>
            <a:r>
              <a:rPr lang="en-US" b="1" dirty="0" smtClean="0"/>
              <a:t>Evaluation</a:t>
            </a:r>
            <a:r>
              <a:rPr lang="en-US" dirty="0" smtClean="0"/>
              <a:t>: Cross-Validation using </a:t>
            </a:r>
            <a:r>
              <a:rPr lang="en-US" dirty="0" err="1" smtClean="0"/>
              <a:t>GridSearch</a:t>
            </a:r>
            <a:r>
              <a:rPr lang="en-US" dirty="0" smtClean="0"/>
              <a:t>, F1 (macro) measure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Models are only guessing yes.</a:t>
            </a:r>
          </a:p>
          <a:p>
            <a:pPr lvl="1"/>
            <a:r>
              <a:rPr lang="en-US" dirty="0" smtClean="0"/>
              <a:t>Label balance: 76% yes, 24% no</a:t>
            </a:r>
          </a:p>
          <a:p>
            <a:pPr lvl="1"/>
            <a:r>
              <a:rPr lang="en-US" dirty="0" smtClean="0"/>
              <a:t>no/minor improvements with </a:t>
            </a:r>
            <a:r>
              <a:rPr lang="en-US" dirty="0" err="1" smtClean="0"/>
              <a:t>upsampling</a:t>
            </a:r>
            <a:r>
              <a:rPr lang="en-US" dirty="0" smtClean="0"/>
              <a:t>, </a:t>
            </a:r>
            <a:r>
              <a:rPr lang="en-US" dirty="0" err="1" smtClean="0"/>
              <a:t>downsampling</a:t>
            </a:r>
            <a:endParaRPr lang="en-US" dirty="0" smtClean="0"/>
          </a:p>
          <a:p>
            <a:pPr lvl="1"/>
            <a:r>
              <a:rPr lang="en-US" b="1" dirty="0" smtClean="0"/>
              <a:t>Fail …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1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movies_metadata.csv</a:t>
            </a:r>
          </a:p>
          <a:p>
            <a:pPr lvl="1"/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metadata</a:t>
            </a:r>
            <a:endParaRPr lang="de-DE" dirty="0" smtClean="0"/>
          </a:p>
          <a:p>
            <a:r>
              <a:rPr lang="de-DE" b="1" dirty="0" smtClean="0"/>
              <a:t>credits.csv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actors</a:t>
            </a:r>
            <a:r>
              <a:rPr lang="de-DE" dirty="0" smtClean="0"/>
              <a:t>, </a:t>
            </a:r>
            <a:r>
              <a:rPr lang="de-DE" dirty="0" err="1" smtClean="0"/>
              <a:t>directors</a:t>
            </a:r>
            <a:r>
              <a:rPr lang="de-DE" dirty="0" smtClean="0"/>
              <a:t>,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14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 – </a:t>
            </a: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Dropped columns</a:t>
            </a:r>
          </a:p>
          <a:p>
            <a:pPr lvl="1"/>
            <a:r>
              <a:rPr lang="en-US" dirty="0" smtClean="0"/>
              <a:t>homepage: String</a:t>
            </a:r>
          </a:p>
          <a:p>
            <a:pPr lvl="1"/>
            <a:r>
              <a:rPr lang="en-US" dirty="0" err="1" smtClean="0"/>
              <a:t>imdb_id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err="1" smtClean="0"/>
              <a:t>original_language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err="1" smtClean="0"/>
              <a:t>original_title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/>
              <a:t>overview: String</a:t>
            </a:r>
          </a:p>
          <a:p>
            <a:pPr lvl="1"/>
            <a:r>
              <a:rPr lang="en-US" dirty="0" smtClean="0"/>
              <a:t>popularity: Numeric</a:t>
            </a:r>
          </a:p>
          <a:p>
            <a:pPr lvl="1"/>
            <a:r>
              <a:rPr lang="en-US" dirty="0" err="1" smtClean="0"/>
              <a:t>poster_path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err="1" smtClean="0"/>
              <a:t>spoken_languages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/>
              <a:t>tagline: String</a:t>
            </a:r>
          </a:p>
          <a:p>
            <a:pPr lvl="1"/>
            <a:r>
              <a:rPr lang="en-US" dirty="0" smtClean="0"/>
              <a:t>title: String</a:t>
            </a:r>
          </a:p>
          <a:p>
            <a:pPr lvl="1"/>
            <a:r>
              <a:rPr lang="en-US" dirty="0" smtClean="0"/>
              <a:t>video: Boolean</a:t>
            </a:r>
          </a:p>
          <a:p>
            <a:pPr lvl="1"/>
            <a:r>
              <a:rPr lang="en-US" dirty="0" err="1" smtClean="0"/>
              <a:t>vote_average</a:t>
            </a:r>
            <a:r>
              <a:rPr lang="en-US" dirty="0" smtClean="0"/>
              <a:t>: Numeric</a:t>
            </a:r>
          </a:p>
          <a:p>
            <a:pPr lvl="1"/>
            <a:r>
              <a:rPr lang="en-US" dirty="0" err="1" smtClean="0"/>
              <a:t>vote_count</a:t>
            </a:r>
            <a:r>
              <a:rPr lang="en-US" dirty="0" smtClean="0"/>
              <a:t>: Numeric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l="802"/>
          <a:stretch/>
        </p:blipFill>
        <p:spPr>
          <a:xfrm>
            <a:off x="5386646" y="1690688"/>
            <a:ext cx="6641869" cy="43798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18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 – </a:t>
            </a:r>
            <a:r>
              <a:rPr lang="de-DE" dirty="0" err="1" smtClean="0"/>
              <a:t>Metadata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Kept columns</a:t>
            </a:r>
          </a:p>
          <a:p>
            <a:pPr lvl="1"/>
            <a:r>
              <a:rPr lang="en-US" dirty="0" smtClean="0"/>
              <a:t>adult: Boolean</a:t>
            </a:r>
          </a:p>
          <a:p>
            <a:pPr lvl="1"/>
            <a:r>
              <a:rPr lang="en-US" dirty="0" err="1" smtClean="0"/>
              <a:t>belongs_to_collection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/>
              <a:t>budget: Numeric</a:t>
            </a:r>
          </a:p>
          <a:p>
            <a:pPr lvl="1"/>
            <a:r>
              <a:rPr lang="en-US" dirty="0" smtClean="0"/>
              <a:t>genres: String</a:t>
            </a:r>
          </a:p>
          <a:p>
            <a:pPr lvl="1"/>
            <a:r>
              <a:rPr lang="en-US" dirty="0" err="1" smtClean="0"/>
              <a:t>production_companies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err="1" smtClean="0"/>
              <a:t>production_countries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err="1" smtClean="0"/>
              <a:t>release_date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smtClean="0"/>
              <a:t>revenue: Numeric</a:t>
            </a:r>
          </a:p>
          <a:p>
            <a:pPr lvl="1"/>
            <a:r>
              <a:rPr lang="en-US" dirty="0" smtClean="0"/>
              <a:t>runtime: Numeric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802"/>
          <a:stretch/>
        </p:blipFill>
        <p:spPr>
          <a:xfrm>
            <a:off x="5386646" y="1690688"/>
            <a:ext cx="6641869" cy="4379800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5370022" y="1697205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5370021" y="1893078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5386646" y="2081977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386646" y="2270957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5370020" y="3768270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5370019" y="3989082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5386646" y="4184955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386646" y="4378605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5386646" y="4572255"/>
            <a:ext cx="6658493" cy="17175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19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Features created</a:t>
                </a:r>
              </a:p>
              <a:p>
                <a:pPr lvl="1"/>
                <a:r>
                  <a:rPr lang="en-US" dirty="0" smtClean="0"/>
                  <a:t>year: year of </a:t>
                </a:r>
                <a:r>
                  <a:rPr lang="en-US" dirty="0" err="1" smtClean="0"/>
                  <a:t>release_date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quarter: quarter of </a:t>
                </a:r>
                <a:r>
                  <a:rPr lang="en-US" dirty="0" err="1" smtClean="0"/>
                  <a:t>release_date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belongs_to_collection</a:t>
                </a:r>
                <a:r>
                  <a:rPr lang="en-US" dirty="0" smtClean="0"/>
                  <a:t>: turned into </a:t>
                </a:r>
                <a:r>
                  <a:rPr lang="en-US" dirty="0" err="1" smtClean="0"/>
                  <a:t>boolean</a:t>
                </a:r>
                <a:r>
                  <a:rPr lang="en-US" dirty="0" smtClean="0"/>
                  <a:t> (yes/no)</a:t>
                </a:r>
              </a:p>
              <a:p>
                <a:pPr lvl="1"/>
                <a:r>
                  <a:rPr lang="en-US" dirty="0" smtClean="0"/>
                  <a:t>productivity: numerical target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e-DE" sz="1500" b="0" i="0" smtClean="0">
                            <a:latin typeface="Cambria Math" panose="02040503050406030204" pitchFamily="18" charset="0"/>
                          </a:rPr>
                          <m:t>revenue</m:t>
                        </m:r>
                      </m:num>
                      <m:den>
                        <m:r>
                          <m:rPr>
                            <m:nor/>
                          </m:rPr>
                          <a:rPr lang="de-DE" sz="1500" b="0" i="0" smtClean="0">
                            <a:latin typeface="Cambria Math" panose="02040503050406030204" pitchFamily="18" charset="0"/>
                          </a:rPr>
                          <m:t>budget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err="1" smtClean="0">
                    <a:sym typeface="Wingdings" panose="05000000000000000000" pitchFamily="2" charset="2"/>
                  </a:rPr>
                  <a:t>productivity_binned</a:t>
                </a:r>
                <a:r>
                  <a:rPr lang="en-US" dirty="0" smtClean="0">
                    <a:sym typeface="Wingdings" panose="05000000000000000000" pitchFamily="2" charset="2"/>
                  </a:rPr>
                  <a:t>_: two columns containing binned labels for 4 and 2 classes</a:t>
                </a:r>
              </a:p>
              <a:p>
                <a:pPr lvl="2"/>
                <a:r>
                  <a:rPr lang="en-US" dirty="0" smtClean="0">
                    <a:sym typeface="Wingdings" panose="05000000000000000000" pitchFamily="2" charset="2"/>
                  </a:rPr>
                  <a:t>dropped revenue and productivity after binning</a:t>
                </a:r>
                <a:endParaRPr lang="en-US" dirty="0" smtClean="0"/>
              </a:p>
              <a:p>
                <a:pPr lvl="1"/>
                <a:r>
                  <a:rPr lang="en-US" b="1" dirty="0" smtClean="0"/>
                  <a:t>all kept numerical features normalized (runtime, quarter, year, budget)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2775"/>
            <a:ext cx="5303538" cy="21857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01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Features created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genres: turned into one-hot-encoding (19)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production_countries</a:t>
            </a:r>
            <a:r>
              <a:rPr lang="en-US" dirty="0" smtClean="0">
                <a:solidFill>
                  <a:srgbClr val="0070C0"/>
                </a:solidFill>
              </a:rPr>
              <a:t>: turned into one-hot-encoding (77)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company_: </a:t>
            </a:r>
            <a:r>
              <a:rPr lang="en-US" dirty="0" err="1" smtClean="0">
                <a:solidFill>
                  <a:srgbClr val="0070C0"/>
                </a:solidFill>
              </a:rPr>
              <a:t>production_companies</a:t>
            </a:r>
            <a:r>
              <a:rPr lang="en-US" dirty="0" smtClean="0">
                <a:solidFill>
                  <a:srgbClr val="0070C0"/>
                </a:solidFill>
              </a:rPr>
              <a:t> turned into one-hot-encoding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actor_: one-hot-encoding of actors from credits.csv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director_: one-hot-encoding of directors from credits.csv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42667"/>
          <a:stretch/>
        </p:blipFill>
        <p:spPr>
          <a:xfrm>
            <a:off x="1686099" y="4342749"/>
            <a:ext cx="3124200" cy="19823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301" y="4476663"/>
            <a:ext cx="3133725" cy="171450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2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 –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Productivity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>
                <a:solidFill>
                  <a:srgbClr val="C00000"/>
                </a:solidFill>
              </a:rPr>
              <a:t>missing values</a:t>
            </a:r>
            <a:r>
              <a:rPr lang="en-US" dirty="0" smtClean="0"/>
              <a:t> for revenue and budget</a:t>
            </a:r>
          </a:p>
          <a:p>
            <a:pPr lvl="1"/>
            <a:r>
              <a:rPr lang="en-US" dirty="0" smtClean="0"/>
              <a:t>checking of present values has shown </a:t>
            </a:r>
            <a:r>
              <a:rPr lang="en-US" dirty="0" smtClean="0">
                <a:solidFill>
                  <a:srgbClr val="C00000"/>
                </a:solidFill>
              </a:rPr>
              <a:t>inconsistencies</a:t>
            </a:r>
          </a:p>
          <a:p>
            <a:pPr lvl="2"/>
            <a:r>
              <a:rPr lang="en-US" dirty="0" smtClean="0"/>
              <a:t>different currencies</a:t>
            </a:r>
          </a:p>
          <a:p>
            <a:pPr lvl="2"/>
            <a:r>
              <a:rPr lang="en-US" dirty="0" smtClean="0"/>
              <a:t>different scales</a:t>
            </a:r>
          </a:p>
          <a:p>
            <a:pPr lvl="2"/>
            <a:r>
              <a:rPr lang="en-US" dirty="0" smtClean="0"/>
              <a:t>different assumptions (US only vs. worldwide)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solution</a:t>
            </a:r>
            <a:r>
              <a:rPr lang="en-US" dirty="0" smtClean="0"/>
              <a:t>: mining of budget and revenue data from </a:t>
            </a:r>
            <a:r>
              <a:rPr lang="en-US" dirty="0" smtClean="0">
                <a:latin typeface="+mj-lt"/>
              </a:rPr>
              <a:t>imdb.com</a:t>
            </a:r>
            <a:r>
              <a:rPr lang="en-US" dirty="0" smtClean="0"/>
              <a:t> and </a:t>
            </a:r>
            <a:r>
              <a:rPr lang="en-US" dirty="0" smtClean="0">
                <a:latin typeface="+mj-lt"/>
              </a:rPr>
              <a:t>thenumbers.com</a:t>
            </a:r>
          </a:p>
          <a:p>
            <a:pPr lvl="2"/>
            <a:r>
              <a:rPr lang="en-US" dirty="0" smtClean="0"/>
              <a:t>new data set contains ~3,900 rows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7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 –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Company</a:t>
            </a:r>
          </a:p>
          <a:p>
            <a:pPr lvl="1"/>
            <a:r>
              <a:rPr lang="en-US" dirty="0" smtClean="0"/>
              <a:t>company names are </a:t>
            </a:r>
            <a:r>
              <a:rPr lang="en-US" dirty="0" smtClean="0">
                <a:solidFill>
                  <a:srgbClr val="C00000"/>
                </a:solidFill>
              </a:rPr>
              <a:t>not normalized</a:t>
            </a: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solution</a:t>
            </a:r>
            <a:r>
              <a:rPr lang="en-US" dirty="0" smtClean="0"/>
              <a:t>: used regular expressions to correct and</a:t>
            </a:r>
            <a:br>
              <a:rPr lang="en-US" dirty="0" smtClean="0"/>
            </a:br>
            <a:r>
              <a:rPr lang="en-US" dirty="0" smtClean="0"/>
              <a:t>combine the names as good as possible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56" y="1435561"/>
            <a:ext cx="2438400" cy="9810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422" y="2742333"/>
            <a:ext cx="3048000" cy="11239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945" y="2742333"/>
            <a:ext cx="2076450" cy="333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439" y="3109045"/>
            <a:ext cx="2771775" cy="3905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439" y="3532907"/>
            <a:ext cx="2105025" cy="3524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231" y="3007648"/>
            <a:ext cx="2409825" cy="5334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725" y="4886325"/>
            <a:ext cx="4486275" cy="1323975"/>
          </a:xfrm>
          <a:prstGeom prst="rect">
            <a:avLst/>
          </a:prstGeom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Original Data Set –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Approaches</a:t>
            </a:r>
          </a:p>
          <a:p>
            <a:pPr lvl="1"/>
            <a:r>
              <a:rPr lang="en-US" b="1" dirty="0" smtClean="0"/>
              <a:t>Models</a:t>
            </a:r>
            <a:r>
              <a:rPr lang="en-US" dirty="0" smtClean="0"/>
              <a:t>: k-NN, Naïve Bayes, Decision Tree, Random Forest, SVM, </a:t>
            </a:r>
            <a:r>
              <a:rPr lang="en-US" dirty="0" err="1" smtClean="0"/>
              <a:t>NeuralNet</a:t>
            </a:r>
            <a:endParaRPr lang="en-US" dirty="0" smtClean="0"/>
          </a:p>
          <a:p>
            <a:pPr lvl="1"/>
            <a:r>
              <a:rPr lang="en-US" b="1" dirty="0" smtClean="0"/>
              <a:t>Feature Selection</a:t>
            </a:r>
            <a:r>
              <a:rPr lang="en-US" dirty="0" smtClean="0"/>
              <a:t>: try-and-error of different combinations of columns</a:t>
            </a:r>
          </a:p>
          <a:p>
            <a:pPr lvl="1"/>
            <a:r>
              <a:rPr lang="en-US" b="1" dirty="0" err="1" smtClean="0"/>
              <a:t>Hyperparameter</a:t>
            </a:r>
            <a:r>
              <a:rPr lang="en-US" b="1" dirty="0" smtClean="0"/>
              <a:t> Selection</a:t>
            </a:r>
            <a:r>
              <a:rPr lang="en-US" dirty="0" smtClean="0"/>
              <a:t>: </a:t>
            </a:r>
            <a:r>
              <a:rPr lang="en-US" dirty="0" err="1" smtClean="0"/>
              <a:t>GridSearch</a:t>
            </a:r>
            <a:endParaRPr lang="en-US" dirty="0" smtClean="0"/>
          </a:p>
          <a:p>
            <a:pPr lvl="1"/>
            <a:r>
              <a:rPr lang="en-US" b="1" dirty="0" smtClean="0"/>
              <a:t>Evaluation</a:t>
            </a:r>
            <a:r>
              <a:rPr lang="en-US" dirty="0" smtClean="0"/>
              <a:t>: Cross-Validation using </a:t>
            </a:r>
            <a:r>
              <a:rPr lang="en-US" dirty="0" err="1" smtClean="0"/>
              <a:t>GridSearch</a:t>
            </a:r>
            <a:r>
              <a:rPr lang="en-US" dirty="0" smtClean="0"/>
              <a:t>, F1 (macro) measure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62B-1117-43E2-AAF2-BF727F3879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36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Breitbild</PresentationFormat>
  <Paragraphs>104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</vt:lpstr>
      <vt:lpstr>Mining the Success for Movies</vt:lpstr>
      <vt:lpstr>Original Data Set</vt:lpstr>
      <vt:lpstr>Original Data Set – Metadata</vt:lpstr>
      <vt:lpstr>Original Data Set – Metadata</vt:lpstr>
      <vt:lpstr>Original Data Set</vt:lpstr>
      <vt:lpstr>Original Data Set</vt:lpstr>
      <vt:lpstr>Original Data Set – Issues with the dataset</vt:lpstr>
      <vt:lpstr>Original Data Set – Issues with the dataset</vt:lpstr>
      <vt:lpstr>Original Data Set – Machine Learning</vt:lpstr>
      <vt:lpstr>Original Data Set – Machine Learning</vt:lpstr>
      <vt:lpstr>Original Data Set –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 Jay</dc:creator>
  <cp:lastModifiedBy>Steff Jay</cp:lastModifiedBy>
  <cp:revision>32</cp:revision>
  <dcterms:created xsi:type="dcterms:W3CDTF">2017-11-28T19:28:39Z</dcterms:created>
  <dcterms:modified xsi:type="dcterms:W3CDTF">2017-11-29T00:56:40Z</dcterms:modified>
</cp:coreProperties>
</file>