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F7188-BD86-4437-8D55-23CAD7184107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D3199-5662-45EE-9A7C-9D658C581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0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F3D98-5DE3-4944-BEEE-4CDA33BC1D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下图展示了能容纳</a:t>
            </a:r>
            <a:r>
              <a:rPr lang="en-US" altLang="zh-CN"/>
              <a:t>6</a:t>
            </a:r>
            <a:r>
              <a:rPr lang="zh-CN" altLang="en-US"/>
              <a:t>个元素的队列</a:t>
            </a:r>
            <a:r>
              <a:rPr lang="en-US" altLang="zh-CN"/>
              <a:t>sq</a:t>
            </a:r>
            <a:r>
              <a:rPr lang="zh-CN" altLang="en-US"/>
              <a:t>在操作过程中队列中元素和头尾指针的变化情况。由于队列的两端是不固定的，当队列处于图（</a:t>
            </a:r>
            <a:r>
              <a:rPr lang="en-US" altLang="zh-CN"/>
              <a:t>d</a:t>
            </a:r>
            <a:r>
              <a:rPr lang="zh-CN" altLang="en-US"/>
              <a:t>）的状况时，队列的实际可用空间并没有占满。如果再有元素入队时，可从头开始放入。在这里，可以把顺序队列</a:t>
            </a:r>
            <a:r>
              <a:rPr lang="en-US" altLang="zh-CN"/>
              <a:t>Sq</a:t>
            </a:r>
            <a:r>
              <a:rPr lang="zh-CN" altLang="en-US"/>
              <a:t>看成一个环状空间，</a:t>
            </a:r>
          </a:p>
          <a:p>
            <a:r>
              <a:rPr lang="zh-CN" altLang="en-US"/>
              <a:t>即头尾指针的变化也为一个环，如下图所示，这样的队列称之为循环队列。</a:t>
            </a:r>
          </a:p>
          <a:p>
            <a:pPr eaLnBrk="0" hangingPunct="0">
              <a:spcBef>
                <a:spcPct val="50000"/>
              </a:spcBef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91E86-5663-4B08-83BE-C435807686B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在循环队列中，头尾指针和队列元素的关系不变，如图（</a:t>
            </a:r>
            <a:r>
              <a:rPr lang="en-US" altLang="zh-CN"/>
              <a:t>a</a:t>
            </a:r>
            <a:r>
              <a:rPr lang="zh-CN" altLang="en-US"/>
              <a:t>）所示，队头元素是</a:t>
            </a:r>
            <a:r>
              <a:rPr lang="en-US" altLang="zh-CN"/>
              <a:t>q3</a:t>
            </a:r>
            <a:r>
              <a:rPr lang="zh-CN" altLang="en-US"/>
              <a:t>，队尾元素是  </a:t>
            </a:r>
            <a:r>
              <a:rPr lang="en-US" altLang="zh-CN"/>
              <a:t>q5</a:t>
            </a:r>
            <a:r>
              <a:rPr lang="zh-CN" altLang="en-US"/>
              <a:t>；之后若  </a:t>
            </a:r>
            <a:r>
              <a:rPr lang="en-US" altLang="zh-CN"/>
              <a:t>q6</a:t>
            </a:r>
            <a:r>
              <a:rPr lang="zh-CN" altLang="en-US"/>
              <a:t>、</a:t>
            </a:r>
            <a:r>
              <a:rPr lang="en-US" altLang="zh-CN"/>
              <a:t>q7</a:t>
            </a:r>
            <a:r>
              <a:rPr lang="zh-CN" altLang="en-US"/>
              <a:t>，和  </a:t>
            </a:r>
            <a:r>
              <a:rPr lang="en-US" altLang="zh-CN"/>
              <a:t>q8</a:t>
            </a:r>
            <a:r>
              <a:rPr lang="zh-CN" altLang="en-US"/>
              <a:t>相继插入，则队列已满，如图 </a:t>
            </a:r>
            <a:r>
              <a:rPr lang="en-US" altLang="zh-CN"/>
              <a:t>(b)</a:t>
            </a:r>
            <a:r>
              <a:rPr lang="zh-CN" altLang="en-US"/>
              <a:t>所示，此时 </a:t>
            </a:r>
            <a:r>
              <a:rPr lang="en-US" altLang="zh-CN"/>
              <a:t>Sq.front</a:t>
            </a:r>
            <a:r>
              <a:rPr lang="zh-CN" altLang="en-US"/>
              <a:t>＝  </a:t>
            </a:r>
            <a:r>
              <a:rPr lang="en-US" altLang="zh-CN"/>
              <a:t>Sq. rear</a:t>
            </a:r>
            <a:r>
              <a:rPr lang="zh-CN" altLang="en-US"/>
              <a:t>；</a:t>
            </a:r>
          </a:p>
          <a:p>
            <a:r>
              <a:rPr lang="zh-CN" altLang="en-US"/>
              <a:t>反之，若   </a:t>
            </a:r>
            <a:r>
              <a:rPr lang="en-US" altLang="zh-CN"/>
              <a:t>q3</a:t>
            </a:r>
            <a:r>
              <a:rPr lang="zh-CN" altLang="en-US"/>
              <a:t>、 </a:t>
            </a:r>
            <a:r>
              <a:rPr lang="en-US" altLang="zh-CN"/>
              <a:t>q4</a:t>
            </a:r>
            <a:r>
              <a:rPr lang="zh-CN" altLang="en-US"/>
              <a:t>和   </a:t>
            </a:r>
            <a:r>
              <a:rPr lang="en-US" altLang="zh-CN"/>
              <a:t>q5</a:t>
            </a:r>
            <a:r>
              <a:rPr lang="zh-CN" altLang="en-US"/>
              <a:t>相继从图</a:t>
            </a:r>
            <a:r>
              <a:rPr lang="en-US" altLang="zh-CN"/>
              <a:t>( a)</a:t>
            </a:r>
            <a:r>
              <a:rPr lang="zh-CN" altLang="en-US"/>
              <a:t>所示的队列中删除，则队列已空，如图</a:t>
            </a:r>
            <a:r>
              <a:rPr lang="en-US" altLang="zh-CN"/>
              <a:t>(c)</a:t>
            </a:r>
            <a:r>
              <a:rPr lang="zh-CN" altLang="en-US"/>
              <a:t>所示，此时亦存在关系式</a:t>
            </a:r>
            <a:r>
              <a:rPr lang="en-US" altLang="zh-CN"/>
              <a:t>Sq.front=Sq.rear</a:t>
            </a:r>
            <a:r>
              <a:rPr lang="zh-CN" altLang="en-US"/>
              <a:t>，所以只凭等式</a:t>
            </a:r>
            <a:r>
              <a:rPr lang="en-US" altLang="zh-CN"/>
              <a:t>Sq.front</a:t>
            </a:r>
            <a:r>
              <a:rPr lang="zh-CN" altLang="en-US"/>
              <a:t>＝</a:t>
            </a:r>
            <a:r>
              <a:rPr lang="en-US" altLang="zh-CN"/>
              <a:t>Sq.rear</a:t>
            </a:r>
            <a:r>
              <a:rPr lang="zh-CN" altLang="en-US"/>
              <a:t>是无法判断队列是空还是满的。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8DDF-E0DD-4D18-9CD4-F62C9D8F19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>
                <a:solidFill>
                  <a:srgbClr val="000066"/>
                </a:solidFill>
              </a:rPr>
              <a:t>方法</a:t>
            </a:r>
            <a:r>
              <a:rPr lang="en-US" altLang="zh-CN">
                <a:solidFill>
                  <a:srgbClr val="000066"/>
                </a:solidFill>
              </a:rPr>
              <a:t>(2) </a:t>
            </a:r>
            <a:r>
              <a:rPr lang="zh-CN" altLang="en-US">
                <a:solidFill>
                  <a:srgbClr val="000066"/>
                </a:solidFill>
              </a:rPr>
              <a:t>损失一个元素空间，即一个大小为</a:t>
            </a:r>
            <a:r>
              <a:rPr lang="en-US" altLang="zh-CN">
                <a:solidFill>
                  <a:srgbClr val="000066"/>
                </a:solidFill>
              </a:rPr>
              <a:t>MAXSIZE</a:t>
            </a:r>
            <a:r>
              <a:rPr lang="zh-CN" altLang="en-US">
                <a:solidFill>
                  <a:srgbClr val="000066"/>
                </a:solidFill>
              </a:rPr>
              <a:t>的循环队列最多有</a:t>
            </a:r>
            <a:r>
              <a:rPr lang="en-US" altLang="zh-CN">
                <a:solidFill>
                  <a:srgbClr val="000066"/>
                </a:solidFill>
              </a:rPr>
              <a:t>MAXSIZE</a:t>
            </a:r>
            <a:r>
              <a:rPr lang="zh-CN" altLang="en-US">
                <a:solidFill>
                  <a:srgbClr val="000066"/>
                </a:solidFill>
              </a:rPr>
              <a:t>－</a:t>
            </a:r>
            <a:r>
              <a:rPr lang="en-US" altLang="zh-CN">
                <a:solidFill>
                  <a:srgbClr val="000066"/>
                </a:solidFill>
              </a:rPr>
              <a:t>l</a:t>
            </a:r>
            <a:r>
              <a:rPr lang="zh-CN" altLang="en-US">
                <a:solidFill>
                  <a:srgbClr val="000066"/>
                </a:solidFill>
              </a:rPr>
              <a:t>个元素，但比较节省时间．且算法实现简单。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F5A3A-D8E1-4582-94E6-116777C7FB5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QElemType</a:t>
            </a:r>
            <a:r>
              <a:rPr lang="en-US" altLang="zh-CN" b="1" dirty="0"/>
              <a:t>  </a:t>
            </a:r>
            <a:r>
              <a:rPr lang="en-US" altLang="zh-CN" dirty="0"/>
              <a:t>*base;  // </a:t>
            </a:r>
            <a:r>
              <a:rPr lang="zh-CN" altLang="en-US" dirty="0"/>
              <a:t>动态分配存储空间</a:t>
            </a:r>
          </a:p>
          <a:p>
            <a:r>
              <a:rPr lang="zh-CN" altLang="en-US" dirty="0"/>
              <a:t>    </a:t>
            </a:r>
            <a:r>
              <a:rPr lang="en-US" altLang="zh-CN" b="1" dirty="0" err="1"/>
              <a:t>int</a:t>
            </a:r>
            <a:r>
              <a:rPr lang="en-US" altLang="zh-CN" dirty="0"/>
              <a:t>  front;     // </a:t>
            </a:r>
            <a:r>
              <a:rPr lang="zh-CN" altLang="en-US" dirty="0">
                <a:solidFill>
                  <a:srgbClr val="800000"/>
                </a:solidFill>
              </a:rPr>
              <a:t>头指针，若队列不空，</a:t>
            </a:r>
            <a:endParaRPr lang="zh-CN" altLang="en-US" dirty="0"/>
          </a:p>
          <a:p>
            <a:r>
              <a:rPr lang="zh-CN" altLang="en-US" dirty="0"/>
              <a:t>                        </a:t>
            </a:r>
            <a:r>
              <a:rPr lang="en-US" altLang="zh-CN" dirty="0"/>
              <a:t>//  </a:t>
            </a:r>
            <a:r>
              <a:rPr lang="zh-CN" altLang="en-US" dirty="0">
                <a:solidFill>
                  <a:srgbClr val="800000"/>
                </a:solidFill>
              </a:rPr>
              <a:t>指向队列头元素</a:t>
            </a:r>
            <a:endParaRPr lang="zh-CN" altLang="en-US" dirty="0"/>
          </a:p>
          <a:p>
            <a:r>
              <a:rPr lang="zh-CN" altLang="en-US" b="1" dirty="0"/>
              <a:t>    </a:t>
            </a:r>
            <a:r>
              <a:rPr lang="en-US" altLang="zh-CN" b="1" dirty="0" err="1"/>
              <a:t>int</a:t>
            </a:r>
            <a:r>
              <a:rPr lang="en-US" altLang="zh-CN" dirty="0"/>
              <a:t>  rear;      // </a:t>
            </a:r>
            <a:r>
              <a:rPr lang="zh-CN" altLang="en-US" dirty="0">
                <a:solidFill>
                  <a:srgbClr val="800000"/>
                </a:solidFill>
              </a:rPr>
              <a:t>尾指针，若队列不空，指向</a:t>
            </a:r>
            <a:endParaRPr lang="zh-CN" altLang="en-US" dirty="0"/>
          </a:p>
          <a:p>
            <a:r>
              <a:rPr lang="zh-CN" altLang="en-US" dirty="0"/>
              <a:t>                        </a:t>
            </a:r>
            <a:r>
              <a:rPr lang="en-US" altLang="zh-CN" dirty="0"/>
              <a:t>// </a:t>
            </a:r>
            <a:r>
              <a:rPr lang="zh-CN" altLang="en-US" dirty="0">
                <a:solidFill>
                  <a:srgbClr val="800000"/>
                </a:solidFill>
              </a:rPr>
              <a:t>队列尾元素 的下一个位置</a:t>
            </a:r>
            <a:endParaRPr lang="zh-CN" altLang="en-US" dirty="0"/>
          </a:p>
          <a:p>
            <a:r>
              <a:rPr lang="en-US" altLang="zh-CN" b="1" dirty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SqQueue</a:t>
            </a:r>
            <a:r>
              <a:rPr lang="en-US" altLang="zh-CN" dirty="0"/>
              <a:t>;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0C505-7F55-45AC-9A3B-0FB41E45232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7FA34-835E-4950-838D-4277BB6AB2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6145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dirty="0" smtClean="0">
                <a:ea typeface="宋体" pitchFamily="2" charset="-122"/>
              </a:rPr>
              <a:t>// </a:t>
            </a:r>
            <a:r>
              <a:rPr kumimoji="1" lang="zh-CN" altLang="en-US" dirty="0" smtClean="0"/>
              <a:t>插入元素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的新的队尾元素</a:t>
            </a:r>
            <a:endParaRPr kumimoji="1" lang="zh-CN" altLang="en-US" dirty="0" smtClean="0">
              <a:ea typeface="宋体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E380-1C45-4CD6-A988-F336EA4F095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86145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若队列不空，则删除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的队头元素，</a:t>
            </a:r>
          </a:p>
          <a:p>
            <a:pPr defTabSz="886145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返回其值，并返回</a:t>
            </a:r>
            <a:r>
              <a:rPr kumimoji="1" lang="en-US" altLang="zh-CN" dirty="0" smtClean="0"/>
              <a:t>OK;  </a:t>
            </a:r>
            <a:r>
              <a:rPr kumimoji="1" lang="zh-CN" altLang="en-US" dirty="0" smtClean="0"/>
              <a:t>否则返回</a:t>
            </a:r>
            <a:r>
              <a:rPr kumimoji="1" lang="en-US" altLang="zh-CN" dirty="0" smtClean="0"/>
              <a:t>ERROR</a:t>
            </a:r>
          </a:p>
          <a:p>
            <a:pPr defTabSz="886145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dirty="0" smtClean="0"/>
              <a:t>//e=*(</a:t>
            </a:r>
            <a:r>
              <a:rPr kumimoji="1" lang="en-US" altLang="zh-CN" dirty="0" err="1" smtClean="0"/>
              <a:t>Q.base+Q.front</a:t>
            </a:r>
            <a:r>
              <a:rPr kumimoji="1" lang="en-US" altLang="zh-CN" dirty="0" smtClean="0"/>
              <a:t>);</a:t>
            </a:r>
          </a:p>
          <a:p>
            <a:pPr defTabSz="886145" fontAlgn="base">
              <a:spcBef>
                <a:spcPct val="30000"/>
              </a:spcBef>
              <a:spcAft>
                <a:spcPct val="0"/>
              </a:spcAft>
              <a:defRPr/>
            </a:pPr>
            <a:endParaRPr kumimoji="1"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60199"/>
              </p:ext>
            </p:extLst>
          </p:nvPr>
        </p:nvGraphicFramePr>
        <p:xfrm>
          <a:off x="34925" y="274638"/>
          <a:ext cx="8497888" cy="423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7319432" imgH="4166738" progId="Visio.Drawing.11">
                  <p:embed/>
                </p:oleObj>
              </mc:Choice>
              <mc:Fallback>
                <p:oleObj name="Visio" r:id="rId4" imgW="7319432" imgH="41667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74638"/>
                        <a:ext cx="8497888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886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716338"/>
            <a:ext cx="16129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88372"/>
            <a:ext cx="1911719" cy="22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矩形 37"/>
          <p:cNvSpPr/>
          <p:nvPr/>
        </p:nvSpPr>
        <p:spPr>
          <a:xfrm>
            <a:off x="2667540" y="3036708"/>
            <a:ext cx="864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Q.rear</a:t>
            </a:r>
            <a:endParaRPr lang="zh-CN" altLang="en-US" sz="2000" spc="-100"/>
          </a:p>
        </p:txBody>
      </p:sp>
      <p:sp>
        <p:nvSpPr>
          <p:cNvPr id="44" name="矩形 43"/>
          <p:cNvSpPr/>
          <p:nvPr/>
        </p:nvSpPr>
        <p:spPr>
          <a:xfrm>
            <a:off x="2670493" y="3429000"/>
            <a:ext cx="90576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Q.front</a:t>
            </a:r>
            <a:endParaRPr lang="zh-CN" altLang="en-US" sz="2000" spc="-100"/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62" y="1809644"/>
            <a:ext cx="1911719" cy="22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0915" name="Text Box 3"/>
          <p:cNvSpPr txBox="1">
            <a:spLocks noChangeArrowheads="1"/>
          </p:cNvSpPr>
          <p:nvPr/>
        </p:nvSpPr>
        <p:spPr bwMode="auto">
          <a:xfrm>
            <a:off x="3492500" y="476250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4000" b="1" dirty="0"/>
              <a:t>循环队列</a:t>
            </a:r>
            <a:endParaRPr kumimoji="1"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3126422" y="515719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/>
              <a:t>循环</a:t>
            </a:r>
            <a:r>
              <a:rPr kumimoji="1" lang="zh-CN" altLang="en-US" sz="2400" b="1" dirty="0" smtClean="0"/>
              <a:t>队列的头尾指针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860449" y="220486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 smtClean="0"/>
              <a:t>0</a:t>
            </a:r>
            <a:endParaRPr lang="zh-CN" altLang="en-US" sz="2400" baseline="-25000"/>
          </a:p>
        </p:txBody>
      </p:sp>
      <p:sp>
        <p:nvSpPr>
          <p:cNvPr id="8" name="矩形 7"/>
          <p:cNvSpPr/>
          <p:nvPr/>
        </p:nvSpPr>
        <p:spPr>
          <a:xfrm>
            <a:off x="4876997" y="295326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1</a:t>
            </a:r>
            <a:endParaRPr lang="zh-CN" altLang="en-US" sz="2400" baseline="-25000"/>
          </a:p>
        </p:txBody>
      </p:sp>
      <p:sp>
        <p:nvSpPr>
          <p:cNvPr id="9" name="矩形 8"/>
          <p:cNvSpPr/>
          <p:nvPr/>
        </p:nvSpPr>
        <p:spPr>
          <a:xfrm>
            <a:off x="4257052" y="350100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 smtClean="0"/>
              <a:t>2</a:t>
            </a:r>
            <a:endParaRPr lang="zh-CN" altLang="en-US" sz="2400" baseline="-25000"/>
          </a:p>
        </p:txBody>
      </p:sp>
      <p:sp>
        <p:nvSpPr>
          <p:cNvPr id="10" name="矩形 9"/>
          <p:cNvSpPr/>
          <p:nvPr/>
        </p:nvSpPr>
        <p:spPr>
          <a:xfrm>
            <a:off x="6620476" y="220486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4</a:t>
            </a:r>
            <a:endParaRPr lang="zh-CN" altLang="en-US" sz="2400" baseline="-25000"/>
          </a:p>
        </p:txBody>
      </p:sp>
      <p:sp>
        <p:nvSpPr>
          <p:cNvPr id="14" name="矩形 13"/>
          <p:cNvSpPr/>
          <p:nvPr/>
        </p:nvSpPr>
        <p:spPr>
          <a:xfrm>
            <a:off x="7845029" y="220486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6</a:t>
            </a:r>
            <a:endParaRPr lang="zh-CN" altLang="en-US" sz="2400" baseline="-25000"/>
          </a:p>
        </p:txBody>
      </p:sp>
      <p:sp>
        <p:nvSpPr>
          <p:cNvPr id="15" name="矩形 14"/>
          <p:cNvSpPr/>
          <p:nvPr/>
        </p:nvSpPr>
        <p:spPr>
          <a:xfrm>
            <a:off x="7861577" y="295326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 smtClean="0"/>
              <a:t>7</a:t>
            </a:r>
            <a:endParaRPr lang="zh-CN" altLang="en-US" sz="2400" baseline="-25000"/>
          </a:p>
        </p:txBody>
      </p:sp>
      <p:sp>
        <p:nvSpPr>
          <p:cNvPr id="16" name="矩形 15"/>
          <p:cNvSpPr/>
          <p:nvPr/>
        </p:nvSpPr>
        <p:spPr>
          <a:xfrm>
            <a:off x="7241632" y="350100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8</a:t>
            </a:r>
            <a:endParaRPr lang="zh-CN" altLang="en-US" sz="2400" baseline="-25000"/>
          </a:p>
        </p:txBody>
      </p:sp>
      <p:sp>
        <p:nvSpPr>
          <p:cNvPr id="17" name="矩形 16"/>
          <p:cNvSpPr/>
          <p:nvPr/>
        </p:nvSpPr>
        <p:spPr>
          <a:xfrm>
            <a:off x="6620476" y="30027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 smtClean="0"/>
              <a:t>3</a:t>
            </a:r>
            <a:endParaRPr lang="zh-CN" altLang="en-US" sz="2400" baseline="-25000"/>
          </a:p>
        </p:txBody>
      </p:sp>
      <p:sp>
        <p:nvSpPr>
          <p:cNvPr id="18" name="矩形 17"/>
          <p:cNvSpPr/>
          <p:nvPr/>
        </p:nvSpPr>
        <p:spPr>
          <a:xfrm>
            <a:off x="5626111" y="3105026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Q.front</a:t>
            </a:r>
            <a:endParaRPr lang="zh-CN" altLang="en-US" sz="2000" spc="-100"/>
          </a:p>
        </p:txBody>
      </p:sp>
      <p:pic>
        <p:nvPicPr>
          <p:cNvPr id="133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" y="1788373"/>
            <a:ext cx="1911719" cy="22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2827502" y="3443501"/>
            <a:ext cx="7620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1632" y="177281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5</a:t>
            </a:r>
            <a:endParaRPr lang="zh-CN" altLang="en-US" sz="2400" baseline="-25000"/>
          </a:p>
        </p:txBody>
      </p:sp>
      <p:sp>
        <p:nvSpPr>
          <p:cNvPr id="29" name="矩形 28"/>
          <p:cNvSpPr/>
          <p:nvPr/>
        </p:nvSpPr>
        <p:spPr>
          <a:xfrm>
            <a:off x="2282753" y="1772816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Q.front</a:t>
            </a:r>
            <a:endParaRPr lang="zh-CN" altLang="en-US" sz="2000" spc="-100"/>
          </a:p>
        </p:txBody>
      </p:sp>
      <p:sp>
        <p:nvSpPr>
          <p:cNvPr id="30" name="矩形 29"/>
          <p:cNvSpPr/>
          <p:nvPr/>
        </p:nvSpPr>
        <p:spPr>
          <a:xfrm>
            <a:off x="5246948" y="2089609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Q.front</a:t>
            </a:r>
            <a:endParaRPr lang="zh-CN" altLang="en-US" sz="2000" spc="-100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5878340" y="3519099"/>
            <a:ext cx="7620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287622" y="2063283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Q.rear</a:t>
            </a:r>
            <a:endParaRPr lang="zh-CN" altLang="en-US" sz="2000" spc="-100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2406746" y="2493210"/>
            <a:ext cx="7620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588565" y="222009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4</a:t>
            </a:r>
            <a:endParaRPr lang="zh-CN" altLang="en-US" sz="2400" baseline="-25000"/>
          </a:p>
        </p:txBody>
      </p:sp>
      <p:sp>
        <p:nvSpPr>
          <p:cNvPr id="40" name="矩形 39"/>
          <p:cNvSpPr/>
          <p:nvPr/>
        </p:nvSpPr>
        <p:spPr>
          <a:xfrm>
            <a:off x="3588565" y="301798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 smtClean="0"/>
              <a:t>3</a:t>
            </a:r>
            <a:endParaRPr lang="zh-CN" altLang="en-US" sz="2400" baseline="-25000"/>
          </a:p>
        </p:txBody>
      </p:sp>
      <p:sp>
        <p:nvSpPr>
          <p:cNvPr id="41" name="矩形 40"/>
          <p:cNvSpPr/>
          <p:nvPr/>
        </p:nvSpPr>
        <p:spPr>
          <a:xfrm>
            <a:off x="4209721" y="178804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mtClean="0"/>
              <a:t>q</a:t>
            </a:r>
            <a:r>
              <a:rPr kumimoji="1" lang="en-US" altLang="zh-CN" sz="2400" b="1" baseline="-25000"/>
              <a:t>5</a:t>
            </a:r>
            <a:endParaRPr lang="zh-CN" altLang="en-US" sz="2400" baseline="-25000"/>
          </a:p>
        </p:txBody>
      </p:sp>
      <p:sp>
        <p:nvSpPr>
          <p:cNvPr id="43" name="矩形 42"/>
          <p:cNvSpPr/>
          <p:nvPr/>
        </p:nvSpPr>
        <p:spPr>
          <a:xfrm>
            <a:off x="5342102" y="2093100"/>
            <a:ext cx="84727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Q.rear</a:t>
            </a:r>
            <a:endParaRPr lang="zh-CN" altLang="en-US" sz="2000" spc="-1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5371919" y="2493875"/>
            <a:ext cx="7620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88361" y="3531785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Q.rear</a:t>
            </a:r>
            <a:endParaRPr lang="zh-CN" altLang="en-US" sz="2000" spc="-100"/>
          </a:p>
        </p:txBody>
      </p:sp>
      <p:sp>
        <p:nvSpPr>
          <p:cNvPr id="32" name="矩形 31"/>
          <p:cNvSpPr/>
          <p:nvPr/>
        </p:nvSpPr>
        <p:spPr>
          <a:xfrm>
            <a:off x="8276660" y="1876097"/>
            <a:ext cx="847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spc="-100" smtClean="0"/>
              <a:t>Q.rear</a:t>
            </a:r>
            <a:endParaRPr lang="zh-CN" altLang="en-US" sz="2000" spc="-1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8306477" y="2276872"/>
            <a:ext cx="7620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4" grpId="0" animBg="1"/>
      <p:bldP spid="3" grpId="0"/>
      <p:bldP spid="3" grpId="1"/>
      <p:bldP spid="8" grpId="0"/>
      <p:bldP spid="8" grpId="1"/>
      <p:bldP spid="9" grpId="0"/>
      <p:bldP spid="9" grpId="1"/>
      <p:bldP spid="10" grpId="0"/>
      <p:bldP spid="14" grpId="0"/>
      <p:bldP spid="15" grpId="0"/>
      <p:bldP spid="16" grpId="0"/>
      <p:bldP spid="17" grpId="0"/>
      <p:bldP spid="18" grpId="0"/>
      <p:bldP spid="27" grpId="0" animBg="1"/>
      <p:bldP spid="28" grpId="0"/>
      <p:bldP spid="29" grpId="0"/>
      <p:bldP spid="30" grpId="0"/>
      <p:bldP spid="30" grpId="1"/>
      <p:bldP spid="31" grpId="0" animBg="1"/>
      <p:bldP spid="36" grpId="0"/>
      <p:bldP spid="37" grpId="0" animBg="1"/>
      <p:bldP spid="39" grpId="0"/>
      <p:bldP spid="40" grpId="0"/>
      <p:bldP spid="41" grpId="0"/>
      <p:bldP spid="43" grpId="0" animBg="1"/>
      <p:bldP spid="33" grpId="0" animBg="1"/>
      <p:bldP spid="33" grpId="1" animBg="1"/>
      <p:bldP spid="33" grpId="2" animBg="1"/>
      <p:bldP spid="45" grpId="0"/>
      <p:bldP spid="32" grpId="0"/>
      <p:bldP spid="32" grpId="1"/>
      <p:bldP spid="34" grpId="0" animBg="1"/>
      <p:bldP spid="3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684213" y="1341438"/>
            <a:ext cx="7921625" cy="218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90600" indent="-990600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</a:rPr>
              <a:t>(1) </a:t>
            </a:r>
            <a:r>
              <a:rPr kumimoji="1" lang="zh-CN" altLang="en-US" sz="2800" b="1" dirty="0">
                <a:latin typeface="楷体_GB2312" pitchFamily="49" charset="-122"/>
              </a:rPr>
              <a:t>设一个标志位以区别队列是空还是满</a:t>
            </a:r>
          </a:p>
          <a:p>
            <a:pPr marL="990600" indent="-99060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800" b="1" dirty="0">
                <a:latin typeface="楷体_GB2312" pitchFamily="49" charset="-122"/>
              </a:rPr>
              <a:t>(2</a:t>
            </a:r>
            <a:r>
              <a:rPr kumimoji="1" lang="en-US" altLang="zh-CN" sz="2800" b="1" dirty="0" smtClean="0">
                <a:latin typeface="楷体_GB2312" pitchFamily="49" charset="-122"/>
              </a:rPr>
              <a:t>) </a:t>
            </a:r>
            <a:r>
              <a:rPr kumimoji="1" lang="zh-CN" altLang="en-US" sz="2800" dirty="0" smtClean="0"/>
              <a:t>损失</a:t>
            </a:r>
            <a:r>
              <a:rPr kumimoji="1" lang="zh-CN" altLang="en-US" sz="2800" dirty="0"/>
              <a:t>一个元素</a:t>
            </a:r>
            <a:r>
              <a:rPr kumimoji="1" lang="zh-CN" altLang="en-US" sz="2800" dirty="0" smtClean="0"/>
              <a:t>空间</a:t>
            </a:r>
            <a:endParaRPr kumimoji="1" lang="en-US" altLang="zh-CN" sz="2800" dirty="0" smtClean="0"/>
          </a:p>
          <a:p>
            <a:pPr marL="990600" indent="-99060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zh-CN" altLang="en-US" sz="2800" b="1" dirty="0" smtClean="0">
                <a:latin typeface="楷体_GB2312" pitchFamily="49" charset="-122"/>
              </a:rPr>
              <a:t>    约定</a:t>
            </a:r>
            <a:r>
              <a:rPr kumimoji="1" lang="zh-CN" altLang="en-US" sz="2800" b="1" dirty="0">
                <a:latin typeface="楷体_GB2312" pitchFamily="49" charset="-122"/>
              </a:rPr>
              <a:t>队列空</a:t>
            </a:r>
            <a:r>
              <a:rPr kumimoji="1" lang="en-US" altLang="zh-CN" sz="2800" b="1" dirty="0">
                <a:latin typeface="楷体_GB2312" pitchFamily="49" charset="-122"/>
              </a:rPr>
              <a:t>: </a:t>
            </a:r>
            <a:r>
              <a:rPr kumimoji="1" lang="en-US" altLang="zh-CN" sz="2800" b="1" dirty="0" err="1" smtClean="0"/>
              <a:t>Q.front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b="1" dirty="0"/>
              <a:t>= </a:t>
            </a:r>
            <a:r>
              <a:rPr kumimoji="1" lang="en-US" altLang="zh-CN" sz="2800" b="1" dirty="0" err="1" smtClean="0"/>
              <a:t>Q.rear</a:t>
            </a:r>
            <a:r>
              <a:rPr kumimoji="1" lang="zh-CN" altLang="en-US" sz="2800" b="1" dirty="0">
                <a:latin typeface="楷体_GB2312" pitchFamily="49" charset="-122"/>
              </a:rPr>
              <a:t>，           </a:t>
            </a:r>
          </a:p>
          <a:p>
            <a:pPr marL="990600" indent="-99060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zh-CN" altLang="en-US" sz="2800" b="1" dirty="0">
                <a:latin typeface="楷体_GB2312" pitchFamily="49" charset="-122"/>
              </a:rPr>
              <a:t>        队列满</a:t>
            </a:r>
            <a:r>
              <a:rPr kumimoji="1" lang="zh-CN" altLang="en-US" sz="2800" b="1" dirty="0" smtClean="0">
                <a:latin typeface="楷体_GB2312" pitchFamily="49" charset="-122"/>
              </a:rPr>
              <a:t>：</a:t>
            </a:r>
            <a:r>
              <a:rPr kumimoji="1" lang="en-US" altLang="zh-CN" sz="2800" b="1" dirty="0" err="1" smtClean="0"/>
              <a:t>Q.front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b="1" dirty="0"/>
              <a:t>= </a:t>
            </a:r>
            <a:r>
              <a:rPr kumimoji="1" lang="en-US" altLang="zh-CN" sz="2800" b="1" dirty="0" smtClean="0"/>
              <a:t>Q.rear+1</a:t>
            </a:r>
            <a:endParaRPr kumimoji="1" lang="en-US" altLang="zh-CN" sz="2800" b="1" dirty="0"/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gray">
          <a:xfrm>
            <a:off x="827088" y="3927524"/>
            <a:ext cx="743743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zh-CN" altLang="en-US" sz="2800" dirty="0"/>
              <a:t>方法</a:t>
            </a:r>
            <a:r>
              <a:rPr kumimoji="1" lang="en-US" altLang="zh-CN" sz="2800" dirty="0"/>
              <a:t>(2) </a:t>
            </a:r>
            <a:r>
              <a:rPr kumimoji="1" lang="zh-CN" altLang="en-US" sz="2800" dirty="0" smtClean="0"/>
              <a:t>实现</a:t>
            </a:r>
            <a:r>
              <a:rPr kumimoji="1" lang="zh-CN" altLang="en-US" sz="2800" dirty="0"/>
              <a:t>算法简单，比较节省时间。</a:t>
            </a:r>
          </a:p>
        </p:txBody>
      </p:sp>
      <p:sp>
        <p:nvSpPr>
          <p:cNvPr id="1192964" name="Rectangle 4"/>
          <p:cNvSpPr>
            <a:spLocks noChangeArrowheads="1"/>
          </p:cNvSpPr>
          <p:nvPr/>
        </p:nvSpPr>
        <p:spPr bwMode="gray">
          <a:xfrm>
            <a:off x="827088" y="620713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/>
              <a:t>可以有两种处理的方法：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4213" y="1268760"/>
            <a:ext cx="7921625" cy="3456384"/>
          </a:xfrm>
          <a:prstGeom prst="roundRect">
            <a:avLst>
              <a:gd name="adj" fmla="val 4685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0E4F6"/>
                    </a:gs>
                    <a:gs pos="50000">
                      <a:srgbClr val="FFFFFF"/>
                    </a:gs>
                    <a:gs pos="100000">
                      <a:srgbClr val="C0E4F6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  <a:p>
            <a:pPr eaLnBrk="1" hangingPunct="1">
              <a:spcBef>
                <a:spcPct val="35000"/>
              </a:spcBef>
            </a:pPr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</p:txBody>
      </p:sp>
      <p:pic>
        <p:nvPicPr>
          <p:cNvPr id="6" name="Picture 4" descr="001 (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7971">
            <a:off x="7450932" y="2508796"/>
            <a:ext cx="2309812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9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2" grpId="0" build="p"/>
      <p:bldP spid="11929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632774" cy="31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#define</a:t>
            </a:r>
            <a:r>
              <a:rPr kumimoji="1" lang="en-US" altLang="zh-CN" sz="2800" dirty="0">
                <a:ea typeface="宋体" pitchFamily="2" charset="-122"/>
              </a:rPr>
              <a:t> MAXQSIZE  100  </a:t>
            </a:r>
            <a:r>
              <a:rPr kumimoji="1" lang="en-US" altLang="zh-CN" sz="2800" dirty="0" smtClean="0">
                <a:ea typeface="宋体" pitchFamily="2" charset="-122"/>
              </a:rPr>
              <a:t>// </a:t>
            </a:r>
            <a:r>
              <a:rPr kumimoji="1" lang="zh-CN" altLang="en-US" sz="2800" dirty="0" smtClean="0"/>
              <a:t>最大</a:t>
            </a:r>
            <a:r>
              <a:rPr kumimoji="1" lang="zh-CN" altLang="en-US" sz="2800" dirty="0"/>
              <a:t>队列长度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 err="1">
                <a:ea typeface="宋体" pitchFamily="2" charset="-122"/>
              </a:rPr>
              <a:t>typedef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  <a:r>
              <a:rPr kumimoji="1" lang="en-US" altLang="zh-CN" sz="2800" b="1" dirty="0" err="1">
                <a:ea typeface="宋体" pitchFamily="2" charset="-122"/>
              </a:rPr>
              <a:t>struct</a:t>
            </a:r>
            <a:r>
              <a:rPr kumimoji="1" lang="en-US" altLang="zh-CN" sz="2800" b="1" dirty="0">
                <a:ea typeface="宋体" pitchFamily="2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    </a:t>
            </a:r>
            <a:r>
              <a:rPr kumimoji="1" lang="en-US" altLang="zh-CN" sz="2800" b="1" dirty="0" err="1">
                <a:ea typeface="宋体" pitchFamily="2" charset="-122"/>
              </a:rPr>
              <a:t>ElemType</a:t>
            </a:r>
            <a:r>
              <a:rPr kumimoji="1" lang="en-US" altLang="zh-CN" sz="2800" b="1" dirty="0">
                <a:ea typeface="宋体" pitchFamily="2" charset="-122"/>
              </a:rPr>
              <a:t>  </a:t>
            </a:r>
            <a:r>
              <a:rPr kumimoji="1" lang="en-US" altLang="zh-CN" sz="2800" dirty="0">
                <a:ea typeface="宋体" pitchFamily="2" charset="-122"/>
              </a:rPr>
              <a:t>*base; </a:t>
            </a:r>
            <a:r>
              <a:rPr kumimoji="1" lang="en-US" altLang="zh-CN" sz="2800" dirty="0" smtClean="0">
                <a:ea typeface="宋体" pitchFamily="2" charset="-122"/>
              </a:rPr>
              <a:t>          // </a:t>
            </a:r>
            <a:r>
              <a:rPr kumimoji="1" lang="zh-CN" altLang="en-US" sz="2800" dirty="0" smtClean="0">
                <a:latin typeface="+mn-ea"/>
              </a:rPr>
              <a:t>队列</a:t>
            </a:r>
            <a:r>
              <a:rPr kumimoji="1" lang="zh-CN" altLang="en-US" sz="2800" dirty="0">
                <a:latin typeface="+mn-ea"/>
              </a:rPr>
              <a:t>基地址</a:t>
            </a:r>
            <a:endParaRPr kumimoji="1" lang="en-US" altLang="zh-CN" sz="2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ea typeface="宋体" pitchFamily="2" charset="-122"/>
              </a:rPr>
              <a:t>    </a:t>
            </a:r>
            <a:r>
              <a:rPr kumimoji="1" lang="en-US" altLang="zh-CN" sz="2800" b="1" dirty="0" err="1">
                <a:ea typeface="宋体" pitchFamily="2" charset="-122"/>
              </a:rPr>
              <a:t>int</a:t>
            </a:r>
            <a:r>
              <a:rPr kumimoji="1" lang="en-US" altLang="zh-CN" sz="2800" dirty="0">
                <a:ea typeface="宋体" pitchFamily="2" charset="-122"/>
              </a:rPr>
              <a:t>  front;                   </a:t>
            </a:r>
            <a:r>
              <a:rPr kumimoji="1" lang="en-US" altLang="zh-CN" sz="2800" dirty="0" smtClean="0">
                <a:ea typeface="宋体" pitchFamily="2" charset="-122"/>
              </a:rPr>
              <a:t>      // </a:t>
            </a:r>
            <a:r>
              <a:rPr kumimoji="1" lang="zh-CN" altLang="en-US" sz="2800" dirty="0"/>
              <a:t>头指针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a typeface="宋体" pitchFamily="2" charset="-122"/>
              </a:rPr>
              <a:t>    </a:t>
            </a:r>
            <a:r>
              <a:rPr kumimoji="1" lang="en-US" altLang="zh-CN" sz="2800" b="1" dirty="0" err="1">
                <a:ea typeface="宋体" pitchFamily="2" charset="-122"/>
              </a:rPr>
              <a:t>int</a:t>
            </a:r>
            <a:r>
              <a:rPr kumimoji="1" lang="en-US" altLang="zh-CN" sz="2800" dirty="0">
                <a:ea typeface="宋体" pitchFamily="2" charset="-122"/>
              </a:rPr>
              <a:t>  rear;                     </a:t>
            </a:r>
            <a:r>
              <a:rPr kumimoji="1" lang="en-US" altLang="zh-CN" sz="2800" dirty="0" smtClean="0">
                <a:ea typeface="宋体" pitchFamily="2" charset="-122"/>
              </a:rPr>
              <a:t>     // </a:t>
            </a:r>
            <a:r>
              <a:rPr kumimoji="1" lang="zh-CN" altLang="en-US" sz="2800" dirty="0"/>
              <a:t>尾指针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}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 err="1">
                <a:ea typeface="宋体" pitchFamily="2" charset="-122"/>
              </a:rPr>
              <a:t>SqQueue</a:t>
            </a:r>
            <a:r>
              <a:rPr kumimoji="1" lang="en-US" altLang="zh-CN" sz="2800" dirty="0">
                <a:ea typeface="宋体" pitchFamily="2" charset="-122"/>
              </a:rPr>
              <a:t>;</a:t>
            </a:r>
          </a:p>
        </p:txBody>
      </p:sp>
      <p:sp>
        <p:nvSpPr>
          <p:cNvPr id="1195011" name="Text Box 3"/>
          <p:cNvSpPr txBox="1">
            <a:spLocks noChangeArrowheads="1"/>
          </p:cNvSpPr>
          <p:nvPr/>
        </p:nvSpPr>
        <p:spPr bwMode="auto">
          <a:xfrm>
            <a:off x="1403648" y="326092"/>
            <a:ext cx="5269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600" b="1" dirty="0"/>
              <a:t>循环队列</a:t>
            </a:r>
            <a:r>
              <a:rPr kumimoji="1" lang="en-US" altLang="zh-CN" sz="3600" b="1" dirty="0">
                <a:latin typeface="Times New Roman"/>
              </a:rPr>
              <a:t>—</a:t>
            </a:r>
            <a:r>
              <a:rPr kumimoji="1" lang="zh-CN" altLang="en-US" sz="3600" b="1" dirty="0" smtClean="0"/>
              <a:t>顺序存储结构</a:t>
            </a:r>
            <a:endParaRPr kumimoji="1" lang="zh-CN" altLang="en-US" sz="3600" b="1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65150" y="1052513"/>
            <a:ext cx="7921625" cy="3671888"/>
          </a:xfrm>
          <a:prstGeom prst="roundRect">
            <a:avLst>
              <a:gd name="adj" fmla="val 4685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0E4F6"/>
                    </a:gs>
                    <a:gs pos="50000">
                      <a:srgbClr val="FFFFFF"/>
                    </a:gs>
                    <a:gs pos="100000">
                      <a:srgbClr val="C0E4F6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  <a:p>
            <a:pPr eaLnBrk="1" hangingPunct="1">
              <a:spcBef>
                <a:spcPct val="35000"/>
              </a:spcBef>
            </a:pPr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</p:txBody>
      </p:sp>
      <p:pic>
        <p:nvPicPr>
          <p:cNvPr id="5" name="Picture 4" descr="001 (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7971">
            <a:off x="6718934" y="4019892"/>
            <a:ext cx="2309812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Text Box 2"/>
          <p:cNvSpPr txBox="1">
            <a:spLocks noChangeArrowheads="1"/>
          </p:cNvSpPr>
          <p:nvPr/>
        </p:nvSpPr>
        <p:spPr bwMode="auto">
          <a:xfrm>
            <a:off x="683568" y="764704"/>
            <a:ext cx="7776864" cy="419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>
                <a:ea typeface="宋体" pitchFamily="2" charset="-122"/>
              </a:rPr>
              <a:t> </a:t>
            </a:r>
            <a:r>
              <a:rPr kumimoji="1" lang="en-US" altLang="zh-CN" sz="2800" b="1" dirty="0" smtClean="0">
                <a:ea typeface="宋体" pitchFamily="2" charset="-122"/>
              </a:rPr>
              <a:t>Status</a:t>
            </a:r>
            <a:r>
              <a:rPr kumimoji="1" lang="en-US" altLang="zh-CN" sz="2800" dirty="0" smtClean="0">
                <a:ea typeface="宋体" pitchFamily="2" charset="-122"/>
              </a:rPr>
              <a:t> </a:t>
            </a:r>
            <a:r>
              <a:rPr kumimoji="1" lang="en-US" altLang="zh-CN" sz="2800" b="1" dirty="0" err="1" smtClean="0">
                <a:solidFill>
                  <a:srgbClr val="800000"/>
                </a:solidFill>
                <a:ea typeface="宋体" pitchFamily="2" charset="-122"/>
              </a:rPr>
              <a:t>InitQueue</a:t>
            </a:r>
            <a:r>
              <a:rPr kumimoji="1" lang="en-US" altLang="zh-CN" sz="2800" dirty="0" smtClean="0">
                <a:ea typeface="宋体" pitchFamily="2" charset="-122"/>
              </a:rPr>
              <a:t> ( </a:t>
            </a:r>
            <a:r>
              <a:rPr kumimoji="1" lang="en-US" altLang="zh-CN" sz="2800" dirty="0" err="1" smtClean="0">
                <a:ea typeface="宋体" pitchFamily="2" charset="-122"/>
              </a:rPr>
              <a:t>SqQueue</a:t>
            </a:r>
            <a:r>
              <a:rPr kumimoji="1" lang="en-US" altLang="zh-CN" sz="2800" dirty="0" smtClean="0">
                <a:ea typeface="宋体" pitchFamily="2" charset="-122"/>
              </a:rPr>
              <a:t>  </a:t>
            </a:r>
            <a:r>
              <a:rPr kumimoji="1" lang="en-US" altLang="zh-CN" sz="2800" b="1" dirty="0" smtClean="0">
                <a:ea typeface="宋体" pitchFamily="2" charset="-122"/>
              </a:rPr>
              <a:t>&amp;</a:t>
            </a:r>
            <a:r>
              <a:rPr kumimoji="1" lang="en-US" altLang="zh-CN" sz="2800" dirty="0" smtClean="0">
                <a:ea typeface="宋体" pitchFamily="2" charset="-122"/>
              </a:rPr>
              <a:t>Q) </a:t>
            </a:r>
            <a:r>
              <a:rPr kumimoji="1" lang="en-US" altLang="zh-CN" sz="2800" b="1" dirty="0" smtClean="0">
                <a:ea typeface="宋体" pitchFamily="2" charset="-122"/>
              </a:rPr>
              <a:t>{</a:t>
            </a:r>
            <a:endParaRPr kumimoji="1"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dirty="0" smtClean="0">
                <a:ea typeface="宋体" pitchFamily="2" charset="-122"/>
              </a:rPr>
              <a:t>    </a:t>
            </a:r>
            <a:r>
              <a:rPr kumimoji="1" lang="en-US" altLang="zh-CN" sz="2800" dirty="0">
                <a:ea typeface="宋体" pitchFamily="2" charset="-122"/>
              </a:rPr>
              <a:t>// </a:t>
            </a:r>
            <a:r>
              <a:rPr kumimoji="1" lang="zh-CN" altLang="en-US" sz="2800" dirty="0"/>
              <a:t>构造一个空队列</a:t>
            </a:r>
            <a:r>
              <a:rPr kumimoji="1" lang="en-US" altLang="zh-CN" sz="2800" dirty="0">
                <a:ea typeface="宋体" pitchFamily="2" charset="-122"/>
              </a:rPr>
              <a:t>Q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 smtClean="0">
                <a:ea typeface="宋体" pitchFamily="2" charset="-122"/>
              </a:rPr>
              <a:t>    </a:t>
            </a:r>
            <a:r>
              <a:rPr kumimoji="1" lang="en-US" altLang="zh-CN" sz="2800" dirty="0" err="1" smtClean="0">
                <a:ea typeface="宋体" pitchFamily="2" charset="-122"/>
              </a:rPr>
              <a:t>Q.base</a:t>
            </a:r>
            <a:r>
              <a:rPr kumimoji="1" lang="en-US" altLang="zh-CN" sz="2800" dirty="0" smtClean="0">
                <a:ea typeface="宋体" pitchFamily="2" charset="-122"/>
              </a:rPr>
              <a:t> = (</a:t>
            </a:r>
            <a:r>
              <a:rPr kumimoji="1" lang="en-US" altLang="zh-CN" sz="2800" dirty="0" err="1" smtClean="0">
                <a:ea typeface="宋体" pitchFamily="2" charset="-122"/>
              </a:rPr>
              <a:t>ElemType</a:t>
            </a:r>
            <a:r>
              <a:rPr kumimoji="1" lang="en-US" altLang="zh-CN" sz="2800" dirty="0" smtClean="0">
                <a:ea typeface="宋体" pitchFamily="2" charset="-122"/>
              </a:rPr>
              <a:t> </a:t>
            </a:r>
            <a:r>
              <a:rPr kumimoji="1" lang="en-US" altLang="zh-CN" sz="2800" b="1" dirty="0" smtClean="0">
                <a:ea typeface="宋体" pitchFamily="2" charset="-122"/>
              </a:rPr>
              <a:t>*</a:t>
            </a:r>
            <a:r>
              <a:rPr kumimoji="1" lang="en-US" altLang="zh-CN" sz="2800" dirty="0" smtClean="0">
                <a:ea typeface="宋体" pitchFamily="2" charset="-122"/>
              </a:rPr>
              <a:t>) </a:t>
            </a:r>
            <a:r>
              <a:rPr kumimoji="1" lang="en-US" altLang="zh-CN" sz="2800" b="1" dirty="0" err="1" smtClean="0">
                <a:ea typeface="宋体" pitchFamily="2" charset="-122"/>
              </a:rPr>
              <a:t>malloc</a:t>
            </a:r>
            <a:r>
              <a:rPr kumimoji="1" lang="en-US" altLang="zh-CN" sz="2800" b="1" dirty="0" smtClean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a typeface="宋体" pitchFamily="2" charset="-122"/>
              </a:rPr>
              <a:t>            </a:t>
            </a:r>
            <a:r>
              <a:rPr kumimoji="1" lang="en-US" altLang="zh-CN" sz="2800" dirty="0">
                <a:ea typeface="宋体" pitchFamily="2" charset="-122"/>
              </a:rPr>
              <a:t>(MAXQSIZE *</a:t>
            </a:r>
            <a:r>
              <a:rPr kumimoji="1" lang="en-US" altLang="zh-CN" sz="2800" b="1" dirty="0" err="1">
                <a:ea typeface="宋体" pitchFamily="2" charset="-122"/>
              </a:rPr>
              <a:t>sizeof</a:t>
            </a:r>
            <a:r>
              <a:rPr kumimoji="1" lang="en-US" altLang="zh-CN" sz="2800" b="1" dirty="0">
                <a:ea typeface="宋体" pitchFamily="2" charset="-122"/>
              </a:rPr>
              <a:t> </a:t>
            </a:r>
            <a:r>
              <a:rPr kumimoji="1" lang="en-US" altLang="zh-CN" sz="2800" dirty="0">
                <a:ea typeface="宋体" pitchFamily="2" charset="-122"/>
              </a:rPr>
              <a:t>(</a:t>
            </a:r>
            <a:r>
              <a:rPr kumimoji="1" lang="en-US" altLang="zh-CN" sz="2800" dirty="0" err="1">
                <a:ea typeface="宋体" pitchFamily="2" charset="-122"/>
              </a:rPr>
              <a:t>ElemType</a:t>
            </a:r>
            <a:r>
              <a:rPr kumimoji="1" lang="en-US" altLang="zh-CN" sz="2800" dirty="0">
                <a:ea typeface="宋体" pitchFamily="2" charset="-122"/>
              </a:rPr>
              <a:t>));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ea typeface="宋体" pitchFamily="2" charset="-122"/>
              </a:rPr>
              <a:t>    </a:t>
            </a:r>
            <a:r>
              <a:rPr kumimoji="1" lang="en-US" altLang="zh-CN" sz="2800" b="1" dirty="0">
                <a:ea typeface="宋体" pitchFamily="2" charset="-122"/>
              </a:rPr>
              <a:t>if</a:t>
            </a:r>
            <a:r>
              <a:rPr kumimoji="1" lang="en-US" altLang="zh-CN" sz="2800" dirty="0">
                <a:ea typeface="宋体" pitchFamily="2" charset="-122"/>
              </a:rPr>
              <a:t> (</a:t>
            </a:r>
            <a:r>
              <a:rPr kumimoji="1" lang="en-US" altLang="zh-CN" sz="2800" b="1" dirty="0">
                <a:ea typeface="宋体" pitchFamily="2" charset="-122"/>
              </a:rPr>
              <a:t>!</a:t>
            </a:r>
            <a:r>
              <a:rPr kumimoji="1" lang="en-US" altLang="zh-CN" sz="2800" dirty="0" err="1">
                <a:ea typeface="宋体" pitchFamily="2" charset="-122"/>
              </a:rPr>
              <a:t>Q.base</a:t>
            </a:r>
            <a:r>
              <a:rPr kumimoji="1" lang="en-US" altLang="zh-CN" sz="2800" dirty="0">
                <a:ea typeface="宋体" pitchFamily="2" charset="-122"/>
              </a:rPr>
              <a:t>) </a:t>
            </a:r>
            <a:r>
              <a:rPr kumimoji="1" lang="en-US" altLang="zh-CN" sz="2800" b="1" dirty="0">
                <a:ea typeface="宋体" pitchFamily="2" charset="-122"/>
              </a:rPr>
              <a:t>exit</a:t>
            </a:r>
            <a:r>
              <a:rPr kumimoji="1" lang="en-US" altLang="zh-CN" sz="2800" dirty="0">
                <a:ea typeface="宋体" pitchFamily="2" charset="-122"/>
              </a:rPr>
              <a:t> (OVERFLOW); // </a:t>
            </a:r>
            <a:r>
              <a:rPr kumimoji="1" lang="zh-CN" altLang="en-US" sz="2800" dirty="0"/>
              <a:t>存储分配失败</a:t>
            </a:r>
            <a:endParaRPr kumimoji="1" lang="zh-CN" altLang="en-US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ea typeface="宋体" pitchFamily="2" charset="-122"/>
              </a:rPr>
              <a:t>    </a:t>
            </a:r>
            <a:r>
              <a:rPr kumimoji="1" lang="en-US" altLang="zh-CN" sz="2800" dirty="0" err="1">
                <a:ea typeface="宋体" pitchFamily="2" charset="-122"/>
              </a:rPr>
              <a:t>Q.front</a:t>
            </a:r>
            <a:r>
              <a:rPr kumimoji="1" lang="en-US" altLang="zh-CN" sz="2800" dirty="0">
                <a:ea typeface="宋体" pitchFamily="2" charset="-122"/>
              </a:rPr>
              <a:t> = </a:t>
            </a:r>
            <a:r>
              <a:rPr kumimoji="1" lang="en-US" altLang="zh-CN" sz="2800" dirty="0" err="1">
                <a:ea typeface="宋体" pitchFamily="2" charset="-122"/>
              </a:rPr>
              <a:t>Q.rear</a:t>
            </a:r>
            <a:r>
              <a:rPr kumimoji="1" lang="en-US" altLang="zh-CN" sz="2800" dirty="0">
                <a:ea typeface="宋体" pitchFamily="2" charset="-122"/>
              </a:rPr>
              <a:t> = 0;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    return</a:t>
            </a:r>
            <a:r>
              <a:rPr kumimoji="1" lang="en-US" altLang="zh-CN" sz="2800" dirty="0">
                <a:ea typeface="宋体" pitchFamily="2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>
                <a:ea typeface="宋体" pitchFamily="2" charset="-122"/>
              </a:rPr>
              <a:t>}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14466" y="549274"/>
            <a:ext cx="8209284" cy="4765675"/>
          </a:xfrm>
          <a:prstGeom prst="roundRect">
            <a:avLst>
              <a:gd name="adj" fmla="val 4685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0E4F6"/>
                    </a:gs>
                    <a:gs pos="50000">
                      <a:srgbClr val="FFFFFF"/>
                    </a:gs>
                    <a:gs pos="100000">
                      <a:srgbClr val="C0E4F6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  <a:p>
            <a:pPr eaLnBrk="1" hangingPunct="1">
              <a:spcBef>
                <a:spcPct val="35000"/>
              </a:spcBef>
            </a:pPr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</p:txBody>
      </p:sp>
      <p:pic>
        <p:nvPicPr>
          <p:cNvPr id="4" name="Picture 4" descr="001 (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7971">
            <a:off x="7020960" y="4392935"/>
            <a:ext cx="2055657" cy="76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Text Box 2"/>
          <p:cNvSpPr txBox="1">
            <a:spLocks noChangeArrowheads="1"/>
          </p:cNvSpPr>
          <p:nvPr/>
        </p:nvSpPr>
        <p:spPr bwMode="auto">
          <a:xfrm>
            <a:off x="971103" y="692150"/>
            <a:ext cx="8353425" cy="367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Status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800000"/>
                </a:solidFill>
                <a:ea typeface="宋体" pitchFamily="2" charset="-122"/>
              </a:rPr>
              <a:t>EnQueue</a:t>
            </a:r>
            <a:r>
              <a:rPr kumimoji="1" lang="en-US" altLang="zh-CN" sz="2800" dirty="0">
                <a:ea typeface="宋体" pitchFamily="2" charset="-122"/>
              </a:rPr>
              <a:t> (</a:t>
            </a:r>
            <a:r>
              <a:rPr kumimoji="1" lang="en-US" altLang="zh-CN" sz="2800" dirty="0" err="1">
                <a:ea typeface="宋体" pitchFamily="2" charset="-122"/>
              </a:rPr>
              <a:t>SqQueue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>
                <a:ea typeface="宋体" pitchFamily="2" charset="-122"/>
              </a:rPr>
              <a:t>&amp;</a:t>
            </a:r>
            <a:r>
              <a:rPr kumimoji="1" lang="en-US" altLang="zh-CN" sz="2800" dirty="0">
                <a:ea typeface="宋体" pitchFamily="2" charset="-122"/>
              </a:rPr>
              <a:t>Q, </a:t>
            </a:r>
            <a:r>
              <a:rPr kumimoji="1" lang="en-US" altLang="zh-CN" sz="2800" dirty="0" err="1">
                <a:ea typeface="宋体" pitchFamily="2" charset="-122"/>
              </a:rPr>
              <a:t>ElemType</a:t>
            </a:r>
            <a:r>
              <a:rPr kumimoji="1" lang="en-US" altLang="zh-CN" sz="2800" dirty="0">
                <a:ea typeface="宋体" pitchFamily="2" charset="-122"/>
              </a:rPr>
              <a:t> e) </a:t>
            </a:r>
            <a:r>
              <a:rPr kumimoji="1" lang="en-US" altLang="zh-CN" sz="2800" b="1" dirty="0">
                <a:ea typeface="宋体" pitchFamily="2" charset="-122"/>
              </a:rPr>
              <a:t>{</a:t>
            </a:r>
            <a:r>
              <a:rPr kumimoji="1" lang="en-US" altLang="zh-CN" sz="2800" dirty="0">
                <a:ea typeface="宋体" pitchFamily="2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a typeface="宋体" pitchFamily="2" charset="-122"/>
              </a:rPr>
              <a:t>    if</a:t>
            </a:r>
            <a:r>
              <a:rPr kumimoji="1" lang="en-US" altLang="zh-CN" sz="2800" dirty="0" smtClean="0">
                <a:ea typeface="宋体" pitchFamily="2" charset="-122"/>
              </a:rPr>
              <a:t> </a:t>
            </a:r>
            <a:r>
              <a:rPr kumimoji="1" lang="en-US" altLang="zh-CN" sz="2800" dirty="0">
                <a:ea typeface="宋体" pitchFamily="2" charset="-122"/>
              </a:rPr>
              <a:t>((Q.rear+1) </a:t>
            </a:r>
            <a:r>
              <a:rPr kumimoji="1" lang="en-US" altLang="zh-CN" sz="2800" b="1" dirty="0">
                <a:ea typeface="宋体" pitchFamily="2" charset="-122"/>
              </a:rPr>
              <a:t>%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>
                <a:ea typeface="宋体" pitchFamily="2" charset="-122"/>
              </a:rPr>
              <a:t>MAXQSIZE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b="1" dirty="0">
                <a:ea typeface="宋体" pitchFamily="2" charset="-122"/>
              </a:rPr>
              <a:t>==</a:t>
            </a:r>
            <a:r>
              <a:rPr kumimoji="1" lang="en-US" altLang="zh-CN" sz="2800" dirty="0">
                <a:ea typeface="宋体" pitchFamily="2" charset="-122"/>
              </a:rPr>
              <a:t> </a:t>
            </a:r>
            <a:r>
              <a:rPr kumimoji="1" lang="en-US" altLang="zh-CN" sz="2800" dirty="0" err="1">
                <a:ea typeface="宋体" pitchFamily="2" charset="-122"/>
              </a:rPr>
              <a:t>Q.front</a:t>
            </a:r>
            <a:r>
              <a:rPr kumimoji="1" lang="en-US" altLang="zh-CN" sz="2800" dirty="0">
                <a:ea typeface="宋体" pitchFamily="2" charset="-122"/>
              </a:rPr>
              <a:t>)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ea typeface="宋体" pitchFamily="2" charset="-122"/>
              </a:rPr>
              <a:t>        </a:t>
            </a:r>
            <a:r>
              <a:rPr kumimoji="1" lang="en-US" altLang="zh-CN" sz="2800" b="1" dirty="0">
                <a:ea typeface="宋体" pitchFamily="2" charset="-122"/>
              </a:rPr>
              <a:t>return</a:t>
            </a:r>
            <a:r>
              <a:rPr kumimoji="1" lang="en-US" altLang="zh-CN" sz="2800" dirty="0">
                <a:ea typeface="宋体" pitchFamily="2" charset="-122"/>
              </a:rPr>
              <a:t> ERROR; </a:t>
            </a:r>
            <a:r>
              <a:rPr kumimoji="1" lang="en-US" altLang="zh-CN" sz="2800" dirty="0" smtClean="0">
                <a:ea typeface="宋体" pitchFamily="2" charset="-122"/>
              </a:rPr>
              <a:t>   //</a:t>
            </a:r>
            <a:r>
              <a:rPr kumimoji="1" lang="zh-CN" altLang="en-US" sz="2800" dirty="0"/>
              <a:t>队列满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ea typeface="宋体" pitchFamily="2" charset="-122"/>
              </a:rPr>
              <a:t>    </a:t>
            </a:r>
            <a:r>
              <a:rPr kumimoji="1" lang="en-US" altLang="zh-CN" sz="2800" dirty="0" err="1">
                <a:ea typeface="宋体" pitchFamily="2" charset="-122"/>
              </a:rPr>
              <a:t>Q.base</a:t>
            </a:r>
            <a:r>
              <a:rPr kumimoji="1" lang="en-US" altLang="zh-CN" sz="2800" dirty="0">
                <a:ea typeface="宋体" pitchFamily="2" charset="-122"/>
              </a:rPr>
              <a:t>[</a:t>
            </a:r>
            <a:r>
              <a:rPr kumimoji="1" lang="en-US" altLang="zh-CN" sz="2800" dirty="0" err="1">
                <a:ea typeface="宋体" pitchFamily="2" charset="-122"/>
              </a:rPr>
              <a:t>Q.rear</a:t>
            </a:r>
            <a:r>
              <a:rPr kumimoji="1" lang="en-US" altLang="zh-CN" sz="2800" dirty="0">
                <a:ea typeface="宋体" pitchFamily="2" charset="-122"/>
              </a:rPr>
              <a:t>] = e;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ea typeface="宋体" pitchFamily="2" charset="-122"/>
              </a:rPr>
              <a:t>    </a:t>
            </a:r>
            <a:r>
              <a:rPr kumimoji="1" lang="en-US" altLang="zh-CN" sz="2800" dirty="0" err="1">
                <a:ea typeface="宋体" pitchFamily="2" charset="-122"/>
              </a:rPr>
              <a:t>Q.rear</a:t>
            </a:r>
            <a:r>
              <a:rPr kumimoji="1" lang="en-US" altLang="zh-CN" sz="2800" dirty="0">
                <a:ea typeface="宋体" pitchFamily="2" charset="-122"/>
              </a:rPr>
              <a:t> = (Q.rear+1) </a:t>
            </a:r>
            <a:r>
              <a:rPr kumimoji="1" lang="en-US" altLang="zh-CN" sz="2800" dirty="0" smtClean="0">
                <a:ea typeface="宋体" pitchFamily="2" charset="-122"/>
              </a:rPr>
              <a:t>                          ;</a:t>
            </a:r>
            <a:endParaRPr kumimoji="1"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ea typeface="宋体" pitchFamily="2" charset="-122"/>
              </a:rPr>
              <a:t>    </a:t>
            </a:r>
            <a:r>
              <a:rPr kumimoji="1" lang="en-US" altLang="zh-CN" sz="2800" b="1" dirty="0">
                <a:ea typeface="宋体" pitchFamily="2" charset="-122"/>
              </a:rPr>
              <a:t>return</a:t>
            </a:r>
            <a:r>
              <a:rPr kumimoji="1" lang="en-US" altLang="zh-CN" sz="2800" dirty="0">
                <a:ea typeface="宋体" pitchFamily="2" charset="-122"/>
              </a:rPr>
              <a:t> OK;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a typeface="宋体" pitchFamily="2" charset="-122"/>
              </a:rPr>
              <a:t>}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853182" y="692151"/>
            <a:ext cx="7391226" cy="3888978"/>
          </a:xfrm>
          <a:prstGeom prst="roundRect">
            <a:avLst>
              <a:gd name="adj" fmla="val 4685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0E4F6"/>
                    </a:gs>
                    <a:gs pos="50000">
                      <a:srgbClr val="FFFFFF"/>
                    </a:gs>
                    <a:gs pos="100000">
                      <a:srgbClr val="C0E4F6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  <a:p>
            <a:pPr eaLnBrk="1" hangingPunct="1">
              <a:spcBef>
                <a:spcPct val="35000"/>
              </a:spcBef>
            </a:pPr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</p:txBody>
      </p:sp>
      <p:pic>
        <p:nvPicPr>
          <p:cNvPr id="4" name="Picture 4" descr="001 (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0560">
            <a:off x="7294998" y="4235916"/>
            <a:ext cx="2309812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157516" y="2813377"/>
            <a:ext cx="2938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ea typeface="宋体" pitchFamily="2" charset="-122"/>
              </a:rPr>
              <a:t>%</a:t>
            </a:r>
            <a:r>
              <a:rPr kumimoji="1" lang="en-US" altLang="zh-CN" sz="2800" dirty="0">
                <a:ea typeface="宋体" pitchFamily="2" charset="-122"/>
              </a:rPr>
              <a:t> MAXQSIZE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1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Text Box 2"/>
          <p:cNvSpPr txBox="1">
            <a:spLocks noChangeArrowheads="1"/>
          </p:cNvSpPr>
          <p:nvPr/>
        </p:nvSpPr>
        <p:spPr bwMode="auto">
          <a:xfrm>
            <a:off x="467544" y="620688"/>
            <a:ext cx="772071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en-US" altLang="zh-CN" sz="2800" b="1" dirty="0"/>
              <a:t>Status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 err="1">
                <a:solidFill>
                  <a:srgbClr val="800000"/>
                </a:solidFill>
              </a:rPr>
              <a:t>DeQueue</a:t>
            </a:r>
            <a:r>
              <a:rPr kumimoji="1" lang="en-US" altLang="zh-CN" sz="2800" dirty="0"/>
              <a:t> (</a:t>
            </a:r>
            <a:r>
              <a:rPr kumimoji="1" lang="en-US" altLang="zh-CN" sz="2800" dirty="0" err="1"/>
              <a:t>SqQueue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/>
              <a:t>&amp;</a:t>
            </a:r>
            <a:r>
              <a:rPr kumimoji="1" lang="en-US" altLang="zh-CN" sz="2800" dirty="0"/>
              <a:t>Q, </a:t>
            </a:r>
            <a:r>
              <a:rPr kumimoji="1" lang="en-US" altLang="zh-CN" sz="2800" dirty="0" err="1"/>
              <a:t>ElemType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/>
              <a:t>&amp;</a:t>
            </a:r>
            <a:r>
              <a:rPr kumimoji="1" lang="en-US" altLang="zh-CN" sz="2800" dirty="0"/>
              <a:t>e) </a:t>
            </a:r>
            <a:r>
              <a:rPr kumimoji="1" lang="en-US" altLang="zh-CN" sz="2800" b="1" dirty="0"/>
              <a:t>{</a:t>
            </a:r>
            <a:r>
              <a:rPr kumimoji="1" lang="en-US" altLang="zh-CN" sz="2800" dirty="0"/>
              <a:t> 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 dirty="0" smtClean="0"/>
              <a:t>    if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Q.front</a:t>
            </a:r>
            <a:r>
              <a:rPr kumimoji="1" lang="en-US" altLang="zh-CN" sz="2800" dirty="0"/>
              <a:t> </a:t>
            </a:r>
            <a:r>
              <a:rPr kumimoji="1" lang="en-US" altLang="zh-CN" sz="2800" b="1" dirty="0"/>
              <a:t>==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Q.rear</a:t>
            </a:r>
            <a:r>
              <a:rPr kumimoji="1" lang="en-US" altLang="zh-CN" sz="2800" dirty="0"/>
              <a:t>)  </a:t>
            </a:r>
            <a:r>
              <a:rPr kumimoji="1" lang="en-US" altLang="zh-CN" sz="2800" b="1" dirty="0"/>
              <a:t>return</a:t>
            </a:r>
            <a:r>
              <a:rPr kumimoji="1" lang="en-US" altLang="zh-CN" sz="2800" dirty="0"/>
              <a:t> ERROR;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    e = </a:t>
            </a:r>
            <a:r>
              <a:rPr kumimoji="1" lang="en-US" altLang="zh-CN" sz="2800" dirty="0" err="1"/>
              <a:t>Q.base</a:t>
            </a:r>
            <a:r>
              <a:rPr kumimoji="1" lang="en-US" altLang="zh-CN" sz="2800" dirty="0"/>
              <a:t>[</a:t>
            </a:r>
            <a:r>
              <a:rPr kumimoji="1" lang="en-US" altLang="zh-CN" sz="2800" dirty="0" err="1"/>
              <a:t>Q.front</a:t>
            </a:r>
            <a:r>
              <a:rPr kumimoji="1" lang="en-US" altLang="zh-CN" sz="2800" dirty="0"/>
              <a:t>]; 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   </a:t>
            </a:r>
            <a:r>
              <a:rPr kumimoji="1" lang="en-US" altLang="zh-CN" sz="2800" b="1" dirty="0" err="1" smtClean="0"/>
              <a:t>Q.front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b="1" dirty="0"/>
              <a:t>= (Q.front+1) % MAXQSIZE;</a:t>
            </a:r>
            <a:endParaRPr kumimoji="1" lang="en-US" altLang="zh-CN" sz="2800" dirty="0"/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    </a:t>
            </a:r>
            <a:r>
              <a:rPr kumimoji="1" lang="en-US" altLang="zh-CN" sz="2800" b="1" dirty="0"/>
              <a:t>return</a:t>
            </a:r>
            <a:r>
              <a:rPr kumimoji="1" lang="en-US" altLang="zh-CN" sz="2800" dirty="0"/>
              <a:t> OK;</a:t>
            </a:r>
          </a:p>
          <a:p>
            <a:r>
              <a:rPr kumimoji="1" lang="en-US" altLang="zh-CN" sz="2800" b="1" dirty="0"/>
              <a:t>}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67545" y="549275"/>
            <a:ext cx="8136904" cy="3527797"/>
          </a:xfrm>
          <a:prstGeom prst="roundRect">
            <a:avLst>
              <a:gd name="adj" fmla="val 4685"/>
            </a:avLst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0E4F6"/>
                    </a:gs>
                    <a:gs pos="50000">
                      <a:srgbClr val="FFFFFF"/>
                    </a:gs>
                    <a:gs pos="100000">
                      <a:srgbClr val="C0E4F6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  <a:p>
            <a:pPr eaLnBrk="1" hangingPunct="1">
              <a:spcBef>
                <a:spcPct val="35000"/>
              </a:spcBef>
            </a:pPr>
            <a:endParaRPr kumimoji="1" lang="en-US" altLang="zh-CN" sz="3600">
              <a:solidFill>
                <a:srgbClr val="000060"/>
              </a:solidFill>
              <a:ea typeface="宋体" pitchFamily="2" charset="-122"/>
            </a:endParaRPr>
          </a:p>
        </p:txBody>
      </p:sp>
      <p:pic>
        <p:nvPicPr>
          <p:cNvPr id="4" name="Picture 4" descr="001 (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9712">
            <a:off x="7270951" y="2702030"/>
            <a:ext cx="2309812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4" y="3861048"/>
            <a:ext cx="1584325" cy="25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647</Words>
  <Application>Microsoft Office PowerPoint</Application>
  <PresentationFormat>全屏显示(4:3)</PresentationFormat>
  <Paragraphs>81</Paragraphs>
  <Slides>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2017-04-18T02:57:44Z</dcterms:created>
  <dcterms:modified xsi:type="dcterms:W3CDTF">2017-04-18T03:13:00Z</dcterms:modified>
</cp:coreProperties>
</file>