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나눔스퀘어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스퀘어 ExtraBold" panose="020B0600000101010101" pitchFamily="50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4BE"/>
    <a:srgbClr val="515E6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nonem/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851574" cy="75764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brunch</a:t>
            </a:r>
            <a:b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 err="1" smtClean="0"/>
              <a:t>이유있는</a:t>
            </a:r>
            <a:r>
              <a:rPr lang="ko-KR" altLang="en-US" dirty="0" smtClean="0"/>
              <a:t> 웹 기획 실무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88825" y="6444734"/>
            <a:ext cx="48592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100" smtClean="0">
                <a:hlinkClick r:id="rId2"/>
              </a:rPr>
              <a:t>출처</a:t>
            </a:r>
            <a:r>
              <a:rPr lang="en-US" altLang="ko-KR" sz="1100" dirty="0" smtClean="0">
                <a:hlinkClick r:id="rId2"/>
              </a:rPr>
              <a:t>: https</a:t>
            </a:r>
            <a:r>
              <a:rPr lang="en-US" altLang="ko-KR" sz="1100" dirty="0">
                <a:hlinkClick r:id="rId2"/>
              </a:rPr>
              <a:t>://brunch.co.kr/@nonem/3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421428" y="3009120"/>
            <a:ext cx="728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515E65"/>
                </a:solidFill>
                <a:latin typeface="+mn-ea"/>
              </a:rPr>
              <a:t>리뉴얼</a:t>
            </a:r>
            <a:r>
              <a:rPr lang="ko-KR" altLang="en-US" b="1" dirty="0">
                <a:solidFill>
                  <a:srgbClr val="515E65"/>
                </a:solidFill>
                <a:latin typeface="+mn-ea"/>
              </a:rPr>
              <a:t> 프로젝트를 기준으로 </a:t>
            </a:r>
            <a:r>
              <a:rPr lang="en-US" altLang="ko-KR" b="1" dirty="0">
                <a:solidFill>
                  <a:srgbClr val="515E65"/>
                </a:solidFill>
                <a:latin typeface="+mn-ea"/>
              </a:rPr>
              <a:t>As-Is</a:t>
            </a:r>
            <a:r>
              <a:rPr lang="ko-KR" altLang="en-US" b="1" dirty="0">
                <a:solidFill>
                  <a:srgbClr val="515E65"/>
                </a:solidFill>
                <a:latin typeface="+mn-ea"/>
              </a:rPr>
              <a:t>에 대한 분석의 포인트와 방법</a:t>
            </a:r>
            <a:endParaRPr lang="ko-KR" altLang="en-US" b="1" dirty="0">
              <a:solidFill>
                <a:srgbClr val="515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29" y="659424"/>
            <a:ext cx="117839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왜 분석해야 하는가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latin typeface="+mn-ea"/>
              </a:rPr>
              <a:t>6) </a:t>
            </a:r>
            <a:r>
              <a:rPr lang="ko-KR" altLang="en-US" sz="1400" b="1" spc="-120" dirty="0" err="1" smtClean="0">
                <a:latin typeface="+mn-ea"/>
              </a:rPr>
              <a:t>운영인프라</a:t>
            </a:r>
            <a:endParaRPr lang="en-US" altLang="ko-KR" sz="1400" b="1" spc="-120" dirty="0" smtClean="0">
              <a:latin typeface="+mn-ea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" y="2507028"/>
            <a:ext cx="8935835" cy="3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9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29" y="659424"/>
            <a:ext cx="117839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어떻게 작성하면 좋을까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latin typeface="+mn-ea"/>
              </a:rPr>
              <a:t>As-Is </a:t>
            </a:r>
            <a:r>
              <a:rPr lang="ko-KR" altLang="en-US" sz="1400" b="1" spc="-120" dirty="0" err="1" smtClean="0">
                <a:latin typeface="+mn-ea"/>
              </a:rPr>
              <a:t>정보구조</a:t>
            </a:r>
            <a:r>
              <a:rPr lang="ko-KR" altLang="en-US" sz="1400" b="1" spc="-120" dirty="0" smtClean="0">
                <a:latin typeface="+mn-ea"/>
              </a:rPr>
              <a:t> 예시</a:t>
            </a:r>
            <a:endParaRPr lang="en-US" altLang="ko-KR" sz="1400" b="1" spc="-120" dirty="0" smtClean="0">
              <a:latin typeface="+mn-ea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6" y="2507028"/>
            <a:ext cx="7141617" cy="3407732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53" y="2568705"/>
            <a:ext cx="4930567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4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UX/UI </a:t>
            </a:r>
            <a:r>
              <a:rPr lang="ko-KR" altLang="en-US" dirty="0" smtClean="0"/>
              <a:t>설계 분석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6" y="1431162"/>
            <a:ext cx="6896424" cy="4050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130" y="5838094"/>
            <a:ext cx="11783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사용성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(usability)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사람이</a:t>
            </a:r>
            <a:r>
              <a:rPr lang="en-US" altLang="ko-KR" sz="1400" spc="-120" dirty="0" smtClean="0">
                <a:latin typeface="+mn-ea"/>
              </a:rPr>
              <a:t> </a:t>
            </a:r>
            <a:r>
              <a:rPr lang="ko-KR" altLang="en-US" sz="1400" spc="-120" dirty="0" smtClean="0">
                <a:latin typeface="+mn-ea"/>
              </a:rPr>
              <a:t>한눈에 정보를 인지하고 받아들이는 수가 보통 </a:t>
            </a:r>
            <a:r>
              <a:rPr lang="en-US" altLang="ko-KR" sz="1400" spc="-120" dirty="0" smtClean="0">
                <a:latin typeface="+mn-ea"/>
              </a:rPr>
              <a:t>6-7</a:t>
            </a:r>
            <a:r>
              <a:rPr lang="ko-KR" altLang="en-US" sz="1400" spc="-120" dirty="0" smtClean="0">
                <a:latin typeface="+mn-ea"/>
              </a:rPr>
              <a:t>개라고 한다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smtClean="0">
                <a:latin typeface="+mn-ea"/>
              </a:rPr>
              <a:t>선택사항의 수에 따라 </a:t>
            </a:r>
            <a:r>
              <a:rPr lang="en-US" altLang="ko-KR" sz="1400" spc="-120" dirty="0" smtClean="0">
                <a:latin typeface="+mn-ea"/>
              </a:rPr>
              <a:t>UI</a:t>
            </a:r>
            <a:r>
              <a:rPr lang="ko-KR" altLang="en-US" sz="1400" spc="-120" dirty="0" smtClean="0">
                <a:latin typeface="+mn-ea"/>
              </a:rPr>
              <a:t>설계를 하는데 기준이 될 수 있는 사항이다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29" y="700795"/>
            <a:ext cx="1178395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5</a:t>
            </a:r>
            <a:r>
              <a:rPr lang="ko-KR" altLang="en-US" sz="1400" spc="-120" dirty="0" smtClean="0">
                <a:latin typeface="+mn-ea"/>
              </a:rPr>
              <a:t>가지 관점에서 장단점을 분석하여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정리하고 개선안에 대한 벤치마킹을 계획하여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도출한다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67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UX/UI </a:t>
            </a:r>
            <a:r>
              <a:rPr lang="ko-KR" altLang="en-US" dirty="0" smtClean="0"/>
              <a:t>설계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29" y="1433148"/>
            <a:ext cx="11616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가독성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(Readability)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가독성은</a:t>
            </a:r>
            <a:r>
              <a:rPr lang="ko-KR" altLang="en-US" sz="1400" spc="-120" dirty="0" smtClean="0">
                <a:latin typeface="+mn-ea"/>
              </a:rPr>
              <a:t> 말 그대로 </a:t>
            </a:r>
            <a:r>
              <a:rPr lang="en-US" altLang="ko-KR" sz="1400" spc="-120" dirty="0" smtClean="0">
                <a:latin typeface="+mn-ea"/>
              </a:rPr>
              <a:t>‘</a:t>
            </a:r>
            <a:r>
              <a:rPr lang="ko-KR" altLang="en-US" sz="1400" spc="-120" dirty="0" smtClean="0">
                <a:latin typeface="+mn-ea"/>
              </a:rPr>
              <a:t>읽을 수 있느냐</a:t>
            </a:r>
            <a:r>
              <a:rPr lang="en-US" altLang="ko-KR" sz="1400" spc="-120" dirty="0" smtClean="0">
                <a:latin typeface="+mn-ea"/>
              </a:rPr>
              <a:t>＇</a:t>
            </a:r>
            <a:r>
              <a:rPr lang="ko-KR" altLang="en-US" sz="1400" spc="-120" dirty="0" smtClean="0">
                <a:latin typeface="+mn-ea"/>
              </a:rPr>
              <a:t>에 대한 정도이다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UI</a:t>
            </a:r>
            <a:r>
              <a:rPr lang="ko-KR" altLang="en-US" sz="1400" spc="-120" dirty="0" smtClean="0">
                <a:latin typeface="+mn-ea"/>
              </a:rPr>
              <a:t>의 모양이나 색상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폰트와 스타일을 결정할 때 사용자가 정보를 읽어 들이는데 문제가 없어야 하며 더 중요한 것은 정확히 읽어야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물론 </a:t>
            </a:r>
            <a:r>
              <a:rPr lang="ko-KR" altLang="en-US" sz="1400" u="sng" spc="-120" dirty="0" smtClean="0">
                <a:latin typeface="+mn-ea"/>
              </a:rPr>
              <a:t>사용자들마다 인지하고 읽고 판단하는데 차이가 있다</a:t>
            </a:r>
            <a:r>
              <a:rPr lang="en-US" altLang="ko-KR" sz="1400" u="sng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u="sng" spc="-120" dirty="0" smtClean="0">
                <a:latin typeface="+mn-ea"/>
              </a:rPr>
              <a:t>그래서 </a:t>
            </a:r>
            <a:r>
              <a:rPr lang="ko-KR" altLang="en-US" sz="1400" u="sng" spc="-120" dirty="0" err="1" smtClean="0">
                <a:latin typeface="+mn-ea"/>
              </a:rPr>
              <a:t>가독성을</a:t>
            </a:r>
            <a:r>
              <a:rPr lang="ko-KR" altLang="en-US" sz="1400" u="sng" spc="-120" dirty="0" smtClean="0">
                <a:latin typeface="+mn-ea"/>
              </a:rPr>
              <a:t> 고민할 때 우리는 해당 서비스의 주 </a:t>
            </a:r>
            <a:r>
              <a:rPr lang="ko-KR" altLang="en-US" sz="1400" u="sng" spc="-120" dirty="0" err="1" smtClean="0">
                <a:latin typeface="+mn-ea"/>
              </a:rPr>
              <a:t>타겟층에</a:t>
            </a:r>
            <a:r>
              <a:rPr lang="ko-KR" altLang="en-US" sz="1400" u="sng" spc="-120" dirty="0" smtClean="0">
                <a:latin typeface="+mn-ea"/>
              </a:rPr>
              <a:t> 대한 분석내용을 고려하여 판단</a:t>
            </a:r>
            <a:r>
              <a:rPr lang="ko-KR" altLang="en-US" sz="1400" spc="-120" dirty="0" smtClean="0">
                <a:latin typeface="+mn-ea"/>
              </a:rPr>
              <a:t>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타겟의 연령대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온라인 서비스의 활용 능력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사용하는 디바이스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해당 서비스에 대한 이해와 학습 정도 등을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고려하여 </a:t>
            </a:r>
            <a:r>
              <a:rPr lang="ko-KR" altLang="en-US" sz="1400" spc="-120" dirty="0" err="1" smtClean="0">
                <a:latin typeface="+mn-ea"/>
              </a:rPr>
              <a:t>가독성</a:t>
            </a:r>
            <a:r>
              <a:rPr lang="ko-KR" altLang="en-US" sz="1400" spc="-120" dirty="0" smtClean="0">
                <a:latin typeface="+mn-ea"/>
              </a:rPr>
              <a:t> 있는 디자인을 위한 최적을 방안을 찾아 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29" y="700795"/>
            <a:ext cx="1178395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5</a:t>
            </a:r>
            <a:r>
              <a:rPr lang="ko-KR" altLang="en-US" sz="1400" spc="-120" dirty="0" smtClean="0">
                <a:latin typeface="+mn-ea"/>
              </a:rPr>
              <a:t>가지 관점에서 장단점을 분석하여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정리하고 개선안에 대한 벤치마킹을 계획하여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도출한다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96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UX/UI </a:t>
            </a:r>
            <a:r>
              <a:rPr lang="ko-KR" altLang="en-US" dirty="0" smtClean="0"/>
              <a:t>설계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28" y="1433148"/>
            <a:ext cx="1161690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확장성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(Expandability)</a:t>
            </a:r>
            <a:endParaRPr lang="en-US" altLang="ko-KR" sz="14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29" y="700795"/>
            <a:ext cx="1178395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5</a:t>
            </a:r>
            <a:r>
              <a:rPr lang="ko-KR" altLang="en-US" sz="1400" spc="-120" dirty="0" smtClean="0">
                <a:latin typeface="+mn-ea"/>
              </a:rPr>
              <a:t>가지 관점에서 장단점을 분석하여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정리하고 개선안에 대한 벤치마킹을 계획하여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도출한다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/>
          <a:stretch/>
        </p:blipFill>
        <p:spPr>
          <a:xfrm>
            <a:off x="442788" y="1807033"/>
            <a:ext cx="7426327" cy="36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5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기능 분석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2" y="612870"/>
            <a:ext cx="5728110" cy="6125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307" y="1573825"/>
            <a:ext cx="5304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</a:t>
            </a:r>
            <a:r>
              <a:rPr lang="ko-KR" altLang="en-US" sz="1400" spc="-120" dirty="0" smtClean="0">
                <a:latin typeface="+mn-ea"/>
              </a:rPr>
              <a:t>의 기능 분석을 통해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 반드시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유지해야 할 기능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개선해야 할 기능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제거해야 할 기능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추가해야 할 기능</a:t>
            </a:r>
            <a:r>
              <a:rPr lang="ko-KR" altLang="en-US" sz="1400" spc="-120" dirty="0" smtClean="0">
                <a:latin typeface="+mn-ea"/>
              </a:rPr>
              <a:t>으로 구분하여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기능정의서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화면설계서에 반영될 수 있도록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정리해야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59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타겟 분석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729622"/>
            <a:ext cx="6690135" cy="4369916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67" y="729622"/>
            <a:ext cx="491532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9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타겟 분석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704113"/>
            <a:ext cx="6713769" cy="4755586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30" y="801151"/>
            <a:ext cx="482387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타겟 분석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749274"/>
            <a:ext cx="6873718" cy="39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타겟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0" y="729764"/>
            <a:ext cx="91286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위의 </a:t>
            </a:r>
            <a:r>
              <a:rPr lang="en-US" altLang="ko-KR" sz="1400" spc="-120" dirty="0" smtClean="0">
                <a:latin typeface="+mn-ea"/>
              </a:rPr>
              <a:t>3</a:t>
            </a:r>
            <a:r>
              <a:rPr lang="ko-KR" altLang="en-US" sz="1400" spc="-120" dirty="0" smtClean="0">
                <a:latin typeface="+mn-ea"/>
              </a:rPr>
              <a:t>가지 질문을</a:t>
            </a:r>
            <a:r>
              <a:rPr lang="en-US" altLang="ko-KR" sz="1400" spc="-120" dirty="0" smtClean="0">
                <a:latin typeface="+mn-ea"/>
              </a:rPr>
              <a:t> </a:t>
            </a:r>
            <a:r>
              <a:rPr lang="ko-KR" altLang="en-US" sz="1400" spc="-120" dirty="0" smtClean="0">
                <a:latin typeface="+mn-ea"/>
              </a:rPr>
              <a:t>통해 먼저 타겟을 설정해 보자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pc="-120" dirty="0" smtClean="0">
                <a:latin typeface="+mn-ea"/>
              </a:rPr>
              <a:t>누구를 위한 서비스인가</a:t>
            </a:r>
            <a:r>
              <a:rPr lang="en-US" altLang="ko-KR" sz="1400" spc="-120" dirty="0" smtClean="0">
                <a:latin typeface="+mn-ea"/>
              </a:rPr>
              <a:t>? (WHO)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pc="-120" dirty="0" smtClean="0">
                <a:latin typeface="+mn-ea"/>
              </a:rPr>
              <a:t>사용자는 무슨 이유로 방문하는가</a:t>
            </a:r>
            <a:r>
              <a:rPr lang="en-US" altLang="ko-KR" sz="1400" spc="-120" dirty="0" smtClean="0">
                <a:latin typeface="+mn-ea"/>
              </a:rPr>
              <a:t>? (WHY)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pc="-120" dirty="0" smtClean="0">
                <a:latin typeface="+mn-ea"/>
              </a:rPr>
              <a:t>사용자에게 무엇을 주고자 하는가</a:t>
            </a:r>
            <a:r>
              <a:rPr lang="en-US" altLang="ko-KR" sz="1400" spc="-120" dirty="0" smtClean="0">
                <a:latin typeface="+mn-ea"/>
              </a:rPr>
              <a:t>? (WHAT)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타겟은 일반적으로 </a:t>
            </a:r>
            <a:r>
              <a:rPr lang="ko-KR" altLang="en-US" sz="1400" spc="-120" dirty="0" err="1" smtClean="0">
                <a:latin typeface="+mn-ea"/>
              </a:rPr>
              <a:t>코어타겟과</a:t>
            </a:r>
            <a:r>
              <a:rPr lang="ko-KR" altLang="en-US" sz="1400" spc="-120" dirty="0" smtClean="0">
                <a:latin typeface="+mn-ea"/>
              </a:rPr>
              <a:t> 서브타겟으로 나누어 설정한다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서비스의 성격에 따라 하나 이상의 </a:t>
            </a:r>
            <a:r>
              <a:rPr lang="ko-KR" altLang="en-US" sz="1400" spc="-120" dirty="0" err="1" smtClean="0">
                <a:latin typeface="+mn-ea"/>
              </a:rPr>
              <a:t>타겟층을</a:t>
            </a:r>
            <a:r>
              <a:rPr lang="ko-KR" altLang="en-US" sz="1400" spc="-120" dirty="0" smtClean="0">
                <a:latin typeface="+mn-ea"/>
              </a:rPr>
              <a:t> </a:t>
            </a:r>
            <a:r>
              <a:rPr lang="ko-KR" altLang="en-US" sz="1400" spc="-120" dirty="0" err="1" smtClean="0">
                <a:latin typeface="+mn-ea"/>
              </a:rPr>
              <a:t>코어탁겟으로</a:t>
            </a:r>
            <a:r>
              <a:rPr lang="ko-KR" altLang="en-US" sz="1400" spc="-120" dirty="0" smtClean="0">
                <a:latin typeface="+mn-ea"/>
              </a:rPr>
              <a:t> 설정할 수도 있다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그리고 </a:t>
            </a:r>
            <a:r>
              <a:rPr lang="en-US" altLang="ko-KR" sz="1400" spc="-120" dirty="0" smtClean="0">
                <a:latin typeface="+mn-ea"/>
              </a:rPr>
              <a:t>As-Is</a:t>
            </a:r>
            <a:r>
              <a:rPr lang="ko-KR" altLang="en-US" sz="1400" spc="-120" dirty="0" smtClean="0">
                <a:latin typeface="+mn-ea"/>
              </a:rPr>
              <a:t>의 </a:t>
            </a:r>
            <a:r>
              <a:rPr lang="ko-KR" altLang="en-US" sz="1400" spc="-120" dirty="0" err="1" smtClean="0">
                <a:latin typeface="+mn-ea"/>
              </a:rPr>
              <a:t>코어타겟과</a:t>
            </a:r>
            <a:r>
              <a:rPr lang="ko-KR" altLang="en-US" sz="1400" spc="-120" dirty="0" smtClean="0">
                <a:latin typeface="+mn-ea"/>
              </a:rPr>
              <a:t>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의 </a:t>
            </a:r>
            <a:r>
              <a:rPr lang="ko-KR" altLang="en-US" sz="1400" spc="-120" dirty="0" err="1" smtClean="0">
                <a:latin typeface="+mn-ea"/>
              </a:rPr>
              <a:t>코어타겟이</a:t>
            </a:r>
            <a:r>
              <a:rPr lang="ko-KR" altLang="en-US" sz="1400" spc="-120" dirty="0" smtClean="0">
                <a:latin typeface="+mn-ea"/>
              </a:rPr>
              <a:t> 같다는 전제는 위험한 설정이다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63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01. </a:t>
            </a:r>
            <a:r>
              <a:rPr lang="ko-KR" altLang="en-US" spc="-120" dirty="0">
                <a:latin typeface="+mn-ea"/>
              </a:rPr>
              <a:t>프로젝트 목적 및 배경 </a:t>
            </a:r>
            <a:r>
              <a:rPr lang="ko-KR" altLang="en-US" spc="-120" dirty="0" smtClean="0">
                <a:latin typeface="+mn-ea"/>
              </a:rPr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30" y="659424"/>
            <a:ext cx="115993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RFP</a:t>
            </a:r>
            <a:r>
              <a:rPr lang="ko-KR" altLang="en-US" sz="1400" spc="-120" dirty="0" smtClean="0">
                <a:latin typeface="+mn-ea"/>
              </a:rPr>
              <a:t>에 사업 목적 및 배경이 명시되어 있다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이는 프로젝트가 만들어진 이유이자 반드시 그 목적을 달성하기 위한 결과물을 만들어야 하므로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목적과 대</a:t>
            </a:r>
            <a:r>
              <a:rPr lang="en-US" altLang="ko-KR" sz="1400" spc="-120" dirty="0" smtClean="0">
                <a:latin typeface="+mn-ea"/>
              </a:rPr>
              <a:t>/</a:t>
            </a:r>
            <a:r>
              <a:rPr lang="ko-KR" altLang="en-US" sz="1400" spc="-120" dirty="0" smtClean="0">
                <a:latin typeface="+mn-ea"/>
              </a:rPr>
              <a:t>내외적인 배경에 대해 파악하는 것은 기본이며 중요한 과정이다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“</a:t>
            </a:r>
            <a:r>
              <a:rPr lang="ko-KR" altLang="en-US" sz="1400" spc="-120" dirty="0" smtClean="0">
                <a:latin typeface="+mn-ea"/>
              </a:rPr>
              <a:t>모든 의사결정사항은 사업목적을 달성하기 </a:t>
            </a:r>
            <a:r>
              <a:rPr lang="ko-KR" altLang="en-US" sz="1400" spc="-120" dirty="0" err="1" smtClean="0">
                <a:latin typeface="+mn-ea"/>
              </a:rPr>
              <a:t>위함이어야</a:t>
            </a:r>
            <a:r>
              <a:rPr lang="ko-KR" altLang="en-US" sz="1400" spc="-120" dirty="0" smtClean="0">
                <a:latin typeface="+mn-ea"/>
              </a:rPr>
              <a:t> 한다</a:t>
            </a:r>
            <a:r>
              <a:rPr lang="en-US" altLang="ko-KR" sz="1400" spc="-120" dirty="0" smtClean="0">
                <a:latin typeface="+mn-ea"/>
              </a:rPr>
              <a:t>.”</a:t>
            </a:r>
            <a:endParaRPr lang="en-US" altLang="ko-KR" sz="1400" spc="-12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27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타겟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30" y="729764"/>
            <a:ext cx="91286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예시</a:t>
            </a:r>
            <a:endParaRPr lang="en-US" altLang="ko-KR" sz="1400" spc="-120" dirty="0" smtClean="0">
              <a:latin typeface="+mn-ea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433"/>
            <a:ext cx="6586223" cy="3575090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" y="5029200"/>
            <a:ext cx="6566696" cy="1608992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4" y="2938722"/>
            <a:ext cx="5699887" cy="21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타겟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0" y="729764"/>
            <a:ext cx="114234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타겟에 대한 설정이 완료되었다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타겟 속성을 파악했고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속성별로 객관적인 통계자료를 통해서 </a:t>
            </a:r>
            <a:r>
              <a:rPr lang="ko-KR" altLang="en-US" sz="1400" spc="-120" dirty="0" err="1" smtClean="0">
                <a:latin typeface="+mn-ea"/>
              </a:rPr>
              <a:t>행동성향을</a:t>
            </a:r>
            <a:r>
              <a:rPr lang="ko-KR" altLang="en-US" sz="1400" spc="-120" dirty="0" smtClean="0">
                <a:latin typeface="+mn-ea"/>
              </a:rPr>
              <a:t> 파악했다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그렇다면 </a:t>
            </a:r>
            <a:r>
              <a:rPr lang="en-US" altLang="ko-KR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As-Is </a:t>
            </a:r>
            <a:r>
              <a:rPr lang="ko-KR" altLang="en-US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웹 사이트를 실제 사용하는 사용자들에 대한 </a:t>
            </a:r>
            <a:r>
              <a:rPr lang="ko-KR" altLang="en-US" sz="1400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니즈와</a:t>
            </a:r>
            <a:r>
              <a:rPr lang="ko-KR" altLang="en-US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행동패턴을 분석</a:t>
            </a:r>
            <a:r>
              <a:rPr lang="ko-KR" altLang="en-US" sz="1400" spc="-120" dirty="0" smtClean="0">
                <a:latin typeface="+mn-ea"/>
              </a:rPr>
              <a:t>해보자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사용자들의 </a:t>
            </a:r>
            <a:r>
              <a:rPr lang="ko-KR" altLang="en-US" sz="1400" spc="-120" dirty="0" err="1" smtClean="0">
                <a:latin typeface="+mn-ea"/>
              </a:rPr>
              <a:t>니즈파악은</a:t>
            </a:r>
            <a:r>
              <a:rPr lang="ko-KR" altLang="en-US" sz="1400" spc="-120" dirty="0" smtClean="0">
                <a:latin typeface="+mn-ea"/>
              </a:rPr>
              <a:t> 주로 </a:t>
            </a:r>
            <a:r>
              <a:rPr lang="en-US" altLang="ko-KR" sz="1400" spc="-120" dirty="0" smtClean="0">
                <a:latin typeface="+mn-ea"/>
              </a:rPr>
              <a:t>CS</a:t>
            </a:r>
            <a:r>
              <a:rPr lang="ko-KR" altLang="en-US" sz="1400" spc="-120" dirty="0" smtClean="0">
                <a:latin typeface="+mn-ea"/>
              </a:rPr>
              <a:t>채널로 접수된 사용자의 문의사항이나 요구사항을 통해서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얻을 수 있다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이용에 대한 불편사항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오류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추가적인 기능 요구사항 등을 분석하여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에서 </a:t>
            </a:r>
            <a:r>
              <a:rPr lang="en-US" altLang="ko-KR" sz="1400" spc="-120" dirty="0" smtClean="0">
                <a:latin typeface="+mn-ea"/>
              </a:rPr>
              <a:t>UX/UI</a:t>
            </a:r>
            <a:r>
              <a:rPr lang="ko-KR" altLang="en-US" sz="1400" spc="-120" dirty="0" smtClean="0">
                <a:latin typeface="+mn-ea"/>
              </a:rPr>
              <a:t>나 기능개선 </a:t>
            </a:r>
            <a:r>
              <a:rPr lang="ko-KR" altLang="en-US" sz="1400" spc="-120" dirty="0" err="1" smtClean="0">
                <a:latin typeface="+mn-ea"/>
              </a:rPr>
              <a:t>인사이트로</a:t>
            </a:r>
            <a:r>
              <a:rPr lang="ko-KR" altLang="en-US" sz="1400" spc="-120" dirty="0" smtClean="0">
                <a:latin typeface="+mn-ea"/>
              </a:rPr>
              <a:t> 활용하고</a:t>
            </a:r>
            <a:r>
              <a:rPr lang="en-US" altLang="ko-KR" sz="1400" spc="-120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사용자가 숙지해야 할 정책에 대한 안내나 필수 활용 가이드에 대해서는 별도의 이용 가이드를 배포하거나 </a:t>
            </a:r>
            <a:r>
              <a:rPr lang="en-US" altLang="ko-KR" sz="1400" spc="-120" dirty="0" smtClean="0">
                <a:latin typeface="+mn-ea"/>
              </a:rPr>
              <a:t>FAQ</a:t>
            </a:r>
            <a:r>
              <a:rPr lang="ko-KR" altLang="en-US" sz="1400" spc="-120" dirty="0" smtClean="0">
                <a:latin typeface="+mn-ea"/>
              </a:rPr>
              <a:t>에 콘텐츠를 강화하여 개선방향을 설정한다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그 외 사용자의 온라인 설문조사나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오프라인 매장에서의 이벤트를 통한 설문조사를 하거나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인터뷰를 진행하여 사용자의 </a:t>
            </a:r>
            <a:r>
              <a:rPr lang="ko-KR" altLang="en-US" sz="1400" spc="-120" dirty="0" err="1" smtClean="0">
                <a:latin typeface="+mn-ea"/>
              </a:rPr>
              <a:t>니즈를</a:t>
            </a:r>
            <a:r>
              <a:rPr lang="ko-KR" altLang="en-US" sz="1400" spc="-120" dirty="0" smtClean="0">
                <a:latin typeface="+mn-ea"/>
              </a:rPr>
              <a:t> 파악하는 방법도 있다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설문조사는 설문 대상을 고려하여 많지 않은 </a:t>
            </a:r>
            <a:r>
              <a:rPr lang="ko-KR" altLang="en-US" sz="1400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문항수</a:t>
            </a:r>
            <a:r>
              <a:rPr lang="en-US" altLang="ko-KR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(10~15</a:t>
            </a:r>
            <a:r>
              <a:rPr lang="ko-KR" altLang="en-US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개 내외</a:t>
            </a:r>
            <a:r>
              <a:rPr lang="en-US" altLang="ko-KR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선정하고 단답형으로 답할 수 있는 질문을 만드는 것이 관건</a:t>
            </a:r>
            <a:r>
              <a:rPr lang="ko-KR" altLang="en-US" sz="1400" spc="-120" dirty="0" smtClean="0">
                <a:latin typeface="+mn-ea"/>
              </a:rPr>
              <a:t>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설문조사를 비롯한 모든 분석 과정이 그렇지만 </a:t>
            </a:r>
            <a:r>
              <a:rPr lang="ko-KR" altLang="en-US" sz="1400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인사이트로</a:t>
            </a:r>
            <a:r>
              <a:rPr lang="ko-KR" altLang="en-US" sz="14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활용할 수 없는 분석 과정은 전혀 필요 없는 업무임</a:t>
            </a:r>
            <a:r>
              <a:rPr lang="ko-KR" altLang="en-US" sz="1400" spc="-120" dirty="0" smtClean="0">
                <a:latin typeface="+mn-ea"/>
              </a:rPr>
              <a:t>을 늘 인지하고 있어야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설문조사를 너무 어렵게 생각하지 말고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현업</a:t>
            </a:r>
            <a:r>
              <a:rPr lang="en-US" altLang="ko-KR" sz="1400" spc="-120" dirty="0" smtClean="0">
                <a:latin typeface="+mn-ea"/>
              </a:rPr>
              <a:t>/</a:t>
            </a:r>
            <a:r>
              <a:rPr lang="ko-KR" altLang="en-US" sz="1400" spc="-120" dirty="0" smtClean="0">
                <a:latin typeface="+mn-ea"/>
              </a:rPr>
              <a:t>수행</a:t>
            </a:r>
            <a:r>
              <a:rPr lang="en-US" altLang="ko-KR" sz="1400" spc="-120" dirty="0" smtClean="0">
                <a:latin typeface="+mn-ea"/>
              </a:rPr>
              <a:t>TF</a:t>
            </a:r>
            <a:r>
              <a:rPr lang="ko-KR" altLang="en-US" sz="1400" spc="-120" dirty="0" smtClean="0">
                <a:latin typeface="+mn-ea"/>
              </a:rPr>
              <a:t>의 제한된 인력들이 분석한 </a:t>
            </a:r>
            <a:r>
              <a:rPr lang="ko-KR" altLang="en-US" sz="1400" spc="-120" dirty="0" err="1" smtClean="0">
                <a:latin typeface="+mn-ea"/>
              </a:rPr>
              <a:t>니즈</a:t>
            </a:r>
            <a:r>
              <a:rPr lang="ko-KR" altLang="en-US" sz="1400" spc="-120" dirty="0" smtClean="0">
                <a:latin typeface="+mn-ea"/>
              </a:rPr>
              <a:t> 파악의 </a:t>
            </a:r>
            <a:r>
              <a:rPr lang="ko-KR" altLang="en-US" sz="1400" spc="-120" dirty="0" err="1" smtClean="0">
                <a:latin typeface="+mn-ea"/>
              </a:rPr>
              <a:t>인사이트</a:t>
            </a:r>
            <a:r>
              <a:rPr lang="ko-KR" altLang="en-US" sz="1400" spc="-120" dirty="0" smtClean="0">
                <a:latin typeface="+mn-ea"/>
              </a:rPr>
              <a:t> 결과가 실제로 </a:t>
            </a:r>
            <a:r>
              <a:rPr lang="ko-KR" altLang="en-US" sz="1400" spc="-120" dirty="0" err="1" smtClean="0">
                <a:latin typeface="+mn-ea"/>
              </a:rPr>
              <a:t>그러한지에</a:t>
            </a:r>
            <a:r>
              <a:rPr lang="ko-KR" altLang="en-US" sz="1400" spc="-120" dirty="0" smtClean="0">
                <a:latin typeface="+mn-ea"/>
              </a:rPr>
              <a:t> 대한 확인의 과정으로 생각하자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smtClean="0">
                <a:latin typeface="+mn-ea"/>
              </a:rPr>
              <a:t>회원가입에 큰 문제가 있다고 </a:t>
            </a:r>
            <a:r>
              <a:rPr lang="ko-KR" altLang="en-US" sz="1400" spc="-120" dirty="0" err="1" smtClean="0">
                <a:latin typeface="+mn-ea"/>
              </a:rPr>
              <a:t>인사이트를</a:t>
            </a:r>
            <a:r>
              <a:rPr lang="ko-KR" altLang="en-US" sz="1400" spc="-120" dirty="0" smtClean="0">
                <a:latin typeface="+mn-ea"/>
              </a:rPr>
              <a:t> 정리했다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smtClean="0">
                <a:latin typeface="+mn-ea"/>
              </a:rPr>
              <a:t>가입 과정도 복잡하고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입력 항목이 많고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사용자는 이 정보를 왜 입력해야 하는지를 모르기에 거부감이 있어 회원가입을 망설인다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smtClean="0">
                <a:latin typeface="+mn-ea"/>
              </a:rPr>
              <a:t>그렇다면 </a:t>
            </a:r>
            <a:r>
              <a:rPr lang="en-US" altLang="ko-KR" sz="1400" spc="-120" dirty="0" smtClean="0">
                <a:latin typeface="+mn-ea"/>
              </a:rPr>
              <a:t>TF</a:t>
            </a:r>
            <a:r>
              <a:rPr lang="ko-KR" altLang="en-US" sz="1400" spc="-120" dirty="0" smtClean="0">
                <a:latin typeface="+mn-ea"/>
              </a:rPr>
              <a:t>가 판단한 위의 문제점에 대해서 사용자도 정말 그렇게 생각하고 이는지를 조사하는 과정이라고 접근해보자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68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타겟 분석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916706"/>
            <a:ext cx="6655683" cy="4006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30" y="624257"/>
            <a:ext cx="91286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설문조사 예시</a:t>
            </a:r>
            <a:endParaRPr lang="en-US" altLang="ko-KR" sz="1400" spc="-12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469" y="5222633"/>
            <a:ext cx="9128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로그 데이터 분석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UV(unique </a:t>
            </a:r>
            <a:r>
              <a:rPr lang="en-US" altLang="ko-KR" sz="1400" spc="-120" dirty="0" err="1" smtClean="0">
                <a:latin typeface="+mn-ea"/>
              </a:rPr>
              <a:t>visitiors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순 방문자수</a:t>
            </a:r>
            <a:r>
              <a:rPr lang="en-US" altLang="ko-KR" sz="1400" spc="-120" dirty="0" smtClean="0">
                <a:latin typeface="+mn-ea"/>
              </a:rPr>
              <a:t>), PV(page view-</a:t>
            </a:r>
            <a:r>
              <a:rPr lang="ko-KR" altLang="en-US" sz="1400" spc="-120" dirty="0" err="1" smtClean="0">
                <a:latin typeface="+mn-ea"/>
              </a:rPr>
              <a:t>페이지뷰</a:t>
            </a:r>
            <a:r>
              <a:rPr lang="en-US" altLang="ko-KR" sz="14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순</a:t>
            </a:r>
            <a:r>
              <a:rPr lang="en-US" altLang="ko-KR" sz="1400" spc="-120" dirty="0" smtClean="0">
                <a:latin typeface="+mn-ea"/>
              </a:rPr>
              <a:t> </a:t>
            </a:r>
            <a:r>
              <a:rPr lang="ko-KR" altLang="en-US" sz="1400" spc="-120" dirty="0" smtClean="0">
                <a:latin typeface="+mn-ea"/>
              </a:rPr>
              <a:t>방문자수 대비 </a:t>
            </a:r>
            <a:r>
              <a:rPr lang="ko-KR" altLang="en-US" sz="1400" spc="-120" dirty="0" err="1" smtClean="0">
                <a:latin typeface="+mn-ea"/>
              </a:rPr>
              <a:t>페이지뷰가</a:t>
            </a:r>
            <a:r>
              <a:rPr lang="ko-KR" altLang="en-US" sz="1400" spc="-120" dirty="0" smtClean="0">
                <a:latin typeface="+mn-ea"/>
              </a:rPr>
              <a:t> 현저히 적다면 이에 대한 분석을 통해 원인과 대안마련이 되어야 한다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433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인프라 환경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130" y="729764"/>
            <a:ext cx="11660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크게 </a:t>
            </a:r>
            <a:r>
              <a:rPr lang="en-US" altLang="ko-KR" sz="1400" spc="-120" dirty="0" smtClean="0">
                <a:latin typeface="+mn-ea"/>
              </a:rPr>
              <a:t>3</a:t>
            </a:r>
            <a:r>
              <a:rPr lang="ko-KR" altLang="en-US" sz="1400" spc="-120" dirty="0" smtClean="0">
                <a:latin typeface="+mn-ea"/>
              </a:rPr>
              <a:t>가지로 정리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시스템 환경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개발언어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프레임워크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데이터베이스 서버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err="1" smtClean="0">
                <a:latin typeface="+mn-ea"/>
              </a:rPr>
              <a:t>웹서버</a:t>
            </a:r>
            <a:r>
              <a:rPr lang="en-US" altLang="ko-KR" sz="1400" spc="-120" dirty="0" smtClean="0">
                <a:latin typeface="+mn-ea"/>
              </a:rPr>
              <a:t>, WAS(web application server)</a:t>
            </a:r>
            <a:r>
              <a:rPr lang="ko-KR" altLang="en-US" sz="1400" spc="-120" dirty="0" smtClean="0">
                <a:latin typeface="+mn-ea"/>
              </a:rPr>
              <a:t>의 기본적인 물리적 </a:t>
            </a:r>
            <a:r>
              <a:rPr lang="ko-KR" altLang="en-US" sz="1400" spc="-120" dirty="0" err="1" smtClean="0">
                <a:latin typeface="+mn-ea"/>
              </a:rPr>
              <a:t>구조도와</a:t>
            </a:r>
            <a:r>
              <a:rPr lang="ko-KR" altLang="en-US" sz="1400" spc="-120" dirty="0" smtClean="0">
                <a:latin typeface="+mn-ea"/>
              </a:rPr>
              <a:t> 각 소프트웨어 버전 등을 확인하여 </a:t>
            </a: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상황과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에서 개선될 사항을 파악한다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smtClean="0">
                <a:latin typeface="+mn-ea"/>
              </a:rPr>
              <a:t>시스템 환경 분석은 개발 </a:t>
            </a:r>
            <a:r>
              <a:rPr lang="en-US" altLang="ko-KR" sz="1400" spc="-120" dirty="0" smtClean="0">
                <a:latin typeface="+mn-ea"/>
              </a:rPr>
              <a:t>PL</a:t>
            </a:r>
            <a:r>
              <a:rPr lang="ko-KR" altLang="en-US" sz="1400" spc="-120" dirty="0" smtClean="0">
                <a:latin typeface="+mn-ea"/>
              </a:rPr>
              <a:t>과 현업 전산담당자가 함께 진행해야 하며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기술적인 업무 협조 사항에 대한 조율이 원활히 이루어질 수 있도록 서로간의 </a:t>
            </a:r>
            <a:r>
              <a:rPr lang="en-US" altLang="ko-KR" sz="1400" spc="-120" dirty="0" smtClean="0">
                <a:latin typeface="+mn-ea"/>
              </a:rPr>
              <a:t>R&amp;R</a:t>
            </a:r>
            <a:r>
              <a:rPr lang="ko-KR" altLang="en-US" sz="1400" spc="-120" dirty="0" smtClean="0">
                <a:latin typeface="+mn-ea"/>
              </a:rPr>
              <a:t>을 정리하는 것도 중요하다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이외에도 금융권처럼 </a:t>
            </a:r>
            <a:r>
              <a:rPr lang="ko-KR" altLang="en-US" sz="1400" spc="-120" dirty="0" err="1" smtClean="0">
                <a:latin typeface="+mn-ea"/>
              </a:rPr>
              <a:t>기간계</a:t>
            </a:r>
            <a:r>
              <a:rPr lang="ko-KR" altLang="en-US" sz="1400" spc="-120" dirty="0" smtClean="0">
                <a:latin typeface="+mn-ea"/>
              </a:rPr>
              <a:t> 시스템</a:t>
            </a:r>
            <a:r>
              <a:rPr lang="en-US" altLang="ko-KR" sz="1400" spc="-120" dirty="0" smtClean="0">
                <a:latin typeface="+mn-ea"/>
              </a:rPr>
              <a:t>(Legacy</a:t>
            </a:r>
            <a:r>
              <a:rPr lang="ko-KR" altLang="en-US" sz="1400" spc="-120" dirty="0" smtClean="0">
                <a:latin typeface="+mn-ea"/>
              </a:rPr>
              <a:t>로 불림</a:t>
            </a:r>
            <a:r>
              <a:rPr lang="en-US" altLang="ko-KR" sz="1400" spc="-120" dirty="0" smtClean="0">
                <a:latin typeface="+mn-ea"/>
              </a:rPr>
              <a:t>)</a:t>
            </a:r>
            <a:r>
              <a:rPr lang="ko-KR" altLang="en-US" sz="1400" spc="-120" dirty="0" smtClean="0">
                <a:latin typeface="+mn-ea"/>
              </a:rPr>
              <a:t>이 존재한다면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웹서비스와</a:t>
            </a:r>
            <a:r>
              <a:rPr lang="ko-KR" altLang="en-US" sz="1400" spc="-120" dirty="0" smtClean="0">
                <a:latin typeface="+mn-ea"/>
              </a:rPr>
              <a:t> 인터페이스 방법에 대한 확인이 필요하며 보안정책 및 사용 중인 솔루션과 외부 </a:t>
            </a:r>
            <a:r>
              <a:rPr lang="en-US" altLang="ko-KR" sz="1400" spc="-120" dirty="0" smtClean="0">
                <a:latin typeface="+mn-ea"/>
              </a:rPr>
              <a:t>API</a:t>
            </a:r>
            <a:r>
              <a:rPr lang="ko-KR" altLang="en-US" sz="1400" spc="-120" dirty="0" smtClean="0">
                <a:latin typeface="+mn-ea"/>
              </a:rPr>
              <a:t>에 대한 정보를 파악한다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2) 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수행</a:t>
            </a:r>
            <a:r>
              <a:rPr lang="en-US" altLang="ko-KR" sz="14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운영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TFT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3)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업무 환경</a:t>
            </a:r>
            <a:r>
              <a:rPr lang="en-US" altLang="ko-KR" sz="1400" spc="-120" dirty="0" smtClean="0">
                <a:latin typeface="+mn-ea"/>
              </a:rPr>
              <a:t> </a:t>
            </a:r>
            <a:endParaRPr lang="ko-KR" altLang="en-US" sz="14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4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인프라 환경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130" y="729764"/>
            <a:ext cx="1166086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2) </a:t>
            </a:r>
            <a:r>
              <a:rPr lang="ko-KR" altLang="en-US" sz="1400" spc="-120" dirty="0" smtClean="0">
                <a:latin typeface="+mn-ea"/>
              </a:rPr>
              <a:t>수행</a:t>
            </a:r>
            <a:r>
              <a:rPr lang="en-US" altLang="ko-KR" sz="1400" spc="-120" dirty="0" smtClean="0">
                <a:latin typeface="+mn-ea"/>
              </a:rPr>
              <a:t>/</a:t>
            </a:r>
            <a:r>
              <a:rPr lang="ko-KR" altLang="en-US" sz="1400" spc="-120" dirty="0" smtClean="0">
                <a:latin typeface="+mn-ea"/>
              </a:rPr>
              <a:t>운영 </a:t>
            </a:r>
            <a:r>
              <a:rPr lang="en-US" altLang="ko-KR" sz="1400" spc="-120" dirty="0" smtClean="0">
                <a:latin typeface="+mn-ea"/>
              </a:rPr>
              <a:t>TFT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개발언어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프레임워크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데이터베이스 서버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err="1" smtClean="0">
                <a:latin typeface="+mn-ea"/>
              </a:rPr>
              <a:t>웹서버</a:t>
            </a:r>
            <a:r>
              <a:rPr lang="en-US" altLang="ko-KR" sz="1400" spc="-120" dirty="0" smtClean="0">
                <a:latin typeface="+mn-ea"/>
              </a:rPr>
              <a:t>, WAS(web application server)</a:t>
            </a:r>
            <a:r>
              <a:rPr lang="ko-KR" altLang="en-US" sz="1400" spc="-120" dirty="0" smtClean="0">
                <a:latin typeface="+mn-ea"/>
              </a:rPr>
              <a:t>의 기본적인 물리적 </a:t>
            </a:r>
            <a:r>
              <a:rPr lang="ko-KR" altLang="en-US" sz="1400" spc="-120" dirty="0" err="1" smtClean="0">
                <a:latin typeface="+mn-ea"/>
              </a:rPr>
              <a:t>구조도와</a:t>
            </a:r>
            <a:r>
              <a:rPr lang="ko-KR" altLang="en-US" sz="1400" spc="-120" dirty="0" smtClean="0">
                <a:latin typeface="+mn-ea"/>
              </a:rPr>
              <a:t> 각 소프트웨어 버전 등을 확인하여 </a:t>
            </a: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상황과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에서 개선될 사항을 파악한다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smtClean="0">
                <a:latin typeface="+mn-ea"/>
              </a:rPr>
              <a:t>시스템 환경 분석은 개발 </a:t>
            </a:r>
            <a:r>
              <a:rPr lang="en-US" altLang="ko-KR" sz="1400" spc="-120" dirty="0" smtClean="0">
                <a:latin typeface="+mn-ea"/>
              </a:rPr>
              <a:t>PL</a:t>
            </a:r>
            <a:r>
              <a:rPr lang="ko-KR" altLang="en-US" sz="1400" spc="-120" dirty="0" smtClean="0">
                <a:latin typeface="+mn-ea"/>
              </a:rPr>
              <a:t>과 현업 전산담당자가 함께 진행해야 하며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기술적인 업무 협조 사항에 대한 조율이 원활히 이루어질 수 있도록 서로간의 </a:t>
            </a:r>
            <a:r>
              <a:rPr lang="en-US" altLang="ko-KR" sz="1400" spc="-120" dirty="0" smtClean="0">
                <a:latin typeface="+mn-ea"/>
              </a:rPr>
              <a:t>R&amp;R</a:t>
            </a:r>
            <a:r>
              <a:rPr lang="ko-KR" altLang="en-US" sz="1400" spc="-120" dirty="0" smtClean="0">
                <a:latin typeface="+mn-ea"/>
              </a:rPr>
              <a:t>을 정리하는 것도 중요하다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이외에도 금융권처럼 </a:t>
            </a:r>
            <a:r>
              <a:rPr lang="ko-KR" altLang="en-US" sz="1400" spc="-120" dirty="0" err="1" smtClean="0">
                <a:latin typeface="+mn-ea"/>
              </a:rPr>
              <a:t>기간계</a:t>
            </a:r>
            <a:r>
              <a:rPr lang="ko-KR" altLang="en-US" sz="1400" spc="-120" dirty="0" smtClean="0">
                <a:latin typeface="+mn-ea"/>
              </a:rPr>
              <a:t> 시스템</a:t>
            </a:r>
            <a:r>
              <a:rPr lang="en-US" altLang="ko-KR" sz="1400" spc="-120" dirty="0" smtClean="0">
                <a:latin typeface="+mn-ea"/>
              </a:rPr>
              <a:t>(Legacy</a:t>
            </a:r>
            <a:r>
              <a:rPr lang="ko-KR" altLang="en-US" sz="1400" spc="-120" dirty="0" smtClean="0">
                <a:latin typeface="+mn-ea"/>
              </a:rPr>
              <a:t>로 불림</a:t>
            </a:r>
            <a:r>
              <a:rPr lang="en-US" altLang="ko-KR" sz="1400" spc="-120" dirty="0" smtClean="0">
                <a:latin typeface="+mn-ea"/>
              </a:rPr>
              <a:t>)</a:t>
            </a:r>
            <a:r>
              <a:rPr lang="ko-KR" altLang="en-US" sz="1400" spc="-120" dirty="0" smtClean="0">
                <a:latin typeface="+mn-ea"/>
              </a:rPr>
              <a:t>이 존재한다면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웹서비스와</a:t>
            </a:r>
            <a:r>
              <a:rPr lang="ko-KR" altLang="en-US" sz="1400" spc="-120" dirty="0" smtClean="0">
                <a:latin typeface="+mn-ea"/>
              </a:rPr>
              <a:t> 인터페이스 방법에 대한 확인이 필요하며 보안정책 및 사용 중인 솔루션과 외부 </a:t>
            </a:r>
            <a:r>
              <a:rPr lang="en-US" altLang="ko-KR" sz="1400" spc="-120" dirty="0" smtClean="0">
                <a:latin typeface="+mn-ea"/>
              </a:rPr>
              <a:t>API</a:t>
            </a:r>
            <a:r>
              <a:rPr lang="ko-KR" altLang="en-US" sz="1400" spc="-120" dirty="0" smtClean="0">
                <a:latin typeface="+mn-ea"/>
              </a:rPr>
              <a:t>에 대한 정보를 파악한다</a:t>
            </a:r>
            <a:r>
              <a:rPr lang="en-US" altLang="ko-KR" sz="1400" spc="-120" dirty="0" smtClean="0">
                <a:latin typeface="+mn-ea"/>
              </a:rPr>
              <a:t>. </a:t>
            </a:r>
            <a:endParaRPr lang="ko-KR" altLang="en-US" sz="14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62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01. </a:t>
            </a:r>
            <a:r>
              <a:rPr lang="ko-KR" altLang="en-US" spc="-120" dirty="0">
                <a:latin typeface="+mn-ea"/>
              </a:rPr>
              <a:t>프로젝트 목적 및 배경 분석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8" y="715484"/>
            <a:ext cx="5959053" cy="5885028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10" y="1477107"/>
            <a:ext cx="5539172" cy="43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01. </a:t>
            </a:r>
            <a:r>
              <a:rPr lang="ko-KR" altLang="en-US" spc="-120" dirty="0">
                <a:latin typeface="+mn-ea"/>
              </a:rPr>
              <a:t>프로젝트 목적 및 배경 분석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6" y="744933"/>
            <a:ext cx="7668677" cy="243788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6" y="3685955"/>
            <a:ext cx="7526815" cy="2582960"/>
          </a:xfrm>
          <a:prstGeom prst="rect">
            <a:avLst/>
          </a:prstGeom>
          <a:ln>
            <a:solidFill>
              <a:srgbClr val="5BC4BE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39143" y="3685955"/>
            <a:ext cx="31062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latin typeface="+mn-ea"/>
              </a:rPr>
              <a:t>◀ 대외적인 요인</a:t>
            </a:r>
            <a:endParaRPr lang="en-US" altLang="ko-KR" sz="1400" b="1" spc="-12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512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30" y="659424"/>
            <a:ext cx="115993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왜 분석해야 하는가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spc="-120" dirty="0" smtClean="0">
                <a:latin typeface="+mn-ea"/>
              </a:rPr>
              <a:t>메뉴 구조</a:t>
            </a:r>
            <a:r>
              <a:rPr lang="en-US" altLang="ko-KR" sz="1400" b="1" spc="-120" dirty="0" smtClean="0">
                <a:latin typeface="+mn-ea"/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가장</a:t>
            </a:r>
            <a:r>
              <a:rPr lang="en-US" altLang="ko-KR" sz="1400" spc="-120" dirty="0" smtClean="0">
                <a:latin typeface="+mn-ea"/>
              </a:rPr>
              <a:t> </a:t>
            </a:r>
            <a:r>
              <a:rPr lang="ko-KR" altLang="en-US" sz="1400" spc="-120" dirty="0" smtClean="0">
                <a:latin typeface="+mn-ea"/>
              </a:rPr>
              <a:t>기본적으로 파악하는 것이 메뉴의</a:t>
            </a:r>
            <a:r>
              <a:rPr lang="en-US" altLang="ko-KR" sz="1400" spc="-120" dirty="0" smtClean="0">
                <a:latin typeface="+mn-ea"/>
              </a:rPr>
              <a:t> Depth </a:t>
            </a:r>
            <a:r>
              <a:rPr lang="ko-KR" altLang="en-US" sz="1400" spc="-120" dirty="0" smtClean="0">
                <a:latin typeface="+mn-ea"/>
              </a:rPr>
              <a:t>구조이다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Depth </a:t>
            </a:r>
            <a:r>
              <a:rPr lang="ko-KR" altLang="en-US" sz="1400" spc="-120" dirty="0" smtClean="0">
                <a:latin typeface="+mn-ea"/>
              </a:rPr>
              <a:t>구조를 파악하면서 현재 메뉴의 </a:t>
            </a:r>
            <a:r>
              <a:rPr lang="ko-KR" altLang="en-US" sz="1400" spc="-120" dirty="0" err="1" smtClean="0">
                <a:latin typeface="+mn-ea"/>
              </a:rPr>
              <a:t>그룹핑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위치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err="1" smtClean="0">
                <a:latin typeface="+mn-ea"/>
              </a:rPr>
              <a:t>네이밍의</a:t>
            </a:r>
            <a:r>
              <a:rPr lang="ko-KR" altLang="en-US" sz="1400" spc="-120" dirty="0" smtClean="0">
                <a:latin typeface="+mn-ea"/>
              </a:rPr>
              <a:t> 현황을 분석한다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확인이 가능한 모든 페이지를 정리하여 페이지수 산정을 통해 </a:t>
            </a:r>
            <a:r>
              <a:rPr lang="en-US" altLang="ko-KR" sz="1400" spc="-120" dirty="0" smtClean="0">
                <a:latin typeface="+mn-ea"/>
              </a:rPr>
              <a:t>To-Be </a:t>
            </a:r>
            <a:r>
              <a:rPr lang="ko-KR" altLang="en-US" sz="1400" spc="-120" dirty="0" err="1" smtClean="0">
                <a:latin typeface="+mn-ea"/>
              </a:rPr>
              <a:t>개발범위</a:t>
            </a:r>
            <a:r>
              <a:rPr lang="ko-KR" altLang="en-US" sz="1400" spc="-120" dirty="0" smtClean="0">
                <a:latin typeface="+mn-ea"/>
              </a:rPr>
              <a:t> 및  </a:t>
            </a:r>
            <a:r>
              <a:rPr lang="ko-KR" altLang="en-US" sz="1400" spc="-120" dirty="0" err="1" smtClean="0">
                <a:latin typeface="+mn-ea"/>
              </a:rPr>
              <a:t>개발일정</a:t>
            </a:r>
            <a:r>
              <a:rPr lang="ko-KR" altLang="en-US" sz="1400" spc="-120" dirty="0" smtClean="0">
                <a:latin typeface="+mn-ea"/>
              </a:rPr>
              <a:t> 수립에 참고하여 반영한다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정보의 </a:t>
            </a:r>
            <a:r>
              <a:rPr lang="ko-KR" altLang="en-US" sz="1400" spc="-120" dirty="0" err="1" smtClean="0">
                <a:latin typeface="+mn-ea"/>
              </a:rPr>
              <a:t>그룹핑은</a:t>
            </a:r>
            <a:r>
              <a:rPr lang="ko-KR" altLang="en-US" sz="1400" spc="-120" dirty="0" smtClean="0">
                <a:latin typeface="+mn-ea"/>
              </a:rPr>
              <a:t> 사용자가 혼선을 일으키지 않도록 되어 있는지</a:t>
            </a:r>
            <a:r>
              <a:rPr lang="en-US" altLang="ko-KR" sz="1400" spc="-120" dirty="0" smtClean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네이밍은</a:t>
            </a:r>
            <a:r>
              <a:rPr lang="ko-KR" altLang="en-US" sz="1400" spc="-120" dirty="0" smtClean="0">
                <a:latin typeface="+mn-ea"/>
              </a:rPr>
              <a:t> 명확하고 일관성 있게 사용되고 있는지</a:t>
            </a:r>
            <a:r>
              <a:rPr lang="en-US" altLang="ko-KR" sz="1400" spc="-120" dirty="0" smtClean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사용자가 서비스 이용에 있어 인지하고 있는 </a:t>
            </a:r>
            <a:r>
              <a:rPr lang="en-US" altLang="ko-KR" sz="1400" spc="-120" dirty="0" smtClean="0">
                <a:latin typeface="+mn-ea"/>
              </a:rPr>
              <a:t>UX</a:t>
            </a:r>
            <a:r>
              <a:rPr lang="ko-KR" altLang="en-US" sz="1400" spc="-120" dirty="0" smtClean="0">
                <a:latin typeface="+mn-ea"/>
              </a:rPr>
              <a:t>의 </a:t>
            </a:r>
            <a:r>
              <a:rPr lang="ko-KR" altLang="en-US" sz="1400" spc="-120" dirty="0" err="1" smtClean="0">
                <a:latin typeface="+mn-ea"/>
              </a:rPr>
              <a:t>흐릅에</a:t>
            </a:r>
            <a:r>
              <a:rPr lang="ko-KR" altLang="en-US" sz="1400" spc="-120" dirty="0" smtClean="0">
                <a:latin typeface="+mn-ea"/>
              </a:rPr>
              <a:t> 맞도록 </a:t>
            </a:r>
            <a:r>
              <a:rPr lang="ko-KR" altLang="en-US" sz="1400" spc="-120" dirty="0" err="1" smtClean="0">
                <a:latin typeface="+mn-ea"/>
              </a:rPr>
              <a:t>정보순서가</a:t>
            </a:r>
            <a:r>
              <a:rPr lang="ko-KR" altLang="en-US" sz="1400" spc="-120" dirty="0" smtClean="0">
                <a:latin typeface="+mn-ea"/>
              </a:rPr>
              <a:t> 설계되어 있는지 대한 파악을 통해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에서 </a:t>
            </a:r>
            <a:r>
              <a:rPr lang="ko-KR" altLang="en-US" sz="1400" spc="-120" dirty="0" err="1" smtClean="0">
                <a:latin typeface="+mn-ea"/>
              </a:rPr>
              <a:t>그룹핑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순서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위치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err="1" smtClean="0">
                <a:latin typeface="+mn-ea"/>
              </a:rPr>
              <a:t>네이밍에</a:t>
            </a:r>
            <a:r>
              <a:rPr lang="ko-KR" altLang="en-US" sz="1400" spc="-120" dirty="0" smtClean="0">
                <a:latin typeface="+mn-ea"/>
              </a:rPr>
              <a:t> 대한 개선안을 도출한다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62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30" y="659424"/>
            <a:ext cx="115993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왜 분석해야 하는가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latin typeface="+mn-ea"/>
              </a:rPr>
              <a:t>2) </a:t>
            </a:r>
            <a:r>
              <a:rPr lang="ko-KR" altLang="en-US" sz="1400" b="1" spc="-120" dirty="0" smtClean="0">
                <a:latin typeface="+mn-ea"/>
              </a:rPr>
              <a:t>페이지 형식</a:t>
            </a:r>
            <a:endParaRPr lang="en-US" altLang="ko-KR" sz="1400" b="1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페이지 형식은 크게 </a:t>
            </a:r>
            <a:r>
              <a:rPr lang="en-US" altLang="ko-KR" sz="1400" spc="-120" dirty="0" smtClean="0">
                <a:latin typeface="+mn-ea"/>
              </a:rPr>
              <a:t>program, html, link </a:t>
            </a:r>
            <a:r>
              <a:rPr lang="ko-KR" altLang="en-US" sz="1400" spc="-120" dirty="0" smtClean="0">
                <a:latin typeface="+mn-ea"/>
              </a:rPr>
              <a:t>페이지로 구분하고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Program </a:t>
            </a:r>
            <a:r>
              <a:rPr lang="ko-KR" altLang="en-US" sz="1400" spc="-120" dirty="0" smtClean="0">
                <a:latin typeface="+mn-ea"/>
              </a:rPr>
              <a:t>페이지는 개발자가 누락하지 않고 </a:t>
            </a:r>
            <a:r>
              <a:rPr lang="ko-KR" altLang="en-US" sz="1400" spc="-120" dirty="0" err="1" smtClean="0">
                <a:latin typeface="+mn-ea"/>
              </a:rPr>
              <a:t>소스분석</a:t>
            </a:r>
            <a:r>
              <a:rPr lang="ko-KR" altLang="en-US" sz="1400" spc="-120" dirty="0" smtClean="0">
                <a:latin typeface="+mn-ea"/>
              </a:rPr>
              <a:t> 및 </a:t>
            </a:r>
            <a:r>
              <a:rPr lang="en-US" altLang="ko-KR" sz="1400" spc="-120" dirty="0" smtClean="0">
                <a:latin typeface="+mn-ea"/>
              </a:rPr>
              <a:t>DB</a:t>
            </a:r>
            <a:r>
              <a:rPr lang="ko-KR" altLang="en-US" sz="1400" spc="-120" dirty="0" smtClean="0">
                <a:latin typeface="+mn-ea"/>
              </a:rPr>
              <a:t>를 확인할 수 있도록 한다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추후 </a:t>
            </a:r>
            <a:r>
              <a:rPr lang="ko-KR" altLang="en-US" sz="1400" spc="-120" dirty="0" err="1" smtClean="0">
                <a:latin typeface="+mn-ea"/>
              </a:rPr>
              <a:t>기능정의</a:t>
            </a:r>
            <a:r>
              <a:rPr lang="ko-KR" altLang="en-US" sz="1400" spc="-120" dirty="0" smtClean="0">
                <a:latin typeface="+mn-ea"/>
              </a:rPr>
              <a:t> 시 해당 페이지들에 대한 별도 검토를 할 수 있는 리스트로 활용해야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Html </a:t>
            </a:r>
            <a:r>
              <a:rPr lang="ko-KR" altLang="en-US" sz="1400" spc="-120" dirty="0" smtClean="0">
                <a:latin typeface="+mn-ea"/>
              </a:rPr>
              <a:t>페이지는 해당 페이지에 활용된 원본 이미지나 영상 소스가 있을 경우 소스 요청을 하고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 변경되는 내용에 대한 콘텐츠를 추가 요청하여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‘</a:t>
            </a:r>
            <a:r>
              <a:rPr lang="ko-KR" altLang="en-US" sz="1400" spc="-120" dirty="0" smtClean="0">
                <a:latin typeface="+mn-ea"/>
              </a:rPr>
              <a:t>자료요청목록</a:t>
            </a:r>
            <a:r>
              <a:rPr lang="en-US" altLang="ko-KR" sz="1400" spc="-120" dirty="0" smtClean="0">
                <a:latin typeface="+mn-ea"/>
              </a:rPr>
              <a:t>’</a:t>
            </a:r>
            <a:r>
              <a:rPr lang="ko-KR" altLang="en-US" sz="1400" spc="-120" dirty="0" smtClean="0">
                <a:latin typeface="+mn-ea"/>
              </a:rPr>
              <a:t>을 통해서 관리한다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Link </a:t>
            </a:r>
            <a:r>
              <a:rPr lang="ko-KR" altLang="en-US" sz="1400" spc="-120" dirty="0" smtClean="0">
                <a:latin typeface="+mn-ea"/>
              </a:rPr>
              <a:t>페이지의 경우 별도의 페이지가  존재하지 않으므로 해당 외부링크 </a:t>
            </a:r>
            <a:r>
              <a:rPr lang="en-US" altLang="ko-KR" sz="1400" spc="-120" dirty="0" err="1" smtClean="0">
                <a:latin typeface="+mn-ea"/>
              </a:rPr>
              <a:t>url</a:t>
            </a:r>
            <a:r>
              <a:rPr lang="ko-KR" altLang="en-US" sz="1400" spc="-120" dirty="0" smtClean="0">
                <a:latin typeface="+mn-ea"/>
              </a:rPr>
              <a:t>을 확인하고 변경된 </a:t>
            </a:r>
            <a:r>
              <a:rPr lang="en-US" altLang="ko-KR" sz="1400" spc="-120" dirty="0" err="1" smtClean="0">
                <a:latin typeface="+mn-ea"/>
              </a:rPr>
              <a:t>url</a:t>
            </a:r>
            <a:r>
              <a:rPr lang="ko-KR" altLang="en-US" sz="1400" spc="-120" dirty="0" smtClean="0">
                <a:latin typeface="+mn-ea"/>
              </a:rPr>
              <a:t>에 대해서 확인한다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요구사항에 따라 </a:t>
            </a:r>
            <a:r>
              <a:rPr lang="en-US" altLang="ko-KR" sz="1400" spc="-120" dirty="0" smtClean="0">
                <a:latin typeface="+mn-ea"/>
              </a:rPr>
              <a:t>to-be </a:t>
            </a:r>
            <a:r>
              <a:rPr lang="ko-KR" altLang="en-US" sz="1400" spc="-120" dirty="0" smtClean="0">
                <a:latin typeface="+mn-ea"/>
              </a:rPr>
              <a:t>에서 페이지 형식이 변경되는 경우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변경되는 사항에 대해서 요구사항을 명확히 파악하여 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변경 시 문제되는 사항이나 효율적인 운영방안에 부합하는지도 확인이 필요하다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기존에 </a:t>
            </a:r>
            <a:r>
              <a:rPr lang="en-US" altLang="ko-KR" sz="1400" spc="-120" dirty="0" smtClean="0">
                <a:latin typeface="+mn-ea"/>
              </a:rPr>
              <a:t>html</a:t>
            </a:r>
            <a:r>
              <a:rPr lang="ko-KR" altLang="en-US" sz="1400" spc="-120" dirty="0" smtClean="0">
                <a:latin typeface="+mn-ea"/>
              </a:rPr>
              <a:t>로 운영 중인 페이지를 요구사항에 따라 무조건 기능을 마련하여 관리자 페이지를 통해서 관리하도록 만드는 건 좋은 판단이 아니다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반대의 경우도 마찬가지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해당 페이지의 콘텐츠 업데이트 주기 및 관리 이슈를 파악하여 결정한다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52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29" y="659424"/>
            <a:ext cx="1178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왜 분석해야 하는가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latin typeface="+mn-ea"/>
              </a:rPr>
              <a:t>3) </a:t>
            </a:r>
            <a:r>
              <a:rPr lang="ko-KR" altLang="en-US" sz="1400" b="1" spc="-120" dirty="0" smtClean="0">
                <a:latin typeface="+mn-ea"/>
              </a:rPr>
              <a:t>접근권한</a:t>
            </a:r>
            <a:endParaRPr lang="en-US" altLang="ko-KR" sz="1400" b="1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페이지별로</a:t>
            </a:r>
            <a:r>
              <a:rPr lang="ko-KR" altLang="en-US" sz="1400" spc="-120" dirty="0" smtClean="0">
                <a:latin typeface="+mn-ea"/>
              </a:rPr>
              <a:t> 접근할 수 있는 </a:t>
            </a:r>
            <a:r>
              <a:rPr lang="ko-KR" altLang="en-US" sz="1400" spc="-120" dirty="0" err="1" smtClean="0">
                <a:latin typeface="+mn-ea"/>
              </a:rPr>
              <a:t>회원등급이</a:t>
            </a:r>
            <a:r>
              <a:rPr lang="ko-KR" altLang="en-US" sz="1400" spc="-120" dirty="0" smtClean="0">
                <a:latin typeface="+mn-ea"/>
              </a:rPr>
              <a:t> 다양한 웹사이트의 경우에는 해당 페이지 </a:t>
            </a:r>
            <a:r>
              <a:rPr lang="ko-KR" altLang="en-US" sz="1400" spc="-120" dirty="0" err="1" smtClean="0">
                <a:latin typeface="+mn-ea"/>
              </a:rPr>
              <a:t>접근권한에</a:t>
            </a:r>
            <a:r>
              <a:rPr lang="ko-KR" altLang="en-US" sz="1400" spc="-120" dirty="0" smtClean="0">
                <a:latin typeface="+mn-ea"/>
              </a:rPr>
              <a:t> 대한 변경사항이 있는지에 대해 파악하는 것이 중요하다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회원전용 페이지인지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회원 중에서도 별동의 인증이나 </a:t>
            </a:r>
            <a:r>
              <a:rPr lang="ko-KR" altLang="en-US" sz="1400" spc="-120" dirty="0" err="1" smtClean="0">
                <a:latin typeface="+mn-ea"/>
              </a:rPr>
              <a:t>회원등급에</a:t>
            </a:r>
            <a:r>
              <a:rPr lang="ko-KR" altLang="en-US" sz="1400" spc="-120" dirty="0" smtClean="0">
                <a:latin typeface="+mn-ea"/>
              </a:rPr>
              <a:t> 따라 접근이 제한될 수 있는지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회원등급 외에 특정한 조건을 갖춘 사용자만 접근이 가능한지 등</a:t>
            </a: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해당 조건에 대한 파악과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에서의 정책과 부합하는지에 대한 확인이 필요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접근권한에</a:t>
            </a:r>
            <a:r>
              <a:rPr lang="ko-KR" altLang="en-US" sz="1400" spc="-120" dirty="0" smtClean="0">
                <a:latin typeface="+mn-ea"/>
              </a:rPr>
              <a:t> 따라 구분된 페이지는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ko-KR" altLang="en-US" sz="1400" spc="-120" dirty="0" smtClean="0">
                <a:latin typeface="+mn-ea"/>
              </a:rPr>
              <a:t> 설계 시 정보 </a:t>
            </a:r>
            <a:r>
              <a:rPr lang="ko-KR" altLang="en-US" sz="1400" spc="-120" dirty="0" err="1" smtClean="0">
                <a:latin typeface="+mn-ea"/>
              </a:rPr>
              <a:t>그룹핑이나</a:t>
            </a:r>
            <a:r>
              <a:rPr lang="ko-KR" altLang="en-US" sz="1400" spc="-120" dirty="0" smtClean="0">
                <a:latin typeface="+mn-ea"/>
              </a:rPr>
              <a:t> 위치에 고려를 해야 하고</a:t>
            </a:r>
            <a:r>
              <a:rPr lang="en-US" altLang="ko-KR" sz="1400" spc="-120" dirty="0" smtClean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권한이 없는 고객이 접근 시 처리 방안도 </a:t>
            </a:r>
            <a:r>
              <a:rPr lang="ko-KR" altLang="en-US" sz="1400" spc="-120" dirty="0" err="1" smtClean="0">
                <a:latin typeface="+mn-ea"/>
              </a:rPr>
              <a:t>화면설계에</a:t>
            </a:r>
            <a:r>
              <a:rPr lang="ko-KR" altLang="en-US" sz="1400" spc="-120" dirty="0" smtClean="0">
                <a:latin typeface="+mn-ea"/>
              </a:rPr>
              <a:t> 고려하여 사용자가 이용에 불편함이 없도록 해야 한다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구현만 하는 것이 끝이 아니다</a:t>
            </a:r>
            <a:r>
              <a:rPr lang="en-US" altLang="ko-KR" sz="1400" spc="-120" dirty="0" smtClean="0">
                <a:latin typeface="+mn-ea"/>
              </a:rPr>
              <a:t>. </a:t>
            </a:r>
            <a:r>
              <a:rPr lang="ko-KR" altLang="en-US" sz="1400" spc="-120" dirty="0" err="1" smtClean="0">
                <a:latin typeface="+mn-ea"/>
              </a:rPr>
              <a:t>권한정책을</a:t>
            </a:r>
            <a:r>
              <a:rPr lang="ko-KR" altLang="en-US" sz="1400" spc="-120" dirty="0" smtClean="0">
                <a:latin typeface="+mn-ea"/>
              </a:rPr>
              <a:t> 변경한 목적을 다시 한번 생각해봐야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84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29" y="659424"/>
            <a:ext cx="117839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왜 분석해야 하는가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latin typeface="+mn-ea"/>
              </a:rPr>
              <a:t>4) </a:t>
            </a:r>
            <a:r>
              <a:rPr lang="ko-KR" altLang="en-US" sz="1400" b="1" spc="-120" dirty="0" smtClean="0">
                <a:latin typeface="+mn-ea"/>
              </a:rPr>
              <a:t>업데이트 주기</a:t>
            </a:r>
            <a:endParaRPr lang="en-US" altLang="ko-KR" sz="1400" b="1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앞서 말한 페이지 형식에 대한 </a:t>
            </a:r>
            <a:r>
              <a:rPr lang="ko-KR" altLang="en-US" sz="1400" spc="-120" dirty="0" err="1" smtClean="0">
                <a:latin typeface="+mn-ea"/>
              </a:rPr>
              <a:t>요건변경이</a:t>
            </a:r>
            <a:r>
              <a:rPr lang="ko-KR" altLang="en-US" sz="1400" spc="-120" dirty="0" smtClean="0">
                <a:latin typeface="+mn-ea"/>
              </a:rPr>
              <a:t> 발생할 경우 우선 고려해야 하는 것이 해당 페이지에 대한 업데이트 주기를 확인하는 일이다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예를 들어</a:t>
            </a:r>
            <a:r>
              <a:rPr lang="en-US" altLang="ko-KR" sz="1400" spc="-120" dirty="0" smtClean="0">
                <a:latin typeface="+mn-ea"/>
              </a:rPr>
              <a:t>, As-Is</a:t>
            </a:r>
            <a:r>
              <a:rPr lang="ko-KR" altLang="en-US" sz="1400" spc="-120" dirty="0" smtClean="0">
                <a:latin typeface="+mn-ea"/>
              </a:rPr>
              <a:t>에 </a:t>
            </a:r>
            <a:r>
              <a:rPr lang="en-US" altLang="ko-KR" sz="1400" spc="-120" dirty="0" smtClean="0">
                <a:latin typeface="+mn-ea"/>
              </a:rPr>
              <a:t>html </a:t>
            </a:r>
            <a:r>
              <a:rPr lang="ko-KR" altLang="en-US" sz="1400" spc="-120" dirty="0" smtClean="0">
                <a:latin typeface="+mn-ea"/>
              </a:rPr>
              <a:t>페이지로 구현되어 있는 </a:t>
            </a:r>
            <a:r>
              <a:rPr lang="en-US" altLang="ko-KR" sz="1400" spc="-120" dirty="0" smtClean="0">
                <a:latin typeface="+mn-ea"/>
              </a:rPr>
              <a:t>CEO</a:t>
            </a:r>
            <a:r>
              <a:rPr lang="ko-KR" altLang="en-US" sz="1400" spc="-120" dirty="0" smtClean="0">
                <a:latin typeface="+mn-ea"/>
              </a:rPr>
              <a:t>인사말 페이지를 </a:t>
            </a:r>
            <a:r>
              <a:rPr lang="en-US" altLang="ko-KR" sz="1400" spc="-120" dirty="0" smtClean="0">
                <a:latin typeface="+mn-ea"/>
              </a:rPr>
              <a:t>to-be</a:t>
            </a:r>
            <a:r>
              <a:rPr lang="ko-KR" altLang="en-US" sz="1400" spc="-120" dirty="0" smtClean="0">
                <a:latin typeface="+mn-ea"/>
              </a:rPr>
              <a:t>에서는 관리자 페이지에서  업데이트가 가능하도록 </a:t>
            </a:r>
            <a:r>
              <a:rPr lang="en-US" altLang="ko-KR" sz="1400" spc="-120" dirty="0" smtClean="0">
                <a:latin typeface="+mn-ea"/>
              </a:rPr>
              <a:t>CMS(contents management system)</a:t>
            </a:r>
            <a:r>
              <a:rPr lang="ko-KR" altLang="en-US" sz="1400" spc="-120" dirty="0" smtClean="0">
                <a:latin typeface="+mn-ea"/>
              </a:rPr>
              <a:t>을</a:t>
            </a:r>
            <a:r>
              <a:rPr lang="en-US" altLang="ko-KR" sz="1400" spc="-120" dirty="0" smtClean="0">
                <a:latin typeface="+mn-ea"/>
              </a:rPr>
              <a:t> </a:t>
            </a:r>
            <a:r>
              <a:rPr lang="ko-KR" altLang="en-US" sz="1400" spc="-120" dirty="0" smtClean="0">
                <a:latin typeface="+mn-ea"/>
              </a:rPr>
              <a:t>활용하여 </a:t>
            </a:r>
            <a:r>
              <a:rPr lang="en-US" altLang="ko-KR" sz="1400" spc="-120" dirty="0" smtClean="0">
                <a:latin typeface="+mn-ea"/>
              </a:rPr>
              <a:t>program </a:t>
            </a:r>
            <a:r>
              <a:rPr lang="ko-KR" altLang="en-US" sz="1400" spc="-120" dirty="0" smtClean="0">
                <a:latin typeface="+mn-ea"/>
              </a:rPr>
              <a:t>페이지로 개발을 요구할 경우 업데이트 주기가 얼마나 되며 궁극적으로 </a:t>
            </a:r>
            <a:r>
              <a:rPr lang="en-US" altLang="ko-KR" sz="1400" spc="-120" dirty="0" smtClean="0">
                <a:latin typeface="+mn-ea"/>
              </a:rPr>
              <a:t>program </a:t>
            </a:r>
            <a:r>
              <a:rPr lang="ko-KR" altLang="en-US" sz="1400" spc="-120" dirty="0" smtClean="0">
                <a:latin typeface="+mn-ea"/>
              </a:rPr>
              <a:t>페이지로 개발을 요청한 이유를 확인해야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>
                <a:latin typeface="+mn-ea"/>
              </a:rPr>
              <a:t>운영측면을</a:t>
            </a:r>
            <a:r>
              <a:rPr lang="ko-KR" altLang="en-US" sz="1400" spc="-120" dirty="0" smtClean="0">
                <a:latin typeface="+mn-ea"/>
              </a:rPr>
              <a:t> 고려하면 현업담당자는 관리자 기능을 마련하여 편리하게 관리하기를 원하지만</a:t>
            </a:r>
            <a:r>
              <a:rPr lang="en-US" altLang="ko-KR" sz="1400" spc="-120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그에 따른 제약사항이나 </a:t>
            </a:r>
            <a:r>
              <a:rPr lang="ko-KR" altLang="en-US" sz="1400" spc="-120" dirty="0" err="1" smtClean="0">
                <a:latin typeface="+mn-ea"/>
              </a:rPr>
              <a:t>구현일정을</a:t>
            </a:r>
            <a:r>
              <a:rPr lang="ko-KR" altLang="en-US" sz="1400" spc="-120" dirty="0" smtClean="0">
                <a:latin typeface="+mn-ea"/>
              </a:rPr>
              <a:t> 고려하였을 경우에 보다 효과적인 방안이 무엇인지를 현업과 </a:t>
            </a:r>
            <a:r>
              <a:rPr lang="ko-KR" altLang="en-US" sz="1400" spc="-120" dirty="0" err="1" smtClean="0">
                <a:latin typeface="+mn-ea"/>
              </a:rPr>
              <a:t>수행사간에</a:t>
            </a:r>
            <a:r>
              <a:rPr lang="ko-KR" altLang="en-US" sz="1400" spc="-120" dirty="0" smtClean="0">
                <a:latin typeface="+mn-ea"/>
              </a:rPr>
              <a:t> 협의를 </a:t>
            </a:r>
            <a:r>
              <a:rPr lang="ko-KR" altLang="en-US" sz="1400" spc="-120" dirty="0" err="1" smtClean="0">
                <a:latin typeface="+mn-ea"/>
              </a:rPr>
              <a:t>해야만한다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업데이트가 연 </a:t>
            </a:r>
            <a:r>
              <a:rPr lang="en-US" altLang="ko-KR" sz="1400" spc="-120" dirty="0" smtClean="0">
                <a:latin typeface="+mn-ea"/>
              </a:rPr>
              <a:t>1</a:t>
            </a:r>
            <a:r>
              <a:rPr lang="ko-KR" altLang="en-US" sz="1400" spc="-120" dirty="0" smtClean="0">
                <a:latin typeface="+mn-ea"/>
              </a:rPr>
              <a:t>회 발생하는 </a:t>
            </a:r>
            <a:r>
              <a:rPr lang="en-US" altLang="ko-KR" sz="1400" spc="-120" dirty="0" smtClean="0">
                <a:latin typeface="+mn-ea"/>
              </a:rPr>
              <a:t>CEO</a:t>
            </a:r>
            <a:r>
              <a:rPr lang="ko-KR" altLang="en-US" sz="1400" spc="-120" dirty="0" smtClean="0">
                <a:latin typeface="+mn-ea"/>
              </a:rPr>
              <a:t>인사말 페이지를 </a:t>
            </a:r>
            <a:r>
              <a:rPr lang="en-US" altLang="ko-KR" sz="1400" spc="-120" dirty="0" smtClean="0">
                <a:latin typeface="+mn-ea"/>
              </a:rPr>
              <a:t>CMS</a:t>
            </a:r>
            <a:r>
              <a:rPr lang="ko-KR" altLang="en-US" sz="1400" spc="-120" dirty="0" smtClean="0">
                <a:latin typeface="+mn-ea"/>
              </a:rPr>
              <a:t>를 도입해서 만들 이유는 없을 것이다</a:t>
            </a:r>
            <a:r>
              <a:rPr lang="en-US" altLang="ko-KR" sz="14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smtClean="0">
                <a:latin typeface="+mn-ea"/>
              </a:rPr>
              <a:t>요청사항에 대한 근본적인 </a:t>
            </a:r>
            <a:r>
              <a:rPr lang="ko-KR" altLang="en-US" sz="1400" spc="-120" dirty="0" err="1" smtClean="0">
                <a:latin typeface="+mn-ea"/>
              </a:rPr>
              <a:t>니즈를</a:t>
            </a:r>
            <a:r>
              <a:rPr lang="ko-KR" altLang="en-US" sz="1400" spc="-120" dirty="0" smtClean="0">
                <a:latin typeface="+mn-ea"/>
              </a:rPr>
              <a:t> 파악해야 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2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정보구조</a:t>
            </a:r>
            <a:r>
              <a:rPr lang="en-US" altLang="ko-KR" dirty="0" smtClean="0"/>
              <a:t>(IA)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29" y="659424"/>
            <a:ext cx="117839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+mn-ea"/>
              </a:rPr>
              <a:t>As-Is </a:t>
            </a:r>
            <a:r>
              <a:rPr lang="ko-KR" altLang="en-US" sz="1400" spc="-120" dirty="0" smtClean="0">
                <a:latin typeface="+mn-ea"/>
              </a:rPr>
              <a:t>분석은 크게 </a:t>
            </a:r>
            <a:r>
              <a:rPr lang="ko-KR" altLang="en-US" sz="1400" spc="-120" dirty="0" err="1" smtClean="0">
                <a:latin typeface="+mn-ea"/>
              </a:rPr>
              <a:t>정보구조</a:t>
            </a:r>
            <a:r>
              <a:rPr lang="en-US" altLang="ko-KR" sz="1400" spc="-120" dirty="0" smtClean="0">
                <a:latin typeface="+mn-ea"/>
              </a:rPr>
              <a:t>(IA), UX/UI</a:t>
            </a:r>
            <a:r>
              <a:rPr lang="ko-KR" altLang="en-US" sz="1400" spc="-120" dirty="0" smtClean="0">
                <a:latin typeface="+mn-ea"/>
              </a:rPr>
              <a:t>설계</a:t>
            </a:r>
            <a:r>
              <a:rPr lang="en-US" altLang="ko-KR" sz="1400" spc="-120" dirty="0" smtClean="0">
                <a:latin typeface="+mn-ea"/>
              </a:rPr>
              <a:t>, </a:t>
            </a:r>
            <a:r>
              <a:rPr lang="ko-KR" altLang="en-US" sz="1400" spc="-120" dirty="0" smtClean="0">
                <a:latin typeface="+mn-ea"/>
              </a:rPr>
              <a:t>기능에 대한 분석을 진행한다</a:t>
            </a:r>
            <a:r>
              <a:rPr lang="en-US" altLang="ko-KR" sz="14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정보구조를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왜 분석해야 하는가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latin typeface="+mn-ea"/>
              </a:rPr>
              <a:t>5) </a:t>
            </a:r>
            <a:r>
              <a:rPr lang="ko-KR" altLang="en-US" sz="1400" b="1" spc="-120" dirty="0" smtClean="0">
                <a:latin typeface="+mn-ea"/>
              </a:rPr>
              <a:t>관리자 페이지</a:t>
            </a:r>
            <a:endParaRPr lang="en-US" altLang="ko-KR" sz="1400" b="1" spc="-120" dirty="0" smtClean="0">
              <a:latin typeface="+mn-ea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" y="2507028"/>
            <a:ext cx="9238756" cy="33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3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1498</Words>
  <Application>Microsoft Office PowerPoint</Application>
  <PresentationFormat>와이드스크린</PresentationFormat>
  <Paragraphs>159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Wingdings</vt:lpstr>
      <vt:lpstr>나눔스퀘어 Bold</vt:lpstr>
      <vt:lpstr>맑은 고딕</vt:lpstr>
      <vt:lpstr>나눔스퀘어 ExtraBold</vt:lpstr>
      <vt:lpstr>Office 테마</vt:lpstr>
      <vt:lpstr>brunch 이유있는 웹 기획 실무</vt:lpstr>
      <vt:lpstr>01. 프로젝트 목적 및 배경 분석</vt:lpstr>
      <vt:lpstr>01. 프로젝트 목적 및 배경 분석</vt:lpstr>
      <vt:lpstr>01. 프로젝트 목적 및 배경 분석</vt:lpstr>
      <vt:lpstr>02. 정보구조(IA) 분석</vt:lpstr>
      <vt:lpstr>02. 정보구조(IA) 분석</vt:lpstr>
      <vt:lpstr>02. 정보구조(IA) 분석</vt:lpstr>
      <vt:lpstr>02. 정보구조(IA) 분석</vt:lpstr>
      <vt:lpstr>02. 정보구조(IA) 분석</vt:lpstr>
      <vt:lpstr>02. 정보구조(IA) 분석</vt:lpstr>
      <vt:lpstr>02. 정보구조(IA) 분석</vt:lpstr>
      <vt:lpstr>03. UX/UI 설계 분석</vt:lpstr>
      <vt:lpstr>03. UX/UI 설계 분석</vt:lpstr>
      <vt:lpstr>03. UX/UI 설계 분석</vt:lpstr>
      <vt:lpstr>04. 기능 분석</vt:lpstr>
      <vt:lpstr>05. 타겟 분석</vt:lpstr>
      <vt:lpstr>05. 타겟 분석</vt:lpstr>
      <vt:lpstr>05. 타겟 분석</vt:lpstr>
      <vt:lpstr>05. 타겟 분석</vt:lpstr>
      <vt:lpstr>05. 타겟 분석</vt:lpstr>
      <vt:lpstr>05. 타겟 분석</vt:lpstr>
      <vt:lpstr>05. 타겟 분석</vt:lpstr>
      <vt:lpstr>06. 인프라 환경 분석</vt:lpstr>
      <vt:lpstr>06. 인프라 환경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270</cp:revision>
  <dcterms:created xsi:type="dcterms:W3CDTF">2019-08-20T00:47:17Z</dcterms:created>
  <dcterms:modified xsi:type="dcterms:W3CDTF">2019-10-07T13:06:52Z</dcterms:modified>
</cp:coreProperties>
</file>