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97DD02-6714-4D0B-9D5C-F85DE7633A7D}">
          <p14:sldIdLst>
            <p14:sldId id="256"/>
            <p14:sldId id="258"/>
            <p14:sldId id="257"/>
            <p14:sldId id="259"/>
            <p14:sldId id="260"/>
            <p14:sldId id="263"/>
            <p14:sldId id="262"/>
            <p14:sldId id="264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E65"/>
    <a:srgbClr val="5BC4B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7" name="그룹 16"/>
          <p:cNvGrpSpPr>
            <a:grpSpLocks noChangeAspect="1"/>
          </p:cNvGrpSpPr>
          <p:nvPr userDrawn="1"/>
        </p:nvGrpSpPr>
        <p:grpSpPr>
          <a:xfrm>
            <a:off x="11079884" y="6421098"/>
            <a:ext cx="872144" cy="237962"/>
            <a:chOff x="5024557" y="3070463"/>
            <a:chExt cx="2737160" cy="746825"/>
          </a:xfrm>
        </p:grpSpPr>
        <p:pic>
          <p:nvPicPr>
            <p:cNvPr id="19" name="그림 18" descr="화면 캡처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557" y="3099455"/>
              <a:ext cx="486241" cy="688841"/>
            </a:xfrm>
            <a:prstGeom prst="rect">
              <a:avLst/>
            </a:prstGeom>
          </p:spPr>
        </p:pic>
        <p:pic>
          <p:nvPicPr>
            <p:cNvPr id="21" name="그림 20" descr="화면 캡처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365" y="3100946"/>
              <a:ext cx="563929" cy="685859"/>
            </a:xfrm>
            <a:prstGeom prst="rect">
              <a:avLst/>
            </a:prstGeom>
          </p:spPr>
        </p:pic>
        <p:pic>
          <p:nvPicPr>
            <p:cNvPr id="22" name="그림 21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194" y="3070463"/>
              <a:ext cx="464860" cy="746825"/>
            </a:xfrm>
            <a:prstGeom prst="rect">
              <a:avLst/>
            </a:prstGeom>
          </p:spPr>
        </p:pic>
        <p:pic>
          <p:nvPicPr>
            <p:cNvPr id="23" name="그림 22" descr="화면 캡처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678" y="3074273"/>
              <a:ext cx="518205" cy="739204"/>
            </a:xfrm>
            <a:prstGeom prst="rect">
              <a:avLst/>
            </a:prstGeom>
          </p:spPr>
        </p:pic>
        <p:pic>
          <p:nvPicPr>
            <p:cNvPr id="24" name="그림 23" descr="화면 캡처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130" y="3100946"/>
              <a:ext cx="563929" cy="685859"/>
            </a:xfrm>
            <a:prstGeom prst="rect">
              <a:avLst/>
            </a:prstGeom>
          </p:spPr>
        </p:pic>
        <p:pic>
          <p:nvPicPr>
            <p:cNvPr id="25" name="그림 24" descr="화면 캡처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133" y="3093325"/>
              <a:ext cx="510584" cy="701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5130" y="119778"/>
            <a:ext cx="11277600" cy="400202"/>
          </a:xfrm>
        </p:spPr>
        <p:txBody>
          <a:bodyPr>
            <a:noAutofit/>
          </a:bodyPr>
          <a:lstStyle>
            <a:lvl1pPr algn="l">
              <a:defRPr sz="16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851574" cy="75764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UX</a:t>
            </a:r>
            <a:r>
              <a:rPr lang="ko-KR" altLang="en-US" sz="27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배우기</a:t>
            </a:r>
            <a:r>
              <a:rPr lang="en-US" altLang="ko-KR" sz="3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3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 smtClean="0"/>
              <a:t>사용자의 다음 행위를 유도하기 위한 </a:t>
            </a:r>
            <a:r>
              <a:rPr lang="ko-KR" altLang="en-US" dirty="0" err="1" smtClean="0"/>
              <a:t>어포던스</a:t>
            </a:r>
            <a:r>
              <a:rPr lang="ko-KR" altLang="en-US" dirty="0" smtClean="0"/>
              <a:t> 원칙</a:t>
            </a:r>
            <a:endParaRPr lang="ko-KR" altLang="en-US" sz="2800" dirty="0">
              <a:solidFill>
                <a:srgbClr val="5BC4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8513" y="1560863"/>
            <a:ext cx="525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롯데카드 모바일 웹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나쁜 예</a:t>
            </a:r>
            <a:r>
              <a:rPr lang="en-US" altLang="ko-KR" sz="1200" b="1" spc="-12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본인인증 단계에서 시스템이 요청한 사항을 다 입력하든지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그렇지 않든지</a:t>
            </a: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인증번호 받기</a:t>
            </a:r>
            <a:r>
              <a:rPr lang="en-US" altLang="ko-KR" sz="1200" spc="-120" dirty="0" smtClean="0"/>
              <a:t>＇</a:t>
            </a:r>
            <a:r>
              <a:rPr lang="ko-KR" altLang="en-US" sz="1200" spc="-120" dirty="0" smtClean="0"/>
              <a:t>와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다음</a:t>
            </a:r>
            <a:r>
              <a:rPr lang="en-US" altLang="ko-KR" sz="1200" spc="-120" dirty="0" smtClean="0"/>
              <a:t>’</a:t>
            </a:r>
            <a:r>
              <a:rPr lang="ko-KR" altLang="en-US" sz="1200" spc="-120" dirty="0" smtClean="0"/>
              <a:t>버튼은 마치 눌러도 된다는 것처럼 활성화된 상태로 보인다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실제로 정보를 입력하지 않은 상태에서 눌러보면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오류 메시지가 나온다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때문에 </a:t>
            </a:r>
            <a:r>
              <a:rPr lang="ko-KR" altLang="en-US" sz="1200" spc="-120" dirty="0"/>
              <a:t>인증번호 받기</a:t>
            </a:r>
            <a:r>
              <a:rPr lang="en-US" altLang="ko-KR" sz="1200" spc="-120" dirty="0"/>
              <a:t>＇</a:t>
            </a:r>
            <a:r>
              <a:rPr lang="ko-KR" altLang="en-US" sz="1200" spc="-120" dirty="0"/>
              <a:t>와 </a:t>
            </a:r>
            <a:r>
              <a:rPr lang="en-US" altLang="ko-KR" sz="1200" spc="-120" dirty="0"/>
              <a:t>‘</a:t>
            </a:r>
            <a:r>
              <a:rPr lang="ko-KR" altLang="en-US" sz="1200" spc="-120" dirty="0"/>
              <a:t>다음</a:t>
            </a:r>
            <a:r>
              <a:rPr lang="en-US" altLang="ko-KR" sz="1200" spc="-120" dirty="0"/>
              <a:t>’</a:t>
            </a:r>
            <a:r>
              <a:rPr lang="ko-KR" altLang="en-US" sz="1200" spc="-120" dirty="0"/>
              <a:t>버튼은 </a:t>
            </a:r>
            <a:r>
              <a:rPr lang="ko-KR" altLang="en-US" sz="1200" spc="-120" dirty="0" smtClean="0"/>
              <a:t>비활성화된 상태로 보여줘야 한다</a:t>
            </a:r>
            <a:r>
              <a:rPr lang="en-US" altLang="ko-KR" sz="1200" spc="-12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0" y="642464"/>
            <a:ext cx="106797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3)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과업 행위가 연속성이 있다면 다음 행위에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어포던스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효과를 줘야 한다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8" y="1201993"/>
            <a:ext cx="3001016" cy="54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7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8512" y="1560863"/>
            <a:ext cx="5353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</a:t>
            </a:r>
            <a:r>
              <a:rPr lang="ko-KR" altLang="en-US" sz="1200" b="1" spc="-120" dirty="0" err="1" smtClean="0"/>
              <a:t>카카오뮤직</a:t>
            </a:r>
            <a:r>
              <a:rPr lang="ko-KR" altLang="en-US" sz="1200" b="1" spc="-120" dirty="0" smtClean="0"/>
              <a:t>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좋은 예</a:t>
            </a:r>
            <a:r>
              <a:rPr lang="en-US" altLang="ko-KR" sz="1200" b="1" spc="-12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페이지 하단에 현재 재생 중인 곡임을 알 수 있도록 바 형태로 제공되고 있다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다음 곡을 듣고자 하는 경우 바 우측에 </a:t>
            </a:r>
            <a:r>
              <a:rPr lang="en-US" altLang="ko-KR" sz="1200" spc="-120" dirty="0" smtClean="0"/>
              <a:t>&gt;&gt; </a:t>
            </a:r>
            <a:r>
              <a:rPr lang="ko-KR" altLang="en-US" sz="1200" spc="-120" dirty="0" smtClean="0"/>
              <a:t>버튼이 활성화 상태의 색상으로 되어 있어</a:t>
            </a:r>
            <a:r>
              <a:rPr lang="en-US" altLang="ko-KR" sz="1200" spc="-12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이 버튼은 누르면 다음 곡이 재생된다는 생각을 하게 된다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20" dirty="0"/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▶지니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나쁜 </a:t>
            </a:r>
            <a:r>
              <a:rPr lang="ko-KR" altLang="en-US" sz="1200" b="1" spc="-120" dirty="0"/>
              <a:t>예</a:t>
            </a:r>
            <a:r>
              <a:rPr lang="en-US" altLang="ko-KR" sz="1200" b="1" spc="-120" dirty="0" smtClean="0"/>
              <a:t>)</a:t>
            </a:r>
            <a:endParaRPr lang="en-US" altLang="ko-KR" sz="1200" b="1" spc="-120" dirty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페이지 하단에 현재 재생 중인 곡을 바 형태로 제공하고 있는데</a:t>
            </a:r>
            <a:r>
              <a:rPr lang="en-US" altLang="ko-KR" sz="1200" spc="-12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다음 곡으로 이동하는 </a:t>
            </a:r>
            <a:r>
              <a:rPr lang="en-US" altLang="ko-KR" sz="1200" spc="-120" dirty="0" smtClean="0"/>
              <a:t>&gt;&gt;</a:t>
            </a:r>
            <a:r>
              <a:rPr lang="ko-KR" altLang="en-US" sz="1200" spc="-120" dirty="0" smtClean="0"/>
              <a:t>버튼이 회색으로 흐리게 보여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마치 버튼 자체가 비활성화 상태인 것처럼 착각을 일으킨다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그래서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다음 재생 곡이 없나</a:t>
            </a:r>
            <a:r>
              <a:rPr lang="en-US" altLang="ko-KR" sz="1200" spc="-120" dirty="0" smtClean="0"/>
              <a:t>?” </a:t>
            </a:r>
            <a:r>
              <a:rPr lang="ko-KR" altLang="en-US" sz="1200" spc="-120" dirty="0" smtClean="0"/>
              <a:t>하는 착각을 일으킵니다</a:t>
            </a:r>
            <a:r>
              <a:rPr lang="en-US" altLang="ko-KR" sz="1200" spc="-120" smtClean="0"/>
              <a:t>.</a:t>
            </a:r>
            <a:endParaRPr lang="en-US" altLang="ko-KR" sz="1200" spc="-12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5130" y="642464"/>
            <a:ext cx="106797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4)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기능은 그 상태를 명확하게 보여줘 사용자의 다음 행위를 유도해야 한다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1" y="1386337"/>
            <a:ext cx="2712955" cy="4823878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79" y="1393958"/>
            <a:ext cx="2728196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4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92" y="1565657"/>
            <a:ext cx="1067972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/>
              <a:t>사용자의 다음 행위를 유도하기 위한 </a:t>
            </a:r>
            <a:r>
              <a:rPr lang="ko-KR" altLang="en-US" sz="1400" spc="-120" dirty="0" err="1" smtClean="0"/>
              <a:t>어포던스</a:t>
            </a:r>
            <a:r>
              <a:rPr lang="ko-KR" altLang="en-US" sz="1400" spc="-120" dirty="0" smtClean="0"/>
              <a:t> 효과를 적절하게 사용해야 한다</a:t>
            </a:r>
            <a:r>
              <a:rPr lang="en-US" altLang="ko-KR" sz="14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Affordance </a:t>
            </a:r>
            <a:r>
              <a:rPr lang="ko-KR" altLang="en-US" sz="1400" spc="-120" dirty="0" smtClean="0"/>
              <a:t>버튼을 제공하여 유저가 원하는 것을 얻기 위해 들여야 하는 노력을 줄여줘야 한다</a:t>
            </a:r>
            <a:r>
              <a:rPr lang="en-US" altLang="ko-KR" sz="14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20" dirty="0" err="1" smtClean="0"/>
              <a:t>어포던스는</a:t>
            </a:r>
            <a:r>
              <a:rPr lang="ko-KR" altLang="en-US" sz="1400" spc="-120" dirty="0" smtClean="0"/>
              <a:t> 사용자의 다음 행위를 유도하기 위한 시각적 단서를 제공하는 것이다</a:t>
            </a:r>
            <a:r>
              <a:rPr lang="en-US" altLang="ko-KR" sz="1400" spc="-12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spc="-120" dirty="0"/>
          </a:p>
          <a:p>
            <a:pPr>
              <a:lnSpc>
                <a:spcPct val="150000"/>
              </a:lnSpc>
            </a:pPr>
            <a:r>
              <a:rPr lang="ko-KR" altLang="en-US" sz="1400" spc="-120" dirty="0" smtClean="0"/>
              <a:t>웹 사이트의 경우 행동 유도 버튼을 예로 들 수 있다</a:t>
            </a:r>
            <a:r>
              <a:rPr lang="en-US" altLang="ko-KR" sz="14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u="sng" spc="-120" dirty="0" err="1" smtClean="0"/>
              <a:t>행동유도</a:t>
            </a:r>
            <a:r>
              <a:rPr lang="ko-KR" altLang="en-US" sz="1400" u="sng" spc="-120" dirty="0" smtClean="0"/>
              <a:t> 버튼은 한 화면에 유저가 수행할 수 있는 한 가지 액션만 제공하는 것이 좋으며</a:t>
            </a:r>
            <a:r>
              <a:rPr lang="en-US" altLang="ko-KR" sz="1400" u="sng" spc="-120" dirty="0" smtClean="0"/>
              <a:t>, </a:t>
            </a:r>
            <a:r>
              <a:rPr lang="ko-KR" altLang="en-US" sz="1400" u="sng" spc="-120" dirty="0" smtClean="0"/>
              <a:t>어쩔 수 없이 여러 </a:t>
            </a:r>
            <a:r>
              <a:rPr lang="ko-KR" altLang="en-US" sz="1400" u="sng" spc="-120" dirty="0" err="1" smtClean="0"/>
              <a:t>액선이</a:t>
            </a:r>
            <a:r>
              <a:rPr lang="ko-KR" altLang="en-US" sz="1400" u="sng" spc="-120" dirty="0" smtClean="0"/>
              <a:t> 제공된다면</a:t>
            </a:r>
            <a:endParaRPr lang="en-US" altLang="ko-KR" sz="1400" u="sng" spc="-120" dirty="0" smtClean="0"/>
          </a:p>
          <a:p>
            <a:pPr>
              <a:lnSpc>
                <a:spcPct val="150000"/>
              </a:lnSpc>
            </a:pPr>
            <a:r>
              <a:rPr lang="ko-KR" altLang="en-US" sz="1400" u="sng" spc="-120" dirty="0" smtClean="0"/>
              <a:t>가장 중요한 액션만 눈에 잘 띌 수 있도록 한다</a:t>
            </a:r>
            <a:r>
              <a:rPr lang="en-US" altLang="ko-KR" sz="1400" u="sng" spc="-120" dirty="0" smtClean="0"/>
              <a:t>. </a:t>
            </a:r>
            <a:r>
              <a:rPr lang="ko-KR" altLang="en-US" sz="1400" u="sng" spc="-120" dirty="0" err="1" smtClean="0"/>
              <a:t>행동유도</a:t>
            </a:r>
            <a:r>
              <a:rPr lang="ko-KR" altLang="en-US" sz="1400" u="sng" spc="-120" dirty="0" smtClean="0"/>
              <a:t> 버튼</a:t>
            </a:r>
            <a:r>
              <a:rPr lang="en-US" altLang="ko-KR" sz="1400" u="sng" spc="-120" dirty="0" smtClean="0"/>
              <a:t>(call-to action)</a:t>
            </a:r>
            <a:r>
              <a:rPr lang="ko-KR" altLang="en-US" sz="1400" u="sng" spc="-120" dirty="0" smtClean="0"/>
              <a:t>은 눈에 잘 띄어야 한다</a:t>
            </a:r>
            <a:r>
              <a:rPr lang="en-US" altLang="ko-KR" sz="1400" u="sng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20" dirty="0"/>
          </a:p>
          <a:p>
            <a:pPr>
              <a:lnSpc>
                <a:spcPct val="150000"/>
              </a:lnSpc>
            </a:pPr>
            <a:endParaRPr lang="en-US" altLang="ko-KR" sz="1400" spc="-120" dirty="0" smtClean="0"/>
          </a:p>
          <a:p>
            <a:pPr>
              <a:lnSpc>
                <a:spcPct val="150000"/>
              </a:lnSpc>
            </a:pPr>
            <a:endParaRPr lang="en-US" altLang="ko-KR" sz="1400" spc="-120" dirty="0"/>
          </a:p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* </a:t>
            </a:r>
            <a:r>
              <a:rPr lang="ko-KR" altLang="en-US" sz="1400" spc="-120" dirty="0" smtClean="0"/>
              <a:t>행동 유도성</a:t>
            </a:r>
            <a:r>
              <a:rPr lang="en-US" altLang="ko-KR" sz="1400" spc="-120" dirty="0" smtClean="0"/>
              <a:t>(Affordance) : </a:t>
            </a:r>
            <a:r>
              <a:rPr lang="ko-KR" altLang="en-US" sz="1400" spc="-120" dirty="0"/>
              <a:t>특정한 행동을 하게끔 유도하거나 특정 행동을 쉽게 하게 하는 </a:t>
            </a:r>
            <a:r>
              <a:rPr lang="ko-KR" altLang="en-US" sz="1400" spc="-120" dirty="0" smtClean="0"/>
              <a:t>성질</a:t>
            </a:r>
            <a:endParaRPr lang="en-US" altLang="ko-KR" sz="1400" spc="-12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30" y="642464"/>
            <a:ext cx="106797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사용자의 다음 행위를 유도하는 버튼에는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어포던스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효과를 줘야 하고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그렇지 않은 버튼은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어포던스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효과를 주지 말아야 한다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1"/>
          <a:stretch/>
        </p:blipFill>
        <p:spPr>
          <a:xfrm>
            <a:off x="234131" y="1496274"/>
            <a:ext cx="2615677" cy="5027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2014" y="1908557"/>
            <a:ext cx="5515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좌측 화면</a:t>
            </a: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로그인 버튼의 역할 </a:t>
            </a:r>
            <a:r>
              <a:rPr lang="en-US" altLang="ko-KR" sz="1200" spc="-120" dirty="0" smtClean="0"/>
              <a:t>: </a:t>
            </a:r>
            <a:r>
              <a:rPr lang="ko-KR" altLang="en-US" sz="1200" spc="-120" dirty="0" smtClean="0"/>
              <a:t>사용자가 입력한 아이디와 패스워드를 시스템에 보내는 것</a:t>
            </a: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그런데 좌측 사례는 사용자가 어떤 정보를 입력하지 않았음에도 불구하고 로그인 버튼이 액션버튼처럼 보여지고 있다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이는 잘못된 </a:t>
            </a:r>
            <a:r>
              <a:rPr lang="ko-KR" altLang="en-US" sz="1200" spc="-120" dirty="0" err="1" smtClean="0"/>
              <a:t>어포던스</a:t>
            </a:r>
            <a:r>
              <a:rPr lang="ko-KR" altLang="en-US" sz="1200" spc="-120" dirty="0" smtClean="0"/>
              <a:t> 효과이다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err="1" smtClean="0"/>
              <a:t>마이페이지에</a:t>
            </a:r>
            <a:r>
              <a:rPr lang="ko-KR" altLang="en-US" sz="1200" spc="-120" dirty="0" smtClean="0"/>
              <a:t> 아이디와 비밀번호 입력을 요구하지 않는다면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로그인 버튼은 강조 버튼이 아닌 최소한의 크기로 부차적 버튼 형태로 보여줘야 한다</a:t>
            </a:r>
            <a:r>
              <a:rPr lang="en-US" altLang="ko-KR" sz="1200" spc="-120" dirty="0" smtClean="0"/>
              <a:t>.  </a:t>
            </a:r>
            <a:r>
              <a:rPr lang="ko-KR" altLang="en-US" sz="1200" spc="-120" dirty="0" smtClean="0"/>
              <a:t>혹은 로그인 버튼 모양을 삭제하고 링크 정도로 보여줘도 무방하다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b="1" spc="-120" dirty="0"/>
              <a:t>▶ </a:t>
            </a:r>
            <a:r>
              <a:rPr lang="ko-KR" altLang="en-US" sz="1200" b="1" spc="-120" dirty="0" smtClean="0"/>
              <a:t>우측 화면</a:t>
            </a:r>
            <a:endParaRPr lang="en-US" altLang="ko-KR" sz="1200" b="1" spc="-120" dirty="0"/>
          </a:p>
          <a:p>
            <a:pPr>
              <a:lnSpc>
                <a:spcPct val="150000"/>
              </a:lnSpc>
            </a:pPr>
            <a:r>
              <a:rPr lang="ko-KR" altLang="en-US" sz="1200" spc="-120" dirty="0"/>
              <a:t>로그인 </a:t>
            </a:r>
            <a:r>
              <a:rPr lang="ko-KR" altLang="en-US" sz="1200" spc="-120" dirty="0" smtClean="0"/>
              <a:t>버튼 크기를 작게 변경함</a:t>
            </a:r>
            <a:r>
              <a:rPr lang="en-US" altLang="ko-KR" sz="1200" spc="-120" dirty="0" smtClean="0"/>
              <a:t>.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" r="49771"/>
          <a:stretch/>
        </p:blipFill>
        <p:spPr>
          <a:xfrm>
            <a:off x="2911570" y="1496274"/>
            <a:ext cx="2902333" cy="51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0" t="-57"/>
          <a:stretch/>
        </p:blipFill>
        <p:spPr>
          <a:xfrm>
            <a:off x="2924723" y="1293350"/>
            <a:ext cx="2949207" cy="515254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0" t="64"/>
          <a:stretch/>
        </p:blipFill>
        <p:spPr>
          <a:xfrm>
            <a:off x="235130" y="1293350"/>
            <a:ext cx="2714949" cy="5024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9598" y="1468942"/>
            <a:ext cx="5515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좌측 화면</a:t>
            </a: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로그인 버튼은 다른 버튼에 비해 강조되어야 함에도 불구하고 오히려 지문 로그인 버튼이 더 강조되어 </a:t>
            </a:r>
            <a:r>
              <a:rPr lang="ko-KR" altLang="en-US" sz="1200" spc="-120" dirty="0" err="1" smtClean="0"/>
              <a:t>어포던스</a:t>
            </a:r>
            <a:r>
              <a:rPr lang="ko-KR" altLang="en-US" sz="1200" spc="-120" dirty="0" smtClean="0"/>
              <a:t> 효과를 잘못 사용하고 있다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b="1" spc="-120" dirty="0"/>
              <a:t>▶ </a:t>
            </a:r>
            <a:r>
              <a:rPr lang="ko-KR" altLang="en-US" sz="1200" b="1" spc="-120" dirty="0" smtClean="0"/>
              <a:t>우측 화면</a:t>
            </a:r>
            <a:endParaRPr lang="en-US" altLang="ko-KR" sz="1200" b="1" spc="-120" dirty="0"/>
          </a:p>
          <a:p>
            <a:pPr>
              <a:lnSpc>
                <a:spcPct val="150000"/>
              </a:lnSpc>
            </a:pPr>
            <a:r>
              <a:rPr lang="ko-KR" altLang="en-US" sz="1200" spc="-120" dirty="0" err="1" smtClean="0"/>
              <a:t>지문로그인</a:t>
            </a:r>
            <a:r>
              <a:rPr lang="ko-KR" altLang="en-US" sz="1200" spc="-120" dirty="0" smtClean="0"/>
              <a:t> 버튼 삭제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로그인 버튼은 크게 보여줘 </a:t>
            </a:r>
            <a:r>
              <a:rPr lang="ko-KR" altLang="en-US" sz="1200" spc="-120" dirty="0" err="1" smtClean="0"/>
              <a:t>어포던스</a:t>
            </a:r>
            <a:r>
              <a:rPr lang="ko-KR" altLang="en-US" sz="1200" spc="-120" dirty="0" smtClean="0"/>
              <a:t> 효과를 주고 있다</a:t>
            </a:r>
            <a:r>
              <a:rPr lang="en-US" altLang="ko-KR" sz="1200" spc="-12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130" y="642464"/>
            <a:ext cx="106797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사용자의 다음 행위를 유도하는 버튼에는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어포던스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효과를 줘야 하고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그렇지 않은 버튼은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어포던스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효과를 주지 말아야 한다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69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30" y="642464"/>
            <a:ext cx="106797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2)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기능을 조작할 때 버튼에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어포던스를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줘 사용자의 다음 행위를 끌어낸다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1305886"/>
            <a:ext cx="5954988" cy="5128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0951" y="1305886"/>
            <a:ext cx="551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</a:t>
            </a:r>
            <a:r>
              <a:rPr lang="ko-KR" altLang="en-US" sz="1200" b="1" spc="-120" dirty="0" err="1" smtClean="0"/>
              <a:t>팟티</a:t>
            </a:r>
            <a:r>
              <a:rPr lang="ko-KR" altLang="en-US" sz="1200" b="1" spc="-120" dirty="0" smtClean="0"/>
              <a:t>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좋은 예</a:t>
            </a:r>
            <a:r>
              <a:rPr lang="en-US" altLang="ko-KR" sz="1200" b="1" spc="-120" dirty="0" smtClean="0"/>
              <a:t>)</a:t>
            </a:r>
            <a:endParaRPr lang="ko-KR" altLang="en-US" sz="1200" b="1" spc="-120" dirty="0" err="1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편집 목록에서 아무것도 선택하지 않았을 때는 페이지 하단의 삭제 버튼은 비활성화 상태로 보여주고 있다가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하나 이상을 선택하였을 때 삭제 버튼은 활성화 상태로 </a:t>
            </a:r>
            <a:r>
              <a:rPr lang="ko-KR" altLang="en-US" sz="1200" spc="-120" dirty="0" err="1" smtClean="0"/>
              <a:t>어포던스를</a:t>
            </a:r>
            <a:r>
              <a:rPr lang="ko-KR" altLang="en-US" sz="1200" spc="-120" dirty="0" smtClean="0"/>
              <a:t> 주고 있다</a:t>
            </a:r>
            <a:r>
              <a:rPr lang="en-US" altLang="ko-KR" sz="1200" spc="-12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9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0951" y="1305886"/>
            <a:ext cx="5515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</a:t>
            </a:r>
            <a:r>
              <a:rPr lang="ko-KR" altLang="en-US" sz="1200" b="1" spc="-120" dirty="0" err="1" smtClean="0"/>
              <a:t>카카오뮤직</a:t>
            </a:r>
            <a:r>
              <a:rPr lang="ko-KR" altLang="en-US" sz="1200" b="1" spc="-120" dirty="0" smtClean="0"/>
              <a:t>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좋은 예</a:t>
            </a:r>
            <a:r>
              <a:rPr lang="en-US" altLang="ko-KR" sz="1200" b="1" spc="-120" dirty="0" smtClean="0"/>
              <a:t>)</a:t>
            </a:r>
            <a:endParaRPr lang="ko-KR" altLang="en-US" sz="1200" b="1" spc="-120" dirty="0" err="1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댓글을 달기 전에는 버튼이 비활성화되어 있다가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댓글을 달기 시작하면</a:t>
            </a: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비활성화된 버튼은 활성화된 버튼으로 바뀌어 사용자의 </a:t>
            </a:r>
            <a:r>
              <a:rPr lang="ko-KR" altLang="en-US" sz="1200" spc="-120" dirty="0" err="1" smtClean="0"/>
              <a:t>어포던스를</a:t>
            </a:r>
            <a:r>
              <a:rPr lang="ko-KR" altLang="en-US" sz="1200" spc="-120" dirty="0" smtClean="0"/>
              <a:t> 유도한다</a:t>
            </a:r>
            <a:endParaRPr lang="en-US" altLang="ko-KR" sz="1200" spc="-120" dirty="0" smtClean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1138833"/>
            <a:ext cx="5989329" cy="5226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130" y="642464"/>
            <a:ext cx="106797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2)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기능을 조작할 때 버튼에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어포던스를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줘 사용자의 다음 행위를 끌어낸다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282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1605" y="1305886"/>
            <a:ext cx="525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</a:t>
            </a:r>
            <a:r>
              <a:rPr lang="ko-KR" altLang="en-US" sz="1200" b="1" spc="-120" dirty="0" err="1" smtClean="0"/>
              <a:t>팟빵</a:t>
            </a:r>
            <a:r>
              <a:rPr lang="ko-KR" altLang="en-US" sz="1200" b="1" spc="-120" dirty="0" smtClean="0"/>
              <a:t>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나쁜 예</a:t>
            </a:r>
            <a:r>
              <a:rPr lang="en-US" altLang="ko-KR" sz="1200" b="1" spc="-120" dirty="0" smtClean="0"/>
              <a:t>)</a:t>
            </a:r>
            <a:endParaRPr lang="ko-KR" altLang="en-US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편집 목록에서 목록에 있는 팟캐스트를 선택하든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선택하지 않든 페이지 하단 삭제 버튼의 색상 등 시각적 상태 변화가 전혀 없다</a:t>
            </a:r>
            <a:r>
              <a:rPr lang="en-US" altLang="ko-KR" sz="1200" spc="-120" dirty="0" smtClean="0"/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1305886"/>
            <a:ext cx="6112003" cy="5342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130" y="642464"/>
            <a:ext cx="106797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2)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기능을 조작할 때 버튼에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어포던스를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줘 사용자의 다음 행위를 끌어낸다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233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1605" y="1305886"/>
            <a:ext cx="525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</a:t>
            </a:r>
            <a:r>
              <a:rPr lang="en-US" altLang="ko-KR" sz="1200" b="1" spc="-120" dirty="0" smtClean="0"/>
              <a:t>M.net</a:t>
            </a:r>
            <a:r>
              <a:rPr lang="ko-KR" altLang="en-US" sz="1200" b="1" spc="-120" dirty="0" smtClean="0"/>
              <a:t>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나쁜 예</a:t>
            </a:r>
            <a:r>
              <a:rPr lang="en-US" altLang="ko-KR" sz="1200" b="1" spc="-120" dirty="0" smtClean="0"/>
              <a:t>)</a:t>
            </a:r>
            <a:endParaRPr lang="ko-KR" altLang="en-US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댓글을 아직 달지 않았음에도 불구하고 댓글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등록</a:t>
            </a:r>
            <a:r>
              <a:rPr lang="en-US" altLang="ko-KR" sz="1200" spc="-120" dirty="0" smtClean="0"/>
              <a:t>＇</a:t>
            </a:r>
            <a:r>
              <a:rPr lang="ko-KR" altLang="en-US" sz="1200" spc="-120" dirty="0" smtClean="0"/>
              <a:t>버튼이 활성화 상태로 보인다</a:t>
            </a:r>
            <a:r>
              <a:rPr lang="en-US" altLang="ko-KR" sz="1200" spc="-120" dirty="0" smtClean="0"/>
              <a:t>.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63" y="1138833"/>
            <a:ext cx="3056653" cy="5513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130" y="642464"/>
            <a:ext cx="106797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2)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기능을 조작할 때 버튼에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어포던스를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줘 사용자의 다음 행위를 끌어낸다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618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1605" y="1305886"/>
            <a:ext cx="525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삼성카드 앱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좋은 예</a:t>
            </a:r>
            <a:r>
              <a:rPr lang="en-US" altLang="ko-KR" sz="1200" b="1" spc="-12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본인확인 단계에서 시스템이 요청한 사항을 다 입력하지 않았을 때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인증번호 발송</a:t>
            </a:r>
            <a:r>
              <a:rPr lang="en-US" altLang="ko-KR" sz="1200" spc="-120" dirty="0" smtClean="0"/>
              <a:t>＇</a:t>
            </a:r>
            <a:r>
              <a:rPr lang="ko-KR" altLang="en-US" sz="1200" spc="-120" dirty="0" smtClean="0"/>
              <a:t>버튼이 비활성화 상태로 보인다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시스템이 요청한 사항을 다 입력하면 바로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인증번호 발송</a:t>
            </a:r>
            <a:r>
              <a:rPr lang="en-US" altLang="ko-KR" sz="1200" spc="-120" dirty="0" smtClean="0"/>
              <a:t>＇</a:t>
            </a:r>
            <a:r>
              <a:rPr lang="ko-KR" altLang="en-US" sz="1200" spc="-120" dirty="0" smtClean="0"/>
              <a:t>버튼이 활성화 상태로 보이기 때문에 사용자가 다음에 어떤 행위를 해야 할지 알게 된다</a:t>
            </a:r>
            <a:r>
              <a:rPr lang="en-US" altLang="ko-KR" sz="1200" spc="-120" dirty="0" smtClean="0"/>
              <a:t>.</a:t>
            </a:r>
            <a:r>
              <a:rPr lang="ko-KR" altLang="en-US" sz="1200" spc="-120" dirty="0" smtClean="0"/>
              <a:t> </a:t>
            </a:r>
            <a:endParaRPr lang="en-US" altLang="ko-KR" sz="1200" spc="-12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5130" y="642464"/>
            <a:ext cx="106797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3)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과업 행위가 연속성이 있다면 다음 행위에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어포던스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효과를 줘야 한다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1305886"/>
            <a:ext cx="5997602" cy="5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720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나눔스퀘어 Bold</vt:lpstr>
      <vt:lpstr>Arial</vt:lpstr>
      <vt:lpstr>나눔스퀘어 ExtraBold</vt:lpstr>
      <vt:lpstr>Office 테마</vt:lpstr>
      <vt:lpstr>UX디자인 배우기 사용자의 다음 행위를 유도하기 위한 어포던스 원칙</vt:lpstr>
      <vt:lpstr>기본 설명</vt:lpstr>
      <vt:lpstr>사용자의 다음 행위를 유도하기 위한 어포던스 원칙</vt:lpstr>
      <vt:lpstr>사용자의 다음 행위를 유도하기 위한 어포던스 원칙</vt:lpstr>
      <vt:lpstr>사용자의 다음 행위를 유도하기 위한 어포던스 원칙</vt:lpstr>
      <vt:lpstr>사용자의 다음 행위를 유도하기 위한 어포던스 원칙</vt:lpstr>
      <vt:lpstr>사용자의 다음 행위를 유도하기 위한 어포던스 원칙</vt:lpstr>
      <vt:lpstr>사용자의 다음 행위를 유도하기 위한 어포던스 원칙</vt:lpstr>
      <vt:lpstr>사용자의 다음 행위를 유도하기 위한 어포던스 원칙</vt:lpstr>
      <vt:lpstr>사용자의 다음 행위를 유도하기 위한 어포던스 원칙</vt:lpstr>
      <vt:lpstr>사용자의 다음 행위를 유도하기 위한 어포던스 원칙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246</cp:revision>
  <dcterms:created xsi:type="dcterms:W3CDTF">2019-08-20T00:47:17Z</dcterms:created>
  <dcterms:modified xsi:type="dcterms:W3CDTF">2019-09-20T06:25:00Z</dcterms:modified>
</cp:coreProperties>
</file>