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나눔스퀘어 Bold" panose="020B0600000101010101" pitchFamily="50" charset="-127"/>
      <p:bold r:id="rId11"/>
    </p:embeddedFont>
    <p:embeddedFont>
      <p:font typeface="나눔스퀘어 ExtraBold" panose="020B0600000101010101" pitchFamily="50" charset="-127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A97DD02-6714-4D0B-9D5C-F85DE7633A7D}">
          <p14:sldIdLst>
            <p14:sldId id="256"/>
            <p14:sldId id="258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E65"/>
    <a:srgbClr val="5BC4BE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7BDC-F1A2-4418-A73D-1AF0F0F4EF66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7E19F-6876-4927-8483-29B11173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9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E19E-3788-4F05-88E4-C9D3156A794C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7543-7316-4BFE-8BF2-01386CA97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3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>
            <a:grpSpLocks noChangeAspect="1"/>
          </p:cNvGrpSpPr>
          <p:nvPr userDrawn="1"/>
        </p:nvGrpSpPr>
        <p:grpSpPr>
          <a:xfrm>
            <a:off x="11079884" y="6421098"/>
            <a:ext cx="872144" cy="237962"/>
            <a:chOff x="5024557" y="3070463"/>
            <a:chExt cx="2737160" cy="746825"/>
          </a:xfrm>
        </p:grpSpPr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557" y="3099455"/>
              <a:ext cx="486241" cy="688841"/>
            </a:xfrm>
            <a:prstGeom prst="rect">
              <a:avLst/>
            </a:prstGeom>
          </p:spPr>
        </p:pic>
        <p:pic>
          <p:nvPicPr>
            <p:cNvPr id="12" name="그림 11" descr="화면 캡처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365" y="3100946"/>
              <a:ext cx="563929" cy="685859"/>
            </a:xfrm>
            <a:prstGeom prst="rect">
              <a:avLst/>
            </a:prstGeom>
          </p:spPr>
        </p:pic>
        <p:pic>
          <p:nvPicPr>
            <p:cNvPr id="13" name="그림 12" descr="화면 캡처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194" y="3070463"/>
              <a:ext cx="464860" cy="746825"/>
            </a:xfrm>
            <a:prstGeom prst="rect">
              <a:avLst/>
            </a:prstGeom>
          </p:spPr>
        </p:pic>
        <p:pic>
          <p:nvPicPr>
            <p:cNvPr id="14" name="그림 13" descr="화면 캡처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678" y="3074273"/>
              <a:ext cx="518205" cy="739204"/>
            </a:xfrm>
            <a:prstGeom prst="rect">
              <a:avLst/>
            </a:prstGeom>
          </p:spPr>
        </p:pic>
        <p:pic>
          <p:nvPicPr>
            <p:cNvPr id="15" name="그림 14" descr="화면 캡처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130" y="3100946"/>
              <a:ext cx="563929" cy="685859"/>
            </a:xfrm>
            <a:prstGeom prst="rect">
              <a:avLst/>
            </a:prstGeom>
          </p:spPr>
        </p:pic>
        <p:pic>
          <p:nvPicPr>
            <p:cNvPr id="16" name="그림 15" descr="화면 캡처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1133" y="3093325"/>
              <a:ext cx="510584" cy="701101"/>
            </a:xfrm>
            <a:prstGeom prst="rect">
              <a:avLst/>
            </a:prstGeom>
          </p:spPr>
        </p:pic>
      </p:grp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349826" y="1759126"/>
            <a:ext cx="9144000" cy="757646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74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35130" y="119778"/>
            <a:ext cx="11277600" cy="400202"/>
          </a:xfrm>
        </p:spPr>
        <p:txBody>
          <a:bodyPr>
            <a:noAutofit/>
          </a:bodyPr>
          <a:lstStyle>
            <a:lvl1pPr algn="l">
              <a:defRPr sz="16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7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23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14EA-84FE-43A2-AC3F-5769DD2DCB9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9826" y="1759126"/>
            <a:ext cx="9851574" cy="757646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ko-KR" sz="27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UX</a:t>
            </a:r>
            <a:r>
              <a:rPr lang="ko-KR" altLang="en-US" sz="27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배우기</a:t>
            </a:r>
            <a:r>
              <a:rPr lang="en-US" altLang="ko-KR" sz="3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3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 smtClean="0"/>
              <a:t>사용자의 다음 행위를 유도하는 </a:t>
            </a:r>
            <a:r>
              <a:rPr lang="ko-KR" altLang="en-US" dirty="0" err="1" smtClean="0"/>
              <a:t>시그니파이어</a:t>
            </a:r>
            <a:r>
              <a:rPr lang="ko-KR" altLang="en-US" dirty="0" smtClean="0"/>
              <a:t> 원칙</a:t>
            </a:r>
            <a:endParaRPr lang="ko-KR" altLang="en-US" sz="2800" dirty="0">
              <a:solidFill>
                <a:srgbClr val="5BC4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30" y="677634"/>
            <a:ext cx="10679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1)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모바일 앱에서는 </a:t>
            </a: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시그니파이어를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제공하여 사용자의 다음 제스처 행위를 유도해야 한다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400" b="1" spc="-12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spc="-120" dirty="0" err="1" smtClean="0"/>
              <a:t>시그니파이어는</a:t>
            </a:r>
            <a:r>
              <a:rPr lang="ko-KR" altLang="en-US" sz="1400" spc="-120" dirty="0" smtClean="0"/>
              <a:t> 모바일 앱에서 사용자의 제스처 행위를 유도하는 등 시각적 단서이다</a:t>
            </a:r>
            <a:r>
              <a:rPr lang="en-US" altLang="ko-KR" sz="1400" spc="-12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설명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4" y="1740337"/>
            <a:ext cx="2779733" cy="4873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2282" y="1528466"/>
            <a:ext cx="4820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 브런치</a:t>
            </a:r>
            <a:endParaRPr lang="en-US" altLang="ko-KR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이전과 다음 글이 있다는 것을 이미지 목록 형태로 살짝 보여줘 </a:t>
            </a:r>
            <a:r>
              <a:rPr lang="ko-KR" altLang="en-US" sz="1200" spc="-120" dirty="0" err="1" smtClean="0"/>
              <a:t>스와이핑을</a:t>
            </a:r>
            <a:r>
              <a:rPr lang="ko-KR" altLang="en-US" sz="1200" spc="-120" dirty="0" smtClean="0"/>
              <a:t> 유도하고 있다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20" dirty="0"/>
          </a:p>
          <a:p>
            <a:pPr>
              <a:lnSpc>
                <a:spcPct val="150000"/>
              </a:lnSpc>
            </a:pPr>
            <a:r>
              <a:rPr lang="ko-KR" altLang="en-US" sz="1200" b="1" spc="-120" dirty="0"/>
              <a:t>▶ </a:t>
            </a:r>
            <a:r>
              <a:rPr lang="ko-KR" altLang="en-US" sz="1200" b="1" spc="-120" dirty="0" smtClean="0"/>
              <a:t>네이버 뮤직</a:t>
            </a:r>
            <a:endParaRPr lang="en-US" altLang="ko-KR" sz="1200" b="1" spc="-120" dirty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내 리스트 담기 </a:t>
            </a:r>
            <a:r>
              <a:rPr lang="ko-KR" altLang="en-US" sz="1200" spc="-120" dirty="0" err="1" smtClean="0"/>
              <a:t>팝업창</a:t>
            </a:r>
            <a:r>
              <a:rPr lang="ko-KR" altLang="en-US" sz="1200" spc="-120" dirty="0" smtClean="0"/>
              <a:t> 하단에 리스트 이미지와 담기 버튼을 겹쳐 보이게 하여 현재 보여주고 있는 것 외에 리스트가 더 있다는 것을 시각적 단서로 주고 있다</a:t>
            </a:r>
            <a:r>
              <a:rPr lang="en-US" altLang="ko-KR" sz="1200" spc="-120" dirty="0" smtClean="0"/>
              <a:t>.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51" y="1767755"/>
            <a:ext cx="2720576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3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다음 행위를 유도하기 위한 </a:t>
            </a:r>
            <a:r>
              <a:rPr lang="ko-KR" altLang="en-US" dirty="0" err="1"/>
              <a:t>어포던스</a:t>
            </a:r>
            <a:r>
              <a:rPr lang="ko-KR" altLang="en-US" dirty="0"/>
              <a:t> 원칙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29" y="642464"/>
            <a:ext cx="1134433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2)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폼의 텍스트 박스는 입력 상황에 맞게 크기가 제공되어야 한다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9161" y="1565658"/>
            <a:ext cx="6517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20" dirty="0"/>
              <a:t>폼의 텍스트 박스는 모두 같은 크기 형태로 제공할 필요가 없다</a:t>
            </a:r>
            <a:r>
              <a:rPr lang="en-US" altLang="ko-KR" sz="1200" spc="-120" dirty="0"/>
              <a:t>. </a:t>
            </a:r>
            <a:r>
              <a:rPr lang="ko-KR" altLang="en-US" sz="1200" spc="-120" dirty="0"/>
              <a:t>입력 상황에 따라 크기는 달라져야 한다</a:t>
            </a:r>
            <a:r>
              <a:rPr lang="en-US" altLang="ko-KR" sz="1200" spc="-12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/>
              <a:t>만약 텍스트 박스가 사용자가 답변한 것보다 너무 길거나 적다면</a:t>
            </a:r>
            <a:r>
              <a:rPr lang="en-US" altLang="ko-KR" sz="1200" spc="-120" dirty="0"/>
              <a:t>, </a:t>
            </a:r>
            <a:r>
              <a:rPr lang="ko-KR" altLang="en-US" sz="1200" spc="-120" dirty="0"/>
              <a:t>사용자는 내가 질문 </a:t>
            </a:r>
            <a:r>
              <a:rPr lang="ko-KR" altLang="en-US" sz="1200" spc="-120" dirty="0" err="1"/>
              <a:t>의로를</a:t>
            </a:r>
            <a:r>
              <a:rPr lang="ko-KR" altLang="en-US" sz="1200" spc="-120" dirty="0"/>
              <a:t> 잘못 이해하고 답변하고 있는지 고민에 빠지게 될 것이다</a:t>
            </a:r>
            <a:r>
              <a:rPr lang="en-US" altLang="ko-KR" sz="1200" spc="-12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/>
              <a:t>사용성이 좋다는 것은 그만큼 사용자의 고민이 최소화되는 것을 말한다</a:t>
            </a:r>
            <a:r>
              <a:rPr lang="en-US" altLang="ko-KR" sz="1200" spc="-12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 </a:t>
            </a:r>
            <a:r>
              <a:rPr lang="ko-KR" altLang="en-US" sz="1200" b="1" spc="-120" dirty="0" err="1" smtClean="0"/>
              <a:t>메리츠</a:t>
            </a:r>
            <a:r>
              <a:rPr lang="ko-KR" altLang="en-US" sz="1200" b="1" spc="-120" dirty="0" smtClean="0"/>
              <a:t> 다이렉트</a:t>
            </a:r>
            <a:r>
              <a:rPr lang="en-US" altLang="ko-KR" sz="1200" b="1" spc="-120" dirty="0" smtClean="0"/>
              <a:t>(</a:t>
            </a:r>
            <a:r>
              <a:rPr lang="ko-KR" altLang="en-US" sz="1200" b="1" spc="-120" dirty="0" smtClean="0"/>
              <a:t>좋은 예</a:t>
            </a:r>
            <a:r>
              <a:rPr lang="en-US" altLang="ko-KR" sz="1200" b="1" spc="-12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신용카드로 본인 확인 시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카드번호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유효기간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비밀번호 등이 입력하는 숫자만큼 텍스트 박스의 크기가 제공되어 입력하기 편하다</a:t>
            </a:r>
            <a:r>
              <a:rPr lang="en-US" altLang="ko-KR" sz="1200" spc="-120" dirty="0" smtClean="0"/>
              <a:t>.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9" y="1103783"/>
            <a:ext cx="3566469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다음 행위를 유도하기 위한 </a:t>
            </a:r>
            <a:r>
              <a:rPr lang="ko-KR" altLang="en-US" dirty="0" err="1"/>
              <a:t>어포던스</a:t>
            </a:r>
            <a:r>
              <a:rPr lang="ko-KR" altLang="en-US" dirty="0"/>
              <a:t> 원칙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5130" y="642464"/>
            <a:ext cx="10679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>
                <a:solidFill>
                  <a:schemeClr val="accent5">
                    <a:lumMod val="75000"/>
                  </a:schemeClr>
                </a:solidFill>
              </a:rPr>
              <a:t>2) 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폼의 텍스트 박스는 입력 상황에 맞게 크기가 제공되어야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한다</a:t>
            </a:r>
            <a:r>
              <a:rPr lang="en-US" altLang="ko-KR" sz="1400" b="1" spc="-12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1" y="1057962"/>
            <a:ext cx="3220247" cy="56968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9161" y="1565658"/>
            <a:ext cx="6517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 </a:t>
            </a:r>
            <a:r>
              <a:rPr lang="en-US" altLang="ko-KR" sz="1200" b="1" spc="-120" dirty="0" smtClean="0"/>
              <a:t>BC</a:t>
            </a:r>
            <a:r>
              <a:rPr lang="ko-KR" altLang="en-US" sz="1200" b="1" spc="-120" dirty="0" smtClean="0"/>
              <a:t>카드 앱 </a:t>
            </a:r>
            <a:r>
              <a:rPr lang="en-US" altLang="ko-KR" sz="1200" b="1" spc="-120" dirty="0" smtClean="0"/>
              <a:t>(</a:t>
            </a:r>
            <a:r>
              <a:rPr lang="ko-KR" altLang="en-US" sz="1200" b="1" spc="-120" dirty="0" smtClean="0"/>
              <a:t>나쁜 예</a:t>
            </a:r>
            <a:r>
              <a:rPr lang="en-US" altLang="ko-KR" sz="1200" b="1" spc="-12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운전면허증 정보 입력 시 지역번호를 제외하고 </a:t>
            </a:r>
            <a:r>
              <a:rPr lang="ko-KR" altLang="en-US" sz="1200" spc="-120" dirty="0" err="1" smtClean="0"/>
              <a:t>세칸으로</a:t>
            </a:r>
            <a:r>
              <a:rPr lang="ko-KR" altLang="en-US" sz="1200" spc="-120" dirty="0" smtClean="0"/>
              <a:t> 나뉘어져 있다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err="1" smtClean="0"/>
              <a:t>첫번</a:t>
            </a:r>
            <a:r>
              <a:rPr lang="ko-KR" altLang="en-US" sz="1200" spc="-120" dirty="0" smtClean="0"/>
              <a:t> 째와 세번 째 칸은 숫자 입력 사항에 맞춰 크기가 적절해 보인다</a:t>
            </a:r>
            <a:r>
              <a:rPr lang="en-US" altLang="ko-KR" sz="1200" spc="-12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그런데 </a:t>
            </a:r>
            <a:r>
              <a:rPr lang="ko-KR" altLang="en-US" sz="1200" spc="-120" dirty="0" err="1" smtClean="0"/>
              <a:t>두번</a:t>
            </a:r>
            <a:r>
              <a:rPr lang="ko-KR" altLang="en-US" sz="1200" spc="-120" dirty="0" smtClean="0"/>
              <a:t> 째 칸은 그렇지 않다</a:t>
            </a:r>
            <a:r>
              <a:rPr lang="en-US" altLang="ko-KR" sz="1200" spc="-120" dirty="0" smtClean="0"/>
              <a:t>. </a:t>
            </a:r>
            <a:r>
              <a:rPr lang="ko-KR" altLang="en-US" sz="1200" spc="-120" dirty="0" err="1" smtClean="0"/>
              <a:t>두번</a:t>
            </a:r>
            <a:r>
              <a:rPr lang="ko-KR" altLang="en-US" sz="1200" spc="-120" dirty="0" smtClean="0"/>
              <a:t> 째 칸에 숫자 </a:t>
            </a:r>
            <a:r>
              <a:rPr lang="en-US" altLang="ko-KR" sz="1200" spc="-120" dirty="0" smtClean="0"/>
              <a:t>6</a:t>
            </a:r>
            <a:r>
              <a:rPr lang="ko-KR" altLang="en-US" sz="1200" spc="-120" dirty="0" smtClean="0"/>
              <a:t>자리를 입력해야 하는데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실제 </a:t>
            </a:r>
            <a:r>
              <a:rPr lang="ko-KR" altLang="en-US" sz="1200" spc="-120" dirty="0" err="1" smtClean="0"/>
              <a:t>입력칸은</a:t>
            </a:r>
            <a:r>
              <a:rPr lang="ko-KR" altLang="en-US" sz="1200" spc="-120" dirty="0" smtClean="0"/>
              <a:t> 숫자 </a:t>
            </a:r>
            <a:r>
              <a:rPr lang="en-US" altLang="ko-KR" sz="1200" spc="-120" dirty="0" smtClean="0"/>
              <a:t>3</a:t>
            </a:r>
            <a:r>
              <a:rPr lang="ko-KR" altLang="en-US" sz="1200" spc="-120" dirty="0" smtClean="0"/>
              <a:t>개만 입력해도 되는 것처럼 보이기 때문이다</a:t>
            </a:r>
            <a:r>
              <a:rPr lang="en-US" altLang="ko-KR" sz="1200" spc="-12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69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사용자의 다음 행위를 유도하기 위한 </a:t>
            </a:r>
            <a:r>
              <a:rPr lang="ko-KR" altLang="en-US" dirty="0" err="1"/>
              <a:t>어포던스</a:t>
            </a:r>
            <a:r>
              <a:rPr lang="ko-KR" altLang="en-US" dirty="0"/>
              <a:t> 원칙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30" y="642464"/>
            <a:ext cx="1067972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3)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폼 입력 시 커서 모양을 통해 입력할 수 있다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불가능하다 시각적 단서를 통해 알려줘야 한다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1668" y="1323471"/>
            <a:ext cx="55215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20" dirty="0" smtClean="0"/>
              <a:t>PC</a:t>
            </a:r>
            <a:r>
              <a:rPr lang="ko-KR" altLang="en-US" sz="1200" spc="-120" dirty="0" smtClean="0"/>
              <a:t>버전의 경우 마우스 커서를 필드에 대었을 때 입력이 가능한 필드는 마우스 커서가 깜박이고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입력할 수 없는 필드는 커서가 입력할 수 없다는 모양으로 바뀌게 된다</a:t>
            </a:r>
            <a:r>
              <a:rPr lang="en-US" altLang="ko-KR" sz="1200" spc="-12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모바일에서 마우스 역할이 손가락으로 원하는 지점에 맞춰 정확히 탭 하는 것이다</a:t>
            </a:r>
            <a:r>
              <a:rPr lang="en-US" altLang="ko-KR" sz="1200" spc="-12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 삼성화재 다이렉트 </a:t>
            </a:r>
            <a:r>
              <a:rPr lang="en-US" altLang="ko-KR" sz="1200" b="1" spc="-120" dirty="0" smtClean="0"/>
              <a:t>(</a:t>
            </a:r>
            <a:r>
              <a:rPr lang="ko-KR" altLang="en-US" sz="1200" b="1" spc="-120" dirty="0" smtClean="0"/>
              <a:t>좋은 예</a:t>
            </a:r>
            <a:r>
              <a:rPr lang="en-US" altLang="ko-KR" sz="1200" b="1" spc="-120" dirty="0" smtClean="0"/>
              <a:t>)</a:t>
            </a:r>
            <a:endParaRPr lang="ko-KR" altLang="en-US" sz="1200" b="1" spc="-120" dirty="0" err="1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이름을 입력하기 위해 입력 칸에 손가락으로 탭을 하게 되면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입력 칸의 테두리 색이 파란색으로 바뀌고 커서는 깜박거리는 등 사용자의 입력 행위를 유도한다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20" dirty="0"/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▶ 동부화재 </a:t>
            </a:r>
            <a:r>
              <a:rPr lang="ko-KR" altLang="en-US" sz="1200" b="1" spc="-120" dirty="0"/>
              <a:t>다이렉트 </a:t>
            </a:r>
            <a:r>
              <a:rPr lang="en-US" altLang="ko-KR" sz="1200" b="1" spc="-120" dirty="0" smtClean="0"/>
              <a:t>(</a:t>
            </a:r>
            <a:r>
              <a:rPr lang="ko-KR" altLang="en-US" sz="1200" b="1" spc="-120" dirty="0" smtClean="0"/>
              <a:t>나쁜 </a:t>
            </a:r>
            <a:r>
              <a:rPr lang="ko-KR" altLang="en-US" sz="1200" b="1" spc="-120" dirty="0"/>
              <a:t>예</a:t>
            </a:r>
            <a:r>
              <a:rPr lang="en-US" altLang="ko-KR" sz="1200" b="1" spc="-12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테두리 색상이 이전과 같은 하얀 색상이어서 입력 필드를 제대로 선택했다는 시각적 단서를 전달하고 있지 못하다</a:t>
            </a:r>
            <a:r>
              <a:rPr lang="en-US" altLang="ko-KR" sz="1200" spc="-120" dirty="0" smtClean="0"/>
              <a:t>. </a:t>
            </a:r>
            <a:r>
              <a:rPr lang="ko-KR" altLang="en-US" sz="1200" spc="-120" dirty="0" smtClean="0"/>
              <a:t>또한 커서의 움직임 또한 파란색으로 배경색에 묻혀 눈에 잘 띄지 않는다</a:t>
            </a:r>
            <a:r>
              <a:rPr lang="en-US" altLang="ko-KR" sz="1200" spc="-120" dirty="0" smtClean="0"/>
              <a:t>.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1388451"/>
            <a:ext cx="2809688" cy="4992355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54" y="1388450"/>
            <a:ext cx="2840342" cy="499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8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379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나눔스퀘어 Bold</vt:lpstr>
      <vt:lpstr>Arial</vt:lpstr>
      <vt:lpstr>나눔스퀘어 ExtraBold</vt:lpstr>
      <vt:lpstr>Office 테마</vt:lpstr>
      <vt:lpstr>UX디자인 배우기 사용자의 다음 행위를 유도하는 시그니파이어 원칙</vt:lpstr>
      <vt:lpstr>기본 설명</vt:lpstr>
      <vt:lpstr>사용자의 다음 행위를 유도하기 위한 어포던스 원칙</vt:lpstr>
      <vt:lpstr>사용자의 다음 행위를 유도하기 위한 어포던스 원칙</vt:lpstr>
      <vt:lpstr>사용자의 다음 행위를 유도하기 위한 어포던스 원칙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야채</dc:creator>
  <cp:lastModifiedBy>hnjnchae@gmail.com</cp:lastModifiedBy>
  <cp:revision>251</cp:revision>
  <dcterms:created xsi:type="dcterms:W3CDTF">2019-08-20T00:47:17Z</dcterms:created>
  <dcterms:modified xsi:type="dcterms:W3CDTF">2019-09-20T06:24:39Z</dcterms:modified>
</cp:coreProperties>
</file>