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8" r:id="rId3"/>
    <p:sldId id="259" r:id="rId4"/>
  </p:sldIdLst>
  <p:sldSz cx="12192000" cy="6858000"/>
  <p:notesSz cx="6858000" cy="9144000"/>
  <p:embeddedFontLst>
    <p:embeddedFont>
      <p:font typeface="맑은 고딕" panose="020B0503020000020004" pitchFamily="50" charset="-127"/>
      <p:regular r:id="rId7"/>
      <p:bold r:id="rId8"/>
    </p:embeddedFont>
    <p:embeddedFont>
      <p:font typeface="나눔스퀘어 Bold" panose="020B0600000101010101" pitchFamily="50" charset="-127"/>
      <p:bold r:id="rId9"/>
    </p:embeddedFont>
    <p:embeddedFont>
      <p:font typeface="나눔스퀘어 ExtraBold" panose="020B0600000101010101" pitchFamily="50" charset="-127"/>
      <p:bold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A97DD02-6714-4D0B-9D5C-F85DE7633A7D}">
          <p14:sldIdLst>
            <p14:sldId id="256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5E65"/>
    <a:srgbClr val="5BC4BE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20" autoAdjust="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27BDC-F1A2-4418-A73D-1AF0F0F4EF66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87E19F-6876-4927-8483-29B111735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90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9E19E-3788-4F05-88E4-C9D3156A794C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CC7543-7316-4BFE-8BF2-01386CA97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433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>
            <a:grpSpLocks noChangeAspect="1"/>
          </p:cNvGrpSpPr>
          <p:nvPr userDrawn="1"/>
        </p:nvGrpSpPr>
        <p:grpSpPr>
          <a:xfrm>
            <a:off x="11079884" y="6421098"/>
            <a:ext cx="872144" cy="237962"/>
            <a:chOff x="5024557" y="3070463"/>
            <a:chExt cx="2737160" cy="746825"/>
          </a:xfrm>
        </p:grpSpPr>
        <p:pic>
          <p:nvPicPr>
            <p:cNvPr id="11" name="그림 10" descr="화면 캡처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4557" y="3099455"/>
              <a:ext cx="486241" cy="688841"/>
            </a:xfrm>
            <a:prstGeom prst="rect">
              <a:avLst/>
            </a:prstGeom>
          </p:spPr>
        </p:pic>
        <p:pic>
          <p:nvPicPr>
            <p:cNvPr id="12" name="그림 11" descr="화면 캡처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365" y="3100946"/>
              <a:ext cx="563929" cy="685859"/>
            </a:xfrm>
            <a:prstGeom prst="rect">
              <a:avLst/>
            </a:prstGeom>
          </p:spPr>
        </p:pic>
        <p:pic>
          <p:nvPicPr>
            <p:cNvPr id="13" name="그림 12" descr="화면 캡처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7194" y="3070463"/>
              <a:ext cx="464860" cy="746825"/>
            </a:xfrm>
            <a:prstGeom prst="rect">
              <a:avLst/>
            </a:prstGeom>
          </p:spPr>
        </p:pic>
        <p:pic>
          <p:nvPicPr>
            <p:cNvPr id="14" name="그림 13" descr="화면 캡처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5678" y="3074273"/>
              <a:ext cx="518205" cy="739204"/>
            </a:xfrm>
            <a:prstGeom prst="rect">
              <a:avLst/>
            </a:prstGeom>
          </p:spPr>
        </p:pic>
        <p:pic>
          <p:nvPicPr>
            <p:cNvPr id="15" name="그림 14" descr="화면 캡처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1130" y="3100946"/>
              <a:ext cx="563929" cy="685859"/>
            </a:xfrm>
            <a:prstGeom prst="rect">
              <a:avLst/>
            </a:prstGeom>
          </p:spPr>
        </p:pic>
        <p:pic>
          <p:nvPicPr>
            <p:cNvPr id="16" name="그림 15" descr="화면 캡처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1133" y="3093325"/>
              <a:ext cx="510584" cy="701101"/>
            </a:xfrm>
            <a:prstGeom prst="rect">
              <a:avLst/>
            </a:prstGeom>
          </p:spPr>
        </p:pic>
      </p:grpSp>
      <p:sp>
        <p:nvSpPr>
          <p:cNvPr id="20" name="제목 1"/>
          <p:cNvSpPr>
            <a:spLocks noGrp="1"/>
          </p:cNvSpPr>
          <p:nvPr>
            <p:ph type="ctrTitle"/>
          </p:nvPr>
        </p:nvSpPr>
        <p:spPr>
          <a:xfrm>
            <a:off x="1349826" y="1759126"/>
            <a:ext cx="9144000" cy="757646"/>
          </a:xfrm>
        </p:spPr>
        <p:txBody>
          <a:bodyPr anchor="ctr">
            <a:normAutofit/>
          </a:bodyPr>
          <a:lstStyle>
            <a:lvl1pPr algn="l">
              <a:defRPr sz="4000" b="1">
                <a:solidFill>
                  <a:srgbClr val="515E6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4748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좌측 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235130" y="119778"/>
            <a:ext cx="11277600" cy="400202"/>
          </a:xfrm>
        </p:spPr>
        <p:txBody>
          <a:bodyPr>
            <a:noAutofit/>
          </a:bodyPr>
          <a:lstStyle>
            <a:lvl1pPr algn="l">
              <a:defRPr sz="1600" b="1">
                <a:solidFill>
                  <a:srgbClr val="515E6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6778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3236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614EA-84FE-43A2-AC3F-5769DD2DCB9D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AB85F-1F01-4B43-96AD-A1A286E76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55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49826" y="1759126"/>
            <a:ext cx="9851574" cy="757646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altLang="ko-KR" sz="27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UX</a:t>
            </a:r>
            <a:r>
              <a:rPr lang="ko-KR" altLang="en-US" sz="27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디자인 배우기</a:t>
            </a:r>
            <a:r>
              <a:rPr lang="en-US" altLang="ko-KR" sz="3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3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dirty="0" smtClean="0"/>
              <a:t>회원가입</a:t>
            </a:r>
            <a:endParaRPr lang="ko-KR" altLang="en-US" sz="2800" dirty="0">
              <a:solidFill>
                <a:srgbClr val="5BC4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56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입력 폼 유효성 검증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2990" y="3723499"/>
            <a:ext cx="4820448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spc="-120" dirty="0" smtClean="0"/>
              <a:t>이메일</a:t>
            </a:r>
            <a:endParaRPr lang="en-US" altLang="ko-KR" sz="1200" b="1" spc="-120" dirty="0" smtClean="0"/>
          </a:p>
        </p:txBody>
      </p:sp>
      <p:graphicFrame>
        <p:nvGraphicFramePr>
          <p:cNvPr id="7" name="Table 16">
            <a:extLst>
              <a:ext uri="{FF2B5EF4-FFF2-40B4-BE49-F238E27FC236}">
                <a16:creationId xmlns:a16="http://schemas.microsoft.com/office/drawing/2014/main" id="{C1682AB6-717D-1343-B7C3-3213C09F7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385656"/>
              </p:ext>
            </p:extLst>
          </p:nvPr>
        </p:nvGraphicFramePr>
        <p:xfrm>
          <a:off x="1002990" y="4138551"/>
          <a:ext cx="7270570" cy="2084880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1261853">
                  <a:extLst>
                    <a:ext uri="{9D8B030D-6E8A-4147-A177-3AD203B41FA5}">
                      <a16:colId xmlns:a16="http://schemas.microsoft.com/office/drawing/2014/main" val="486647355"/>
                    </a:ext>
                  </a:extLst>
                </a:gridCol>
                <a:gridCol w="5038860">
                  <a:extLst>
                    <a:ext uri="{9D8B030D-6E8A-4147-A177-3AD203B41FA5}">
                      <a16:colId xmlns:a16="http://schemas.microsoft.com/office/drawing/2014/main" val="1136209369"/>
                    </a:ext>
                  </a:extLst>
                </a:gridCol>
                <a:gridCol w="969857">
                  <a:extLst>
                    <a:ext uri="{9D8B030D-6E8A-4147-A177-3AD203B41FA5}">
                      <a16:colId xmlns:a16="http://schemas.microsoft.com/office/drawing/2014/main" val="3029219180"/>
                    </a:ext>
                  </a:extLst>
                </a:gridCol>
              </a:tblGrid>
              <a:tr h="28435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상태</a:t>
                      </a:r>
                      <a:endParaRPr 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메시지</a:t>
                      </a:r>
                      <a:endParaRPr 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색상</a:t>
                      </a:r>
                      <a:endParaRPr 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882684"/>
                  </a:ext>
                </a:extLst>
              </a:tr>
              <a:tr h="3000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도움말</a:t>
                      </a: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283908"/>
                  </a:ext>
                </a:extLst>
              </a:tr>
              <a:tr h="3000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8215365"/>
                  </a:ext>
                </a:extLst>
              </a:tr>
              <a:tr h="3000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030834"/>
                  </a:ext>
                </a:extLst>
              </a:tr>
              <a:tr h="300087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0731752"/>
                  </a:ext>
                </a:extLst>
              </a:tr>
              <a:tr h="300087">
                <a:tc>
                  <a:txBody>
                    <a:bodyPr/>
                    <a:lstStyle/>
                    <a:p>
                      <a:pPr algn="ctr"/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등록 가능한 이메일 입니다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609849"/>
                  </a:ext>
                </a:extLst>
              </a:tr>
              <a:tr h="3000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중복</a:t>
                      </a: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이미</a:t>
                      </a:r>
                      <a:r>
                        <a:rPr lang="ko-KR" altLang="en-US" sz="100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사용 중인</a:t>
                      </a:r>
                      <a:r>
                        <a:rPr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이메일 주소입니다</a:t>
                      </a:r>
                      <a:r>
                        <a:rPr lang="en-US" altLang="ko-KR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다른 이메일을 입력하여 주세요</a:t>
                      </a:r>
                      <a:r>
                        <a:rPr lang="en-US" altLang="ko-KR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붉은 색</a:t>
                      </a: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2474573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465651"/>
              </p:ext>
            </p:extLst>
          </p:nvPr>
        </p:nvGraphicFramePr>
        <p:xfrm>
          <a:off x="1002990" y="777702"/>
          <a:ext cx="7270570" cy="12165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5623">
                  <a:extLst>
                    <a:ext uri="{9D8B030D-6E8A-4147-A177-3AD203B41FA5}">
                      <a16:colId xmlns:a16="http://schemas.microsoft.com/office/drawing/2014/main" val="2373508089"/>
                    </a:ext>
                  </a:extLst>
                </a:gridCol>
                <a:gridCol w="496095">
                  <a:extLst>
                    <a:ext uri="{9D8B030D-6E8A-4147-A177-3AD203B41FA5}">
                      <a16:colId xmlns:a16="http://schemas.microsoft.com/office/drawing/2014/main" val="4045250476"/>
                    </a:ext>
                  </a:extLst>
                </a:gridCol>
                <a:gridCol w="1985623">
                  <a:extLst>
                    <a:ext uri="{9D8B030D-6E8A-4147-A177-3AD203B41FA5}">
                      <a16:colId xmlns:a16="http://schemas.microsoft.com/office/drawing/2014/main" val="4039087659"/>
                    </a:ext>
                  </a:extLst>
                </a:gridCol>
                <a:gridCol w="542889">
                  <a:extLst>
                    <a:ext uri="{9D8B030D-6E8A-4147-A177-3AD203B41FA5}">
                      <a16:colId xmlns:a16="http://schemas.microsoft.com/office/drawing/2014/main" val="4100027207"/>
                    </a:ext>
                  </a:extLst>
                </a:gridCol>
                <a:gridCol w="1706261">
                  <a:extLst>
                    <a:ext uri="{9D8B030D-6E8A-4147-A177-3AD203B41FA5}">
                      <a16:colId xmlns:a16="http://schemas.microsoft.com/office/drawing/2014/main" val="2746825621"/>
                    </a:ext>
                  </a:extLst>
                </a:gridCol>
                <a:gridCol w="554079">
                  <a:extLst>
                    <a:ext uri="{9D8B030D-6E8A-4147-A177-3AD203B41FA5}">
                      <a16:colId xmlns:a16="http://schemas.microsoft.com/office/drawing/2014/main" val="1913481004"/>
                    </a:ext>
                  </a:extLst>
                </a:gridCol>
              </a:tblGrid>
              <a:tr h="304137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에러 메시지 노출 시점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데이터 검증 시점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명확한 컬러 사용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7940913"/>
                  </a:ext>
                </a:extLst>
              </a:tr>
              <a:tr h="30413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입력 폼 누른 순간부터</a:t>
                      </a:r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입력 폼 누른 순간부터</a:t>
                      </a:r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에러 텍스트 컬러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붉은색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8687491"/>
                  </a:ext>
                </a:extLst>
              </a:tr>
              <a:tr h="30413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입력 도중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입력 도중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도움말 텍스트 컬러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회색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2998195"/>
                  </a:ext>
                </a:extLst>
              </a:tr>
              <a:tr h="30413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입력 후 다음 폼으로 넘어갔을 때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입력 후 다음 폼으로 넘어갔을 때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검증된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 데이터 체크 마크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파랑색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61198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02990" y="2996020"/>
            <a:ext cx="53098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spc="-120" dirty="0" smtClean="0"/>
              <a:t>실시간으로 에러와 입력한 데이터 값을 동시에 검증한다</a:t>
            </a:r>
            <a:r>
              <a:rPr lang="en-US" altLang="ko-KR" sz="1000" spc="-12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spc="-120" dirty="0" smtClean="0"/>
              <a:t>한번이라도 포커스 되었던 폼에 사용자가 데이터를 인풋하지 않았으면</a:t>
            </a:r>
            <a:r>
              <a:rPr lang="en-US" altLang="ko-KR" sz="1000" spc="-120" dirty="0" smtClean="0"/>
              <a:t>, </a:t>
            </a:r>
            <a:r>
              <a:rPr lang="ko-KR" altLang="en-US" sz="1000" spc="-120" dirty="0" smtClean="0"/>
              <a:t>에러로 인지하지 않는다</a:t>
            </a:r>
            <a:r>
              <a:rPr lang="en-US" altLang="ko-KR" sz="1000" spc="-120" dirty="0" smtClean="0"/>
              <a:t>.</a:t>
            </a:r>
            <a:endParaRPr lang="en-US" altLang="ko-KR" sz="1000" spc="-120" dirty="0"/>
          </a:p>
        </p:txBody>
      </p:sp>
      <p:sp>
        <p:nvSpPr>
          <p:cNvPr id="10" name="TextBox 9"/>
          <p:cNvSpPr txBox="1"/>
          <p:nvPr/>
        </p:nvSpPr>
        <p:spPr>
          <a:xfrm>
            <a:off x="1002990" y="2111736"/>
            <a:ext cx="451857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spc="-120" dirty="0" smtClean="0"/>
              <a:t>기본 </a:t>
            </a:r>
            <a:r>
              <a:rPr lang="en-US" altLang="ko-KR" sz="1000" spc="-120" dirty="0" smtClean="0"/>
              <a:t>: </a:t>
            </a:r>
            <a:r>
              <a:rPr lang="ko-KR" altLang="en-US" sz="1000" spc="-120" dirty="0" smtClean="0"/>
              <a:t>도움말 텍스트 노출</a:t>
            </a:r>
            <a:endParaRPr lang="en-US" altLang="ko-KR" sz="1000" spc="-120" dirty="0" smtClean="0"/>
          </a:p>
          <a:p>
            <a:pPr>
              <a:lnSpc>
                <a:spcPct val="150000"/>
              </a:lnSpc>
            </a:pPr>
            <a:r>
              <a:rPr lang="ko-KR" altLang="en-US" sz="1000" spc="-120" dirty="0" smtClean="0"/>
              <a:t>입력 도중 </a:t>
            </a:r>
            <a:r>
              <a:rPr lang="en-US" altLang="ko-KR" sz="1000" spc="-120" dirty="0" smtClean="0"/>
              <a:t>or </a:t>
            </a:r>
            <a:r>
              <a:rPr lang="ko-KR" altLang="en-US" sz="1000" spc="-120" dirty="0" smtClean="0"/>
              <a:t>입력 후 다음 폼으로 넘어갔을 때 </a:t>
            </a:r>
            <a:r>
              <a:rPr lang="en-US" altLang="ko-KR" sz="1000" spc="-120" dirty="0" smtClean="0"/>
              <a:t>: </a:t>
            </a:r>
            <a:r>
              <a:rPr lang="ko-KR" altLang="en-US" sz="1000" spc="-120" dirty="0" smtClean="0"/>
              <a:t>에러</a:t>
            </a:r>
            <a:r>
              <a:rPr lang="en-US" altLang="ko-KR" sz="1000" spc="-120" dirty="0"/>
              <a:t> </a:t>
            </a:r>
            <a:r>
              <a:rPr lang="ko-KR" altLang="en-US" sz="1000" spc="-120" dirty="0" smtClean="0"/>
              <a:t>텍스트 노출</a:t>
            </a:r>
            <a:endParaRPr lang="en-US" altLang="ko-KR" sz="1000" spc="-120" dirty="0" smtClean="0"/>
          </a:p>
          <a:p>
            <a:pPr>
              <a:lnSpc>
                <a:spcPct val="150000"/>
              </a:lnSpc>
            </a:pPr>
            <a:r>
              <a:rPr lang="ko-KR" altLang="en-US" sz="1000" spc="-120" dirty="0" smtClean="0"/>
              <a:t>검증</a:t>
            </a:r>
            <a:endParaRPr lang="en-US" altLang="ko-KR" sz="1000" spc="-120" dirty="0"/>
          </a:p>
        </p:txBody>
      </p:sp>
    </p:spTree>
    <p:extLst>
      <p:ext uri="{BB962C8B-B14F-4D97-AF65-F5344CB8AC3E}">
        <p14:creationId xmlns:p14="http://schemas.microsoft.com/office/powerpoint/2010/main" val="435436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5130" y="677634"/>
            <a:ext cx="106797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120" dirty="0" smtClean="0">
                <a:solidFill>
                  <a:schemeClr val="accent5">
                    <a:lumMod val="75000"/>
                  </a:schemeClr>
                </a:solidFill>
              </a:rPr>
              <a:t>1) </a:t>
            </a:r>
            <a:endParaRPr lang="en-US" altLang="ko-KR" sz="1400" b="1" spc="-12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 폼 </a:t>
            </a:r>
            <a:r>
              <a:rPr lang="ko-KR" altLang="en-US" dirty="0" err="1" smtClean="0"/>
              <a:t>입력값</a:t>
            </a:r>
            <a:r>
              <a:rPr lang="ko-KR" altLang="en-US" dirty="0" smtClean="0"/>
              <a:t> 유효성 검증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0236" y="1633973"/>
            <a:ext cx="4820448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spc="-120" dirty="0" smtClean="0"/>
              <a:t>비밀번호</a:t>
            </a:r>
            <a:endParaRPr lang="en-US" altLang="ko-KR" sz="1200" b="1" spc="-120" dirty="0" smtClean="0"/>
          </a:p>
        </p:txBody>
      </p:sp>
      <p:graphicFrame>
        <p:nvGraphicFramePr>
          <p:cNvPr id="7" name="Table 16">
            <a:extLst>
              <a:ext uri="{FF2B5EF4-FFF2-40B4-BE49-F238E27FC236}">
                <a16:creationId xmlns:a16="http://schemas.microsoft.com/office/drawing/2014/main" id="{C1682AB6-717D-1343-B7C3-3213C09F7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352871"/>
              </p:ext>
            </p:extLst>
          </p:nvPr>
        </p:nvGraphicFramePr>
        <p:xfrm>
          <a:off x="950236" y="2101780"/>
          <a:ext cx="7683809" cy="2084880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1136352">
                  <a:extLst>
                    <a:ext uri="{9D8B030D-6E8A-4147-A177-3AD203B41FA5}">
                      <a16:colId xmlns:a16="http://schemas.microsoft.com/office/drawing/2014/main" val="486647355"/>
                    </a:ext>
                  </a:extLst>
                </a:gridCol>
                <a:gridCol w="1136352">
                  <a:extLst>
                    <a:ext uri="{9D8B030D-6E8A-4147-A177-3AD203B41FA5}">
                      <a16:colId xmlns:a16="http://schemas.microsoft.com/office/drawing/2014/main" val="971265253"/>
                    </a:ext>
                  </a:extLst>
                </a:gridCol>
                <a:gridCol w="4537708">
                  <a:extLst>
                    <a:ext uri="{9D8B030D-6E8A-4147-A177-3AD203B41FA5}">
                      <a16:colId xmlns:a16="http://schemas.microsoft.com/office/drawing/2014/main" val="1136209369"/>
                    </a:ext>
                  </a:extLst>
                </a:gridCol>
                <a:gridCol w="873397">
                  <a:extLst>
                    <a:ext uri="{9D8B030D-6E8A-4147-A177-3AD203B41FA5}">
                      <a16:colId xmlns:a16="http://schemas.microsoft.com/office/drawing/2014/main" val="3029219180"/>
                    </a:ext>
                  </a:extLst>
                </a:gridCol>
              </a:tblGrid>
              <a:tr h="28435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상태</a:t>
                      </a:r>
                      <a:endParaRPr 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메시지</a:t>
                      </a:r>
                      <a:endParaRPr 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색상</a:t>
                      </a:r>
                      <a:endParaRPr 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882684"/>
                  </a:ext>
                </a:extLst>
              </a:tr>
              <a:tr h="3000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kumimoji="1"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 미만</a:t>
                      </a: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자 이상 영문</a:t>
                      </a:r>
                      <a:r>
                        <a:rPr lang="en-US" altLang="ko-KR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숫자 조합으로 입력해주세요</a:t>
                      </a:r>
                      <a:r>
                        <a:rPr lang="en-US" altLang="ko-KR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283908"/>
                  </a:ext>
                </a:extLst>
              </a:tr>
              <a:tr h="3000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kumimoji="1"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 초과</a:t>
                      </a: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8215365"/>
                  </a:ext>
                </a:extLst>
              </a:tr>
              <a:tr h="3000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030834"/>
                  </a:ext>
                </a:extLst>
              </a:tr>
              <a:tr h="300087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0731752"/>
                  </a:ext>
                </a:extLst>
              </a:tr>
              <a:tr h="300087">
                <a:tc>
                  <a:txBody>
                    <a:bodyPr/>
                    <a:lstStyle/>
                    <a:p>
                      <a:pPr algn="ctr"/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609849"/>
                  </a:ext>
                </a:extLst>
              </a:tr>
              <a:tr h="3000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중복</a:t>
                      </a: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이미</a:t>
                      </a:r>
                      <a:r>
                        <a:rPr lang="ko-KR" altLang="en-US" sz="100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사용 중인</a:t>
                      </a:r>
                      <a:r>
                        <a:rPr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이메일 주소입니다</a:t>
                      </a:r>
                      <a:r>
                        <a:rPr lang="en-US" altLang="ko-KR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다른 이메일을 입력하여 주세요</a:t>
                      </a:r>
                      <a:r>
                        <a:rPr lang="en-US" altLang="ko-KR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붉은 색</a:t>
                      </a: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2474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7526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3174</TotalTime>
  <Words>158</Words>
  <Application>Microsoft Office PowerPoint</Application>
  <PresentationFormat>와이드스크린</PresentationFormat>
  <Paragraphs>43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나눔스퀘어 Bold</vt:lpstr>
      <vt:lpstr>Arial</vt:lpstr>
      <vt:lpstr>나눔스퀘어 ExtraBold</vt:lpstr>
      <vt:lpstr>Office 테마</vt:lpstr>
      <vt:lpstr>UX디자인 배우기 회원가입</vt:lpstr>
      <vt:lpstr>입력 폼 유효성 검증</vt:lpstr>
      <vt:lpstr>회원가입 폼 입력값 유효성 검증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야채</dc:creator>
  <cp:lastModifiedBy>hnjnchae@gmail.com</cp:lastModifiedBy>
  <cp:revision>259</cp:revision>
  <dcterms:created xsi:type="dcterms:W3CDTF">2019-08-20T00:47:17Z</dcterms:created>
  <dcterms:modified xsi:type="dcterms:W3CDTF">2019-09-20T09:00:04Z</dcterms:modified>
</cp:coreProperties>
</file>