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5" r:id="rId3"/>
    <p:sldId id="273" r:id="rId4"/>
    <p:sldId id="260" r:id="rId5"/>
    <p:sldId id="264" r:id="rId6"/>
    <p:sldId id="261" r:id="rId7"/>
    <p:sldId id="256" r:id="rId8"/>
    <p:sldId id="270" r:id="rId9"/>
    <p:sldId id="267" r:id="rId10"/>
    <p:sldId id="269" r:id="rId11"/>
    <p:sldId id="258" r:id="rId12"/>
    <p:sldId id="259" r:id="rId13"/>
    <p:sldId id="271" r:id="rId14"/>
    <p:sldId id="268" r:id="rId15"/>
    <p:sldId id="27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onant" id="{AA97DD02-6714-4D0B-9D5C-F85DE7633A7D}">
          <p14:sldIdLst>
            <p14:sldId id="266"/>
            <p14:sldId id="265"/>
            <p14:sldId id="273"/>
          </p14:sldIdLst>
        </p14:section>
        <p14:section name="앱 접근 권한" id="{53793E03-E27C-4EAD-8B24-A70734DC12C2}">
          <p14:sldIdLst>
            <p14:sldId id="260"/>
            <p14:sldId id="264"/>
            <p14:sldId id="261"/>
          </p14:sldIdLst>
        </p14:section>
        <p14:section name="회원가입" id="{EECC8EE3-23AC-4E8E-BF66-C5AD4E185D76}">
          <p14:sldIdLst>
            <p14:sldId id="256"/>
            <p14:sldId id="270"/>
            <p14:sldId id="267"/>
            <p14:sldId id="269"/>
            <p14:sldId id="258"/>
            <p14:sldId id="259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20830" y="215028"/>
            <a:ext cx="11277600" cy="400202"/>
          </a:xfrm>
        </p:spPr>
        <p:txBody>
          <a:bodyPr>
            <a:noAutofit/>
          </a:bodyPr>
          <a:lstStyle>
            <a:lvl1pPr algn="l">
              <a:defRPr sz="14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192927" y="161925"/>
            <a:ext cx="242796" cy="45719"/>
          </a:xfrm>
          <a:prstGeom prst="roundRect">
            <a:avLst>
              <a:gd name="adj" fmla="val 50000"/>
            </a:avLst>
          </a:prstGeom>
          <a:solidFill>
            <a:srgbClr val="5BC4BE"/>
          </a:solidFill>
          <a:ln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2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항목</a:t>
            </a:r>
            <a:endParaRPr lang="ko-KR" altLang="en-US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31801"/>
              </p:ext>
            </p:extLst>
          </p:nvPr>
        </p:nvGraphicFramePr>
        <p:xfrm>
          <a:off x="524143" y="935221"/>
          <a:ext cx="10712424" cy="343071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248848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3561171174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1255739552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WeChat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Twitter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</a:t>
                      </a:r>
                      <a:r>
                        <a:rPr kumimoji="1"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약관 동의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링크 선택 시 전문 보기 화면으로 이동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실명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Plcaeholder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이름 성 표시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e.g.)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gildong</a:t>
                      </a:r>
                      <a:r>
                        <a:rPr lang="en-US" sz="10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hong</a:t>
                      </a:r>
                      <a:endParaRPr 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必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 코드 입력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(60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 코드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또는 이메일 주소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주소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안함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6075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에러메시지 노출 시점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도중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6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폼 유효성 검증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62210"/>
              </p:ext>
            </p:extLst>
          </p:nvPr>
        </p:nvGraphicFramePr>
        <p:xfrm>
          <a:off x="334775" y="1270072"/>
          <a:ext cx="7270570" cy="1216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23">
                  <a:extLst>
                    <a:ext uri="{9D8B030D-6E8A-4147-A177-3AD203B41FA5}">
                      <a16:colId xmlns:a16="http://schemas.microsoft.com/office/drawing/2014/main" val="2373508089"/>
                    </a:ext>
                  </a:extLst>
                </a:gridCol>
                <a:gridCol w="496095">
                  <a:extLst>
                    <a:ext uri="{9D8B030D-6E8A-4147-A177-3AD203B41FA5}">
                      <a16:colId xmlns:a16="http://schemas.microsoft.com/office/drawing/2014/main" val="4045250476"/>
                    </a:ext>
                  </a:extLst>
                </a:gridCol>
                <a:gridCol w="1985623">
                  <a:extLst>
                    <a:ext uri="{9D8B030D-6E8A-4147-A177-3AD203B41FA5}">
                      <a16:colId xmlns:a16="http://schemas.microsoft.com/office/drawing/2014/main" val="4039087659"/>
                    </a:ext>
                  </a:extLst>
                </a:gridCol>
                <a:gridCol w="542889">
                  <a:extLst>
                    <a:ext uri="{9D8B030D-6E8A-4147-A177-3AD203B41FA5}">
                      <a16:colId xmlns:a16="http://schemas.microsoft.com/office/drawing/2014/main" val="4100027207"/>
                    </a:ext>
                  </a:extLst>
                </a:gridCol>
                <a:gridCol w="1706261">
                  <a:extLst>
                    <a:ext uri="{9D8B030D-6E8A-4147-A177-3AD203B41FA5}">
                      <a16:colId xmlns:a16="http://schemas.microsoft.com/office/drawing/2014/main" val="2746825621"/>
                    </a:ext>
                  </a:extLst>
                </a:gridCol>
                <a:gridCol w="554079">
                  <a:extLst>
                    <a:ext uri="{9D8B030D-6E8A-4147-A177-3AD203B41FA5}">
                      <a16:colId xmlns:a16="http://schemas.microsoft.com/office/drawing/2014/main" val="1913481004"/>
                    </a:ext>
                  </a:extLst>
                </a:gridCol>
              </a:tblGrid>
              <a:tr h="3041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에러 메시지 노출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데이터 검증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명확한 컬러 사용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0913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에러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붉은색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87491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도움말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9819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검증된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데이터 체크 마크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녹색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119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775" y="3910421"/>
            <a:ext cx="53098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12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000" b="1" spc="-120" dirty="0" smtClean="0">
                <a:solidFill>
                  <a:srgbClr val="FF0000"/>
                </a:solidFill>
                <a:latin typeface="+mn-ea"/>
              </a:rPr>
              <a:t>!</a:t>
            </a:r>
            <a:endParaRPr lang="en-US" altLang="ko-KR" sz="10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20" dirty="0" smtClean="0">
                <a:latin typeface="+mn-ea"/>
              </a:rPr>
              <a:t>실시간으로 에러와 입력한 데이터 값을 동시에 검증한다</a:t>
            </a:r>
            <a:r>
              <a:rPr lang="en-US" altLang="ko-KR" sz="10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120" dirty="0" smtClean="0">
                <a:latin typeface="+mn-ea"/>
              </a:rPr>
              <a:t>한번이라도 포커스 되었던 폼에 사용자가 데이터를 인풋하지 않았으면</a:t>
            </a:r>
            <a:r>
              <a:rPr lang="en-US" altLang="ko-KR" sz="1000" spc="-120" dirty="0" smtClean="0">
                <a:latin typeface="+mn-ea"/>
              </a:rPr>
              <a:t>, </a:t>
            </a:r>
            <a:r>
              <a:rPr lang="ko-KR" altLang="en-US" sz="1000" spc="-120" dirty="0" smtClean="0">
                <a:latin typeface="+mn-ea"/>
              </a:rPr>
              <a:t>에러로 인지하지 않는다</a:t>
            </a:r>
            <a:r>
              <a:rPr lang="en-US" altLang="ko-KR" sz="1000" spc="-120" dirty="0" smtClean="0">
                <a:latin typeface="+mn-ea"/>
              </a:rPr>
              <a:t>.</a:t>
            </a:r>
            <a:endParaRPr lang="en-US" altLang="ko-KR" sz="1000" spc="-12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75" y="2604106"/>
            <a:ext cx="66463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입력 전</a:t>
            </a:r>
            <a:r>
              <a:rPr lang="en-US" altLang="ko-KR" sz="1000" spc="-120" dirty="0" smtClean="0"/>
              <a:t>: placeholder </a:t>
            </a:r>
            <a:r>
              <a:rPr lang="ko-KR" altLang="en-US" sz="1000" spc="-120" dirty="0" smtClean="0"/>
              <a:t>표시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입력 도중 실시간으로 검증 </a:t>
            </a:r>
            <a:r>
              <a:rPr lang="en-US" altLang="ko-KR" sz="1000" spc="-120" dirty="0" smtClean="0"/>
              <a:t>: </a:t>
            </a:r>
            <a:r>
              <a:rPr lang="ko-KR" altLang="en-US" sz="1000" spc="-120" dirty="0"/>
              <a:t>도움말 텍스트가 있을 경우 </a:t>
            </a:r>
            <a:r>
              <a:rPr lang="ko-KR" altLang="en-US" sz="1000" spc="-120" dirty="0" smtClean="0"/>
              <a:t>노출 </a:t>
            </a:r>
            <a:r>
              <a:rPr lang="en-US" altLang="ko-KR" sz="1000" spc="-120" dirty="0" smtClean="0"/>
              <a:t>/ </a:t>
            </a:r>
            <a:r>
              <a:rPr lang="ko-KR" altLang="en-US" sz="1000" spc="-120" dirty="0" smtClean="0"/>
              <a:t>에러</a:t>
            </a:r>
            <a:r>
              <a:rPr lang="en-US" altLang="ko-KR" sz="1000" spc="-120" dirty="0" smtClean="0"/>
              <a:t> </a:t>
            </a:r>
            <a:r>
              <a:rPr lang="ko-KR" altLang="en-US" sz="1000" spc="-120" dirty="0"/>
              <a:t>텍스트 </a:t>
            </a:r>
            <a:r>
              <a:rPr lang="ko-KR" altLang="en-US" sz="1000" spc="-120" dirty="0" smtClean="0"/>
              <a:t>노출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검증 완료 시 체크 마크 노출</a:t>
            </a:r>
            <a:endParaRPr lang="en-US" altLang="ko-KR" sz="1000" spc="-120" dirty="0"/>
          </a:p>
        </p:txBody>
      </p:sp>
    </p:spTree>
    <p:extLst>
      <p:ext uri="{BB962C8B-B14F-4D97-AF65-F5344CB8AC3E}">
        <p14:creationId xmlns:p14="http://schemas.microsoft.com/office/powerpoint/2010/main" val="43543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668" y="810969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이름</a:t>
            </a:r>
            <a:r>
              <a:rPr lang="en-US" altLang="ko-KR" sz="1200" b="1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1200" b="1" spc="-120" dirty="0" smtClean="0">
                <a:solidFill>
                  <a:srgbClr val="515E65"/>
                </a:solidFill>
              </a:rPr>
              <a:t>닉네임</a:t>
            </a:r>
            <a:r>
              <a:rPr lang="en-US" altLang="ko-KR" sz="1200" b="1" spc="-120" dirty="0" smtClean="0">
                <a:solidFill>
                  <a:srgbClr val="515E65"/>
                </a:solidFill>
              </a:rPr>
              <a:t>) </a:t>
            </a:r>
            <a:r>
              <a:rPr lang="ko-KR" altLang="en-US" sz="1200" b="1" spc="-120" dirty="0" smtClean="0">
                <a:solidFill>
                  <a:srgbClr val="515E65"/>
                </a:solidFill>
              </a:rPr>
              <a:t>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15126"/>
              </p:ext>
            </p:extLst>
          </p:nvPr>
        </p:nvGraphicFramePr>
        <p:xfrm>
          <a:off x="347668" y="1278776"/>
          <a:ext cx="7859665" cy="88453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81289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406099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kumimoji="1"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kumimoji="1"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 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880" y="808965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휴대폰 번호 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6995"/>
              </p:ext>
            </p:extLst>
          </p:nvPr>
        </p:nvGraphicFramePr>
        <p:xfrm>
          <a:off x="338880" y="1276772"/>
          <a:ext cx="8023495" cy="128077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~10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유효한 휴대폰 번호를 입력해주세요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자부터 입력 불가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880" y="2922049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휴대폰 인증 번호 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9148"/>
              </p:ext>
            </p:extLst>
          </p:nvPr>
        </p:nvGraphicFramePr>
        <p:xfrm>
          <a:off x="338880" y="3389856"/>
          <a:ext cx="8023495" cy="118461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2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051" y="804055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이메일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5283"/>
              </p:ext>
            </p:extLst>
          </p:nvPr>
        </p:nvGraphicFramePr>
        <p:xfrm>
          <a:off x="323051" y="1273869"/>
          <a:ext cx="8182245" cy="20848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~10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유효한 이메일을 입력해주세요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중복된 경우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이미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사용 중인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이메일 주소입니다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다른 이메일을 입력하여 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 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형식에 맞을 시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0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637" y="817754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비밀번호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04419"/>
              </p:ext>
            </p:extLst>
          </p:nvPr>
        </p:nvGraphicFramePr>
        <p:xfrm>
          <a:off x="340637" y="1285561"/>
          <a:ext cx="8023495" cy="20848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86588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186588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738311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912008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미만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비밀번호는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이상이어야 합니다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초과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규칙에 맞을 경우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버튼 1개"/>
          <p:cNvSpPr/>
          <p:nvPr/>
        </p:nvSpPr>
        <p:spPr>
          <a:xfrm>
            <a:off x="1607226" y="1669704"/>
            <a:ext cx="1958678" cy="258950"/>
          </a:xfrm>
          <a:prstGeom prst="roundRect">
            <a:avLst>
              <a:gd name="adj" fmla="val 12970"/>
            </a:avLst>
          </a:prstGeom>
          <a:solidFill>
            <a:srgbClr val="515E65"/>
          </a:solidFill>
          <a:ln w="317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  <a:endParaRPr lang="en-US" altLang="ko-KR" sz="9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버튼 1개"/>
          <p:cNvSpPr/>
          <p:nvPr/>
        </p:nvSpPr>
        <p:spPr>
          <a:xfrm>
            <a:off x="1607225" y="4714266"/>
            <a:ext cx="1958678" cy="277095"/>
          </a:xfrm>
          <a:prstGeom prst="roundRect">
            <a:avLst>
              <a:gd name="adj" fmla="val 1902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  <p:sp>
        <p:nvSpPr>
          <p:cNvPr id="7" name="버튼 1개"/>
          <p:cNvSpPr/>
          <p:nvPr/>
        </p:nvSpPr>
        <p:spPr>
          <a:xfrm>
            <a:off x="1607225" y="3949244"/>
            <a:ext cx="1958678" cy="277095"/>
          </a:xfrm>
          <a:prstGeom prst="roundRect">
            <a:avLst>
              <a:gd name="adj" fmla="val 1717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226" y="1196066"/>
            <a:ext cx="1619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Contained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botton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7225" y="3518146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버튼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525" y="1669704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525" y="2053193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Pressed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525" y="2437237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Disable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525" y="3901475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524" y="4700430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Disable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Bottons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524" y="4296922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Press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버튼 1개"/>
          <p:cNvSpPr/>
          <p:nvPr/>
        </p:nvSpPr>
        <p:spPr>
          <a:xfrm>
            <a:off x="1607225" y="2074319"/>
            <a:ext cx="1958678" cy="258950"/>
          </a:xfrm>
          <a:prstGeom prst="roundRect">
            <a:avLst>
              <a:gd name="adj" fmla="val 1297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</p:spTree>
    <p:extLst>
      <p:ext uri="{BB962C8B-B14F-4D97-AF65-F5344CB8AC3E}">
        <p14:creationId xmlns:p14="http://schemas.microsoft.com/office/powerpoint/2010/main" val="88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Controls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9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 접근 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1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 접근 권한 안내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08340" y="2128147"/>
            <a:ext cx="47978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n-ea"/>
              </a:rPr>
              <a:t>앱 접근 권한 안내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기기 및 앱 기록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필수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r>
              <a:rPr lang="ko-KR" altLang="en-US" sz="1200" dirty="0">
                <a:latin typeface="+mn-ea"/>
              </a:rPr>
              <a:t>앱 실행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서비스 최적화 및 오류 확인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사진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저장공간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카메라</a:t>
            </a:r>
          </a:p>
          <a:p>
            <a:r>
              <a:rPr lang="ko-KR" altLang="en-US" sz="1200" dirty="0">
                <a:latin typeface="+mn-ea"/>
              </a:rPr>
              <a:t>이미지 저장 및 글 작성 시 사진 첨부</a:t>
            </a:r>
          </a:p>
          <a:p>
            <a:endParaRPr lang="ko-KR" altLang="en-US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기종 별로 </a:t>
            </a:r>
            <a:r>
              <a:rPr lang="ko-KR" altLang="en-US" sz="1200" dirty="0">
                <a:latin typeface="+mn-ea"/>
              </a:rPr>
              <a:t>선택적 접근 권한 항목이 상이 할 수 있습니다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동의하지 </a:t>
            </a:r>
            <a:r>
              <a:rPr lang="ko-KR" altLang="en-US" sz="1200" dirty="0">
                <a:latin typeface="+mn-ea"/>
              </a:rPr>
              <a:t>않을 경우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앱 서비스 이용에 제한을 받을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7986" y="1440552"/>
            <a:ext cx="2289016" cy="4064257"/>
            <a:chOff x="6617311" y="1897624"/>
            <a:chExt cx="2289016" cy="4064257"/>
          </a:xfrm>
        </p:grpSpPr>
        <p:grpSp>
          <p:nvGrpSpPr>
            <p:cNvPr id="8" name="Status Bar"/>
            <p:cNvGrpSpPr/>
            <p:nvPr/>
          </p:nvGrpSpPr>
          <p:grpSpPr>
            <a:xfrm>
              <a:off x="6617311" y="1897624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6620327" y="1897881"/>
              <a:ext cx="2286000" cy="406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5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39186" r="4183" b="36180"/>
          <a:stretch/>
        </p:blipFill>
        <p:spPr>
          <a:xfrm>
            <a:off x="837112" y="1147352"/>
            <a:ext cx="2416629" cy="115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40115" r="4337" b="36413"/>
          <a:stretch/>
        </p:blipFill>
        <p:spPr>
          <a:xfrm>
            <a:off x="3516085" y="1147352"/>
            <a:ext cx="2438400" cy="1099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40811" r="5956" b="37428"/>
          <a:stretch/>
        </p:blipFill>
        <p:spPr>
          <a:xfrm>
            <a:off x="837112" y="2928610"/>
            <a:ext cx="2558143" cy="1121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38643" r="5723" b="34315"/>
          <a:stretch/>
        </p:blipFill>
        <p:spPr>
          <a:xfrm>
            <a:off x="3649435" y="2928611"/>
            <a:ext cx="2103666" cy="11458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40824" r="4421" b="37330"/>
          <a:stretch/>
        </p:blipFill>
        <p:spPr>
          <a:xfrm>
            <a:off x="1011282" y="4709868"/>
            <a:ext cx="2383973" cy="1023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1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회원가입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 이용 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78486" y="1278627"/>
            <a:ext cx="2289016" cy="4064257"/>
            <a:chOff x="6617311" y="1897624"/>
            <a:chExt cx="2289016" cy="4064257"/>
          </a:xfrm>
        </p:grpSpPr>
        <p:grpSp>
          <p:nvGrpSpPr>
            <p:cNvPr id="4" name="Status Bar"/>
            <p:cNvGrpSpPr/>
            <p:nvPr/>
          </p:nvGrpSpPr>
          <p:grpSpPr>
            <a:xfrm>
              <a:off x="6617311" y="1897624"/>
              <a:ext cx="2286000" cy="152400"/>
              <a:chOff x="595686" y="1268402"/>
              <a:chExt cx="2286000" cy="152400"/>
            </a:xfrm>
          </p:grpSpPr>
          <p:sp>
            <p:nvSpPr>
              <p:cNvPr id="6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5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3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1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>
            <a:xfrm>
              <a:off x="6620327" y="1897881"/>
              <a:ext cx="2286000" cy="406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버튼 1개"/>
          <p:cNvSpPr/>
          <p:nvPr/>
        </p:nvSpPr>
        <p:spPr>
          <a:xfrm>
            <a:off x="947170" y="3813421"/>
            <a:ext cx="1958678" cy="2488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ko-KR" altLang="en-US" sz="9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계정 생성하기</a:t>
            </a:r>
            <a:endParaRPr lang="en-US" altLang="ko-KR" sz="9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170" y="2502727"/>
            <a:ext cx="1750273" cy="11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컨셉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문장으로 명료하게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size 14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061" y="5026432"/>
            <a:ext cx="1750273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계정이 있으신가요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  </a:t>
            </a:r>
            <a:r>
              <a:rPr lang="ko-KR" altLang="en-US" sz="9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ko-KR" altLang="en-US" sz="9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73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항목</a:t>
            </a:r>
            <a:endParaRPr lang="ko-KR" altLang="en-US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75700"/>
              </p:ext>
            </p:extLst>
          </p:nvPr>
        </p:nvGraphicFramePr>
        <p:xfrm>
          <a:off x="403418" y="768167"/>
          <a:ext cx="11079337" cy="556902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32077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3561171174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1255739552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WeChat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Twitter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1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암호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이용약관 동의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전화번호로 등록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또는 이메일 주소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검증 완료 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01189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동의 항목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4035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3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가입완료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확인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인증하기 팝업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8783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4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인증코드 입력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127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8836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프로필 사진 선택하기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지금은 넘어가기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44676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자기 소개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(160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지금은 넘어가기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5162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주소록 연결하여 트위터를 사용 중인 아는 사람들 찾기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동기화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나중에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26851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사용하는 언어 선택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9820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관심사 선택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66463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위치정보 이용 동의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749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3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588</Words>
  <Application>Microsoft Office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Segoe UI</vt:lpstr>
      <vt:lpstr>나눔스퀘어 ExtraBold</vt:lpstr>
      <vt:lpstr>나눔스퀘어 Bold</vt:lpstr>
      <vt:lpstr>나눔스퀘어</vt:lpstr>
      <vt:lpstr>Arial</vt:lpstr>
      <vt:lpstr>Office 테마</vt:lpstr>
      <vt:lpstr>PowerPoint 프레젠테이션</vt:lpstr>
      <vt:lpstr>Bottons</vt:lpstr>
      <vt:lpstr>Selection Controls</vt:lpstr>
      <vt:lpstr>앱 접근 권한</vt:lpstr>
      <vt:lpstr>앱 접근 권한 안내 </vt:lpstr>
      <vt:lpstr>권한</vt:lpstr>
      <vt:lpstr>회원가입</vt:lpstr>
      <vt:lpstr>최초 이용 시</vt:lpstr>
      <vt:lpstr>회원가입 항목</vt:lpstr>
      <vt:lpstr>회원가입 항목</vt:lpstr>
      <vt:lpstr>입력 폼 유효성 검증</vt:lpstr>
      <vt:lpstr>입력 폼 유효성 검증</vt:lpstr>
      <vt:lpstr>입력 폼 유효성 검증</vt:lpstr>
      <vt:lpstr>입력 폼 유효성 검증</vt:lpstr>
      <vt:lpstr>입력 폼 유효성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280</cp:revision>
  <dcterms:created xsi:type="dcterms:W3CDTF">2019-08-20T00:47:17Z</dcterms:created>
  <dcterms:modified xsi:type="dcterms:W3CDTF">2019-10-08T05:39:49Z</dcterms:modified>
</cp:coreProperties>
</file>