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96" r:id="rId4"/>
    <p:sldId id="263" r:id="rId5"/>
    <p:sldId id="292" r:id="rId6"/>
    <p:sldId id="266" r:id="rId7"/>
    <p:sldId id="269" r:id="rId8"/>
    <p:sldId id="294" r:id="rId9"/>
    <p:sldId id="295" r:id="rId10"/>
    <p:sldId id="259" r:id="rId11"/>
    <p:sldId id="290" r:id="rId12"/>
    <p:sldId id="289" r:id="rId13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나눔스퀘어" panose="020B0600000101010101" pitchFamily="50" charset="-127"/>
      <p:regular r:id="rId18"/>
    </p:embeddedFont>
    <p:embeddedFont>
      <p:font typeface="Tahoma" panose="020B0604030504040204" pitchFamily="34" charset="0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97DD02-6714-4D0B-9D5C-F85DE7633A7D}">
          <p14:sldIdLst>
            <p14:sldId id="256"/>
          </p14:sldIdLst>
        </p14:section>
        <p14:section name="주요 진행사항" id="{54983DAC-8E6C-4714-9AAC-DA85638CB8E9}">
          <p14:sldIdLst>
            <p14:sldId id="267"/>
            <p14:sldId id="296"/>
            <p14:sldId id="263"/>
            <p14:sldId id="292"/>
            <p14:sldId id="266"/>
          </p14:sldIdLst>
        </p14:section>
        <p14:section name="요건정의" id="{78913C16-4EF2-453B-BA97-89098BA53A2C}">
          <p14:sldIdLst>
            <p14:sldId id="269"/>
            <p14:sldId id="294"/>
            <p14:sldId id="295"/>
            <p14:sldId id="259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4BE"/>
    <a:srgbClr val="515E6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8/20 EDGC-</a:t>
            </a:r>
            <a:r>
              <a:rPr lang="ko-KR" altLang="en-US" dirty="0" err="1" smtClean="0"/>
              <a:t>메디에이지</a:t>
            </a:r>
            <a:r>
              <a:rPr lang="ko-KR" altLang="en-US" dirty="0" smtClean="0"/>
              <a:t> 미팅 후 제기된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C7543-7316-4BFE-8BF2-01386CA972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3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8/20 EDGC-</a:t>
            </a:r>
            <a:r>
              <a:rPr lang="ko-KR" altLang="en-US" dirty="0" err="1" smtClean="0"/>
              <a:t>메디에이지</a:t>
            </a:r>
            <a:r>
              <a:rPr lang="ko-KR" altLang="en-US" dirty="0" smtClean="0"/>
              <a:t> 미팅 후 제기된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C7543-7316-4BFE-8BF2-01386CA972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9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C7543-7316-4BFE-8BF2-01386CA972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58832" y="169816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1569698" y="4172569"/>
            <a:ext cx="143960" cy="17994"/>
          </a:xfrm>
          <a:prstGeom prst="rect">
            <a:avLst/>
          </a:prstGeom>
          <a:solidFill>
            <a:srgbClr val="515E65"/>
          </a:solidFill>
          <a:ln w="9525">
            <a:solidFill>
              <a:srgbClr val="515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569698" y="3697950"/>
            <a:ext cx="143960" cy="17994"/>
          </a:xfrm>
          <a:prstGeom prst="rect">
            <a:avLst/>
          </a:prstGeom>
          <a:solidFill>
            <a:srgbClr val="515E65"/>
          </a:solidFill>
          <a:ln w="9525">
            <a:solidFill>
              <a:srgbClr val="515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81" y="5581473"/>
            <a:ext cx="652950" cy="216264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503485" y="4223654"/>
            <a:ext cx="208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Created by </a:t>
            </a:r>
            <a:r>
              <a:rPr lang="en-US" altLang="ko-KR" sz="1000" dirty="0" err="1" smtClean="0">
                <a:solidFill>
                  <a:srgbClr val="515E65"/>
                </a:solidFill>
              </a:rPr>
              <a:t>HealthConnect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94693" y="4604239"/>
            <a:ext cx="5059531" cy="4378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사전</a:t>
            </a:r>
            <a:r>
              <a:rPr lang="en-US" altLang="ko-KR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승인 없이 본 </a:t>
            </a: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문서의 내용을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도용 혹은 임의로 사용할 수 없으며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사용 시 그에 대한 피해에 대해 법적인 책임이 있습니다</a:t>
            </a:r>
            <a:r>
              <a:rPr lang="en-US" altLang="ko-KR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앙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341812" y="366143"/>
            <a:ext cx="11458302" cy="529812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620813" y="1010564"/>
            <a:ext cx="6822831" cy="0"/>
          </a:xfrm>
          <a:prstGeom prst="line">
            <a:avLst/>
          </a:prstGeom>
          <a:ln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V="1">
            <a:off x="3684296" y="1001847"/>
            <a:ext cx="4695863" cy="17417"/>
          </a:xfrm>
          <a:prstGeom prst="line">
            <a:avLst/>
          </a:prstGeom>
          <a:ln w="5715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5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130" y="119778"/>
            <a:ext cx="11277600" cy="400202"/>
          </a:xfrm>
        </p:spPr>
        <p:txBody>
          <a:bodyPr>
            <a:noAutofit/>
          </a:bodyPr>
          <a:lstStyle>
            <a:lvl1pPr algn="l">
              <a:defRPr sz="16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092" y="187033"/>
            <a:ext cx="11726636" cy="325800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D47-1FB8-476B-9BA0-BB44E7CC8CB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EA51-B876-4351-AA50-EC1DE38132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5219" y="139335"/>
            <a:ext cx="576485" cy="0"/>
          </a:xfrm>
          <a:prstGeom prst="line">
            <a:avLst/>
          </a:prstGeom>
          <a:ln w="1905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2" r:id="rId4"/>
    <p:sldLayoutId id="214748366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UX</a:t>
            </a:r>
            <a:r>
              <a:rPr lang="ko-KR" altLang="en-US" sz="27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배우기</a:t>
            </a:r>
            <a: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 smtClean="0"/>
              <a:t>제목</a:t>
            </a:r>
            <a:endParaRPr lang="ko-KR" altLang="en-US" sz="2800" dirty="0">
              <a:solidFill>
                <a:srgbClr val="5BC4B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3485" y="3746859"/>
            <a:ext cx="151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515E65"/>
                </a:solidFill>
              </a:rPr>
              <a:t>v0.1 </a:t>
            </a:r>
            <a:r>
              <a:rPr lang="en-US" altLang="ko-KR" sz="1000" dirty="0" smtClean="0">
                <a:solidFill>
                  <a:srgbClr val="515E65"/>
                </a:solidFill>
              </a:rPr>
              <a:t>/ </a:t>
            </a:r>
            <a:r>
              <a:rPr lang="en-US" altLang="ko-KR" sz="1000" dirty="0" smtClean="0">
                <a:solidFill>
                  <a:srgbClr val="515E65"/>
                </a:solidFill>
              </a:rPr>
              <a:t>2019.</a:t>
            </a:r>
            <a:r>
              <a:rPr lang="en-US" altLang="ko-KR" sz="1000" baseline="0" dirty="0" smtClean="0">
                <a:solidFill>
                  <a:srgbClr val="515E65"/>
                </a:solidFill>
              </a:rPr>
              <a:t> </a:t>
            </a:r>
            <a:r>
              <a:rPr lang="en-US" altLang="ko-KR" sz="1000" dirty="0" smtClean="0">
                <a:solidFill>
                  <a:srgbClr val="515E65"/>
                </a:solidFill>
              </a:rPr>
              <a:t>09. 23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70501" y="1633922"/>
            <a:ext cx="571500" cy="815338"/>
            <a:chOff x="508172" y="1288632"/>
            <a:chExt cx="571500" cy="815338"/>
          </a:xfrm>
        </p:grpSpPr>
        <p:grpSp>
          <p:nvGrpSpPr>
            <p:cNvPr id="13" name="그룹 12"/>
            <p:cNvGrpSpPr/>
            <p:nvPr/>
          </p:nvGrpSpPr>
          <p:grpSpPr>
            <a:xfrm>
              <a:off x="525756" y="1288632"/>
              <a:ext cx="416783" cy="596190"/>
              <a:chOff x="560925" y="1728247"/>
              <a:chExt cx="416783" cy="59619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81965" y="1728247"/>
                <a:ext cx="189332" cy="189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 flipH="1">
                <a:off x="773724" y="1918625"/>
                <a:ext cx="2907" cy="2611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73723" y="2172037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650631" y="2172037"/>
                <a:ext cx="123093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5400000" flipH="1">
                <a:off x="767717" y="1797867"/>
                <a:ext cx="3199" cy="4167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508172" y="1888526"/>
              <a:ext cx="571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비회원</a:t>
              </a:r>
              <a:endPara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18041" y="4247439"/>
            <a:ext cx="571500" cy="815338"/>
            <a:chOff x="473004" y="1288632"/>
            <a:chExt cx="571500" cy="815338"/>
          </a:xfrm>
        </p:grpSpPr>
        <p:grpSp>
          <p:nvGrpSpPr>
            <p:cNvPr id="17" name="그룹 16"/>
            <p:cNvGrpSpPr/>
            <p:nvPr/>
          </p:nvGrpSpPr>
          <p:grpSpPr>
            <a:xfrm>
              <a:off x="525756" y="1288632"/>
              <a:ext cx="416783" cy="596190"/>
              <a:chOff x="560925" y="1728247"/>
              <a:chExt cx="416783" cy="596190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681965" y="1728247"/>
                <a:ext cx="189332" cy="189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 flipH="1">
                <a:off x="773724" y="1918625"/>
                <a:ext cx="2907" cy="2611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773723" y="2172037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650631" y="2172037"/>
                <a:ext cx="123093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5400000" flipH="1">
                <a:off x="767717" y="1797867"/>
                <a:ext cx="3199" cy="4167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73004" y="1888526"/>
              <a:ext cx="571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</a:t>
              </a:r>
              <a:endPara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388370" y="1550127"/>
            <a:ext cx="571500" cy="815338"/>
            <a:chOff x="508172" y="1288632"/>
            <a:chExt cx="571500" cy="815338"/>
          </a:xfrm>
        </p:grpSpPr>
        <p:grpSp>
          <p:nvGrpSpPr>
            <p:cNvPr id="25" name="그룹 24"/>
            <p:cNvGrpSpPr/>
            <p:nvPr/>
          </p:nvGrpSpPr>
          <p:grpSpPr>
            <a:xfrm>
              <a:off x="525756" y="1288632"/>
              <a:ext cx="416783" cy="596190"/>
              <a:chOff x="560925" y="1728247"/>
              <a:chExt cx="416783" cy="59619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681965" y="1728247"/>
                <a:ext cx="189332" cy="189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 flipH="1">
                <a:off x="773724" y="1918625"/>
                <a:ext cx="2907" cy="2611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73723" y="2172037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650631" y="2172037"/>
                <a:ext cx="123093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rot="5400000" flipH="1">
                <a:off x="767717" y="1797867"/>
                <a:ext cx="3199" cy="4167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08172" y="1888526"/>
              <a:ext cx="571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관리자</a:t>
              </a:r>
              <a:endPara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9229388" y="5237984"/>
            <a:ext cx="695742" cy="879192"/>
            <a:chOff x="400929" y="1288632"/>
            <a:chExt cx="695742" cy="879192"/>
          </a:xfrm>
        </p:grpSpPr>
        <p:grpSp>
          <p:nvGrpSpPr>
            <p:cNvPr id="33" name="그룹 32"/>
            <p:cNvGrpSpPr/>
            <p:nvPr/>
          </p:nvGrpSpPr>
          <p:grpSpPr>
            <a:xfrm>
              <a:off x="525756" y="1288632"/>
              <a:ext cx="416783" cy="596190"/>
              <a:chOff x="560925" y="1728247"/>
              <a:chExt cx="416783" cy="596190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681965" y="1728247"/>
                <a:ext cx="189332" cy="189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 flipH="1">
                <a:off x="773724" y="1918625"/>
                <a:ext cx="2907" cy="2611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773723" y="2172037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650631" y="2172037"/>
                <a:ext cx="123093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rot="5400000" flipH="1">
                <a:off x="767717" y="1797867"/>
                <a:ext cx="3199" cy="4167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400929" y="1952380"/>
              <a:ext cx="6957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보험설계사</a:t>
              </a:r>
              <a:endPara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862090" y="1451508"/>
            <a:ext cx="1023469" cy="32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ko-KR" altLang="en-US" sz="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862090" y="1880593"/>
            <a:ext cx="1023469" cy="32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전체 목록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28237" y="1422124"/>
            <a:ext cx="949683" cy="32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본인인증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69364" y="1878670"/>
            <a:ext cx="949683" cy="32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상세 정보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5" name="직선 연결선 44"/>
          <p:cNvCxnSpPr>
            <a:stCxn id="14" idx="3"/>
            <a:endCxn id="40" idx="2"/>
          </p:cNvCxnSpPr>
          <p:nvPr/>
        </p:nvCxnSpPr>
        <p:spPr>
          <a:xfrm flipV="1">
            <a:off x="942001" y="1611987"/>
            <a:ext cx="920089" cy="72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4" idx="3"/>
            <a:endCxn id="41" idx="2"/>
          </p:cNvCxnSpPr>
          <p:nvPr/>
        </p:nvCxnSpPr>
        <p:spPr>
          <a:xfrm flipV="1">
            <a:off x="942001" y="2041072"/>
            <a:ext cx="920089" cy="30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0" idx="6"/>
            <a:endCxn id="42" idx="2"/>
          </p:cNvCxnSpPr>
          <p:nvPr/>
        </p:nvCxnSpPr>
        <p:spPr>
          <a:xfrm flipV="1">
            <a:off x="2885559" y="1582603"/>
            <a:ext cx="742678" cy="29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3" idx="2"/>
            <a:endCxn id="41" idx="6"/>
          </p:cNvCxnSpPr>
          <p:nvPr/>
        </p:nvCxnSpPr>
        <p:spPr>
          <a:xfrm flipH="1">
            <a:off x="2885559" y="2039149"/>
            <a:ext cx="683805" cy="1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8753" y="1424945"/>
            <a:ext cx="874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&lt;&lt;include&gt;&gt;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7479" y="1881619"/>
            <a:ext cx="874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&lt;&lt;extend&gt;&gt;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877225" y="2338806"/>
            <a:ext cx="1023469" cy="754117"/>
            <a:chOff x="2062663" y="1915192"/>
            <a:chExt cx="1213338" cy="754117"/>
          </a:xfrm>
        </p:grpSpPr>
        <p:sp>
          <p:nvSpPr>
            <p:cNvPr id="47" name="타원 46"/>
            <p:cNvSpPr/>
            <p:nvPr/>
          </p:nvSpPr>
          <p:spPr>
            <a:xfrm>
              <a:off x="2062663" y="1915192"/>
              <a:ext cx="1213338" cy="754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고객서비스</a:t>
              </a:r>
              <a:endPara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endPara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공지사항</a:t>
              </a:r>
              <a:endPara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FAQ</a:t>
              </a:r>
            </a:p>
            <a:p>
              <a:pPr algn="ctr"/>
              <a:endPara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" name="직선 연결선 9"/>
            <p:cNvCxnSpPr>
              <a:stCxn id="47" idx="2"/>
              <a:endCxn id="47" idx="6"/>
            </p:cNvCxnSpPr>
            <p:nvPr/>
          </p:nvCxnSpPr>
          <p:spPr>
            <a:xfrm>
              <a:off x="2062663" y="2292251"/>
              <a:ext cx="1213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/>
          <p:cNvCxnSpPr>
            <a:stCxn id="14" idx="3"/>
            <a:endCxn id="47" idx="2"/>
          </p:cNvCxnSpPr>
          <p:nvPr/>
        </p:nvCxnSpPr>
        <p:spPr>
          <a:xfrm>
            <a:off x="942001" y="2341538"/>
            <a:ext cx="935224" cy="374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509192" y="2674911"/>
            <a:ext cx="203985" cy="1346877"/>
            <a:chOff x="646635" y="2283014"/>
            <a:chExt cx="203985" cy="1346877"/>
          </a:xfrm>
        </p:grpSpPr>
        <p:cxnSp>
          <p:nvCxnSpPr>
            <p:cNvPr id="56" name="직선 연결선 55"/>
            <p:cNvCxnSpPr/>
            <p:nvPr/>
          </p:nvCxnSpPr>
          <p:spPr>
            <a:xfrm flipV="1">
              <a:off x="729762" y="2475345"/>
              <a:ext cx="8792" cy="11545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이등변 삼각형 56"/>
            <p:cNvSpPr/>
            <p:nvPr/>
          </p:nvSpPr>
          <p:spPr>
            <a:xfrm>
              <a:off x="646635" y="2283014"/>
              <a:ext cx="203985" cy="19913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875552" y="5158989"/>
            <a:ext cx="1002759" cy="577272"/>
            <a:chOff x="2062663" y="5809673"/>
            <a:chExt cx="1213338" cy="577272"/>
          </a:xfrm>
        </p:grpSpPr>
        <p:sp>
          <p:nvSpPr>
            <p:cNvPr id="59" name="타원 58"/>
            <p:cNvSpPr/>
            <p:nvPr/>
          </p:nvSpPr>
          <p:spPr>
            <a:xfrm>
              <a:off x="2062663" y="5809673"/>
              <a:ext cx="1213338" cy="5772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고객서비스</a:t>
              </a:r>
              <a:endPara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endPara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1:1 </a:t>
              </a:r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문의</a:t>
              </a:r>
              <a:endPara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0" name="직선 연결선 59"/>
            <p:cNvCxnSpPr>
              <a:stCxn id="59" idx="2"/>
              <a:endCxn id="59" idx="6"/>
            </p:cNvCxnSpPr>
            <p:nvPr/>
          </p:nvCxnSpPr>
          <p:spPr>
            <a:xfrm>
              <a:off x="2062663" y="6098309"/>
              <a:ext cx="1213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905190" y="5805222"/>
            <a:ext cx="1002759" cy="754117"/>
            <a:chOff x="2062663" y="1915192"/>
            <a:chExt cx="1213338" cy="754117"/>
          </a:xfrm>
        </p:grpSpPr>
        <p:sp>
          <p:nvSpPr>
            <p:cNvPr id="65" name="타원 64"/>
            <p:cNvSpPr/>
            <p:nvPr/>
          </p:nvSpPr>
          <p:spPr>
            <a:xfrm>
              <a:off x="2062663" y="1915192"/>
              <a:ext cx="1213338" cy="754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ko-KR" altLang="en-US" sz="8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마이페이지</a:t>
              </a:r>
              <a:endPara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endPara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조회</a:t>
              </a:r>
              <a:endPara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비밀번호 변경</a:t>
              </a:r>
              <a:endPara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검사 신청 현황</a:t>
              </a:r>
              <a:endPara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endPara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6" name="직선 연결선 65"/>
            <p:cNvCxnSpPr>
              <a:stCxn id="65" idx="2"/>
              <a:endCxn id="65" idx="6"/>
            </p:cNvCxnSpPr>
            <p:nvPr/>
          </p:nvCxnSpPr>
          <p:spPr>
            <a:xfrm>
              <a:off x="2062663" y="2292251"/>
              <a:ext cx="1213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타원 67"/>
          <p:cNvSpPr/>
          <p:nvPr/>
        </p:nvSpPr>
        <p:spPr>
          <a:xfrm>
            <a:off x="7720160" y="5258317"/>
            <a:ext cx="1002759" cy="265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의뢰 현황 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720160" y="5783983"/>
            <a:ext cx="911599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56950" y="4830413"/>
            <a:ext cx="911599" cy="265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양식 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24720" y="4729913"/>
            <a:ext cx="1002759" cy="32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조회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852818" y="3850375"/>
            <a:ext cx="1002759" cy="32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검사 의뢰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276235" y="4568500"/>
            <a:ext cx="911599" cy="291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검사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4" name="직선 연결선 73"/>
          <p:cNvCxnSpPr>
            <a:stCxn id="68" idx="6"/>
            <a:endCxn id="34" idx="1"/>
          </p:cNvCxnSpPr>
          <p:nvPr/>
        </p:nvCxnSpPr>
        <p:spPr>
          <a:xfrm>
            <a:off x="8722919" y="5390944"/>
            <a:ext cx="506469" cy="61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9" idx="6"/>
            <a:endCxn id="34" idx="1"/>
          </p:cNvCxnSpPr>
          <p:nvPr/>
        </p:nvCxnSpPr>
        <p:spPr>
          <a:xfrm>
            <a:off x="8631759" y="5904553"/>
            <a:ext cx="597629" cy="104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0" idx="6"/>
            <a:endCxn id="34" idx="1"/>
          </p:cNvCxnSpPr>
          <p:nvPr/>
        </p:nvCxnSpPr>
        <p:spPr>
          <a:xfrm>
            <a:off x="8668549" y="4963040"/>
            <a:ext cx="560839" cy="1046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3" idx="6"/>
            <a:endCxn id="70" idx="2"/>
          </p:cNvCxnSpPr>
          <p:nvPr/>
        </p:nvCxnSpPr>
        <p:spPr>
          <a:xfrm>
            <a:off x="7187834" y="4714390"/>
            <a:ext cx="569116" cy="2486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99760" y="4664536"/>
            <a:ext cx="874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&lt;&lt;extend&gt;&gt;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433524" y="5015886"/>
            <a:ext cx="911599" cy="265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검사 결과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436430" y="1054180"/>
            <a:ext cx="911599" cy="291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370064" y="2558177"/>
            <a:ext cx="911599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서비스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413597" y="2938847"/>
            <a:ext cx="911599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제휴사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1" name="직선 화살표 연결선 130"/>
          <p:cNvCxnSpPr>
            <a:stCxn id="102" idx="2"/>
            <a:endCxn id="71" idx="6"/>
          </p:cNvCxnSpPr>
          <p:nvPr/>
        </p:nvCxnSpPr>
        <p:spPr>
          <a:xfrm flipH="1" flipV="1">
            <a:off x="2827479" y="4890392"/>
            <a:ext cx="606045" cy="2581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807170" y="4895710"/>
            <a:ext cx="874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&lt;&lt;extend&gt;&gt;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7" name="직선 연결선 156"/>
          <p:cNvCxnSpPr>
            <a:stCxn id="18" idx="3"/>
            <a:endCxn id="72" idx="2"/>
          </p:cNvCxnSpPr>
          <p:nvPr/>
        </p:nvCxnSpPr>
        <p:spPr>
          <a:xfrm flipV="1">
            <a:off x="889541" y="4010854"/>
            <a:ext cx="963277" cy="944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8" idx="3"/>
            <a:endCxn id="71" idx="2"/>
          </p:cNvCxnSpPr>
          <p:nvPr/>
        </p:nvCxnSpPr>
        <p:spPr>
          <a:xfrm flipV="1">
            <a:off x="889541" y="4890392"/>
            <a:ext cx="935179" cy="64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8" idx="3"/>
            <a:endCxn id="59" idx="2"/>
          </p:cNvCxnSpPr>
          <p:nvPr/>
        </p:nvCxnSpPr>
        <p:spPr>
          <a:xfrm>
            <a:off x="889541" y="4955055"/>
            <a:ext cx="986011" cy="49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8" idx="3"/>
            <a:endCxn id="65" idx="2"/>
          </p:cNvCxnSpPr>
          <p:nvPr/>
        </p:nvCxnSpPr>
        <p:spPr>
          <a:xfrm>
            <a:off x="889541" y="4955055"/>
            <a:ext cx="1015649" cy="122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6432057" y="5891463"/>
            <a:ext cx="1002759" cy="265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검사 결과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8" name="구부러진 연결선 197"/>
          <p:cNvCxnSpPr>
            <a:stCxn id="195" idx="6"/>
            <a:endCxn id="69" idx="2"/>
          </p:cNvCxnSpPr>
          <p:nvPr/>
        </p:nvCxnSpPr>
        <p:spPr>
          <a:xfrm flipV="1">
            <a:off x="7434816" y="5904553"/>
            <a:ext cx="285344" cy="1195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7269187" y="1665288"/>
            <a:ext cx="911599" cy="291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의뢰 현황 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7342266" y="2120476"/>
            <a:ext cx="828726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6261804" y="2338696"/>
            <a:ext cx="911599" cy="24114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검사 설문</a:t>
            </a:r>
            <a:r>
              <a:rPr lang="en-US" altLang="ko-KR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170644" y="2832164"/>
            <a:ext cx="1002759" cy="219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제휴 보험사 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6572371" y="3223465"/>
            <a:ext cx="911599" cy="219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5" name="구부러진 연결선 234"/>
          <p:cNvCxnSpPr>
            <a:stCxn id="230" idx="6"/>
            <a:endCxn id="226" idx="2"/>
          </p:cNvCxnSpPr>
          <p:nvPr/>
        </p:nvCxnSpPr>
        <p:spPr>
          <a:xfrm flipV="1">
            <a:off x="7173403" y="2241046"/>
            <a:ext cx="168863" cy="2182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108" idx="6"/>
            <a:endCxn id="26" idx="1"/>
          </p:cNvCxnSpPr>
          <p:nvPr/>
        </p:nvCxnSpPr>
        <p:spPr>
          <a:xfrm>
            <a:off x="8348029" y="1200070"/>
            <a:ext cx="1040341" cy="1057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/>
          <p:cNvCxnSpPr>
            <a:stCxn id="225" idx="6"/>
            <a:endCxn id="26" idx="1"/>
          </p:cNvCxnSpPr>
          <p:nvPr/>
        </p:nvCxnSpPr>
        <p:spPr>
          <a:xfrm>
            <a:off x="8180786" y="1811178"/>
            <a:ext cx="1207584" cy="44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6" idx="6"/>
            <a:endCxn id="26" idx="1"/>
          </p:cNvCxnSpPr>
          <p:nvPr/>
        </p:nvCxnSpPr>
        <p:spPr>
          <a:xfrm>
            <a:off x="8170992" y="2241046"/>
            <a:ext cx="1217378" cy="16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09" idx="6"/>
            <a:endCxn id="26" idx="1"/>
          </p:cNvCxnSpPr>
          <p:nvPr/>
        </p:nvCxnSpPr>
        <p:spPr>
          <a:xfrm flipV="1">
            <a:off x="8281663" y="2257743"/>
            <a:ext cx="1106707" cy="42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110" idx="6"/>
            <a:endCxn id="26" idx="1"/>
          </p:cNvCxnSpPr>
          <p:nvPr/>
        </p:nvCxnSpPr>
        <p:spPr>
          <a:xfrm flipV="1">
            <a:off x="8325196" y="2257743"/>
            <a:ext cx="1063174" cy="80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구부러진 연결선 271"/>
          <p:cNvCxnSpPr>
            <a:stCxn id="233" idx="6"/>
            <a:endCxn id="110" idx="2"/>
          </p:cNvCxnSpPr>
          <p:nvPr/>
        </p:nvCxnSpPr>
        <p:spPr>
          <a:xfrm>
            <a:off x="7173403" y="2941773"/>
            <a:ext cx="240194" cy="1176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구부러진 연결선 272"/>
          <p:cNvCxnSpPr>
            <a:stCxn id="234" idx="6"/>
            <a:endCxn id="419" idx="2"/>
          </p:cNvCxnSpPr>
          <p:nvPr/>
        </p:nvCxnSpPr>
        <p:spPr>
          <a:xfrm>
            <a:off x="7483970" y="3333074"/>
            <a:ext cx="299285" cy="101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직사각형 273"/>
          <p:cNvSpPr/>
          <p:nvPr/>
        </p:nvSpPr>
        <p:spPr>
          <a:xfrm>
            <a:off x="9880222" y="3542634"/>
            <a:ext cx="964397" cy="1297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분석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0" name="타원 299"/>
          <p:cNvSpPr/>
          <p:nvPr/>
        </p:nvSpPr>
        <p:spPr>
          <a:xfrm>
            <a:off x="10017366" y="3864560"/>
            <a:ext cx="684897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접수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1" name="타원 300"/>
          <p:cNvSpPr/>
          <p:nvPr/>
        </p:nvSpPr>
        <p:spPr>
          <a:xfrm>
            <a:off x="10023460" y="4175964"/>
            <a:ext cx="684897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2" name="타원 301"/>
          <p:cNvSpPr/>
          <p:nvPr/>
        </p:nvSpPr>
        <p:spPr>
          <a:xfrm>
            <a:off x="10026367" y="4478173"/>
            <a:ext cx="684897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제공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09" name="그룹 308"/>
          <p:cNvGrpSpPr/>
          <p:nvPr/>
        </p:nvGrpSpPr>
        <p:grpSpPr>
          <a:xfrm>
            <a:off x="11091433" y="3858944"/>
            <a:ext cx="571500" cy="815338"/>
            <a:chOff x="508172" y="1288632"/>
            <a:chExt cx="571500" cy="815338"/>
          </a:xfrm>
        </p:grpSpPr>
        <p:grpSp>
          <p:nvGrpSpPr>
            <p:cNvPr id="310" name="그룹 309"/>
            <p:cNvGrpSpPr/>
            <p:nvPr/>
          </p:nvGrpSpPr>
          <p:grpSpPr>
            <a:xfrm>
              <a:off x="525756" y="1288632"/>
              <a:ext cx="416783" cy="596190"/>
              <a:chOff x="560925" y="1728247"/>
              <a:chExt cx="416783" cy="596190"/>
            </a:xfrm>
          </p:grpSpPr>
          <p:sp>
            <p:nvSpPr>
              <p:cNvPr id="312" name="타원 311"/>
              <p:cNvSpPr/>
              <p:nvPr/>
            </p:nvSpPr>
            <p:spPr>
              <a:xfrm>
                <a:off x="681965" y="1728247"/>
                <a:ext cx="189332" cy="189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13" name="직선 연결선 312"/>
              <p:cNvCxnSpPr/>
              <p:nvPr/>
            </p:nvCxnSpPr>
            <p:spPr>
              <a:xfrm flipH="1">
                <a:off x="773724" y="1918625"/>
                <a:ext cx="2907" cy="2611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/>
              <p:cNvCxnSpPr/>
              <p:nvPr/>
            </p:nvCxnSpPr>
            <p:spPr>
              <a:xfrm>
                <a:off x="773723" y="2172037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/>
              <p:cNvCxnSpPr/>
              <p:nvPr/>
            </p:nvCxnSpPr>
            <p:spPr>
              <a:xfrm flipH="1">
                <a:off x="650631" y="2172037"/>
                <a:ext cx="123093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/>
              <p:cNvCxnSpPr/>
              <p:nvPr/>
            </p:nvCxnSpPr>
            <p:spPr>
              <a:xfrm rot="5400000" flipH="1">
                <a:off x="767717" y="1797867"/>
                <a:ext cx="3199" cy="4167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/>
            <p:cNvSpPr txBox="1"/>
            <p:nvPr/>
          </p:nvSpPr>
          <p:spPr>
            <a:xfrm>
              <a:off x="508172" y="1888526"/>
              <a:ext cx="571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EDGC</a:t>
              </a:r>
              <a:endPara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45" name="직선 연결선 344"/>
          <p:cNvCxnSpPr>
            <a:stCxn id="300" idx="6"/>
            <a:endCxn id="311" idx="1"/>
          </p:cNvCxnSpPr>
          <p:nvPr/>
        </p:nvCxnSpPr>
        <p:spPr>
          <a:xfrm>
            <a:off x="10702263" y="3985130"/>
            <a:ext cx="389170" cy="581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직선 연결선 348"/>
          <p:cNvCxnSpPr>
            <a:stCxn id="301" idx="6"/>
            <a:endCxn id="311" idx="1"/>
          </p:cNvCxnSpPr>
          <p:nvPr/>
        </p:nvCxnSpPr>
        <p:spPr>
          <a:xfrm>
            <a:off x="10708357" y="4296534"/>
            <a:ext cx="383076" cy="27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직선 연결선 353"/>
          <p:cNvCxnSpPr>
            <a:stCxn id="302" idx="6"/>
            <a:endCxn id="311" idx="1"/>
          </p:cNvCxnSpPr>
          <p:nvPr/>
        </p:nvCxnSpPr>
        <p:spPr>
          <a:xfrm flipV="1">
            <a:off x="10711264" y="4566560"/>
            <a:ext cx="380169" cy="32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직사각형 361"/>
          <p:cNvSpPr/>
          <p:nvPr/>
        </p:nvSpPr>
        <p:spPr>
          <a:xfrm>
            <a:off x="1424296" y="732682"/>
            <a:ext cx="7589235" cy="59465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유전자 분석 포털 서비스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92" name="그룹 391"/>
          <p:cNvGrpSpPr/>
          <p:nvPr/>
        </p:nvGrpSpPr>
        <p:grpSpPr>
          <a:xfrm>
            <a:off x="9495757" y="2687990"/>
            <a:ext cx="203985" cy="2146596"/>
            <a:chOff x="646635" y="2283014"/>
            <a:chExt cx="203985" cy="2146596"/>
          </a:xfrm>
        </p:grpSpPr>
        <p:cxnSp>
          <p:nvCxnSpPr>
            <p:cNvPr id="393" name="직선 연결선 392"/>
            <p:cNvCxnSpPr/>
            <p:nvPr/>
          </p:nvCxnSpPr>
          <p:spPr>
            <a:xfrm flipV="1">
              <a:off x="735909" y="2475345"/>
              <a:ext cx="2645" cy="19542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4" name="이등변 삼각형 393"/>
            <p:cNvSpPr/>
            <p:nvPr/>
          </p:nvSpPr>
          <p:spPr>
            <a:xfrm>
              <a:off x="646635" y="2283014"/>
              <a:ext cx="203985" cy="19913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04" name="직선 연결선 403"/>
          <p:cNvCxnSpPr>
            <a:stCxn id="68" idx="7"/>
            <a:endCxn id="274" idx="1"/>
          </p:cNvCxnSpPr>
          <p:nvPr/>
        </p:nvCxnSpPr>
        <p:spPr>
          <a:xfrm flipV="1">
            <a:off x="8576068" y="4191383"/>
            <a:ext cx="1304154" cy="11057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타원 418"/>
          <p:cNvSpPr/>
          <p:nvPr/>
        </p:nvSpPr>
        <p:spPr>
          <a:xfrm>
            <a:off x="7783255" y="3319334"/>
            <a:ext cx="763284" cy="23039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양식 관리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7" name="직선 연결선 436"/>
          <p:cNvCxnSpPr>
            <a:stCxn id="225" idx="5"/>
            <a:endCxn id="274" idx="1"/>
          </p:cNvCxnSpPr>
          <p:nvPr/>
        </p:nvCxnSpPr>
        <p:spPr>
          <a:xfrm>
            <a:off x="8047285" y="1914337"/>
            <a:ext cx="1832937" cy="22770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/>
          <p:cNvCxnSpPr>
            <a:stCxn id="69" idx="7"/>
            <a:endCxn id="302" idx="2"/>
          </p:cNvCxnSpPr>
          <p:nvPr/>
        </p:nvCxnSpPr>
        <p:spPr>
          <a:xfrm flipV="1">
            <a:off x="8498258" y="4598743"/>
            <a:ext cx="1528109" cy="122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/>
          <p:cNvCxnSpPr>
            <a:stCxn id="226" idx="5"/>
            <a:endCxn id="302" idx="2"/>
          </p:cNvCxnSpPr>
          <p:nvPr/>
        </p:nvCxnSpPr>
        <p:spPr>
          <a:xfrm>
            <a:off x="8049628" y="2326302"/>
            <a:ext cx="1976739" cy="22724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직선 연결선 476"/>
          <p:cNvCxnSpPr>
            <a:stCxn id="419" idx="6"/>
            <a:endCxn id="26" idx="1"/>
          </p:cNvCxnSpPr>
          <p:nvPr/>
        </p:nvCxnSpPr>
        <p:spPr>
          <a:xfrm flipV="1">
            <a:off x="8546539" y="2257743"/>
            <a:ext cx="841831" cy="1176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8" name="제목 4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sp>
        <p:nvSpPr>
          <p:cNvPr id="524" name="타원 523"/>
          <p:cNvSpPr/>
          <p:nvPr/>
        </p:nvSpPr>
        <p:spPr>
          <a:xfrm>
            <a:off x="3247998" y="3452235"/>
            <a:ext cx="949683" cy="32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본인인증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5" name="직선 화살표 연결선 524"/>
          <p:cNvCxnSpPr>
            <a:stCxn id="72" idx="7"/>
            <a:endCxn id="524" idx="2"/>
          </p:cNvCxnSpPr>
          <p:nvPr/>
        </p:nvCxnSpPr>
        <p:spPr>
          <a:xfrm flipV="1">
            <a:off x="2708726" y="3612714"/>
            <a:ext cx="539272" cy="2846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2455255" y="3636685"/>
            <a:ext cx="874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&lt;&lt;include&gt;&gt;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43" name="구부러진 연결선 542"/>
          <p:cNvCxnSpPr>
            <a:stCxn id="73" idx="2"/>
            <a:endCxn id="72" idx="6"/>
          </p:cNvCxnSpPr>
          <p:nvPr/>
        </p:nvCxnSpPr>
        <p:spPr>
          <a:xfrm rot="10800000">
            <a:off x="2855577" y="4010854"/>
            <a:ext cx="3420658" cy="703536"/>
          </a:xfrm>
          <a:prstGeom prst="curvedConnector3">
            <a:avLst>
              <a:gd name="adj1" fmla="val 4280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구부러진 연결선 551"/>
          <p:cNvCxnSpPr>
            <a:stCxn id="212" idx="2"/>
            <a:endCxn id="72" idx="6"/>
          </p:cNvCxnSpPr>
          <p:nvPr/>
        </p:nvCxnSpPr>
        <p:spPr>
          <a:xfrm rot="10800000" flipV="1">
            <a:off x="2855578" y="1788458"/>
            <a:ext cx="3274961" cy="2222396"/>
          </a:xfrm>
          <a:prstGeom prst="curvedConnector3">
            <a:avLst>
              <a:gd name="adj1" fmla="val 3067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구부러진 연결선 556"/>
          <p:cNvCxnSpPr>
            <a:stCxn id="275" idx="2"/>
            <a:endCxn id="72" idx="6"/>
          </p:cNvCxnSpPr>
          <p:nvPr/>
        </p:nvCxnSpPr>
        <p:spPr>
          <a:xfrm rot="10800000">
            <a:off x="2855577" y="4010854"/>
            <a:ext cx="3669254" cy="1210672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구부러진 연결선 565"/>
          <p:cNvCxnSpPr>
            <a:stCxn id="300" idx="2"/>
            <a:endCxn id="72" idx="6"/>
          </p:cNvCxnSpPr>
          <p:nvPr/>
        </p:nvCxnSpPr>
        <p:spPr>
          <a:xfrm rot="10800000" flipV="1">
            <a:off x="2855578" y="3985130"/>
            <a:ext cx="7161789" cy="25724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/>
          <p:cNvSpPr txBox="1"/>
          <p:nvPr/>
        </p:nvSpPr>
        <p:spPr>
          <a:xfrm>
            <a:off x="5277058" y="3863080"/>
            <a:ext cx="597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접수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4817440" y="2693975"/>
            <a:ext cx="597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접수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1" name="TextBox 570"/>
          <p:cNvSpPr txBox="1"/>
          <p:nvPr/>
        </p:nvSpPr>
        <p:spPr>
          <a:xfrm>
            <a:off x="4531231" y="4728391"/>
            <a:ext cx="597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접수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7891482" y="3628662"/>
            <a:ext cx="753387" cy="219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0" name="직선 연결선 179"/>
          <p:cNvCxnSpPr>
            <a:stCxn id="179" idx="6"/>
            <a:endCxn id="26" idx="1"/>
          </p:cNvCxnSpPr>
          <p:nvPr/>
        </p:nvCxnSpPr>
        <p:spPr>
          <a:xfrm flipV="1">
            <a:off x="8644869" y="2257743"/>
            <a:ext cx="743501" cy="1480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7741675" y="6229303"/>
            <a:ext cx="911599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3" name="직선 연결선 182"/>
          <p:cNvCxnSpPr>
            <a:stCxn id="182" idx="6"/>
            <a:endCxn id="34" idx="1"/>
          </p:cNvCxnSpPr>
          <p:nvPr/>
        </p:nvCxnSpPr>
        <p:spPr>
          <a:xfrm flipV="1">
            <a:off x="8653274" y="6009454"/>
            <a:ext cx="576114" cy="34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6197812" y="849260"/>
            <a:ext cx="911599" cy="219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6" name="구부러진 연결선 185"/>
          <p:cNvCxnSpPr>
            <a:stCxn id="185" idx="6"/>
            <a:endCxn id="108" idx="2"/>
          </p:cNvCxnSpPr>
          <p:nvPr/>
        </p:nvCxnSpPr>
        <p:spPr>
          <a:xfrm>
            <a:off x="7109411" y="958869"/>
            <a:ext cx="327019" cy="241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타원 186"/>
          <p:cNvSpPr/>
          <p:nvPr/>
        </p:nvSpPr>
        <p:spPr>
          <a:xfrm>
            <a:off x="6197813" y="1386261"/>
            <a:ext cx="911599" cy="219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8" name="구부러진 연결선 187"/>
          <p:cNvCxnSpPr>
            <a:stCxn id="187" idx="6"/>
            <a:endCxn id="108" idx="2"/>
          </p:cNvCxnSpPr>
          <p:nvPr/>
        </p:nvCxnSpPr>
        <p:spPr>
          <a:xfrm flipV="1">
            <a:off x="7109412" y="1200070"/>
            <a:ext cx="327018" cy="295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6197576" y="1117066"/>
            <a:ext cx="911599" cy="219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FC 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2" name="구부러진 연결선 191"/>
          <p:cNvCxnSpPr>
            <a:stCxn id="191" idx="6"/>
            <a:endCxn id="108" idx="2"/>
          </p:cNvCxnSpPr>
          <p:nvPr/>
        </p:nvCxnSpPr>
        <p:spPr>
          <a:xfrm flipV="1">
            <a:off x="7109175" y="1200070"/>
            <a:ext cx="327255" cy="26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6574495" y="5458349"/>
            <a:ext cx="911599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검사 의뢰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1857118" y="4267685"/>
            <a:ext cx="1002759" cy="32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검사 의뢰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7" name="직선 연결선 176"/>
          <p:cNvCxnSpPr>
            <a:stCxn id="18" idx="3"/>
            <a:endCxn id="176" idx="2"/>
          </p:cNvCxnSpPr>
          <p:nvPr/>
        </p:nvCxnSpPr>
        <p:spPr>
          <a:xfrm flipV="1">
            <a:off x="889541" y="4428164"/>
            <a:ext cx="967577" cy="526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타원 200"/>
          <p:cNvSpPr/>
          <p:nvPr/>
        </p:nvSpPr>
        <p:spPr>
          <a:xfrm>
            <a:off x="3452673" y="4327162"/>
            <a:ext cx="589678" cy="219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2" name="직선 화살표 연결선 201"/>
          <p:cNvCxnSpPr>
            <a:stCxn id="176" idx="6"/>
            <a:endCxn id="201" idx="2"/>
          </p:cNvCxnSpPr>
          <p:nvPr/>
        </p:nvCxnSpPr>
        <p:spPr>
          <a:xfrm>
            <a:off x="2859877" y="4428164"/>
            <a:ext cx="592796" cy="86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686629" y="4238380"/>
            <a:ext cx="874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&lt;&lt;include&gt;&gt;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5247413" y="5415787"/>
            <a:ext cx="648646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1" name="직선 화살표 연결선 240"/>
          <p:cNvCxnSpPr>
            <a:stCxn id="170" idx="2"/>
            <a:endCxn id="240" idx="6"/>
          </p:cNvCxnSpPr>
          <p:nvPr/>
        </p:nvCxnSpPr>
        <p:spPr>
          <a:xfrm flipH="1" flipV="1">
            <a:off x="5896059" y="5536357"/>
            <a:ext cx="678436" cy="425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5833629" y="5417537"/>
            <a:ext cx="874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&lt;&lt;include&gt;&gt;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6600440" y="3489296"/>
            <a:ext cx="883392" cy="218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설문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8" name="구부러진 연결선 247"/>
          <p:cNvCxnSpPr>
            <a:stCxn id="247" idx="6"/>
            <a:endCxn id="419" idx="2"/>
          </p:cNvCxnSpPr>
          <p:nvPr/>
        </p:nvCxnSpPr>
        <p:spPr>
          <a:xfrm flipV="1">
            <a:off x="7483832" y="3434531"/>
            <a:ext cx="299423" cy="164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구부러진 연결선 261"/>
          <p:cNvCxnSpPr>
            <a:stCxn id="170" idx="6"/>
            <a:endCxn id="68" idx="2"/>
          </p:cNvCxnSpPr>
          <p:nvPr/>
        </p:nvCxnSpPr>
        <p:spPr>
          <a:xfrm flipV="1">
            <a:off x="7486094" y="5390944"/>
            <a:ext cx="234066" cy="1879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타원 274"/>
          <p:cNvSpPr/>
          <p:nvPr/>
        </p:nvSpPr>
        <p:spPr>
          <a:xfrm>
            <a:off x="6524831" y="5100956"/>
            <a:ext cx="911599" cy="24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진행 상황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6" name="구부러진 연결선 275"/>
          <p:cNvCxnSpPr>
            <a:stCxn id="275" idx="6"/>
            <a:endCxn id="68" idx="2"/>
          </p:cNvCxnSpPr>
          <p:nvPr/>
        </p:nvCxnSpPr>
        <p:spPr>
          <a:xfrm>
            <a:off x="7436430" y="5221526"/>
            <a:ext cx="283730" cy="16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396446" y="4580033"/>
            <a:ext cx="874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 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6180202" y="1940698"/>
            <a:ext cx="911599" cy="19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검사 의뢰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1" name="구부러진 연결선 210"/>
          <p:cNvCxnSpPr>
            <a:stCxn id="210" idx="6"/>
            <a:endCxn id="225" idx="2"/>
          </p:cNvCxnSpPr>
          <p:nvPr/>
        </p:nvCxnSpPr>
        <p:spPr>
          <a:xfrm flipV="1">
            <a:off x="7091801" y="1811178"/>
            <a:ext cx="177386" cy="229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타원 211"/>
          <p:cNvSpPr/>
          <p:nvPr/>
        </p:nvSpPr>
        <p:spPr>
          <a:xfrm>
            <a:off x="6130538" y="1688813"/>
            <a:ext cx="911599" cy="19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진행 상황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3" name="구부러진 연결선 212"/>
          <p:cNvCxnSpPr>
            <a:stCxn id="212" idx="6"/>
            <a:endCxn id="225" idx="2"/>
          </p:cNvCxnSpPr>
          <p:nvPr/>
        </p:nvCxnSpPr>
        <p:spPr>
          <a:xfrm>
            <a:off x="7042137" y="1788458"/>
            <a:ext cx="227050" cy="22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835" y="1997768"/>
            <a:ext cx="8738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진행 사항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요건 정의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2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endParaRPr lang="en-US" altLang="ko-KR" sz="2400" dirty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2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344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 of Document</a:t>
            </a:r>
            <a:endParaRPr lang="ko-KR" altLang="en-US" sz="3600" dirty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9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5627" y="1997767"/>
            <a:ext cx="8738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진행 사항</a:t>
            </a:r>
            <a:endParaRPr lang="en-US" altLang="ko-KR" sz="2400" dirty="0" smtClean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요건 정의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2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방향</a:t>
            </a: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 rot="5400000">
            <a:off x="4067605" y="4177038"/>
            <a:ext cx="3799884" cy="1042351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06382" y="2237248"/>
            <a:ext cx="1288541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 방향</a:t>
            </a:r>
            <a:r>
              <a:rPr lang="en-US" altLang="ko-KR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1600" b="1" dirty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1194" y="2907663"/>
            <a:ext cx="3969825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부족하거나 산재된 유전자 검사 정보</a:t>
            </a:r>
            <a:endParaRPr lang="en-US" altLang="ko-KR" sz="14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FC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통한 유전자 검사 의뢰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검사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FC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외에 검사 신청 경로 제한적</a:t>
            </a:r>
            <a:endParaRPr lang="en-US" altLang="ko-KR" sz="14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5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의뢰서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동의서 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Hardcopy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 </a:t>
            </a:r>
            <a:endParaRPr lang="en-US" altLang="ko-KR" sz="1400" dirty="0" smtClean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 시 누락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 발생으로 관리 이슈 多</a:t>
            </a:r>
            <a:endParaRPr lang="en-US" altLang="ko-KR" sz="14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5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유전자 검사 모바일 결과 이용률 低</a:t>
            </a:r>
            <a:endParaRPr lang="en-US" altLang="ko-KR" sz="1400" dirty="0" smtClean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PDF</a:t>
            </a:r>
            <a:r>
              <a:rPr lang="ko-KR" altLang="en-US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결과지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발송 </a:t>
            </a:r>
            <a:r>
              <a:rPr lang="ko-KR" altLang="en-US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 업무 多</a:t>
            </a:r>
            <a:endParaRPr lang="en-US" altLang="ko-KR" sz="14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유전자 검사 결과 제공 이후 서비스 부재</a:t>
            </a:r>
            <a:endParaRPr lang="en-US" altLang="ko-KR" sz="1400" dirty="0" smtClean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 관리 방안 및 관련 서비스 부재</a:t>
            </a:r>
            <a:endParaRPr lang="en-US" altLang="ko-KR" sz="14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688" y="1302786"/>
            <a:ext cx="1069689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유전자 검사 정보 확인부터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접수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조회까지 하나의 사이트에서 해결할 수 있는 모바일 웹 서비스를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차로 오픈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건강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통합 관리하고 다양한 헬스케어 서비스를 제공할 수 있는 포탈 서비스로 단계별 오픈 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81925" y="2803788"/>
            <a:ext cx="4209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유전자 검사 정보 업데이트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통합 관리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가이드 및 홍보물로 활용 가능</a:t>
            </a:r>
            <a:endParaRPr lang="en-US" altLang="ko-KR" sz="14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5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개별 의뢰 가능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검사 먼저 적용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5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의뢰서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동의서 모바일 접수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 err="1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동의 제외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누락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 감소로 관리 이슈 ↓ 기대</a:t>
            </a:r>
            <a:endParaRPr lang="en-US" altLang="ko-KR" sz="14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5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유전자 검사 모바일 결과 화면 개선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100%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모바일로 전환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 업무</a:t>
            </a:r>
            <a:r>
              <a:rPr lang="ko-KR" altLang="en-US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↓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</a:t>
            </a:r>
            <a:endParaRPr lang="en-US" altLang="ko-KR" sz="14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건강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통합 관리 및 추가 서비스 제공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 </a:t>
            </a: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</a:t>
            </a: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서비스 </a:t>
            </a:r>
            <a:r>
              <a:rPr lang="ko-KR" altLang="en-US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14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(</a:t>
            </a:r>
            <a:r>
              <a:rPr lang="ko-KR" altLang="en-US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</a:t>
            </a: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추천</a:t>
            </a:r>
            <a:r>
              <a: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건강관리 서비스 연계 등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4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2382" y="2731492"/>
            <a:ext cx="4680000" cy="3770978"/>
          </a:xfrm>
          <a:prstGeom prst="roundRect">
            <a:avLst>
              <a:gd name="adj" fmla="val 2426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10652" y="2733425"/>
            <a:ext cx="4680000" cy="3866147"/>
          </a:xfrm>
          <a:prstGeom prst="roundRect">
            <a:avLst>
              <a:gd name="adj" fmla="val 2426"/>
            </a:avLst>
          </a:prstGeom>
          <a:noFill/>
          <a:ln w="28575">
            <a:solidFill>
              <a:srgbClr val="515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25138" y="2237248"/>
            <a:ext cx="1274489" cy="37457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現 문제점</a:t>
            </a:r>
            <a:r>
              <a:rPr lang="en-US" altLang="ko-KR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1600" b="1" dirty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1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협의된 사항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7398" y="1591438"/>
            <a:ext cx="34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접수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953" y="2006567"/>
            <a:ext cx="10040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의뢰서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동의서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(EDGC-MA)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초기에는 오프라인과 병행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모바일 접수만 진행</a:t>
            </a:r>
            <a:endParaRPr lang="en-US" altLang="ko-KR" sz="16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의뢰서 내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유전자 연구 동의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부분 온라인 불가▶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검사 시에는 </a:t>
            </a:r>
            <a:r>
              <a:rPr lang="en-US" altLang="ko-KR" sz="1600" dirty="0" err="1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HardCopy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작성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검사 시에는 생략 가능</a:t>
            </a:r>
            <a:endParaRPr lang="en-US" altLang="ko-KR" sz="16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017FA-7DFB-AF44-8AA2-80CD05C0451B}"/>
              </a:ext>
            </a:extLst>
          </p:cNvPr>
          <p:cNvSpPr txBox="1"/>
          <p:nvPr/>
        </p:nvSpPr>
        <p:spPr>
          <a:xfrm>
            <a:off x="1644953" y="4068020"/>
            <a:ext cx="94333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en-US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 </a:t>
            </a:r>
            <a:r>
              <a:rPr lang="en-US" altLang="ko-KR" sz="1600" dirty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(EDGC-MA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1600" b="1" dirty="0" smtClean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초기에는 </a:t>
            </a:r>
            <a:r>
              <a:rPr lang="en-US" altLang="ko-KR" sz="1600" b="1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 </a:t>
            </a:r>
            <a:r>
              <a:rPr lang="ko-KR" altLang="en-US" sz="1600" b="1" dirty="0" err="1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결과지로</a:t>
            </a:r>
            <a:r>
              <a:rPr lang="ko-KR" altLang="en-US" sz="1600" b="1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노출</a:t>
            </a:r>
            <a:r>
              <a:rPr lang="en-US" altLang="ko-KR" sz="1600" b="1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모바일 화면으로 전환 예정</a:t>
            </a:r>
            <a:endParaRPr lang="en-US" altLang="ko-KR" sz="1600" b="1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제공 프로세스 </a:t>
            </a:r>
            <a:r>
              <a:rPr lang="en-US" altLang="ko-KR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검사 결과 통보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후 사용자 웹에 자동으로 결과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</a:t>
            </a:r>
            <a:r>
              <a:rPr lang="ko-KR" altLang="en-US" sz="1600" dirty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FC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결과 통보 후 기간에 상관없이 관리자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웹에서 수동으로 모바일 결과 발송 및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가능</a:t>
            </a:r>
            <a:endParaRPr lang="en-US" altLang="ko-KR" sz="1600" dirty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7398" y="3686942"/>
            <a:ext cx="34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제공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4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 필요 </a:t>
            </a:r>
            <a:r>
              <a:rPr lang="ko-KR" altLang="en-US" dirty="0"/>
              <a:t>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017FA-7DFB-AF44-8AA2-80CD05C0451B}"/>
              </a:ext>
            </a:extLst>
          </p:cNvPr>
          <p:cNvSpPr txBox="1"/>
          <p:nvPr/>
        </p:nvSpPr>
        <p:spPr>
          <a:xfrm>
            <a:off x="1680123" y="1784511"/>
            <a:ext cx="8834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Saliva bottle </a:t>
            </a:r>
            <a:r>
              <a:rPr lang="ko-KR" altLang="en-US" sz="16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바코드 등록 </a:t>
            </a:r>
            <a:r>
              <a:rPr lang="en-US" altLang="ko-KR" sz="1600" dirty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(EDGC-MA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1600" b="1" dirty="0" smtClean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 활용한 바코드 스캔 등 바코드 등록 방법 검토 필요</a:t>
            </a:r>
            <a:endParaRPr lang="en-US" altLang="ko-KR" sz="1600" dirty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1358" y="1406766"/>
            <a:ext cx="34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검사 접수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1358" y="2892662"/>
            <a:ext cx="34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검사 접수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0123" y="3272657"/>
            <a:ext cx="9614619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FC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통한 추가 검사 의뢰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영업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비용 결제 프로세스 확인 필요</a:t>
            </a:r>
            <a:endParaRPr lang="en-US" altLang="ko-KR" sz="16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5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검사 비용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(EDGC)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</a:t>
            </a:r>
            <a:r>
              <a:rPr lang="en-US" altLang="ko-KR" sz="1600" dirty="0" err="1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hirarchy</a:t>
            </a:r>
            <a:r>
              <a:rPr lang="ko-KR" altLang="en-US" sz="1600" dirty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상품 금액이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다르므로 결제 시 금액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검토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 </a:t>
            </a:r>
            <a:r>
              <a:rPr lang="en-US" altLang="ko-KR" sz="1600" dirty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(EDGC)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1358" y="5213839"/>
            <a:ext cx="34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제공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123" y="5602618"/>
            <a:ext cx="873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웹 결과 화면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EDGC-MA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화면 개발 주체 협의</a:t>
            </a:r>
            <a:endParaRPr lang="en-US" altLang="ko-KR" sz="16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4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서비스 구현 범위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8941" y="1565030"/>
            <a:ext cx="759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포탈 회원을 위한 서비스  운영 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36" y="2015358"/>
            <a:ext cx="8738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1600" dirty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회원을 타겟으로 한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서비스 필요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(MA)</a:t>
            </a:r>
            <a:endParaRPr lang="en-US" altLang="ko-KR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설문 기반의 </a:t>
            </a:r>
            <a:r>
              <a:rPr lang="ko-KR" altLang="en-US" sz="1600" dirty="0" err="1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생체나이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제공 서비스</a:t>
            </a:r>
            <a:endParaRPr lang="en-US" altLang="ko-KR" sz="16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건강검진 결과 조회 서비스 및 사후관리 서비스 안내</a:t>
            </a:r>
            <a:endParaRPr lang="en-US" altLang="ko-KR" sz="16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기반의 상품 추천 서비스</a:t>
            </a:r>
            <a:endParaRPr lang="en-US" altLang="ko-KR" sz="16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(e.g.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검사 결과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검진 결과 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설문 결과 조합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6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ko-KR" altLang="en-US" sz="16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2536" y="4313081"/>
            <a:ext cx="873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관리 기능 강화 </a:t>
            </a:r>
            <a:r>
              <a:rPr lang="en-US" altLang="ko-KR" sz="1600" dirty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(MA)</a:t>
            </a:r>
            <a:endParaRPr lang="en-US" altLang="ko-KR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및 소식 제공을 위한 메일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 err="1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알림톡</a:t>
            </a:r>
            <a:r>
              <a:rPr lang="en-US" altLang="ko-KR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발송</a:t>
            </a:r>
            <a:endParaRPr lang="en-US" altLang="ko-KR" sz="16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9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6835" y="1997768"/>
            <a:ext cx="8738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진행 사항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요건 정의</a:t>
            </a:r>
            <a:endParaRPr lang="en-US" altLang="ko-KR" sz="2400" dirty="0" smtClean="0">
              <a:solidFill>
                <a:srgbClr val="515E6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1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4555539" y="-490981"/>
            <a:ext cx="4391547" cy="8671580"/>
          </a:xfrm>
          <a:prstGeom prst="uturnArrow">
            <a:avLst>
              <a:gd name="adj1" fmla="val 27815"/>
              <a:gd name="adj2" fmla="val 19763"/>
              <a:gd name="adj3" fmla="val 18296"/>
              <a:gd name="adj4" fmla="val 43750"/>
              <a:gd name="adj5" fmla="val 62529"/>
            </a:avLst>
          </a:prstGeom>
          <a:solidFill>
            <a:srgbClr val="5BC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흐름도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50631" y="1258892"/>
            <a:ext cx="2221210" cy="2055806"/>
            <a:chOff x="650631" y="1258892"/>
            <a:chExt cx="2221210" cy="205580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650631" y="1258892"/>
              <a:ext cx="2221210" cy="2055806"/>
            </a:xfrm>
            <a:prstGeom prst="roundRect">
              <a:avLst>
                <a:gd name="adj" fmla="val 7686"/>
              </a:avLst>
            </a:prstGeom>
            <a:solidFill>
              <a:schemeClr val="bg1"/>
            </a:solidFill>
            <a:ln w="19050">
              <a:solidFill>
                <a:srgbClr val="51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40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보험설계사</a:t>
              </a:r>
              <a:r>
                <a:rPr lang="en-US" altLang="ko-KR" sz="140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(FC)</a:t>
              </a:r>
              <a:endPara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64461" y="2039364"/>
              <a:ext cx="1651062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고객에게 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URL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발송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개인 발송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294893" y="1258892"/>
            <a:ext cx="3035570" cy="2055806"/>
            <a:chOff x="3294893" y="1258892"/>
            <a:chExt cx="3035570" cy="2055806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94893" y="1258892"/>
              <a:ext cx="3035570" cy="2055806"/>
            </a:xfrm>
            <a:prstGeom prst="roundRect">
              <a:avLst>
                <a:gd name="adj" fmla="val 7686"/>
              </a:avLst>
            </a:prstGeom>
            <a:solidFill>
              <a:schemeClr val="bg1"/>
            </a:solidFill>
            <a:ln w="19050">
              <a:solidFill>
                <a:srgbClr val="51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40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</a:t>
              </a:r>
              <a:endPara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11935" y="1623815"/>
              <a:ext cx="2446654" cy="1606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검사 의뢰 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URL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 및</a:t>
              </a:r>
              <a:r>
                <a:rPr lang="en-US" altLang="ko-KR" sz="1200" dirty="0">
                  <a:solidFill>
                    <a:srgbClr val="515E6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입력 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(w/FC)</a:t>
              </a: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본인인증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통신사 인증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비회원일 경우 회원가입 진행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의뢰서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 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 동의서 항목 입력</a:t>
              </a:r>
              <a:endParaRPr lang="en-US" altLang="ko-KR" sz="12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설문 입력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5)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타액 </a:t>
              </a:r>
              <a:r>
                <a:rPr lang="ko-KR" altLang="en-US" sz="1200" dirty="0" err="1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검체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바코드 입력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6)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접수 완료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17473" y="1279277"/>
            <a:ext cx="2488073" cy="2039521"/>
            <a:chOff x="6717473" y="1279277"/>
            <a:chExt cx="2488073" cy="203952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722710" y="2383577"/>
              <a:ext cx="2482836" cy="935221"/>
            </a:xfrm>
            <a:prstGeom prst="roundRect">
              <a:avLst>
                <a:gd name="adj" fmla="val 7686"/>
              </a:avLst>
            </a:prstGeom>
            <a:solidFill>
              <a:schemeClr val="bg1"/>
            </a:solidFill>
            <a:ln w="19050">
              <a:solidFill>
                <a:srgbClr val="51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40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 </a:t>
              </a:r>
              <a:r>
                <a:rPr lang="ko-KR" altLang="en-US" sz="140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관리자</a:t>
              </a:r>
              <a:endPara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717473" y="1279277"/>
              <a:ext cx="2482836" cy="935221"/>
            </a:xfrm>
            <a:prstGeom prst="roundRect">
              <a:avLst>
                <a:gd name="adj" fmla="val 7686"/>
              </a:avLst>
            </a:prstGeom>
            <a:solidFill>
              <a:schemeClr val="bg1"/>
            </a:solidFill>
            <a:ln w="19050">
              <a:solidFill>
                <a:srgbClr val="51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40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보험설계사</a:t>
              </a:r>
              <a:r>
                <a:rPr lang="en-US" altLang="ko-KR" sz="140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(FC)</a:t>
              </a:r>
              <a:endPara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807411" y="1622659"/>
              <a:ext cx="2305097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타액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연구 동의 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EDGC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우편발송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신청 현황 확인 가능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813245" y="2796461"/>
              <a:ext cx="19769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신청 현황 확인 가능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531403" y="2863740"/>
            <a:ext cx="2221210" cy="2055806"/>
            <a:chOff x="9531403" y="2863740"/>
            <a:chExt cx="2221210" cy="205580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531403" y="2863740"/>
              <a:ext cx="2221210" cy="2055806"/>
            </a:xfrm>
            <a:prstGeom prst="roundRect">
              <a:avLst>
                <a:gd name="adj" fmla="val 7686"/>
              </a:avLst>
            </a:prstGeom>
            <a:solidFill>
              <a:schemeClr val="bg1"/>
            </a:solidFill>
            <a:ln w="19050">
              <a:solidFill>
                <a:srgbClr val="51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40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EDGC</a:t>
              </a:r>
              <a:endPara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284403" y="3531544"/>
              <a:ext cx="95986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검사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접수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검사 분석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 제공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928486" y="4215679"/>
            <a:ext cx="2306964" cy="2055806"/>
            <a:chOff x="6717473" y="4215679"/>
            <a:chExt cx="2306964" cy="2055806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6717473" y="4215679"/>
              <a:ext cx="2221210" cy="2055806"/>
            </a:xfrm>
            <a:prstGeom prst="roundRect">
              <a:avLst>
                <a:gd name="adj" fmla="val 7686"/>
              </a:avLst>
            </a:prstGeom>
            <a:solidFill>
              <a:schemeClr val="bg1"/>
            </a:solidFill>
            <a:ln w="19050">
              <a:solidFill>
                <a:srgbClr val="51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ct val="20000"/>
                </a:spcBef>
                <a:defRPr/>
              </a:pPr>
              <a:r>
                <a:rPr lang="ko-KR" altLang="en-US" sz="1400" dirty="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보험설계사</a:t>
              </a:r>
              <a:r>
                <a:rPr lang="en-US" altLang="ko-KR" sz="1400" dirty="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(FC</a:t>
              </a:r>
              <a:r>
                <a:rPr lang="en-US" altLang="ko-KR" sz="1400" dirty="0" smtClean="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)/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ko-KR" sz="1400" dirty="0" smtClean="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 </a:t>
              </a:r>
              <a:r>
                <a:rPr lang="ko-KR" altLang="en-US" sz="1400" dirty="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관리자</a:t>
              </a:r>
              <a:endPara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47525" y="5028139"/>
              <a:ext cx="1976912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 확인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모바일 결과 발송 가능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PDF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결과지 출력 가능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46583" y="4214528"/>
            <a:ext cx="2525616" cy="2055806"/>
            <a:chOff x="3374022" y="4100228"/>
            <a:chExt cx="2525616" cy="2055806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374022" y="4100228"/>
              <a:ext cx="2525616" cy="2055806"/>
            </a:xfrm>
            <a:prstGeom prst="roundRect">
              <a:avLst>
                <a:gd name="adj" fmla="val 7686"/>
              </a:avLst>
            </a:prstGeom>
            <a:solidFill>
              <a:schemeClr val="bg1"/>
            </a:solidFill>
            <a:ln w="19050">
              <a:solidFill>
                <a:srgbClr val="51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40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</a:t>
              </a:r>
              <a:endParaRPr lang="en-US" altLang="ko-KR" sz="14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509706" y="4878832"/>
              <a:ext cx="22431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 완료 </a:t>
              </a:r>
              <a:r>
                <a:rPr lang="en-US" altLang="ko-KR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 후 모바일 웹에서 </a:t>
              </a:r>
              <a:r>
                <a:rPr lang="ko-KR" altLang="en-US" sz="1200" dirty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 후 결과 확인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가능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98543" y="4139130"/>
            <a:ext cx="3280540" cy="2073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검사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검사를 받은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의뢰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 FC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통한 의뢰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개별 의뢰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포탈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서비스에서 직접 신청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FC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통한 의뢰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검사 의뢰와 동일하게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FC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의뢰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FC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 시 결제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프로세스 확인 예정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092" y="624201"/>
            <a:ext cx="3122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유전자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검사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의뢰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조회 프로세스</a:t>
            </a:r>
          </a:p>
        </p:txBody>
      </p:sp>
    </p:spTree>
    <p:extLst>
      <p:ext uri="{BB962C8B-B14F-4D97-AF65-F5344CB8AC3E}">
        <p14:creationId xmlns:p14="http://schemas.microsoft.com/office/powerpoint/2010/main" val="25095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전체 구성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9" y="909781"/>
            <a:ext cx="297260" cy="297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201" y="871532"/>
            <a:ext cx="2213668" cy="33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z="14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웹</a:t>
            </a:r>
            <a:endParaRPr lang="en-US" altLang="ko-KR" sz="12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3569" y="4620690"/>
            <a:ext cx="6951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EDGC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7" y="4625581"/>
            <a:ext cx="285302" cy="2853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20397" y="1238736"/>
            <a:ext cx="1243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슈퍼 관리자</a:t>
            </a:r>
            <a:endParaRPr lang="en-US" altLang="ko-KR" sz="12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25901" y="1868408"/>
            <a:ext cx="40738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endParaRPr lang="en-US" altLang="ko-KR" sz="10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관리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관리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/FC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계정 관리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의뢰현황관리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의뢰 정보 조회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진행상황 확인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관리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결과 조회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결과 발송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결과지 출력 등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고객서비스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FAQ, 1:1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문의 등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err="1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제휴사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관리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제휴 보험사 관리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양식 관리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의뢰서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설문 관리 등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계정 정보 조회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변경</a:t>
            </a:r>
            <a:endParaRPr lang="ko-KR" altLang="en-US" sz="10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6186" y="5136308"/>
            <a:ext cx="3189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유전자 검사 접수 및 분석</a:t>
            </a:r>
            <a:r>
              <a:rPr lang="en-US" altLang="ko-KR" sz="12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제공 협력 업체</a:t>
            </a:r>
            <a:endParaRPr lang="en-US" altLang="ko-KR" sz="12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20397" y="3554169"/>
            <a:ext cx="1567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</a:t>
            </a:r>
            <a:endParaRPr lang="en-US" altLang="ko-KR" sz="12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25901" y="4144781"/>
            <a:ext cx="407389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endParaRPr lang="en-US" altLang="ko-KR" sz="10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관리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관리자 관리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제외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err="1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제휴사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관리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메뉴 제외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 메뉴는 슈퍼관리자와  동일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0397" y="5105530"/>
            <a:ext cx="1497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보험설계사</a:t>
            </a:r>
            <a:r>
              <a:rPr lang="en-US" altLang="ko-KR" sz="1400" b="1" dirty="0" smtClean="0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(FC)</a:t>
            </a:r>
            <a:endParaRPr lang="en-US" altLang="ko-KR" sz="12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20397" y="5432478"/>
            <a:ext cx="36599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제휴 보험사 </a:t>
            </a:r>
            <a:r>
              <a:rPr lang="en-US" altLang="ko-KR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</a:t>
            </a:r>
            <a:r>
              <a:rPr lang="ko-KR" altLang="en-US" sz="1200" dirty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운영을 위한 메뉴 접근 가능</a:t>
            </a:r>
            <a:endParaRPr lang="en-US" altLang="ko-KR" sz="12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64273" y="822432"/>
            <a:ext cx="27863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</a:t>
            </a:r>
            <a:r>
              <a:rPr lang="ko-KR" altLang="en-US" sz="1200" dirty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권한에 따라 노출되는 메뉴 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다름</a:t>
            </a:r>
            <a:endParaRPr lang="en-US" altLang="ko-KR" sz="1000" dirty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715234" y="791123"/>
            <a:ext cx="1840464" cy="307777"/>
            <a:chOff x="5691330" y="4242827"/>
            <a:chExt cx="1840464" cy="307777"/>
          </a:xfrm>
        </p:grpSpPr>
        <p:sp>
          <p:nvSpPr>
            <p:cNvPr id="34" name="직사각형 33"/>
            <p:cNvSpPr/>
            <p:nvPr/>
          </p:nvSpPr>
          <p:spPr>
            <a:xfrm>
              <a:off x="5964211" y="4242827"/>
              <a:ext cx="15675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400" b="1" dirty="0" smtClean="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관리자</a:t>
              </a:r>
              <a:r>
                <a:rPr lang="en-US" altLang="ko-KR" sz="1400" b="1" dirty="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rgbClr val="515E6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 </a:t>
              </a:r>
              <a:r>
                <a:rPr lang="ko-KR" altLang="en-US" sz="1200" dirty="0" smtClean="0">
                  <a:solidFill>
                    <a:srgbClr val="515E6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관리자 웹</a:t>
              </a:r>
              <a:endParaRPr lang="en-US" altLang="ko-KR" sz="12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330" y="4268986"/>
              <a:ext cx="264306" cy="264306"/>
            </a:xfrm>
            <a:prstGeom prst="rect">
              <a:avLst/>
            </a:prstGeom>
          </p:spPr>
        </p:pic>
      </p:grpSp>
      <p:sp>
        <p:nvSpPr>
          <p:cNvPr id="45" name="직사각형 44"/>
          <p:cNvSpPr/>
          <p:nvPr/>
        </p:nvSpPr>
        <p:spPr>
          <a:xfrm>
            <a:off x="6720397" y="1552338"/>
            <a:ext cx="4472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내부 총괄관리자용 </a:t>
            </a:r>
            <a:r>
              <a:rPr lang="en-US" altLang="ko-KR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메뉴에 접근 가능 </a:t>
            </a:r>
            <a:endParaRPr lang="en-US" altLang="ko-KR" sz="12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20397" y="3848873"/>
            <a:ext cx="4665832" cy="276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내부 관리자용 </a:t>
            </a:r>
            <a:r>
              <a:rPr lang="en-US" altLang="ko-KR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200" dirty="0" err="1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슈퍼관리자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메뉴 중 일부 메뉴 제외하고 접근 가능 </a:t>
            </a:r>
            <a:endParaRPr lang="en-US" altLang="ko-KR" sz="1200" dirty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25901" y="5709477"/>
            <a:ext cx="407389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endParaRPr lang="en-US" altLang="ko-KR" sz="10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의뢰현황관리 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의뢰 정보 조회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진행상황 확인 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sz="10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관리 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결과 조회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결과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결과지 </a:t>
            </a: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양식 관리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의뢰서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계정 </a:t>
            </a: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조회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변경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05844" y="1347123"/>
            <a:ext cx="336494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유전자 검사 정보 조회 및 검시 의뢰</a:t>
            </a:r>
            <a:r>
              <a:rPr lang="en-US" altLang="ko-KR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조회를 할 수 있는</a:t>
            </a:r>
            <a:r>
              <a:rPr lang="en-US" altLang="ko-KR" sz="1200" dirty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웹</a:t>
            </a:r>
            <a:endParaRPr lang="en-US" altLang="ko-KR" sz="12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사각형 설명선 48"/>
          <p:cNvSpPr/>
          <p:nvPr/>
        </p:nvSpPr>
        <p:spPr>
          <a:xfrm>
            <a:off x="319846" y="1949519"/>
            <a:ext cx="3961097" cy="1354217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 서비스</a:t>
            </a:r>
            <a:endParaRPr lang="en-US" altLang="ko-KR" sz="1000" dirty="0" smtClean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가입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검사 정보 조회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비회원 이용 가능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의뢰</a:t>
            </a:r>
            <a:r>
              <a:rPr lang="en-US" altLang="ko-KR" sz="1000" dirty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검사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조회 </a:t>
            </a:r>
            <a:endParaRPr lang="en-US" altLang="ko-KR" sz="1000" dirty="0" smtClean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고객서비스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FAQ, 1:1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문의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일부 메뉴 비회원 이용 가능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dirty="0" err="1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 조회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변경 </a:t>
            </a:r>
            <a:r>
              <a:rPr lang="en-US" altLang="ko-KR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rgbClr val="515E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신청 현황 등</a:t>
            </a:r>
            <a:endParaRPr lang="ko-KR" altLang="en-US" sz="1000" dirty="0">
              <a:solidFill>
                <a:srgbClr val="515E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4675013" y="2879317"/>
            <a:ext cx="1440000" cy="1440000"/>
          </a:xfrm>
          <a:prstGeom prst="ellipse">
            <a:avLst/>
          </a:prstGeom>
          <a:solidFill>
            <a:srgbClr val="5BC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유전자검사 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포털 서비스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02289" y="1243373"/>
            <a:ext cx="4566050" cy="1821480"/>
            <a:chOff x="319846" y="1268720"/>
            <a:chExt cx="4566050" cy="1821480"/>
          </a:xfrm>
        </p:grpSpPr>
        <p:cxnSp>
          <p:nvCxnSpPr>
            <p:cNvPr id="66" name="직선 연결선 65"/>
            <p:cNvCxnSpPr>
              <a:stCxn id="54" idx="1"/>
            </p:cNvCxnSpPr>
            <p:nvPr/>
          </p:nvCxnSpPr>
          <p:spPr>
            <a:xfrm flipH="1" flipV="1">
              <a:off x="3903785" y="1268720"/>
              <a:ext cx="982111" cy="1821480"/>
            </a:xfrm>
            <a:prstGeom prst="line">
              <a:avLst/>
            </a:prstGeom>
            <a:ln w="12700">
              <a:solidFill>
                <a:srgbClr val="5BC4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319846" y="1278494"/>
              <a:ext cx="3583939" cy="15108"/>
            </a:xfrm>
            <a:prstGeom prst="line">
              <a:avLst/>
            </a:prstGeom>
            <a:ln w="12700">
              <a:solidFill>
                <a:srgbClr val="5BC4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연결선 73"/>
          <p:cNvCxnSpPr/>
          <p:nvPr/>
        </p:nvCxnSpPr>
        <p:spPr>
          <a:xfrm>
            <a:off x="348744" y="1269376"/>
            <a:ext cx="1658997" cy="0"/>
          </a:xfrm>
          <a:prstGeom prst="line">
            <a:avLst/>
          </a:prstGeom>
          <a:ln w="38100">
            <a:solidFill>
              <a:srgbClr val="5BC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 flipH="1">
            <a:off x="5904130" y="1154737"/>
            <a:ext cx="5816016" cy="1935463"/>
            <a:chOff x="-1166303" y="1268720"/>
            <a:chExt cx="5816016" cy="1935463"/>
          </a:xfrm>
        </p:grpSpPr>
        <p:cxnSp>
          <p:nvCxnSpPr>
            <p:cNvPr id="76" name="직선 연결선 75"/>
            <p:cNvCxnSpPr>
              <a:stCxn id="54" idx="7"/>
            </p:cNvCxnSpPr>
            <p:nvPr/>
          </p:nvCxnSpPr>
          <p:spPr>
            <a:xfrm flipH="1" flipV="1">
              <a:off x="3903785" y="1268720"/>
              <a:ext cx="745928" cy="1935463"/>
            </a:xfrm>
            <a:prstGeom prst="line">
              <a:avLst/>
            </a:prstGeom>
            <a:ln w="12700">
              <a:solidFill>
                <a:srgbClr val="5BC4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-1166303" y="1273281"/>
              <a:ext cx="5070088" cy="13023"/>
            </a:xfrm>
            <a:prstGeom prst="line">
              <a:avLst/>
            </a:prstGeom>
            <a:ln w="12700">
              <a:solidFill>
                <a:srgbClr val="5BC4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 flipV="1">
            <a:off x="319846" y="4108434"/>
            <a:ext cx="4566050" cy="907351"/>
            <a:chOff x="430481" y="1268720"/>
            <a:chExt cx="4566050" cy="907351"/>
          </a:xfrm>
        </p:grpSpPr>
        <p:cxnSp>
          <p:nvCxnSpPr>
            <p:cNvPr id="79" name="직선 연결선 78"/>
            <p:cNvCxnSpPr>
              <a:stCxn id="54" idx="3"/>
            </p:cNvCxnSpPr>
            <p:nvPr/>
          </p:nvCxnSpPr>
          <p:spPr>
            <a:xfrm flipH="1" flipV="1">
              <a:off x="3903786" y="1268720"/>
              <a:ext cx="1092745" cy="907351"/>
            </a:xfrm>
            <a:prstGeom prst="line">
              <a:avLst/>
            </a:prstGeom>
            <a:ln w="12700">
              <a:solidFill>
                <a:srgbClr val="5BC4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 flipV="1">
              <a:off x="430481" y="1271551"/>
              <a:ext cx="3473305" cy="6943"/>
            </a:xfrm>
            <a:prstGeom prst="line">
              <a:avLst/>
            </a:prstGeom>
            <a:ln w="12700">
              <a:solidFill>
                <a:srgbClr val="5BC4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직선 연결선 82"/>
          <p:cNvCxnSpPr/>
          <p:nvPr/>
        </p:nvCxnSpPr>
        <p:spPr>
          <a:xfrm>
            <a:off x="320042" y="5006011"/>
            <a:ext cx="955283" cy="0"/>
          </a:xfrm>
          <a:prstGeom prst="line">
            <a:avLst/>
          </a:prstGeom>
          <a:ln w="38100">
            <a:solidFill>
              <a:srgbClr val="5BC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725746" y="1172321"/>
            <a:ext cx="1675587" cy="0"/>
          </a:xfrm>
          <a:prstGeom prst="line">
            <a:avLst/>
          </a:prstGeom>
          <a:ln w="38100">
            <a:solidFill>
              <a:srgbClr val="5BC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4" idx="5"/>
          </p:cNvCxnSpPr>
          <p:nvPr/>
        </p:nvCxnSpPr>
        <p:spPr>
          <a:xfrm>
            <a:off x="5904130" y="4108434"/>
            <a:ext cx="604953" cy="2577367"/>
          </a:xfrm>
          <a:prstGeom prst="line">
            <a:avLst/>
          </a:prstGeom>
          <a:ln w="12700">
            <a:solidFill>
              <a:srgbClr val="5BC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3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1113</Words>
  <Application>Microsoft Office PowerPoint</Application>
  <PresentationFormat>와이드스크린</PresentationFormat>
  <Paragraphs>230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 Bold</vt:lpstr>
      <vt:lpstr>Arial</vt:lpstr>
      <vt:lpstr>나눔스퀘어 ExtraBold</vt:lpstr>
      <vt:lpstr>나눔스퀘어</vt:lpstr>
      <vt:lpstr>Wingdings</vt:lpstr>
      <vt:lpstr>Tahoma</vt:lpstr>
      <vt:lpstr>맑은 고딕</vt:lpstr>
      <vt:lpstr>Office 테마</vt:lpstr>
      <vt:lpstr>UX디자인 배우기 제목</vt:lpstr>
      <vt:lpstr>PowerPoint 프레젠테이션</vt:lpstr>
      <vt:lpstr>서비스 방향</vt:lpstr>
      <vt:lpstr>협의된 사항</vt:lpstr>
      <vt:lpstr>확인 필요 사항</vt:lpstr>
      <vt:lpstr>추후 서비스 구현 범위</vt:lpstr>
      <vt:lpstr>PowerPoint 프레젠테이션</vt:lpstr>
      <vt:lpstr>서비스 흐름도</vt:lpstr>
      <vt:lpstr>서비스 전체 구성</vt:lpstr>
      <vt:lpstr>유스케이스 다이어그램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236</cp:revision>
  <dcterms:created xsi:type="dcterms:W3CDTF">2019-08-20T00:47:17Z</dcterms:created>
  <dcterms:modified xsi:type="dcterms:W3CDTF">2019-09-23T07:53:49Z</dcterms:modified>
</cp:coreProperties>
</file>