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C4731FB-3242-4716-8015-CE751BE50374}">
          <p14:sldIdLst>
            <p14:sldId id="256"/>
            <p14:sldId id="263"/>
            <p14:sldId id="270"/>
            <p14:sldId id="271"/>
            <p14:sldId id="269"/>
          </p14:sldIdLst>
        </p14:section>
        <p14:section name="구역" id="{2DF999B2-2C2E-4C86-9BD2-D671DD393F5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4328" y="1122363"/>
            <a:ext cx="9144000" cy="16817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6" y="5494402"/>
            <a:ext cx="945628" cy="27318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569698" y="3811163"/>
            <a:ext cx="143960" cy="179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38" y="1924592"/>
            <a:ext cx="8425361" cy="746488"/>
          </a:xfrm>
        </p:spPr>
        <p:txBody>
          <a:bodyPr anchor="b">
            <a:normAutofit/>
          </a:bodyPr>
          <a:lstStyle>
            <a:lvl1pPr>
              <a:defRPr sz="2800" b="1" spc="-130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575" y="2714625"/>
            <a:ext cx="7477125" cy="0"/>
          </a:xfrm>
          <a:prstGeom prst="line">
            <a:avLst/>
          </a:prstGeom>
          <a:ln w="28575">
            <a:solidFill>
              <a:srgbClr val="5BC4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" y="6402321"/>
            <a:ext cx="945628" cy="2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" y="170640"/>
            <a:ext cx="520033" cy="18000"/>
          </a:xfrm>
          <a:prstGeom prst="rect">
            <a:avLst/>
          </a:prstGeom>
          <a:solidFill>
            <a:srgbClr val="4BACC6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341812" y="190952"/>
            <a:ext cx="11458302" cy="296726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1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66" y="249468"/>
            <a:ext cx="10954325" cy="25706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689079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11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4189242" y="-1838"/>
            <a:ext cx="6766140" cy="253837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910056" y="4351"/>
            <a:ext cx="2392602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8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4009743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</a:rPr>
                        <a:t>페이지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페이지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68537"/>
            <a:ext cx="2366554" cy="22021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4216069" y="268537"/>
            <a:ext cx="6765439" cy="22021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2039600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3350" y="689243"/>
            <a:ext cx="11906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24883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 bwMode="auto">
          <a:xfrm>
            <a:off x="125666" y="685470"/>
            <a:ext cx="8068734" cy="603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3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/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solidFill>
                            <a:schemeClr val="bg1"/>
                          </a:solidFill>
                        </a:rPr>
                        <a:t>페이지</a:t>
                      </a:r>
                      <a:r>
                        <a:rPr lang="en-US" altLang="ko-KR" sz="900" b="1" baseline="0" dirty="0">
                          <a:solidFill>
                            <a:schemeClr val="bg1"/>
                          </a:solidFill>
                        </a:rPr>
                        <a:t> ID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페이지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68537"/>
            <a:ext cx="2366554" cy="22021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4216069" y="268537"/>
            <a:ext cx="6765439" cy="22021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2039600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3350" y="689243"/>
            <a:ext cx="11906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24883" y="689243"/>
            <a:ext cx="0" cy="6344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 userDrawn="1"/>
        </p:nvSpPr>
        <p:spPr bwMode="auto">
          <a:xfrm>
            <a:off x="125666" y="694179"/>
            <a:ext cx="8068734" cy="603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125773" y="872509"/>
            <a:ext cx="8075153" cy="436986"/>
          </a:xfrm>
          <a:prstGeom prst="rect">
            <a:avLst/>
          </a:prstGeom>
          <a:solidFill>
            <a:srgbClr val="3B3A4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19247" y="690456"/>
            <a:ext cx="8075153" cy="187200"/>
          </a:xfrm>
          <a:prstGeom prst="rect">
            <a:avLst/>
          </a:prstGeom>
          <a:solidFill>
            <a:srgbClr val="302F3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ko-KR" altLang="en-US" sz="800" dirty="0">
                <a:solidFill>
                  <a:schemeClr val="lt1"/>
                </a:solidFill>
                <a:latin typeface="+mn-ea"/>
                <a:ea typeface="+mn-ea"/>
              </a:rPr>
              <a:t>코치코치당뇨 </a:t>
            </a:r>
            <a:r>
              <a:rPr kumimoji="0" lang="en-US" altLang="ko-KR" sz="800" dirty="0">
                <a:solidFill>
                  <a:schemeClr val="lt1"/>
                </a:solidFill>
                <a:latin typeface="+mn-ea"/>
                <a:ea typeface="+mn-ea"/>
              </a:rPr>
              <a:t>Partners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모서리가 둥근 직사각형 23"/>
          <p:cNvSpPr/>
          <p:nvPr userDrawn="1"/>
        </p:nvSpPr>
        <p:spPr bwMode="auto">
          <a:xfrm>
            <a:off x="7040004" y="708846"/>
            <a:ext cx="1080000" cy="160398"/>
          </a:xfrm>
          <a:prstGeom prst="round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marL="0" marR="0" lvl="0" indent="0" algn="ctr" defTabSz="9576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</a:rPr>
              <a:t>내 정보│로그아웃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324730" y="667767"/>
            <a:ext cx="710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lt1"/>
                </a:solidFill>
                <a:latin typeface="+mn-ea"/>
                <a:ea typeface="+mn-ea"/>
              </a:rPr>
              <a:t>[</a:t>
            </a:r>
            <a:r>
              <a:rPr lang="ko-KR" altLang="en-US" sz="800" dirty="0" err="1">
                <a:solidFill>
                  <a:schemeClr val="lt1"/>
                </a:solidFill>
                <a:latin typeface="+mn-ea"/>
                <a:ea typeface="+mn-ea"/>
              </a:rPr>
              <a:t>김관리</a:t>
            </a:r>
            <a:r>
              <a:rPr lang="en-US" altLang="ko-KR" sz="800" dirty="0">
                <a:solidFill>
                  <a:schemeClr val="lt1"/>
                </a:solidFill>
                <a:latin typeface="+mn-ea"/>
                <a:ea typeface="+mn-ea"/>
              </a:rPr>
              <a:t>]</a:t>
            </a:r>
            <a:r>
              <a:rPr lang="ko-KR" altLang="en-US" sz="800" dirty="0">
                <a:solidFill>
                  <a:schemeClr val="lt1"/>
                </a:solidFill>
                <a:latin typeface="+mn-ea"/>
                <a:ea typeface="+mn-ea"/>
              </a:rPr>
              <a:t>님 </a:t>
            </a: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2268369" y="90197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사용자 관리</a:t>
            </a:r>
          </a:p>
        </p:txBody>
      </p:sp>
      <p:sp>
        <p:nvSpPr>
          <p:cNvPr id="27" name="모서리가 둥근 직사각형 26"/>
          <p:cNvSpPr/>
          <p:nvPr userDrawn="1"/>
        </p:nvSpPr>
        <p:spPr bwMode="auto">
          <a:xfrm>
            <a:off x="2995570" y="88673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서비스 관리</a:t>
            </a:r>
          </a:p>
        </p:txBody>
      </p:sp>
      <p:sp>
        <p:nvSpPr>
          <p:cNvPr id="28" name="모서리가 둥근 직사각형 27"/>
          <p:cNvSpPr/>
          <p:nvPr userDrawn="1"/>
        </p:nvSpPr>
        <p:spPr bwMode="auto">
          <a:xfrm>
            <a:off x="3692291" y="88673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메시지</a:t>
            </a:r>
          </a:p>
        </p:txBody>
      </p:sp>
      <p:sp>
        <p:nvSpPr>
          <p:cNvPr id="29" name="모서리가 둥근 직사각형 28"/>
          <p:cNvSpPr/>
          <p:nvPr userDrawn="1"/>
        </p:nvSpPr>
        <p:spPr bwMode="auto">
          <a:xfrm>
            <a:off x="670234" y="965002"/>
            <a:ext cx="1038722" cy="252000"/>
          </a:xfrm>
          <a:prstGeom prst="round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marL="0" marR="0" lvl="0" indent="0" algn="ctr" defTabSz="9576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900" b="1" kern="0" dirty="0">
                <a:solidFill>
                  <a:schemeClr val="bg1"/>
                </a:solidFill>
                <a:latin typeface="+mn-ea"/>
              </a:rPr>
              <a:t>서비스 로고</a:t>
            </a:r>
            <a:r>
              <a:rPr lang="en-US" altLang="ko-KR" sz="900" b="1" kern="0" dirty="0">
                <a:solidFill>
                  <a:schemeClr val="bg1"/>
                </a:solidFill>
                <a:latin typeface="+mn-ea"/>
              </a:rPr>
              <a:t>]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 bwMode="auto">
          <a:xfrm>
            <a:off x="4404252" y="885802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운영 관리</a:t>
            </a:r>
            <a:endParaRPr lang="ko-KR" altLang="en-US" sz="800" b="1" kern="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모서리가 둥근 직사각형 30"/>
          <p:cNvSpPr/>
          <p:nvPr userDrawn="1"/>
        </p:nvSpPr>
        <p:spPr bwMode="auto">
          <a:xfrm>
            <a:off x="5184793" y="885802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제휴사</a:t>
            </a:r>
            <a:r>
              <a:rPr lang="ko-KR" altLang="en-US" sz="800" b="1" kern="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관리</a:t>
            </a:r>
            <a:endParaRPr lang="ko-KR" altLang="en-US" sz="800" b="1" kern="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 userDrawn="1"/>
        </p:nvSpPr>
        <p:spPr bwMode="auto">
          <a:xfrm>
            <a:off x="5851032" y="90197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통계</a:t>
            </a:r>
          </a:p>
        </p:txBody>
      </p:sp>
      <p:cxnSp>
        <p:nvCxnSpPr>
          <p:cNvPr id="33" name="직선 연결선 32"/>
          <p:cNvCxnSpPr/>
          <p:nvPr userDrawn="1"/>
        </p:nvCxnSpPr>
        <p:spPr>
          <a:xfrm flipV="1">
            <a:off x="125773" y="1577340"/>
            <a:ext cx="80773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 userDrawn="1"/>
        </p:nvSpPr>
        <p:spPr bwMode="auto">
          <a:xfrm>
            <a:off x="6507753" y="90197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정보 </a:t>
            </a:r>
            <a:r>
              <a:rPr lang="ko-KR" altLang="en-US" sz="800" b="1" kern="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35" name="모서리가 둥근 직사각형 34"/>
          <p:cNvSpPr/>
          <p:nvPr userDrawn="1"/>
        </p:nvSpPr>
        <p:spPr bwMode="auto">
          <a:xfrm>
            <a:off x="1576975" y="886731"/>
            <a:ext cx="697746" cy="41040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36000" rIns="36000" rtlCol="0" anchor="ctr"/>
          <a:lstStyle/>
          <a:p>
            <a:pPr algn="ctr" defTabSz="957644">
              <a:defRPr/>
            </a:pPr>
            <a:r>
              <a:rPr lang="ko-KR" altLang="en-US" sz="800" b="1" kern="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대시보드</a:t>
            </a:r>
            <a:endParaRPr lang="ko-KR" altLang="en-US" sz="800" b="1" kern="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78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267618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59827"/>
            <a:ext cx="10056222" cy="235463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9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7798086"/>
              </p:ext>
            </p:extLst>
          </p:nvPr>
        </p:nvGraphicFramePr>
        <p:xfrm>
          <a:off x="1058" y="0"/>
          <a:ext cx="12172868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최근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Workflow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10" y="115409"/>
            <a:ext cx="945628" cy="273182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925287" y="258649"/>
            <a:ext cx="10056222" cy="23781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559835" y="0"/>
            <a:ext cx="1421674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071779" y="4351"/>
            <a:ext cx="1634179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4222683" y="-5"/>
            <a:ext cx="199400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  <p:sp>
        <p:nvSpPr>
          <p:cNvPr id="12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917673" y="-5"/>
            <a:ext cx="2374168" cy="253288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96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4" r:id="rId4"/>
    <p:sldLayoutId id="2147483655" r:id="rId5"/>
    <p:sldLayoutId id="2147483660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03485" y="388619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2019.08.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485" y="426719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</a:t>
            </a:r>
            <a:r>
              <a:rPr lang="en-US" altLang="ko-KR" sz="1000" dirty="0" err="1" smtClean="0">
                <a:solidFill>
                  <a:srgbClr val="515E65"/>
                </a:solidFill>
              </a:rPr>
              <a:t>oooo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2"/>
          <p:cNvSpPr>
            <a:spLocks noChangeArrowheads="1"/>
          </p:cNvSpPr>
          <p:nvPr/>
        </p:nvSpPr>
        <p:spPr bwMode="auto">
          <a:xfrm>
            <a:off x="389585" y="848363"/>
            <a:ext cx="1914000" cy="2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인풋박스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Placeholder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88525" y="1323135"/>
          <a:ext cx="2775591" cy="853592"/>
        </p:xfrm>
        <a:graphic>
          <a:graphicData uri="http://schemas.openxmlformats.org/drawingml/2006/table">
            <a:tbl>
              <a:tblPr/>
              <a:tblGrid>
                <a:gridCol w="277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59396" y="1845797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9396" y="1406392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휴대폰번호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688525" y="2257272"/>
            <a:ext cx="2552589" cy="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문구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작성된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Placeholder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006155" y="1323135"/>
          <a:ext cx="2775591" cy="853592"/>
        </p:xfrm>
        <a:graphic>
          <a:graphicData uri="http://schemas.openxmlformats.org/drawingml/2006/table">
            <a:tbl>
              <a:tblPr/>
              <a:tblGrid>
                <a:gridCol w="277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77026" y="1845797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77026" y="1406392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Healt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|                                                         X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                                                    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Rectangle 52"/>
          <p:cNvSpPr>
            <a:spLocks noChangeArrowheads="1"/>
          </p:cNvSpPr>
          <p:nvPr/>
        </p:nvSpPr>
        <p:spPr bwMode="auto">
          <a:xfrm>
            <a:off x="4006155" y="2257272"/>
            <a:ext cx="2939768" cy="24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입력 시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placeholder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사라지고 삭제 버튼 노출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353356" y="1323135"/>
          <a:ext cx="2775591" cy="853592"/>
        </p:xfrm>
        <a:graphic>
          <a:graphicData uri="http://schemas.openxmlformats.org/drawingml/2006/table">
            <a:tbl>
              <a:tblPr/>
              <a:tblGrid>
                <a:gridCol w="277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9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1" marR="72001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424227" y="1845797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424227" y="1406392"/>
            <a:ext cx="2637490" cy="25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휴대폰번호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                                                    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7353356" y="2257272"/>
            <a:ext cx="3602026" cy="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중인 텍스트 삭제 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placeholder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재노출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 사라짐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23692" y="3425884"/>
            <a:ext cx="2249456" cy="1206326"/>
            <a:chOff x="4870694" y="980728"/>
            <a:chExt cx="1873485" cy="1045582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870694" y="980728"/>
              <a:ext cx="1873477" cy="10455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lang="ko-KR" altLang="en-US" sz="9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870695" y="988343"/>
              <a:ext cx="1873484" cy="2103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lang="en-US" altLang="ko-KR" sz="9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Title                                            X</a:t>
              </a:r>
              <a:endPara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389584" y="3043430"/>
            <a:ext cx="1914000" cy="2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팝업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4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424754" y="859334"/>
            <a:ext cx="1914000" cy="2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■ 개인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조건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424754" y="1275136"/>
          <a:ext cx="10943702" cy="146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389">
                  <a:extLst>
                    <a:ext uri="{9D8B030D-6E8A-4147-A177-3AD203B41FA5}">
                      <a16:colId xmlns:a16="http://schemas.microsoft.com/office/drawing/2014/main" val="408240422"/>
                    </a:ext>
                  </a:extLst>
                </a:gridCol>
                <a:gridCol w="1890934">
                  <a:extLst>
                    <a:ext uri="{9D8B030D-6E8A-4147-A177-3AD203B41FA5}">
                      <a16:colId xmlns:a16="http://schemas.microsoft.com/office/drawing/2014/main" val="158104348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765275903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04169296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1118546656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307546128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1363560837"/>
                    </a:ext>
                  </a:extLst>
                </a:gridCol>
                <a:gridCol w="2795954">
                  <a:extLst>
                    <a:ext uri="{9D8B030D-6E8A-4147-A177-3AD203B41FA5}">
                      <a16:colId xmlns:a16="http://schemas.microsoft.com/office/drawing/2014/main" val="3615412083"/>
                    </a:ext>
                  </a:extLst>
                </a:gridCol>
              </a:tblGrid>
              <a:tr h="266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항목</a:t>
                      </a:r>
                      <a:endParaRPr lang="ko-KR" altLang="en-US" sz="1000" b="1" dirty="0"/>
                    </a:p>
                  </a:txBody>
                  <a:tcPr anchor="ctr"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글자 수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한글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영문</a:t>
                      </a:r>
                      <a:r>
                        <a:rPr lang="en-US" altLang="ko-KR" sz="1000" b="1" baseline="0" dirty="0" smtClean="0"/>
                        <a:t>(</a:t>
                      </a:r>
                      <a:r>
                        <a:rPr lang="ko-KR" altLang="en-US" sz="1000" b="1" baseline="0" dirty="0" smtClean="0"/>
                        <a:t>소문자</a:t>
                      </a:r>
                      <a:r>
                        <a:rPr lang="en-US" altLang="ko-KR" sz="1000" b="1" baseline="0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숫자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/>
                        <a:t>특수문지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 smtClean="0"/>
                        <a:t>빈칸포함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Aler</a:t>
                      </a:r>
                      <a:r>
                        <a:rPr lang="en-US" altLang="ko-KR" sz="1000" b="1" baseline="0" dirty="0" smtClean="0"/>
                        <a:t>t </a:t>
                      </a:r>
                      <a:r>
                        <a:rPr lang="ko-KR" altLang="en-US" sz="1000" b="1" baseline="0" dirty="0" smtClean="0"/>
                        <a:t>팝업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67456"/>
                  </a:ext>
                </a:extLst>
              </a:tr>
              <a:tr h="2660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이름</a:t>
                      </a:r>
                      <a:endParaRPr lang="ko-KR" altLang="en-US" sz="1000" b="1" dirty="0"/>
                    </a:p>
                  </a:txBody>
                  <a:tcPr anchor="ctr"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1~15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126358"/>
                  </a:ext>
                </a:extLst>
              </a:tr>
              <a:tr h="2660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휴대폰번호</a:t>
                      </a:r>
                      <a:endParaRPr lang="ko-KR" altLang="en-US" sz="1000" b="1" dirty="0"/>
                    </a:p>
                  </a:txBody>
                  <a:tcPr anchor="ctr"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숫자 외에 다른 문자 입력 시 </a:t>
                      </a:r>
                      <a:r>
                        <a:rPr lang="en-US" altLang="ko-KR" sz="1000" dirty="0" smtClean="0"/>
                        <a:t>alert </a:t>
                      </a:r>
                      <a:r>
                        <a:rPr lang="ko-KR" altLang="en-US" sz="1000" dirty="0" smtClean="0"/>
                        <a:t>팝업 표시</a:t>
                      </a:r>
                      <a:endParaRPr lang="en-US" altLang="ko-KR" sz="1000" dirty="0" smtClean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팝업 문구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숫자만 입력</a:t>
                      </a:r>
                      <a:r>
                        <a:rPr lang="ko-KR" altLang="en-US" sz="1000" baseline="0" dirty="0" smtClean="0"/>
                        <a:t> 가능합니다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850462"/>
                  </a:ext>
                </a:extLst>
              </a:tr>
              <a:tr h="2660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비밀번호</a:t>
                      </a:r>
                      <a:endParaRPr lang="ko-KR" altLang="en-US" sz="1000" b="1" dirty="0"/>
                    </a:p>
                  </a:txBody>
                  <a:tcPr anchor="ctr"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6~15</a:t>
                      </a:r>
                      <a:r>
                        <a:rPr lang="ko-KR" altLang="en-US" sz="1000" dirty="0" smtClean="0"/>
                        <a:t>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○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99255"/>
                  </a:ext>
                </a:extLst>
              </a:tr>
              <a:tr h="26604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글자 수 초과 시 입력 안됨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41812" y="181745"/>
            <a:ext cx="11458302" cy="296726"/>
          </a:xfrm>
        </p:spPr>
        <p:txBody>
          <a:bodyPr/>
          <a:lstStyle/>
          <a:p>
            <a:r>
              <a:rPr lang="ko-KR" altLang="en-US" dirty="0" smtClean="0"/>
              <a:t>문서 이력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8547"/>
              </p:ext>
            </p:extLst>
          </p:nvPr>
        </p:nvGraphicFramePr>
        <p:xfrm>
          <a:off x="341812" y="730482"/>
          <a:ext cx="11458303" cy="590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날짜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71990" marB="71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1990" marB="719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423494" y="2677414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FC </a:t>
            </a: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관리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423494" y="2976225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관리자 관리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423494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사용자 관리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443210" y="1238496"/>
            <a:ext cx="1287141" cy="318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로그인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423494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회원 관리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008301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검사 관리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3008301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유전자 검사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008301" y="2677414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ko-KR" altLang="en-US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추가검사</a:t>
            </a: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0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결제목록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1" name="꺾인 연결선 10"/>
          <p:cNvCxnSpPr>
            <a:stCxn id="6" idx="2"/>
            <a:endCxn id="5" idx="0"/>
          </p:cNvCxnSpPr>
          <p:nvPr/>
        </p:nvCxnSpPr>
        <p:spPr bwMode="auto">
          <a:xfrm rot="5400000">
            <a:off x="3907596" y="-207180"/>
            <a:ext cx="415085" cy="39432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꺾인 연결선 11"/>
          <p:cNvCxnSpPr>
            <a:stCxn id="6" idx="2"/>
            <a:endCxn id="8" idx="0"/>
          </p:cNvCxnSpPr>
          <p:nvPr/>
        </p:nvCxnSpPr>
        <p:spPr bwMode="auto">
          <a:xfrm rot="5400000">
            <a:off x="4699999" y="585223"/>
            <a:ext cx="415085" cy="23584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6168879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err="1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제휴사</a:t>
            </a: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6168879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보험사 관리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15" name="꺾인 연결선 14"/>
          <p:cNvCxnSpPr>
            <a:stCxn id="6" idx="2"/>
            <a:endCxn id="13" idx="0"/>
          </p:cNvCxnSpPr>
          <p:nvPr/>
        </p:nvCxnSpPr>
        <p:spPr bwMode="auto">
          <a:xfrm rot="16200000" flipH="1">
            <a:off x="6280288" y="1363414"/>
            <a:ext cx="415085" cy="8020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꺾인 연결선 15"/>
          <p:cNvCxnSpPr>
            <a:stCxn id="6" idx="2"/>
            <a:endCxn id="17" idx="0"/>
          </p:cNvCxnSpPr>
          <p:nvPr/>
        </p:nvCxnSpPr>
        <p:spPr bwMode="auto">
          <a:xfrm rot="5400000">
            <a:off x="5498936" y="1384160"/>
            <a:ext cx="415085" cy="7606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4606174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고객서비스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606174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공지사항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606174" y="2677414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en-US" altLang="ko-KR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FAQ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06174" y="2976225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en-US" altLang="ko-KR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1:1</a:t>
            </a: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문의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749168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양식 관리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749168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검사 의뢰서 관리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9329458" y="1972006"/>
            <a:ext cx="1440000" cy="297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indent="0" algn="ctr" defTabSz="4572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1" kern="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설정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9329458" y="2363129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회원정보 조회 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25" name="꺾인 연결선 24"/>
          <p:cNvCxnSpPr>
            <a:stCxn id="6" idx="2"/>
            <a:endCxn id="21" idx="0"/>
          </p:cNvCxnSpPr>
          <p:nvPr/>
        </p:nvCxnSpPr>
        <p:spPr bwMode="auto">
          <a:xfrm rot="16200000" flipH="1">
            <a:off x="7070432" y="573269"/>
            <a:ext cx="415085" cy="23823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꺾인 연결선 25"/>
          <p:cNvCxnSpPr>
            <a:stCxn id="6" idx="2"/>
            <a:endCxn id="23" idx="0"/>
          </p:cNvCxnSpPr>
          <p:nvPr/>
        </p:nvCxnSpPr>
        <p:spPr bwMode="auto">
          <a:xfrm rot="16200000" flipH="1">
            <a:off x="7860577" y="-216876"/>
            <a:ext cx="415085" cy="39626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9323597" y="2682586"/>
            <a:ext cx="1440000" cy="2618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457200" latinLnBrk="0">
              <a:lnSpc>
                <a:spcPct val="80000"/>
              </a:lnSpc>
            </a:pPr>
            <a:r>
              <a:rPr lang="ko-KR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비밀번호 변경</a:t>
            </a:r>
            <a:endParaRPr lang="ko-KR" altLang="en-US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계정 별 권한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71538"/>
              </p:ext>
            </p:extLst>
          </p:nvPr>
        </p:nvGraphicFramePr>
        <p:xfrm>
          <a:off x="646584" y="830205"/>
          <a:ext cx="10848758" cy="312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305">
                  <a:extLst>
                    <a:ext uri="{9D8B030D-6E8A-4147-A177-3AD203B41FA5}">
                      <a16:colId xmlns:a16="http://schemas.microsoft.com/office/drawing/2014/main" val="475513731"/>
                    </a:ext>
                  </a:extLst>
                </a:gridCol>
                <a:gridCol w="151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143">
                  <a:extLst>
                    <a:ext uri="{9D8B030D-6E8A-4147-A177-3AD203B41FA5}">
                      <a16:colId xmlns:a16="http://schemas.microsoft.com/office/drawing/2014/main" val="426413392"/>
                    </a:ext>
                  </a:extLst>
                </a:gridCol>
                <a:gridCol w="1511143">
                  <a:extLst>
                    <a:ext uri="{9D8B030D-6E8A-4147-A177-3AD203B41FA5}">
                      <a16:colId xmlns:a16="http://schemas.microsoft.com/office/drawing/2014/main" val="1373163634"/>
                    </a:ext>
                  </a:extLst>
                </a:gridCol>
                <a:gridCol w="1718957">
                  <a:extLst>
                    <a:ext uri="{9D8B030D-6E8A-4147-A177-3AD203B41FA5}">
                      <a16:colId xmlns:a16="http://schemas.microsoft.com/office/drawing/2014/main" val="1244475730"/>
                    </a:ext>
                  </a:extLst>
                </a:gridCol>
              </a:tblGrid>
              <a:tr h="34796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bg1"/>
                          </a:solidFill>
                        </a:rPr>
                        <a:t>슈퍼관리자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관리자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FC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53">
                <a:tc rowSpan="3">
                  <a:txBody>
                    <a:bodyPr/>
                    <a:lstStyle/>
                    <a:p>
                      <a:r>
                        <a:rPr lang="ko-KR" altLang="en-US" sz="1000" dirty="0" smtClean="0"/>
                        <a:t>계정 관리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/FC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5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 이용 중지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/FC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계정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37427"/>
                  </a:ext>
                </a:extLst>
              </a:tr>
              <a:tr h="39605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53"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검사 관리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검사 결과 조회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모바일 결과 발송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결과 출력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72603"/>
                  </a:ext>
                </a:extLst>
              </a:tr>
              <a:tr h="396053"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고객서비스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53"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제휴사</a:t>
                      </a:r>
                      <a:r>
                        <a:rPr lang="ko-KR" altLang="en-US" sz="1000" dirty="0" smtClean="0"/>
                        <a:t> 관리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제휴사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등록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29563"/>
                  </a:ext>
                </a:extLst>
              </a:tr>
              <a:tr h="396053"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양식 관리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검사 의뢰서 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C/R/U/D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00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11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8462" y="1222131"/>
            <a:ext cx="476543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515E65"/>
                </a:solidFill>
                <a:latin typeface="+mn-ea"/>
              </a:rPr>
              <a:t>0.  </a:t>
            </a: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회원가입</a:t>
            </a:r>
            <a:endParaRPr lang="en-US" altLang="ko-KR" dirty="0">
              <a:solidFill>
                <a:srgbClr val="515E65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로그인</a:t>
            </a:r>
            <a:endParaRPr lang="en-US" altLang="ko-KR" dirty="0">
              <a:solidFill>
                <a:srgbClr val="515E65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아이디 찾기</a:t>
            </a:r>
            <a:r>
              <a:rPr lang="en-US" altLang="ko-KR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515E65"/>
                </a:solidFill>
                <a:latin typeface="+mn-ea"/>
              </a:rPr>
              <a:t>비밀번호 변경</a:t>
            </a:r>
            <a:endParaRPr lang="en-US" altLang="ko-KR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rgbClr val="515E6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6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공통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9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8082" y="685470"/>
            <a:ext cx="8068734" cy="432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페이지 구조 </a:t>
            </a:r>
            <a:r>
              <a:rPr lang="en-US" altLang="ko-KR" smtClean="0"/>
              <a:t>(</a:t>
            </a:r>
            <a:r>
              <a:rPr lang="ko-KR" altLang="en-US" smtClean="0"/>
              <a:t>로그인 후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직사각형 63"/>
          <p:cNvSpPr/>
          <p:nvPr/>
        </p:nvSpPr>
        <p:spPr bwMode="auto">
          <a:xfrm>
            <a:off x="108082" y="685470"/>
            <a:ext cx="8068734" cy="603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014" y="1418484"/>
            <a:ext cx="80687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101" y="756324"/>
            <a:ext cx="525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[</a:t>
            </a:r>
            <a:r>
              <a:rPr lang="ko-KR" altLang="en-US" sz="1000" b="1" smtClean="0">
                <a:latin typeface="+mn-ea"/>
              </a:rPr>
              <a:t>회사</a:t>
            </a:r>
            <a:r>
              <a:rPr lang="en-US" altLang="ko-KR" sz="1000" b="1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LOGO]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사용자 관리     </a:t>
            </a:r>
            <a:r>
              <a:rPr lang="ko-KR" altLang="en-US" sz="1000" b="1" dirty="0" smtClean="0">
                <a:latin typeface="+mn-ea"/>
              </a:rPr>
              <a:t>검사 관리     고객서비스     </a:t>
            </a:r>
            <a:r>
              <a:rPr lang="ko-KR" altLang="en-US" sz="1000" b="1" dirty="0" err="1" smtClean="0">
                <a:latin typeface="+mn-ea"/>
              </a:rPr>
              <a:t>제휴사</a:t>
            </a:r>
            <a:r>
              <a:rPr lang="ko-KR" altLang="en-US" sz="1000" b="1" dirty="0" smtClean="0">
                <a:latin typeface="+mn-ea"/>
              </a:rPr>
              <a:t> 관리     양식 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8907" y="782068"/>
            <a:ext cx="1199038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 정보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로그아웃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5373" y="1141080"/>
            <a:ext cx="2316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회원 관리     </a:t>
            </a:r>
            <a:r>
              <a:rPr lang="en-US" altLang="ko-KR" sz="900" b="1" dirty="0" smtClean="0">
                <a:latin typeface="+mn-ea"/>
              </a:rPr>
              <a:t>FC </a:t>
            </a:r>
            <a:r>
              <a:rPr lang="ko-KR" altLang="en-US" sz="900" b="1" dirty="0" smtClean="0">
                <a:latin typeface="+mn-ea"/>
              </a:rPr>
              <a:t>관리     관리자 관리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7188" y="1510865"/>
            <a:ext cx="6655308" cy="51187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Contents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영역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중앙정렬</a:t>
            </a:r>
          </a:p>
        </p:txBody>
      </p:sp>
      <p:graphicFrame>
        <p:nvGraphicFramePr>
          <p:cNvPr id="16" name="표 6"/>
          <p:cNvGraphicFramePr>
            <a:graphicFrameLocks noGrp="1"/>
          </p:cNvGraphicFramePr>
          <p:nvPr>
            <p:extLst/>
          </p:nvPr>
        </p:nvGraphicFramePr>
        <p:xfrm>
          <a:off x="8294300" y="691262"/>
          <a:ext cx="3786331" cy="32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483">
                  <a:extLst>
                    <a:ext uri="{9D8B030D-6E8A-4147-A177-3AD203B41FA5}">
                      <a16:colId xmlns:a16="http://schemas.microsoft.com/office/drawing/2014/main" val="2986251340"/>
                    </a:ext>
                  </a:extLst>
                </a:gridCol>
              </a:tblGrid>
              <a:tr h="12173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14" marB="45714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14" marB="4571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pPr marL="0" marR="0" indent="0" algn="l" defTabSz="10000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en-US" altLang="ko-KR" sz="900" kern="12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0009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웹 페이지 최소 해상도</a:t>
                      </a: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kern="1200" baseline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px</a:t>
                      </a: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1920*1080</a:t>
                      </a:r>
                    </a:p>
                    <a:p>
                      <a:pPr marL="0" marR="0" indent="0" algn="l" defTabSz="1000009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중앙 정렬</a:t>
                      </a:r>
                      <a:endParaRPr lang="en-US" altLang="ko-KR" sz="900" kern="12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영역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a.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메디에이지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로고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대시보드 화면으로 이동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b.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GNB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메뉴는 색을 다르게 하여  구분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-GNB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메뉴에 마우스 오버 시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LNB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 리스트 노출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-GNB </a:t>
                      </a:r>
                      <a:r>
                        <a:rPr lang="ko-KR" altLang="en-US" sz="9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 가이드는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dirty="0" smtClean="0"/>
                        <a:t>페이지 구조 </a:t>
                      </a:r>
                      <a:r>
                        <a:rPr lang="en-US" altLang="ko-KR" sz="900" dirty="0" smtClean="0"/>
                        <a:t>(GNB/LNB</a:t>
                      </a:r>
                      <a:r>
                        <a:rPr lang="ko-KR" altLang="en-US" sz="900" smtClean="0"/>
                        <a:t>상세</a:t>
                      </a:r>
                      <a:r>
                        <a:rPr lang="en-US" altLang="ko-KR" sz="900" dirty="0" smtClean="0"/>
                        <a:t>)] </a:t>
                      </a:r>
                      <a:r>
                        <a:rPr lang="ko-KR" altLang="en-US" sz="900" smtClean="0"/>
                        <a:t>참조</a:t>
                      </a:r>
                      <a:endParaRPr lang="en-US" altLang="ko-KR" sz="900" dirty="0" smtClean="0"/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sz="9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d.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 정보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로그인한 계정의 내 정보 화면으로 이동</a:t>
                      </a:r>
                      <a:endParaRPr lang="en-US" altLang="ko-KR" sz="9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e.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로그아웃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 시 로그아웃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됨</a:t>
                      </a:r>
                      <a:endParaRPr lang="en-US" altLang="ko-KR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53992" marB="539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900" b="1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LNB </a:t>
                      </a:r>
                      <a:r>
                        <a:rPr lang="ko-KR" altLang="en-US" sz="900" b="1" kern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9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1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-LNB </a:t>
                      </a:r>
                      <a:r>
                        <a:rPr lang="ko-KR" altLang="en-US" sz="900" b="0" kern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메뉴가 선택된 경우에만 해당 영역 노출</a:t>
                      </a:r>
                      <a:endParaRPr lang="en-US" altLang="ko-KR" sz="9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선택된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LNB </a:t>
                      </a:r>
                      <a:r>
                        <a:rPr lang="ko-KR" altLang="en-US" sz="900" b="0" kern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메뉴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 </a:t>
                      </a:r>
                      <a:r>
                        <a:rPr lang="ko-KR" altLang="en-US" sz="900" b="0" kern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구분될 수 있도록 색 달리 표시</a:t>
                      </a:r>
                      <a:endParaRPr lang="en-US" altLang="ko-KR" sz="900" b="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900" b="1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[Contents </a:t>
                      </a:r>
                      <a:r>
                        <a:rPr lang="ko-KR" altLang="en-US" sz="900" b="1" kern="120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영역</a:t>
                      </a:r>
                      <a:r>
                        <a:rPr lang="en-US" altLang="ko-KR" sz="9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endParaRPr lang="en-US" altLang="ko-KR" sz="900" b="1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콘텐츠가 노출되는 영역</a:t>
                      </a:r>
                      <a:endParaRPr lang="en-US" altLang="ko-KR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44"/>
          <p:cNvSpPr/>
          <p:nvPr/>
        </p:nvSpPr>
        <p:spPr>
          <a:xfrm>
            <a:off x="33619" y="698142"/>
            <a:ext cx="126000" cy="384630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 smtClean="0">
                <a:solidFill>
                  <a:sysClr val="window" lastClr="FFFFFF"/>
                </a:solidFill>
                <a:latin typeface="+mj-ea"/>
                <a:ea typeface="+mj-ea"/>
              </a:rPr>
              <a:t>1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9" name="숫자 표시"/>
          <p:cNvSpPr/>
          <p:nvPr/>
        </p:nvSpPr>
        <p:spPr>
          <a:xfrm>
            <a:off x="738898" y="626089"/>
            <a:ext cx="181790" cy="18179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숫자 표시"/>
          <p:cNvSpPr/>
          <p:nvPr/>
        </p:nvSpPr>
        <p:spPr>
          <a:xfrm>
            <a:off x="1577099" y="629023"/>
            <a:ext cx="181790" cy="18179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1b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숫자 표시"/>
          <p:cNvSpPr/>
          <p:nvPr/>
        </p:nvSpPr>
        <p:spPr>
          <a:xfrm>
            <a:off x="6916880" y="608894"/>
            <a:ext cx="181790" cy="18179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1d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44"/>
          <p:cNvSpPr/>
          <p:nvPr/>
        </p:nvSpPr>
        <p:spPr>
          <a:xfrm>
            <a:off x="33619" y="1118176"/>
            <a:ext cx="126000" cy="288978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2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29" name="숫자 표시"/>
          <p:cNvSpPr/>
          <p:nvPr/>
        </p:nvSpPr>
        <p:spPr>
          <a:xfrm>
            <a:off x="7508894" y="603033"/>
            <a:ext cx="181790" cy="18179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1e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숫자 표시"/>
          <p:cNvSpPr/>
          <p:nvPr/>
        </p:nvSpPr>
        <p:spPr>
          <a:xfrm>
            <a:off x="1427630" y="1059846"/>
            <a:ext cx="181790" cy="18179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44"/>
          <p:cNvSpPr/>
          <p:nvPr/>
        </p:nvSpPr>
        <p:spPr>
          <a:xfrm>
            <a:off x="33619" y="1450360"/>
            <a:ext cx="126000" cy="5247251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 smtClean="0">
                <a:solidFill>
                  <a:sysClr val="window" lastClr="FFFFFF"/>
                </a:solidFill>
                <a:latin typeface="+mj-ea"/>
                <a:ea typeface="+mj-ea"/>
              </a:rPr>
              <a:t>3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61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9888" y="3788090"/>
            <a:ext cx="8068734" cy="432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88" y="2250472"/>
            <a:ext cx="8068734" cy="432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8082" y="685470"/>
            <a:ext cx="8068734" cy="432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구조 </a:t>
            </a:r>
            <a:r>
              <a:rPr lang="en-US" altLang="ko-KR" dirty="0" smtClean="0"/>
              <a:t>(GNB/LNB </a:t>
            </a:r>
            <a:r>
              <a:rPr lang="ko-KR" altLang="en-US" smtClean="0"/>
              <a:t>상세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직사각형 63"/>
          <p:cNvSpPr/>
          <p:nvPr/>
        </p:nvSpPr>
        <p:spPr bwMode="auto">
          <a:xfrm>
            <a:off x="108082" y="685470"/>
            <a:ext cx="8068734" cy="1278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101" y="756324"/>
            <a:ext cx="525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[</a:t>
            </a:r>
            <a:r>
              <a:rPr lang="ko-KR" altLang="en-US" sz="1000" b="1" smtClean="0">
                <a:latin typeface="+mn-ea"/>
              </a:rPr>
              <a:t>회사</a:t>
            </a:r>
            <a:r>
              <a:rPr lang="en-US" altLang="ko-KR" sz="1000" b="1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LOGO]   </a:t>
            </a:r>
            <a:r>
              <a:rPr lang="ko-KR" altLang="en-US" sz="1000" b="1" dirty="0" smtClean="0">
                <a:latin typeface="+mn-ea"/>
              </a:rPr>
              <a:t>사용자 관리     검사 관리     고객서비스     </a:t>
            </a:r>
            <a:r>
              <a:rPr lang="ko-KR" altLang="en-US" sz="1000" b="1" dirty="0" err="1" smtClean="0">
                <a:latin typeface="+mn-ea"/>
              </a:rPr>
              <a:t>제휴사</a:t>
            </a:r>
            <a:r>
              <a:rPr lang="ko-KR" altLang="en-US" sz="1000" b="1" dirty="0" smtClean="0">
                <a:latin typeface="+mn-ea"/>
              </a:rPr>
              <a:t> 관리     양식 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8907" y="782068"/>
            <a:ext cx="1199038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 정보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|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로그아웃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6057" y="764484"/>
            <a:ext cx="27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LNB </a:t>
            </a:r>
            <a:r>
              <a:rPr lang="ko-KR" altLang="en-US" sz="1000" b="1" smtClean="0">
                <a:latin typeface="+mn-ea"/>
              </a:rPr>
              <a:t>메뉴 미 선택 상태 </a:t>
            </a:r>
            <a:r>
              <a:rPr lang="en-US" altLang="ko-KR" sz="1000" b="1" dirty="0" smtClean="0">
                <a:latin typeface="+mn-ea"/>
              </a:rPr>
              <a:t>(e.g. </a:t>
            </a:r>
            <a:r>
              <a:rPr lang="ko-KR" altLang="en-US" sz="1000" b="1" smtClean="0">
                <a:latin typeface="+mn-ea"/>
              </a:rPr>
              <a:t>대시보드</a:t>
            </a:r>
            <a:r>
              <a:rPr lang="en-US" altLang="ko-KR" sz="1000" b="1" dirty="0" smtClean="0">
                <a:latin typeface="+mn-ea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08082" y="2241680"/>
            <a:ext cx="8068734" cy="1301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101" y="2312534"/>
            <a:ext cx="525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[</a:t>
            </a:r>
            <a:r>
              <a:rPr lang="ko-KR" altLang="en-US" sz="1000" b="1" smtClean="0">
                <a:latin typeface="+mn-ea"/>
              </a:rPr>
              <a:t>회사</a:t>
            </a:r>
            <a:r>
              <a:rPr lang="en-US" altLang="ko-KR" sz="1000" b="1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LOGO]   </a:t>
            </a:r>
            <a:r>
              <a:rPr lang="ko-KR" altLang="en-US" sz="1000" b="1" dirty="0" smtClean="0">
                <a:latin typeface="+mn-ea"/>
              </a:rPr>
              <a:t>사용자 관리     검사 관리     고객서비스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제휴사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관리 </a:t>
            </a:r>
            <a:r>
              <a:rPr lang="ko-KR" altLang="en-US" sz="1000" b="1" dirty="0" smtClean="0">
                <a:latin typeface="+mn-ea"/>
              </a:rPr>
              <a:t>    양식 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8907" y="2338278"/>
            <a:ext cx="1199038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 정보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|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로그아웃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35463" y="2655246"/>
            <a:ext cx="972309" cy="546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 Depth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 Depth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25" descr="화면 캡처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4688064" y="2404235"/>
            <a:ext cx="240605" cy="32055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06056" y="2306970"/>
            <a:ext cx="290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GNB</a:t>
            </a:r>
            <a:r>
              <a:rPr lang="ko-KR" altLang="en-US" sz="1000" b="1" smtClean="0">
                <a:latin typeface="+mn-ea"/>
              </a:rPr>
              <a:t>에 마우스 오버 시 </a:t>
            </a:r>
            <a:r>
              <a:rPr lang="en-US" altLang="ko-KR" sz="1000" b="1" dirty="0" smtClean="0">
                <a:latin typeface="+mn-ea"/>
              </a:rPr>
              <a:t>LNB </a:t>
            </a:r>
            <a:r>
              <a:rPr lang="ko-KR" altLang="en-US" sz="1000" b="1" smtClean="0">
                <a:latin typeface="+mn-ea"/>
              </a:rPr>
              <a:t>메뉴 리스트 노출 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8082" y="3783262"/>
            <a:ext cx="8068734" cy="1301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101" y="3854116"/>
            <a:ext cx="525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[</a:t>
            </a:r>
            <a:r>
              <a:rPr lang="ko-KR" altLang="en-US" sz="1000" b="1" smtClean="0">
                <a:latin typeface="+mn-ea"/>
              </a:rPr>
              <a:t>회사</a:t>
            </a:r>
            <a:r>
              <a:rPr lang="en-US" altLang="ko-KR" sz="1000" b="1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LOGO]   </a:t>
            </a:r>
            <a:r>
              <a:rPr lang="ko-KR" altLang="en-US" sz="1000" b="1" dirty="0" smtClean="0">
                <a:latin typeface="+mn-ea"/>
              </a:rPr>
              <a:t>사용자 관리     검사 관리     고객서비스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제휴사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관리 </a:t>
            </a:r>
            <a:r>
              <a:rPr lang="ko-KR" altLang="en-US" sz="1000" b="1" dirty="0" smtClean="0">
                <a:latin typeface="+mn-ea"/>
              </a:rPr>
              <a:t>    양식 관리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8907" y="3879860"/>
            <a:ext cx="1199038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 정보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| </a:t>
            </a:r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로그아웃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111014" y="4530958"/>
            <a:ext cx="806873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35373" y="4253554"/>
            <a:ext cx="260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>
                <a:solidFill>
                  <a:srgbClr val="FF0000"/>
                </a:solidFill>
                <a:latin typeface="+mn-ea"/>
              </a:rPr>
              <a:t>보험사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관리      </a:t>
            </a:r>
            <a:r>
              <a:rPr lang="en-US" altLang="ko-KR" sz="900" b="1" smtClean="0">
                <a:latin typeface="+mn-ea"/>
              </a:rPr>
              <a:t>2 </a:t>
            </a:r>
            <a:r>
              <a:rPr lang="en-US" altLang="ko-KR" sz="900" b="1" dirty="0" smtClean="0">
                <a:latin typeface="+mn-ea"/>
              </a:rPr>
              <a:t>Depth</a:t>
            </a:r>
            <a:r>
              <a:rPr lang="ko-KR" altLang="en-US" sz="900" b="1" smtClean="0">
                <a:latin typeface="+mn-ea"/>
              </a:rPr>
              <a:t>메뉴      </a:t>
            </a:r>
            <a:r>
              <a:rPr lang="en-US" altLang="ko-KR" sz="900" b="1" dirty="0" smtClean="0">
                <a:latin typeface="+mn-ea"/>
              </a:rPr>
              <a:t>2Depth</a:t>
            </a:r>
            <a:r>
              <a:rPr lang="ko-KR" altLang="en-US" sz="900" b="1" smtClean="0">
                <a:latin typeface="+mn-ea"/>
              </a:rPr>
              <a:t>메뉴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06057" y="3849455"/>
            <a:ext cx="2754666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latin typeface="+mn-ea"/>
              </a:rPr>
              <a:t>GNB</a:t>
            </a:r>
            <a:r>
              <a:rPr lang="ko-KR" altLang="en-US" sz="1000" b="1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&gt; LNB</a:t>
            </a:r>
            <a:r>
              <a:rPr lang="ko-KR" altLang="en-US" sz="1000" b="1" smtClean="0">
                <a:latin typeface="+mn-ea"/>
              </a:rPr>
              <a:t>까지 선택한 상태</a:t>
            </a:r>
            <a:r>
              <a:rPr lang="en-US" altLang="ko-KR" sz="1000" b="1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67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 게시판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891" y="624259"/>
            <a:ext cx="6677115" cy="693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26730" y="589000"/>
            <a:ext cx="6879438" cy="4364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endParaRPr kumimoji="0" lang="ko-KR" altLang="en-US" sz="1200" b="1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0" name="표 5"/>
          <p:cNvGraphicFramePr>
            <a:graphicFrameLocks noGrp="1"/>
          </p:cNvGraphicFramePr>
          <p:nvPr>
            <p:extLst/>
          </p:nvPr>
        </p:nvGraphicFramePr>
        <p:xfrm>
          <a:off x="336685" y="1474681"/>
          <a:ext cx="6668322" cy="298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8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가입 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김미애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010-1234-5678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1971-12-10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2019-01-12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이철수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이종수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010-1234-5678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김희애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marL="0" marR="0" indent="0" algn="ctr" defTabSz="4976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유철수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이영희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010-1234-5678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김영철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박나래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010-1234-5678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문희영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탈퇴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658">
                <a:tc>
                  <a:txBody>
                    <a:bodyPr/>
                    <a:lstStyle/>
                    <a:p>
                      <a:pPr marL="0" marR="0" indent="0" algn="ctr" defTabSz="4976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90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이근철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010-5555-6666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휴면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6285006" y="4606325"/>
            <a:ext cx="720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>
                <a:solidFill>
                  <a:prstClr val="white"/>
                </a:solidFill>
                <a:latin typeface="+mn-ea"/>
              </a:rPr>
              <a:t>등록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98269" y="4606325"/>
            <a:ext cx="3508094" cy="2077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◀◀   ◀   1  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2    3    4    5     6    7    8    9    10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▶   ▶▶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07760" y="674648"/>
            <a:ext cx="1123391" cy="248776"/>
            <a:chOff x="7256961" y="1978547"/>
            <a:chExt cx="1123391" cy="248776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7256961" y="1984128"/>
              <a:ext cx="1035811" cy="239069"/>
            </a:xfrm>
            <a:prstGeom prst="roundRect">
              <a:avLst>
                <a:gd name="adj" fmla="val 9140"/>
              </a:avLst>
            </a:prstGeom>
            <a:solidFill>
              <a:schemeClr val="bg1"/>
            </a:solidFill>
            <a:ln w="6350">
              <a:solidFill>
                <a:sysClr val="window" lastClr="FFFFFF">
                  <a:lumMod val="75000"/>
                </a:sysClr>
              </a:solidFill>
            </a:ln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lnSpc>
                  <a:spcPct val="130000"/>
                </a:lnSpc>
                <a:tabLst>
                  <a:tab pos="714251" algn="l"/>
                </a:tabLst>
              </a:pPr>
              <a:r>
                <a:rPr lang="ko-KR" altLang="en-US" sz="800" kern="0" dirty="0" smtClean="0">
                  <a:ea typeface="맑은 고딕" pitchFamily="50" charset="-127"/>
                </a:rPr>
                <a:t>이름</a:t>
              </a:r>
              <a:endParaRPr lang="en-US" altLang="ko-KR" sz="800" kern="0" dirty="0">
                <a:ea typeface="맑은 고딕" pitchFamily="50" charset="-127"/>
              </a:endParaRPr>
            </a:p>
          </p:txBody>
        </p:sp>
        <p:sp>
          <p:nvSpPr>
            <p:cNvPr id="42" name="양쪽 모서리가 둥근 사각형 41"/>
            <p:cNvSpPr>
              <a:spLocks/>
            </p:cNvSpPr>
            <p:nvPr/>
          </p:nvSpPr>
          <p:spPr>
            <a:xfrm rot="5400000">
              <a:off x="8162403" y="2009373"/>
              <a:ext cx="248776" cy="187123"/>
            </a:xfrm>
            <a:prstGeom prst="round2SameRect">
              <a:avLst>
                <a:gd name="adj1" fmla="val 10192"/>
                <a:gd name="adj2" fmla="val 0"/>
              </a:avLst>
            </a:prstGeom>
            <a:gradFill flip="none" rotWithShape="0">
              <a:gsLst>
                <a:gs pos="23000">
                  <a:schemeClr val="bg1">
                    <a:lumMod val="75000"/>
                  </a:schemeClr>
                </a:gs>
                <a:gs pos="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Droid Sans" pitchFamily="34" charset="0"/>
              </a:endParaRPr>
            </a:p>
          </p:txBody>
        </p:sp>
        <p:sp>
          <p:nvSpPr>
            <p:cNvPr id="43" name="이등변 삼각형 71"/>
            <p:cNvSpPr/>
            <p:nvPr/>
          </p:nvSpPr>
          <p:spPr>
            <a:xfrm rot="10800000">
              <a:off x="8250306" y="2072878"/>
              <a:ext cx="74283" cy="66832"/>
            </a:xfrm>
            <a:custGeom>
              <a:avLst/>
              <a:gdLst>
                <a:gd name="connsiteX0" fmla="*/ 0 w 334368"/>
                <a:gd name="connsiteY0" fmla="*/ 176488 h 176488"/>
                <a:gd name="connsiteX1" fmla="*/ 167184 w 334368"/>
                <a:gd name="connsiteY1" fmla="*/ 0 h 176488"/>
                <a:gd name="connsiteX2" fmla="*/ 334368 w 334368"/>
                <a:gd name="connsiteY2" fmla="*/ 176488 h 176488"/>
                <a:gd name="connsiteX3" fmla="*/ 0 w 334368"/>
                <a:gd name="connsiteY3" fmla="*/ 176488 h 176488"/>
                <a:gd name="connsiteX0" fmla="*/ 0 w 334368"/>
                <a:gd name="connsiteY0" fmla="*/ 176488 h 176488"/>
                <a:gd name="connsiteX1" fmla="*/ 167184 w 334368"/>
                <a:gd name="connsiteY1" fmla="*/ 0 h 176488"/>
                <a:gd name="connsiteX2" fmla="*/ 334368 w 334368"/>
                <a:gd name="connsiteY2" fmla="*/ 176488 h 176488"/>
                <a:gd name="connsiteX3" fmla="*/ 308198 w 334368"/>
                <a:gd name="connsiteY3" fmla="*/ 176488 h 176488"/>
                <a:gd name="connsiteX4" fmla="*/ 0 w 334368"/>
                <a:gd name="connsiteY4" fmla="*/ 176488 h 176488"/>
                <a:gd name="connsiteX0" fmla="*/ 0 w 334368"/>
                <a:gd name="connsiteY0" fmla="*/ 176488 h 178869"/>
                <a:gd name="connsiteX1" fmla="*/ 167184 w 334368"/>
                <a:gd name="connsiteY1" fmla="*/ 0 h 178869"/>
                <a:gd name="connsiteX2" fmla="*/ 334368 w 334368"/>
                <a:gd name="connsiteY2" fmla="*/ 176488 h 178869"/>
                <a:gd name="connsiteX3" fmla="*/ 308198 w 334368"/>
                <a:gd name="connsiteY3" fmla="*/ 176488 h 178869"/>
                <a:gd name="connsiteX4" fmla="*/ 22448 w 334368"/>
                <a:gd name="connsiteY4" fmla="*/ 178869 h 178869"/>
                <a:gd name="connsiteX5" fmla="*/ 0 w 334368"/>
                <a:gd name="connsiteY5" fmla="*/ 176488 h 178869"/>
                <a:gd name="connsiteX0" fmla="*/ 0 w 358181"/>
                <a:gd name="connsiteY0" fmla="*/ 133626 h 178869"/>
                <a:gd name="connsiteX1" fmla="*/ 190997 w 358181"/>
                <a:gd name="connsiteY1" fmla="*/ 0 h 178869"/>
                <a:gd name="connsiteX2" fmla="*/ 358181 w 358181"/>
                <a:gd name="connsiteY2" fmla="*/ 176488 h 178869"/>
                <a:gd name="connsiteX3" fmla="*/ 332011 w 358181"/>
                <a:gd name="connsiteY3" fmla="*/ 176488 h 178869"/>
                <a:gd name="connsiteX4" fmla="*/ 46261 w 358181"/>
                <a:gd name="connsiteY4" fmla="*/ 178869 h 178869"/>
                <a:gd name="connsiteX5" fmla="*/ 0 w 358181"/>
                <a:gd name="connsiteY5" fmla="*/ 133626 h 178869"/>
                <a:gd name="connsiteX0" fmla="*/ 84708 w 311920"/>
                <a:gd name="connsiteY0" fmla="*/ 133626 h 178869"/>
                <a:gd name="connsiteX1" fmla="*/ 144736 w 311920"/>
                <a:gd name="connsiteY1" fmla="*/ 0 h 178869"/>
                <a:gd name="connsiteX2" fmla="*/ 311920 w 311920"/>
                <a:gd name="connsiteY2" fmla="*/ 176488 h 178869"/>
                <a:gd name="connsiteX3" fmla="*/ 285750 w 311920"/>
                <a:gd name="connsiteY3" fmla="*/ 176488 h 178869"/>
                <a:gd name="connsiteX4" fmla="*/ 0 w 311920"/>
                <a:gd name="connsiteY4" fmla="*/ 178869 h 178869"/>
                <a:gd name="connsiteX5" fmla="*/ 84708 w 311920"/>
                <a:gd name="connsiteY5" fmla="*/ 133626 h 178869"/>
                <a:gd name="connsiteX0" fmla="*/ 0 w 324844"/>
                <a:gd name="connsiteY0" fmla="*/ 159820 h 178869"/>
                <a:gd name="connsiteX1" fmla="*/ 157660 w 324844"/>
                <a:gd name="connsiteY1" fmla="*/ 0 h 178869"/>
                <a:gd name="connsiteX2" fmla="*/ 324844 w 324844"/>
                <a:gd name="connsiteY2" fmla="*/ 176488 h 178869"/>
                <a:gd name="connsiteX3" fmla="*/ 298674 w 324844"/>
                <a:gd name="connsiteY3" fmla="*/ 176488 h 178869"/>
                <a:gd name="connsiteX4" fmla="*/ 12924 w 324844"/>
                <a:gd name="connsiteY4" fmla="*/ 178869 h 178869"/>
                <a:gd name="connsiteX5" fmla="*/ 0 w 324844"/>
                <a:gd name="connsiteY5" fmla="*/ 159820 h 178869"/>
                <a:gd name="connsiteX0" fmla="*/ 1363 w 326207"/>
                <a:gd name="connsiteY0" fmla="*/ 159820 h 176488"/>
                <a:gd name="connsiteX1" fmla="*/ 159023 w 326207"/>
                <a:gd name="connsiteY1" fmla="*/ 0 h 176488"/>
                <a:gd name="connsiteX2" fmla="*/ 326207 w 326207"/>
                <a:gd name="connsiteY2" fmla="*/ 176488 h 176488"/>
                <a:gd name="connsiteX3" fmla="*/ 300037 w 326207"/>
                <a:gd name="connsiteY3" fmla="*/ 176488 h 176488"/>
                <a:gd name="connsiteX4" fmla="*/ 0 w 326207"/>
                <a:gd name="connsiteY4" fmla="*/ 176488 h 176488"/>
                <a:gd name="connsiteX5" fmla="*/ 1363 w 326207"/>
                <a:gd name="connsiteY5" fmla="*/ 159820 h 176488"/>
                <a:gd name="connsiteX0" fmla="*/ 1363 w 323826"/>
                <a:gd name="connsiteY0" fmla="*/ 159820 h 176488"/>
                <a:gd name="connsiteX1" fmla="*/ 159023 w 323826"/>
                <a:gd name="connsiteY1" fmla="*/ 0 h 176488"/>
                <a:gd name="connsiteX2" fmla="*/ 323826 w 323826"/>
                <a:gd name="connsiteY2" fmla="*/ 166963 h 176488"/>
                <a:gd name="connsiteX3" fmla="*/ 300037 w 323826"/>
                <a:gd name="connsiteY3" fmla="*/ 176488 h 176488"/>
                <a:gd name="connsiteX4" fmla="*/ 0 w 323826"/>
                <a:gd name="connsiteY4" fmla="*/ 176488 h 176488"/>
                <a:gd name="connsiteX5" fmla="*/ 1363 w 323826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00037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14324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21467"/>
                <a:gd name="connsiteY0" fmla="*/ 159820 h 176488"/>
                <a:gd name="connsiteX1" fmla="*/ 159023 w 321467"/>
                <a:gd name="connsiteY1" fmla="*/ 0 h 176488"/>
                <a:gd name="connsiteX2" fmla="*/ 316683 w 321467"/>
                <a:gd name="connsiteY2" fmla="*/ 159819 h 176488"/>
                <a:gd name="connsiteX3" fmla="*/ 321467 w 321467"/>
                <a:gd name="connsiteY3" fmla="*/ 176488 h 176488"/>
                <a:gd name="connsiteX4" fmla="*/ 0 w 321467"/>
                <a:gd name="connsiteY4" fmla="*/ 176488 h 176488"/>
                <a:gd name="connsiteX5" fmla="*/ 1363 w 321467"/>
                <a:gd name="connsiteY5" fmla="*/ 159820 h 176488"/>
                <a:gd name="connsiteX0" fmla="*/ 1363 w 321467"/>
                <a:gd name="connsiteY0" fmla="*/ 159820 h 176488"/>
                <a:gd name="connsiteX1" fmla="*/ 159023 w 321467"/>
                <a:gd name="connsiteY1" fmla="*/ 0 h 176488"/>
                <a:gd name="connsiteX2" fmla="*/ 316683 w 321467"/>
                <a:gd name="connsiteY2" fmla="*/ 159819 h 176488"/>
                <a:gd name="connsiteX3" fmla="*/ 321467 w 321467"/>
                <a:gd name="connsiteY3" fmla="*/ 176488 h 176488"/>
                <a:gd name="connsiteX4" fmla="*/ 0 w 321467"/>
                <a:gd name="connsiteY4" fmla="*/ 176488 h 176488"/>
                <a:gd name="connsiteX5" fmla="*/ 1363 w 321467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14324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14324"/>
                <a:gd name="connsiteY0" fmla="*/ 159820 h 176488"/>
                <a:gd name="connsiteX1" fmla="*/ 159023 w 314324"/>
                <a:gd name="connsiteY1" fmla="*/ 0 h 176488"/>
                <a:gd name="connsiteX2" fmla="*/ 314302 w 314324"/>
                <a:gd name="connsiteY2" fmla="*/ 150294 h 176488"/>
                <a:gd name="connsiteX3" fmla="*/ 314324 w 314324"/>
                <a:gd name="connsiteY3" fmla="*/ 176488 h 176488"/>
                <a:gd name="connsiteX4" fmla="*/ 0 w 314324"/>
                <a:gd name="connsiteY4" fmla="*/ 176488 h 176488"/>
                <a:gd name="connsiteX5" fmla="*/ 1363 w 314324"/>
                <a:gd name="connsiteY5" fmla="*/ 159820 h 176488"/>
                <a:gd name="connsiteX0" fmla="*/ 1363 w 314324"/>
                <a:gd name="connsiteY0" fmla="*/ 159820 h 176488"/>
                <a:gd name="connsiteX1" fmla="*/ 159023 w 314324"/>
                <a:gd name="connsiteY1" fmla="*/ 0 h 176488"/>
                <a:gd name="connsiteX2" fmla="*/ 314302 w 314324"/>
                <a:gd name="connsiteY2" fmla="*/ 157438 h 176488"/>
                <a:gd name="connsiteX3" fmla="*/ 314324 w 314324"/>
                <a:gd name="connsiteY3" fmla="*/ 176488 h 176488"/>
                <a:gd name="connsiteX4" fmla="*/ 0 w 314324"/>
                <a:gd name="connsiteY4" fmla="*/ 176488 h 176488"/>
                <a:gd name="connsiteX5" fmla="*/ 1363 w 314324"/>
                <a:gd name="connsiteY5" fmla="*/ 159820 h 17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4" h="176488">
                  <a:moveTo>
                    <a:pt x="1363" y="159820"/>
                  </a:moveTo>
                  <a:lnTo>
                    <a:pt x="159023" y="0"/>
                  </a:lnTo>
                  <a:lnTo>
                    <a:pt x="314302" y="157438"/>
                  </a:lnTo>
                  <a:cubicBezTo>
                    <a:pt x="314309" y="166169"/>
                    <a:pt x="314317" y="167757"/>
                    <a:pt x="314324" y="176488"/>
                  </a:cubicBezTo>
                  <a:lnTo>
                    <a:pt x="0" y="176488"/>
                  </a:lnTo>
                  <a:lnTo>
                    <a:pt x="1363" y="15982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175" cap="rnd" cmpd="sng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prstDash val="solid"/>
              <a:bevel/>
            </a:ln>
            <a:effectLst>
              <a:glow rad="12700">
                <a:schemeClr val="bg1">
                  <a:alpha val="4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  <a:cs typeface="Droid Sans" pitchFamily="34" charset="0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626853" y="685824"/>
            <a:ext cx="1665709" cy="237600"/>
          </a:xfrm>
          <a:prstGeom prst="roundRect">
            <a:avLst>
              <a:gd name="adj" fmla="val 9140"/>
            </a:avLst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>
              <a:lnSpc>
                <a:spcPct val="130000"/>
              </a:lnSpc>
              <a:tabLst>
                <a:tab pos="714251" algn="l"/>
              </a:tabLst>
            </a:pPr>
            <a:endParaRPr lang="en-US" altLang="ko-KR" sz="800" kern="0" dirty="0">
              <a:solidFill>
                <a:schemeClr val="bg1">
                  <a:lumMod val="6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6134491" y="1026634"/>
            <a:ext cx="800165" cy="2217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 smtClean="0">
                <a:solidFill>
                  <a:schemeClr val="bg1"/>
                </a:solidFill>
                <a:latin typeface="+mn-ea"/>
              </a:rPr>
              <a:t>조회</a:t>
            </a:r>
            <a:endParaRPr kumimoji="0" lang="ko-KR" altLang="en-US" sz="800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056266" y="1002190"/>
            <a:ext cx="2096616" cy="230676"/>
            <a:chOff x="2772544" y="1533991"/>
            <a:chExt cx="2096616" cy="23067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624" y="1540259"/>
              <a:ext cx="224408" cy="224408"/>
            </a:xfrm>
            <a:prstGeom prst="rect">
              <a:avLst/>
            </a:prstGeom>
          </p:spPr>
        </p:pic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2772544" y="1544451"/>
              <a:ext cx="720080" cy="216024"/>
            </a:xfrm>
            <a:custGeom>
              <a:avLst/>
              <a:gdLst>
                <a:gd name="T0" fmla="*/ 40 w 720"/>
                <a:gd name="T1" fmla="*/ 0 h 200"/>
                <a:gd name="T2" fmla="*/ 680 w 720"/>
                <a:gd name="T3" fmla="*/ 0 h 200"/>
                <a:gd name="T4" fmla="*/ 720 w 720"/>
                <a:gd name="T5" fmla="*/ 40 h 200"/>
                <a:gd name="T6" fmla="*/ 720 w 720"/>
                <a:gd name="T7" fmla="*/ 160 h 200"/>
                <a:gd name="T8" fmla="*/ 680 w 720"/>
                <a:gd name="T9" fmla="*/ 200 h 200"/>
                <a:gd name="T10" fmla="*/ 40 w 720"/>
                <a:gd name="T11" fmla="*/ 200 h 200"/>
                <a:gd name="T12" fmla="*/ 0 w 720"/>
                <a:gd name="T13" fmla="*/ 160 h 200"/>
                <a:gd name="T14" fmla="*/ 0 w 720"/>
                <a:gd name="T15" fmla="*/ 40 h 200"/>
                <a:gd name="T16" fmla="*/ 40 w 720"/>
                <a:gd name="T17" fmla="*/ 0 h 200"/>
                <a:gd name="T18" fmla="*/ 40 w 720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00">
                  <a:moveTo>
                    <a:pt x="40" y="0"/>
                  </a:moveTo>
                  <a:lnTo>
                    <a:pt x="680" y="0"/>
                  </a:lnTo>
                  <a:cubicBezTo>
                    <a:pt x="706" y="0"/>
                    <a:pt x="720" y="13"/>
                    <a:pt x="720" y="40"/>
                  </a:cubicBezTo>
                  <a:lnTo>
                    <a:pt x="720" y="160"/>
                  </a:lnTo>
                  <a:cubicBezTo>
                    <a:pt x="720" y="186"/>
                    <a:pt x="706" y="200"/>
                    <a:pt x="680" y="200"/>
                  </a:cubicBezTo>
                  <a:lnTo>
                    <a:pt x="40" y="200"/>
                  </a:lnTo>
                  <a:cubicBezTo>
                    <a:pt x="13" y="200"/>
                    <a:pt x="0" y="186"/>
                    <a:pt x="0" y="160"/>
                  </a:cubicBezTo>
                  <a:lnTo>
                    <a:pt x="0" y="40"/>
                  </a:lnTo>
                  <a:cubicBezTo>
                    <a:pt x="0" y="13"/>
                    <a:pt x="13" y="0"/>
                    <a:pt x="40" y="0"/>
                  </a:cubicBezTo>
                  <a:lnTo>
                    <a:pt x="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CCCC"/>
                </a:gs>
              </a:gsLst>
              <a:lin ang="5400000"/>
            </a:gradFill>
            <a:ln w="8144">
              <a:solidFill>
                <a:srgbClr val="66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ko-KR" sz="800" dirty="0" smtClean="0"/>
                <a:t>2018-09-01</a:t>
              </a:r>
              <a:endParaRPr lang="ko-KR" altLang="en-US" sz="800" dirty="0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752" y="1540259"/>
              <a:ext cx="224408" cy="224408"/>
            </a:xfrm>
            <a:prstGeom prst="rect">
              <a:avLst/>
            </a:prstGeom>
          </p:spPr>
        </p:pic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924672" y="1544451"/>
              <a:ext cx="720080" cy="216024"/>
            </a:xfrm>
            <a:custGeom>
              <a:avLst/>
              <a:gdLst>
                <a:gd name="T0" fmla="*/ 40 w 720"/>
                <a:gd name="T1" fmla="*/ 0 h 200"/>
                <a:gd name="T2" fmla="*/ 680 w 720"/>
                <a:gd name="T3" fmla="*/ 0 h 200"/>
                <a:gd name="T4" fmla="*/ 720 w 720"/>
                <a:gd name="T5" fmla="*/ 40 h 200"/>
                <a:gd name="T6" fmla="*/ 720 w 720"/>
                <a:gd name="T7" fmla="*/ 160 h 200"/>
                <a:gd name="T8" fmla="*/ 680 w 720"/>
                <a:gd name="T9" fmla="*/ 200 h 200"/>
                <a:gd name="T10" fmla="*/ 40 w 720"/>
                <a:gd name="T11" fmla="*/ 200 h 200"/>
                <a:gd name="T12" fmla="*/ 0 w 720"/>
                <a:gd name="T13" fmla="*/ 160 h 200"/>
                <a:gd name="T14" fmla="*/ 0 w 720"/>
                <a:gd name="T15" fmla="*/ 40 h 200"/>
                <a:gd name="T16" fmla="*/ 40 w 720"/>
                <a:gd name="T17" fmla="*/ 0 h 200"/>
                <a:gd name="T18" fmla="*/ 40 w 720"/>
                <a:gd name="T1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200">
                  <a:moveTo>
                    <a:pt x="40" y="0"/>
                  </a:moveTo>
                  <a:lnTo>
                    <a:pt x="680" y="0"/>
                  </a:lnTo>
                  <a:cubicBezTo>
                    <a:pt x="706" y="0"/>
                    <a:pt x="720" y="13"/>
                    <a:pt x="720" y="40"/>
                  </a:cubicBezTo>
                  <a:lnTo>
                    <a:pt x="720" y="160"/>
                  </a:lnTo>
                  <a:cubicBezTo>
                    <a:pt x="720" y="186"/>
                    <a:pt x="706" y="200"/>
                    <a:pt x="680" y="200"/>
                  </a:cubicBezTo>
                  <a:lnTo>
                    <a:pt x="40" y="200"/>
                  </a:lnTo>
                  <a:cubicBezTo>
                    <a:pt x="13" y="200"/>
                    <a:pt x="0" y="186"/>
                    <a:pt x="0" y="160"/>
                  </a:cubicBezTo>
                  <a:lnTo>
                    <a:pt x="0" y="40"/>
                  </a:lnTo>
                  <a:cubicBezTo>
                    <a:pt x="0" y="13"/>
                    <a:pt x="13" y="0"/>
                    <a:pt x="40" y="0"/>
                  </a:cubicBezTo>
                  <a:lnTo>
                    <a:pt x="4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CCCC"/>
                </a:gs>
              </a:gsLst>
              <a:lin ang="5400000"/>
            </a:gradFill>
            <a:ln w="8144">
              <a:solidFill>
                <a:srgbClr val="6666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ko-KR" sz="800" dirty="0" smtClean="0"/>
                <a:t>2019-08-31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01292" y="153399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~</a:t>
              </a:r>
              <a:endParaRPr lang="ko-KR" altLang="en-US" sz="8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71853" y="998331"/>
            <a:ext cx="68441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latin typeface="+mn-ea"/>
              </a:rPr>
              <a:t>가입 일자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6285006" y="1782136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2" name="Freeform 57"/>
          <p:cNvSpPr>
            <a:spLocks/>
          </p:cNvSpPr>
          <p:nvPr/>
        </p:nvSpPr>
        <p:spPr bwMode="auto">
          <a:xfrm>
            <a:off x="6285006" y="2055277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3" name="Freeform 57"/>
          <p:cNvSpPr>
            <a:spLocks/>
          </p:cNvSpPr>
          <p:nvPr/>
        </p:nvSpPr>
        <p:spPr bwMode="auto">
          <a:xfrm>
            <a:off x="6285006" y="2328418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6285006" y="2601559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5" name="Freeform 57"/>
          <p:cNvSpPr>
            <a:spLocks/>
          </p:cNvSpPr>
          <p:nvPr/>
        </p:nvSpPr>
        <p:spPr bwMode="auto">
          <a:xfrm>
            <a:off x="6285006" y="2874700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6" name="Freeform 57"/>
          <p:cNvSpPr>
            <a:spLocks/>
          </p:cNvSpPr>
          <p:nvPr/>
        </p:nvSpPr>
        <p:spPr bwMode="auto">
          <a:xfrm>
            <a:off x="6285006" y="3147841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7" name="Freeform 57"/>
          <p:cNvSpPr>
            <a:spLocks/>
          </p:cNvSpPr>
          <p:nvPr/>
        </p:nvSpPr>
        <p:spPr bwMode="auto">
          <a:xfrm>
            <a:off x="6285006" y="3420982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8" name="Freeform 57"/>
          <p:cNvSpPr>
            <a:spLocks/>
          </p:cNvSpPr>
          <p:nvPr/>
        </p:nvSpPr>
        <p:spPr bwMode="auto">
          <a:xfrm>
            <a:off x="6285006" y="3694123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69" name="Freeform 57"/>
          <p:cNvSpPr>
            <a:spLocks/>
          </p:cNvSpPr>
          <p:nvPr/>
        </p:nvSpPr>
        <p:spPr bwMode="auto">
          <a:xfrm>
            <a:off x="6285006" y="4240406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5400000"/>
          </a:gradFill>
          <a:ln w="3175">
            <a:solidFill>
              <a:srgbClr val="66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/>
              <a:t>초기화</a:t>
            </a:r>
            <a:endParaRPr lang="ko-KR" altLang="en-US" sz="700" dirty="0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6285006" y="3967264"/>
            <a:ext cx="451805" cy="178471"/>
          </a:xfrm>
          <a:custGeom>
            <a:avLst/>
            <a:gdLst>
              <a:gd name="T0" fmla="*/ 40 w 720"/>
              <a:gd name="T1" fmla="*/ 0 h 200"/>
              <a:gd name="T2" fmla="*/ 680 w 720"/>
              <a:gd name="T3" fmla="*/ 0 h 200"/>
              <a:gd name="T4" fmla="*/ 720 w 720"/>
              <a:gd name="T5" fmla="*/ 40 h 200"/>
              <a:gd name="T6" fmla="*/ 720 w 720"/>
              <a:gd name="T7" fmla="*/ 160 h 200"/>
              <a:gd name="T8" fmla="*/ 680 w 720"/>
              <a:gd name="T9" fmla="*/ 200 h 200"/>
              <a:gd name="T10" fmla="*/ 40 w 720"/>
              <a:gd name="T11" fmla="*/ 200 h 200"/>
              <a:gd name="T12" fmla="*/ 0 w 720"/>
              <a:gd name="T13" fmla="*/ 160 h 200"/>
              <a:gd name="T14" fmla="*/ 0 w 720"/>
              <a:gd name="T15" fmla="*/ 40 h 200"/>
              <a:gd name="T16" fmla="*/ 40 w 720"/>
              <a:gd name="T17" fmla="*/ 0 h 200"/>
              <a:gd name="T18" fmla="*/ 40 w 720"/>
              <a:gd name="T19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00">
                <a:moveTo>
                  <a:pt x="40" y="0"/>
                </a:moveTo>
                <a:lnTo>
                  <a:pt x="680" y="0"/>
                </a:lnTo>
                <a:cubicBezTo>
                  <a:pt x="706" y="0"/>
                  <a:pt x="720" y="13"/>
                  <a:pt x="720" y="40"/>
                </a:cubicBezTo>
                <a:lnTo>
                  <a:pt x="720" y="160"/>
                </a:lnTo>
                <a:cubicBezTo>
                  <a:pt x="720" y="186"/>
                  <a:pt x="706" y="200"/>
                  <a:pt x="680" y="200"/>
                </a:cubicBezTo>
                <a:lnTo>
                  <a:pt x="40" y="200"/>
                </a:lnTo>
                <a:cubicBezTo>
                  <a:pt x="13" y="200"/>
                  <a:pt x="0" y="186"/>
                  <a:pt x="0" y="160"/>
                </a:cubicBezTo>
                <a:lnTo>
                  <a:pt x="0" y="40"/>
                </a:lnTo>
                <a:cubicBezTo>
                  <a:pt x="0" y="13"/>
                  <a:pt x="13" y="0"/>
                  <a:pt x="40" y="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rgbClr val="666666"/>
            </a:solidFill>
            <a:round/>
            <a:headEnd/>
            <a:tailEnd/>
          </a:ln>
          <a:effectLst/>
          <a:extLst/>
        </p:spPr>
        <p:txBody>
          <a:bodyPr lIns="36000" tIns="0" rIns="36000" bIns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초기화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7" name="그림 76" descr="화면 캡처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79" y="3211584"/>
            <a:ext cx="291132" cy="387869"/>
          </a:xfrm>
          <a:prstGeom prst="rect">
            <a:avLst/>
          </a:prstGeom>
        </p:spPr>
      </p:pic>
      <p:graphicFrame>
        <p:nvGraphicFramePr>
          <p:cNvPr id="78" name="표 6"/>
          <p:cNvGraphicFramePr>
            <a:graphicFrameLocks noGrp="1"/>
          </p:cNvGraphicFramePr>
          <p:nvPr>
            <p:extLst/>
          </p:nvPr>
        </p:nvGraphicFramePr>
        <p:xfrm>
          <a:off x="8294246" y="700101"/>
          <a:ext cx="3783454" cy="4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게시판 종류에 따라 일반 게시판에서 변경하여 사용함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칼럼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버튼 등</a:t>
                      </a:r>
                      <a:r>
                        <a:rPr lang="en-US" altLang="ko-KR" sz="9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95171"/>
                  </a:ext>
                </a:extLst>
              </a:tr>
              <a:tr h="325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영역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레이어 버튼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달력 레이어 뜸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29702"/>
                  </a:ext>
                </a:extLst>
              </a:tr>
              <a:tr h="3251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 영역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 행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설명이 없으면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줄까지 표시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이상인 경우 다음페이지로 넘어감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화면이 존재하는 경우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행에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cursor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가져가면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hand cursor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바뀌면서 행 전체에 색이 진하게 적용되어 선택된 영역임을 알 수 있도록 함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상세 화면으로 이동함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헤더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중앙 정렬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 길이 문자열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좌측 정렬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 길이 숫자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조회수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 등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우측정렬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 길이 문자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값이 지정된 경우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등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중앙 정렬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3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표시 영역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게시물이 없는 경우 페이지 노출 안함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위치한 페이지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Bold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색을 다르게 하여 구분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이동할 페이지가 없는 경우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방향 버튼 비활성화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◀/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▶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해당 페이지의 한 페이지 앞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 이동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lnSpc>
                          <a:spcPct val="130000"/>
                        </a:lnSpc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◀◀/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▶▶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시 최초 페이지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 페이지로 이동</a:t>
                      </a: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직사각형 44"/>
          <p:cNvSpPr/>
          <p:nvPr/>
        </p:nvSpPr>
        <p:spPr>
          <a:xfrm>
            <a:off x="59995" y="566138"/>
            <a:ext cx="126000" cy="824489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 smtClean="0">
                <a:solidFill>
                  <a:sysClr val="window" lastClr="FFFFFF"/>
                </a:solidFill>
                <a:latin typeface="+mj-ea"/>
                <a:ea typeface="+mj-ea"/>
              </a:rPr>
              <a:t>1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34540" y="693787"/>
            <a:ext cx="684413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800" b="1" dirty="0" smtClean="0">
                <a:latin typeface="+mn-ea"/>
              </a:rPr>
              <a:t>사용여부</a:t>
            </a:r>
            <a:endParaRPr lang="en-US" altLang="ko-KR" sz="800" b="1" dirty="0">
              <a:latin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91566" y="714905"/>
            <a:ext cx="2210618" cy="184666"/>
            <a:chOff x="3929346" y="6305134"/>
            <a:chExt cx="2210618" cy="184666"/>
          </a:xfrm>
        </p:grpSpPr>
        <p:sp>
          <p:nvSpPr>
            <p:cNvPr id="83" name="직사각형 82"/>
            <p:cNvSpPr/>
            <p:nvPr/>
          </p:nvSpPr>
          <p:spPr>
            <a:xfrm>
              <a:off x="4670331" y="6305134"/>
              <a:ext cx="205184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</a:rPr>
                <a:t>사용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4474930" y="6321193"/>
              <a:ext cx="144000" cy="144000"/>
            </a:xfrm>
            <a:prstGeom prst="ellipse">
              <a:avLst/>
            </a:prstGeom>
            <a:gradFill flip="none" rotWithShape="1">
              <a:gsLst>
                <a:gs pos="23000">
                  <a:schemeClr val="bg1">
                    <a:lumMod val="75000"/>
                  </a:schemeClr>
                </a:gs>
                <a:gs pos="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232660" y="6305134"/>
              <a:ext cx="359249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latin typeface="+mn-ea"/>
                </a:rPr>
                <a:t>휴면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5029639" y="6321193"/>
              <a:ext cx="144000" cy="144000"/>
            </a:xfrm>
            <a:prstGeom prst="ellipse">
              <a:avLst/>
            </a:prstGeom>
            <a:gradFill flip="none" rotWithShape="1">
              <a:gsLst>
                <a:gs pos="23000">
                  <a:schemeClr val="bg1">
                    <a:lumMod val="75000"/>
                  </a:schemeClr>
                </a:gs>
                <a:gs pos="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929346" y="6311348"/>
              <a:ext cx="400585" cy="160878"/>
              <a:chOff x="9407097" y="2307847"/>
              <a:chExt cx="400585" cy="160878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9602498" y="2307847"/>
                <a:ext cx="205184" cy="1608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latin typeface="+mn-ea"/>
                  </a:rPr>
                  <a:t>전체</a:t>
                </a:r>
                <a:endParaRPr lang="en-US" altLang="ko-KR" sz="800" dirty="0">
                  <a:latin typeface="+mn-ea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9407097" y="2319917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bg1">
                      <a:lumMod val="75000"/>
                    </a:schemeClr>
                  </a:gs>
                  <a:gs pos="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 w="3175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</p:grpSp>
        <p:sp>
          <p:nvSpPr>
            <p:cNvPr id="88" name="타원 87"/>
            <p:cNvSpPr/>
            <p:nvPr/>
          </p:nvSpPr>
          <p:spPr>
            <a:xfrm>
              <a:off x="3965071" y="6357193"/>
              <a:ext cx="72000" cy="72000"/>
            </a:xfrm>
            <a:prstGeom prst="ellipse">
              <a:avLst/>
            </a:prstGeom>
            <a:solidFill>
              <a:schemeClr val="tx1"/>
            </a:solidFill>
            <a:ln w="3175" cap="rnd" cmpd="sng">
              <a:solidFill>
                <a:schemeClr val="tx1"/>
              </a:solidFill>
              <a:prstDash val="solid"/>
              <a:bevel/>
            </a:ln>
            <a:effectLst>
              <a:glow rad="12700">
                <a:schemeClr val="bg1">
                  <a:alpha val="4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780715" y="6308066"/>
              <a:ext cx="359249" cy="1608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 smtClean="0">
                  <a:latin typeface="+mn-ea"/>
                </a:rPr>
                <a:t>탈퇴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5577694" y="6324125"/>
              <a:ext cx="144000" cy="144000"/>
            </a:xfrm>
            <a:prstGeom prst="ellipse">
              <a:avLst/>
            </a:prstGeom>
            <a:gradFill flip="none" rotWithShape="1">
              <a:gsLst>
                <a:gs pos="23000">
                  <a:schemeClr val="bg1">
                    <a:lumMod val="75000"/>
                  </a:schemeClr>
                </a:gs>
                <a:gs pos="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112" name="직사각형 44"/>
          <p:cNvSpPr/>
          <p:nvPr/>
        </p:nvSpPr>
        <p:spPr>
          <a:xfrm>
            <a:off x="59995" y="1385631"/>
            <a:ext cx="126000" cy="3095154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2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13" name="직사각형 44"/>
          <p:cNvSpPr/>
          <p:nvPr/>
        </p:nvSpPr>
        <p:spPr>
          <a:xfrm>
            <a:off x="59995" y="4483090"/>
            <a:ext cx="126000" cy="511942"/>
          </a:xfrm>
          <a:prstGeom prst="rect">
            <a:avLst/>
          </a:prstGeom>
          <a:solidFill>
            <a:srgbClr val="F7964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lIns="0" tIns="49758" rIns="0" bIns="49758" rtlCol="0" anchor="ctr"/>
          <a:lstStyle/>
          <a:p>
            <a:pPr algn="ctr" defTabSz="995233"/>
            <a:r>
              <a:rPr lang="en-US" altLang="ko-KR" sz="800" b="1" kern="0" dirty="0">
                <a:solidFill>
                  <a:sysClr val="window" lastClr="FFFFFF"/>
                </a:solidFill>
                <a:latin typeface="+mj-ea"/>
                <a:ea typeface="+mj-ea"/>
              </a:rPr>
              <a:t>3</a:t>
            </a:r>
            <a:endParaRPr lang="ko-KR" altLang="en-US" sz="800" b="1" kern="0" dirty="0">
              <a:solidFill>
                <a:sysClr val="window" lastClr="FFFFFF"/>
              </a:solidFill>
              <a:latin typeface="+mj-ea"/>
              <a:ea typeface="+mj-ea"/>
            </a:endParaRPr>
          </a:p>
        </p:txBody>
      </p:sp>
      <p:sp>
        <p:nvSpPr>
          <p:cNvPr id="114" name="숫자 표시"/>
          <p:cNvSpPr/>
          <p:nvPr/>
        </p:nvSpPr>
        <p:spPr>
          <a:xfrm>
            <a:off x="1696732" y="915699"/>
            <a:ext cx="165264" cy="165264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38100" dist="25400" dir="54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a</a:t>
            </a:r>
            <a:endParaRPr lang="ko-KR" altLang="en-US" sz="7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43239" y="5292160"/>
            <a:ext cx="6879438" cy="1521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tlCol="0" anchor="ctr">
            <a:noAutofit/>
          </a:bodyPr>
          <a:lstStyle/>
          <a:p>
            <a:pPr marL="228600" indent="-228600" algn="ctr" fontAlgn="auto" latinLnBrk="0">
              <a:spcBef>
                <a:spcPts val="600"/>
              </a:spcBef>
              <a:spcAft>
                <a:spcPts val="0"/>
              </a:spcAft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</a:rPr>
              <a:t> 	</a:t>
            </a:r>
            <a:endParaRPr kumimoji="0" lang="ko-KR" altLang="en-US" sz="12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44400" y="5380082"/>
            <a:ext cx="6677115" cy="369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424269" y="5430471"/>
            <a:ext cx="1123391" cy="248776"/>
            <a:chOff x="7256961" y="1978547"/>
            <a:chExt cx="1123391" cy="248776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7256961" y="1984128"/>
              <a:ext cx="1035811" cy="239069"/>
            </a:xfrm>
            <a:prstGeom prst="roundRect">
              <a:avLst>
                <a:gd name="adj" fmla="val 9140"/>
              </a:avLst>
            </a:prstGeom>
            <a:solidFill>
              <a:schemeClr val="bg1"/>
            </a:solidFill>
            <a:ln w="6350">
              <a:solidFill>
                <a:sysClr val="window" lastClr="FFFFFF">
                  <a:lumMod val="75000"/>
                </a:sysClr>
              </a:solidFill>
            </a:ln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latinLnBrk="0" hangingPunct="0">
                <a:lnSpc>
                  <a:spcPct val="130000"/>
                </a:lnSpc>
                <a:tabLst>
                  <a:tab pos="714251" algn="l"/>
                </a:tabLst>
              </a:pPr>
              <a:r>
                <a:rPr lang="ko-KR" altLang="en-US" sz="800" kern="0" dirty="0" smtClean="0">
                  <a:ea typeface="맑은 고딕" pitchFamily="50" charset="-127"/>
                </a:rPr>
                <a:t>이름</a:t>
              </a:r>
              <a:endParaRPr lang="en-US" altLang="ko-KR" sz="800" kern="0" dirty="0">
                <a:ea typeface="맑은 고딕" pitchFamily="50" charset="-127"/>
              </a:endParaRPr>
            </a:p>
          </p:txBody>
        </p:sp>
        <p:sp>
          <p:nvSpPr>
            <p:cNvPr id="120" name="양쪽 모서리가 둥근 사각형 119"/>
            <p:cNvSpPr>
              <a:spLocks/>
            </p:cNvSpPr>
            <p:nvPr/>
          </p:nvSpPr>
          <p:spPr>
            <a:xfrm rot="5400000">
              <a:off x="8162403" y="2009373"/>
              <a:ext cx="248776" cy="187123"/>
            </a:xfrm>
            <a:prstGeom prst="round2SameRect">
              <a:avLst>
                <a:gd name="adj1" fmla="val 10192"/>
                <a:gd name="adj2" fmla="val 0"/>
              </a:avLst>
            </a:prstGeom>
            <a:gradFill flip="none" rotWithShape="0">
              <a:gsLst>
                <a:gs pos="23000">
                  <a:schemeClr val="bg1">
                    <a:lumMod val="75000"/>
                  </a:schemeClr>
                </a:gs>
                <a:gs pos="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175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Droid Sans" pitchFamily="34" charset="0"/>
              </a:endParaRPr>
            </a:p>
          </p:txBody>
        </p:sp>
        <p:sp>
          <p:nvSpPr>
            <p:cNvPr id="121" name="이등변 삼각형 71"/>
            <p:cNvSpPr/>
            <p:nvPr/>
          </p:nvSpPr>
          <p:spPr>
            <a:xfrm rot="10800000">
              <a:off x="8250306" y="2072878"/>
              <a:ext cx="74283" cy="66832"/>
            </a:xfrm>
            <a:custGeom>
              <a:avLst/>
              <a:gdLst>
                <a:gd name="connsiteX0" fmla="*/ 0 w 334368"/>
                <a:gd name="connsiteY0" fmla="*/ 176488 h 176488"/>
                <a:gd name="connsiteX1" fmla="*/ 167184 w 334368"/>
                <a:gd name="connsiteY1" fmla="*/ 0 h 176488"/>
                <a:gd name="connsiteX2" fmla="*/ 334368 w 334368"/>
                <a:gd name="connsiteY2" fmla="*/ 176488 h 176488"/>
                <a:gd name="connsiteX3" fmla="*/ 0 w 334368"/>
                <a:gd name="connsiteY3" fmla="*/ 176488 h 176488"/>
                <a:gd name="connsiteX0" fmla="*/ 0 w 334368"/>
                <a:gd name="connsiteY0" fmla="*/ 176488 h 176488"/>
                <a:gd name="connsiteX1" fmla="*/ 167184 w 334368"/>
                <a:gd name="connsiteY1" fmla="*/ 0 h 176488"/>
                <a:gd name="connsiteX2" fmla="*/ 334368 w 334368"/>
                <a:gd name="connsiteY2" fmla="*/ 176488 h 176488"/>
                <a:gd name="connsiteX3" fmla="*/ 308198 w 334368"/>
                <a:gd name="connsiteY3" fmla="*/ 176488 h 176488"/>
                <a:gd name="connsiteX4" fmla="*/ 0 w 334368"/>
                <a:gd name="connsiteY4" fmla="*/ 176488 h 176488"/>
                <a:gd name="connsiteX0" fmla="*/ 0 w 334368"/>
                <a:gd name="connsiteY0" fmla="*/ 176488 h 178869"/>
                <a:gd name="connsiteX1" fmla="*/ 167184 w 334368"/>
                <a:gd name="connsiteY1" fmla="*/ 0 h 178869"/>
                <a:gd name="connsiteX2" fmla="*/ 334368 w 334368"/>
                <a:gd name="connsiteY2" fmla="*/ 176488 h 178869"/>
                <a:gd name="connsiteX3" fmla="*/ 308198 w 334368"/>
                <a:gd name="connsiteY3" fmla="*/ 176488 h 178869"/>
                <a:gd name="connsiteX4" fmla="*/ 22448 w 334368"/>
                <a:gd name="connsiteY4" fmla="*/ 178869 h 178869"/>
                <a:gd name="connsiteX5" fmla="*/ 0 w 334368"/>
                <a:gd name="connsiteY5" fmla="*/ 176488 h 178869"/>
                <a:gd name="connsiteX0" fmla="*/ 0 w 358181"/>
                <a:gd name="connsiteY0" fmla="*/ 133626 h 178869"/>
                <a:gd name="connsiteX1" fmla="*/ 190997 w 358181"/>
                <a:gd name="connsiteY1" fmla="*/ 0 h 178869"/>
                <a:gd name="connsiteX2" fmla="*/ 358181 w 358181"/>
                <a:gd name="connsiteY2" fmla="*/ 176488 h 178869"/>
                <a:gd name="connsiteX3" fmla="*/ 332011 w 358181"/>
                <a:gd name="connsiteY3" fmla="*/ 176488 h 178869"/>
                <a:gd name="connsiteX4" fmla="*/ 46261 w 358181"/>
                <a:gd name="connsiteY4" fmla="*/ 178869 h 178869"/>
                <a:gd name="connsiteX5" fmla="*/ 0 w 358181"/>
                <a:gd name="connsiteY5" fmla="*/ 133626 h 178869"/>
                <a:gd name="connsiteX0" fmla="*/ 84708 w 311920"/>
                <a:gd name="connsiteY0" fmla="*/ 133626 h 178869"/>
                <a:gd name="connsiteX1" fmla="*/ 144736 w 311920"/>
                <a:gd name="connsiteY1" fmla="*/ 0 h 178869"/>
                <a:gd name="connsiteX2" fmla="*/ 311920 w 311920"/>
                <a:gd name="connsiteY2" fmla="*/ 176488 h 178869"/>
                <a:gd name="connsiteX3" fmla="*/ 285750 w 311920"/>
                <a:gd name="connsiteY3" fmla="*/ 176488 h 178869"/>
                <a:gd name="connsiteX4" fmla="*/ 0 w 311920"/>
                <a:gd name="connsiteY4" fmla="*/ 178869 h 178869"/>
                <a:gd name="connsiteX5" fmla="*/ 84708 w 311920"/>
                <a:gd name="connsiteY5" fmla="*/ 133626 h 178869"/>
                <a:gd name="connsiteX0" fmla="*/ 0 w 324844"/>
                <a:gd name="connsiteY0" fmla="*/ 159820 h 178869"/>
                <a:gd name="connsiteX1" fmla="*/ 157660 w 324844"/>
                <a:gd name="connsiteY1" fmla="*/ 0 h 178869"/>
                <a:gd name="connsiteX2" fmla="*/ 324844 w 324844"/>
                <a:gd name="connsiteY2" fmla="*/ 176488 h 178869"/>
                <a:gd name="connsiteX3" fmla="*/ 298674 w 324844"/>
                <a:gd name="connsiteY3" fmla="*/ 176488 h 178869"/>
                <a:gd name="connsiteX4" fmla="*/ 12924 w 324844"/>
                <a:gd name="connsiteY4" fmla="*/ 178869 h 178869"/>
                <a:gd name="connsiteX5" fmla="*/ 0 w 324844"/>
                <a:gd name="connsiteY5" fmla="*/ 159820 h 178869"/>
                <a:gd name="connsiteX0" fmla="*/ 1363 w 326207"/>
                <a:gd name="connsiteY0" fmla="*/ 159820 h 176488"/>
                <a:gd name="connsiteX1" fmla="*/ 159023 w 326207"/>
                <a:gd name="connsiteY1" fmla="*/ 0 h 176488"/>
                <a:gd name="connsiteX2" fmla="*/ 326207 w 326207"/>
                <a:gd name="connsiteY2" fmla="*/ 176488 h 176488"/>
                <a:gd name="connsiteX3" fmla="*/ 300037 w 326207"/>
                <a:gd name="connsiteY3" fmla="*/ 176488 h 176488"/>
                <a:gd name="connsiteX4" fmla="*/ 0 w 326207"/>
                <a:gd name="connsiteY4" fmla="*/ 176488 h 176488"/>
                <a:gd name="connsiteX5" fmla="*/ 1363 w 326207"/>
                <a:gd name="connsiteY5" fmla="*/ 159820 h 176488"/>
                <a:gd name="connsiteX0" fmla="*/ 1363 w 323826"/>
                <a:gd name="connsiteY0" fmla="*/ 159820 h 176488"/>
                <a:gd name="connsiteX1" fmla="*/ 159023 w 323826"/>
                <a:gd name="connsiteY1" fmla="*/ 0 h 176488"/>
                <a:gd name="connsiteX2" fmla="*/ 323826 w 323826"/>
                <a:gd name="connsiteY2" fmla="*/ 166963 h 176488"/>
                <a:gd name="connsiteX3" fmla="*/ 300037 w 323826"/>
                <a:gd name="connsiteY3" fmla="*/ 176488 h 176488"/>
                <a:gd name="connsiteX4" fmla="*/ 0 w 323826"/>
                <a:gd name="connsiteY4" fmla="*/ 176488 h 176488"/>
                <a:gd name="connsiteX5" fmla="*/ 1363 w 323826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00037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14324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21467"/>
                <a:gd name="connsiteY0" fmla="*/ 159820 h 176488"/>
                <a:gd name="connsiteX1" fmla="*/ 159023 w 321467"/>
                <a:gd name="connsiteY1" fmla="*/ 0 h 176488"/>
                <a:gd name="connsiteX2" fmla="*/ 316683 w 321467"/>
                <a:gd name="connsiteY2" fmla="*/ 159819 h 176488"/>
                <a:gd name="connsiteX3" fmla="*/ 321467 w 321467"/>
                <a:gd name="connsiteY3" fmla="*/ 176488 h 176488"/>
                <a:gd name="connsiteX4" fmla="*/ 0 w 321467"/>
                <a:gd name="connsiteY4" fmla="*/ 176488 h 176488"/>
                <a:gd name="connsiteX5" fmla="*/ 1363 w 321467"/>
                <a:gd name="connsiteY5" fmla="*/ 159820 h 176488"/>
                <a:gd name="connsiteX0" fmla="*/ 1363 w 321467"/>
                <a:gd name="connsiteY0" fmla="*/ 159820 h 176488"/>
                <a:gd name="connsiteX1" fmla="*/ 159023 w 321467"/>
                <a:gd name="connsiteY1" fmla="*/ 0 h 176488"/>
                <a:gd name="connsiteX2" fmla="*/ 316683 w 321467"/>
                <a:gd name="connsiteY2" fmla="*/ 159819 h 176488"/>
                <a:gd name="connsiteX3" fmla="*/ 321467 w 321467"/>
                <a:gd name="connsiteY3" fmla="*/ 176488 h 176488"/>
                <a:gd name="connsiteX4" fmla="*/ 0 w 321467"/>
                <a:gd name="connsiteY4" fmla="*/ 176488 h 176488"/>
                <a:gd name="connsiteX5" fmla="*/ 1363 w 321467"/>
                <a:gd name="connsiteY5" fmla="*/ 159820 h 176488"/>
                <a:gd name="connsiteX0" fmla="*/ 1363 w 316683"/>
                <a:gd name="connsiteY0" fmla="*/ 159820 h 176488"/>
                <a:gd name="connsiteX1" fmla="*/ 159023 w 316683"/>
                <a:gd name="connsiteY1" fmla="*/ 0 h 176488"/>
                <a:gd name="connsiteX2" fmla="*/ 316683 w 316683"/>
                <a:gd name="connsiteY2" fmla="*/ 159819 h 176488"/>
                <a:gd name="connsiteX3" fmla="*/ 314324 w 316683"/>
                <a:gd name="connsiteY3" fmla="*/ 176488 h 176488"/>
                <a:gd name="connsiteX4" fmla="*/ 0 w 316683"/>
                <a:gd name="connsiteY4" fmla="*/ 176488 h 176488"/>
                <a:gd name="connsiteX5" fmla="*/ 1363 w 316683"/>
                <a:gd name="connsiteY5" fmla="*/ 159820 h 176488"/>
                <a:gd name="connsiteX0" fmla="*/ 1363 w 314324"/>
                <a:gd name="connsiteY0" fmla="*/ 159820 h 176488"/>
                <a:gd name="connsiteX1" fmla="*/ 159023 w 314324"/>
                <a:gd name="connsiteY1" fmla="*/ 0 h 176488"/>
                <a:gd name="connsiteX2" fmla="*/ 314302 w 314324"/>
                <a:gd name="connsiteY2" fmla="*/ 150294 h 176488"/>
                <a:gd name="connsiteX3" fmla="*/ 314324 w 314324"/>
                <a:gd name="connsiteY3" fmla="*/ 176488 h 176488"/>
                <a:gd name="connsiteX4" fmla="*/ 0 w 314324"/>
                <a:gd name="connsiteY4" fmla="*/ 176488 h 176488"/>
                <a:gd name="connsiteX5" fmla="*/ 1363 w 314324"/>
                <a:gd name="connsiteY5" fmla="*/ 159820 h 176488"/>
                <a:gd name="connsiteX0" fmla="*/ 1363 w 314324"/>
                <a:gd name="connsiteY0" fmla="*/ 159820 h 176488"/>
                <a:gd name="connsiteX1" fmla="*/ 159023 w 314324"/>
                <a:gd name="connsiteY1" fmla="*/ 0 h 176488"/>
                <a:gd name="connsiteX2" fmla="*/ 314302 w 314324"/>
                <a:gd name="connsiteY2" fmla="*/ 157438 h 176488"/>
                <a:gd name="connsiteX3" fmla="*/ 314324 w 314324"/>
                <a:gd name="connsiteY3" fmla="*/ 176488 h 176488"/>
                <a:gd name="connsiteX4" fmla="*/ 0 w 314324"/>
                <a:gd name="connsiteY4" fmla="*/ 176488 h 176488"/>
                <a:gd name="connsiteX5" fmla="*/ 1363 w 314324"/>
                <a:gd name="connsiteY5" fmla="*/ 159820 h 17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4" h="176488">
                  <a:moveTo>
                    <a:pt x="1363" y="159820"/>
                  </a:moveTo>
                  <a:lnTo>
                    <a:pt x="159023" y="0"/>
                  </a:lnTo>
                  <a:lnTo>
                    <a:pt x="314302" y="157438"/>
                  </a:lnTo>
                  <a:cubicBezTo>
                    <a:pt x="314309" y="166169"/>
                    <a:pt x="314317" y="167757"/>
                    <a:pt x="314324" y="176488"/>
                  </a:cubicBezTo>
                  <a:lnTo>
                    <a:pt x="0" y="176488"/>
                  </a:lnTo>
                  <a:lnTo>
                    <a:pt x="1363" y="15982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175" cap="rnd" cmpd="sng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prstDash val="solid"/>
              <a:bevel/>
            </a:ln>
            <a:effectLst>
              <a:glow rad="12700">
                <a:schemeClr val="bg1">
                  <a:alpha val="4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  <a:cs typeface="Droid Sans" pitchFamily="34" charset="0"/>
              </a:endParaRPr>
            </a:p>
          </p:txBody>
        </p:sp>
      </p:grpSp>
      <p:sp>
        <p:nvSpPr>
          <p:cNvPr id="122" name="모서리가 둥근 직사각형 121"/>
          <p:cNvSpPr/>
          <p:nvPr/>
        </p:nvSpPr>
        <p:spPr>
          <a:xfrm>
            <a:off x="1643362" y="5441647"/>
            <a:ext cx="1665709" cy="237600"/>
          </a:xfrm>
          <a:prstGeom prst="roundRect">
            <a:avLst>
              <a:gd name="adj" fmla="val 9140"/>
            </a:avLst>
          </a:prstGeom>
          <a:solidFill>
            <a:schemeClr val="bg1"/>
          </a:solidFill>
          <a:ln w="6350">
            <a:solidFill>
              <a:sysClr val="window" lastClr="FFFFFF">
                <a:lumMod val="75000"/>
              </a:sysClr>
            </a:solidFill>
          </a:ln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latinLnBrk="0" hangingPunct="0">
              <a:lnSpc>
                <a:spcPct val="130000"/>
              </a:lnSpc>
              <a:tabLst>
                <a:tab pos="714251" algn="l"/>
              </a:tabLst>
            </a:pPr>
            <a:endParaRPr lang="en-US" altLang="ko-KR" sz="800" kern="0" dirty="0">
              <a:solidFill>
                <a:schemeClr val="bg1">
                  <a:lumMod val="6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164597" y="5436281"/>
            <a:ext cx="800165" cy="2217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kern="0" dirty="0" smtClean="0">
                <a:solidFill>
                  <a:schemeClr val="bg1"/>
                </a:solidFill>
                <a:latin typeface="+mn-ea"/>
              </a:rPr>
              <a:t>조회</a:t>
            </a:r>
            <a:endParaRPr kumimoji="0" lang="ko-KR" altLang="en-US" sz="800" kern="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4" name="표 5"/>
          <p:cNvGraphicFramePr>
            <a:graphicFrameLocks noGrp="1"/>
          </p:cNvGraphicFramePr>
          <p:nvPr>
            <p:extLst/>
          </p:nvPr>
        </p:nvGraphicFramePr>
        <p:xfrm>
          <a:off x="353193" y="5837282"/>
          <a:ext cx="6668322" cy="54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58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1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No.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가입 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비밀번호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58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내용이 없습니다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15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Rectangle 90"/>
          <p:cNvSpPr>
            <a:spLocks noChangeArrowheads="1"/>
          </p:cNvSpPr>
          <p:nvPr/>
        </p:nvSpPr>
        <p:spPr bwMode="auto">
          <a:xfrm>
            <a:off x="6301515" y="6468519"/>
            <a:ext cx="720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b="1" kern="0" dirty="0">
                <a:solidFill>
                  <a:prstClr val="white"/>
                </a:solidFill>
                <a:latin typeface="+mn-ea"/>
              </a:rPr>
              <a:t>등록</a:t>
            </a:r>
          </a:p>
        </p:txBody>
      </p:sp>
      <p:sp>
        <p:nvSpPr>
          <p:cNvPr id="126" name="Rectangle 90"/>
          <p:cNvSpPr>
            <a:spLocks noChangeArrowheads="1"/>
          </p:cNvSpPr>
          <p:nvPr/>
        </p:nvSpPr>
        <p:spPr bwMode="auto">
          <a:xfrm>
            <a:off x="5506729" y="6470398"/>
            <a:ext cx="720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00" b="1" kern="0" dirty="0" smtClean="0">
                <a:solidFill>
                  <a:prstClr val="white"/>
                </a:solidFill>
                <a:latin typeface="+mn-ea"/>
              </a:rPr>
              <a:t>전체 목록</a:t>
            </a:r>
            <a:endParaRPr kumimoji="0" lang="ko-KR" altLang="en-US" sz="800" b="1" kern="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5655" y="5012202"/>
            <a:ext cx="1533107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게시물이 없는 경우</a:t>
            </a:r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473111" y="5837282"/>
            <a:ext cx="275466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검색 결과가 없어 노출할 게시물이 없는 경우</a:t>
            </a:r>
            <a:endParaRPr lang="en-US" altLang="ko-KR" sz="9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그리드 우측 하단에 </a:t>
            </a:r>
            <a:r>
              <a:rPr lang="en-US" altLang="ko-KR" sz="900" dirty="0" smtClean="0">
                <a:latin typeface="+mn-ea"/>
              </a:rPr>
              <a:t>[</a:t>
            </a:r>
            <a:r>
              <a:rPr lang="ko-KR" altLang="en-US" sz="900" dirty="0" smtClean="0">
                <a:latin typeface="+mn-ea"/>
              </a:rPr>
              <a:t>전체 목록</a:t>
            </a:r>
            <a:r>
              <a:rPr lang="en-US" altLang="ko-KR" sz="900" dirty="0" smtClean="0">
                <a:latin typeface="+mn-ea"/>
              </a:rPr>
              <a:t>]</a:t>
            </a:r>
            <a:r>
              <a:rPr lang="ko-KR" altLang="en-US" sz="900" dirty="0" smtClean="0">
                <a:latin typeface="+mn-ea"/>
              </a:rPr>
              <a:t>버튼 노출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dirty="0" smtClean="0">
                <a:latin typeface="+mn-ea"/>
              </a:rPr>
              <a:t>버튼 클릭 시 전체 목록화면으로 되돌아감</a:t>
            </a:r>
            <a:r>
              <a:rPr lang="en-US" altLang="ko-KR" sz="900" dirty="0" smtClean="0">
                <a:latin typeface="+mn-ea"/>
              </a:rPr>
              <a:t> </a:t>
            </a:r>
          </a:p>
        </p:txBody>
      </p:sp>
      <p:cxnSp>
        <p:nvCxnSpPr>
          <p:cNvPr id="130" name="꺾인 연결선 129"/>
          <p:cNvCxnSpPr>
            <a:stCxn id="126" idx="3"/>
            <a:endCxn id="128" idx="1"/>
          </p:cNvCxnSpPr>
          <p:nvPr/>
        </p:nvCxnSpPr>
        <p:spPr>
          <a:xfrm flipV="1">
            <a:off x="6226729" y="6132748"/>
            <a:ext cx="2246382" cy="463650"/>
          </a:xfrm>
          <a:prstGeom prst="bentConnector3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0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904</Words>
  <Application>Microsoft Office PowerPoint</Application>
  <PresentationFormat>와이드스크린</PresentationFormat>
  <Paragraphs>318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Droid Sans</vt:lpstr>
      <vt:lpstr>나눔고딕</vt:lpstr>
      <vt:lpstr>Arial</vt:lpstr>
      <vt:lpstr>Tahoma</vt:lpstr>
      <vt:lpstr>Wingdings</vt:lpstr>
      <vt:lpstr>맑은 고딕</vt:lpstr>
      <vt:lpstr>Office 테마</vt:lpstr>
      <vt:lpstr>PowerPoint 프레젠테이션</vt:lpstr>
      <vt:lpstr>문서 이력</vt:lpstr>
      <vt:lpstr>Information Architecture</vt:lpstr>
      <vt:lpstr>계정 별 권한</vt:lpstr>
      <vt:lpstr>Index</vt:lpstr>
      <vt:lpstr>0. 공통 가이드</vt:lpstr>
      <vt:lpstr>페이지 구조 (로그인 후)</vt:lpstr>
      <vt:lpstr>페이지 구조 (GNB/LNB 상세)</vt:lpstr>
      <vt:lpstr>일반 게시판</vt:lpstr>
      <vt:lpstr>Component</vt:lpstr>
      <vt:lpstr>메시지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15</cp:revision>
  <dcterms:created xsi:type="dcterms:W3CDTF">2019-08-20T00:47:17Z</dcterms:created>
  <dcterms:modified xsi:type="dcterms:W3CDTF">2019-09-20T07:48:44Z</dcterms:modified>
</cp:coreProperties>
</file>