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6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2DA1B4-66D1-49AA-823A-394471506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705EB8B-231C-4DDD-9776-FE992C4F9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825D8B-CE11-49AD-95E5-058AF26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C921-5BD3-48FD-83F4-0E2581F98E52}" type="datetimeFigureOut">
              <a:rPr lang="he-IL" smtClean="0"/>
              <a:t>כ"ז/אלול/תשפ"א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9099E5-5A6F-4F24-A5AA-1B944C6F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F3D9B6-5F23-4EA4-8A5B-E9B6B283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2883-AA6F-4240-B90E-913CEAA008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088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25661F-CA79-4E2A-AE9E-4CF6097E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3152E4A-D2AD-4993-BBB2-8ACC1BBC5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E8024B-EE70-4AA9-9461-CE28AD34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C921-5BD3-48FD-83F4-0E2581F98E52}" type="datetimeFigureOut">
              <a:rPr lang="he-IL" smtClean="0"/>
              <a:t>כ"ז/אלול/תשפ"א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81D76F-3A4C-4EB2-B81E-82AE9545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90CB8E-93B5-4C89-9FD7-68F5CD5E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2883-AA6F-4240-B90E-913CEAA008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5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4FEAF1D-15A6-479D-9E24-4494EB03A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8A28EB-E15B-467A-BF52-28ECA068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98EC81-BE31-4A8C-96C5-D5AEF59B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C921-5BD3-48FD-83F4-0E2581F98E52}" type="datetimeFigureOut">
              <a:rPr lang="he-IL" smtClean="0"/>
              <a:t>כ"ז/אלול/תשפ"א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901461-2F62-4764-9C09-A9AF9C87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28F3747-3D6C-4452-B3B3-EEEC401F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2883-AA6F-4240-B90E-913CEAA008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25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12208-FF59-41CE-8C4F-D27F5E3F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096B5A-4DFC-460F-81D4-38359D47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54E4CD-9BD8-4718-8F7D-993F2335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C921-5BD3-48FD-83F4-0E2581F98E52}" type="datetimeFigureOut">
              <a:rPr lang="he-IL" smtClean="0"/>
              <a:t>כ"ז/אלול/תשפ"א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DA4F77-B404-4EA7-85F9-561CF20B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5E572A-7F48-494D-873B-F78B31FD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2883-AA6F-4240-B90E-913CEAA008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338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89278F-603C-4688-91ED-C6EC4534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26727CC-4D63-4514-A8D6-396CE809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845224-64FA-498B-800F-6E9702F7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C921-5BD3-48FD-83F4-0E2581F98E52}" type="datetimeFigureOut">
              <a:rPr lang="he-IL" smtClean="0"/>
              <a:t>כ"ז/אלול/תשפ"א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77922E-EC3E-48EF-8B28-8D85FF41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36B963-613F-4642-8480-F793499F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2883-AA6F-4240-B90E-913CEAA008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75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3A8106-8454-4F3B-8431-8B48D242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2A3FD3-9DF0-46DF-A6BB-80F5D2A28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2D0F97-D792-40AC-AE7E-90DFA1A63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741CA2-2636-448F-8FBA-041415C9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C921-5BD3-48FD-83F4-0E2581F98E52}" type="datetimeFigureOut">
              <a:rPr lang="he-IL" smtClean="0"/>
              <a:t>כ"ז/אלול/תשפ"א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B0901B9-D95F-44EF-947A-5B347F87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E2E086-CEE5-48FA-AE72-8928F0ED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2883-AA6F-4240-B90E-913CEAA008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88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F59BBD-E3F3-4FF2-BEFC-FD50669B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63A0A5D-2CD9-433F-A9D5-560CB0E4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1F8E6FC-EFFA-4833-8368-E1E891DF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5031FB5-AE71-4EBF-A6BB-0F34F2D06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135BA92-BDC6-4DBE-BA95-97D047513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1A1F843-347F-4144-8FEC-D7FCFBB4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C921-5BD3-48FD-83F4-0E2581F98E52}" type="datetimeFigureOut">
              <a:rPr lang="he-IL" smtClean="0"/>
              <a:t>כ"ז/אלול/תשפ"א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9144A6B-3A4F-455D-8A73-A92FCDF8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3BB65F0-3AEC-417F-84F6-EFF149C6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2883-AA6F-4240-B90E-913CEAA008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227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76EF5C-1A42-418A-9522-81FE1742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8B0BFDF-BF0B-4536-A2CE-3E703C63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C921-5BD3-48FD-83F4-0E2581F98E52}" type="datetimeFigureOut">
              <a:rPr lang="he-IL" smtClean="0"/>
              <a:t>כ"ז/אלול/תשפ"א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C242B2F-4454-4BF3-8ECB-A2823569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B358504-72E2-436E-9188-104DED0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2883-AA6F-4240-B90E-913CEAA008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193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0F956B8-2E42-4F38-AA5F-81034137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C921-5BD3-48FD-83F4-0E2581F98E52}" type="datetimeFigureOut">
              <a:rPr lang="he-IL" smtClean="0"/>
              <a:t>כ"ז/אלול/תשפ"א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87054C4-1476-416D-B3E0-300CC1A9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4D39D59-C0EE-4B1D-AFE5-97154A03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2883-AA6F-4240-B90E-913CEAA008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95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E06376-B47C-41D1-A719-D714C577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0DBA66-C47D-4136-BE8C-1250348B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FCBFADC-D5CB-4296-BE31-A8F1B17E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8EF0E6-753F-4A03-8AEA-DAB5FF11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C921-5BD3-48FD-83F4-0E2581F98E52}" type="datetimeFigureOut">
              <a:rPr lang="he-IL" smtClean="0"/>
              <a:t>כ"ז/אלול/תשפ"א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D8F7032-2978-49CF-A270-893A5270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1553860-0A30-46DC-B0A4-7CBE7CA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2883-AA6F-4240-B90E-913CEAA008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729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ED0109-FC3C-4B4C-9985-9239B6AE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5AF6921-F235-4F9A-ABF7-3DE395436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BCB5505-B81E-4906-AE7F-C2DA30619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3A4D01-2F63-4D4B-9815-A0ED046B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C921-5BD3-48FD-83F4-0E2581F98E52}" type="datetimeFigureOut">
              <a:rPr lang="he-IL" smtClean="0"/>
              <a:t>כ"ז/אלול/תשפ"א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3C2142-C0D4-4D94-91F3-69B8CDAF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B490A3-174B-41B8-B3B1-1B0276F1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2883-AA6F-4240-B90E-913CEAA008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166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5BCF234-E6CB-484F-9B03-2287CC6B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83BB767-8373-4920-8A73-1DBDA3089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755A50-4269-41BA-89B9-AEF899D99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CC921-5BD3-48FD-83F4-0E2581F98E52}" type="datetimeFigureOut">
              <a:rPr lang="he-IL" smtClean="0"/>
              <a:t>כ"ז/אלול/תשפ"א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998A1F-2915-43BA-BA13-8A0DC9F6A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4A8D3C-9A72-4E51-97FD-52E0EC420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2883-AA6F-4240-B90E-913CEAA008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905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91EE7C4-2296-450B-9B15-F3223E8ADD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52" y="205"/>
            <a:ext cx="9520296" cy="68575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8992" y="146280"/>
            <a:ext cx="3632562" cy="395749"/>
          </a:xfrm>
          <a:prstGeom prst="rect">
            <a:avLst/>
          </a:prstGeom>
          <a:noFill/>
        </p:spPr>
        <p:txBody>
          <a:bodyPr wrap="square" rtlCol="1" anchor="ctr" anchorCtr="0">
            <a:spAutoFit/>
          </a:bodyPr>
          <a:lstStyle/>
          <a:p>
            <a:r>
              <a:rPr lang="he-IL" sz="986" b="1">
                <a:solidFill>
                  <a:schemeClr val="bg1"/>
                </a:solidFill>
              </a:rPr>
              <a:t>יריב נתנאל מזרחי, חגי ז'יבליק ואבירם זוזות</a:t>
            </a:r>
            <a:endParaRPr lang="he-IL" sz="986" b="1" dirty="0">
              <a:solidFill>
                <a:schemeClr val="bg1"/>
              </a:solidFill>
            </a:endParaRPr>
          </a:p>
          <a:p>
            <a:r>
              <a:rPr lang="he-IL" sz="986" b="1" dirty="0">
                <a:solidFill>
                  <a:schemeClr val="bg1"/>
                </a:solidFill>
              </a:rPr>
              <a:t>מנחה</a:t>
            </a:r>
            <a:r>
              <a:rPr lang="he-IL" sz="986" b="1">
                <a:solidFill>
                  <a:schemeClr val="bg1"/>
                </a:solidFill>
              </a:rPr>
              <a:t>: מהנדס חשמל עמית שטקל</a:t>
            </a:r>
            <a:endParaRPr lang="he-IL" sz="986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9868" y="140938"/>
            <a:ext cx="2109059" cy="488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577" dirty="0">
                <a:solidFill>
                  <a:schemeClr val="bg1"/>
                </a:solidFill>
              </a:rPr>
              <a:t>הנדסת חשמל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5605" y="853870"/>
            <a:ext cx="39363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800" u="sng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Integrated Trading System</a:t>
            </a:r>
            <a:endParaRPr lang="he-IL" sz="1479" b="1" dirty="0">
              <a:solidFill>
                <a:srgbClr val="73BF43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441023" y="6094928"/>
            <a:ext cx="2745848" cy="46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sz="807" dirty="0">
                <a:latin typeface="+mn-lt"/>
                <a:cs typeface="+mn-cs"/>
              </a:rPr>
              <a:t>אזור זה מיועד לשם הלקוח והלוגו שלו (אם קיים) – יש לקבל אישור הלקוח לשימוש בלוגו – אם אין לוגו תוכל להגדיל במספר שורות את תיבת המלל החופשי שמעל על חשבון תיבה זו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45605" y="2723846"/>
            <a:ext cx="3944880" cy="3250276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r>
              <a:rPr lang="he-IL" sz="807" dirty="0"/>
              <a:t>(מלל חופשי – גודל גופן מינימלי 36)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91525" y="794099"/>
            <a:ext cx="3944880" cy="5601388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r>
              <a:rPr lang="he-IL" sz="807" dirty="0"/>
              <a:t>(מלל חופשי – גודל גופן מינימלי 36)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CF2F2-C3E6-4F5F-8E02-5E289890B20A}"/>
              </a:ext>
            </a:extLst>
          </p:cNvPr>
          <p:cNvSpPr txBox="1"/>
          <p:nvPr/>
        </p:nvSpPr>
        <p:spPr>
          <a:xfrm>
            <a:off x="6241992" y="1490137"/>
            <a:ext cx="3944880" cy="1209562"/>
          </a:xfrm>
          <a:prstGeom prst="rect">
            <a:avLst/>
          </a:prstGeom>
          <a:solidFill>
            <a:srgbClr val="73BF43"/>
          </a:solidFill>
        </p:spPr>
        <p:txBody>
          <a:bodyPr wrap="square" rtlCol="1">
            <a:spAutoFit/>
          </a:bodyPr>
          <a:lstStyle/>
          <a:p>
            <a:pPr algn="just"/>
            <a:r>
              <a:rPr lang="he-IL" sz="1210" b="1" dirty="0">
                <a:solidFill>
                  <a:schemeClr val="bg1"/>
                </a:solidFill>
              </a:rPr>
              <a:t>(מהות הפרויקט בשש שורות לכל היותר - </a:t>
            </a:r>
            <a:r>
              <a:rPr lang="en-US" sz="1210" b="1" dirty="0">
                <a:solidFill>
                  <a:schemeClr val="bg1"/>
                </a:solidFill>
              </a:rPr>
              <a:t>elevator pitch</a:t>
            </a:r>
            <a:endParaRPr lang="he-IL" sz="1210" b="1" dirty="0">
              <a:solidFill>
                <a:schemeClr val="bg1"/>
              </a:solidFill>
            </a:endParaRPr>
          </a:p>
          <a:p>
            <a:pPr algn="just"/>
            <a:r>
              <a:rPr lang="he-IL" sz="1210" b="1" dirty="0">
                <a:solidFill>
                  <a:schemeClr val="bg1"/>
                </a:solidFill>
              </a:rPr>
              <a:t>גודל גופן 54 – מודגש ומיושר </a:t>
            </a:r>
            <a:r>
              <a:rPr lang="he-IL" sz="1210" b="1" u="sng" dirty="0">
                <a:solidFill>
                  <a:schemeClr val="bg1"/>
                </a:solidFill>
              </a:rPr>
              <a:t>לשני הצדדים</a:t>
            </a:r>
          </a:p>
          <a:p>
            <a:pPr algn="just"/>
            <a:r>
              <a:rPr lang="he-IL" sz="1210" b="1" dirty="0">
                <a:solidFill>
                  <a:schemeClr val="bg1"/>
                </a:solidFill>
              </a:rPr>
              <a:t>שורה שלישית</a:t>
            </a:r>
          </a:p>
          <a:p>
            <a:pPr algn="just"/>
            <a:r>
              <a:rPr lang="he-IL" sz="1210" b="1" dirty="0">
                <a:solidFill>
                  <a:schemeClr val="bg1"/>
                </a:solidFill>
              </a:rPr>
              <a:t>שורה רביעית</a:t>
            </a:r>
          </a:p>
          <a:p>
            <a:pPr algn="just"/>
            <a:r>
              <a:rPr lang="he-IL" sz="1210" b="1" dirty="0">
                <a:solidFill>
                  <a:schemeClr val="bg1"/>
                </a:solidFill>
              </a:rPr>
              <a:t>שורה חמישית</a:t>
            </a:r>
          </a:p>
          <a:p>
            <a:pPr algn="just"/>
            <a:r>
              <a:rPr lang="he-IL" sz="1210" b="1" dirty="0">
                <a:solidFill>
                  <a:schemeClr val="bg1"/>
                </a:solidFill>
              </a:rPr>
              <a:t>שורה שישית)</a:t>
            </a:r>
          </a:p>
        </p:txBody>
      </p:sp>
    </p:spTree>
    <p:extLst>
      <p:ext uri="{BB962C8B-B14F-4D97-AF65-F5344CB8AC3E}">
        <p14:creationId xmlns:p14="http://schemas.microsoft.com/office/powerpoint/2010/main" val="233695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EF3D091-0860-4B70-806C-B0F64E233E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"/>
            <a:ext cx="12192000" cy="68575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4608" y="184943"/>
            <a:ext cx="3632562" cy="395749"/>
          </a:xfrm>
          <a:prstGeom prst="rect">
            <a:avLst/>
          </a:prstGeom>
          <a:noFill/>
        </p:spPr>
        <p:txBody>
          <a:bodyPr wrap="square" rtlCol="1" anchor="ctr" anchorCtr="0">
            <a:spAutoFit/>
          </a:bodyPr>
          <a:lstStyle/>
          <a:p>
            <a:r>
              <a:rPr lang="he-IL" sz="986" b="1">
                <a:solidFill>
                  <a:schemeClr val="bg1"/>
                </a:solidFill>
              </a:rPr>
              <a:t>יריב מזרחי הנדסת חשמל, </a:t>
            </a:r>
            <a:r>
              <a:rPr lang="he-IL" sz="986">
                <a:solidFill>
                  <a:schemeClr val="bg1"/>
                </a:solidFill>
              </a:rPr>
              <a:t>חגי ז'יבליק ואבירם זוזות הנדסת תוכנה</a:t>
            </a:r>
            <a:endParaRPr lang="he-IL" sz="986" dirty="0">
              <a:solidFill>
                <a:schemeClr val="bg1"/>
              </a:solidFill>
            </a:endParaRPr>
          </a:p>
          <a:p>
            <a:r>
              <a:rPr lang="he-IL" sz="986" b="1" dirty="0">
                <a:solidFill>
                  <a:schemeClr val="bg1"/>
                </a:solidFill>
              </a:rPr>
              <a:t>מנחה</a:t>
            </a:r>
            <a:r>
              <a:rPr lang="he-IL" sz="986" b="1">
                <a:solidFill>
                  <a:schemeClr val="bg1"/>
                </a:solidFill>
              </a:rPr>
              <a:t>: מר עמית שטקל </a:t>
            </a:r>
            <a:r>
              <a:rPr lang="he-IL" sz="986">
                <a:solidFill>
                  <a:schemeClr val="bg1"/>
                </a:solidFill>
              </a:rPr>
              <a:t>מהנדס חשמל</a:t>
            </a:r>
            <a:endParaRPr lang="he-IL" sz="986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5605" y="905102"/>
            <a:ext cx="393634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00" b="1" u="sng">
                <a:solidFill>
                  <a:schemeClr val="accent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מערכת משולבת למסחר בשוק ההון</a:t>
            </a:r>
            <a:endParaRPr lang="he-IL" sz="1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1992" y="2737348"/>
            <a:ext cx="3944880" cy="3709371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endParaRPr lang="he-IL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1992" y="1490137"/>
            <a:ext cx="3944880" cy="1023357"/>
          </a:xfrm>
          <a:prstGeom prst="rect">
            <a:avLst/>
          </a:prstGeom>
          <a:solidFill>
            <a:srgbClr val="73BF43"/>
          </a:solidFill>
        </p:spPr>
        <p:txBody>
          <a:bodyPr wrap="square" rtlCol="1">
            <a:spAutoFit/>
          </a:bodyPr>
          <a:lstStyle/>
          <a:p>
            <a:pPr algn="just"/>
            <a:r>
              <a:rPr lang="he-IL" sz="1210" b="1">
                <a:solidFill>
                  <a:schemeClr val="bg1"/>
                </a:solidFill>
              </a:rPr>
              <a:t>מערכת מסחר חצי אוטומטית שמטרתה להניב תשואה.</a:t>
            </a:r>
            <a:endParaRPr lang="he-IL" sz="1210" b="1" dirty="0">
              <a:solidFill>
                <a:schemeClr val="bg1"/>
              </a:solidFill>
            </a:endParaRPr>
          </a:p>
          <a:p>
            <a:pPr algn="just"/>
            <a:r>
              <a:rPr lang="he-IL" sz="1210" b="1">
                <a:solidFill>
                  <a:schemeClr val="bg1"/>
                </a:solidFill>
              </a:rPr>
              <a:t>קהל היעד הינו סוחרים פרטיים בשוק ההון.</a:t>
            </a:r>
          </a:p>
          <a:p>
            <a:pPr algn="just"/>
            <a:r>
              <a:rPr lang="he-IL" sz="1210" b="1">
                <a:solidFill>
                  <a:schemeClr val="bg1"/>
                </a:solidFill>
              </a:rPr>
              <a:t>ייחודה הוא שימוש במקורות טכניים ומדיה חברתית.</a:t>
            </a:r>
          </a:p>
          <a:p>
            <a:pPr algn="just"/>
            <a:r>
              <a:rPr lang="he-IL" sz="1210" b="1">
                <a:solidFill>
                  <a:schemeClr val="bg1"/>
                </a:solidFill>
              </a:rPr>
              <a:t>המערכת נותנת המלצה לקנייה / מכירה של מניה מדי יום.</a:t>
            </a:r>
          </a:p>
          <a:p>
            <a:pPr algn="just"/>
            <a:r>
              <a:rPr lang="he-IL" sz="1210" b="1">
                <a:solidFill>
                  <a:schemeClr val="bg1"/>
                </a:solidFill>
              </a:rPr>
              <a:t>היא עובדת כעת ומוכנה לשימוש</a:t>
            </a:r>
            <a:endParaRPr lang="he-IL" sz="121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677" y="845330"/>
            <a:ext cx="5089267" cy="5689693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r>
              <a:rPr lang="he-IL"/>
              <a:t>המערכת מורכבת משלושה חלקים: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e-IL"/>
              <a:t>איסוף מידע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e-IL"/>
              <a:t>עיבוד מידע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e-IL"/>
              <a:t>מידול מידע</a:t>
            </a:r>
          </a:p>
          <a:p>
            <a:r>
              <a:rPr lang="he-IL"/>
              <a:t>אופן הפעולה של המערכת:</a:t>
            </a:r>
          </a:p>
          <a:p>
            <a:r>
              <a:rPr lang="he-IL"/>
              <a:t>איסוף מידע טכני כמו נתונים יומיים ומידע מדוחות רבעוניים ממקורות כגון </a:t>
            </a:r>
            <a:r>
              <a:rPr lang="en-US"/>
              <a:t>yahoo finance</a:t>
            </a:r>
            <a:r>
              <a:rPr lang="he-IL"/>
              <a:t> ואיסוף מידע ממדיה חברתית לדוגמא ציוצים של  אישיות בכירות ברשת החברתית </a:t>
            </a:r>
            <a:r>
              <a:rPr lang="en-US"/>
              <a:t>twitter</a:t>
            </a:r>
            <a:r>
              <a:rPr lang="he-IL"/>
              <a:t>.</a:t>
            </a:r>
          </a:p>
          <a:p>
            <a:r>
              <a:rPr lang="he-IL"/>
              <a:t>המידע לאחר מכן מועבד בצורה כזו שהוא מוכן לשימוש האלגוריתם לחיזוי.</a:t>
            </a:r>
          </a:p>
          <a:p>
            <a:r>
              <a:rPr lang="he-IL"/>
              <a:t>האלגוריתם לחיזוי – המודל שפותח מוזן במידע מועבד ומחשב במספר אופנים את מחיר הסגירה של המניה ליום הבא, וכמו כן מספק הערכה לתקופת זמן נבחרת.</a:t>
            </a:r>
          </a:p>
          <a:p>
            <a:r>
              <a:rPr lang="he-IL"/>
              <a:t>בסוף התהליך מתקבל פלט למשקיע מהי הערכת המערכת – האם כדאי להשקיע במניה מחר בבוקר או בתקופה הקרובה.</a:t>
            </a:r>
          </a:p>
          <a:p>
            <a:r>
              <a:rPr lang="he-IL"/>
              <a:t>המערכת ניתן לבדיקה על ידי הדמיית תיק השקעות אשר מבצע את כל המלצות המערכת, לאחר מכן מתבצעת השוואה ומתקבלת תוצאה לגבי ביצועי המערכת.</a:t>
            </a:r>
          </a:p>
          <a:p>
            <a:endParaRPr lang="he-IL"/>
          </a:p>
          <a:p>
            <a:endParaRPr lang="he-IL" sz="140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06C7CF7-0473-4BD4-80C3-D55DF562F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085" y="2574590"/>
            <a:ext cx="5357054" cy="2276849"/>
          </a:xfrm>
          <a:prstGeom prst="rect">
            <a:avLst/>
          </a:prstGeom>
        </p:spPr>
      </p:pic>
      <p:pic>
        <p:nvPicPr>
          <p:cNvPr id="13" name="תמונה 1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3990988-2EEB-4CD1-908C-7B7CBA856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52" y="4700696"/>
            <a:ext cx="3632562" cy="19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492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287</Words>
  <Application>Microsoft Office PowerPoint</Application>
  <PresentationFormat>מסך רחב</PresentationFormat>
  <Paragraphs>31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יריב מזרחי</dc:creator>
  <cp:lastModifiedBy>יריב מזרחי</cp:lastModifiedBy>
  <cp:revision>1</cp:revision>
  <dcterms:created xsi:type="dcterms:W3CDTF">2021-09-04T19:05:45Z</dcterms:created>
  <dcterms:modified xsi:type="dcterms:W3CDTF">2021-09-04T19:41:52Z</dcterms:modified>
</cp:coreProperties>
</file>