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09" r:id="rId2"/>
    <p:sldId id="446" r:id="rId3"/>
    <p:sldId id="434" r:id="rId4"/>
    <p:sldId id="435" r:id="rId5"/>
    <p:sldId id="444" r:id="rId6"/>
    <p:sldId id="450" r:id="rId7"/>
    <p:sldId id="449" r:id="rId8"/>
    <p:sldId id="41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00"/>
    <a:srgbClr val="FF27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8" autoAdjust="0"/>
    <p:restoredTop sz="94660"/>
  </p:normalViewPr>
  <p:slideViewPr>
    <p:cSldViewPr snapToGrid="0" snapToObjects="1">
      <p:cViewPr varScale="1">
        <p:scale>
          <a:sx n="87" d="100"/>
          <a:sy n="87" d="100"/>
        </p:scale>
        <p:origin x="12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7AE3B4-9D10-D94B-ADBA-B4957D73876C}" type="datetimeFigureOut">
              <a:rPr lang="en-US" smtClean="0"/>
              <a:pPr/>
              <a:t>9/30/2022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0C718C-FF9C-D34B-9CF9-48AD6AE3C7CB}" type="slidenum">
              <a:rPr lang="en-US" smtClean="0"/>
              <a:pPr/>
              <a:t>‹#›</a:t>
            </a:fld>
            <a:endParaRPr lang="en-US"/>
          </a:p>
        </p:txBody>
      </p:sp>
    </p:spTree>
    <p:extLst>
      <p:ext uri="{BB962C8B-B14F-4D97-AF65-F5344CB8AC3E}">
        <p14:creationId xmlns:p14="http://schemas.microsoft.com/office/powerpoint/2010/main" val="268593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2CDE5-13E9-41C8-BFD5-A6CEE479912A}" type="datetimeFigureOut">
              <a:rPr lang="en-US" smtClean="0"/>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FA7725-78A6-4002-A9A1-CFA877B0CA30}" type="slidenum">
              <a:rPr lang="en-US" smtClean="0"/>
              <a:pPr/>
              <a:t>‹#›</a:t>
            </a:fld>
            <a:endParaRPr lang="en-US"/>
          </a:p>
        </p:txBody>
      </p:sp>
    </p:spTree>
    <p:extLst>
      <p:ext uri="{BB962C8B-B14F-4D97-AF65-F5344CB8AC3E}">
        <p14:creationId xmlns:p14="http://schemas.microsoft.com/office/powerpoint/2010/main" val="379859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220085-485E-3D41-9E8C-8B5FF8B68F41}"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18915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90607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77708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20085-485E-3D41-9E8C-8B5FF8B68F41}"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40192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20085-485E-3D41-9E8C-8B5FF8B68F41}"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06436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220085-485E-3D41-9E8C-8B5FF8B68F41}"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122785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220085-485E-3D41-9E8C-8B5FF8B68F41}" type="datetimeFigureOut">
              <a:rPr lang="en-US" smtClean="0"/>
              <a:pPr/>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98472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220085-485E-3D41-9E8C-8B5FF8B68F41}" type="datetimeFigureOut">
              <a:rPr lang="en-US" smtClean="0"/>
              <a:pPr/>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417572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20085-485E-3D41-9E8C-8B5FF8B68F41}" type="datetimeFigureOut">
              <a:rPr lang="en-US" smtClean="0"/>
              <a:pPr/>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85006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4"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32502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20085-485E-3D41-9E8C-8B5FF8B68F41}"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4F91-2D9D-C341-9D13-C4E1D5ACAB1F}" type="slidenum">
              <a:rPr lang="en-US" smtClean="0"/>
              <a:pPr/>
              <a:t>‹#›</a:t>
            </a:fld>
            <a:endParaRPr lang="en-US"/>
          </a:p>
        </p:txBody>
      </p:sp>
    </p:spTree>
    <p:extLst>
      <p:ext uri="{BB962C8B-B14F-4D97-AF65-F5344CB8AC3E}">
        <p14:creationId xmlns:p14="http://schemas.microsoft.com/office/powerpoint/2010/main" val="219395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0085-485E-3D41-9E8C-8B5FF8B68F41}" type="datetimeFigureOut">
              <a:rPr lang="en-US" smtClean="0"/>
              <a:pPr/>
              <a:t>9/30/2022</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A4F91-2D9D-C341-9D13-C4E1D5ACAB1F}" type="slidenum">
              <a:rPr lang="en-US" smtClean="0"/>
              <a:pPr/>
              <a:t>‹#›</a:t>
            </a:fld>
            <a:endParaRPr lang="en-US"/>
          </a:p>
        </p:txBody>
      </p:sp>
      <p:pic>
        <p:nvPicPr>
          <p:cNvPr id="8" name="Picture 2" descr="C:\Documents and Settings\Admin\Desktop\New Image.JPG"/>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051550"/>
            <a:ext cx="9144000" cy="806450"/>
          </a:xfrm>
          <a:prstGeom prst="rect">
            <a:avLst/>
          </a:prstGeom>
          <a:noFill/>
          <a:ln w="9525">
            <a:noFill/>
            <a:miter lim="800000"/>
            <a:headEnd/>
            <a:tailEnd/>
          </a:ln>
        </p:spPr>
      </p:pic>
    </p:spTree>
    <p:extLst>
      <p:ext uri="{BB962C8B-B14F-4D97-AF65-F5344CB8AC3E}">
        <p14:creationId xmlns:p14="http://schemas.microsoft.com/office/powerpoint/2010/main" val="241925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ya005sh/Cyber-Trolling-Detection-.gi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tepress.org/Papers/2021/103044/103044.pdf" TargetMode="External"/><Relationship Id="rId2" Type="http://schemas.openxmlformats.org/officeDocument/2006/relationships/hyperlink" Target="https://link.springer.com/article/10.1007/s40747-021-00487-7" TargetMode="External"/><Relationship Id="rId1" Type="http://schemas.openxmlformats.org/officeDocument/2006/relationships/slideLayout" Target="../slideLayouts/slideLayout5.xml"/><Relationship Id="rId5" Type="http://schemas.openxmlformats.org/officeDocument/2006/relationships/hyperlink" Target="https://link.springer.com/article/10.1007/s40747-021-00608-2" TargetMode="External"/><Relationship Id="rId4" Type="http://schemas.openxmlformats.org/officeDocument/2006/relationships/hyperlink" Target="https://link.springer.com/article/10.1007/s12559-021-09862-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7235" y="1465902"/>
            <a:ext cx="8179254" cy="1200329"/>
          </a:xfrm>
          <a:prstGeom prst="rect">
            <a:avLst/>
          </a:prstGeom>
          <a:noFill/>
        </p:spPr>
        <p:txBody>
          <a:bodyPr wrap="square" rtlCol="0">
            <a:spAutoFit/>
          </a:bodyPr>
          <a:lstStyle/>
          <a:p>
            <a:pPr algn="ctr" eaLnBrk="0" hangingPunct="0">
              <a:defRPr/>
            </a:pPr>
            <a:r>
              <a:rPr lang="en-US" sz="2400" b="1" dirty="0">
                <a:latin typeface="Bahnschrift Condensed" panose="020B0502040204020203" pitchFamily="34" charset="0"/>
                <a:cs typeface="Times New Roman" panose="02020603050405020304" pitchFamily="18" charset="0"/>
              </a:rPr>
              <a:t>Department of Artificial Intelligence</a:t>
            </a:r>
          </a:p>
          <a:p>
            <a:pPr algn="ctr" eaLnBrk="0" hangingPunct="0">
              <a:defRPr/>
            </a:pPr>
            <a:r>
              <a:rPr lang="en-US" sz="2400" dirty="0">
                <a:latin typeface="Bahnschrift Condensed" panose="020B0502040204020203" pitchFamily="34" charset="0"/>
                <a:cs typeface="Times New Roman" panose="02020603050405020304" pitchFamily="18" charset="0"/>
              </a:rPr>
              <a:t>Project Phase –I Progress Seminar </a:t>
            </a:r>
          </a:p>
          <a:p>
            <a:pPr algn="ctr"/>
            <a:r>
              <a:rPr lang="en-US" sz="2400" b="1" dirty="0">
                <a:latin typeface="Bahnschrift Condensed" panose="020B0502040204020203" pitchFamily="34" charset="0"/>
                <a:cs typeface="Times New Roman" panose="02020603050405020304" pitchFamily="18" charset="0"/>
              </a:rPr>
              <a:t>Winter 2022 (Session: 2022-2023)</a:t>
            </a:r>
          </a:p>
        </p:txBody>
      </p:sp>
      <p:sp>
        <p:nvSpPr>
          <p:cNvPr id="6" name="Rectangle 5"/>
          <p:cNvSpPr>
            <a:spLocks noChangeArrowheads="1"/>
          </p:cNvSpPr>
          <p:nvPr/>
        </p:nvSpPr>
        <p:spPr bwMode="auto">
          <a:xfrm>
            <a:off x="1053979" y="14529"/>
            <a:ext cx="8090021" cy="718333"/>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400" b="1" dirty="0">
                <a:solidFill>
                  <a:schemeClr val="tx1"/>
                </a:solidFill>
                <a:latin typeface="Bahnschrift Condensed" panose="020B0502040204020203" pitchFamily="34" charset="0"/>
                <a:cs typeface="Times New Roman" panose="02020603050405020304" pitchFamily="18" charset="0"/>
              </a:rPr>
              <a:t>G H Raisoni College of Engineering, Nagpur</a:t>
            </a:r>
          </a:p>
        </p:txBody>
      </p:sp>
      <p:sp>
        <p:nvSpPr>
          <p:cNvPr id="8" name="Subtitle 2"/>
          <p:cNvSpPr txBox="1">
            <a:spLocks/>
          </p:cNvSpPr>
          <p:nvPr/>
        </p:nvSpPr>
        <p:spPr>
          <a:xfrm>
            <a:off x="191104" y="4525292"/>
            <a:ext cx="3694185" cy="165155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a:solidFill>
                  <a:srgbClr val="000000"/>
                </a:solidFill>
                <a:latin typeface="Bahnschrift Condensed" panose="020B0502040204020203" pitchFamily="34" charset="0"/>
                <a:cs typeface="Times New Roman" panose="02020603050405020304" pitchFamily="18" charset="0"/>
              </a:rPr>
              <a:t>Presented By:</a:t>
            </a:r>
          </a:p>
          <a:p>
            <a:pPr marL="800100" lvl="1" indent="-342900" algn="l">
              <a:buAutoNum type="arabicPeriod"/>
            </a:pPr>
            <a:r>
              <a:rPr lang="en-US" sz="2000" b="1" dirty="0">
                <a:solidFill>
                  <a:srgbClr val="000000"/>
                </a:solidFill>
                <a:latin typeface="Bahnschrift Condensed" panose="020B0502040204020203" pitchFamily="34" charset="0"/>
                <a:cs typeface="Times New Roman" panose="02020603050405020304" pitchFamily="18" charset="0"/>
              </a:rPr>
              <a:t>Saurabh Barse(A-54)</a:t>
            </a:r>
          </a:p>
          <a:p>
            <a:pPr marL="800100" lvl="1" indent="-342900" algn="l">
              <a:buAutoNum type="arabicPeriod"/>
            </a:pPr>
            <a:r>
              <a:rPr lang="en-US" sz="2000" b="1" dirty="0">
                <a:solidFill>
                  <a:srgbClr val="000000"/>
                </a:solidFill>
                <a:latin typeface="Bahnschrift Condensed" panose="020B0502040204020203" pitchFamily="34" charset="0"/>
                <a:cs typeface="Times New Roman" panose="02020603050405020304" pitchFamily="18" charset="0"/>
              </a:rPr>
              <a:t>Yash Solanke (A-64)</a:t>
            </a:r>
          </a:p>
          <a:p>
            <a:pPr marL="800100" lvl="1" indent="-342900" algn="l">
              <a:buAutoNum type="arabicPeriod"/>
            </a:pPr>
            <a:r>
              <a:rPr lang="en-US" sz="2000" b="1" dirty="0">
                <a:solidFill>
                  <a:srgbClr val="000000"/>
                </a:solidFill>
                <a:latin typeface="Bahnschrift Condensed" panose="020B0502040204020203" pitchFamily="34" charset="0"/>
                <a:cs typeface="Times New Roman" panose="02020603050405020304" pitchFamily="18" charset="0"/>
              </a:rPr>
              <a:t>Dikesh Kurve (A-31)</a:t>
            </a:r>
          </a:p>
          <a:p>
            <a:endParaRPr lang="en-US" sz="2000" b="1" dirty="0">
              <a:solidFill>
                <a:srgbClr val="000000"/>
              </a:solidFill>
              <a:latin typeface="Bahnschrift Condensed" panose="020B0502040204020203"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0" y="-47282"/>
            <a:ext cx="1053979" cy="935186"/>
          </a:xfrm>
          <a:prstGeom prst="rect">
            <a:avLst/>
          </a:prstGeom>
        </p:spPr>
      </p:pic>
      <p:sp>
        <p:nvSpPr>
          <p:cNvPr id="7" name="Subtitle 2"/>
          <p:cNvSpPr txBox="1">
            <a:spLocks/>
          </p:cNvSpPr>
          <p:nvPr/>
        </p:nvSpPr>
        <p:spPr>
          <a:xfrm>
            <a:off x="6244085" y="4559670"/>
            <a:ext cx="2455099" cy="1292134"/>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b="1" dirty="0">
              <a:solidFill>
                <a:srgbClr val="000000"/>
              </a:solidFill>
              <a:latin typeface="Bahnschrift Condensed" panose="020B0502040204020203" pitchFamily="34" charset="0"/>
              <a:cs typeface="Times New Roman" panose="02020603050405020304" pitchFamily="18" charset="0"/>
            </a:endParaRPr>
          </a:p>
          <a:p>
            <a:r>
              <a:rPr lang="en-US" sz="2400" b="1" dirty="0">
                <a:solidFill>
                  <a:srgbClr val="000000"/>
                </a:solidFill>
                <a:latin typeface="Bahnschrift Condensed" panose="020B0502040204020203" pitchFamily="34" charset="0"/>
                <a:cs typeface="Times New Roman" panose="02020603050405020304" pitchFamily="18" charset="0"/>
              </a:rPr>
              <a:t>Guide:-</a:t>
            </a:r>
          </a:p>
          <a:p>
            <a:r>
              <a:rPr lang="en-US" sz="2400" b="1" dirty="0">
                <a:solidFill>
                  <a:srgbClr val="000000"/>
                </a:solidFill>
                <a:latin typeface="Bahnschrift Condensed" panose="020B0502040204020203" pitchFamily="34" charset="0"/>
                <a:cs typeface="Times New Roman" panose="02020603050405020304" pitchFamily="18" charset="0"/>
              </a:rPr>
              <a:t>Prof D Bhagat</a:t>
            </a:r>
          </a:p>
          <a:p>
            <a:r>
              <a:rPr lang="en-US" sz="2400" dirty="0">
                <a:solidFill>
                  <a:srgbClr val="000000"/>
                </a:solidFill>
                <a:latin typeface="Bahnschrift Condensed" panose="020B0502040204020203" pitchFamily="34" charset="0"/>
                <a:cs typeface="Times New Roman" panose="02020603050405020304" pitchFamily="18" charset="0"/>
              </a:rPr>
              <a:t>GHRCE ,Nagpur </a:t>
            </a:r>
          </a:p>
          <a:p>
            <a:endParaRPr lang="en-US" sz="2400" b="1" dirty="0">
              <a:solidFill>
                <a:srgbClr val="000000"/>
              </a:solidFill>
              <a:latin typeface="Bahnschrift Condensed" panose="020B0502040204020203" pitchFamily="34" charset="0"/>
              <a:cs typeface="Times New Roman" panose="02020603050405020304" pitchFamily="18" charset="0"/>
            </a:endParaRPr>
          </a:p>
        </p:txBody>
      </p:sp>
      <p:sp>
        <p:nvSpPr>
          <p:cNvPr id="3" name="Rectangle 2"/>
          <p:cNvSpPr/>
          <p:nvPr/>
        </p:nvSpPr>
        <p:spPr>
          <a:xfrm>
            <a:off x="6846954" y="887903"/>
            <a:ext cx="2050562" cy="461665"/>
          </a:xfrm>
          <a:prstGeom prst="rect">
            <a:avLst/>
          </a:prstGeom>
        </p:spPr>
        <p:txBody>
          <a:bodyPr wrap="none">
            <a:spAutoFit/>
          </a:bodyPr>
          <a:lstStyle/>
          <a:p>
            <a:pPr algn="ctr"/>
            <a:r>
              <a:rPr lang="en-US" sz="2400" b="1" dirty="0">
                <a:latin typeface="Bahnschrift Condensed" panose="020B0502040204020203" pitchFamily="34" charset="0"/>
                <a:cs typeface="Times New Roman" panose="02020603050405020304" pitchFamily="18" charset="0"/>
              </a:rPr>
              <a:t>Date : 1st Oct 2022</a:t>
            </a:r>
          </a:p>
        </p:txBody>
      </p:sp>
      <p:sp>
        <p:nvSpPr>
          <p:cNvPr id="9" name="TextBox 8"/>
          <p:cNvSpPr txBox="1"/>
          <p:nvPr/>
        </p:nvSpPr>
        <p:spPr>
          <a:xfrm>
            <a:off x="2423283" y="2874286"/>
            <a:ext cx="4527201" cy="584775"/>
          </a:xfrm>
          <a:prstGeom prst="rect">
            <a:avLst/>
          </a:prstGeom>
          <a:noFill/>
        </p:spPr>
        <p:txBody>
          <a:bodyPr wrap="none" rtlCol="0">
            <a:spAutoFit/>
          </a:bodyPr>
          <a:lstStyle/>
          <a:p>
            <a:pPr algn="ctr"/>
            <a:r>
              <a:rPr lang="en-US" sz="3200" b="1" dirty="0">
                <a:solidFill>
                  <a:srgbClr val="940000"/>
                </a:solidFill>
                <a:latin typeface="Bahnschrift Condensed" panose="020B0502040204020203" pitchFamily="34" charset="0"/>
                <a:cs typeface="Times New Roman" panose="02020603050405020304" pitchFamily="18" charset="0"/>
              </a:rPr>
              <a:t>Cyber Trolling Detection System</a:t>
            </a:r>
          </a:p>
        </p:txBody>
      </p:sp>
      <p:sp>
        <p:nvSpPr>
          <p:cNvPr id="4" name="TextBox 3">
            <a:extLst>
              <a:ext uri="{FF2B5EF4-FFF2-40B4-BE49-F238E27FC236}">
                <a16:creationId xmlns:a16="http://schemas.microsoft.com/office/drawing/2014/main" id="{7D9BF840-CD4B-2688-9988-33609529FFFF}"/>
              </a:ext>
            </a:extLst>
          </p:cNvPr>
          <p:cNvSpPr txBox="1"/>
          <p:nvPr/>
        </p:nvSpPr>
        <p:spPr>
          <a:xfrm>
            <a:off x="3015762" y="3446920"/>
            <a:ext cx="2945423" cy="923330"/>
          </a:xfrm>
          <a:prstGeom prst="rect">
            <a:avLst/>
          </a:prstGeom>
          <a:noFill/>
        </p:spPr>
        <p:txBody>
          <a:bodyPr wrap="square" rtlCol="0">
            <a:spAutoFit/>
          </a:bodyPr>
          <a:lstStyle/>
          <a:p>
            <a:r>
              <a:rPr lang="en-IN" b="1" i="1" dirty="0"/>
              <a:t>            </a:t>
            </a:r>
          </a:p>
          <a:p>
            <a:pPr algn="ctr"/>
            <a:r>
              <a:rPr lang="en-IN" b="1" i="1" dirty="0"/>
              <a:t>GROUP NO – 19</a:t>
            </a:r>
          </a:p>
          <a:p>
            <a:endParaRPr lang="en-IN" b="1" i="1" dirty="0"/>
          </a:p>
        </p:txBody>
      </p:sp>
    </p:spTree>
    <p:extLst>
      <p:ext uri="{BB962C8B-B14F-4D97-AF65-F5344CB8AC3E}">
        <p14:creationId xmlns:p14="http://schemas.microsoft.com/office/powerpoint/2010/main" val="410657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07047" y="1064712"/>
            <a:ext cx="8698958" cy="4917127"/>
          </a:xfrm>
        </p:spPr>
        <p:txBody>
          <a:bodyPr>
            <a:normAutofit/>
          </a:bodyPr>
          <a:lstStyle/>
          <a:p>
            <a:r>
              <a:rPr lang="en-US" sz="2000" dirty="0"/>
              <a:t>Architecture pipeline</a:t>
            </a:r>
          </a:p>
          <a:p>
            <a:pPr marL="0" indent="0">
              <a:buNone/>
            </a:pPr>
            <a:endParaRPr lang="en-US" sz="2000" dirty="0"/>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Proposed Methodology/System Architecture</a:t>
            </a:r>
          </a:p>
        </p:txBody>
      </p:sp>
      <p:sp>
        <p:nvSpPr>
          <p:cNvPr id="6" name="Rectangle 5">
            <a:extLst>
              <a:ext uri="{FF2B5EF4-FFF2-40B4-BE49-F238E27FC236}">
                <a16:creationId xmlns:a16="http://schemas.microsoft.com/office/drawing/2014/main" id="{C93C607D-C5AF-3A49-57F4-C9F93CF2A575}"/>
              </a:ext>
            </a:extLst>
          </p:cNvPr>
          <p:cNvSpPr/>
          <p:nvPr/>
        </p:nvSpPr>
        <p:spPr>
          <a:xfrm>
            <a:off x="817685" y="1802423"/>
            <a:ext cx="1362807"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DC2D9470-51D3-C21F-2D52-62D0876816E7}"/>
              </a:ext>
            </a:extLst>
          </p:cNvPr>
          <p:cNvCxnSpPr>
            <a:stCxn id="6" idx="3"/>
          </p:cNvCxnSpPr>
          <p:nvPr/>
        </p:nvCxnSpPr>
        <p:spPr>
          <a:xfrm>
            <a:off x="2180492" y="2250831"/>
            <a:ext cx="1705708" cy="87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76B89F3-B9BF-3E34-D298-D98102A5D2F0}"/>
              </a:ext>
            </a:extLst>
          </p:cNvPr>
          <p:cNvSpPr/>
          <p:nvPr/>
        </p:nvSpPr>
        <p:spPr>
          <a:xfrm>
            <a:off x="3886200" y="1802423"/>
            <a:ext cx="1362807"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4B32686A-8641-F885-66CC-61A7B679AB91}"/>
              </a:ext>
            </a:extLst>
          </p:cNvPr>
          <p:cNvCxnSpPr>
            <a:stCxn id="9" idx="3"/>
          </p:cNvCxnSpPr>
          <p:nvPr/>
        </p:nvCxnSpPr>
        <p:spPr>
          <a:xfrm>
            <a:off x="5249007" y="2250831"/>
            <a:ext cx="17145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267F56B-6BFD-AA94-9F33-3C197BD3473B}"/>
              </a:ext>
            </a:extLst>
          </p:cNvPr>
          <p:cNvSpPr/>
          <p:nvPr/>
        </p:nvSpPr>
        <p:spPr>
          <a:xfrm>
            <a:off x="6963508" y="1802423"/>
            <a:ext cx="1327636"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4A574578-3B28-9B64-669F-D71B045B84A7}"/>
              </a:ext>
            </a:extLst>
          </p:cNvPr>
          <p:cNvSpPr txBox="1"/>
          <p:nvPr/>
        </p:nvSpPr>
        <p:spPr>
          <a:xfrm>
            <a:off x="914400" y="1890346"/>
            <a:ext cx="1151792" cy="646331"/>
          </a:xfrm>
          <a:prstGeom prst="rect">
            <a:avLst/>
          </a:prstGeom>
          <a:noFill/>
        </p:spPr>
        <p:txBody>
          <a:bodyPr wrap="square" rtlCol="0">
            <a:spAutoFit/>
          </a:bodyPr>
          <a:lstStyle/>
          <a:p>
            <a:r>
              <a:rPr lang="en-IN" dirty="0"/>
              <a:t>Data Collecting</a:t>
            </a:r>
          </a:p>
        </p:txBody>
      </p:sp>
      <p:sp>
        <p:nvSpPr>
          <p:cNvPr id="15" name="TextBox 14">
            <a:extLst>
              <a:ext uri="{FF2B5EF4-FFF2-40B4-BE49-F238E27FC236}">
                <a16:creationId xmlns:a16="http://schemas.microsoft.com/office/drawing/2014/main" id="{F1943B7E-CDE2-1BD7-01CC-6CA9D42EC7E7}"/>
              </a:ext>
            </a:extLst>
          </p:cNvPr>
          <p:cNvSpPr txBox="1"/>
          <p:nvPr/>
        </p:nvSpPr>
        <p:spPr>
          <a:xfrm>
            <a:off x="3982915" y="1890346"/>
            <a:ext cx="1143000" cy="646331"/>
          </a:xfrm>
          <a:prstGeom prst="rect">
            <a:avLst/>
          </a:prstGeom>
          <a:noFill/>
        </p:spPr>
        <p:txBody>
          <a:bodyPr wrap="square" rtlCol="0">
            <a:spAutoFit/>
          </a:bodyPr>
          <a:lstStyle/>
          <a:p>
            <a:r>
              <a:rPr lang="en-IN" dirty="0"/>
              <a:t>Applying EDA</a:t>
            </a:r>
          </a:p>
        </p:txBody>
      </p:sp>
      <p:sp>
        <p:nvSpPr>
          <p:cNvPr id="16" name="TextBox 15">
            <a:extLst>
              <a:ext uri="{FF2B5EF4-FFF2-40B4-BE49-F238E27FC236}">
                <a16:creationId xmlns:a16="http://schemas.microsoft.com/office/drawing/2014/main" id="{6D11FE4C-96B1-02D9-4CA8-AA76BA37646C}"/>
              </a:ext>
            </a:extLst>
          </p:cNvPr>
          <p:cNvSpPr txBox="1"/>
          <p:nvPr/>
        </p:nvSpPr>
        <p:spPr>
          <a:xfrm>
            <a:off x="7086600" y="1890346"/>
            <a:ext cx="1037492" cy="646331"/>
          </a:xfrm>
          <a:prstGeom prst="rect">
            <a:avLst/>
          </a:prstGeom>
          <a:noFill/>
        </p:spPr>
        <p:txBody>
          <a:bodyPr wrap="square" rtlCol="0">
            <a:spAutoFit/>
          </a:bodyPr>
          <a:lstStyle/>
          <a:p>
            <a:r>
              <a:rPr lang="en-IN" dirty="0"/>
              <a:t>   NLP Pipeline</a:t>
            </a:r>
          </a:p>
        </p:txBody>
      </p:sp>
      <p:sp>
        <p:nvSpPr>
          <p:cNvPr id="19" name="Rectangle 18">
            <a:extLst>
              <a:ext uri="{FF2B5EF4-FFF2-40B4-BE49-F238E27FC236}">
                <a16:creationId xmlns:a16="http://schemas.microsoft.com/office/drawing/2014/main" id="{0E759F26-84B8-D4DB-7D10-3C8676A87EEE}"/>
              </a:ext>
            </a:extLst>
          </p:cNvPr>
          <p:cNvSpPr/>
          <p:nvPr/>
        </p:nvSpPr>
        <p:spPr>
          <a:xfrm>
            <a:off x="6963508" y="4158762"/>
            <a:ext cx="1327636"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Applying ML/DL Model</a:t>
            </a:r>
          </a:p>
        </p:txBody>
      </p:sp>
      <p:cxnSp>
        <p:nvCxnSpPr>
          <p:cNvPr id="21" name="Straight Arrow Connector 20">
            <a:extLst>
              <a:ext uri="{FF2B5EF4-FFF2-40B4-BE49-F238E27FC236}">
                <a16:creationId xmlns:a16="http://schemas.microsoft.com/office/drawing/2014/main" id="{11CA9C8D-CBE2-D586-B0BB-494E4E5441C7}"/>
              </a:ext>
            </a:extLst>
          </p:cNvPr>
          <p:cNvCxnSpPr>
            <a:cxnSpLocks/>
            <a:stCxn id="12" idx="2"/>
            <a:endCxn id="19" idx="0"/>
          </p:cNvCxnSpPr>
          <p:nvPr/>
        </p:nvCxnSpPr>
        <p:spPr>
          <a:xfrm>
            <a:off x="7627326" y="2699238"/>
            <a:ext cx="0" cy="1459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B22EA91-F481-C088-985D-12938FC123CE}"/>
              </a:ext>
            </a:extLst>
          </p:cNvPr>
          <p:cNvCxnSpPr>
            <a:cxnSpLocks/>
            <a:stCxn id="19" idx="1"/>
          </p:cNvCxnSpPr>
          <p:nvPr/>
        </p:nvCxnSpPr>
        <p:spPr>
          <a:xfrm flipH="1">
            <a:off x="5257800" y="4607170"/>
            <a:ext cx="1705708" cy="1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72EEC4AF-B0B5-2B8E-AE6C-759114BA9836}"/>
              </a:ext>
            </a:extLst>
          </p:cNvPr>
          <p:cNvSpPr/>
          <p:nvPr/>
        </p:nvSpPr>
        <p:spPr>
          <a:xfrm>
            <a:off x="3921371" y="4158762"/>
            <a:ext cx="1327636"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C6DF303F-8329-97B7-EAF8-1744A8BCDA05}"/>
              </a:ext>
            </a:extLst>
          </p:cNvPr>
          <p:cNvSpPr txBox="1"/>
          <p:nvPr/>
        </p:nvSpPr>
        <p:spPr>
          <a:xfrm>
            <a:off x="4053256" y="4264269"/>
            <a:ext cx="1072659" cy="646331"/>
          </a:xfrm>
          <a:prstGeom prst="rect">
            <a:avLst/>
          </a:prstGeom>
          <a:noFill/>
        </p:spPr>
        <p:txBody>
          <a:bodyPr wrap="square" rtlCol="0">
            <a:spAutoFit/>
          </a:bodyPr>
          <a:lstStyle/>
          <a:p>
            <a:r>
              <a:rPr lang="en-IN" dirty="0"/>
              <a:t>Develop UI/UX</a:t>
            </a:r>
          </a:p>
        </p:txBody>
      </p:sp>
      <p:cxnSp>
        <p:nvCxnSpPr>
          <p:cNvPr id="17" name="Straight Arrow Connector 16">
            <a:extLst>
              <a:ext uri="{FF2B5EF4-FFF2-40B4-BE49-F238E27FC236}">
                <a16:creationId xmlns:a16="http://schemas.microsoft.com/office/drawing/2014/main" id="{FE8FAAB1-71EB-A147-AA21-B7607DE53E44}"/>
              </a:ext>
            </a:extLst>
          </p:cNvPr>
          <p:cNvCxnSpPr>
            <a:endCxn id="9" idx="0"/>
          </p:cNvCxnSpPr>
          <p:nvPr/>
        </p:nvCxnSpPr>
        <p:spPr>
          <a:xfrm flipH="1">
            <a:off x="4567604" y="1336431"/>
            <a:ext cx="4396" cy="465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3CCBFF7-2D18-223A-CB69-A37E6B998757}"/>
              </a:ext>
            </a:extLst>
          </p:cNvPr>
          <p:cNvCxnSpPr>
            <a:cxnSpLocks/>
            <a:stCxn id="25" idx="1"/>
          </p:cNvCxnSpPr>
          <p:nvPr/>
        </p:nvCxnSpPr>
        <p:spPr>
          <a:xfrm flipH="1" flipV="1">
            <a:off x="2523392" y="4598377"/>
            <a:ext cx="1397979" cy="8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838B072F-47DD-72E8-BD61-F633FB0BFCC9}"/>
              </a:ext>
            </a:extLst>
          </p:cNvPr>
          <p:cNvSpPr/>
          <p:nvPr/>
        </p:nvSpPr>
        <p:spPr>
          <a:xfrm>
            <a:off x="1180670" y="4185193"/>
            <a:ext cx="1262302" cy="8968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CEAB490A-4692-7C63-D5F9-B948A21CCDA2}"/>
              </a:ext>
            </a:extLst>
          </p:cNvPr>
          <p:cNvSpPr txBox="1"/>
          <p:nvPr/>
        </p:nvSpPr>
        <p:spPr>
          <a:xfrm>
            <a:off x="1279886" y="4264269"/>
            <a:ext cx="1055680" cy="369332"/>
          </a:xfrm>
          <a:prstGeom prst="rect">
            <a:avLst/>
          </a:prstGeom>
          <a:noFill/>
        </p:spPr>
        <p:txBody>
          <a:bodyPr wrap="square" rtlCol="0">
            <a:spAutoFit/>
          </a:bodyPr>
          <a:lstStyle/>
          <a:p>
            <a:pPr algn="ctr"/>
            <a:r>
              <a:rPr lang="en-IN" i="1" dirty="0"/>
              <a:t>  Phase 2</a:t>
            </a:r>
          </a:p>
        </p:txBody>
      </p:sp>
      <p:sp>
        <p:nvSpPr>
          <p:cNvPr id="30" name="TextBox 29">
            <a:extLst>
              <a:ext uri="{FF2B5EF4-FFF2-40B4-BE49-F238E27FC236}">
                <a16:creationId xmlns:a16="http://schemas.microsoft.com/office/drawing/2014/main" id="{4564240F-33D4-8427-B70E-811792270F2A}"/>
              </a:ext>
            </a:extLst>
          </p:cNvPr>
          <p:cNvSpPr txBox="1"/>
          <p:nvPr/>
        </p:nvSpPr>
        <p:spPr>
          <a:xfrm>
            <a:off x="3217985" y="5284177"/>
            <a:ext cx="2110153" cy="369332"/>
          </a:xfrm>
          <a:prstGeom prst="rect">
            <a:avLst/>
          </a:prstGeom>
          <a:noFill/>
        </p:spPr>
        <p:txBody>
          <a:bodyPr wrap="square" rtlCol="0">
            <a:spAutoFit/>
          </a:bodyPr>
          <a:lstStyle/>
          <a:p>
            <a:r>
              <a:rPr lang="en-IN" i="1" dirty="0"/>
              <a:t>Flow of all phases</a:t>
            </a:r>
          </a:p>
        </p:txBody>
      </p:sp>
      <p:cxnSp>
        <p:nvCxnSpPr>
          <p:cNvPr id="33" name="Straight Arrow Connector 32">
            <a:extLst>
              <a:ext uri="{FF2B5EF4-FFF2-40B4-BE49-F238E27FC236}">
                <a16:creationId xmlns:a16="http://schemas.microsoft.com/office/drawing/2014/main" id="{6291A545-AD37-ACAF-4B18-05277B894D86}"/>
              </a:ext>
            </a:extLst>
          </p:cNvPr>
          <p:cNvCxnSpPr>
            <a:endCxn id="12" idx="0"/>
          </p:cNvCxnSpPr>
          <p:nvPr/>
        </p:nvCxnSpPr>
        <p:spPr>
          <a:xfrm>
            <a:off x="7627326" y="1336431"/>
            <a:ext cx="0" cy="465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89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Data Gathering</a:t>
            </a:r>
          </a:p>
        </p:txBody>
      </p:sp>
      <p:sp>
        <p:nvSpPr>
          <p:cNvPr id="7" name="Content Placeholder 6"/>
          <p:cNvSpPr>
            <a:spLocks noGrp="1"/>
          </p:cNvSpPr>
          <p:nvPr>
            <p:ph idx="1"/>
          </p:nvPr>
        </p:nvSpPr>
        <p:spPr>
          <a:xfrm>
            <a:off x="457200" y="1907931"/>
            <a:ext cx="8229600" cy="4218236"/>
          </a:xfrm>
        </p:spPr>
        <p:txBody>
          <a:bodyPr>
            <a:normAutofit/>
          </a:bodyPr>
          <a:lstStyle/>
          <a:p>
            <a:pPr marL="0" indent="0" algn="just">
              <a:buNone/>
            </a:pPr>
            <a:r>
              <a:rPr lang="en-US" sz="2400" dirty="0">
                <a:latin typeface="Bahnschrift Condensed" panose="020B0502040204020203" pitchFamily="34" charset="0"/>
              </a:rPr>
              <a:t>We had gathered a data set from various sources or to be precise from websites like data.world ,Kaggle, GitHub repos and large portion  of the data from web- scrapping (from social media like twitter) this collected data consist of various languages like English, Hindi. Our main goal was to collect the data which represents more reality towards the real-life situation. In the data gathering we mostly depend on web-scrapping .</a:t>
            </a:r>
          </a:p>
          <a:p>
            <a:pPr marL="0" indent="0" algn="just">
              <a:buNone/>
            </a:pPr>
            <a:r>
              <a:rPr lang="en-US" sz="2400" dirty="0">
                <a:latin typeface="Bahnschrift Condensed" panose="020B0502040204020203" pitchFamily="34" charset="0"/>
              </a:rPr>
              <a:t> </a:t>
            </a:r>
          </a:p>
        </p:txBody>
      </p:sp>
    </p:spTree>
    <p:extLst>
      <p:ext uri="{BB962C8B-B14F-4D97-AF65-F5344CB8AC3E}">
        <p14:creationId xmlns:p14="http://schemas.microsoft.com/office/powerpoint/2010/main" val="11346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063870" y="1652954"/>
            <a:ext cx="6963508" cy="4328885"/>
          </a:xfrm>
        </p:spPr>
        <p:txBody>
          <a:bodyPr>
            <a:normAutofit/>
          </a:bodyPr>
          <a:lstStyle/>
          <a:p>
            <a:pPr marL="0" indent="0" algn="just">
              <a:buNone/>
            </a:pPr>
            <a:r>
              <a:rPr lang="en-US" dirty="0">
                <a:latin typeface="Bahnschrift Condensed" panose="020B0502040204020203" pitchFamily="34" charset="0"/>
              </a:rPr>
              <a:t>For Organizing and tracking our final year project we are using Git and GitHub for version control and organizing the code which leads to smooth movement of our machine learning and deep learning pipelines. We believe in adapting proper and structured approach for our final year project. We had uploaded our overall progress like dataset and code in GitHub repository to maintain a structured flow of our project.</a:t>
            </a:r>
          </a:p>
          <a:p>
            <a:pPr marL="0" indent="0" algn="just">
              <a:buNone/>
            </a:pPr>
            <a:r>
              <a:rPr lang="en-US" dirty="0">
                <a:latin typeface="Bahnschrift Condensed" panose="020B0502040204020203" pitchFamily="34" charset="0"/>
              </a:rPr>
              <a:t>Link for </a:t>
            </a:r>
            <a:r>
              <a:rPr lang="en-US" dirty="0">
                <a:latin typeface="Bahnschrift Condensed" panose="020B0502040204020203" pitchFamily="34" charset="0"/>
                <a:hlinkClick r:id="rId2"/>
              </a:rPr>
              <a:t>GitHub</a:t>
            </a:r>
            <a:endParaRPr lang="en-US" dirty="0">
              <a:latin typeface="Bahnschrift Condensed" panose="020B0502040204020203" pitchFamily="34" charset="0"/>
            </a:endParaRPr>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Organizing tasks with Git and GitHub</a:t>
            </a:r>
          </a:p>
        </p:txBody>
      </p:sp>
      <p:pic>
        <p:nvPicPr>
          <p:cNvPr id="2" name="Picture 1">
            <a:extLst>
              <a:ext uri="{FF2B5EF4-FFF2-40B4-BE49-F238E27FC236}">
                <a16:creationId xmlns:a16="http://schemas.microsoft.com/office/drawing/2014/main" id="{DA5A0908-44DE-D6FB-2049-1045DC4EACD1}"/>
              </a:ext>
            </a:extLst>
          </p:cNvPr>
          <p:cNvPicPr>
            <a:picLocks noChangeAspect="1"/>
          </p:cNvPicPr>
          <p:nvPr/>
        </p:nvPicPr>
        <p:blipFill>
          <a:blip r:embed="rId3"/>
          <a:stretch>
            <a:fillRect/>
          </a:stretch>
        </p:blipFill>
        <p:spPr>
          <a:xfrm>
            <a:off x="2795954" y="4721469"/>
            <a:ext cx="3323492" cy="1260370"/>
          </a:xfrm>
          <a:prstGeom prst="rect">
            <a:avLst/>
          </a:prstGeom>
        </p:spPr>
      </p:pic>
    </p:spTree>
    <p:extLst>
      <p:ext uri="{BB962C8B-B14F-4D97-AF65-F5344CB8AC3E}">
        <p14:creationId xmlns:p14="http://schemas.microsoft.com/office/powerpoint/2010/main" val="113467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Web-scrapping pipeline</a:t>
            </a:r>
          </a:p>
        </p:txBody>
      </p:sp>
      <p:sp>
        <p:nvSpPr>
          <p:cNvPr id="7" name="Content Placeholder 6"/>
          <p:cNvSpPr>
            <a:spLocks noGrp="1"/>
          </p:cNvSpPr>
          <p:nvPr>
            <p:ph idx="1"/>
          </p:nvPr>
        </p:nvSpPr>
        <p:spPr>
          <a:xfrm>
            <a:off x="457200" y="1197829"/>
            <a:ext cx="8229600" cy="4525963"/>
          </a:xfrm>
        </p:spPr>
        <p:txBody>
          <a:bodyPr>
            <a:normAutofit/>
          </a:bodyPr>
          <a:lstStyle/>
          <a:p>
            <a:pPr marL="0" indent="0">
              <a:buNone/>
            </a:pPr>
            <a:r>
              <a:rPr lang="en-US" sz="2400" i="1" dirty="0">
                <a:latin typeface="Bahnschrift Condensed" panose="020B0502040204020203" pitchFamily="34" charset="0"/>
              </a:rPr>
              <a:t>=</a:t>
            </a:r>
          </a:p>
        </p:txBody>
      </p:sp>
      <p:pic>
        <p:nvPicPr>
          <p:cNvPr id="3" name="Picture 2">
            <a:extLst>
              <a:ext uri="{FF2B5EF4-FFF2-40B4-BE49-F238E27FC236}">
                <a16:creationId xmlns:a16="http://schemas.microsoft.com/office/drawing/2014/main" id="{B72610F9-77D8-F5A9-81A2-F282F51AA1D9}"/>
              </a:ext>
            </a:extLst>
          </p:cNvPr>
          <p:cNvPicPr>
            <a:picLocks noChangeAspect="1"/>
          </p:cNvPicPr>
          <p:nvPr/>
        </p:nvPicPr>
        <p:blipFill rotWithShape="1">
          <a:blip r:embed="rId2"/>
          <a:srcRect t="28889"/>
          <a:stretch/>
        </p:blipFill>
        <p:spPr>
          <a:xfrm>
            <a:off x="1820008" y="3429000"/>
            <a:ext cx="5424854" cy="1477107"/>
          </a:xfrm>
          <a:prstGeom prst="rect">
            <a:avLst/>
          </a:prstGeom>
        </p:spPr>
      </p:pic>
      <p:sp>
        <p:nvSpPr>
          <p:cNvPr id="5" name="TextBox 4">
            <a:extLst>
              <a:ext uri="{FF2B5EF4-FFF2-40B4-BE49-F238E27FC236}">
                <a16:creationId xmlns:a16="http://schemas.microsoft.com/office/drawing/2014/main" id="{64671B10-7131-57AA-C27E-BDCC7B9128F0}"/>
              </a:ext>
            </a:extLst>
          </p:cNvPr>
          <p:cNvSpPr txBox="1"/>
          <p:nvPr/>
        </p:nvSpPr>
        <p:spPr>
          <a:xfrm>
            <a:off x="1099038" y="1134208"/>
            <a:ext cx="6866793" cy="2308324"/>
          </a:xfrm>
          <a:prstGeom prst="rect">
            <a:avLst/>
          </a:prstGeom>
          <a:noFill/>
        </p:spPr>
        <p:txBody>
          <a:bodyPr wrap="square" rtlCol="0">
            <a:spAutoFit/>
          </a:bodyPr>
          <a:lstStyle/>
          <a:p>
            <a:pPr algn="just"/>
            <a:r>
              <a:rPr lang="en-IN" sz="2400" dirty="0">
                <a:latin typeface="Bahnschrift Condensed" panose="020B0502040204020203" pitchFamily="34" charset="0"/>
              </a:rPr>
              <a:t>In the Web-scrapping we use a various agents like Beautiful soup, snscrape for scrapping purpose. Our web scrapping is done mostly on twitter platform . Scrapping is done on basis of “#tags” like “#vaccine”,”#metoo” and etc. Our main aim is to gather more realistic data to train our model more rigorously which leads to correct predictions of model.</a:t>
            </a:r>
          </a:p>
        </p:txBody>
      </p:sp>
      <p:sp>
        <p:nvSpPr>
          <p:cNvPr id="6" name="TextBox 5">
            <a:extLst>
              <a:ext uri="{FF2B5EF4-FFF2-40B4-BE49-F238E27FC236}">
                <a16:creationId xmlns:a16="http://schemas.microsoft.com/office/drawing/2014/main" id="{09DBC3D0-59CE-CAC8-00F3-F7F2FE6C4577}"/>
              </a:ext>
            </a:extLst>
          </p:cNvPr>
          <p:cNvSpPr txBox="1"/>
          <p:nvPr/>
        </p:nvSpPr>
        <p:spPr>
          <a:xfrm>
            <a:off x="3174023" y="5152292"/>
            <a:ext cx="3314700" cy="369332"/>
          </a:xfrm>
          <a:prstGeom prst="rect">
            <a:avLst/>
          </a:prstGeom>
          <a:noFill/>
        </p:spPr>
        <p:txBody>
          <a:bodyPr wrap="square" rtlCol="0">
            <a:spAutoFit/>
          </a:bodyPr>
          <a:lstStyle/>
          <a:p>
            <a:r>
              <a:rPr lang="en-IN" i="1" dirty="0"/>
              <a:t>Flow of web-scrapping pipeline </a:t>
            </a:r>
          </a:p>
        </p:txBody>
      </p:sp>
    </p:spTree>
    <p:extLst>
      <p:ext uri="{BB962C8B-B14F-4D97-AF65-F5344CB8AC3E}">
        <p14:creationId xmlns:p14="http://schemas.microsoft.com/office/powerpoint/2010/main" val="145116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Work in Progress</a:t>
            </a:r>
          </a:p>
        </p:txBody>
      </p:sp>
      <p:sp>
        <p:nvSpPr>
          <p:cNvPr id="7" name="Content Placeholder 6"/>
          <p:cNvSpPr>
            <a:spLocks noGrp="1"/>
          </p:cNvSpPr>
          <p:nvPr>
            <p:ph idx="1"/>
          </p:nvPr>
        </p:nvSpPr>
        <p:spPr>
          <a:xfrm>
            <a:off x="457200" y="1197829"/>
            <a:ext cx="8229600" cy="4525963"/>
          </a:xfrm>
        </p:spPr>
        <p:txBody>
          <a:bodyPr>
            <a:normAutofit/>
          </a:bodyPr>
          <a:lstStyle/>
          <a:p>
            <a:pPr marL="0" indent="0">
              <a:buNone/>
            </a:pPr>
            <a:r>
              <a:rPr lang="en-US" sz="2400" i="1" dirty="0">
                <a:latin typeface="Bahnschrift Condensed" panose="020B0502040204020203" pitchFamily="34" charset="0"/>
              </a:rPr>
              <a:t>=</a:t>
            </a:r>
          </a:p>
        </p:txBody>
      </p:sp>
      <p:sp>
        <p:nvSpPr>
          <p:cNvPr id="2" name="TextBox 1">
            <a:extLst>
              <a:ext uri="{FF2B5EF4-FFF2-40B4-BE49-F238E27FC236}">
                <a16:creationId xmlns:a16="http://schemas.microsoft.com/office/drawing/2014/main" id="{647E3AF8-E971-CB3E-2F51-186541ECC8C7}"/>
              </a:ext>
            </a:extLst>
          </p:cNvPr>
          <p:cNvSpPr txBox="1"/>
          <p:nvPr/>
        </p:nvSpPr>
        <p:spPr>
          <a:xfrm>
            <a:off x="940777" y="1197829"/>
            <a:ext cx="6989885" cy="2569934"/>
          </a:xfrm>
          <a:prstGeom prst="rect">
            <a:avLst/>
          </a:prstGeom>
          <a:noFill/>
        </p:spPr>
        <p:txBody>
          <a:bodyPr wrap="square" rtlCol="0">
            <a:spAutoFit/>
          </a:bodyPr>
          <a:lstStyle/>
          <a:p>
            <a:r>
              <a:rPr lang="en-IN" sz="2300" dirty="0">
                <a:latin typeface="Bahnschrift Condensed" panose="020B0502040204020203" pitchFamily="34" charset="0"/>
              </a:rPr>
              <a:t>After collection of Data we are initiated the Exploratory Data Analysis  (EDA) with Natural Language Processing(NLP) phase . In which processing of data like cleaning collected data, Removing noise from data, removing emoji’s , gibberish text and etc are to be done. Some visualization techniques are also going to used for better understanding of data. Following stages we are applying in NLP pipeline.</a:t>
            </a:r>
          </a:p>
        </p:txBody>
      </p:sp>
      <p:pic>
        <p:nvPicPr>
          <p:cNvPr id="8" name="Picture 7">
            <a:extLst>
              <a:ext uri="{FF2B5EF4-FFF2-40B4-BE49-F238E27FC236}">
                <a16:creationId xmlns:a16="http://schemas.microsoft.com/office/drawing/2014/main" id="{DEA0B4F1-8FA7-7075-D58C-0293224BFEF1}"/>
              </a:ext>
            </a:extLst>
          </p:cNvPr>
          <p:cNvPicPr>
            <a:picLocks noChangeAspect="1"/>
          </p:cNvPicPr>
          <p:nvPr/>
        </p:nvPicPr>
        <p:blipFill>
          <a:blip r:embed="rId2"/>
          <a:stretch>
            <a:fillRect/>
          </a:stretch>
        </p:blipFill>
        <p:spPr>
          <a:xfrm>
            <a:off x="1037492" y="3767764"/>
            <a:ext cx="6814039" cy="2228590"/>
          </a:xfrm>
          <a:prstGeom prst="rect">
            <a:avLst/>
          </a:prstGeom>
        </p:spPr>
      </p:pic>
      <p:sp>
        <p:nvSpPr>
          <p:cNvPr id="9" name="TextBox 8">
            <a:extLst>
              <a:ext uri="{FF2B5EF4-FFF2-40B4-BE49-F238E27FC236}">
                <a16:creationId xmlns:a16="http://schemas.microsoft.com/office/drawing/2014/main" id="{5AEDB1F4-5135-30A5-A673-66B0EC471A27}"/>
              </a:ext>
            </a:extLst>
          </p:cNvPr>
          <p:cNvSpPr txBox="1"/>
          <p:nvPr/>
        </p:nvSpPr>
        <p:spPr>
          <a:xfrm>
            <a:off x="2198076" y="5996354"/>
            <a:ext cx="2963009" cy="338554"/>
          </a:xfrm>
          <a:prstGeom prst="rect">
            <a:avLst/>
          </a:prstGeom>
          <a:noFill/>
        </p:spPr>
        <p:txBody>
          <a:bodyPr wrap="square" rtlCol="0">
            <a:spAutoFit/>
          </a:bodyPr>
          <a:lstStyle/>
          <a:p>
            <a:r>
              <a:rPr lang="en-IN" sz="1600" i="1" dirty="0"/>
              <a:t>NLP pipeline flow cycle</a:t>
            </a:r>
          </a:p>
        </p:txBody>
      </p:sp>
    </p:spTree>
    <p:extLst>
      <p:ext uri="{BB962C8B-B14F-4D97-AF65-F5344CB8AC3E}">
        <p14:creationId xmlns:p14="http://schemas.microsoft.com/office/powerpoint/2010/main" val="190932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07047" y="1064712"/>
            <a:ext cx="8698958" cy="4917127"/>
          </a:xfrm>
        </p:spPr>
        <p:txBody>
          <a:bodyPr>
            <a:normAutofit/>
          </a:bodyPr>
          <a:lstStyle/>
          <a:p>
            <a:pPr marL="0" indent="0">
              <a:buNone/>
            </a:pPr>
            <a:r>
              <a:rPr lang="en-US" sz="2000" dirty="0"/>
              <a:t>Hatred and trolling detection transliteration framework using hierarchical LSTM in code-mixed social media text:-</a:t>
            </a:r>
            <a:r>
              <a:rPr lang="en-US" sz="2000" dirty="0">
                <a:hlinkClick r:id="rId2"/>
              </a:rPr>
              <a:t>https://link.springer.com/article/10.1007/s40747-021-00487-7</a:t>
            </a:r>
            <a:endParaRPr lang="en-US" sz="2000" dirty="0"/>
          </a:p>
          <a:p>
            <a:pPr marL="0" indent="0">
              <a:buNone/>
            </a:pPr>
            <a:endParaRPr lang="en-US" sz="2000" dirty="0"/>
          </a:p>
          <a:p>
            <a:pPr marL="0" indent="0">
              <a:buNone/>
            </a:pPr>
            <a:r>
              <a:rPr lang="en-US" sz="2000" dirty="0"/>
              <a:t>Multimodal Sentiment Analysis on Video Streams using Lightweight</a:t>
            </a:r>
          </a:p>
          <a:p>
            <a:pPr marL="0" indent="0">
              <a:buNone/>
            </a:pPr>
            <a:r>
              <a:rPr lang="en-US" sz="2000" dirty="0"/>
              <a:t>Deep Neural Networks </a:t>
            </a:r>
            <a:r>
              <a:rPr lang="en-US" sz="2000" dirty="0">
                <a:hlinkClick r:id="rId3"/>
              </a:rPr>
              <a:t>https://www.scitepress.org/Papers/2021/103044/103044.pdf</a:t>
            </a:r>
            <a:endParaRPr lang="en-US" sz="2000" dirty="0"/>
          </a:p>
          <a:p>
            <a:pPr marL="0" indent="0">
              <a:buNone/>
            </a:pPr>
            <a:endParaRPr lang="en-US" sz="2000" dirty="0"/>
          </a:p>
          <a:p>
            <a:pPr marL="0" indent="0">
              <a:buNone/>
            </a:pPr>
            <a:r>
              <a:rPr lang="en-US" sz="2000" dirty="0"/>
              <a:t>Emotionally Informed Hate Speech Detection: A Multi-target Perspective</a:t>
            </a:r>
          </a:p>
          <a:p>
            <a:pPr marL="0" indent="0">
              <a:buNone/>
            </a:pPr>
            <a:r>
              <a:rPr lang="en-US" sz="2000" dirty="0">
                <a:hlinkClick r:id="rId4"/>
              </a:rPr>
              <a:t>https://link.springer.com/article/10.1007/s12559-021-09862-5</a:t>
            </a:r>
            <a:endParaRPr lang="en-US" sz="2000" dirty="0"/>
          </a:p>
          <a:p>
            <a:pPr marL="0" indent="0">
              <a:buNone/>
            </a:pPr>
            <a:endParaRPr lang="en-US" sz="2000" dirty="0"/>
          </a:p>
          <a:p>
            <a:pPr marL="0" indent="0">
              <a:buNone/>
            </a:pPr>
            <a:r>
              <a:rPr lang="en-US" sz="2000" dirty="0"/>
              <a:t>ETHOS: a multi-label hate speech detection dataset</a:t>
            </a:r>
            <a:endParaRPr lang="en-US" sz="2000" dirty="0">
              <a:hlinkClick r:id="rId5"/>
            </a:endParaRPr>
          </a:p>
          <a:p>
            <a:pPr marL="0" indent="0">
              <a:buNone/>
            </a:pPr>
            <a:r>
              <a:rPr lang="en-US" sz="2000" dirty="0">
                <a:hlinkClick r:id="rId5"/>
              </a:rPr>
              <a:t>https://link.springer.com/article/10.1007/s40747-021-00608-2</a:t>
            </a:r>
            <a:endParaRPr lang="en-US" sz="2000" dirty="0"/>
          </a:p>
          <a:p>
            <a:pPr marL="0" indent="0">
              <a:buNone/>
            </a:pPr>
            <a:endParaRPr lang="en-US" sz="2000" dirty="0"/>
          </a:p>
        </p:txBody>
      </p:sp>
      <p:sp>
        <p:nvSpPr>
          <p:cNvPr id="4" name="Rectangle 3"/>
          <p:cNvSpPr>
            <a:spLocks noChangeArrowheads="1"/>
          </p:cNvSpPr>
          <p:nvPr/>
        </p:nvSpPr>
        <p:spPr bwMode="auto">
          <a:xfrm>
            <a:off x="0" y="-76200"/>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dirty="0"/>
              <a:t>References</a:t>
            </a:r>
          </a:p>
        </p:txBody>
      </p:sp>
    </p:spTree>
    <p:extLst>
      <p:ext uri="{BB962C8B-B14F-4D97-AF65-F5344CB8AC3E}">
        <p14:creationId xmlns:p14="http://schemas.microsoft.com/office/powerpoint/2010/main" val="5124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3142989"/>
            <a:ext cx="9144000" cy="685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eaLnBrk="0" hangingPunct="0"/>
            <a:r>
              <a:rPr lang="en-US" sz="2800" b="1" dirty="0">
                <a:latin typeface="+mj-lt"/>
                <a:cs typeface="Times New Roman" pitchFamily="18" charset="0"/>
              </a:rPr>
              <a:t> Thank You…..</a:t>
            </a:r>
          </a:p>
        </p:txBody>
      </p:sp>
    </p:spTree>
    <p:extLst>
      <p:ext uri="{BB962C8B-B14F-4D97-AF65-F5344CB8AC3E}">
        <p14:creationId xmlns:p14="http://schemas.microsoft.com/office/powerpoint/2010/main" val="238398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365</TotalTime>
  <Words>513</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Bahnschrift 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Industry-Academia Highlights</dc:title>
  <dc:creator>administrator ghrce</dc:creator>
  <cp:lastModifiedBy>Saurabh Barse</cp:lastModifiedBy>
  <cp:revision>698</cp:revision>
  <cp:lastPrinted>2017-07-18T07:06:21Z</cp:lastPrinted>
  <dcterms:created xsi:type="dcterms:W3CDTF">2014-09-17T04:25:22Z</dcterms:created>
  <dcterms:modified xsi:type="dcterms:W3CDTF">2022-09-30T18:20:25Z</dcterms:modified>
</cp:coreProperties>
</file>