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9" r:id="rId4"/>
    <p:sldId id="271" r:id="rId5"/>
    <p:sldId id="267" r:id="rId6"/>
    <p:sldId id="263" r:id="rId7"/>
    <p:sldId id="268" r:id="rId8"/>
    <p:sldId id="272" r:id="rId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E59504-67EC-62C5-4B32-2E5EED5DE433}" v="400" dt="2024-08-15T19:07:41.396"/>
    <p1510:client id="{E49F48CA-A0CE-99EF-8C78-1E423DDB04E7}" v="118" dt="2024-08-15T20:09:43.7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31" autoAdjust="0"/>
    <p:restoredTop sz="94660"/>
  </p:normalViewPr>
  <p:slideViewPr>
    <p:cSldViewPr snapToGrid="0">
      <p:cViewPr varScale="1">
        <p:scale>
          <a:sx n="73" d="100"/>
          <a:sy n="73" d="100"/>
        </p:scale>
        <p:origin x="58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275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5292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2386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5784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36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201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61183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87552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62576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46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3675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8/17/2024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614711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תמונה 9">
            <a:extLst>
              <a:ext uri="{FF2B5EF4-FFF2-40B4-BE49-F238E27FC236}">
                <a16:creationId xmlns:a16="http://schemas.microsoft.com/office/drawing/2014/main" id="{F8B8FD6E-D479-0021-CB84-4E222D9B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90"/>
            <a:ext cx="12192000" cy="6853020"/>
          </a:xfrm>
          <a:prstGeom prst="rect">
            <a:avLst/>
          </a:prstGeom>
        </p:spPr>
      </p:pic>
      <p:sp>
        <p:nvSpPr>
          <p:cNvPr id="2" name="כותרת 1"/>
          <p:cNvSpPr>
            <a:spLocks noGrp="1"/>
          </p:cNvSpPr>
          <p:nvPr>
            <p:ph type="ctrTitle"/>
          </p:nvPr>
        </p:nvSpPr>
        <p:spPr>
          <a:xfrm>
            <a:off x="287383" y="490282"/>
            <a:ext cx="8281851" cy="958127"/>
          </a:xfrm>
          <a:noFill/>
        </p:spPr>
        <p:txBody>
          <a:bodyPr anchor="b">
            <a:normAutofit/>
          </a:bodyPr>
          <a:lstStyle/>
          <a:p>
            <a:r>
              <a:rPr lang="he-IL" dirty="0" err="1">
                <a:solidFill>
                  <a:schemeClr val="bg1"/>
                </a:solidFill>
                <a:latin typeface="Nyala"/>
              </a:rPr>
              <a:t>Database</a:t>
            </a:r>
            <a:r>
              <a:rPr lang="en-US" dirty="0">
                <a:solidFill>
                  <a:schemeClr val="bg1"/>
                </a:solidFill>
                <a:latin typeface="Nyala"/>
              </a:rPr>
              <a:t> </a:t>
            </a:r>
            <a:r>
              <a:rPr lang="he-IL" dirty="0" err="1">
                <a:solidFill>
                  <a:schemeClr val="bg1"/>
                </a:solidFill>
                <a:latin typeface="Nyala"/>
              </a:rPr>
              <a:t>Project</a:t>
            </a:r>
            <a:r>
              <a:rPr lang="en-US" dirty="0">
                <a:solidFill>
                  <a:schemeClr val="bg1"/>
                </a:solidFill>
                <a:latin typeface="Nyala"/>
              </a:rPr>
              <a:t> – (</a:t>
            </a:r>
            <a:r>
              <a:rPr lang="he-IL" dirty="0">
                <a:solidFill>
                  <a:schemeClr val="bg1"/>
                </a:solidFill>
                <a:latin typeface="Nyala"/>
              </a:rPr>
              <a:t>10127</a:t>
            </a:r>
            <a:r>
              <a:rPr lang="en-US" dirty="0">
                <a:solidFill>
                  <a:schemeClr val="bg1"/>
                </a:solidFill>
                <a:latin typeface="Nyala"/>
              </a:rPr>
              <a:t>)</a:t>
            </a:r>
            <a:endParaRPr lang="he-IL" dirty="0">
              <a:solidFill>
                <a:schemeClr val="bg1"/>
              </a:solidFill>
              <a:latin typeface="Nyala"/>
            </a:endParaRPr>
          </a:p>
        </p:txBody>
      </p:sp>
      <p:sp>
        <p:nvSpPr>
          <p:cNvPr id="3" name="כותרת משנה 2"/>
          <p:cNvSpPr>
            <a:spLocks noGrp="1"/>
          </p:cNvSpPr>
          <p:nvPr>
            <p:ph type="subTitle" idx="1"/>
          </p:nvPr>
        </p:nvSpPr>
        <p:spPr>
          <a:xfrm>
            <a:off x="287383" y="2772591"/>
            <a:ext cx="5081451" cy="1312818"/>
          </a:xfrm>
          <a:noFill/>
        </p:spPr>
        <p:txBody>
          <a:bodyPr vert="horz" lIns="91440" tIns="45720" rIns="91440" bIns="45720" rtlCol="1" anchor="t">
            <a:normAutofit fontScale="92500" lnSpcReduction="10000"/>
          </a:bodyPr>
          <a:lstStyle/>
          <a:p>
            <a:pPr algn="l"/>
            <a:r>
              <a:rPr lang="en-US" sz="2800" dirty="0">
                <a:solidFill>
                  <a:schemeClr val="bg1"/>
                </a:solidFill>
                <a:latin typeface="Nyala"/>
                <a:cs typeface="+mj-cs"/>
              </a:rPr>
              <a:t>Presenters -</a:t>
            </a:r>
          </a:p>
          <a:p>
            <a:pPr algn="l"/>
            <a:r>
              <a:rPr lang="he-IL" sz="2800" dirty="0">
                <a:solidFill>
                  <a:schemeClr val="bg1"/>
                </a:solidFill>
                <a:latin typeface="Nyala"/>
                <a:cs typeface="+mj-cs"/>
              </a:rPr>
              <a:t>Yahav </a:t>
            </a:r>
            <a:r>
              <a:rPr lang="he-IL" sz="2800" dirty="0" err="1">
                <a:solidFill>
                  <a:schemeClr val="bg1"/>
                </a:solidFill>
                <a:latin typeface="Nyala"/>
                <a:cs typeface="+mj-cs"/>
              </a:rPr>
              <a:t>Yeh</a:t>
            </a:r>
            <a:r>
              <a:rPr lang="en-US" sz="2800" dirty="0" err="1">
                <a:solidFill>
                  <a:schemeClr val="bg1"/>
                </a:solidFill>
                <a:latin typeface="Nyala"/>
                <a:cs typeface="+mj-cs"/>
              </a:rPr>
              <a:t>oshua</a:t>
            </a:r>
            <a:r>
              <a:rPr lang="he-IL" sz="2800" dirty="0">
                <a:solidFill>
                  <a:schemeClr val="bg1"/>
                </a:solidFill>
                <a:latin typeface="Nyala"/>
                <a:cs typeface="+mj-cs"/>
              </a:rPr>
              <a:t> Bariah</a:t>
            </a:r>
            <a:r>
              <a:rPr lang="en-US" sz="2800" dirty="0">
                <a:solidFill>
                  <a:schemeClr val="bg1"/>
                </a:solidFill>
                <a:latin typeface="Nyala"/>
                <a:cs typeface="+mj-cs"/>
              </a:rPr>
              <a:t> (326295417)</a:t>
            </a:r>
            <a:endParaRPr lang="he-IL" sz="2800" dirty="0">
              <a:solidFill>
                <a:schemeClr val="bg1"/>
              </a:solidFill>
              <a:latin typeface="Nyala"/>
              <a:cs typeface="+mj-cs"/>
            </a:endParaRPr>
          </a:p>
          <a:p>
            <a:pPr algn="l"/>
            <a:r>
              <a:rPr lang="he-IL" sz="2800" dirty="0" err="1">
                <a:solidFill>
                  <a:schemeClr val="bg1"/>
                </a:solidFill>
                <a:latin typeface="Nyala"/>
                <a:cs typeface="+mj-cs"/>
              </a:rPr>
              <a:t>Itay</a:t>
            </a:r>
            <a:r>
              <a:rPr lang="he-IL" sz="2800" dirty="0">
                <a:solidFill>
                  <a:schemeClr val="bg1"/>
                </a:solidFill>
                <a:latin typeface="Nyala"/>
                <a:cs typeface="+mj-cs"/>
              </a:rPr>
              <a:t> </a:t>
            </a:r>
            <a:r>
              <a:rPr lang="en-US" sz="2800" dirty="0" err="1">
                <a:solidFill>
                  <a:schemeClr val="bg1"/>
                </a:solidFill>
                <a:latin typeface="Nyala"/>
                <a:cs typeface="+mj-cs"/>
              </a:rPr>
              <a:t>Yehoda</a:t>
            </a:r>
            <a:r>
              <a:rPr lang="he-IL" sz="2800" dirty="0">
                <a:solidFill>
                  <a:schemeClr val="bg1"/>
                </a:solidFill>
                <a:latin typeface="Nyala"/>
                <a:cs typeface="+mj-cs"/>
              </a:rPr>
              <a:t> </a:t>
            </a:r>
            <a:r>
              <a:rPr lang="he-IL" sz="2800" dirty="0" err="1">
                <a:solidFill>
                  <a:schemeClr val="bg1"/>
                </a:solidFill>
                <a:latin typeface="Nyala"/>
                <a:cs typeface="+mj-cs"/>
              </a:rPr>
              <a:t>Bendersk</a:t>
            </a:r>
            <a:r>
              <a:rPr lang="en-US" sz="2800" dirty="0" err="1">
                <a:solidFill>
                  <a:schemeClr val="bg1"/>
                </a:solidFill>
                <a:latin typeface="Nyala"/>
                <a:cs typeface="+mj-cs"/>
              </a:rPr>
              <a:t>i</a:t>
            </a:r>
            <a:r>
              <a:rPr lang="en-US" sz="2800" dirty="0">
                <a:solidFill>
                  <a:schemeClr val="bg1"/>
                </a:solidFill>
                <a:latin typeface="Nyala"/>
                <a:cs typeface="+mj-cs"/>
              </a:rPr>
              <a:t> (326621927)</a:t>
            </a:r>
            <a:endParaRPr lang="he-IL" sz="2800" dirty="0">
              <a:solidFill>
                <a:schemeClr val="bg1"/>
              </a:solidFill>
              <a:latin typeface="Nyala"/>
              <a:cs typeface="+mj-cs"/>
            </a:endParaRPr>
          </a:p>
        </p:txBody>
      </p:sp>
    </p:spTree>
    <p:extLst>
      <p:ext uri="{BB962C8B-B14F-4D97-AF65-F5344CB8AC3E}">
        <p14:creationId xmlns:p14="http://schemas.microsoft.com/office/powerpoint/2010/main" val="2478401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7EDD238-73E8-FC06-C9CE-FB6A7A4641D5}"/>
              </a:ext>
            </a:extLst>
          </p:cNvPr>
          <p:cNvSpPr>
            <a:spLocks noGrp="1"/>
          </p:cNvSpPr>
          <p:nvPr>
            <p:ph type="title"/>
          </p:nvPr>
        </p:nvSpPr>
        <p:spPr>
          <a:xfrm>
            <a:off x="686834" y="1153572"/>
            <a:ext cx="3200400" cy="4461163"/>
          </a:xfrm>
        </p:spPr>
        <p:txBody>
          <a:bodyPr>
            <a:normAutofit/>
          </a:bodyPr>
          <a:lstStyle/>
          <a:p>
            <a:r>
              <a:rPr lang="he-IL">
                <a:solidFill>
                  <a:srgbClr val="FFFFFF"/>
                </a:solidFill>
                <a:ea typeface="+mj-lt"/>
                <a:cs typeface="+mj-lt"/>
              </a:rPr>
              <a:t>description</a:t>
            </a:r>
            <a:endParaRPr lang="he-IL">
              <a:solidFill>
                <a:srgbClr val="FFFFFF"/>
              </a:solidFill>
            </a:endParaRPr>
          </a:p>
        </p:txBody>
      </p:sp>
      <p:sp>
        <p:nvSpPr>
          <p:cNvPr id="4" name="כותרת 1">
            <a:extLst>
              <a:ext uri="{FF2B5EF4-FFF2-40B4-BE49-F238E27FC236}">
                <a16:creationId xmlns:a16="http://schemas.microsoft.com/office/drawing/2014/main" id="{747827E2-ADA8-29A4-BFA2-740FF8237844}"/>
              </a:ext>
            </a:extLst>
          </p:cNvPr>
          <p:cNvSpPr txBox="1">
            <a:spLocks/>
          </p:cNvSpPr>
          <p:nvPr/>
        </p:nvSpPr>
        <p:spPr>
          <a:xfrm>
            <a:off x="761800" y="289368"/>
            <a:ext cx="11203776" cy="11606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Calibri"/>
                <a:ea typeface="+mj-lt"/>
                <a:cs typeface="Calibri"/>
              </a:rPr>
              <a:t>General description</a:t>
            </a:r>
            <a:endParaRPr lang="he-IL" sz="4000" b="1" dirty="0">
              <a:latin typeface="Calibri"/>
              <a:cs typeface="Calibri"/>
            </a:endParaRPr>
          </a:p>
        </p:txBody>
      </p:sp>
      <p:sp>
        <p:nvSpPr>
          <p:cNvPr id="13" name="מציין מיקום תוכן 2">
            <a:extLst>
              <a:ext uri="{FF2B5EF4-FFF2-40B4-BE49-F238E27FC236}">
                <a16:creationId xmlns:a16="http://schemas.microsoft.com/office/drawing/2014/main" id="{A5393932-0780-EEA6-7B8C-285B0161F5B9}"/>
              </a:ext>
            </a:extLst>
          </p:cNvPr>
          <p:cNvSpPr>
            <a:spLocks noGrp="1"/>
          </p:cNvSpPr>
          <p:nvPr>
            <p:ph idx="1"/>
          </p:nvPr>
        </p:nvSpPr>
        <p:spPr>
          <a:xfrm>
            <a:off x="686834" y="1153572"/>
            <a:ext cx="11505165" cy="5614735"/>
          </a:xfrm>
        </p:spPr>
        <p:txBody>
          <a:bodyPr vert="horz" lIns="91440" tIns="45720" rIns="91440" bIns="45720" rtlCol="1" anchor="ctr">
            <a:noAutofit/>
          </a:bodyPr>
          <a:lstStyle/>
          <a:p>
            <a:r>
              <a:rPr lang="he-IL" sz="2000" dirty="0" err="1">
                <a:latin typeface="Calibri" panose="020F0502020204030204" pitchFamily="34" charset="0"/>
                <a:ea typeface="+mn-lt"/>
                <a:cs typeface="Calibri" panose="020F0502020204030204" pitchFamily="34" charset="0"/>
              </a:rPr>
              <a:t>The</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project</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focused</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on</a:t>
            </a:r>
            <a:r>
              <a:rPr lang="he-IL" sz="2000" dirty="0">
                <a:latin typeface="Calibri" panose="020F0502020204030204" pitchFamily="34" charset="0"/>
                <a:ea typeface="+mn-lt"/>
                <a:cs typeface="Calibri" panose="020F0502020204030204" pitchFamily="34" charset="0"/>
              </a:rPr>
              <a:t> </a:t>
            </a:r>
            <a:r>
              <a:rPr lang="en-US" sz="2000" dirty="0">
                <a:latin typeface="Calibri" panose="020F0502020204030204" pitchFamily="34" charset="0"/>
                <a:ea typeface="+mn-lt"/>
                <a:cs typeface="Calibri" panose="020F0502020204030204" pitchFamily="34" charset="0"/>
              </a:rPr>
              <a:t>Object Oriented Programming (10118)</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in</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Java</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It</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involves</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creating</a:t>
            </a:r>
            <a:r>
              <a:rPr lang="he-IL" sz="2000" dirty="0">
                <a:latin typeface="Calibri" panose="020F0502020204030204" pitchFamily="34" charset="0"/>
                <a:ea typeface="+mn-lt"/>
                <a:cs typeface="Calibri" panose="020F0502020204030204" pitchFamily="34" charset="0"/>
              </a:rPr>
              <a:t> a </a:t>
            </a:r>
            <a:r>
              <a:rPr lang="he-IL" sz="2000" dirty="0" err="1">
                <a:latin typeface="Calibri" panose="020F0502020204030204" pitchFamily="34" charset="0"/>
                <a:ea typeface="+mn-lt"/>
                <a:cs typeface="Calibri" panose="020F0502020204030204" pitchFamily="34" charset="0"/>
              </a:rPr>
              <a:t>system</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for</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generating</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multiple-choice</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and</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open-ended</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exams</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The</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system</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should</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support</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adding</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updating</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and</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deleting</a:t>
            </a:r>
            <a:r>
              <a:rPr lang="he-IL" sz="2000" dirty="0">
                <a:latin typeface="Calibri" panose="020F0502020204030204" pitchFamily="34" charset="0"/>
                <a:ea typeface="+mn-lt"/>
                <a:cs typeface="Calibri" panose="020F0502020204030204" pitchFamily="34" charset="0"/>
              </a:rPr>
              <a:t> </a:t>
            </a:r>
            <a:r>
              <a:rPr lang="en-US" sz="2000" dirty="0">
                <a:latin typeface="Calibri" panose="020F0502020204030204" pitchFamily="34" charset="0"/>
                <a:ea typeface="+mn-lt"/>
                <a:cs typeface="Calibri" panose="020F0502020204030204" pitchFamily="34" charset="0"/>
              </a:rPr>
              <a:t>repositories and their</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questions</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and</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answers</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as</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well</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as</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generating</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exams</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either</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manually</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or</a:t>
            </a:r>
            <a:r>
              <a:rPr lang="he-IL" sz="2000" dirty="0">
                <a:latin typeface="Calibri" panose="020F0502020204030204" pitchFamily="34" charset="0"/>
                <a:ea typeface="+mn-lt"/>
                <a:cs typeface="Calibri" panose="020F0502020204030204" pitchFamily="34" charset="0"/>
              </a:rPr>
              <a:t> </a:t>
            </a:r>
            <a:r>
              <a:rPr lang="he-IL" sz="2000" dirty="0" err="1">
                <a:latin typeface="Calibri" panose="020F0502020204030204" pitchFamily="34" charset="0"/>
                <a:ea typeface="+mn-lt"/>
                <a:cs typeface="Calibri" panose="020F0502020204030204" pitchFamily="34" charset="0"/>
              </a:rPr>
              <a:t>automatically</a:t>
            </a:r>
            <a:r>
              <a:rPr lang="en-US" sz="2000" dirty="0">
                <a:latin typeface="Calibri" panose="020F0502020204030204" pitchFamily="34" charset="0"/>
                <a:ea typeface="+mn-lt"/>
                <a:cs typeface="Calibri" panose="020F0502020204030204" pitchFamily="34" charset="0"/>
              </a:rPr>
              <a:t>.</a:t>
            </a:r>
            <a:r>
              <a:rPr lang="he-IL" sz="2000" dirty="0">
                <a:latin typeface="Calibri" panose="020F0502020204030204" pitchFamily="34" charset="0"/>
                <a:ea typeface="+mn-lt"/>
                <a:cs typeface="Calibri" panose="020F0502020204030204" pitchFamily="34" charset="0"/>
              </a:rPr>
              <a:t> </a:t>
            </a:r>
          </a:p>
          <a:p>
            <a:pPr marL="0" indent="0">
              <a:buNone/>
            </a:pP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The database in the system is essential for storing and managing repositories, questions, and answers, as well as for generating exams. It organizes the data, enforces rules such as ensuring the validity and uniqueness of questions within exams, and supports operations like adding, updating, and deleting content. The database can be easily manipulated by the program and also tracks the details of each exam, including the selected questions and correct answers, ensuring the integrity and functionality of the system.</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cs typeface="Calibri" panose="020F0502020204030204" pitchFamily="34" charset="0"/>
              </a:rPr>
              <a:t>Users -</a:t>
            </a:r>
          </a:p>
          <a:p>
            <a:r>
              <a:rPr lang="en-US" sz="2000" dirty="0">
                <a:latin typeface="Calibri" panose="020F0502020204030204" pitchFamily="34" charset="0"/>
                <a:cs typeface="Calibri" panose="020F0502020204030204" pitchFamily="34" charset="0"/>
              </a:rPr>
              <a:t>Students: Take exams.</a:t>
            </a:r>
          </a:p>
          <a:p>
            <a:r>
              <a:rPr lang="en-US" sz="2000" dirty="0">
                <a:latin typeface="Calibri" panose="020F0502020204030204" pitchFamily="34" charset="0"/>
                <a:cs typeface="Calibri" panose="020F0502020204030204" pitchFamily="34" charset="0"/>
              </a:rPr>
              <a:t>Instructors: Manage content and review performance.</a:t>
            </a:r>
          </a:p>
          <a:p>
            <a:r>
              <a:rPr lang="en-US" sz="2000" dirty="0">
                <a:latin typeface="Calibri" panose="020F0502020204030204" pitchFamily="34" charset="0"/>
                <a:cs typeface="Calibri" panose="020F0502020204030204" pitchFamily="34" charset="0"/>
              </a:rPr>
              <a:t>Administrators: Oversee system and data integrity.</a:t>
            </a:r>
          </a:p>
        </p:txBody>
      </p:sp>
      <p:pic>
        <p:nvPicPr>
          <p:cNvPr id="15" name="תמונה 14">
            <a:extLst>
              <a:ext uri="{FF2B5EF4-FFF2-40B4-BE49-F238E27FC236}">
                <a16:creationId xmlns:a16="http://schemas.microsoft.com/office/drawing/2014/main" id="{4AD53D55-3C95-FF67-6652-49EF3598C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5954" y="4370860"/>
            <a:ext cx="2289212" cy="2289212"/>
          </a:xfrm>
          <a:prstGeom prst="rect">
            <a:avLst/>
          </a:prstGeom>
        </p:spPr>
      </p:pic>
    </p:spTree>
    <p:extLst>
      <p:ext uri="{BB962C8B-B14F-4D97-AF65-F5344CB8AC3E}">
        <p14:creationId xmlns:p14="http://schemas.microsoft.com/office/powerpoint/2010/main" val="254806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3CE6F5-9D6D-86D9-7DA6-6BE7D686B8AF}"/>
              </a:ext>
            </a:extLst>
          </p:cNvPr>
          <p:cNvSpPr>
            <a:spLocks noGrp="1"/>
          </p:cNvSpPr>
          <p:nvPr>
            <p:ph type="title"/>
          </p:nvPr>
        </p:nvSpPr>
        <p:spPr>
          <a:xfrm>
            <a:off x="761800" y="289368"/>
            <a:ext cx="11203776" cy="1199798"/>
          </a:xfrm>
        </p:spPr>
        <p:txBody>
          <a:bodyPr anchor="ctr">
            <a:normAutofit/>
          </a:bodyPr>
          <a:lstStyle/>
          <a:p>
            <a:r>
              <a:rPr lang="he-IL" sz="4000" b="1" dirty="0" err="1">
                <a:latin typeface="Calibri"/>
                <a:ea typeface="+mj-lt"/>
                <a:cs typeface="Calibri"/>
              </a:rPr>
              <a:t>Description</a:t>
            </a:r>
            <a:r>
              <a:rPr lang="he-IL" sz="4000" b="1" dirty="0">
                <a:latin typeface="Calibri"/>
                <a:ea typeface="+mj-lt"/>
                <a:cs typeface="Calibri"/>
              </a:rPr>
              <a:t> </a:t>
            </a:r>
            <a:r>
              <a:rPr lang="he-IL" sz="4000" b="1" dirty="0" err="1">
                <a:latin typeface="Calibri"/>
                <a:ea typeface="+mj-lt"/>
                <a:cs typeface="Calibri"/>
              </a:rPr>
              <a:t>of</a:t>
            </a:r>
            <a:r>
              <a:rPr lang="he-IL" sz="4000" b="1" dirty="0">
                <a:latin typeface="Calibri"/>
                <a:ea typeface="+mj-lt"/>
                <a:cs typeface="Calibri"/>
              </a:rPr>
              <a:t> </a:t>
            </a:r>
            <a:r>
              <a:rPr lang="he-IL" sz="4000" b="1" dirty="0" err="1">
                <a:latin typeface="Calibri"/>
                <a:ea typeface="+mj-lt"/>
                <a:cs typeface="Calibri"/>
              </a:rPr>
              <a:t>the</a:t>
            </a:r>
            <a:r>
              <a:rPr lang="he-IL" sz="4000" b="1" dirty="0">
                <a:latin typeface="Calibri"/>
                <a:ea typeface="+mj-lt"/>
                <a:cs typeface="Calibri"/>
              </a:rPr>
              <a:t> </a:t>
            </a:r>
            <a:r>
              <a:rPr lang="he-IL" sz="4000" b="1" dirty="0" err="1">
                <a:latin typeface="Calibri"/>
                <a:ea typeface="+mj-lt"/>
                <a:cs typeface="Calibri"/>
              </a:rPr>
              <a:t>entities</a:t>
            </a:r>
            <a:r>
              <a:rPr lang="he-IL" sz="4000" b="1" dirty="0">
                <a:latin typeface="Calibri"/>
                <a:ea typeface="+mj-lt"/>
                <a:cs typeface="Calibri"/>
              </a:rPr>
              <a:t> </a:t>
            </a:r>
            <a:r>
              <a:rPr lang="he-IL" sz="4000" b="1" dirty="0" err="1">
                <a:latin typeface="Calibri"/>
                <a:ea typeface="+mn-lt"/>
                <a:cs typeface="Calibri"/>
              </a:rPr>
              <a:t>and</a:t>
            </a:r>
            <a:r>
              <a:rPr lang="he-IL" sz="4000" b="1" dirty="0">
                <a:latin typeface="Calibri"/>
                <a:ea typeface="+mj-lt"/>
                <a:cs typeface="Calibri"/>
              </a:rPr>
              <a:t> </a:t>
            </a:r>
            <a:r>
              <a:rPr lang="he-IL" sz="4000" b="1" dirty="0" err="1">
                <a:latin typeface="Calibri"/>
                <a:ea typeface="+mj-lt"/>
                <a:cs typeface="Calibri"/>
              </a:rPr>
              <a:t>the</a:t>
            </a:r>
            <a:r>
              <a:rPr lang="he-IL" sz="4000" b="1" dirty="0">
                <a:latin typeface="Calibri"/>
                <a:ea typeface="+mj-lt"/>
                <a:cs typeface="Calibri"/>
              </a:rPr>
              <a:t> </a:t>
            </a:r>
            <a:r>
              <a:rPr lang="he-IL" sz="4000" b="1" dirty="0" err="1">
                <a:latin typeface="Calibri"/>
                <a:ea typeface="+mj-lt"/>
                <a:cs typeface="Calibri"/>
              </a:rPr>
              <a:t>relationships</a:t>
            </a:r>
            <a:r>
              <a:rPr lang="he-IL" sz="4000" b="1" dirty="0">
                <a:latin typeface="Calibri"/>
                <a:ea typeface="+mj-lt"/>
                <a:cs typeface="Calibri"/>
              </a:rPr>
              <a:t> </a:t>
            </a:r>
            <a:endParaRPr lang="he-IL" sz="4000" b="1" dirty="0">
              <a:latin typeface="Calibri"/>
              <a:cs typeface="Calibri"/>
            </a:endParaRPr>
          </a:p>
        </p:txBody>
      </p:sp>
      <p:sp>
        <p:nvSpPr>
          <p:cNvPr id="3" name="מציין מיקום תוכן 2">
            <a:extLst>
              <a:ext uri="{FF2B5EF4-FFF2-40B4-BE49-F238E27FC236}">
                <a16:creationId xmlns:a16="http://schemas.microsoft.com/office/drawing/2014/main" id="{48711A5B-6E00-0268-96FA-79A8509B7193}"/>
              </a:ext>
            </a:extLst>
          </p:cNvPr>
          <p:cNvSpPr>
            <a:spLocks noGrp="1"/>
          </p:cNvSpPr>
          <p:nvPr>
            <p:ph idx="1"/>
          </p:nvPr>
        </p:nvSpPr>
        <p:spPr>
          <a:xfrm>
            <a:off x="549678" y="1293222"/>
            <a:ext cx="11092643" cy="5758735"/>
          </a:xfrm>
        </p:spPr>
        <p:txBody>
          <a:bodyPr vert="horz" lIns="91440" tIns="45720" rIns="91440" bIns="45720" rtlCol="1" anchor="ctr">
            <a:noAutofit/>
          </a:bodyPr>
          <a:lstStyle/>
          <a:p>
            <a:pPr indent="0" algn="l">
              <a:lnSpc>
                <a:spcPct val="120000"/>
              </a:lnSpc>
              <a:spcBef>
                <a:spcPts val="500"/>
              </a:spcBef>
              <a:buNone/>
            </a:pPr>
            <a:endParaRPr lang="he-IL" sz="2000" b="1" dirty="0">
              <a:latin typeface="Calibri" panose="020F0502020204030204" pitchFamily="34" charset="0"/>
              <a:ea typeface="+mj-lt"/>
              <a:cs typeface="Calibri" panose="020F0502020204030204" pitchFamily="34" charset="0"/>
            </a:endParaRPr>
          </a:p>
          <a:p>
            <a:pPr indent="0" algn="l">
              <a:lnSpc>
                <a:spcPct val="120000"/>
              </a:lnSpc>
              <a:spcBef>
                <a:spcPts val="500"/>
              </a:spcBef>
              <a:buNone/>
            </a:pPr>
            <a:r>
              <a:rPr lang="he-IL" sz="2000" b="1" dirty="0" err="1">
                <a:latin typeface="Calibri" panose="020F0502020204030204" pitchFamily="34" charset="0"/>
                <a:ea typeface="+mj-lt"/>
                <a:cs typeface="Calibri" panose="020F0502020204030204" pitchFamily="34" charset="0"/>
              </a:rPr>
              <a:t>Repository</a:t>
            </a:r>
            <a:r>
              <a:rPr lang="en-US" sz="2000" b="1" dirty="0">
                <a:latin typeface="Calibri" panose="020F0502020204030204" pitchFamily="34" charset="0"/>
                <a:ea typeface="+mj-lt"/>
                <a:cs typeface="Calibri" panose="020F0502020204030204" pitchFamily="34" charset="0"/>
              </a:rPr>
              <a:t> -</a:t>
            </a:r>
            <a:endParaRPr lang="he-IL" sz="2000" b="1" dirty="0">
              <a:latin typeface="Calibri" panose="020F0502020204030204" pitchFamily="34" charset="0"/>
              <a:ea typeface="+mj-lt"/>
              <a:cs typeface="Calibri" panose="020F0502020204030204" pitchFamily="34" charset="0"/>
            </a:endParaRPr>
          </a:p>
          <a:p>
            <a:pPr marL="514350" indent="-285750">
              <a:lnSpc>
                <a:spcPct val="120000"/>
              </a:lnSpc>
              <a:spcBef>
                <a:spcPts val="500"/>
              </a:spcBef>
            </a:pPr>
            <a:r>
              <a:rPr lang="en-US"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Description</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Stores</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different</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professions</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serving</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as</a:t>
            </a:r>
            <a:r>
              <a:rPr lang="he-IL" sz="2000" dirty="0">
                <a:latin typeface="Calibri" panose="020F0502020204030204" pitchFamily="34" charset="0"/>
                <a:ea typeface="+mj-lt"/>
                <a:cs typeface="Calibri" panose="020F0502020204030204" pitchFamily="34" charset="0"/>
              </a:rPr>
              <a:t> a </a:t>
            </a:r>
            <a:r>
              <a:rPr lang="he-IL" sz="2000" dirty="0" err="1">
                <a:latin typeface="Calibri" panose="020F0502020204030204" pitchFamily="34" charset="0"/>
                <a:ea typeface="+mj-lt"/>
                <a:cs typeface="Calibri" panose="020F0502020204030204" pitchFamily="34" charset="0"/>
              </a:rPr>
              <a:t>category</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for</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questions</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and</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answers</a:t>
            </a:r>
            <a:r>
              <a:rPr lang="en-US" sz="2000" dirty="0">
                <a:latin typeface="Calibri" panose="020F0502020204030204" pitchFamily="34" charset="0"/>
                <a:ea typeface="+mj-lt"/>
                <a:cs typeface="Calibri" panose="020F0502020204030204" pitchFamily="34" charset="0"/>
              </a:rPr>
              <a:t>.</a:t>
            </a:r>
            <a:endParaRPr lang="he-IL" sz="2000" dirty="0">
              <a:latin typeface="Calibri" panose="020F0502020204030204" pitchFamily="34" charset="0"/>
              <a:ea typeface="+mj-lt"/>
              <a:cs typeface="Calibri" panose="020F0502020204030204" pitchFamily="34" charset="0"/>
            </a:endParaRPr>
          </a:p>
          <a:p>
            <a:pPr marL="514350" indent="-285750">
              <a:lnSpc>
                <a:spcPct val="120000"/>
              </a:lnSpc>
              <a:spcBef>
                <a:spcPts val="500"/>
              </a:spcBef>
            </a:pP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Relationships</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One</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repository</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can</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have</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many</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questions</a:t>
            </a:r>
            <a:r>
              <a:rPr lang="en-US" sz="2000" dirty="0">
                <a:latin typeface="Calibri" panose="020F0502020204030204" pitchFamily="34" charset="0"/>
                <a:ea typeface="+mj-lt"/>
                <a:cs typeface="Calibri" panose="020F0502020204030204" pitchFamily="34" charset="0"/>
              </a:rPr>
              <a:t> and </a:t>
            </a:r>
            <a:r>
              <a:rPr lang="he-IL" sz="2000" dirty="0" err="1">
                <a:latin typeface="Calibri" panose="020F0502020204030204" pitchFamily="34" charset="0"/>
                <a:ea typeface="+mj-lt"/>
                <a:cs typeface="Calibri" panose="020F0502020204030204" pitchFamily="34" charset="0"/>
              </a:rPr>
              <a:t>answers</a:t>
            </a:r>
            <a:r>
              <a:rPr lang="en-US" sz="2000" dirty="0">
                <a:latin typeface="Calibri" panose="020F0502020204030204" pitchFamily="34" charset="0"/>
                <a:ea typeface="+mj-lt"/>
                <a:cs typeface="Calibri" panose="020F0502020204030204" pitchFamily="34" charset="0"/>
              </a:rPr>
              <a:t>, and also create</a:t>
            </a:r>
            <a:r>
              <a:rPr lang="he-IL" sz="2000" dirty="0">
                <a:latin typeface="Calibri" panose="020F0502020204030204" pitchFamily="34" charset="0"/>
                <a:ea typeface="+mj-lt"/>
                <a:cs typeface="Calibri" panose="020F0502020204030204" pitchFamily="34" charset="0"/>
              </a:rPr>
              <a:t> </a:t>
            </a:r>
            <a:r>
              <a:rPr lang="en-US" sz="2000" dirty="0">
                <a:latin typeface="Calibri" panose="020F0502020204030204" pitchFamily="34" charset="0"/>
                <a:ea typeface="+mj-lt"/>
                <a:cs typeface="Calibri" panose="020F0502020204030204" pitchFamily="34" charset="0"/>
              </a:rPr>
              <a:t>exams.</a:t>
            </a:r>
            <a:endParaRPr lang="he-IL" sz="2000" dirty="0">
              <a:latin typeface="Calibri" panose="020F0502020204030204" pitchFamily="34" charset="0"/>
              <a:ea typeface="+mj-lt"/>
              <a:cs typeface="Calibri" panose="020F0502020204030204" pitchFamily="34" charset="0"/>
            </a:endParaRPr>
          </a:p>
          <a:p>
            <a:pPr indent="0" algn="l">
              <a:lnSpc>
                <a:spcPct val="120000"/>
              </a:lnSpc>
              <a:spcBef>
                <a:spcPts val="500"/>
              </a:spcBef>
            </a:pPr>
            <a:endParaRPr lang="he-IL" sz="2000" dirty="0">
              <a:latin typeface="Calibri" panose="020F0502020204030204" pitchFamily="34" charset="0"/>
              <a:ea typeface="+mj-lt"/>
              <a:cs typeface="Calibri" panose="020F0502020204030204" pitchFamily="34" charset="0"/>
            </a:endParaRPr>
          </a:p>
          <a:p>
            <a:pPr indent="0" algn="l">
              <a:lnSpc>
                <a:spcPct val="120000"/>
              </a:lnSpc>
              <a:spcBef>
                <a:spcPts val="500"/>
              </a:spcBef>
              <a:buNone/>
            </a:pPr>
            <a:r>
              <a:rPr lang="he-IL" sz="2000" b="1" dirty="0" err="1">
                <a:latin typeface="Calibri" panose="020F0502020204030204" pitchFamily="34" charset="0"/>
                <a:ea typeface="+mj-lt"/>
                <a:cs typeface="Calibri" panose="020F0502020204030204" pitchFamily="34" charset="0"/>
              </a:rPr>
              <a:t>Answer</a:t>
            </a:r>
            <a:r>
              <a:rPr lang="he-IL" sz="2000" b="1" dirty="0">
                <a:latin typeface="Calibri" panose="020F0502020204030204" pitchFamily="34" charset="0"/>
                <a:ea typeface="+mj-lt"/>
                <a:cs typeface="Calibri" panose="020F0502020204030204" pitchFamily="34" charset="0"/>
              </a:rPr>
              <a:t> </a:t>
            </a:r>
            <a:r>
              <a:rPr lang="en-US" sz="2000" b="1" dirty="0">
                <a:latin typeface="Calibri" panose="020F0502020204030204" pitchFamily="34" charset="0"/>
                <a:ea typeface="+mj-lt"/>
                <a:cs typeface="Calibri" panose="020F0502020204030204" pitchFamily="34" charset="0"/>
              </a:rPr>
              <a:t> -</a:t>
            </a:r>
            <a:endParaRPr lang="he-IL" sz="2000" b="1" dirty="0">
              <a:latin typeface="Calibri" panose="020F0502020204030204" pitchFamily="34" charset="0"/>
              <a:ea typeface="+mj-lt"/>
              <a:cs typeface="Calibri" panose="020F0502020204030204" pitchFamily="34" charset="0"/>
            </a:endParaRPr>
          </a:p>
          <a:p>
            <a:pPr marL="514350" indent="-285750">
              <a:lnSpc>
                <a:spcPct val="120000"/>
              </a:lnSpc>
              <a:spcBef>
                <a:spcPts val="500"/>
              </a:spcBef>
            </a:pP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Description</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Stores</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possible</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answers</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to</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questions</a:t>
            </a:r>
            <a:r>
              <a:rPr lang="he-IL" sz="2000" dirty="0">
                <a:latin typeface="Calibri" panose="020F0502020204030204" pitchFamily="34" charset="0"/>
                <a:ea typeface="+mj-lt"/>
                <a:cs typeface="Calibri" panose="020F0502020204030204" pitchFamily="34" charset="0"/>
              </a:rPr>
              <a:t>.</a:t>
            </a:r>
          </a:p>
          <a:p>
            <a:pPr marL="514350" indent="-285750">
              <a:lnSpc>
                <a:spcPct val="120000"/>
              </a:lnSpc>
              <a:spcBef>
                <a:spcPts val="500"/>
              </a:spcBef>
            </a:pP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Relationships</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Belongs</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to</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one</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repository</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and</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can</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be</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associated</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with</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many</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questions</a:t>
            </a:r>
            <a:r>
              <a:rPr lang="he-IL" sz="2000" dirty="0">
                <a:latin typeface="Calibri" panose="020F0502020204030204" pitchFamily="34" charset="0"/>
                <a:ea typeface="+mj-lt"/>
                <a:cs typeface="Calibri" panose="020F0502020204030204" pitchFamily="34" charset="0"/>
              </a:rPr>
              <a:t>.</a:t>
            </a:r>
            <a:endParaRPr lang="he-IL" sz="2000" dirty="0">
              <a:latin typeface="Calibri" panose="020F0502020204030204" pitchFamily="34" charset="0"/>
              <a:cs typeface="Calibri" panose="020F0502020204030204" pitchFamily="34" charset="0"/>
            </a:endParaRPr>
          </a:p>
          <a:p>
            <a:pPr indent="0" algn="l">
              <a:lnSpc>
                <a:spcPct val="120000"/>
              </a:lnSpc>
              <a:spcBef>
                <a:spcPts val="500"/>
              </a:spcBef>
            </a:pPr>
            <a:endParaRPr lang="he-IL" sz="2000" dirty="0">
              <a:latin typeface="Calibri" panose="020F0502020204030204" pitchFamily="34" charset="0"/>
              <a:ea typeface="+mj-lt"/>
              <a:cs typeface="Calibri" panose="020F0502020204030204" pitchFamily="34" charset="0"/>
            </a:endParaRPr>
          </a:p>
          <a:p>
            <a:pPr indent="0" algn="l">
              <a:lnSpc>
                <a:spcPct val="120000"/>
              </a:lnSpc>
              <a:spcBef>
                <a:spcPts val="500"/>
              </a:spcBef>
              <a:buNone/>
            </a:pPr>
            <a:r>
              <a:rPr lang="he-IL" sz="2000" b="1" dirty="0" err="1">
                <a:latin typeface="Calibri" panose="020F0502020204030204" pitchFamily="34" charset="0"/>
                <a:ea typeface="+mj-lt"/>
                <a:cs typeface="Calibri" panose="020F0502020204030204" pitchFamily="34" charset="0"/>
              </a:rPr>
              <a:t>Question</a:t>
            </a:r>
            <a:r>
              <a:rPr lang="en-US" sz="2000" b="1" dirty="0">
                <a:latin typeface="Calibri" panose="020F0502020204030204" pitchFamily="34" charset="0"/>
                <a:ea typeface="+mj-lt"/>
                <a:cs typeface="Calibri" panose="020F0502020204030204" pitchFamily="34" charset="0"/>
              </a:rPr>
              <a:t> -</a:t>
            </a:r>
            <a:endParaRPr lang="he-IL" sz="2000" b="1" dirty="0">
              <a:latin typeface="Calibri" panose="020F0502020204030204" pitchFamily="34" charset="0"/>
              <a:ea typeface="+mj-lt"/>
              <a:cs typeface="Calibri" panose="020F0502020204030204" pitchFamily="34" charset="0"/>
            </a:endParaRPr>
          </a:p>
          <a:p>
            <a:pPr marL="514350" indent="-285750">
              <a:lnSpc>
                <a:spcPct val="120000"/>
              </a:lnSpc>
              <a:spcBef>
                <a:spcPts val="500"/>
              </a:spcBef>
            </a:pP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Description</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Stores</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questions</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that</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can</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be</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either</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open</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or</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close-ended</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each</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having</a:t>
            </a:r>
            <a:r>
              <a:rPr lang="he-IL" sz="2000" dirty="0">
                <a:latin typeface="Calibri" panose="020F0502020204030204" pitchFamily="34" charset="0"/>
                <a:ea typeface="+mj-lt"/>
                <a:cs typeface="Calibri" panose="020F0502020204030204" pitchFamily="34" charset="0"/>
              </a:rPr>
              <a:t> a </a:t>
            </a:r>
            <a:r>
              <a:rPr lang="he-IL" sz="2000" dirty="0" err="1">
                <a:latin typeface="Calibri" panose="020F0502020204030204" pitchFamily="34" charset="0"/>
                <a:ea typeface="+mj-lt"/>
                <a:cs typeface="Calibri" panose="020F0502020204030204" pitchFamily="34" charset="0"/>
              </a:rPr>
              <a:t>difficulty</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level</a:t>
            </a:r>
            <a:r>
              <a:rPr lang="he-IL" sz="2000" dirty="0">
                <a:latin typeface="Calibri" panose="020F0502020204030204" pitchFamily="34" charset="0"/>
                <a:ea typeface="+mj-lt"/>
                <a:cs typeface="Calibri" panose="020F0502020204030204" pitchFamily="34" charset="0"/>
              </a:rPr>
              <a:t>.</a:t>
            </a:r>
          </a:p>
          <a:p>
            <a:pPr marL="514350" indent="-285750">
              <a:lnSpc>
                <a:spcPct val="120000"/>
              </a:lnSpc>
              <a:spcBef>
                <a:spcPts val="500"/>
              </a:spcBef>
            </a:pP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Relationships</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Belongs</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to</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one</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repository</a:t>
            </a:r>
            <a:r>
              <a:rPr lang="he-IL" sz="2000" dirty="0">
                <a:latin typeface="Calibri" panose="020F0502020204030204" pitchFamily="34" charset="0"/>
                <a:ea typeface="+mj-lt"/>
                <a:cs typeface="Calibri" panose="020F0502020204030204" pitchFamily="34" charset="0"/>
              </a:rPr>
              <a:t> </a:t>
            </a:r>
            <a:r>
              <a:rPr lang="en-US"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can</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be</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linked</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to</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either</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an</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open</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or</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close-ended</a:t>
            </a:r>
            <a:r>
              <a:rPr lang="he-IL" sz="2000" dirty="0">
                <a:latin typeface="Calibri" panose="020F0502020204030204" pitchFamily="34" charset="0"/>
                <a:ea typeface="+mj-lt"/>
                <a:cs typeface="Calibri" panose="020F0502020204030204" pitchFamily="34" charset="0"/>
              </a:rPr>
              <a:t> </a:t>
            </a:r>
            <a:r>
              <a:rPr lang="he-IL" sz="2000" dirty="0" err="1">
                <a:latin typeface="Calibri" panose="020F0502020204030204" pitchFamily="34" charset="0"/>
                <a:ea typeface="+mj-lt"/>
                <a:cs typeface="Calibri" panose="020F0502020204030204" pitchFamily="34" charset="0"/>
              </a:rPr>
              <a:t>question</a:t>
            </a:r>
            <a:r>
              <a:rPr lang="en-US" sz="2000" dirty="0">
                <a:latin typeface="Calibri" panose="020F0502020204030204" pitchFamily="34" charset="0"/>
                <a:ea typeface="+mj-lt"/>
                <a:cs typeface="Calibri" panose="020F0502020204030204" pitchFamily="34" charset="0"/>
              </a:rPr>
              <a:t>, and can be in many exams.</a:t>
            </a:r>
            <a:endParaRPr lang="he-IL" sz="2000" dirty="0">
              <a:latin typeface="Calibri" panose="020F0502020204030204" pitchFamily="34" charset="0"/>
              <a:ea typeface="+mj-lt"/>
              <a:cs typeface="Calibri" panose="020F0502020204030204" pitchFamily="34" charset="0"/>
            </a:endParaRPr>
          </a:p>
          <a:p>
            <a:pPr indent="0" algn="l">
              <a:lnSpc>
                <a:spcPct val="120000"/>
              </a:lnSpc>
              <a:spcBef>
                <a:spcPts val="500"/>
              </a:spcBef>
            </a:pPr>
            <a:endParaRPr lang="he-IL" sz="2000" dirty="0">
              <a:latin typeface="Calibri" panose="020F0502020204030204" pitchFamily="34" charset="0"/>
              <a:cs typeface="Calibri" panose="020F0502020204030204" pitchFamily="34" charset="0"/>
            </a:endParaRPr>
          </a:p>
          <a:p>
            <a:pPr marL="0" indent="0" algn="l">
              <a:lnSpc>
                <a:spcPct val="120000"/>
              </a:lnSpc>
              <a:spcBef>
                <a:spcPts val="500"/>
              </a:spcBef>
              <a:buNone/>
            </a:pPr>
            <a:endParaRPr lang="he-IL" sz="2000" dirty="0">
              <a:latin typeface="Calibri" panose="020F0502020204030204" pitchFamily="34" charset="0"/>
              <a:cs typeface="Calibri" panose="020F0502020204030204" pitchFamily="34" charset="0"/>
            </a:endParaRPr>
          </a:p>
          <a:p>
            <a:pPr indent="0" algn="l">
              <a:lnSpc>
                <a:spcPct val="120000"/>
              </a:lnSpc>
              <a:spcBef>
                <a:spcPts val="500"/>
              </a:spcBef>
            </a:pPr>
            <a:endParaRPr lang="he-IL"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709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3CE6F5-9D6D-86D9-7DA6-6BE7D686B8AF}"/>
              </a:ext>
            </a:extLst>
          </p:cNvPr>
          <p:cNvSpPr>
            <a:spLocks noGrp="1"/>
          </p:cNvSpPr>
          <p:nvPr>
            <p:ph type="title"/>
          </p:nvPr>
        </p:nvSpPr>
        <p:spPr>
          <a:xfrm>
            <a:off x="761800" y="289368"/>
            <a:ext cx="11203776" cy="1199798"/>
          </a:xfrm>
        </p:spPr>
        <p:txBody>
          <a:bodyPr anchor="ctr">
            <a:normAutofit/>
          </a:bodyPr>
          <a:lstStyle/>
          <a:p>
            <a:r>
              <a:rPr lang="he-IL" sz="4000" b="1" dirty="0" err="1">
                <a:latin typeface="Calibri"/>
                <a:ea typeface="+mj-lt"/>
                <a:cs typeface="Calibri"/>
              </a:rPr>
              <a:t>Description</a:t>
            </a:r>
            <a:r>
              <a:rPr lang="he-IL" sz="4000" b="1" dirty="0">
                <a:latin typeface="Calibri"/>
                <a:ea typeface="+mj-lt"/>
                <a:cs typeface="Calibri"/>
              </a:rPr>
              <a:t> </a:t>
            </a:r>
            <a:r>
              <a:rPr lang="he-IL" sz="4000" b="1" dirty="0" err="1">
                <a:latin typeface="Calibri"/>
                <a:ea typeface="+mj-lt"/>
                <a:cs typeface="Calibri"/>
              </a:rPr>
              <a:t>of</a:t>
            </a:r>
            <a:r>
              <a:rPr lang="he-IL" sz="4000" b="1" dirty="0">
                <a:latin typeface="Calibri"/>
                <a:ea typeface="+mj-lt"/>
                <a:cs typeface="Calibri"/>
              </a:rPr>
              <a:t> </a:t>
            </a:r>
            <a:r>
              <a:rPr lang="he-IL" sz="4000" b="1" dirty="0" err="1">
                <a:latin typeface="Calibri"/>
                <a:ea typeface="+mj-lt"/>
                <a:cs typeface="Calibri"/>
              </a:rPr>
              <a:t>the</a:t>
            </a:r>
            <a:r>
              <a:rPr lang="he-IL" sz="4000" b="1" dirty="0">
                <a:latin typeface="Calibri"/>
                <a:ea typeface="+mj-lt"/>
                <a:cs typeface="Calibri"/>
              </a:rPr>
              <a:t> </a:t>
            </a:r>
            <a:r>
              <a:rPr lang="he-IL" sz="4000" b="1" dirty="0" err="1">
                <a:latin typeface="Calibri"/>
                <a:ea typeface="+mj-lt"/>
                <a:cs typeface="Calibri"/>
              </a:rPr>
              <a:t>entities</a:t>
            </a:r>
            <a:r>
              <a:rPr lang="he-IL" sz="4000" b="1" dirty="0">
                <a:latin typeface="Calibri"/>
                <a:ea typeface="+mj-lt"/>
                <a:cs typeface="Calibri"/>
              </a:rPr>
              <a:t> </a:t>
            </a:r>
            <a:r>
              <a:rPr lang="he-IL" sz="4000" b="1" dirty="0" err="1">
                <a:latin typeface="Calibri"/>
                <a:ea typeface="+mn-lt"/>
                <a:cs typeface="Calibri"/>
              </a:rPr>
              <a:t>and</a:t>
            </a:r>
            <a:r>
              <a:rPr lang="he-IL" sz="4000" b="1" dirty="0">
                <a:latin typeface="Calibri"/>
                <a:ea typeface="+mj-lt"/>
                <a:cs typeface="Calibri"/>
              </a:rPr>
              <a:t> </a:t>
            </a:r>
            <a:r>
              <a:rPr lang="he-IL" sz="4000" b="1" dirty="0" err="1">
                <a:latin typeface="Calibri"/>
                <a:ea typeface="+mj-lt"/>
                <a:cs typeface="Calibri"/>
              </a:rPr>
              <a:t>the</a:t>
            </a:r>
            <a:r>
              <a:rPr lang="he-IL" sz="4000" b="1" dirty="0">
                <a:latin typeface="Calibri"/>
                <a:ea typeface="+mj-lt"/>
                <a:cs typeface="Calibri"/>
              </a:rPr>
              <a:t> </a:t>
            </a:r>
            <a:r>
              <a:rPr lang="he-IL" sz="4000" b="1" dirty="0" err="1">
                <a:latin typeface="Calibri"/>
                <a:ea typeface="+mj-lt"/>
                <a:cs typeface="Calibri"/>
              </a:rPr>
              <a:t>relationships</a:t>
            </a:r>
            <a:r>
              <a:rPr lang="he-IL" sz="4000" b="1" dirty="0">
                <a:latin typeface="Calibri"/>
                <a:ea typeface="+mj-lt"/>
                <a:cs typeface="Calibri"/>
              </a:rPr>
              <a:t> </a:t>
            </a:r>
            <a:endParaRPr lang="he-IL" sz="4000" b="1" dirty="0">
              <a:latin typeface="Calibri"/>
              <a:cs typeface="Calibri"/>
            </a:endParaRPr>
          </a:p>
        </p:txBody>
      </p:sp>
      <p:sp>
        <p:nvSpPr>
          <p:cNvPr id="3" name="מציין מיקום תוכן 2">
            <a:extLst>
              <a:ext uri="{FF2B5EF4-FFF2-40B4-BE49-F238E27FC236}">
                <a16:creationId xmlns:a16="http://schemas.microsoft.com/office/drawing/2014/main" id="{48711A5B-6E00-0268-96FA-79A8509B7193}"/>
              </a:ext>
            </a:extLst>
          </p:cNvPr>
          <p:cNvSpPr>
            <a:spLocks noGrp="1"/>
          </p:cNvSpPr>
          <p:nvPr>
            <p:ph idx="1"/>
          </p:nvPr>
        </p:nvSpPr>
        <p:spPr>
          <a:xfrm>
            <a:off x="549678" y="1293222"/>
            <a:ext cx="11092643" cy="4976949"/>
          </a:xfrm>
        </p:spPr>
        <p:txBody>
          <a:bodyPr vert="horz" lIns="91440" tIns="45720" rIns="91440" bIns="45720" rtlCol="1" anchor="ctr">
            <a:noAutofit/>
          </a:bodyPr>
          <a:lstStyle/>
          <a:p>
            <a:pPr indent="0" algn="l">
              <a:lnSpc>
                <a:spcPct val="120000"/>
              </a:lnSpc>
              <a:spcBef>
                <a:spcPts val="500"/>
              </a:spcBef>
              <a:buNone/>
            </a:pPr>
            <a:r>
              <a:rPr lang="en-US" sz="2000" b="1" dirty="0" err="1">
                <a:latin typeface="Calibri" panose="020F0502020204030204" pitchFamily="34" charset="0"/>
                <a:ea typeface="+mj-lt"/>
                <a:cs typeface="Calibri" panose="020F0502020204030204" pitchFamily="34" charset="0"/>
              </a:rPr>
              <a:t>Open_Question</a:t>
            </a:r>
            <a:r>
              <a:rPr lang="en-US" sz="2000" b="1" dirty="0">
                <a:latin typeface="Calibri" panose="020F0502020204030204" pitchFamily="34" charset="0"/>
                <a:ea typeface="+mj-lt"/>
                <a:cs typeface="Calibri" panose="020F0502020204030204" pitchFamily="34" charset="0"/>
              </a:rPr>
              <a:t> -</a:t>
            </a:r>
          </a:p>
          <a:p>
            <a:pPr marL="514350" indent="-285750">
              <a:lnSpc>
                <a:spcPct val="120000"/>
              </a:lnSpc>
              <a:spcBef>
                <a:spcPts val="500"/>
              </a:spcBef>
            </a:pPr>
            <a:r>
              <a:rPr lang="en-US" sz="2000" dirty="0">
                <a:latin typeface="Calibri" panose="020F0502020204030204" pitchFamily="34" charset="0"/>
                <a:ea typeface="+mj-lt"/>
                <a:cs typeface="Calibri" panose="020F0502020204030204" pitchFamily="34" charset="0"/>
              </a:rPr>
              <a:t>Description: Represents open-ended questions, optionally linked to an answer.</a:t>
            </a:r>
          </a:p>
          <a:p>
            <a:pPr marL="514350" indent="-285750">
              <a:lnSpc>
                <a:spcPct val="120000"/>
              </a:lnSpc>
              <a:spcBef>
                <a:spcPts val="500"/>
              </a:spcBef>
            </a:pPr>
            <a:r>
              <a:rPr lang="en-US" sz="2000" dirty="0">
                <a:latin typeface="Calibri" panose="020F0502020204030204" pitchFamily="34" charset="0"/>
                <a:ea typeface="+mj-lt"/>
                <a:cs typeface="Calibri" panose="020F0502020204030204" pitchFamily="34" charset="0"/>
              </a:rPr>
              <a:t>Relationships: Linked to one question and can reference one answer.</a:t>
            </a:r>
          </a:p>
          <a:p>
            <a:pPr indent="0" algn="l">
              <a:lnSpc>
                <a:spcPct val="120000"/>
              </a:lnSpc>
              <a:spcBef>
                <a:spcPts val="500"/>
              </a:spcBef>
              <a:buNone/>
            </a:pPr>
            <a:endParaRPr lang="en-US" sz="2000" b="1" dirty="0">
              <a:latin typeface="Calibri" panose="020F0502020204030204" pitchFamily="34" charset="0"/>
              <a:ea typeface="+mj-lt"/>
              <a:cs typeface="Calibri" panose="020F0502020204030204" pitchFamily="34" charset="0"/>
            </a:endParaRPr>
          </a:p>
          <a:p>
            <a:pPr indent="0" algn="l">
              <a:lnSpc>
                <a:spcPct val="120000"/>
              </a:lnSpc>
              <a:spcBef>
                <a:spcPts val="500"/>
              </a:spcBef>
              <a:buNone/>
            </a:pPr>
            <a:r>
              <a:rPr lang="en-US" sz="2000" b="1" dirty="0" err="1">
                <a:latin typeface="Calibri" panose="020F0502020204030204" pitchFamily="34" charset="0"/>
                <a:ea typeface="+mj-lt"/>
                <a:cs typeface="Calibri" panose="020F0502020204030204" pitchFamily="34" charset="0"/>
              </a:rPr>
              <a:t>Close_Question</a:t>
            </a:r>
            <a:r>
              <a:rPr lang="en-US" sz="2000" b="1" dirty="0">
                <a:latin typeface="Calibri" panose="020F0502020204030204" pitchFamily="34" charset="0"/>
                <a:ea typeface="+mj-lt"/>
                <a:cs typeface="Calibri" panose="020F0502020204030204" pitchFamily="34" charset="0"/>
              </a:rPr>
              <a:t> -</a:t>
            </a:r>
          </a:p>
          <a:p>
            <a:pPr marL="514350" indent="-285750">
              <a:lnSpc>
                <a:spcPct val="120000"/>
              </a:lnSpc>
              <a:spcBef>
                <a:spcPts val="500"/>
              </a:spcBef>
            </a:pPr>
            <a:r>
              <a:rPr lang="en-US" sz="2000" dirty="0">
                <a:latin typeface="Calibri" panose="020F0502020204030204" pitchFamily="34" charset="0"/>
                <a:ea typeface="+mj-lt"/>
                <a:cs typeface="Calibri" panose="020F0502020204030204" pitchFamily="34" charset="0"/>
              </a:rPr>
              <a:t>Description: Represents close-ended questions.</a:t>
            </a:r>
          </a:p>
          <a:p>
            <a:pPr marL="514350" indent="-285750">
              <a:lnSpc>
                <a:spcPct val="120000"/>
              </a:lnSpc>
              <a:spcBef>
                <a:spcPts val="500"/>
              </a:spcBef>
            </a:pPr>
            <a:r>
              <a:rPr lang="en-US" sz="2000" dirty="0">
                <a:latin typeface="Calibri" panose="020F0502020204030204" pitchFamily="34" charset="0"/>
                <a:ea typeface="+mj-lt"/>
                <a:cs typeface="Calibri" panose="020F0502020204030204" pitchFamily="34" charset="0"/>
              </a:rPr>
              <a:t>Relationships: Linked to one question and can have many answers.</a:t>
            </a:r>
          </a:p>
          <a:p>
            <a:pPr indent="0" algn="l">
              <a:lnSpc>
                <a:spcPct val="120000"/>
              </a:lnSpc>
              <a:spcBef>
                <a:spcPts val="500"/>
              </a:spcBef>
              <a:buNone/>
            </a:pPr>
            <a:endParaRPr lang="en-US" sz="2000" b="1" dirty="0">
              <a:latin typeface="Calibri" panose="020F0502020204030204" pitchFamily="34" charset="0"/>
              <a:ea typeface="+mj-lt"/>
              <a:cs typeface="Calibri" panose="020F0502020204030204" pitchFamily="34" charset="0"/>
            </a:endParaRPr>
          </a:p>
          <a:p>
            <a:pPr indent="0" algn="l">
              <a:lnSpc>
                <a:spcPct val="120000"/>
              </a:lnSpc>
              <a:spcBef>
                <a:spcPts val="500"/>
              </a:spcBef>
              <a:buNone/>
            </a:pPr>
            <a:r>
              <a:rPr lang="en-US" sz="2000" b="1" dirty="0" err="1">
                <a:latin typeface="Calibri" panose="020F0502020204030204" pitchFamily="34" charset="0"/>
                <a:ea typeface="+mj-lt"/>
                <a:cs typeface="Calibri" panose="020F0502020204030204" pitchFamily="34" charset="0"/>
              </a:rPr>
              <a:t>Close_Question_with_answer</a:t>
            </a:r>
            <a:r>
              <a:rPr lang="en-US" sz="2000" b="1" dirty="0">
                <a:latin typeface="Calibri" panose="020F0502020204030204" pitchFamily="34" charset="0"/>
                <a:ea typeface="+mj-lt"/>
                <a:cs typeface="Calibri" panose="020F0502020204030204" pitchFamily="34" charset="0"/>
              </a:rPr>
              <a:t> -</a:t>
            </a:r>
          </a:p>
          <a:p>
            <a:pPr marL="514350" indent="-285750">
              <a:lnSpc>
                <a:spcPct val="120000"/>
              </a:lnSpc>
              <a:spcBef>
                <a:spcPts val="500"/>
              </a:spcBef>
            </a:pPr>
            <a:r>
              <a:rPr lang="en-US" sz="2000" dirty="0">
                <a:latin typeface="Calibri" panose="020F0502020204030204" pitchFamily="34" charset="0"/>
                <a:ea typeface="+mj-lt"/>
                <a:cs typeface="Calibri" panose="020F0502020204030204" pitchFamily="34" charset="0"/>
              </a:rPr>
              <a:t>Description: Links close-ended questions with their possible answers, marking the correct answers.</a:t>
            </a:r>
          </a:p>
          <a:p>
            <a:pPr marL="514350" indent="-285750">
              <a:lnSpc>
                <a:spcPct val="120000"/>
              </a:lnSpc>
              <a:spcBef>
                <a:spcPts val="500"/>
              </a:spcBef>
            </a:pPr>
            <a:r>
              <a:rPr lang="en-US" sz="2000" dirty="0">
                <a:latin typeface="Calibri" panose="020F0502020204030204" pitchFamily="34" charset="0"/>
                <a:ea typeface="+mj-lt"/>
                <a:cs typeface="Calibri" panose="020F0502020204030204" pitchFamily="34" charset="0"/>
              </a:rPr>
              <a:t>Relationships: Links one close-ended question with answers (True or False).</a:t>
            </a:r>
          </a:p>
          <a:p>
            <a:pPr indent="0" algn="l">
              <a:lnSpc>
                <a:spcPct val="120000"/>
              </a:lnSpc>
              <a:spcBef>
                <a:spcPts val="500"/>
              </a:spcBef>
              <a:buNone/>
            </a:pPr>
            <a:endParaRPr lang="en-US" sz="2000" b="1" dirty="0">
              <a:latin typeface="Calibri" panose="020F0502020204030204" pitchFamily="34" charset="0"/>
              <a:ea typeface="+mj-lt"/>
              <a:cs typeface="Calibri" panose="020F0502020204030204" pitchFamily="34" charset="0"/>
            </a:endParaRPr>
          </a:p>
        </p:txBody>
      </p:sp>
    </p:spTree>
    <p:extLst>
      <p:ext uri="{BB962C8B-B14F-4D97-AF65-F5344CB8AC3E}">
        <p14:creationId xmlns:p14="http://schemas.microsoft.com/office/powerpoint/2010/main" val="1829976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48711A5B-6E00-0268-96FA-79A8509B7193}"/>
              </a:ext>
            </a:extLst>
          </p:cNvPr>
          <p:cNvSpPr>
            <a:spLocks noGrp="1"/>
          </p:cNvSpPr>
          <p:nvPr>
            <p:ph idx="1"/>
          </p:nvPr>
        </p:nvSpPr>
        <p:spPr>
          <a:xfrm>
            <a:off x="494111" y="1345475"/>
            <a:ext cx="11203777" cy="4480560"/>
          </a:xfrm>
        </p:spPr>
        <p:txBody>
          <a:bodyPr vert="horz" lIns="91440" tIns="45720" rIns="91440" bIns="45720" rtlCol="1" anchor="ctr">
            <a:noAutofit/>
          </a:bodyPr>
          <a:lstStyle/>
          <a:p>
            <a:pPr indent="0" algn="l">
              <a:lnSpc>
                <a:spcPct val="120000"/>
              </a:lnSpc>
              <a:spcBef>
                <a:spcPts val="500"/>
              </a:spcBef>
              <a:buNone/>
            </a:pPr>
            <a:r>
              <a:rPr lang="en-US" sz="2000" b="1" dirty="0">
                <a:latin typeface="Calibri" panose="020F0502020204030204" pitchFamily="34" charset="0"/>
                <a:ea typeface="+mj-lt"/>
                <a:cs typeface="Calibri" panose="020F0502020204030204" pitchFamily="34" charset="0"/>
              </a:rPr>
              <a:t>Exam -</a:t>
            </a:r>
          </a:p>
          <a:p>
            <a:pPr marL="514350" indent="-285750">
              <a:lnSpc>
                <a:spcPct val="120000"/>
              </a:lnSpc>
              <a:spcBef>
                <a:spcPts val="500"/>
              </a:spcBef>
            </a:pPr>
            <a:r>
              <a:rPr lang="en-US" sz="2000" dirty="0">
                <a:latin typeface="Calibri" panose="020F0502020204030204" pitchFamily="34" charset="0"/>
                <a:ea typeface="+mj-lt"/>
                <a:cs typeface="Calibri" panose="020F0502020204030204" pitchFamily="34" charset="0"/>
              </a:rPr>
              <a:t>Description: Stores exams that can be generated manually or automatically.</a:t>
            </a:r>
          </a:p>
          <a:p>
            <a:pPr marL="514350" indent="-285750">
              <a:lnSpc>
                <a:spcPct val="120000"/>
              </a:lnSpc>
              <a:spcBef>
                <a:spcPts val="500"/>
              </a:spcBef>
            </a:pPr>
            <a:r>
              <a:rPr lang="en-US" sz="2000" dirty="0">
                <a:latin typeface="Calibri" panose="020F0502020204030204" pitchFamily="34" charset="0"/>
                <a:ea typeface="+mj-lt"/>
                <a:cs typeface="Calibri" panose="020F0502020204030204" pitchFamily="34" charset="0"/>
              </a:rPr>
              <a:t>Relationships: Belongs to one repository and can contains many questions (that contains answers).</a:t>
            </a:r>
          </a:p>
          <a:p>
            <a:pPr indent="0" algn="l">
              <a:lnSpc>
                <a:spcPct val="120000"/>
              </a:lnSpc>
              <a:spcBef>
                <a:spcPts val="500"/>
              </a:spcBef>
              <a:buNone/>
            </a:pPr>
            <a:endParaRPr lang="en-US" sz="2000" b="1" dirty="0">
              <a:latin typeface="Calibri" panose="020F0502020204030204" pitchFamily="34" charset="0"/>
              <a:ea typeface="+mj-lt"/>
              <a:cs typeface="Calibri" panose="020F0502020204030204" pitchFamily="34" charset="0"/>
            </a:endParaRPr>
          </a:p>
          <a:p>
            <a:pPr indent="0" algn="l">
              <a:lnSpc>
                <a:spcPct val="120000"/>
              </a:lnSpc>
              <a:spcBef>
                <a:spcPts val="500"/>
              </a:spcBef>
              <a:buNone/>
            </a:pPr>
            <a:r>
              <a:rPr lang="en-US" sz="2000" b="1" dirty="0" err="1">
                <a:latin typeface="Calibri" panose="020F0502020204030204" pitchFamily="34" charset="0"/>
                <a:ea typeface="+mj-lt"/>
                <a:cs typeface="Calibri" panose="020F0502020204030204" pitchFamily="34" charset="0"/>
              </a:rPr>
              <a:t>Question_Of_Exam</a:t>
            </a:r>
            <a:r>
              <a:rPr lang="en-US" sz="2000" b="1" dirty="0">
                <a:latin typeface="Calibri" panose="020F0502020204030204" pitchFamily="34" charset="0"/>
                <a:ea typeface="+mj-lt"/>
                <a:cs typeface="Calibri" panose="020F0502020204030204" pitchFamily="34" charset="0"/>
              </a:rPr>
              <a:t> -</a:t>
            </a:r>
          </a:p>
          <a:p>
            <a:pPr marL="514350" indent="-285750">
              <a:lnSpc>
                <a:spcPct val="120000"/>
              </a:lnSpc>
              <a:spcBef>
                <a:spcPts val="500"/>
              </a:spcBef>
            </a:pPr>
            <a:r>
              <a:rPr lang="en-US" sz="2000" dirty="0">
                <a:latin typeface="Calibri" panose="020F0502020204030204" pitchFamily="34" charset="0"/>
                <a:ea typeface="+mj-lt"/>
                <a:cs typeface="Calibri" panose="020F0502020204030204" pitchFamily="34" charset="0"/>
              </a:rPr>
              <a:t>Description: Associates questions with specific exams.</a:t>
            </a:r>
          </a:p>
          <a:p>
            <a:pPr marL="514350" indent="-285750">
              <a:lnSpc>
                <a:spcPct val="120000"/>
              </a:lnSpc>
              <a:spcBef>
                <a:spcPts val="500"/>
              </a:spcBef>
            </a:pPr>
            <a:r>
              <a:rPr lang="en-US" sz="2000" dirty="0">
                <a:latin typeface="Calibri" panose="020F0502020204030204" pitchFamily="34" charset="0"/>
                <a:ea typeface="+mj-lt"/>
                <a:cs typeface="Calibri" panose="020F0502020204030204" pitchFamily="34" charset="0"/>
              </a:rPr>
              <a:t>Relationships: Links one exam with many questions (that contains answers).</a:t>
            </a:r>
          </a:p>
          <a:p>
            <a:pPr indent="0" algn="l">
              <a:lnSpc>
                <a:spcPct val="120000"/>
              </a:lnSpc>
              <a:spcBef>
                <a:spcPts val="500"/>
              </a:spcBef>
              <a:buNone/>
            </a:pPr>
            <a:endParaRPr lang="en-US" sz="2000" b="1" dirty="0">
              <a:latin typeface="Calibri" panose="020F0502020204030204" pitchFamily="34" charset="0"/>
              <a:ea typeface="+mj-lt"/>
              <a:cs typeface="Calibri" panose="020F0502020204030204" pitchFamily="34" charset="0"/>
            </a:endParaRPr>
          </a:p>
          <a:p>
            <a:pPr indent="0">
              <a:lnSpc>
                <a:spcPct val="120000"/>
              </a:lnSpc>
              <a:spcBef>
                <a:spcPts val="500"/>
              </a:spcBef>
              <a:buNone/>
            </a:pPr>
            <a:r>
              <a:rPr lang="en-US" sz="2000" b="1" dirty="0" err="1">
                <a:latin typeface="Calibri" panose="020F0502020204030204" pitchFamily="34" charset="0"/>
                <a:ea typeface="+mj-lt"/>
                <a:cs typeface="Calibri" panose="020F0502020204030204" pitchFamily="34" charset="0"/>
              </a:rPr>
              <a:t>Question_Of_Automatic_Exam</a:t>
            </a:r>
            <a:r>
              <a:rPr lang="en-US" sz="2000" b="1" dirty="0">
                <a:latin typeface="Calibri" panose="020F0502020204030204" pitchFamily="34" charset="0"/>
                <a:ea typeface="+mj-lt"/>
                <a:cs typeface="Calibri" panose="020F0502020204030204" pitchFamily="34" charset="0"/>
              </a:rPr>
              <a:t> -</a:t>
            </a:r>
          </a:p>
          <a:p>
            <a:pPr marL="514350" indent="-285750">
              <a:lnSpc>
                <a:spcPct val="120000"/>
              </a:lnSpc>
              <a:spcBef>
                <a:spcPts val="500"/>
              </a:spcBef>
            </a:pPr>
            <a:r>
              <a:rPr lang="en-US" sz="2000" dirty="0">
                <a:latin typeface="Calibri" panose="020F0502020204030204" pitchFamily="34" charset="0"/>
                <a:ea typeface="+mj-lt"/>
                <a:cs typeface="Calibri" panose="020F0502020204030204" pitchFamily="34" charset="0"/>
              </a:rPr>
              <a:t>Description: Associates random questions and answers with specific exams.</a:t>
            </a:r>
          </a:p>
          <a:p>
            <a:pPr marL="514350" indent="-285750">
              <a:lnSpc>
                <a:spcPct val="120000"/>
              </a:lnSpc>
              <a:spcBef>
                <a:spcPts val="500"/>
              </a:spcBef>
            </a:pPr>
            <a:r>
              <a:rPr lang="en-US" sz="2000" dirty="0">
                <a:latin typeface="Calibri" panose="020F0502020204030204" pitchFamily="34" charset="0"/>
                <a:ea typeface="+mj-lt"/>
                <a:cs typeface="Calibri" panose="020F0502020204030204" pitchFamily="34" charset="0"/>
              </a:rPr>
              <a:t>Relationships: Links one exam with many random questions and their random answers.</a:t>
            </a:r>
            <a:endParaRPr lang="en-US" sz="2000" b="1" dirty="0">
              <a:latin typeface="Calibri" panose="020F0502020204030204" pitchFamily="34" charset="0"/>
              <a:ea typeface="+mj-lt"/>
              <a:cs typeface="Calibri" panose="020F0502020204030204" pitchFamily="34" charset="0"/>
            </a:endParaRPr>
          </a:p>
        </p:txBody>
      </p:sp>
      <p:sp>
        <p:nvSpPr>
          <p:cNvPr id="6" name="כותרת 1">
            <a:extLst>
              <a:ext uri="{FF2B5EF4-FFF2-40B4-BE49-F238E27FC236}">
                <a16:creationId xmlns:a16="http://schemas.microsoft.com/office/drawing/2014/main" id="{12F00F29-0465-9102-6FEA-02DF0F6741DB}"/>
              </a:ext>
            </a:extLst>
          </p:cNvPr>
          <p:cNvSpPr>
            <a:spLocks noGrp="1"/>
          </p:cNvSpPr>
          <p:nvPr>
            <p:ph type="title"/>
          </p:nvPr>
        </p:nvSpPr>
        <p:spPr>
          <a:xfrm>
            <a:off x="761800" y="289368"/>
            <a:ext cx="11203776" cy="1199798"/>
          </a:xfrm>
        </p:spPr>
        <p:txBody>
          <a:bodyPr anchor="ctr">
            <a:normAutofit/>
          </a:bodyPr>
          <a:lstStyle/>
          <a:p>
            <a:r>
              <a:rPr lang="he-IL" sz="4000" b="1" dirty="0" err="1">
                <a:latin typeface="Calibri"/>
                <a:ea typeface="+mj-lt"/>
                <a:cs typeface="Calibri"/>
              </a:rPr>
              <a:t>Description</a:t>
            </a:r>
            <a:r>
              <a:rPr lang="he-IL" sz="4000" b="1" dirty="0">
                <a:latin typeface="Calibri"/>
                <a:ea typeface="+mj-lt"/>
                <a:cs typeface="Calibri"/>
              </a:rPr>
              <a:t> </a:t>
            </a:r>
            <a:r>
              <a:rPr lang="he-IL" sz="4000" b="1" dirty="0" err="1">
                <a:latin typeface="Calibri"/>
                <a:ea typeface="+mj-lt"/>
                <a:cs typeface="Calibri"/>
              </a:rPr>
              <a:t>of</a:t>
            </a:r>
            <a:r>
              <a:rPr lang="he-IL" sz="4000" b="1" dirty="0">
                <a:latin typeface="Calibri"/>
                <a:ea typeface="+mj-lt"/>
                <a:cs typeface="Calibri"/>
              </a:rPr>
              <a:t> </a:t>
            </a:r>
            <a:r>
              <a:rPr lang="he-IL" sz="4000" b="1" dirty="0" err="1">
                <a:latin typeface="Calibri"/>
                <a:ea typeface="+mj-lt"/>
                <a:cs typeface="Calibri"/>
              </a:rPr>
              <a:t>the</a:t>
            </a:r>
            <a:r>
              <a:rPr lang="he-IL" sz="4000" b="1" dirty="0">
                <a:latin typeface="Calibri"/>
                <a:ea typeface="+mj-lt"/>
                <a:cs typeface="Calibri"/>
              </a:rPr>
              <a:t> </a:t>
            </a:r>
            <a:r>
              <a:rPr lang="he-IL" sz="4000" b="1" dirty="0" err="1">
                <a:latin typeface="Calibri"/>
                <a:ea typeface="+mj-lt"/>
                <a:cs typeface="Calibri"/>
              </a:rPr>
              <a:t>entities</a:t>
            </a:r>
            <a:r>
              <a:rPr lang="he-IL" sz="4000" b="1" dirty="0">
                <a:latin typeface="Calibri"/>
                <a:ea typeface="+mj-lt"/>
                <a:cs typeface="Calibri"/>
              </a:rPr>
              <a:t> </a:t>
            </a:r>
            <a:r>
              <a:rPr lang="he-IL" sz="4000" b="1" dirty="0" err="1">
                <a:latin typeface="Calibri"/>
                <a:ea typeface="+mn-lt"/>
                <a:cs typeface="Calibri"/>
              </a:rPr>
              <a:t>and</a:t>
            </a:r>
            <a:r>
              <a:rPr lang="he-IL" sz="4000" b="1" dirty="0">
                <a:latin typeface="Calibri"/>
                <a:ea typeface="+mj-lt"/>
                <a:cs typeface="Calibri"/>
              </a:rPr>
              <a:t> </a:t>
            </a:r>
            <a:r>
              <a:rPr lang="he-IL" sz="4000" b="1" dirty="0" err="1">
                <a:latin typeface="Calibri"/>
                <a:ea typeface="+mj-lt"/>
                <a:cs typeface="Calibri"/>
              </a:rPr>
              <a:t>the</a:t>
            </a:r>
            <a:r>
              <a:rPr lang="he-IL" sz="4000" b="1" dirty="0">
                <a:latin typeface="Calibri"/>
                <a:ea typeface="+mj-lt"/>
                <a:cs typeface="Calibri"/>
              </a:rPr>
              <a:t> </a:t>
            </a:r>
            <a:r>
              <a:rPr lang="he-IL" sz="4000" b="1" dirty="0" err="1">
                <a:latin typeface="Calibri"/>
                <a:ea typeface="+mj-lt"/>
                <a:cs typeface="Calibri"/>
              </a:rPr>
              <a:t>relationships</a:t>
            </a:r>
            <a:r>
              <a:rPr lang="he-IL" sz="4000" b="1" dirty="0">
                <a:latin typeface="Calibri"/>
                <a:ea typeface="+mj-lt"/>
                <a:cs typeface="Calibri"/>
              </a:rPr>
              <a:t> </a:t>
            </a:r>
            <a:endParaRPr lang="he-IL" sz="4000" b="1" dirty="0">
              <a:latin typeface="Calibri"/>
              <a:cs typeface="Calibri"/>
            </a:endParaRPr>
          </a:p>
        </p:txBody>
      </p:sp>
    </p:spTree>
    <p:extLst>
      <p:ext uri="{BB962C8B-B14F-4D97-AF65-F5344CB8AC3E}">
        <p14:creationId xmlns:p14="http://schemas.microsoft.com/office/powerpoint/2010/main" val="3234684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F6D7E82B-62BE-5E18-867F-379CD3F98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1" y="84497"/>
            <a:ext cx="10920547" cy="6773503"/>
          </a:xfrm>
          <a:prstGeom prst="rect">
            <a:avLst/>
          </a:prstGeom>
        </p:spPr>
      </p:pic>
      <p:sp>
        <p:nvSpPr>
          <p:cNvPr id="6" name="כותרת 1">
            <a:extLst>
              <a:ext uri="{FF2B5EF4-FFF2-40B4-BE49-F238E27FC236}">
                <a16:creationId xmlns:a16="http://schemas.microsoft.com/office/drawing/2014/main" id="{D3A58B1F-91C7-091A-7E81-DE1592F8292C}"/>
              </a:ext>
            </a:extLst>
          </p:cNvPr>
          <p:cNvSpPr>
            <a:spLocks noGrp="1"/>
          </p:cNvSpPr>
          <p:nvPr>
            <p:ph type="title"/>
          </p:nvPr>
        </p:nvSpPr>
        <p:spPr>
          <a:xfrm>
            <a:off x="761800" y="289368"/>
            <a:ext cx="11203776" cy="1199798"/>
          </a:xfrm>
        </p:spPr>
        <p:txBody>
          <a:bodyPr anchor="ctr">
            <a:normAutofit/>
          </a:bodyPr>
          <a:lstStyle/>
          <a:p>
            <a:r>
              <a:rPr lang="en-US" sz="4000" b="1" dirty="0">
                <a:latin typeface="Calibri"/>
                <a:ea typeface="+mj-lt"/>
                <a:cs typeface="Calibri"/>
              </a:rPr>
              <a:t>ERD</a:t>
            </a:r>
            <a:endParaRPr lang="he-IL" sz="4000" b="1" dirty="0">
              <a:latin typeface="Calibri"/>
              <a:cs typeface="Calibri"/>
            </a:endParaRPr>
          </a:p>
        </p:txBody>
      </p:sp>
    </p:spTree>
    <p:extLst>
      <p:ext uri="{BB962C8B-B14F-4D97-AF65-F5344CB8AC3E}">
        <p14:creationId xmlns:p14="http://schemas.microsoft.com/office/powerpoint/2010/main" val="1907675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D4DFE2AF-B4E5-3D60-18AC-1D0AA1B88855}"/>
              </a:ext>
            </a:extLst>
          </p:cNvPr>
          <p:cNvSpPr txBox="1"/>
          <p:nvPr/>
        </p:nvSpPr>
        <p:spPr>
          <a:xfrm>
            <a:off x="761800" y="1267097"/>
            <a:ext cx="10055133" cy="4708981"/>
          </a:xfrm>
          <a:prstGeom prst="rect">
            <a:avLst/>
          </a:prstGeom>
          <a:noFill/>
        </p:spPr>
        <p:txBody>
          <a:bodyPr wrap="square" rtlCol="1">
            <a:spAutoFit/>
          </a:bodyPr>
          <a:lstStyle/>
          <a:p>
            <a:pPr algn="l" rtl="0"/>
            <a:r>
              <a:rPr lang="en-US" sz="2000" dirty="0">
                <a:latin typeface="Calibri" panose="020F0502020204030204" pitchFamily="34" charset="0"/>
                <a:cs typeface="Calibri" panose="020F0502020204030204" pitchFamily="34" charset="0"/>
              </a:rPr>
              <a:t>Repository: (</a:t>
            </a:r>
            <a:r>
              <a:rPr lang="en-US" sz="2000" u="sng" dirty="0" err="1">
                <a:latin typeface="Calibri" panose="020F0502020204030204" pitchFamily="34" charset="0"/>
                <a:cs typeface="Calibri" panose="020F0502020204030204" pitchFamily="34" charset="0"/>
              </a:rPr>
              <a:t>Repository_ID</a:t>
            </a:r>
            <a:r>
              <a:rPr lang="en-US" sz="2000" dirty="0">
                <a:latin typeface="Calibri" panose="020F0502020204030204" pitchFamily="34" charset="0"/>
                <a:cs typeface="Calibri" panose="020F0502020204030204" pitchFamily="34" charset="0"/>
              </a:rPr>
              <a:t>, Profession)</a:t>
            </a:r>
          </a:p>
          <a:p>
            <a:pPr algn="l" rtl="0"/>
            <a:endParaRPr lang="en-US" sz="2000" dirty="0">
              <a:latin typeface="Calibri" panose="020F0502020204030204" pitchFamily="34" charset="0"/>
              <a:cs typeface="Calibri" panose="020F0502020204030204" pitchFamily="34" charset="0"/>
            </a:endParaRPr>
          </a:p>
          <a:p>
            <a:pPr algn="l" rtl="0"/>
            <a:r>
              <a:rPr lang="en-US" sz="2000" dirty="0">
                <a:latin typeface="Calibri" panose="020F0502020204030204" pitchFamily="34" charset="0"/>
                <a:cs typeface="Calibri" panose="020F0502020204030204" pitchFamily="34" charset="0"/>
              </a:rPr>
              <a:t>Answer: (</a:t>
            </a:r>
            <a:r>
              <a:rPr lang="en-US" sz="2000" u="sng" dirty="0" err="1">
                <a:latin typeface="Calibri" panose="020F0502020204030204" pitchFamily="34" charset="0"/>
                <a:cs typeface="Calibri" panose="020F0502020204030204" pitchFamily="34" charset="0"/>
              </a:rPr>
              <a:t>Answer_ID</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Answer_Content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Repository_ID</a:t>
            </a:r>
            <a:r>
              <a:rPr lang="en-US" sz="2000" dirty="0">
                <a:latin typeface="Calibri" panose="020F0502020204030204" pitchFamily="34" charset="0"/>
                <a:cs typeface="Calibri" panose="020F0502020204030204" pitchFamily="34" charset="0"/>
              </a:rPr>
              <a:t>*)</a:t>
            </a:r>
          </a:p>
          <a:p>
            <a:pPr algn="l" rtl="0"/>
            <a:r>
              <a:rPr lang="en-US" sz="2000" dirty="0">
                <a:latin typeface="Calibri" panose="020F0502020204030204" pitchFamily="34" charset="0"/>
                <a:cs typeface="Calibri" panose="020F0502020204030204" pitchFamily="34" charset="0"/>
              </a:rPr>
              <a:t>* References Repository</a:t>
            </a:r>
          </a:p>
          <a:p>
            <a:pPr algn="l" rtl="0"/>
            <a:endParaRPr lang="en-US" sz="2000" dirty="0">
              <a:latin typeface="Calibri" panose="020F0502020204030204" pitchFamily="34" charset="0"/>
              <a:cs typeface="Calibri" panose="020F0502020204030204" pitchFamily="34" charset="0"/>
            </a:endParaRPr>
          </a:p>
          <a:p>
            <a:pPr algn="l" rtl="0"/>
            <a:r>
              <a:rPr lang="en-US" sz="2000" dirty="0">
                <a:latin typeface="Calibri" panose="020F0502020204030204" pitchFamily="34" charset="0"/>
                <a:cs typeface="Calibri" panose="020F0502020204030204" pitchFamily="34" charset="0"/>
              </a:rPr>
              <a:t>Question: (</a:t>
            </a:r>
            <a:r>
              <a:rPr lang="en-US" sz="2000" u="sng" dirty="0" err="1">
                <a:latin typeface="Calibri" panose="020F0502020204030204" pitchFamily="34" charset="0"/>
                <a:cs typeface="Calibri" panose="020F0502020204030204" pitchFamily="34" charset="0"/>
              </a:rPr>
              <a:t>Question_ID</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Question_Content</a:t>
            </a:r>
            <a:r>
              <a:rPr lang="en-US" sz="2000" dirty="0">
                <a:latin typeface="Calibri" panose="020F0502020204030204" pitchFamily="34" charset="0"/>
                <a:cs typeface="Calibri" panose="020F0502020204030204" pitchFamily="34" charset="0"/>
              </a:rPr>
              <a:t>, Difficulty, </a:t>
            </a:r>
            <a:r>
              <a:rPr lang="en-US" sz="2000" dirty="0" err="1">
                <a:latin typeface="Calibri" panose="020F0502020204030204" pitchFamily="34" charset="0"/>
                <a:cs typeface="Calibri" panose="020F0502020204030204" pitchFamily="34" charset="0"/>
              </a:rPr>
              <a:t>Question_Type</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Repository_ID</a:t>
            </a:r>
            <a:r>
              <a:rPr lang="en-US" sz="2000" dirty="0">
                <a:latin typeface="Calibri" panose="020F0502020204030204" pitchFamily="34" charset="0"/>
                <a:cs typeface="Calibri" panose="020F0502020204030204" pitchFamily="34" charset="0"/>
              </a:rPr>
              <a:t>*)</a:t>
            </a:r>
          </a:p>
          <a:p>
            <a:pPr marL="342900" indent="-342900" algn="l" rtl="0">
              <a:buFont typeface="Arial" panose="020B0604020202020204" pitchFamily="34" charset="0"/>
              <a:buChar char="•"/>
            </a:pPr>
            <a:r>
              <a:rPr lang="en-US" sz="2000" dirty="0">
                <a:latin typeface="Calibri" panose="020F0502020204030204" pitchFamily="34" charset="0"/>
                <a:cs typeface="Calibri" panose="020F0502020204030204" pitchFamily="34" charset="0"/>
              </a:rPr>
              <a:t>References Repository</a:t>
            </a:r>
          </a:p>
          <a:p>
            <a:pPr algn="l" rtl="0"/>
            <a:endParaRPr lang="en-US" sz="2000" dirty="0">
              <a:latin typeface="Calibri" panose="020F0502020204030204" pitchFamily="34" charset="0"/>
              <a:cs typeface="Calibri" panose="020F0502020204030204" pitchFamily="34" charset="0"/>
            </a:endParaRPr>
          </a:p>
          <a:p>
            <a:pPr algn="l" rtl="0"/>
            <a:r>
              <a:rPr lang="en-US" sz="2000" dirty="0" err="1">
                <a:latin typeface="Calibri" panose="020F0502020204030204" pitchFamily="34" charset="0"/>
                <a:cs typeface="Calibri" panose="020F0502020204030204" pitchFamily="34" charset="0"/>
              </a:rPr>
              <a:t>Open_Question</a:t>
            </a:r>
            <a:r>
              <a:rPr lang="en-US" sz="2000" dirty="0">
                <a:latin typeface="Calibri" panose="020F0502020204030204" pitchFamily="34" charset="0"/>
                <a:cs typeface="Calibri" panose="020F0502020204030204" pitchFamily="34" charset="0"/>
              </a:rPr>
              <a:t>: (</a:t>
            </a:r>
            <a:r>
              <a:rPr lang="en-US" sz="2000" u="sng" dirty="0" err="1">
                <a:latin typeface="Calibri" panose="020F0502020204030204" pitchFamily="34" charset="0"/>
                <a:cs typeface="Calibri" panose="020F0502020204030204" pitchFamily="34" charset="0"/>
              </a:rPr>
              <a:t>Question_ID</a:t>
            </a:r>
            <a:r>
              <a:rPr lang="en-US" sz="2000" u="sng"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a:t>
            </a:r>
            <a:r>
              <a:rPr lang="en-US" sz="2000" u="sng" dirty="0" err="1">
                <a:latin typeface="Calibri" panose="020F0502020204030204" pitchFamily="34" charset="0"/>
                <a:cs typeface="Calibri" panose="020F0502020204030204" pitchFamily="34" charset="0"/>
              </a:rPr>
              <a:t>Answer_ID</a:t>
            </a:r>
            <a:r>
              <a:rPr lang="en-US" sz="2000" u="sng"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a:t>
            </a:r>
          </a:p>
          <a:p>
            <a:pPr algn="l" rtl="0"/>
            <a:r>
              <a:rPr lang="en-US" sz="2000" dirty="0">
                <a:latin typeface="Calibri" panose="020F0502020204030204" pitchFamily="34" charset="0"/>
                <a:cs typeface="Calibri" panose="020F0502020204030204" pitchFamily="34" charset="0"/>
              </a:rPr>
              <a:t>* References Question</a:t>
            </a:r>
          </a:p>
          <a:p>
            <a:pPr algn="l" rtl="0"/>
            <a:r>
              <a:rPr lang="en-US" sz="2000" dirty="0">
                <a:latin typeface="Calibri" panose="020F0502020204030204" pitchFamily="34" charset="0"/>
                <a:cs typeface="Calibri" panose="020F0502020204030204" pitchFamily="34" charset="0"/>
              </a:rPr>
              <a:t>** References Answer</a:t>
            </a:r>
          </a:p>
          <a:p>
            <a:pPr marL="342900" indent="-342900" algn="l" rtl="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algn="l" rtl="0"/>
            <a:r>
              <a:rPr lang="en-US" sz="2000" dirty="0" err="1">
                <a:latin typeface="Calibri" panose="020F0502020204030204" pitchFamily="34" charset="0"/>
                <a:cs typeface="Calibri" panose="020F0502020204030204" pitchFamily="34" charset="0"/>
              </a:rPr>
              <a:t>Close_Question</a:t>
            </a:r>
            <a:r>
              <a:rPr lang="en-US" sz="2000" dirty="0">
                <a:latin typeface="Calibri" panose="020F0502020204030204" pitchFamily="34" charset="0"/>
                <a:cs typeface="Calibri" panose="020F0502020204030204" pitchFamily="34" charset="0"/>
              </a:rPr>
              <a:t>: (</a:t>
            </a:r>
            <a:r>
              <a:rPr lang="en-US" sz="2000" u="sng" dirty="0" err="1">
                <a:latin typeface="Calibri" panose="020F0502020204030204" pitchFamily="34" charset="0"/>
                <a:cs typeface="Calibri" panose="020F0502020204030204" pitchFamily="34" charset="0"/>
              </a:rPr>
              <a:t>Question_ID</a:t>
            </a:r>
            <a:r>
              <a:rPr lang="en-US" sz="2000" dirty="0">
                <a:latin typeface="Calibri" panose="020F0502020204030204" pitchFamily="34" charset="0"/>
                <a:cs typeface="Calibri" panose="020F0502020204030204" pitchFamily="34" charset="0"/>
              </a:rPr>
              <a:t>*)</a:t>
            </a:r>
          </a:p>
          <a:p>
            <a:pPr algn="l" rtl="0"/>
            <a:r>
              <a:rPr lang="en-US" sz="2000" dirty="0">
                <a:latin typeface="Calibri" panose="020F0502020204030204" pitchFamily="34" charset="0"/>
                <a:cs typeface="Calibri" panose="020F0502020204030204" pitchFamily="34" charset="0"/>
              </a:rPr>
              <a:t>* References Question</a:t>
            </a:r>
          </a:p>
          <a:p>
            <a:pPr algn="l" rtl="0"/>
            <a:endParaRPr lang="en-US" sz="2000" dirty="0">
              <a:latin typeface="Calibri" panose="020F0502020204030204" pitchFamily="34" charset="0"/>
              <a:cs typeface="Calibri" panose="020F0502020204030204" pitchFamily="34" charset="0"/>
            </a:endParaRPr>
          </a:p>
        </p:txBody>
      </p:sp>
      <p:pic>
        <p:nvPicPr>
          <p:cNvPr id="5" name="תמונה 4">
            <a:extLst>
              <a:ext uri="{FF2B5EF4-FFF2-40B4-BE49-F238E27FC236}">
                <a16:creationId xmlns:a16="http://schemas.microsoft.com/office/drawing/2014/main" id="{2FD1A45D-5678-0892-3180-FAC40C2A1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1597" y="3882844"/>
            <a:ext cx="2660471" cy="2660471"/>
          </a:xfrm>
          <a:prstGeom prst="rect">
            <a:avLst/>
          </a:prstGeom>
        </p:spPr>
      </p:pic>
      <p:sp>
        <p:nvSpPr>
          <p:cNvPr id="9" name="כותרת 1">
            <a:extLst>
              <a:ext uri="{FF2B5EF4-FFF2-40B4-BE49-F238E27FC236}">
                <a16:creationId xmlns:a16="http://schemas.microsoft.com/office/drawing/2014/main" id="{2697D865-6087-6E14-78DE-AABCD977BE09}"/>
              </a:ext>
            </a:extLst>
          </p:cNvPr>
          <p:cNvSpPr>
            <a:spLocks noGrp="1"/>
          </p:cNvSpPr>
          <p:nvPr>
            <p:ph type="title"/>
          </p:nvPr>
        </p:nvSpPr>
        <p:spPr>
          <a:xfrm>
            <a:off x="761800" y="289368"/>
            <a:ext cx="11203776" cy="1199798"/>
          </a:xfrm>
        </p:spPr>
        <p:txBody>
          <a:bodyPr anchor="ctr">
            <a:normAutofit/>
          </a:bodyPr>
          <a:lstStyle/>
          <a:p>
            <a:r>
              <a:rPr lang="en-US" sz="4000" b="1" dirty="0">
                <a:latin typeface="Calibri"/>
                <a:ea typeface="+mj-lt"/>
                <a:cs typeface="Calibri"/>
              </a:rPr>
              <a:t>Tables</a:t>
            </a:r>
            <a:endParaRPr lang="he-IL" sz="4000" b="1" dirty="0">
              <a:latin typeface="Calibri"/>
              <a:cs typeface="Calibri"/>
            </a:endParaRPr>
          </a:p>
        </p:txBody>
      </p:sp>
    </p:spTree>
    <p:extLst>
      <p:ext uri="{BB962C8B-B14F-4D97-AF65-F5344CB8AC3E}">
        <p14:creationId xmlns:p14="http://schemas.microsoft.com/office/powerpoint/2010/main" val="4269551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D4DFE2AF-B4E5-3D60-18AC-1D0AA1B88855}"/>
              </a:ext>
            </a:extLst>
          </p:cNvPr>
          <p:cNvSpPr txBox="1"/>
          <p:nvPr/>
        </p:nvSpPr>
        <p:spPr>
          <a:xfrm>
            <a:off x="761800" y="1267097"/>
            <a:ext cx="10055133" cy="4093428"/>
          </a:xfrm>
          <a:prstGeom prst="rect">
            <a:avLst/>
          </a:prstGeom>
          <a:noFill/>
        </p:spPr>
        <p:txBody>
          <a:bodyPr wrap="square" rtlCol="1">
            <a:spAutoFit/>
          </a:bodyPr>
          <a:lstStyle/>
          <a:p>
            <a:pPr algn="l" rtl="0"/>
            <a:r>
              <a:rPr lang="en-US" sz="2000" dirty="0" err="1">
                <a:latin typeface="Calibri" panose="020F0502020204030204" pitchFamily="34" charset="0"/>
                <a:cs typeface="Calibri" panose="020F0502020204030204" pitchFamily="34" charset="0"/>
              </a:rPr>
              <a:t>Close_Question_with_answer</a:t>
            </a:r>
            <a:r>
              <a:rPr lang="en-US" sz="2000" dirty="0">
                <a:latin typeface="Calibri" panose="020F0502020204030204" pitchFamily="34" charset="0"/>
                <a:cs typeface="Calibri" panose="020F0502020204030204" pitchFamily="34" charset="0"/>
              </a:rPr>
              <a:t>: (</a:t>
            </a:r>
            <a:r>
              <a:rPr lang="en-US" sz="2000" u="sng" dirty="0" err="1">
                <a:latin typeface="Calibri" panose="020F0502020204030204" pitchFamily="34" charset="0"/>
                <a:cs typeface="Calibri" panose="020F0502020204030204" pitchFamily="34" charset="0"/>
              </a:rPr>
              <a:t>Question_ID</a:t>
            </a:r>
            <a:r>
              <a:rPr lang="en-US" sz="2000" u="sng"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a:t>
            </a:r>
            <a:r>
              <a:rPr lang="en-US" sz="2000" u="sng" dirty="0" err="1">
                <a:latin typeface="Calibri" panose="020F0502020204030204" pitchFamily="34" charset="0"/>
                <a:cs typeface="Calibri" panose="020F0502020204030204" pitchFamily="34" charset="0"/>
              </a:rPr>
              <a:t>Answer_ID</a:t>
            </a:r>
            <a:r>
              <a:rPr lang="en-US" sz="2000" u="sng"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Correct)</a:t>
            </a:r>
          </a:p>
          <a:p>
            <a:pPr algn="l" rtl="0"/>
            <a:r>
              <a:rPr lang="en-US" sz="2000" dirty="0">
                <a:latin typeface="Calibri" panose="020F0502020204030204" pitchFamily="34" charset="0"/>
                <a:cs typeface="Calibri" panose="020F0502020204030204" pitchFamily="34" charset="0"/>
              </a:rPr>
              <a:t>* References Question</a:t>
            </a:r>
          </a:p>
          <a:p>
            <a:pPr algn="l" rtl="0"/>
            <a:r>
              <a:rPr lang="en-US" sz="2000" dirty="0">
                <a:latin typeface="Calibri" panose="020F0502020204030204" pitchFamily="34" charset="0"/>
                <a:cs typeface="Calibri" panose="020F0502020204030204" pitchFamily="34" charset="0"/>
              </a:rPr>
              <a:t>** References Answer</a:t>
            </a:r>
          </a:p>
          <a:p>
            <a:pPr algn="l" rtl="0"/>
            <a:endParaRPr lang="en-US" sz="2000" dirty="0">
              <a:latin typeface="Calibri" panose="020F0502020204030204" pitchFamily="34" charset="0"/>
              <a:cs typeface="Calibri" panose="020F0502020204030204" pitchFamily="34" charset="0"/>
            </a:endParaRPr>
          </a:p>
          <a:p>
            <a:pPr algn="l" rtl="0"/>
            <a:r>
              <a:rPr lang="en-US" sz="2000" dirty="0">
                <a:latin typeface="Calibri" panose="020F0502020204030204" pitchFamily="34" charset="0"/>
                <a:cs typeface="Calibri" panose="020F0502020204030204" pitchFamily="34" charset="0"/>
              </a:rPr>
              <a:t>Exam: (</a:t>
            </a:r>
            <a:r>
              <a:rPr lang="en-US" sz="2000" u="sng" dirty="0" err="1">
                <a:latin typeface="Calibri" panose="020F0502020204030204" pitchFamily="34" charset="0"/>
                <a:cs typeface="Calibri" panose="020F0502020204030204" pitchFamily="34" charset="0"/>
              </a:rPr>
              <a:t>Exam_ID</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Time_Created_At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Exam_Type</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Repository_ID</a:t>
            </a:r>
            <a:r>
              <a:rPr lang="en-US" sz="2000" dirty="0">
                <a:latin typeface="Calibri" panose="020F0502020204030204" pitchFamily="34" charset="0"/>
                <a:cs typeface="Calibri" panose="020F0502020204030204" pitchFamily="34" charset="0"/>
              </a:rPr>
              <a:t>*)</a:t>
            </a:r>
          </a:p>
          <a:p>
            <a:pPr algn="l" rtl="0"/>
            <a:r>
              <a:rPr lang="en-US" sz="2000" dirty="0">
                <a:latin typeface="Calibri" panose="020F0502020204030204" pitchFamily="34" charset="0"/>
                <a:cs typeface="Calibri" panose="020F0502020204030204" pitchFamily="34" charset="0"/>
              </a:rPr>
              <a:t>* References Repository</a:t>
            </a:r>
          </a:p>
          <a:p>
            <a:pPr algn="l" rtl="0"/>
            <a:endParaRPr lang="en-US" sz="2000" dirty="0">
              <a:latin typeface="Calibri" panose="020F0502020204030204" pitchFamily="34" charset="0"/>
              <a:cs typeface="Calibri" panose="020F0502020204030204" pitchFamily="34" charset="0"/>
            </a:endParaRPr>
          </a:p>
          <a:p>
            <a:pPr algn="l" rtl="0"/>
            <a:r>
              <a:rPr lang="en-US" sz="2000" dirty="0" err="1">
                <a:latin typeface="Calibri" panose="020F0502020204030204" pitchFamily="34" charset="0"/>
                <a:cs typeface="Calibri" panose="020F0502020204030204" pitchFamily="34" charset="0"/>
              </a:rPr>
              <a:t>Question_Of_Exam</a:t>
            </a:r>
            <a:r>
              <a:rPr lang="en-US" sz="2000" dirty="0">
                <a:latin typeface="Calibri" panose="020F0502020204030204" pitchFamily="34" charset="0"/>
                <a:cs typeface="Calibri" panose="020F0502020204030204" pitchFamily="34" charset="0"/>
              </a:rPr>
              <a:t>: (</a:t>
            </a:r>
            <a:r>
              <a:rPr lang="en-US" sz="2000" u="sng" dirty="0">
                <a:latin typeface="Calibri" panose="020F0502020204030204" pitchFamily="34" charset="0"/>
                <a:cs typeface="Calibri" panose="020F0502020204030204" pitchFamily="34" charset="0"/>
              </a:rPr>
              <a:t>Exam _ID*</a:t>
            </a:r>
            <a:r>
              <a:rPr lang="en-US" sz="2000" dirty="0">
                <a:latin typeface="Calibri" panose="020F0502020204030204" pitchFamily="34" charset="0"/>
                <a:cs typeface="Calibri" panose="020F0502020204030204" pitchFamily="34" charset="0"/>
              </a:rPr>
              <a:t>, </a:t>
            </a:r>
            <a:r>
              <a:rPr lang="en-US" sz="2000" u="sng" dirty="0" err="1">
                <a:latin typeface="Calibri" panose="020F0502020204030204" pitchFamily="34" charset="0"/>
                <a:cs typeface="Calibri" panose="020F0502020204030204" pitchFamily="34" charset="0"/>
              </a:rPr>
              <a:t>Question_ID</a:t>
            </a:r>
            <a:r>
              <a:rPr lang="en-US" sz="2000" u="sng"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a:t>
            </a:r>
          </a:p>
          <a:p>
            <a:pPr algn="l" rtl="0"/>
            <a:r>
              <a:rPr lang="en-US" sz="2000" dirty="0">
                <a:latin typeface="Calibri" panose="020F0502020204030204" pitchFamily="34" charset="0"/>
                <a:cs typeface="Calibri" panose="020F0502020204030204" pitchFamily="34" charset="0"/>
              </a:rPr>
              <a:t>* References Repository</a:t>
            </a:r>
          </a:p>
          <a:p>
            <a:pPr algn="l" rtl="0"/>
            <a:endParaRPr lang="en-US" sz="2000" dirty="0">
              <a:latin typeface="Calibri" panose="020F0502020204030204" pitchFamily="34" charset="0"/>
              <a:cs typeface="Calibri" panose="020F0502020204030204" pitchFamily="34" charset="0"/>
            </a:endParaRPr>
          </a:p>
          <a:p>
            <a:pPr algn="l" rtl="0"/>
            <a:r>
              <a:rPr lang="en-US" sz="2000" dirty="0" err="1">
                <a:latin typeface="Calibri" panose="020F0502020204030204" pitchFamily="34" charset="0"/>
                <a:cs typeface="Calibri" panose="020F0502020204030204" pitchFamily="34" charset="0"/>
              </a:rPr>
              <a:t>Question_Of_Automatic_Exam</a:t>
            </a:r>
            <a:r>
              <a:rPr lang="en-US" sz="2000" dirty="0">
                <a:latin typeface="Calibri" panose="020F0502020204030204" pitchFamily="34" charset="0"/>
                <a:cs typeface="Calibri" panose="020F0502020204030204" pitchFamily="34" charset="0"/>
              </a:rPr>
              <a:t> (</a:t>
            </a:r>
            <a:r>
              <a:rPr lang="en-US" sz="2000" u="sng" dirty="0">
                <a:latin typeface="Calibri" panose="020F0502020204030204" pitchFamily="34" charset="0"/>
                <a:cs typeface="Calibri" panose="020F0502020204030204" pitchFamily="34" charset="0"/>
              </a:rPr>
              <a:t>Exam _ID*</a:t>
            </a:r>
            <a:r>
              <a:rPr lang="en-US" sz="2000" dirty="0">
                <a:latin typeface="Calibri" panose="020F0502020204030204" pitchFamily="34" charset="0"/>
                <a:cs typeface="Calibri" panose="020F0502020204030204" pitchFamily="34" charset="0"/>
              </a:rPr>
              <a:t>, </a:t>
            </a:r>
            <a:r>
              <a:rPr lang="en-US" sz="2000" u="sng" dirty="0" err="1">
                <a:latin typeface="Calibri" panose="020F0502020204030204" pitchFamily="34" charset="0"/>
                <a:cs typeface="Calibri" panose="020F0502020204030204" pitchFamily="34" charset="0"/>
              </a:rPr>
              <a:t>Question_ID</a:t>
            </a:r>
            <a:r>
              <a:rPr lang="en-US" sz="2000" u="sng"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a:t>
            </a:r>
            <a:r>
              <a:rPr lang="en-US" sz="2000" u="sng" dirty="0" err="1">
                <a:latin typeface="Calibri" panose="020F0502020204030204" pitchFamily="34" charset="0"/>
                <a:cs typeface="Calibri" panose="020F0502020204030204" pitchFamily="34" charset="0"/>
              </a:rPr>
              <a:t>Answer_ID</a:t>
            </a:r>
            <a:r>
              <a:rPr lang="en-US" sz="2000" u="sng"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Correct)</a:t>
            </a:r>
          </a:p>
          <a:p>
            <a:pPr algn="l" rtl="0"/>
            <a:r>
              <a:rPr lang="en-US" sz="2000" dirty="0">
                <a:latin typeface="Calibri" panose="020F0502020204030204" pitchFamily="34" charset="0"/>
                <a:cs typeface="Calibri" panose="020F0502020204030204" pitchFamily="34" charset="0"/>
              </a:rPr>
              <a:t>* References Repository</a:t>
            </a:r>
          </a:p>
          <a:p>
            <a:pPr algn="l" rtl="0"/>
            <a:endParaRPr lang="en-US" sz="2000" dirty="0">
              <a:latin typeface="Calibri" panose="020F0502020204030204" pitchFamily="34" charset="0"/>
              <a:cs typeface="Calibri" panose="020F0502020204030204" pitchFamily="34" charset="0"/>
            </a:endParaRPr>
          </a:p>
        </p:txBody>
      </p:sp>
      <p:sp>
        <p:nvSpPr>
          <p:cNvPr id="9" name="כותרת 1">
            <a:extLst>
              <a:ext uri="{FF2B5EF4-FFF2-40B4-BE49-F238E27FC236}">
                <a16:creationId xmlns:a16="http://schemas.microsoft.com/office/drawing/2014/main" id="{2697D865-6087-6E14-78DE-AABCD977BE09}"/>
              </a:ext>
            </a:extLst>
          </p:cNvPr>
          <p:cNvSpPr>
            <a:spLocks noGrp="1"/>
          </p:cNvSpPr>
          <p:nvPr>
            <p:ph type="title"/>
          </p:nvPr>
        </p:nvSpPr>
        <p:spPr>
          <a:xfrm>
            <a:off x="761800" y="289368"/>
            <a:ext cx="11203776" cy="1199798"/>
          </a:xfrm>
        </p:spPr>
        <p:txBody>
          <a:bodyPr anchor="ctr">
            <a:normAutofit/>
          </a:bodyPr>
          <a:lstStyle/>
          <a:p>
            <a:r>
              <a:rPr lang="en-US" sz="4000" b="1" dirty="0">
                <a:latin typeface="Calibri"/>
                <a:ea typeface="+mj-lt"/>
                <a:cs typeface="Calibri"/>
              </a:rPr>
              <a:t>Tables</a:t>
            </a:r>
            <a:endParaRPr lang="he-IL" sz="4000" b="1" dirty="0">
              <a:latin typeface="Calibri"/>
              <a:cs typeface="Calibri"/>
            </a:endParaRPr>
          </a:p>
        </p:txBody>
      </p:sp>
      <p:pic>
        <p:nvPicPr>
          <p:cNvPr id="2" name="תמונה 1">
            <a:extLst>
              <a:ext uri="{FF2B5EF4-FFF2-40B4-BE49-F238E27FC236}">
                <a16:creationId xmlns:a16="http://schemas.microsoft.com/office/drawing/2014/main" id="{E0D8D83D-2A36-CA35-18A9-F258568E3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929" y="3896642"/>
            <a:ext cx="2866008" cy="2866008"/>
          </a:xfrm>
          <a:prstGeom prst="rect">
            <a:avLst/>
          </a:prstGeom>
        </p:spPr>
      </p:pic>
    </p:spTree>
    <p:extLst>
      <p:ext uri="{BB962C8B-B14F-4D97-AF65-F5344CB8AC3E}">
        <p14:creationId xmlns:p14="http://schemas.microsoft.com/office/powerpoint/2010/main" val="40080312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76</TotalTime>
  <Words>672</Words>
  <Application>Microsoft Office PowerPoint</Application>
  <PresentationFormat>מסך רחב</PresentationFormat>
  <Paragraphs>81</Paragraphs>
  <Slides>8</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8</vt:i4>
      </vt:variant>
    </vt:vector>
  </HeadingPairs>
  <TitlesOfParts>
    <vt:vector size="14" baseType="lpstr">
      <vt:lpstr>Aptos</vt:lpstr>
      <vt:lpstr>Aptos Display</vt:lpstr>
      <vt:lpstr>Arial</vt:lpstr>
      <vt:lpstr>Calibri</vt:lpstr>
      <vt:lpstr>Nyala</vt:lpstr>
      <vt:lpstr>Office Theme</vt:lpstr>
      <vt:lpstr>Database Project – (10127)</vt:lpstr>
      <vt:lpstr>description</vt:lpstr>
      <vt:lpstr>Description of the entities and the relationships </vt:lpstr>
      <vt:lpstr>Description of the entities and the relationships </vt:lpstr>
      <vt:lpstr>Description of the entities and the relationships </vt:lpstr>
      <vt:lpstr>ERD</vt:lpstr>
      <vt:lpstr>Tables</vt:lpstr>
      <vt:lpstr>Tables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yahav</dc:creator>
  <cp:lastModifiedBy>Yahav yehoshua Bariah</cp:lastModifiedBy>
  <cp:revision>243</cp:revision>
  <dcterms:created xsi:type="dcterms:W3CDTF">2024-08-15T12:27:19Z</dcterms:created>
  <dcterms:modified xsi:type="dcterms:W3CDTF">2024-08-17T18:12:39Z</dcterms:modified>
</cp:coreProperties>
</file>