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8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47DB79-6D03-4F27-97C6-44F415CCC0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08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70CF32-D37B-47AE-A7E8-C08387F8E1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08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C5F804-0BA2-44E0-A7FE-E51617D9137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08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67D9CC-8F01-4B01-B64A-B946D610278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03C35A-04C3-45E8-BCC5-9A77A7D511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08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351FB4-71FE-4825-AA23-1225865DB4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08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C25067-7D90-4528-A860-E2FB6A7326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08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D92EEF-130E-4632-9285-74DCEB4FCB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08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B8128D-885E-44CB-B033-2B97453A0F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1876320" y="1122480"/>
            <a:ext cx="879084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0A5156-7FF0-45D3-911F-2E5C1D6ABB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08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A3DB54-38A4-48E2-8DE9-F19F7B11C2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08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8C799C-30FC-4E58-B120-EE6F17E23A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08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F8F6C0-E0A6-4369-94AD-A78DA314F8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08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A05B24-87B5-4A89-8C43-7BE2CACC21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08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6FB9FC-D7BA-464C-9FC8-F3722BFE00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08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A7C46F-D063-48F4-AF9B-015FD3C433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08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9D5EAA-2F47-4511-A106-F940AA13BD8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08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4A4E57-8745-4C20-B281-5592690868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08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4239BD-C9FE-4222-BB4C-7442528E28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08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54AA4E-341A-40BC-9E09-A577278B06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876320" y="1122480"/>
            <a:ext cx="879084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28BC1C-29EF-4665-808F-214EB27ACA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08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EB3C3A-2EBD-4998-BBEA-E6E9E6C045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08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D1BCBD-DAB2-40AC-9D6F-864179483C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08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0A3F32-D35C-4663-A793-0C4F29BCC2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grpSp>
        <p:nvGrpSpPr>
          <p:cNvPr id="1" name="Group 7"/>
          <p:cNvGrpSpPr/>
          <p:nvPr/>
        </p:nvGrpSpPr>
        <p:grpSpPr>
          <a:xfrm>
            <a:off x="-14400" y="0"/>
            <a:ext cx="12053160" cy="6857280"/>
            <a:chOff x="-14400" y="0"/>
            <a:chExt cx="12053160" cy="6857280"/>
          </a:xfrm>
        </p:grpSpPr>
        <p:grpSp>
          <p:nvGrpSpPr>
            <p:cNvPr id="2" name="Group 8"/>
            <p:cNvGrpSpPr/>
            <p:nvPr/>
          </p:nvGrpSpPr>
          <p:grpSpPr>
            <a:xfrm>
              <a:off x="-14400" y="0"/>
              <a:ext cx="1220400" cy="6857280"/>
              <a:chOff x="-14400" y="0"/>
              <a:chExt cx="1220400" cy="6857280"/>
            </a:xfrm>
          </p:grpSpPr>
          <p:sp>
            <p:nvSpPr>
              <p:cNvPr id="3" name="Rectangle 5"/>
              <p:cNvSpPr/>
              <p:nvPr/>
            </p:nvSpPr>
            <p:spPr>
              <a:xfrm>
                <a:off x="114480" y="468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Freeform 6"/>
              <p:cNvSpPr/>
              <p:nvPr/>
            </p:nvSpPr>
            <p:spPr>
              <a:xfrm>
                <a:off x="33480" y="217656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Freeform 7"/>
              <p:cNvSpPr/>
              <p:nvPr/>
            </p:nvSpPr>
            <p:spPr>
              <a:xfrm>
                <a:off x="28440" y="4021200"/>
                <a:ext cx="18972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Freeform 8"/>
              <p:cNvSpPr/>
              <p:nvPr/>
            </p:nvSpPr>
            <p:spPr>
              <a:xfrm>
                <a:off x="200160" y="4680"/>
                <a:ext cx="369000" cy="181044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Freeform 9"/>
              <p:cNvSpPr/>
              <p:nvPr/>
            </p:nvSpPr>
            <p:spPr>
              <a:xfrm>
                <a:off x="503280" y="1801800"/>
                <a:ext cx="18972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Freeform 10"/>
              <p:cNvSpPr/>
              <p:nvPr/>
            </p:nvSpPr>
            <p:spPr>
              <a:xfrm>
                <a:off x="285840" y="4680"/>
                <a:ext cx="369000" cy="142956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Freeform 11"/>
              <p:cNvSpPr/>
              <p:nvPr/>
            </p:nvSpPr>
            <p:spPr>
              <a:xfrm>
                <a:off x="546120" y="0"/>
                <a:ext cx="151560" cy="91224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Freeform 12"/>
              <p:cNvSpPr/>
              <p:nvPr/>
            </p:nvSpPr>
            <p:spPr>
              <a:xfrm>
                <a:off x="588960" y="142092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Freeform 13"/>
              <p:cNvSpPr/>
              <p:nvPr/>
            </p:nvSpPr>
            <p:spPr>
              <a:xfrm>
                <a:off x="588960" y="90324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Freeform 14"/>
              <p:cNvSpPr/>
              <p:nvPr/>
            </p:nvSpPr>
            <p:spPr>
              <a:xfrm>
                <a:off x="641520" y="0"/>
                <a:ext cx="421560" cy="52632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Freeform 15"/>
              <p:cNvSpPr/>
              <p:nvPr/>
            </p:nvSpPr>
            <p:spPr>
              <a:xfrm>
                <a:off x="1020600" y="488880"/>
                <a:ext cx="161280" cy="14688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Freeform 17"/>
              <p:cNvSpPr/>
              <p:nvPr/>
            </p:nvSpPr>
            <p:spPr>
              <a:xfrm>
                <a:off x="9360" y="1801800"/>
                <a:ext cx="123120" cy="12636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Freeform 18"/>
              <p:cNvSpPr/>
              <p:nvPr/>
            </p:nvSpPr>
            <p:spPr>
              <a:xfrm>
                <a:off x="-9360" y="3549600"/>
                <a:ext cx="146880" cy="48024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Freeform 19"/>
              <p:cNvSpPr/>
              <p:nvPr/>
            </p:nvSpPr>
            <p:spPr>
              <a:xfrm>
                <a:off x="128520" y="1382760"/>
                <a:ext cx="142200" cy="47556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Freeform 20"/>
              <p:cNvSpPr/>
              <p:nvPr/>
            </p:nvSpPr>
            <p:spPr>
              <a:xfrm>
                <a:off x="204840" y="1849320"/>
                <a:ext cx="113760" cy="10728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" name="Rectangle 21"/>
              <p:cNvSpPr/>
              <p:nvPr/>
            </p:nvSpPr>
            <p:spPr>
              <a:xfrm>
                <a:off x="133200" y="466236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" name="Freeform 22"/>
              <p:cNvSpPr/>
              <p:nvPr/>
            </p:nvSpPr>
            <p:spPr>
              <a:xfrm>
                <a:off x="223920" y="5041800"/>
                <a:ext cx="369000" cy="180108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" name="Freeform 23"/>
              <p:cNvSpPr/>
              <p:nvPr/>
            </p:nvSpPr>
            <p:spPr>
              <a:xfrm>
                <a:off x="52560" y="448164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" name="Freeform 24"/>
              <p:cNvSpPr/>
              <p:nvPr/>
            </p:nvSpPr>
            <p:spPr>
              <a:xfrm>
                <a:off x="-14400" y="5627520"/>
                <a:ext cx="84960" cy="121536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" name="Freeform 25"/>
              <p:cNvSpPr/>
              <p:nvPr/>
            </p:nvSpPr>
            <p:spPr>
              <a:xfrm>
                <a:off x="527040" y="4867200"/>
                <a:ext cx="18972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Freeform 26"/>
              <p:cNvSpPr/>
              <p:nvPr/>
            </p:nvSpPr>
            <p:spPr>
              <a:xfrm>
                <a:off x="309600" y="5423040"/>
                <a:ext cx="374040" cy="142488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Freeform 27"/>
              <p:cNvSpPr/>
              <p:nvPr/>
            </p:nvSpPr>
            <p:spPr>
              <a:xfrm>
                <a:off x="569880" y="5945040"/>
                <a:ext cx="151560" cy="91224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" name="Freeform 28"/>
              <p:cNvSpPr/>
              <p:nvPr/>
            </p:nvSpPr>
            <p:spPr>
              <a:xfrm>
                <a:off x="612720" y="524664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" name="Freeform 29"/>
              <p:cNvSpPr/>
              <p:nvPr/>
            </p:nvSpPr>
            <p:spPr>
              <a:xfrm>
                <a:off x="612720" y="576432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" name="Freeform 30"/>
              <p:cNvSpPr/>
              <p:nvPr/>
            </p:nvSpPr>
            <p:spPr>
              <a:xfrm>
                <a:off x="669960" y="6330960"/>
                <a:ext cx="416880" cy="51696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Freeform 31"/>
              <p:cNvSpPr/>
              <p:nvPr/>
            </p:nvSpPr>
            <p:spPr>
              <a:xfrm>
                <a:off x="1049400" y="6221520"/>
                <a:ext cx="156600" cy="14688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" name="Group 9"/>
            <p:cNvGrpSpPr/>
            <p:nvPr/>
          </p:nvGrpSpPr>
          <p:grpSpPr>
            <a:xfrm>
              <a:off x="11364840" y="0"/>
              <a:ext cx="673920" cy="6847920"/>
              <a:chOff x="11364840" y="0"/>
              <a:chExt cx="673920" cy="6847920"/>
            </a:xfrm>
          </p:grpSpPr>
          <p:sp>
            <p:nvSpPr>
              <p:cNvPr id="31" name="Freeform 32"/>
              <p:cNvSpPr/>
              <p:nvPr/>
            </p:nvSpPr>
            <p:spPr>
              <a:xfrm>
                <a:off x="11484000" y="0"/>
                <a:ext cx="416880" cy="51192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" name="Freeform 33"/>
              <p:cNvSpPr/>
              <p:nvPr/>
            </p:nvSpPr>
            <p:spPr>
              <a:xfrm>
                <a:off x="11364840" y="474840"/>
                <a:ext cx="156600" cy="15156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" name="Freeform 34"/>
              <p:cNvSpPr/>
              <p:nvPr/>
            </p:nvSpPr>
            <p:spPr>
              <a:xfrm>
                <a:off x="11631600" y="1539720"/>
                <a:ext cx="18828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" name="Freeform 35"/>
              <p:cNvSpPr/>
              <p:nvPr/>
            </p:nvSpPr>
            <p:spPr>
              <a:xfrm>
                <a:off x="11531520" y="5694480"/>
                <a:ext cx="297720" cy="115344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" name="Freeform 36"/>
              <p:cNvSpPr/>
              <p:nvPr/>
            </p:nvSpPr>
            <p:spPr>
              <a:xfrm>
                <a:off x="11773080" y="5551560"/>
                <a:ext cx="156600" cy="15480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" name="Freeform 37"/>
              <p:cNvSpPr/>
              <p:nvPr/>
            </p:nvSpPr>
            <p:spPr>
              <a:xfrm>
                <a:off x="11711160" y="4680"/>
                <a:ext cx="304200" cy="154404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" name="Freeform 38"/>
              <p:cNvSpPr/>
              <p:nvPr/>
            </p:nvSpPr>
            <p:spPr>
              <a:xfrm>
                <a:off x="11636280" y="4867200"/>
                <a:ext cx="18828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" name="Freeform 39"/>
              <p:cNvSpPr/>
              <p:nvPr/>
            </p:nvSpPr>
            <p:spPr>
              <a:xfrm>
                <a:off x="11441160" y="5046840"/>
                <a:ext cx="307080" cy="180108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" name="Freeform 40"/>
              <p:cNvSpPr/>
              <p:nvPr/>
            </p:nvSpPr>
            <p:spPr>
              <a:xfrm>
                <a:off x="11849040" y="6416640"/>
                <a:ext cx="18972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" name="Rectangle 41"/>
              <p:cNvSpPr/>
              <p:nvPr/>
            </p:nvSpPr>
            <p:spPr>
              <a:xfrm>
                <a:off x="11939760" y="6595920"/>
                <a:ext cx="23040" cy="25164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41" name="Picture 2" descr="\\DROBO-FS\QuickDrops\JB\PPTX NG\Droplets\LightingOverlay.png"/>
          <p:cNvPicPr/>
          <p:nvPr/>
        </p:nvPicPr>
        <p:blipFill>
          <a:blip r:embed="rId4">
            <a:alphaModFix amt="3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grpSp>
        <p:nvGrpSpPr>
          <p:cNvPr id="42" name="Group 10"/>
          <p:cNvGrpSpPr/>
          <p:nvPr/>
        </p:nvGrpSpPr>
        <p:grpSpPr>
          <a:xfrm>
            <a:off x="0" y="0"/>
            <a:ext cx="2304360" cy="6857280"/>
            <a:chOff x="0" y="0"/>
            <a:chExt cx="2304360" cy="6857280"/>
          </a:xfrm>
        </p:grpSpPr>
        <p:sp>
          <p:nvSpPr>
            <p:cNvPr id="43" name="Rectangle 5"/>
            <p:cNvSpPr/>
            <p:nvPr/>
          </p:nvSpPr>
          <p:spPr>
            <a:xfrm>
              <a:off x="1209600" y="4680"/>
              <a:ext cx="23040" cy="2180520"/>
            </a:xfrm>
            <a:prstGeom prst="rect">
              <a:avLst/>
            </a:pr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Freeform 6"/>
            <p:cNvSpPr/>
            <p:nvPr/>
          </p:nvSpPr>
          <p:spPr>
            <a:xfrm>
              <a:off x="1128600" y="217656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Freeform 7"/>
            <p:cNvSpPr/>
            <p:nvPr/>
          </p:nvSpPr>
          <p:spPr>
            <a:xfrm>
              <a:off x="1123920" y="4021200"/>
              <a:ext cx="189720" cy="1882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Rectangle 8"/>
            <p:cNvSpPr/>
            <p:nvPr/>
          </p:nvSpPr>
          <p:spPr>
            <a:xfrm>
              <a:off x="414360" y="9360"/>
              <a:ext cx="27720" cy="4480920"/>
            </a:xfrm>
            <a:prstGeom prst="rect">
              <a:avLst/>
            </a:pr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Freeform 9"/>
            <p:cNvSpPr/>
            <p:nvPr/>
          </p:nvSpPr>
          <p:spPr>
            <a:xfrm>
              <a:off x="333360" y="448164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Freeform 10"/>
            <p:cNvSpPr/>
            <p:nvPr/>
          </p:nvSpPr>
          <p:spPr>
            <a:xfrm>
              <a:off x="190440" y="9360"/>
              <a:ext cx="151560" cy="90720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Freeform 11"/>
            <p:cNvSpPr/>
            <p:nvPr/>
          </p:nvSpPr>
          <p:spPr>
            <a:xfrm>
              <a:off x="1290600" y="14400"/>
              <a:ext cx="375480" cy="1801080"/>
            </a:xfrm>
            <a:custGeom>
              <a:avLst/>
              <a:gdLst/>
              <a:ah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Freeform 12"/>
            <p:cNvSpPr/>
            <p:nvPr/>
          </p:nvSpPr>
          <p:spPr>
            <a:xfrm>
              <a:off x="1600200" y="1801800"/>
              <a:ext cx="189720" cy="1882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Freeform 13"/>
            <p:cNvSpPr/>
            <p:nvPr/>
          </p:nvSpPr>
          <p:spPr>
            <a:xfrm>
              <a:off x="1380960" y="9360"/>
              <a:ext cx="370800" cy="142488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Freeform 14"/>
            <p:cNvSpPr/>
            <p:nvPr/>
          </p:nvSpPr>
          <p:spPr>
            <a:xfrm>
              <a:off x="1643040" y="0"/>
              <a:ext cx="151560" cy="91224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Freeform 15"/>
            <p:cNvSpPr/>
            <p:nvPr/>
          </p:nvSpPr>
          <p:spPr>
            <a:xfrm>
              <a:off x="1685880" y="142092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Freeform 16"/>
            <p:cNvSpPr/>
            <p:nvPr/>
          </p:nvSpPr>
          <p:spPr>
            <a:xfrm>
              <a:off x="1685880" y="90324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Freeform 17"/>
            <p:cNvSpPr/>
            <p:nvPr/>
          </p:nvSpPr>
          <p:spPr>
            <a:xfrm>
              <a:off x="1743120" y="4680"/>
              <a:ext cx="418320" cy="521640"/>
            </a:xfrm>
            <a:custGeom>
              <a:avLst/>
              <a:gdLst/>
              <a:ah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Freeform 18"/>
            <p:cNvSpPr/>
            <p:nvPr/>
          </p:nvSpPr>
          <p:spPr>
            <a:xfrm>
              <a:off x="2119320" y="488880"/>
              <a:ext cx="161280" cy="146880"/>
            </a:xfrm>
            <a:custGeom>
              <a:avLst/>
              <a:gdLst/>
              <a:ah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Freeform 19"/>
            <p:cNvSpPr/>
            <p:nvPr/>
          </p:nvSpPr>
          <p:spPr>
            <a:xfrm>
              <a:off x="952560" y="4680"/>
              <a:ext cx="151560" cy="90720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Freeform 20"/>
            <p:cNvSpPr/>
            <p:nvPr/>
          </p:nvSpPr>
          <p:spPr>
            <a:xfrm>
              <a:off x="866880" y="90324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Freeform 21"/>
            <p:cNvSpPr/>
            <p:nvPr/>
          </p:nvSpPr>
          <p:spPr>
            <a:xfrm>
              <a:off x="890640" y="155412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Freeform 22"/>
            <p:cNvSpPr/>
            <p:nvPr/>
          </p:nvSpPr>
          <p:spPr>
            <a:xfrm>
              <a:off x="738360" y="5622840"/>
              <a:ext cx="337320" cy="1215360"/>
            </a:xfrm>
            <a:custGeom>
              <a:avLst/>
              <a:gdLst/>
              <a:ah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Freeform 23"/>
            <p:cNvSpPr/>
            <p:nvPr/>
          </p:nvSpPr>
          <p:spPr>
            <a:xfrm>
              <a:off x="647640" y="5479920"/>
              <a:ext cx="156600" cy="156600"/>
            </a:xfrm>
            <a:custGeom>
              <a:avLst/>
              <a:gdLst/>
              <a:ah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Freeform 24"/>
            <p:cNvSpPr/>
            <p:nvPr/>
          </p:nvSpPr>
          <p:spPr>
            <a:xfrm>
              <a:off x="66600" y="90324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Freeform 25"/>
            <p:cNvSpPr/>
            <p:nvPr/>
          </p:nvSpPr>
          <p:spPr>
            <a:xfrm>
              <a:off x="0" y="3897360"/>
              <a:ext cx="132480" cy="266040"/>
            </a:xfrm>
            <a:custGeom>
              <a:avLst/>
              <a:gdLst/>
              <a:ah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Freeform 26"/>
            <p:cNvSpPr/>
            <p:nvPr/>
          </p:nvSpPr>
          <p:spPr>
            <a:xfrm>
              <a:off x="66600" y="4149720"/>
              <a:ext cx="189720" cy="1882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Freeform 27"/>
            <p:cNvSpPr/>
            <p:nvPr/>
          </p:nvSpPr>
          <p:spPr>
            <a:xfrm>
              <a:off x="0" y="1644480"/>
              <a:ext cx="132480" cy="269280"/>
            </a:xfrm>
            <a:custGeom>
              <a:avLst/>
              <a:gdLst/>
              <a:ah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Freeform 28"/>
            <p:cNvSpPr/>
            <p:nvPr/>
          </p:nvSpPr>
          <p:spPr>
            <a:xfrm>
              <a:off x="66600" y="146844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Freeform 29"/>
            <p:cNvSpPr/>
            <p:nvPr/>
          </p:nvSpPr>
          <p:spPr>
            <a:xfrm>
              <a:off x="695160" y="4680"/>
              <a:ext cx="308880" cy="1558080"/>
            </a:xfrm>
            <a:custGeom>
              <a:avLst/>
              <a:gdLst/>
              <a:ah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Freeform 30"/>
            <p:cNvSpPr/>
            <p:nvPr/>
          </p:nvSpPr>
          <p:spPr>
            <a:xfrm>
              <a:off x="57240" y="4881600"/>
              <a:ext cx="189720" cy="1882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Freeform 31"/>
            <p:cNvSpPr/>
            <p:nvPr/>
          </p:nvSpPr>
          <p:spPr>
            <a:xfrm>
              <a:off x="138240" y="5060880"/>
              <a:ext cx="304200" cy="1777320"/>
            </a:xfrm>
            <a:custGeom>
              <a:avLst/>
              <a:gdLst/>
              <a:ah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Freeform 32"/>
            <p:cNvSpPr/>
            <p:nvPr/>
          </p:nvSpPr>
          <p:spPr>
            <a:xfrm>
              <a:off x="561960" y="6431040"/>
              <a:ext cx="189720" cy="1882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Rectangle 33"/>
            <p:cNvSpPr/>
            <p:nvPr/>
          </p:nvSpPr>
          <p:spPr>
            <a:xfrm>
              <a:off x="642960" y="6610320"/>
              <a:ext cx="23040" cy="242280"/>
            </a:xfrm>
            <a:prstGeom prst="rect">
              <a:avLst/>
            </a:pr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Freeform 34"/>
            <p:cNvSpPr/>
            <p:nvPr/>
          </p:nvSpPr>
          <p:spPr>
            <a:xfrm>
              <a:off x="76320" y="6431040"/>
              <a:ext cx="189720" cy="1882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Freeform 35"/>
            <p:cNvSpPr/>
            <p:nvPr/>
          </p:nvSpPr>
          <p:spPr>
            <a:xfrm>
              <a:off x="0" y="5978520"/>
              <a:ext cx="189720" cy="461160"/>
            </a:xfrm>
            <a:custGeom>
              <a:avLst/>
              <a:gdLst/>
              <a:ah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Freeform 36"/>
            <p:cNvSpPr/>
            <p:nvPr/>
          </p:nvSpPr>
          <p:spPr>
            <a:xfrm>
              <a:off x="1014480" y="1801800"/>
              <a:ext cx="213480" cy="754920"/>
            </a:xfrm>
            <a:custGeom>
              <a:avLst/>
              <a:gdLst/>
              <a:ah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Freeform 37"/>
            <p:cNvSpPr/>
            <p:nvPr/>
          </p:nvSpPr>
          <p:spPr>
            <a:xfrm>
              <a:off x="938160" y="2548080"/>
              <a:ext cx="165960" cy="159480"/>
            </a:xfrm>
            <a:custGeom>
              <a:avLst/>
              <a:gdLst/>
              <a:ah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Freeform 38"/>
            <p:cNvSpPr/>
            <p:nvPr/>
          </p:nvSpPr>
          <p:spPr>
            <a:xfrm>
              <a:off x="595440" y="4680"/>
              <a:ext cx="637560" cy="4025160"/>
            </a:xfrm>
            <a:custGeom>
              <a:avLst/>
              <a:gdLst/>
              <a:ah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Freeform 39"/>
            <p:cNvSpPr/>
            <p:nvPr/>
          </p:nvSpPr>
          <p:spPr>
            <a:xfrm>
              <a:off x="1224000" y="1382760"/>
              <a:ext cx="142200" cy="475560"/>
            </a:xfrm>
            <a:custGeom>
              <a:avLst/>
              <a:gdLst/>
              <a:ah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Freeform 40"/>
            <p:cNvSpPr/>
            <p:nvPr/>
          </p:nvSpPr>
          <p:spPr>
            <a:xfrm>
              <a:off x="1300320" y="1849320"/>
              <a:ext cx="108720" cy="1072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Freeform 41"/>
            <p:cNvSpPr/>
            <p:nvPr/>
          </p:nvSpPr>
          <p:spPr>
            <a:xfrm>
              <a:off x="281160" y="3417840"/>
              <a:ext cx="142200" cy="474120"/>
            </a:xfrm>
            <a:custGeom>
              <a:avLst/>
              <a:gdLst/>
              <a:ah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Freeform 42"/>
            <p:cNvSpPr/>
            <p:nvPr/>
          </p:nvSpPr>
          <p:spPr>
            <a:xfrm>
              <a:off x="237960" y="3882960"/>
              <a:ext cx="108720" cy="10872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Freeform 43"/>
            <p:cNvSpPr/>
            <p:nvPr/>
          </p:nvSpPr>
          <p:spPr>
            <a:xfrm>
              <a:off x="4680" y="2166840"/>
              <a:ext cx="113760" cy="451800"/>
            </a:xfrm>
            <a:custGeom>
              <a:avLst/>
              <a:gdLst/>
              <a:ah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Freeform 44"/>
            <p:cNvSpPr/>
            <p:nvPr/>
          </p:nvSpPr>
          <p:spPr>
            <a:xfrm>
              <a:off x="52560" y="2066760"/>
              <a:ext cx="108720" cy="10872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Rectangle 45"/>
            <p:cNvSpPr/>
            <p:nvPr/>
          </p:nvSpPr>
          <p:spPr>
            <a:xfrm>
              <a:off x="1228680" y="4662360"/>
              <a:ext cx="23040" cy="2180520"/>
            </a:xfrm>
            <a:prstGeom prst="rect">
              <a:avLst/>
            </a:pr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Freeform 46"/>
            <p:cNvSpPr/>
            <p:nvPr/>
          </p:nvSpPr>
          <p:spPr>
            <a:xfrm>
              <a:off x="1319040" y="5041800"/>
              <a:ext cx="370800" cy="1801080"/>
            </a:xfrm>
            <a:custGeom>
              <a:avLst/>
              <a:gdLst/>
              <a:ah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Freeform 47"/>
            <p:cNvSpPr/>
            <p:nvPr/>
          </p:nvSpPr>
          <p:spPr>
            <a:xfrm>
              <a:off x="1147680" y="448164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Freeform 48"/>
            <p:cNvSpPr/>
            <p:nvPr/>
          </p:nvSpPr>
          <p:spPr>
            <a:xfrm>
              <a:off x="819000" y="3983040"/>
              <a:ext cx="347040" cy="2859840"/>
            </a:xfrm>
            <a:custGeom>
              <a:avLst/>
              <a:gdLst/>
              <a:ah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Freeform 49"/>
            <p:cNvSpPr/>
            <p:nvPr/>
          </p:nvSpPr>
          <p:spPr>
            <a:xfrm>
              <a:off x="728640" y="380700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Freeform 50"/>
            <p:cNvSpPr/>
            <p:nvPr/>
          </p:nvSpPr>
          <p:spPr>
            <a:xfrm>
              <a:off x="1623960" y="4867200"/>
              <a:ext cx="189720" cy="1882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Freeform 51"/>
            <p:cNvSpPr/>
            <p:nvPr/>
          </p:nvSpPr>
          <p:spPr>
            <a:xfrm>
              <a:off x="1405080" y="5423040"/>
              <a:ext cx="370800" cy="142488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Freeform 52"/>
            <p:cNvSpPr/>
            <p:nvPr/>
          </p:nvSpPr>
          <p:spPr>
            <a:xfrm>
              <a:off x="1666800" y="5945040"/>
              <a:ext cx="151560" cy="91224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Freeform 53"/>
            <p:cNvSpPr/>
            <p:nvPr/>
          </p:nvSpPr>
          <p:spPr>
            <a:xfrm>
              <a:off x="1709640" y="524664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Freeform 54"/>
            <p:cNvSpPr/>
            <p:nvPr/>
          </p:nvSpPr>
          <p:spPr>
            <a:xfrm>
              <a:off x="1709640" y="576432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Freeform 55"/>
            <p:cNvSpPr/>
            <p:nvPr/>
          </p:nvSpPr>
          <p:spPr>
            <a:xfrm>
              <a:off x="1766880" y="6330960"/>
              <a:ext cx="418320" cy="526320"/>
            </a:xfrm>
            <a:custGeom>
              <a:avLst/>
              <a:gdLst/>
              <a:ah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Freeform 56"/>
            <p:cNvSpPr/>
            <p:nvPr/>
          </p:nvSpPr>
          <p:spPr>
            <a:xfrm>
              <a:off x="2147760" y="6221520"/>
              <a:ext cx="156600" cy="146880"/>
            </a:xfrm>
            <a:custGeom>
              <a:avLst/>
              <a:gdLst/>
              <a:ah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Freeform 57"/>
            <p:cNvSpPr/>
            <p:nvPr/>
          </p:nvSpPr>
          <p:spPr>
            <a:xfrm>
              <a:off x="504720" y="9360"/>
              <a:ext cx="232560" cy="5103000"/>
            </a:xfrm>
            <a:custGeom>
              <a:avLst/>
              <a:gdLst/>
              <a:ah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Freeform 58"/>
            <p:cNvSpPr/>
            <p:nvPr/>
          </p:nvSpPr>
          <p:spPr>
            <a:xfrm>
              <a:off x="633240" y="5103720"/>
              <a:ext cx="185040" cy="185040"/>
            </a:xfrm>
            <a:custGeom>
              <a:avLst/>
              <a:gdLst/>
              <a:ah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08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 idx="1"/>
          </p:nvPr>
        </p:nvSpPr>
        <p:spPr>
          <a:xfrm>
            <a:off x="1876320" y="5410080"/>
            <a:ext cx="51242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2"/>
          </p:nvPr>
        </p:nvSpPr>
        <p:spPr>
          <a:xfrm>
            <a:off x="9896760" y="5410080"/>
            <a:ext cx="7704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Tw Cen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0DA9A2-BE6F-449D-B630-C970CA2331A4}" type="slidenum">
              <a:rPr b="0" lang="en-US" sz="105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dt" idx="3"/>
          </p:nvPr>
        </p:nvSpPr>
        <p:spPr>
          <a:xfrm>
            <a:off x="7077600" y="541008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grpSp>
        <p:nvGrpSpPr>
          <p:cNvPr id="139" name="Group 7"/>
          <p:cNvGrpSpPr/>
          <p:nvPr/>
        </p:nvGrpSpPr>
        <p:grpSpPr>
          <a:xfrm>
            <a:off x="-14400" y="0"/>
            <a:ext cx="12053160" cy="6857280"/>
            <a:chOff x="-14400" y="0"/>
            <a:chExt cx="12053160" cy="6857280"/>
          </a:xfrm>
        </p:grpSpPr>
        <p:grpSp>
          <p:nvGrpSpPr>
            <p:cNvPr id="140" name="Group 8"/>
            <p:cNvGrpSpPr/>
            <p:nvPr/>
          </p:nvGrpSpPr>
          <p:grpSpPr>
            <a:xfrm>
              <a:off x="-14400" y="0"/>
              <a:ext cx="1220400" cy="6857280"/>
              <a:chOff x="-14400" y="0"/>
              <a:chExt cx="1220400" cy="6857280"/>
            </a:xfrm>
          </p:grpSpPr>
          <p:sp>
            <p:nvSpPr>
              <p:cNvPr id="141" name="Rectangle 5"/>
              <p:cNvSpPr/>
              <p:nvPr/>
            </p:nvSpPr>
            <p:spPr>
              <a:xfrm>
                <a:off x="114480" y="468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Freeform 6"/>
              <p:cNvSpPr/>
              <p:nvPr/>
            </p:nvSpPr>
            <p:spPr>
              <a:xfrm>
                <a:off x="33480" y="217656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Freeform 7"/>
              <p:cNvSpPr/>
              <p:nvPr/>
            </p:nvSpPr>
            <p:spPr>
              <a:xfrm>
                <a:off x="28440" y="4021200"/>
                <a:ext cx="18972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Freeform 8"/>
              <p:cNvSpPr/>
              <p:nvPr/>
            </p:nvSpPr>
            <p:spPr>
              <a:xfrm>
                <a:off x="200160" y="4680"/>
                <a:ext cx="369000" cy="181044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Freeform 9"/>
              <p:cNvSpPr/>
              <p:nvPr/>
            </p:nvSpPr>
            <p:spPr>
              <a:xfrm>
                <a:off x="503280" y="1801800"/>
                <a:ext cx="18972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Freeform 10"/>
              <p:cNvSpPr/>
              <p:nvPr/>
            </p:nvSpPr>
            <p:spPr>
              <a:xfrm>
                <a:off x="285840" y="4680"/>
                <a:ext cx="369000" cy="142956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Freeform 11"/>
              <p:cNvSpPr/>
              <p:nvPr/>
            </p:nvSpPr>
            <p:spPr>
              <a:xfrm>
                <a:off x="546120" y="0"/>
                <a:ext cx="151560" cy="91224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Freeform 12"/>
              <p:cNvSpPr/>
              <p:nvPr/>
            </p:nvSpPr>
            <p:spPr>
              <a:xfrm>
                <a:off x="588960" y="142092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Freeform 13"/>
              <p:cNvSpPr/>
              <p:nvPr/>
            </p:nvSpPr>
            <p:spPr>
              <a:xfrm>
                <a:off x="588960" y="90324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Freeform 14"/>
              <p:cNvSpPr/>
              <p:nvPr/>
            </p:nvSpPr>
            <p:spPr>
              <a:xfrm>
                <a:off x="641520" y="0"/>
                <a:ext cx="421560" cy="52632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Freeform 15"/>
              <p:cNvSpPr/>
              <p:nvPr/>
            </p:nvSpPr>
            <p:spPr>
              <a:xfrm>
                <a:off x="1020600" y="488880"/>
                <a:ext cx="161280" cy="14688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Freeform 17"/>
              <p:cNvSpPr/>
              <p:nvPr/>
            </p:nvSpPr>
            <p:spPr>
              <a:xfrm>
                <a:off x="9360" y="1801800"/>
                <a:ext cx="123120" cy="12636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Freeform 18"/>
              <p:cNvSpPr/>
              <p:nvPr/>
            </p:nvSpPr>
            <p:spPr>
              <a:xfrm>
                <a:off x="-9360" y="3549600"/>
                <a:ext cx="146880" cy="48024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Freeform 19"/>
              <p:cNvSpPr/>
              <p:nvPr/>
            </p:nvSpPr>
            <p:spPr>
              <a:xfrm>
                <a:off x="128520" y="1382760"/>
                <a:ext cx="142200" cy="47556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Freeform 20"/>
              <p:cNvSpPr/>
              <p:nvPr/>
            </p:nvSpPr>
            <p:spPr>
              <a:xfrm>
                <a:off x="204840" y="1849320"/>
                <a:ext cx="113760" cy="10728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Rectangle 21"/>
              <p:cNvSpPr/>
              <p:nvPr/>
            </p:nvSpPr>
            <p:spPr>
              <a:xfrm>
                <a:off x="133200" y="466236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Freeform 22"/>
              <p:cNvSpPr/>
              <p:nvPr/>
            </p:nvSpPr>
            <p:spPr>
              <a:xfrm>
                <a:off x="223920" y="5041800"/>
                <a:ext cx="369000" cy="180108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Freeform 23"/>
              <p:cNvSpPr/>
              <p:nvPr/>
            </p:nvSpPr>
            <p:spPr>
              <a:xfrm>
                <a:off x="52560" y="448164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Freeform 24"/>
              <p:cNvSpPr/>
              <p:nvPr/>
            </p:nvSpPr>
            <p:spPr>
              <a:xfrm>
                <a:off x="-14400" y="5627520"/>
                <a:ext cx="84960" cy="121536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Freeform 25"/>
              <p:cNvSpPr/>
              <p:nvPr/>
            </p:nvSpPr>
            <p:spPr>
              <a:xfrm>
                <a:off x="527040" y="4867200"/>
                <a:ext cx="18972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Freeform 26"/>
              <p:cNvSpPr/>
              <p:nvPr/>
            </p:nvSpPr>
            <p:spPr>
              <a:xfrm>
                <a:off x="309600" y="5423040"/>
                <a:ext cx="374040" cy="142488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Freeform 27"/>
              <p:cNvSpPr/>
              <p:nvPr/>
            </p:nvSpPr>
            <p:spPr>
              <a:xfrm>
                <a:off x="569880" y="5945040"/>
                <a:ext cx="151560" cy="91224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Freeform 28"/>
              <p:cNvSpPr/>
              <p:nvPr/>
            </p:nvSpPr>
            <p:spPr>
              <a:xfrm>
                <a:off x="612720" y="524664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Freeform 29"/>
              <p:cNvSpPr/>
              <p:nvPr/>
            </p:nvSpPr>
            <p:spPr>
              <a:xfrm>
                <a:off x="612720" y="576432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Freeform 30"/>
              <p:cNvSpPr/>
              <p:nvPr/>
            </p:nvSpPr>
            <p:spPr>
              <a:xfrm>
                <a:off x="669960" y="6330960"/>
                <a:ext cx="416880" cy="51696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Freeform 31"/>
              <p:cNvSpPr/>
              <p:nvPr/>
            </p:nvSpPr>
            <p:spPr>
              <a:xfrm>
                <a:off x="1049400" y="6221520"/>
                <a:ext cx="156600" cy="14688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8" name="Group 9"/>
            <p:cNvGrpSpPr/>
            <p:nvPr/>
          </p:nvGrpSpPr>
          <p:grpSpPr>
            <a:xfrm>
              <a:off x="11364840" y="0"/>
              <a:ext cx="673920" cy="6847920"/>
              <a:chOff x="11364840" y="0"/>
              <a:chExt cx="673920" cy="6847920"/>
            </a:xfrm>
          </p:grpSpPr>
          <p:sp>
            <p:nvSpPr>
              <p:cNvPr id="169" name="Freeform 32"/>
              <p:cNvSpPr/>
              <p:nvPr/>
            </p:nvSpPr>
            <p:spPr>
              <a:xfrm>
                <a:off x="11484000" y="0"/>
                <a:ext cx="416880" cy="51192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Freeform 33"/>
              <p:cNvSpPr/>
              <p:nvPr/>
            </p:nvSpPr>
            <p:spPr>
              <a:xfrm>
                <a:off x="11364840" y="474840"/>
                <a:ext cx="156600" cy="15156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Freeform 34"/>
              <p:cNvSpPr/>
              <p:nvPr/>
            </p:nvSpPr>
            <p:spPr>
              <a:xfrm>
                <a:off x="11631600" y="1539720"/>
                <a:ext cx="18828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Freeform 35"/>
              <p:cNvSpPr/>
              <p:nvPr/>
            </p:nvSpPr>
            <p:spPr>
              <a:xfrm>
                <a:off x="11531520" y="5694480"/>
                <a:ext cx="297720" cy="115344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Freeform 36"/>
              <p:cNvSpPr/>
              <p:nvPr/>
            </p:nvSpPr>
            <p:spPr>
              <a:xfrm>
                <a:off x="11773080" y="5551560"/>
                <a:ext cx="156600" cy="15480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Freeform 37"/>
              <p:cNvSpPr/>
              <p:nvPr/>
            </p:nvSpPr>
            <p:spPr>
              <a:xfrm>
                <a:off x="11711160" y="4680"/>
                <a:ext cx="304200" cy="154404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Freeform 38"/>
              <p:cNvSpPr/>
              <p:nvPr/>
            </p:nvSpPr>
            <p:spPr>
              <a:xfrm>
                <a:off x="11636280" y="4867200"/>
                <a:ext cx="18828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Freeform 39"/>
              <p:cNvSpPr/>
              <p:nvPr/>
            </p:nvSpPr>
            <p:spPr>
              <a:xfrm>
                <a:off x="11441160" y="5046840"/>
                <a:ext cx="307080" cy="180108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Freeform 40"/>
              <p:cNvSpPr/>
              <p:nvPr/>
            </p:nvSpPr>
            <p:spPr>
              <a:xfrm>
                <a:off x="11849040" y="6416640"/>
                <a:ext cx="18972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" name="Rectangle 41"/>
              <p:cNvSpPr/>
              <p:nvPr/>
            </p:nvSpPr>
            <p:spPr>
              <a:xfrm>
                <a:off x="11939760" y="6595920"/>
                <a:ext cx="23040" cy="25164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9" name="PlaceHolder 1"/>
          <p:cNvSpPr>
            <a:spLocks noGrp="1"/>
          </p:cNvSpPr>
          <p:nvPr>
            <p:ph type="ftr" idx="4"/>
          </p:nvPr>
        </p:nvSpPr>
        <p:spPr>
          <a:xfrm>
            <a:off x="1141560" y="5883120"/>
            <a:ext cx="62384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5"/>
          </p:nvPr>
        </p:nvSpPr>
        <p:spPr>
          <a:xfrm>
            <a:off x="10276200" y="5883120"/>
            <a:ext cx="7704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Tw Cen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74D628-B66E-4494-AD48-F83744CCBCF9}" type="slidenum">
              <a:rPr b="0" lang="en-US" sz="105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dt" idx="6"/>
          </p:nvPr>
        </p:nvSpPr>
        <p:spPr>
          <a:xfrm>
            <a:off x="745704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08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5400" spc="-1" strike="noStrike" cap="all">
                <a:solidFill>
                  <a:srgbClr val="ffffff"/>
                </a:solidFill>
                <a:latin typeface="Rockwell"/>
              </a:rPr>
              <a:t>Virtual Lab presentation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1876320" y="3602160"/>
            <a:ext cx="8790840" cy="16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 cap="all">
                <a:solidFill>
                  <a:srgbClr val="dfe3e5"/>
                </a:solidFill>
                <a:latin typeface="Tahoma"/>
                <a:ea typeface="Tahoma"/>
              </a:rPr>
              <a:t>Simple illustration of use cases of the project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WHY uNITY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63000"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1" lang="en-US" sz="3600" spc="-1" strike="noStrike">
                <a:solidFill>
                  <a:srgbClr val="ffffff"/>
                </a:solidFill>
                <a:latin typeface="Tw Cen MT"/>
              </a:rPr>
              <a:t>Definition :</a:t>
            </a:r>
            <a:r>
              <a:rPr b="1" lang="en-US" sz="2400" spc="-1" strike="noStrike">
                <a:solidFill>
                  <a:srgbClr val="ffffff"/>
                </a:solidFill>
                <a:latin typeface="Tw Cen MT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Unity is a cross-platform game engine  can be used to create three-dimensional (3D) and two-dimensional (2D) games, as well as interactive simulations and other experiences.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1" lang="en-US" sz="3500" spc="-1" strike="noStrike">
                <a:solidFill>
                  <a:srgbClr val="ffffff"/>
                </a:solidFill>
                <a:latin typeface="Tw Cen MT"/>
              </a:rPr>
              <a:t>Advantage of Unity :</a:t>
            </a:r>
            <a:endParaRPr b="0" lang="en-US" sz="35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1- Beginner-friendly : Easy to learn and use.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2- Cross-Platform Engine : More platforms supported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3- Unity has a more large and active community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4- Huge amount of assets ready to use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5- Packages Support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6- using C# 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371600" y="12204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Figma Design</a:t>
            </a:r>
            <a:br>
              <a:rPr sz="3600"/>
            </a:br>
            <a:endParaRPr b="0" lang="en-US" sz="3600" spc="-1" strike="noStrike">
              <a:latin typeface="Arial"/>
            </a:endParaRPr>
          </a:p>
        </p:txBody>
      </p:sp>
      <p:pic>
        <p:nvPicPr>
          <p:cNvPr id="240" name="Picture 2" descr=""/>
          <p:cNvPicPr/>
          <p:nvPr/>
        </p:nvPicPr>
        <p:blipFill>
          <a:blip r:embed="rId1"/>
          <a:stretch/>
        </p:blipFill>
        <p:spPr>
          <a:xfrm>
            <a:off x="1530720" y="1143000"/>
            <a:ext cx="990828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Unity Work</a:t>
            </a:r>
            <a:br>
              <a:rPr sz="3600"/>
            </a:br>
            <a:endParaRPr b="0" lang="en-US" sz="3600" spc="-1" strike="noStrike">
              <a:latin typeface="Arial"/>
            </a:endParaRPr>
          </a:p>
        </p:txBody>
      </p:sp>
      <p:pic>
        <p:nvPicPr>
          <p:cNvPr id="242" name="Content Placeholder 6" descr=""/>
          <p:cNvPicPr/>
          <p:nvPr/>
        </p:nvPicPr>
        <p:blipFill>
          <a:blip r:embed="rId1"/>
          <a:stretch/>
        </p:blipFill>
        <p:spPr>
          <a:xfrm>
            <a:off x="1361520" y="1371600"/>
            <a:ext cx="9153720" cy="460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143000" y="-10656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Unity Work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44" name="Content Placeholder 3" descr=""/>
          <p:cNvPicPr/>
          <p:nvPr/>
        </p:nvPicPr>
        <p:blipFill>
          <a:blip r:embed="rId1"/>
          <a:stretch/>
        </p:blipFill>
        <p:spPr>
          <a:xfrm>
            <a:off x="1348200" y="1143000"/>
            <a:ext cx="9395640" cy="480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141560" y="-10656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Backend Work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1280160" y="914400"/>
            <a:ext cx="9692280" cy="480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067040" y="-10656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Backend Work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1171440" y="1371600"/>
            <a:ext cx="5229000" cy="5028840"/>
          </a:xfrm>
          <a:prstGeom prst="rect">
            <a:avLst/>
          </a:prstGeom>
          <a:ln w="0">
            <a:noFill/>
          </a:ln>
        </p:spPr>
      </p:pic>
      <p:pic>
        <p:nvPicPr>
          <p:cNvPr id="249" name="" descr=""/>
          <p:cNvPicPr/>
          <p:nvPr/>
        </p:nvPicPr>
        <p:blipFill>
          <a:blip r:embed="rId2"/>
          <a:stretch/>
        </p:blipFill>
        <p:spPr>
          <a:xfrm>
            <a:off x="6629400" y="1371600"/>
            <a:ext cx="5257440" cy="502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295640" y="-22860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Backend Work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1290960" y="914400"/>
            <a:ext cx="10350360" cy="571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295640" y="-22860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Backend Work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1295640" y="1059840"/>
            <a:ext cx="9600840" cy="488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08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5400" spc="-1" strike="noStrike" cap="all">
                <a:solidFill>
                  <a:srgbClr val="ffffff"/>
                </a:solidFill>
                <a:latin typeface="Rockwell"/>
              </a:rPr>
              <a:t>Thank you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 u="sng" cap="all">
                <a:solidFill>
                  <a:srgbClr val="ffffff"/>
                </a:solidFill>
                <a:uFillTx/>
                <a:latin typeface="Tw Cen MT"/>
              </a:rPr>
              <a:t>Submitted By:-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60280" indent="-228600">
              <a:lnSpc>
                <a:spcPts val="1704"/>
              </a:lnSpc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Tw Cen MT"/>
              </a:rPr>
              <a:t>- Omar AbdelNasser Ibraheem          404077</a:t>
            </a:r>
            <a:endParaRPr b="1" lang="en-US" sz="1600" spc="-1" strike="noStrike">
              <a:latin typeface="Times New Roman"/>
            </a:endParaRPr>
          </a:p>
          <a:p>
            <a:pPr marL="260280" indent="-228600">
              <a:lnSpc>
                <a:spcPts val="1704"/>
              </a:lnSpc>
              <a:buNone/>
            </a:pPr>
            <a:endParaRPr b="1" lang="en-US" sz="1600" spc="-1" strike="noStrike">
              <a:latin typeface="Times New Roman"/>
            </a:endParaRPr>
          </a:p>
          <a:p>
            <a:pPr>
              <a:lnSpc>
                <a:spcPts val="1740"/>
              </a:lnSpc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Tw Cen MT"/>
              </a:rPr>
              <a:t>- Yusuf Ashour Abdelrahman             404145</a:t>
            </a:r>
            <a:endParaRPr b="1" lang="en-US" sz="1600" spc="-1" strike="noStrike">
              <a:latin typeface="Times New Roman"/>
            </a:endParaRPr>
          </a:p>
          <a:p>
            <a:pPr>
              <a:lnSpc>
                <a:spcPts val="1740"/>
              </a:lnSpc>
              <a:buNone/>
            </a:pPr>
            <a:endParaRPr b="1" lang="en-US" sz="1600" spc="-1" strike="noStrike">
              <a:latin typeface="Times New Roman"/>
            </a:endParaRPr>
          </a:p>
          <a:p>
            <a:pPr marL="31680">
              <a:lnSpc>
                <a:spcPts val="1740"/>
              </a:lnSpc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Tw Cen MT"/>
              </a:rPr>
              <a:t>- Ammar Mahmoud Mohamed           404074</a:t>
            </a:r>
            <a:endParaRPr b="1" lang="en-US" sz="1600" spc="-1" strike="noStrike">
              <a:latin typeface="Times New Roman"/>
            </a:endParaRPr>
          </a:p>
          <a:p>
            <a:pPr marL="31680">
              <a:lnSpc>
                <a:spcPts val="1740"/>
              </a:lnSpc>
              <a:buNone/>
            </a:pPr>
            <a:endParaRPr b="1" lang="en-US" sz="1600" spc="-1" strike="noStrike">
              <a:latin typeface="Times New Roman"/>
            </a:endParaRPr>
          </a:p>
          <a:p>
            <a:pPr marL="31680">
              <a:lnSpc>
                <a:spcPts val="1704"/>
              </a:lnSpc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Tw Cen MT"/>
              </a:rPr>
              <a:t>- Abdalla Ehab Salem Matar             404066</a:t>
            </a:r>
            <a:endParaRPr b="1" lang="en-US" sz="1600" spc="-1" strike="noStrike">
              <a:latin typeface="Times New Roman"/>
            </a:endParaRPr>
          </a:p>
          <a:p>
            <a:pPr marL="31680">
              <a:lnSpc>
                <a:spcPts val="1704"/>
              </a:lnSpc>
              <a:buNone/>
            </a:pPr>
            <a:endParaRPr b="1" lang="en-US" sz="1600" spc="-1" strike="noStrike">
              <a:latin typeface="Times New Roman"/>
            </a:endParaRPr>
          </a:p>
          <a:p>
            <a:pPr marL="31680">
              <a:lnSpc>
                <a:spcPts val="1704"/>
              </a:lnSpc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Tw Cen MT"/>
              </a:rPr>
              <a:t>- Yasser Ahmed Ahmed Issa             404139</a:t>
            </a:r>
            <a:endParaRPr b="1" lang="en-US" sz="1600" spc="-1" strike="noStrike">
              <a:latin typeface="Times New Roman"/>
            </a:endParaRPr>
          </a:p>
          <a:p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 u="sng" cap="all">
                <a:solidFill>
                  <a:srgbClr val="ffffff"/>
                </a:solidFill>
                <a:uFillTx/>
                <a:latin typeface="Tw Cen MT"/>
              </a:rPr>
              <a:t>Topics discussed :-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69000"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Abstract 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Why virtual labs </a:t>
            </a:r>
            <a:r>
              <a:rPr b="0" lang="en-US" sz="2400" spc="-1" strike="noStrike">
                <a:solidFill>
                  <a:srgbClr val="ffffff"/>
                </a:solidFill>
                <a:latin typeface="Abadi"/>
              </a:rPr>
              <a:t>?</a:t>
            </a: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 (Motivation)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Users who can use that chemistry virtual lab.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UML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Use Cases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Why Unity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Figma Design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Unity Work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Back end work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141560" y="85680"/>
            <a:ext cx="9905400" cy="98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 u="sng" cap="all">
                <a:solidFill>
                  <a:srgbClr val="ffffff"/>
                </a:solidFill>
                <a:uFillTx/>
                <a:latin typeface="Tw Cen MT"/>
              </a:rPr>
              <a:t>Abstract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1141560" y="1349280"/>
            <a:ext cx="9905400" cy="44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NexusSerif"/>
              </a:rPr>
              <a:t>Practical laboratory courses are an essential part of chemistry education. However, they can be costly and time-consuming. They also require physical presence of the teacher and students and access to well-equipped laboratories, which can be hindered due to equipment cost or a pandemic lockdown. 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NexusSerif"/>
              </a:rPr>
              <a:t>Virtual chemical laboratories are digital tools that become very useful in these situations.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/>
          </p:nvPr>
        </p:nvSpPr>
        <p:spPr>
          <a:xfrm>
            <a:off x="1225800" y="1308600"/>
            <a:ext cx="9905400" cy="489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1000"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Virtual labs can provide a place where any number of students can attend unlike practical labs.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Teachers can easily explain complex theoretical concepts to students through a visual experience that can make it simpler for students to understand.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Students can try various kinds of experiments in a virtual laboratory without the risk of injuring themselves or damaging equipment.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Students can learn at their own time and place.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V labs are far less expensive compared to the real ones. One single lab platform can serve an entire school.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29" name="TextBox 8"/>
          <p:cNvSpPr/>
          <p:nvPr/>
        </p:nvSpPr>
        <p:spPr>
          <a:xfrm>
            <a:off x="1278360" y="342000"/>
            <a:ext cx="48996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 u="sng">
                <a:solidFill>
                  <a:srgbClr val="ffffff"/>
                </a:solidFill>
                <a:uFillTx/>
                <a:latin typeface="Tw Cen MT"/>
                <a:ea typeface="DejaVu Sans"/>
              </a:rPr>
              <a:t>Why virtual labs</a:t>
            </a:r>
            <a:r>
              <a:rPr b="0" lang="en-US" sz="2400" spc="-1" strike="noStrike" u="sng">
                <a:solidFill>
                  <a:srgbClr val="ffffff"/>
                </a:solidFill>
                <a:uFillTx/>
                <a:latin typeface="comic"/>
                <a:ea typeface="DejaVu Sans"/>
              </a:rPr>
              <a:t>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/>
          </p:nvPr>
        </p:nvSpPr>
        <p:spPr>
          <a:xfrm>
            <a:off x="1249560" y="1316160"/>
            <a:ext cx="9905400" cy="422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ffffff"/>
                </a:solidFill>
                <a:uFillTx/>
                <a:latin typeface="Tw Cen MT"/>
              </a:rPr>
              <a:t>Limitations of traditional labs: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-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Tw Cen MT"/>
              </a:rPr>
              <a:t>Time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-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Tw Cen MT"/>
              </a:rPr>
              <a:t>Money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-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Tw Cen MT"/>
              </a:rPr>
              <a:t>Equipment availability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-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Tw Cen MT"/>
              </a:rPr>
              <a:t>Safety concerns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Virtual lab exercises can nearly eliminate all these concerns!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1" name="TextBox 3"/>
          <p:cNvSpPr/>
          <p:nvPr/>
        </p:nvSpPr>
        <p:spPr>
          <a:xfrm>
            <a:off x="5013000" y="310680"/>
            <a:ext cx="2378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 u="sng">
                <a:solidFill>
                  <a:srgbClr val="ffffff"/>
                </a:solidFill>
                <a:uFillTx/>
                <a:latin typeface="Tw Cen MT"/>
                <a:ea typeface="DejaVu Sans"/>
              </a:rPr>
              <a:t>Conclusion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141560" y="88920"/>
            <a:ext cx="9905400" cy="200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 u="sng" cap="all">
                <a:solidFill>
                  <a:srgbClr val="ffffff"/>
                </a:solidFill>
                <a:uFillTx/>
                <a:latin typeface="Tw Cen MT"/>
              </a:rPr>
              <a:t>Type of users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7000"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Tahoma"/>
              </a:rPr>
              <a:t>Teacher :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  <a:ea typeface="Tahoma"/>
              </a:rPr>
              <a:t>Functionalities:</a:t>
            </a:r>
            <a:endParaRPr b="0" lang="en-US" sz="2000" spc="-1" strike="noStrike">
              <a:latin typeface="Arial"/>
            </a:endParaRPr>
          </a:p>
          <a:p>
            <a:pPr lvl="2" marL="1143000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Courier New"/>
              <a:buChar char="o"/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  <a:ea typeface="Tahoma"/>
              </a:rPr>
              <a:t>Create an experiment </a:t>
            </a:r>
            <a:endParaRPr b="0" lang="en-US" sz="1800" spc="-1" strike="noStrike">
              <a:latin typeface="Arial"/>
            </a:endParaRPr>
          </a:p>
          <a:p>
            <a:pPr lvl="2" marL="1143000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Courier New"/>
              <a:buChar char="o"/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  <a:ea typeface="Tahoma"/>
              </a:rPr>
              <a:t>Provide a video or animation to explain the experiment and how the student can do it.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Tahoma"/>
              </a:rPr>
              <a:t>Student: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  <a:ea typeface="Tahoma"/>
              </a:rPr>
              <a:t>Functionalities:</a:t>
            </a:r>
            <a:endParaRPr b="0" lang="en-US" sz="2000" spc="-1" strike="noStrike">
              <a:latin typeface="Arial"/>
            </a:endParaRPr>
          </a:p>
          <a:p>
            <a:pPr lvl="2" marL="1143000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Courier New"/>
              <a:buChar char="o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  <a:ea typeface="Tahoma"/>
              </a:rPr>
              <a:t>Watch the animation provided by the teacher. </a:t>
            </a:r>
            <a:endParaRPr b="0" lang="en-US" sz="1800" spc="-1" strike="noStrike">
              <a:latin typeface="Arial"/>
            </a:endParaRPr>
          </a:p>
          <a:p>
            <a:pPr lvl="2" marL="1143000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Courier New"/>
              <a:buChar char="o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  <a:ea typeface="Tahoma"/>
              </a:rPr>
              <a:t>Do the experiment as the teacher explains.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500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500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500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500"/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Picture 6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2832480" y="0"/>
            <a:ext cx="652644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Use cases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6" name="TextBox 3"/>
          <p:cNvSpPr/>
          <p:nvPr/>
        </p:nvSpPr>
        <p:spPr>
          <a:xfrm>
            <a:off x="1222560" y="2017800"/>
            <a:ext cx="9905400" cy="43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Tw Cen MT"/>
                <a:ea typeface="DejaVu Sans"/>
              </a:rPr>
              <a:t>Both teacher and student have an account so they will login at the beginning to restore their last session data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Tw Cen MT"/>
                <a:ea typeface="DejaVu Sans"/>
              </a:rPr>
              <a:t>Teacher can create a brand-new experiment  or use an existing one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Tw Cen MT"/>
                <a:ea typeface="DejaVu Sans"/>
              </a:rPr>
              <a:t>Student just do the experiment that teacher has chosen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Tw Cen MT"/>
                <a:ea typeface="DejaVu Sans"/>
              </a:rPr>
              <a:t>After the student do the experiment, the system will verify if the student did it as the teacher did or not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5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500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71af3243-3dd4-4a8d-8c0d-dd76da1f02a5"/>
    <ds:schemaRef ds:uri="http://schemas.microsoft.com/office/2006/documentManagement/types"/>
    <ds:schemaRef ds:uri="16c05727-aa75-4e4a-9b5f-8a80a1165891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236</TotalTime>
  <Application>LibreOffice/7.3.7.2$Linux_X86_64 LibreOffice_project/30$Build-2</Application>
  <AppVersion>15.0000</AppVersion>
  <Words>407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2022-12-02T22:59:24Z</dcterms:created>
  <dc:creator>yusuf ashour abdelrahman ahmed</dc:creator>
  <dc:description/>
  <dc:language>en-US</dc:language>
  <cp:lastModifiedBy/>
  <dcterms:modified xsi:type="dcterms:W3CDTF">2023-04-06T09:48:55Z</dcterms:modified>
  <cp:revision>8</cp:revision>
  <dc:subject/>
  <dc:title>Virtual Lab Use cases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Custom</vt:lpwstr>
  </property>
  <property fmtid="{D5CDD505-2E9C-101B-9397-08002B2CF9AE}" pid="4" name="Slides">
    <vt:i4>12</vt:i4>
  </property>
</Properties>
</file>