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13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12.jpeg" ContentType="image/jpeg"/>
  <Override PartName="/ppt/media/image10.jpeg" ContentType="image/jpeg"/>
  <Override PartName="/ppt/media/image11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D7A1B-1381-4320-87F8-6C950781F5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00275-E059-4B8A-B9DE-0BF0ABB4D4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762A3F-1CC0-4F01-B09A-CBACE3D167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0F20F-5689-41B7-A464-6F70E9523B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CD5EF0-D0A1-431D-A7D2-990627932A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6147C1-9506-4353-A063-747BB58AD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6F7C5B-177E-4D9B-BD68-ED9EFA356C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84C51-7C00-4CC9-8DB0-B7239DAB55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8AD96E-103C-4F81-8968-7B37DDF23F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520" cy="70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CD5CE2-9637-4CFB-A365-CFED0B9816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9B0931-20C0-47D9-9A75-235600267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DC976-BF62-42FC-B2F7-3E2763095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20CFE8-50E6-4174-A6D6-C97BC2BD2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AB3B3-A252-4B8B-B478-1F24F3A502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390B0-74D0-45A7-83F4-63A1372BEC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001F4B-36BD-49E7-AB92-73E55C790D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8E7378-A174-4727-B7D9-394B80D27F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6F3318-8112-433F-8F5D-84FE91EC33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C3CD3C-AAFE-4ABC-AD98-D1149C67DC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588F99-BB85-465A-A6C9-C1CAFF7D2B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EB32FC-B06F-40C6-940E-2EE9C9C8FB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003D28-33DA-42A1-85F0-CE06729447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B6B94-8DE1-448D-AA97-07428B6FC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520" cy="70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384958-3BCE-41FF-A818-56BA35BE1A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CDE511-808E-46FD-9653-81F681101B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F5753F-13D3-4AA7-9BDA-503A805E6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270AA5-F3B6-4508-A39C-80BA3C296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758366-B820-4F61-ADB4-3018BB1A36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F3ADC-9871-4782-9FD1-5C3213B198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98C8AA-C0FC-41B2-97F7-4F8F76A481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7412CC-4C2D-4A91-86BF-18FF69295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59F991-1818-4934-9DB9-D9BD21F434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225AF2-027F-4788-B07B-42EF3442C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4FEB0-225D-43A5-9DC9-E2583B887E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9BAD5D-C90B-4D81-A35C-BFDD89055A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D14D59-9330-488B-A5E1-E026267298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520" cy="70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62F6B4-BC5F-4C74-BBD7-4E980CA2A7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7580E9-A090-4C92-92F5-90351C0D4C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F55367-8DE0-4B45-8688-0265CACB9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8EDE75-A728-464E-AD98-E0A3EA9C0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522944-2C97-491F-9DCD-78B5AF900B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24B801-9B2C-4D2E-88EA-E8D3920AD8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D86135-85AA-4AC5-851A-E723E8EC2F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F963C-3648-41A1-BB49-F6176F1D84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520" cy="706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9B94C1-7A8B-4B72-950C-69BF2119B4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7F08C-8021-4655-A4F5-F83416A909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25592-A71B-4369-A88B-7041C5A19F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03C5F-3A5B-49A6-9CB4-0D022E06F2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5488920" y="0"/>
            <a:ext cx="670212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2669760" y="6356520"/>
            <a:ext cx="248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2D938-62A8-4BCF-B41B-3D15E007F67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1333440" y="6356520"/>
            <a:ext cx="984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</a:t>
            </a:r>
            <a:r>
              <a:rPr b="0" lang="en-US" sz="2000" spc="-1" strike="noStrike">
                <a:latin typeface="Arial"/>
              </a:rPr>
              <a:t>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"/>
          <p:cNvGrpSpPr/>
          <p:nvPr/>
        </p:nvGrpSpPr>
        <p:grpSpPr>
          <a:xfrm>
            <a:off x="0" y="474120"/>
            <a:ext cx="12191040" cy="5619960"/>
            <a:chOff x="0" y="474120"/>
            <a:chExt cx="12191040" cy="5619960"/>
          </a:xfrm>
        </p:grpSpPr>
        <p:pic>
          <p:nvPicPr>
            <p:cNvPr id="43" name="Graphic 12" descr=""/>
            <p:cNvPicPr/>
            <p:nvPr/>
          </p:nvPicPr>
          <p:blipFill>
            <a:blip r:embed="rId2"/>
            <a:stretch/>
          </p:blipFill>
          <p:spPr>
            <a:xfrm>
              <a:off x="0" y="474120"/>
              <a:ext cx="2056320" cy="164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Graphic 13" descr=""/>
            <p:cNvPicPr/>
            <p:nvPr/>
          </p:nvPicPr>
          <p:blipFill>
            <a:blip r:embed="rId3"/>
            <a:stretch/>
          </p:blipFill>
          <p:spPr>
            <a:xfrm>
              <a:off x="11049120" y="5180760"/>
              <a:ext cx="1141920" cy="91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b0b0b0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7DC99-8D9F-4CC5-9E44-A3C24180FA44}" type="slidenum">
              <a:rPr b="0" lang="en-US" sz="900" spc="-1" strike="noStrike">
                <a:solidFill>
                  <a:srgbClr val="b0b0b0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phic 10" descr=""/>
          <p:cNvPicPr/>
          <p:nvPr/>
        </p:nvPicPr>
        <p:blipFill>
          <a:blip r:embed="rId2"/>
          <a:srcRect l="39434" t="20279" r="0" b="22672"/>
          <a:stretch/>
        </p:blipFill>
        <p:spPr>
          <a:xfrm>
            <a:off x="25920" y="0"/>
            <a:ext cx="4366800" cy="391140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094A49-4FB9-4AB8-A78A-A4CAA77DB85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phic 5" descr=""/>
          <p:cNvPicPr/>
          <p:nvPr/>
        </p:nvPicPr>
        <p:blipFill>
          <a:blip r:embed="rId2"/>
          <a:stretch/>
        </p:blipFill>
        <p:spPr>
          <a:xfrm>
            <a:off x="0" y="0"/>
            <a:ext cx="3175920" cy="685692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10"/>
          </p:nvPr>
        </p:nvSpPr>
        <p:spPr>
          <a:xfrm>
            <a:off x="6479640" y="6356520"/>
            <a:ext cx="2660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11"/>
          </p:nvPr>
        </p:nvSpPr>
        <p:spPr>
          <a:xfrm>
            <a:off x="957960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1A8E1-4186-4872-8612-10A0CCEEB56D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dt" idx="12"/>
          </p:nvPr>
        </p:nvSpPr>
        <p:spPr>
          <a:xfrm>
            <a:off x="426708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ulm.edu/chemistry/courses/manuals/chem1009/session_04.pdf" TargetMode="External"/><Relationship Id="rId2" Type="http://schemas.openxmlformats.org/officeDocument/2006/relationships/hyperlink" Target="https://www.ulm.edu/chemistry/courses/manuals/chem1009/session_04.pdf" TargetMode="External"/><Relationship Id="rId3" Type="http://schemas.openxmlformats.org/officeDocument/2006/relationships/hyperlink" Target="https://www.ulm.edu/chemistry/courses/manuals/chem1009/session_04.pdf" TargetMode="External"/><Relationship Id="rId4" Type="http://schemas.openxmlformats.org/officeDocument/2006/relationships/hyperlink" Target="https://www.ulm.edu/chemistry/courses/manuals/chem1009/session_04.pdf" TargetMode="External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ulm.edu/chemistry/courses/manuals/chem1009/session_04.pdf" TargetMode="External"/><Relationship Id="rId2" Type="http://schemas.openxmlformats.org/officeDocument/2006/relationships/hyperlink" Target="https://www.ulm.edu/chemistry/courses/manuals/chem1009/session_04.pdf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33440" y="1020600"/>
            <a:ext cx="359244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3" strike="noStrike" cap="all">
                <a:solidFill>
                  <a:srgbClr val="ffffff"/>
                </a:solidFill>
                <a:latin typeface="Tenorite"/>
              </a:rPr>
              <a:t>Topics discussed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333440" y="2924280"/>
            <a:ext cx="3444120" cy="264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enorite"/>
              </a:rPr>
              <a:t>- Some of experiments and how we describe 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3"/>
          </p:nvPr>
        </p:nvSpPr>
        <p:spPr>
          <a:xfrm>
            <a:off x="1333440" y="6356520"/>
            <a:ext cx="984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14"/>
          </p:nvPr>
        </p:nvSpPr>
        <p:spPr>
          <a:xfrm>
            <a:off x="2669760" y="6356520"/>
            <a:ext cx="248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PRESENTATION TITLE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15"/>
          </p:nvPr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6C3C5E-CBB6-47C1-BEB5-0537DA504895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328920" y="136440"/>
            <a:ext cx="5146200" cy="68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143" strike="noStrike" cap="all">
                <a:solidFill>
                  <a:srgbClr val="ffffff"/>
                </a:solidFill>
                <a:latin typeface="Tenorite"/>
              </a:rPr>
              <a:t>Lab Equipment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64840" y="3158280"/>
            <a:ext cx="2085120" cy="3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</a:rPr>
              <a:t>ERLENMEYER</a:t>
            </a:r>
            <a:r>
              <a:rPr b="0" lang="en-US" sz="1050" spc="143" strike="noStrike">
                <a:solidFill>
                  <a:srgbClr val="ffffff"/>
                </a:solidFill>
                <a:latin typeface="Tenorite"/>
              </a:rPr>
              <a:t> </a:t>
            </a:r>
            <a:r>
              <a:rPr b="0" lang="en-US" sz="1400" spc="143" strike="noStrike">
                <a:solidFill>
                  <a:srgbClr val="ffffff"/>
                </a:solidFill>
                <a:latin typeface="Tenorite"/>
              </a:rPr>
              <a:t>FLASK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900" spc="-1" strike="noStrike">
                <a:solidFill>
                  <a:srgbClr val="b0b0b0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ctr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900" spc="-1" strike="noStrike">
                <a:solidFill>
                  <a:srgbClr val="b0b0b0"/>
                </a:solidFill>
                <a:latin typeface="Tenorite"/>
              </a:rPr>
              <a:t>PRESENTATION TITLE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25B8CB77-5EC3-48B4-A28C-A4E4F94A2359}" type="slidenum">
              <a:rPr b="0" lang="en-US" sz="900" spc="-1" strike="noStrike">
                <a:solidFill>
                  <a:srgbClr val="b0b0b0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80" name="Picture 2" descr="Round-bottom flask Laboratory Flasks Drawing Erlenmeyer flask Chemistry,  dab unicorn, hand, laboratory, chemistry png | PNGWing"/>
          <p:cNvPicPr/>
          <p:nvPr/>
        </p:nvPicPr>
        <p:blipFill>
          <a:blip r:embed="rId1"/>
          <a:stretch/>
        </p:blipFill>
        <p:spPr>
          <a:xfrm>
            <a:off x="989640" y="824040"/>
            <a:ext cx="1321920" cy="188856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6" descr="100ml Low Form Beaker Chemistry Laboratory Borosilicate Glass Transparent  Beaker Thickened With Spout - Beaker - AliExpress"/>
          <p:cNvPicPr/>
          <p:nvPr/>
        </p:nvPicPr>
        <p:blipFill>
          <a:blip r:embed="rId2"/>
          <a:stretch/>
        </p:blipFill>
        <p:spPr>
          <a:xfrm>
            <a:off x="3441240" y="824040"/>
            <a:ext cx="1888560" cy="1888560"/>
          </a:xfrm>
          <a:prstGeom prst="rect">
            <a:avLst/>
          </a:prstGeom>
          <a:ln w="0">
            <a:noFill/>
          </a:ln>
        </p:spPr>
      </p:pic>
      <p:sp>
        <p:nvSpPr>
          <p:cNvPr id="182" name="Text Placeholder 11"/>
          <p:cNvSpPr/>
          <p:nvPr/>
        </p:nvSpPr>
        <p:spPr>
          <a:xfrm>
            <a:off x="3328920" y="3161160"/>
            <a:ext cx="20851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BEAKER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3" name="Picture 2" descr="Glass Test Tube for Laboratory Use (6 Inch x 25mm) Hard Glass | Labtex  Bangladesh"/>
          <p:cNvPicPr/>
          <p:nvPr/>
        </p:nvPicPr>
        <p:blipFill>
          <a:blip r:embed="rId3"/>
          <a:stretch/>
        </p:blipFill>
        <p:spPr>
          <a:xfrm>
            <a:off x="6460200" y="824040"/>
            <a:ext cx="1888560" cy="1888560"/>
          </a:xfrm>
          <a:prstGeom prst="rect">
            <a:avLst/>
          </a:prstGeom>
          <a:ln w="0">
            <a:noFill/>
          </a:ln>
        </p:spPr>
      </p:pic>
      <p:sp>
        <p:nvSpPr>
          <p:cNvPr id="184" name="Text Placeholder 11"/>
          <p:cNvSpPr/>
          <p:nvPr/>
        </p:nvSpPr>
        <p:spPr>
          <a:xfrm>
            <a:off x="6263640" y="3161160"/>
            <a:ext cx="20851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TEST TUBE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Text Placeholder 11"/>
          <p:cNvSpPr/>
          <p:nvPr/>
        </p:nvSpPr>
        <p:spPr>
          <a:xfrm>
            <a:off x="9232200" y="3194280"/>
            <a:ext cx="24530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GRADUATED CYLINDER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" name="Picture 4" descr="Thermo Scientific Nalgene Polypropylene Graduated Cylinders Graduated  Polypropylene | Fisher Scientific"/>
          <p:cNvPicPr/>
          <p:nvPr/>
        </p:nvPicPr>
        <p:blipFill>
          <a:blip r:embed="rId4"/>
          <a:stretch/>
        </p:blipFill>
        <p:spPr>
          <a:xfrm>
            <a:off x="9532080" y="824040"/>
            <a:ext cx="1888560" cy="1888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2" descr="Borosilicate Volumetric Flask, Class A, PE Stopper, 1000ml - Appleton Woods  Limited"/>
          <p:cNvPicPr/>
          <p:nvPr/>
        </p:nvPicPr>
        <p:blipFill>
          <a:blip r:embed="rId5"/>
          <a:stretch/>
        </p:blipFill>
        <p:spPr>
          <a:xfrm>
            <a:off x="666720" y="3737160"/>
            <a:ext cx="1913760" cy="1913760"/>
          </a:xfrm>
          <a:prstGeom prst="rect">
            <a:avLst/>
          </a:prstGeom>
          <a:ln w="0">
            <a:noFill/>
          </a:ln>
        </p:spPr>
      </p:pic>
      <p:sp>
        <p:nvSpPr>
          <p:cNvPr id="188" name="Text Placeholder 11"/>
          <p:cNvSpPr/>
          <p:nvPr/>
        </p:nvSpPr>
        <p:spPr>
          <a:xfrm>
            <a:off x="687240" y="6031800"/>
            <a:ext cx="20851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VOLUMETRIC FLASK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Text Placeholder 11"/>
          <p:cNvSpPr/>
          <p:nvPr/>
        </p:nvSpPr>
        <p:spPr>
          <a:xfrm>
            <a:off x="3441240" y="6031800"/>
            <a:ext cx="20851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PIPET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Text Placeholder 11"/>
          <p:cNvSpPr/>
          <p:nvPr/>
        </p:nvSpPr>
        <p:spPr>
          <a:xfrm>
            <a:off x="6168240" y="6005880"/>
            <a:ext cx="20851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RING STAND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 Placeholder 11"/>
          <p:cNvSpPr/>
          <p:nvPr/>
        </p:nvSpPr>
        <p:spPr>
          <a:xfrm>
            <a:off x="9322920" y="6031800"/>
            <a:ext cx="24530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143" strike="noStrike">
                <a:solidFill>
                  <a:srgbClr val="ffffff"/>
                </a:solidFill>
                <a:latin typeface="Tenorite"/>
                <a:ea typeface="DejaVu Sans"/>
              </a:rPr>
              <a:t>CRUCIBLE TONGS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2" name="Picture 2" descr="1/2/5pcs Dropper Pipette Glass Scale Line Lab Dropper Measuring Dropping  Pipet Blue Rubber Head Pipettes Measuring - Pipette - AliExpress"/>
          <p:cNvPicPr/>
          <p:nvPr/>
        </p:nvPicPr>
        <p:blipFill>
          <a:blip r:embed="rId6"/>
          <a:stretch/>
        </p:blipFill>
        <p:spPr>
          <a:xfrm>
            <a:off x="3529080" y="3737160"/>
            <a:ext cx="1913760" cy="1913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2" descr="Crucible Tongs, with Bow - 4&quot; Capacity - Stainless Steel - Flat Ends -  8.25&quot; in Length - Eisco Labs: Amazon.com: Industrial &amp; Scientific"/>
          <p:cNvPicPr/>
          <p:nvPr/>
        </p:nvPicPr>
        <p:blipFill>
          <a:blip r:embed="rId7"/>
          <a:stretch/>
        </p:blipFill>
        <p:spPr>
          <a:xfrm>
            <a:off x="9232200" y="3794760"/>
            <a:ext cx="2388240" cy="179820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2" descr="Portable 30cm Retort Stand Iron Stand With Clamp Clip Laboratory Ring Stand  Educational Equipment Flask Clamp - Laboratory Clamp - AliExpress"/>
          <p:cNvPicPr/>
          <p:nvPr/>
        </p:nvPicPr>
        <p:blipFill>
          <a:blip r:embed="rId8"/>
          <a:stretch/>
        </p:blipFill>
        <p:spPr>
          <a:xfrm>
            <a:off x="6202440" y="3675600"/>
            <a:ext cx="2403720" cy="203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96" name="TextBox 9"/>
          <p:cNvSpPr/>
          <p:nvPr/>
        </p:nvSpPr>
        <p:spPr>
          <a:xfrm>
            <a:off x="2014560" y="0"/>
            <a:ext cx="9981000" cy="78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Tenorite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                                             </a:t>
            </a:r>
            <a:r>
              <a:rPr b="1" lang="ar-EG" sz="2000" spc="-1" strike="noStrike">
                <a:solidFill>
                  <a:srgbClr val="000000"/>
                </a:solidFill>
                <a:latin typeface="Tenorite"/>
                <a:cs typeface="DejaVu Sans"/>
              </a:rPr>
              <a:t>تجربة ملح الطعام (كلوريد الصوديوم)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الأدوات والمواد المطلوبة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دورق – ورقة تباع الشمس – حمض الكلور المخفف – محلول هيدروكسيد الصوديوم- موقد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طريقة العمل :-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ضع كمية صغيرة من حامض الكلور المخفف في برطمان 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ضع في البرطمان ورقة تباع الشمس سوف نلاحظ احمرار الورقة 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أضف بعد ذلك كمية من محلول هيدروكسيد الصوديوم حتى يتحول لون ورقة تباع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الشمس إلى اللون الأزرق 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أضف كمية أخرى من الحامض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المشاهدة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:-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يتحول لون الورقة إلى اللون الأرجواني (نقطة التعادل)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5- </a:t>
            </a: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عند هذه النقطة أغل المحلول حتى يتبخر كل السائل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نلاحظ تكون بلورات بيضاء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 u="sng">
                <a:solidFill>
                  <a:srgbClr val="0563c1"/>
                </a:solidFill>
                <a:uFillTx/>
                <a:latin typeface="Verdana"/>
                <a:cs typeface="DejaVu Sans"/>
                <a:hlinkClick r:id="rId1"/>
              </a:rPr>
              <a:t>الاستنتاج:-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 u="sng">
                <a:solidFill>
                  <a:srgbClr val="0563c1"/>
                </a:solidFill>
                <a:uFillTx/>
                <a:latin typeface="Verdana"/>
                <a:cs typeface="DejaVu Sans"/>
                <a:hlinkClick r:id="rId2"/>
              </a:rPr>
              <a:t>تكون بلورات من ملح كلوريد الصوديو</a:t>
            </a:r>
            <a:r>
              <a:rPr b="0" lang="ar-EG" sz="1600" spc="-1" strike="noStrike" u="sng">
                <a:solidFill>
                  <a:srgbClr val="0563c1"/>
                </a:solidFill>
                <a:uFillTx/>
                <a:latin typeface="Verdana"/>
                <a:cs typeface="DejaVu Sans"/>
                <a:hlinkClick r:id="rId3"/>
              </a:rPr>
              <a:t>م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Verdana"/>
                <a:ea typeface="DejaVu Sans"/>
                <a:hlinkClick r:id="rId4"/>
              </a:rPr>
              <a:t> 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TextBox 3"/>
          <p:cNvSpPr/>
          <p:nvPr/>
        </p:nvSpPr>
        <p:spPr>
          <a:xfrm>
            <a:off x="2263680" y="4262760"/>
            <a:ext cx="337248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DejaVu Sans"/>
              </a:rPr>
              <a:t>NaOH + HCl⎯⎯→NaCl + H</a:t>
            </a:r>
            <a:r>
              <a:rPr b="1" lang="en-US" sz="1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DejaVu Sans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BC220B-75F5-4BA0-B296-093499A0C81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99" name="TextBox 9"/>
          <p:cNvSpPr/>
          <p:nvPr/>
        </p:nvSpPr>
        <p:spPr>
          <a:xfrm>
            <a:off x="2014560" y="0"/>
            <a:ext cx="9981000" cy="56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Tenorite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                                             </a:t>
            </a:r>
            <a:r>
              <a:rPr b="1" lang="ar-EG" sz="2000" spc="-1" strike="noStrike">
                <a:solidFill>
                  <a:srgbClr val="000000"/>
                </a:solidFill>
                <a:latin typeface="Tenorite"/>
                <a:cs typeface="DejaVu Sans"/>
              </a:rPr>
              <a:t>تجربة </a:t>
            </a:r>
            <a:r>
              <a:rPr b="1" lang="ar-EG" sz="2000" spc="-1" strike="noStrike">
                <a:solidFill>
                  <a:srgbClr val="000000"/>
                </a:solidFill>
                <a:latin typeface="Tajawal"/>
                <a:cs typeface="DejaVu Sans"/>
              </a:rPr>
              <a:t>تحضير غاز ثانى أكسيد الكربون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الأدوات والمواد المطلوبة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دورق – انبوبة زجاجية على شكل حرف     – حمض الكلور المخفف – ملح كربونات الصوديوم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طريقة العمل :-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نضع بعض القطرات من حمض الكلور المخفف على ملح كربونات الصوديوم في الدورق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المشاهدة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:-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Tajawal"/>
                <a:cs typeface="DejaVu Sans"/>
              </a:rPr>
              <a:t>نلاحظ حدوث فوران وتصاعد غاز فى الأنبوبة الزجاجية المتصلة بالمخبار</a:t>
            </a:r>
            <a:r>
              <a:rPr b="0" lang="en-US" sz="1600" spc="-1" strike="noStrike">
                <a:solidFill>
                  <a:srgbClr val="000000"/>
                </a:solidFill>
                <a:latin typeface="Tajawal"/>
                <a:ea typeface="DejaVu Sans"/>
              </a:rPr>
              <a:t> 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 u="sng">
                <a:solidFill>
                  <a:srgbClr val="0563c1"/>
                </a:solidFill>
                <a:uFillTx/>
                <a:latin typeface="Verdana"/>
                <a:cs typeface="DejaVu Sans"/>
                <a:hlinkClick r:id="rId1"/>
              </a:rPr>
              <a:t>الاستنتاج:-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 u="sng">
                <a:solidFill>
                  <a:srgbClr val="0563c1"/>
                </a:solidFill>
                <a:uFillTx/>
                <a:latin typeface="Verdana"/>
                <a:cs typeface="DejaVu Sans"/>
                <a:hlinkClick r:id="rId2"/>
              </a:rPr>
              <a:t>الغاز الناتج هو غاز ثاني اكسيد الكربون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0" name="TextBox 3"/>
          <p:cNvSpPr/>
          <p:nvPr/>
        </p:nvSpPr>
        <p:spPr>
          <a:xfrm>
            <a:off x="4270320" y="3321720"/>
            <a:ext cx="3949560" cy="10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Na</a:t>
            </a:r>
            <a:r>
              <a:rPr b="0" lang="pl-PL" sz="1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2</a:t>
            </a: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CO</a:t>
            </a:r>
            <a:r>
              <a:rPr b="0" lang="pl-PL" sz="1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3</a:t>
            </a: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 + </a:t>
            </a:r>
            <a:r>
              <a:rPr b="1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2</a:t>
            </a: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HCl → </a:t>
            </a:r>
            <a:r>
              <a:rPr b="1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2</a:t>
            </a: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NaCl + H</a:t>
            </a:r>
            <a:r>
              <a:rPr b="0" lang="pl-PL" sz="1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2</a:t>
            </a:r>
            <a:r>
              <a:rPr b="0" lang="pl-PL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O + CO</a:t>
            </a:r>
            <a:r>
              <a:rPr b="0" lang="pl-PL" sz="1800" spc="-1" strike="noStrike" baseline="-25000">
                <a:solidFill>
                  <a:srgbClr val="000000"/>
                </a:solidFill>
                <a:highlight>
                  <a:srgbClr val="ffff00"/>
                </a:highlight>
                <a:latin typeface="ChemicalFormula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Box 4"/>
          <p:cNvSpPr/>
          <p:nvPr/>
        </p:nvSpPr>
        <p:spPr>
          <a:xfrm>
            <a:off x="8984160" y="1037520"/>
            <a:ext cx="362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  <a:ea typeface="DejaVu Sans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7FBABF-88BB-47D7-97BF-74B2B4546BF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03" name="TextBox 9"/>
          <p:cNvSpPr/>
          <p:nvPr/>
        </p:nvSpPr>
        <p:spPr>
          <a:xfrm>
            <a:off x="2014560" y="0"/>
            <a:ext cx="9981000" cy="52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Tenorite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                                             </a:t>
            </a:r>
            <a:r>
              <a:rPr b="1" lang="ar-EG" sz="2000" spc="-1" strike="noStrike">
                <a:solidFill>
                  <a:srgbClr val="000000"/>
                </a:solidFill>
                <a:latin typeface="Tenorite"/>
                <a:cs typeface="DejaVu Sans"/>
              </a:rPr>
              <a:t>تجربة </a:t>
            </a:r>
            <a:r>
              <a:rPr b="1" lang="ar-EG" sz="2000" spc="-1" strike="noStrike">
                <a:solidFill>
                  <a:srgbClr val="000000"/>
                </a:solidFill>
                <a:latin typeface="Tajawal"/>
                <a:cs typeface="DejaVu Sans"/>
              </a:rPr>
              <a:t>تحضير غاز الهيدروجين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الأدوات والمواد المطلوبة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دورق – زنك (خارصين(– حمض الكلور المخفف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طريقة العمل :-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 </a:t>
            </a: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يوضع الخارصين ( الزنك ) في الدورق ويصب عليه حمض الكلورالمخفف حتى ينغمر الخارصين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المشاهدة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:-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Tajawal"/>
                <a:cs typeface="DejaVu Sans"/>
              </a:rPr>
              <a:t>نلاحظ تصاعد غاز الهيدروجين على شكل فقاقيع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4" name="TextBox 3"/>
          <p:cNvSpPr/>
          <p:nvPr/>
        </p:nvSpPr>
        <p:spPr>
          <a:xfrm>
            <a:off x="4270320" y="3321720"/>
            <a:ext cx="394956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Tenorite"/>
                <a:ea typeface="DejaVu Sans"/>
              </a:rPr>
              <a:t>Zn+2HCl→ZnCl2​+H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DejaVu Sans"/>
              </a:rPr>
              <a:t>2​</a:t>
            </a: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A00EAC-925B-4CF8-B419-94A4E370451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06" name="TextBox 1"/>
          <p:cNvSpPr/>
          <p:nvPr/>
        </p:nvSpPr>
        <p:spPr>
          <a:xfrm>
            <a:off x="2014560" y="0"/>
            <a:ext cx="9981000" cy="89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02124"/>
                </a:solidFill>
                <a:latin typeface="Tenorite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  <a:ea typeface="DejaVu Sans"/>
              </a:rPr>
              <a:t>                                             </a:t>
            </a:r>
            <a:r>
              <a:rPr b="1" lang="ar-EG" sz="2000" spc="-1" strike="noStrike">
                <a:solidFill>
                  <a:srgbClr val="000000"/>
                </a:solidFill>
                <a:latin typeface="Tenorite"/>
                <a:cs typeface="DejaVu Sans"/>
              </a:rPr>
              <a:t>تجربة </a:t>
            </a:r>
            <a:r>
              <a:rPr b="1" lang="ar-EG" sz="2000" spc="-1" strike="noStrike">
                <a:solidFill>
                  <a:srgbClr val="000000"/>
                </a:solidFill>
                <a:latin typeface="Tajawal"/>
                <a:cs typeface="DejaVu Sans"/>
              </a:rPr>
              <a:t>الكشف عن النشا باستخدام محلول لوغول(يود)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الأدوات المطلوبة 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دورق – سحاحة – انبوبتين اختبار - موقد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المواد المطلوبة</a:t>
            </a:r>
            <a:br>
              <a:rPr sz="1600"/>
            </a:br>
            <a:r>
              <a:rPr b="0" lang="ar-EG" sz="1600" spc="-1" strike="noStrike">
                <a:solidFill>
                  <a:srgbClr val="000000"/>
                </a:solidFill>
                <a:latin typeface="Tenorite"/>
                <a:cs typeface="DejaVu Sans"/>
              </a:rPr>
              <a:t>ماء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– محلول نشا– محلول لوغول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طريقة العمل :-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اشعل الموقد لاعداد حمام مائي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اضف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مل من الماء في احد الانابيب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اضف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مل من محلول النشا في انبوب اخر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اضف محلول لوغول بكمية مناسبة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ضع الانبوبين في الحمام الساخن لمدة دقيقتين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ar-EG" sz="1600" spc="-1" strike="noStrike">
                <a:solidFill>
                  <a:srgbClr val="000000"/>
                </a:solidFill>
                <a:latin typeface="Trebuchet MS"/>
                <a:cs typeface="DejaVu Sans"/>
              </a:rPr>
              <a:t>اخرج الانابيب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-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800" spc="-1" strike="noStrike" u="sng">
                <a:solidFill>
                  <a:srgbClr val="000000"/>
                </a:solidFill>
                <a:uFillTx/>
                <a:latin typeface="Verdana"/>
                <a:cs typeface="DejaVu Sans"/>
              </a:rPr>
              <a:t>المشاهدة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:-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Tajawal"/>
                <a:cs typeface="DejaVu Sans"/>
              </a:rPr>
              <a:t>تحول محلول النشا الى اللون البنفسجي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ar-EG" sz="1600" spc="-1" strike="noStrike">
                <a:solidFill>
                  <a:srgbClr val="000000"/>
                </a:solidFill>
                <a:latin typeface="Verdana"/>
                <a:cs typeface="DejaVu Sans"/>
              </a:rPr>
              <a:t>الاستنتاج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:-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ar-EG" sz="1600" spc="-1" strike="noStrike">
                <a:solidFill>
                  <a:srgbClr val="000000"/>
                </a:solidFill>
                <a:latin typeface="Tajawal"/>
                <a:cs typeface="DejaVu Sans"/>
              </a:rPr>
              <a:t>تغير لون المحلول يدل على وجود نشا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7DCD49-7D0E-4EE5-9D5C-F7470A07CA4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006080" y="190440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143" strike="noStrike" cap="all">
                <a:solidFill>
                  <a:srgbClr val="ffffff"/>
                </a:solidFill>
                <a:latin typeface="Tenorite"/>
              </a:rPr>
              <a:t>THANK YOU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208E6A-009B-4921-ABF6-EA210042F68B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{6C943BC8-444D-4B6A-A647-F56A867B970F}tf67328976_win32</Template>
  <TotalTime>76</TotalTime>
  <Application>LibreOffice/7.3.7.2$Linux_X86_64 LibreOffice_project/30$Build-2</Application>
  <AppVersion>15.0000</AppVersion>
  <Words>308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2022-11-18T10:42:59Z</dcterms:created>
  <dc:creator>Ammar mahmoud</dc:creator>
  <dc:description/>
  <dc:language>en-US</dc:language>
  <cp:lastModifiedBy/>
  <dcterms:modified xsi:type="dcterms:W3CDTF">2023-03-24T01:20:38Z</dcterms:modified>
  <cp:revision>11</cp:revision>
  <dc:subject/>
  <dc:title>Chemistry &amp; chemical compound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