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9" r:id="rId5"/>
    <p:sldId id="275" r:id="rId6"/>
    <p:sldId id="277" r:id="rId7"/>
    <p:sldId id="279" r:id="rId8"/>
    <p:sldId id="278" r:id="rId9"/>
    <p:sldId id="280" r:id="rId10"/>
    <p:sldId id="281" r:id="rId11"/>
    <p:sldId id="282" r:id="rId12"/>
    <p:sldId id="283" r:id="rId13"/>
    <p:sldId id="284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C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" Target="slide8.xml"/><Relationship Id="rId8" Type="http://schemas.openxmlformats.org/officeDocument/2006/relationships/image" Target="../media/image2.png"/><Relationship Id="rId7" Type="http://schemas.openxmlformats.org/officeDocument/2006/relationships/slide" Target="slide7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3" Type="http://schemas.openxmlformats.org/officeDocument/2006/relationships/slide" Target="slide3.xml"/><Relationship Id="rId2" Type="http://schemas.openxmlformats.org/officeDocument/2006/relationships/slide" Target="slide2.xml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1.xml"/><Relationship Id="rId16" Type="http://schemas.openxmlformats.org/officeDocument/2006/relationships/slide" Target="slide11.xml"/><Relationship Id="rId15" Type="http://schemas.openxmlformats.org/officeDocument/2006/relationships/slide" Target="slide10.xml"/><Relationship Id="rId14" Type="http://schemas.openxmlformats.org/officeDocument/2006/relationships/image" Target="../media/image6.png"/><Relationship Id="rId13" Type="http://schemas.openxmlformats.org/officeDocument/2006/relationships/image" Target="../media/image5.png"/><Relationship Id="rId12" Type="http://schemas.openxmlformats.org/officeDocument/2006/relationships/slide" Target="slide9.xml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" Target="slide8.xml"/><Relationship Id="rId8" Type="http://schemas.openxmlformats.org/officeDocument/2006/relationships/image" Target="../media/image2.png"/><Relationship Id="rId7" Type="http://schemas.openxmlformats.org/officeDocument/2006/relationships/slide" Target="slide7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3" Type="http://schemas.openxmlformats.org/officeDocument/2006/relationships/slide" Target="slide3.xml"/><Relationship Id="rId2" Type="http://schemas.openxmlformats.org/officeDocument/2006/relationships/slide" Target="slide2.xml"/><Relationship Id="rId18" Type="http://schemas.openxmlformats.org/officeDocument/2006/relationships/notesSlide" Target="../notesSlides/notesSlide10.xml"/><Relationship Id="rId17" Type="http://schemas.openxmlformats.org/officeDocument/2006/relationships/slideLayout" Target="../slideLayouts/slideLayout1.xml"/><Relationship Id="rId16" Type="http://schemas.openxmlformats.org/officeDocument/2006/relationships/slide" Target="slide11.xml"/><Relationship Id="rId15" Type="http://schemas.openxmlformats.org/officeDocument/2006/relationships/slide" Target="slide10.xml"/><Relationship Id="rId14" Type="http://schemas.openxmlformats.org/officeDocument/2006/relationships/image" Target="../media/image6.png"/><Relationship Id="rId13" Type="http://schemas.openxmlformats.org/officeDocument/2006/relationships/image" Target="../media/image5.png"/><Relationship Id="rId12" Type="http://schemas.openxmlformats.org/officeDocument/2006/relationships/slide" Target="slide9.xml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" Target="slide8.xml"/><Relationship Id="rId8" Type="http://schemas.openxmlformats.org/officeDocument/2006/relationships/image" Target="../media/image2.png"/><Relationship Id="rId7" Type="http://schemas.openxmlformats.org/officeDocument/2006/relationships/slide" Target="slide7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3" Type="http://schemas.openxmlformats.org/officeDocument/2006/relationships/slide" Target="slide3.xml"/><Relationship Id="rId2" Type="http://schemas.openxmlformats.org/officeDocument/2006/relationships/slide" Target="slide2.xml"/><Relationship Id="rId18" Type="http://schemas.openxmlformats.org/officeDocument/2006/relationships/notesSlide" Target="../notesSlides/notesSlide11.xml"/><Relationship Id="rId17" Type="http://schemas.openxmlformats.org/officeDocument/2006/relationships/slideLayout" Target="../slideLayouts/slideLayout1.xml"/><Relationship Id="rId16" Type="http://schemas.openxmlformats.org/officeDocument/2006/relationships/slide" Target="slide11.xml"/><Relationship Id="rId15" Type="http://schemas.openxmlformats.org/officeDocument/2006/relationships/slide" Target="slide10.xml"/><Relationship Id="rId14" Type="http://schemas.openxmlformats.org/officeDocument/2006/relationships/image" Target="../media/image6.png"/><Relationship Id="rId13" Type="http://schemas.openxmlformats.org/officeDocument/2006/relationships/image" Target="../media/image5.png"/><Relationship Id="rId12" Type="http://schemas.openxmlformats.org/officeDocument/2006/relationships/slide" Target="slide9.xml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" Target="slide8.xml"/><Relationship Id="rId8" Type="http://schemas.openxmlformats.org/officeDocument/2006/relationships/image" Target="../media/image2.png"/><Relationship Id="rId7" Type="http://schemas.openxmlformats.org/officeDocument/2006/relationships/slide" Target="slide7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3" Type="http://schemas.openxmlformats.org/officeDocument/2006/relationships/slide" Target="slide3.xml"/><Relationship Id="rId2" Type="http://schemas.openxmlformats.org/officeDocument/2006/relationships/slide" Target="slide2.xml"/><Relationship Id="rId18" Type="http://schemas.openxmlformats.org/officeDocument/2006/relationships/notesSlide" Target="../notesSlides/notesSlide2.xml"/><Relationship Id="rId17" Type="http://schemas.openxmlformats.org/officeDocument/2006/relationships/slideLayout" Target="../slideLayouts/slideLayout1.xml"/><Relationship Id="rId16" Type="http://schemas.openxmlformats.org/officeDocument/2006/relationships/slide" Target="slide11.xml"/><Relationship Id="rId15" Type="http://schemas.openxmlformats.org/officeDocument/2006/relationships/slide" Target="slide10.xml"/><Relationship Id="rId14" Type="http://schemas.openxmlformats.org/officeDocument/2006/relationships/image" Target="../media/image6.png"/><Relationship Id="rId13" Type="http://schemas.openxmlformats.org/officeDocument/2006/relationships/image" Target="../media/image5.png"/><Relationship Id="rId12" Type="http://schemas.openxmlformats.org/officeDocument/2006/relationships/slide" Target="slide9.xml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" Target="slide8.xml"/><Relationship Id="rId8" Type="http://schemas.openxmlformats.org/officeDocument/2006/relationships/image" Target="../media/image2.png"/><Relationship Id="rId7" Type="http://schemas.openxmlformats.org/officeDocument/2006/relationships/slide" Target="slide7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3" Type="http://schemas.openxmlformats.org/officeDocument/2006/relationships/slide" Target="slide3.xml"/><Relationship Id="rId2" Type="http://schemas.openxmlformats.org/officeDocument/2006/relationships/slide" Target="slide2.xml"/><Relationship Id="rId18" Type="http://schemas.openxmlformats.org/officeDocument/2006/relationships/notesSlide" Target="../notesSlides/notesSlide3.xml"/><Relationship Id="rId17" Type="http://schemas.openxmlformats.org/officeDocument/2006/relationships/slideLayout" Target="../slideLayouts/slideLayout1.xml"/><Relationship Id="rId16" Type="http://schemas.openxmlformats.org/officeDocument/2006/relationships/slide" Target="slide11.xml"/><Relationship Id="rId15" Type="http://schemas.openxmlformats.org/officeDocument/2006/relationships/slide" Target="slide10.xml"/><Relationship Id="rId14" Type="http://schemas.openxmlformats.org/officeDocument/2006/relationships/image" Target="../media/image6.png"/><Relationship Id="rId13" Type="http://schemas.openxmlformats.org/officeDocument/2006/relationships/image" Target="../media/image5.png"/><Relationship Id="rId12" Type="http://schemas.openxmlformats.org/officeDocument/2006/relationships/slide" Target="slide9.xml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" Target="slide8.xml"/><Relationship Id="rId8" Type="http://schemas.openxmlformats.org/officeDocument/2006/relationships/image" Target="../media/image2.png"/><Relationship Id="rId7" Type="http://schemas.openxmlformats.org/officeDocument/2006/relationships/slide" Target="slide7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3" Type="http://schemas.openxmlformats.org/officeDocument/2006/relationships/slide" Target="slide3.xml"/><Relationship Id="rId2" Type="http://schemas.openxmlformats.org/officeDocument/2006/relationships/slide" Target="slide2.xml"/><Relationship Id="rId18" Type="http://schemas.openxmlformats.org/officeDocument/2006/relationships/notesSlide" Target="../notesSlides/notesSlide4.xml"/><Relationship Id="rId17" Type="http://schemas.openxmlformats.org/officeDocument/2006/relationships/slideLayout" Target="../slideLayouts/slideLayout1.xml"/><Relationship Id="rId16" Type="http://schemas.openxmlformats.org/officeDocument/2006/relationships/slide" Target="slide11.xml"/><Relationship Id="rId15" Type="http://schemas.openxmlformats.org/officeDocument/2006/relationships/slide" Target="slide10.xml"/><Relationship Id="rId14" Type="http://schemas.openxmlformats.org/officeDocument/2006/relationships/image" Target="../media/image6.png"/><Relationship Id="rId13" Type="http://schemas.openxmlformats.org/officeDocument/2006/relationships/image" Target="../media/image5.png"/><Relationship Id="rId12" Type="http://schemas.openxmlformats.org/officeDocument/2006/relationships/slide" Target="slide9.xml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" Target="slide8.xml"/><Relationship Id="rId8" Type="http://schemas.openxmlformats.org/officeDocument/2006/relationships/image" Target="../media/image2.png"/><Relationship Id="rId7" Type="http://schemas.openxmlformats.org/officeDocument/2006/relationships/slide" Target="slide7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3" Type="http://schemas.openxmlformats.org/officeDocument/2006/relationships/slide" Target="slide3.xml"/><Relationship Id="rId2" Type="http://schemas.openxmlformats.org/officeDocument/2006/relationships/slide" Target="slide2.xml"/><Relationship Id="rId18" Type="http://schemas.openxmlformats.org/officeDocument/2006/relationships/notesSlide" Target="../notesSlides/notesSlide5.xml"/><Relationship Id="rId17" Type="http://schemas.openxmlformats.org/officeDocument/2006/relationships/slideLayout" Target="../slideLayouts/slideLayout1.xml"/><Relationship Id="rId16" Type="http://schemas.openxmlformats.org/officeDocument/2006/relationships/slide" Target="slide11.xml"/><Relationship Id="rId15" Type="http://schemas.openxmlformats.org/officeDocument/2006/relationships/slide" Target="slide10.xml"/><Relationship Id="rId14" Type="http://schemas.openxmlformats.org/officeDocument/2006/relationships/image" Target="../media/image6.png"/><Relationship Id="rId13" Type="http://schemas.openxmlformats.org/officeDocument/2006/relationships/image" Target="../media/image5.png"/><Relationship Id="rId12" Type="http://schemas.openxmlformats.org/officeDocument/2006/relationships/slide" Target="slide9.xml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" Target="slide8.xml"/><Relationship Id="rId8" Type="http://schemas.openxmlformats.org/officeDocument/2006/relationships/image" Target="../media/image2.png"/><Relationship Id="rId7" Type="http://schemas.openxmlformats.org/officeDocument/2006/relationships/slide" Target="slide7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3" Type="http://schemas.openxmlformats.org/officeDocument/2006/relationships/slide" Target="slide3.xml"/><Relationship Id="rId2" Type="http://schemas.openxmlformats.org/officeDocument/2006/relationships/slide" Target="slide2.xml"/><Relationship Id="rId18" Type="http://schemas.openxmlformats.org/officeDocument/2006/relationships/notesSlide" Target="../notesSlides/notesSlide6.xml"/><Relationship Id="rId17" Type="http://schemas.openxmlformats.org/officeDocument/2006/relationships/slideLayout" Target="../slideLayouts/slideLayout1.xml"/><Relationship Id="rId16" Type="http://schemas.openxmlformats.org/officeDocument/2006/relationships/slide" Target="slide11.xml"/><Relationship Id="rId15" Type="http://schemas.openxmlformats.org/officeDocument/2006/relationships/slide" Target="slide10.xml"/><Relationship Id="rId14" Type="http://schemas.openxmlformats.org/officeDocument/2006/relationships/image" Target="../media/image6.png"/><Relationship Id="rId13" Type="http://schemas.openxmlformats.org/officeDocument/2006/relationships/image" Target="../media/image5.png"/><Relationship Id="rId12" Type="http://schemas.openxmlformats.org/officeDocument/2006/relationships/slide" Target="slide9.xml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" Target="slide8.xml"/><Relationship Id="rId8" Type="http://schemas.openxmlformats.org/officeDocument/2006/relationships/image" Target="../media/image2.png"/><Relationship Id="rId7" Type="http://schemas.openxmlformats.org/officeDocument/2006/relationships/slide" Target="slide7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3" Type="http://schemas.openxmlformats.org/officeDocument/2006/relationships/slide" Target="slide3.xml"/><Relationship Id="rId2" Type="http://schemas.openxmlformats.org/officeDocument/2006/relationships/slide" Target="slide2.xml"/><Relationship Id="rId18" Type="http://schemas.openxmlformats.org/officeDocument/2006/relationships/notesSlide" Target="../notesSlides/notesSlide7.xml"/><Relationship Id="rId17" Type="http://schemas.openxmlformats.org/officeDocument/2006/relationships/slideLayout" Target="../slideLayouts/slideLayout1.xml"/><Relationship Id="rId16" Type="http://schemas.openxmlformats.org/officeDocument/2006/relationships/slide" Target="slide11.xml"/><Relationship Id="rId15" Type="http://schemas.openxmlformats.org/officeDocument/2006/relationships/slide" Target="slide10.xml"/><Relationship Id="rId14" Type="http://schemas.openxmlformats.org/officeDocument/2006/relationships/image" Target="../media/image6.png"/><Relationship Id="rId13" Type="http://schemas.openxmlformats.org/officeDocument/2006/relationships/image" Target="../media/image5.png"/><Relationship Id="rId12" Type="http://schemas.openxmlformats.org/officeDocument/2006/relationships/slide" Target="slide9.xml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" Target="slide8.xml"/><Relationship Id="rId8" Type="http://schemas.openxmlformats.org/officeDocument/2006/relationships/image" Target="../media/image2.png"/><Relationship Id="rId7" Type="http://schemas.openxmlformats.org/officeDocument/2006/relationships/slide" Target="slide7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3" Type="http://schemas.openxmlformats.org/officeDocument/2006/relationships/slide" Target="slide3.xml"/><Relationship Id="rId2" Type="http://schemas.openxmlformats.org/officeDocument/2006/relationships/slide" Target="slide2.xml"/><Relationship Id="rId18" Type="http://schemas.openxmlformats.org/officeDocument/2006/relationships/notesSlide" Target="../notesSlides/notesSlide8.xml"/><Relationship Id="rId17" Type="http://schemas.openxmlformats.org/officeDocument/2006/relationships/slideLayout" Target="../slideLayouts/slideLayout1.xml"/><Relationship Id="rId16" Type="http://schemas.openxmlformats.org/officeDocument/2006/relationships/slide" Target="slide11.xml"/><Relationship Id="rId15" Type="http://schemas.openxmlformats.org/officeDocument/2006/relationships/slide" Target="slide10.xml"/><Relationship Id="rId14" Type="http://schemas.openxmlformats.org/officeDocument/2006/relationships/image" Target="../media/image6.png"/><Relationship Id="rId13" Type="http://schemas.openxmlformats.org/officeDocument/2006/relationships/image" Target="../media/image5.png"/><Relationship Id="rId12" Type="http://schemas.openxmlformats.org/officeDocument/2006/relationships/slide" Target="slide9.xml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" Target="slide8.xml"/><Relationship Id="rId8" Type="http://schemas.openxmlformats.org/officeDocument/2006/relationships/image" Target="../media/image2.png"/><Relationship Id="rId7" Type="http://schemas.openxmlformats.org/officeDocument/2006/relationships/slide" Target="slide7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3" Type="http://schemas.openxmlformats.org/officeDocument/2006/relationships/slide" Target="slide3.xml"/><Relationship Id="rId2" Type="http://schemas.openxmlformats.org/officeDocument/2006/relationships/slide" Target="slide2.xml"/><Relationship Id="rId18" Type="http://schemas.openxmlformats.org/officeDocument/2006/relationships/notesSlide" Target="../notesSlides/notesSlide9.xml"/><Relationship Id="rId17" Type="http://schemas.openxmlformats.org/officeDocument/2006/relationships/slideLayout" Target="../slideLayouts/slideLayout1.xml"/><Relationship Id="rId16" Type="http://schemas.openxmlformats.org/officeDocument/2006/relationships/slide" Target="slide11.xml"/><Relationship Id="rId15" Type="http://schemas.openxmlformats.org/officeDocument/2006/relationships/slide" Target="slide10.xml"/><Relationship Id="rId14" Type="http://schemas.openxmlformats.org/officeDocument/2006/relationships/image" Target="../media/image6.png"/><Relationship Id="rId13" Type="http://schemas.openxmlformats.org/officeDocument/2006/relationships/image" Target="../media/image5.png"/><Relationship Id="rId12" Type="http://schemas.openxmlformats.org/officeDocument/2006/relationships/slide" Target="slide9.xml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-635" y="635"/>
            <a:ext cx="10333355" cy="6858000"/>
            <a:chOff x="-1" y="1"/>
            <a:chExt cx="16273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" name="Rectangles 6"/>
            <p:cNvSpPr/>
            <p:nvPr/>
          </p:nvSpPr>
          <p:spPr>
            <a:xfrm>
              <a:off x="0" y="1"/>
              <a:ext cx="16272" cy="1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sp>
          <p:nvSpPr>
            <p:cNvPr id="38" name="TextBox 7"/>
            <p:cNvSpPr txBox="1"/>
            <p:nvPr/>
          </p:nvSpPr>
          <p:spPr>
            <a:xfrm>
              <a:off x="2377" y="4904"/>
              <a:ext cx="12788" cy="5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algn="ctr">
                <a:lnSpc>
                  <a:spcPct val="150000"/>
                </a:lnSpc>
              </a:pPr>
              <a:r>
                <a:rPr lang="en-US" sz="2000" b="1" dirty="0" smtClean="0">
                  <a:latin typeface="Bahnschrift" panose="020B0502040204020203" charset="0"/>
                  <a:cs typeface="Bahnschrift" panose="020B0502040204020203" charset="0"/>
                </a:rPr>
                <a:t>RAKHINE</a:t>
              </a:r>
              <a:r>
                <a:rPr lang="en-US" sz="2000" b="1" dirty="0" smtClean="0">
                  <a:latin typeface="Bahnschrift" panose="020B0502040204020203" charset="0"/>
                  <a:cs typeface="Bahnschrift" panose="020B0502040204020203" charset="0"/>
                  <a:sym typeface="Wingdings" panose="05000000000000000000" pitchFamily="2" charset="2"/>
                </a:rPr>
                <a:t></a:t>
              </a:r>
              <a:r>
                <a:rPr lang="en-US" sz="2000" b="1" dirty="0" smtClean="0">
                  <a:latin typeface="Bahnschrift" panose="020B0502040204020203" charset="0"/>
                  <a:cs typeface="Bahnschrift" panose="020B0502040204020203" charset="0"/>
                </a:rPr>
                <a:t>MYANMAR TRANSLATOR</a:t>
              </a:r>
              <a:endParaRPr lang="en-US" sz="2000" b="1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Semester-VIII(Group-IV)</a:t>
              </a:r>
              <a:endParaRPr lang="en-US" sz="1600" b="1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					Supervised By</a:t>
              </a: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			       		 </a:t>
              </a:r>
              <a:r>
                <a:rPr lang="en-US" sz="1600" b="1" dirty="0" err="1" smtClean="0">
                  <a:latin typeface="Bahnschrift" panose="020B0502040204020203" charset="0"/>
                  <a:cs typeface="Bahnschrift" panose="020B0502040204020203" charset="0"/>
                </a:rPr>
                <a:t>Dr.Khin</a:t>
              </a: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 Lay </a:t>
              </a:r>
              <a:r>
                <a:rPr lang="en-US" sz="1600" b="1" dirty="0" err="1" smtClean="0">
                  <a:latin typeface="Bahnschrift" panose="020B0502040204020203" charset="0"/>
                  <a:cs typeface="Bahnschrift" panose="020B0502040204020203" charset="0"/>
                </a:rPr>
                <a:t>Thwin</a:t>
              </a: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		         	     	 	Professor</a:t>
              </a: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		</a:t>
              </a:r>
              <a:r>
                <a:rPr lang="en-US" sz="16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       		Faculty of Computer Science</a:t>
              </a: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endParaRPr lang="en-US" sz="1600" b="1" dirty="0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pic>
          <p:nvPicPr>
            <p:cNvPr id="36" name="Picture 35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0" y="1854"/>
              <a:ext cx="2262" cy="2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6"/>
            <p:cNvSpPr txBox="1"/>
            <p:nvPr/>
          </p:nvSpPr>
          <p:spPr>
            <a:xfrm>
              <a:off x="2162" y="688"/>
              <a:ext cx="13218" cy="7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</a:rPr>
                <a:t>UNIVERSITY OF COMPUTER STUDIES (PATHEIN)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-1" y="432"/>
              <a:ext cx="1810" cy="1520"/>
              <a:chOff x="-1" y="432"/>
              <a:chExt cx="1810" cy="1520"/>
            </a:xfrm>
          </p:grpSpPr>
          <p:sp>
            <p:nvSpPr>
              <p:cNvPr id="33" name="Isosceles Triangle 32">
                <a:hlinkClick r:id="" action="ppaction://hlinkshowjump?jump=firstslide"/>
              </p:cNvPr>
              <p:cNvSpPr/>
              <p:nvPr/>
            </p:nvSpPr>
            <p:spPr>
              <a:xfrm rot="5400000">
                <a:off x="144" y="287"/>
                <a:ext cx="1521" cy="1811"/>
              </a:xfrm>
              <a:prstGeom prst="triangle">
                <a:avLst/>
              </a:prstGeom>
              <a:solidFill>
                <a:srgbClr val="0F6CBF"/>
              </a:solidFill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sp>
            <p:nvSpPr>
              <p:cNvPr id="35" name="Text Box 34"/>
              <p:cNvSpPr txBox="1"/>
              <p:nvPr/>
            </p:nvSpPr>
            <p:spPr>
              <a:xfrm>
                <a:off x="-1" y="827"/>
                <a:ext cx="1307" cy="7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p>
                <a:pPr algn="ctr"/>
                <a:r>
                  <a: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rPr>
                  <a:t>01</a:t>
                </a:r>
                <a:endParaRPr lang="en-US" sz="3000" b="1">
                  <a:solidFill>
                    <a:schemeClr val="bg1"/>
                  </a:solidFill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1033272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67" name="Group 66"/>
            <p:cNvGrpSpPr/>
            <p:nvPr/>
          </p:nvGrpSpPr>
          <p:grpSpPr>
            <a:xfrm rot="0"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68" name="Rectangles 67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-1" y="577"/>
                <a:ext cx="1811" cy="1521"/>
                <a:chOff x="-1" y="577"/>
                <a:chExt cx="1811" cy="1521"/>
              </a:xfrm>
            </p:grpSpPr>
            <p:sp>
              <p:nvSpPr>
                <p:cNvPr id="70" name="Isosceles Triangle 69">
                  <a:hlinkClick r:id="rId2" action="ppaction://hlinksldjump"/>
                </p:cNvPr>
                <p:cNvSpPr/>
                <p:nvPr/>
              </p:nvSpPr>
              <p:spPr>
                <a:xfrm rot="5400000">
                  <a:off x="144" y="432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71" name="Text Box 70"/>
                <p:cNvSpPr txBox="1"/>
                <p:nvPr/>
              </p:nvSpPr>
              <p:spPr>
                <a:xfrm>
                  <a:off x="0" y="972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02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72" name="Text Box 71"/>
            <p:cNvSpPr txBox="1"/>
            <p:nvPr/>
          </p:nvSpPr>
          <p:spPr>
            <a:xfrm>
              <a:off x="5695" y="978"/>
              <a:ext cx="4881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 smtClean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GROUP MEMBERS</a:t>
              </a:r>
              <a:endParaRPr lang="en-US" sz="2500" b="1" dirty="0" smtClean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73" name="TextBox 10"/>
            <p:cNvSpPr txBox="1"/>
            <p:nvPr/>
          </p:nvSpPr>
          <p:spPr>
            <a:xfrm>
              <a:off x="3513" y="2526"/>
              <a:ext cx="9246" cy="70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marL="342900" indent="-342900" algn="l">
                <a:lnSpc>
                  <a:spcPct val="150000"/>
                </a:lnSpc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KYAW ZAYA (LEADER)			VIIICS-41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TUN KYAWAY SOE			VIIICS-32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HNIN THANDAR TUN			VIIICS-33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MIN KHANT ZAW	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VIIICS-36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KYAW WIN TUN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	VIIICS-42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HSU </a:t>
              </a:r>
              <a:r>
                <a:rPr lang="en-US" sz="1400" b="1" dirty="0" err="1" smtClean="0">
                  <a:latin typeface="Bahnschrift" panose="020B0502040204020203" charset="0"/>
                  <a:cs typeface="Bahnschrift" panose="020B0502040204020203" charset="0"/>
                </a:rPr>
                <a:t>HSU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 LIN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		VIIICS-43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KHIN SOE </a:t>
              </a:r>
              <a:r>
                <a:rPr lang="en-US" sz="1400" b="1" dirty="0" err="1" smtClean="0">
                  <a:latin typeface="Bahnschrift" panose="020B0502040204020203" charset="0"/>
                  <a:cs typeface="Bahnschrift" panose="020B0502040204020203" charset="0"/>
                </a:rPr>
                <a:t>SOE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 AUNG			VIIICS-49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KYE SIN WIN NAING			VIIICS-50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TOE </a:t>
              </a:r>
              <a:r>
                <a:rPr lang="en-US" sz="1400" b="1" dirty="0" err="1" smtClean="0">
                  <a:latin typeface="Bahnschrift" panose="020B0502040204020203" charset="0"/>
                  <a:cs typeface="Bahnschrift" panose="020B0502040204020203" charset="0"/>
                </a:rPr>
                <a:t>TOE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 AYE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		VIIICS-52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AUNG MYO THU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	VIIICT-10</a:t>
              </a:r>
              <a:endParaRPr lang="en-US" sz="1400" b="1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endParaRPr lang="en-US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buAutoNum type="arabicPeriod"/>
              </a:pPr>
              <a:endParaRPr lang="en-US" dirty="0">
                <a:latin typeface="Bahnschrift" panose="020B0502040204020203" charset="0"/>
                <a:cs typeface="Bahnschrift" panose="020B0502040204020203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051560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83" name="Group 82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84" name="Rectangles 83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-1" y="721"/>
                <a:ext cx="1811" cy="1521"/>
                <a:chOff x="-1" y="721"/>
                <a:chExt cx="1811" cy="1521"/>
              </a:xfrm>
            </p:grpSpPr>
            <p:sp>
              <p:nvSpPr>
                <p:cNvPr id="86" name="Isosceles Triangle 85">
                  <a:hlinkClick r:id="rId3" action="ppaction://hlinksldjump"/>
                </p:cNvPr>
                <p:cNvSpPr/>
                <p:nvPr/>
              </p:nvSpPr>
              <p:spPr>
                <a:xfrm rot="5400000">
                  <a:off x="144" y="576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87" name="Text Box 86"/>
                <p:cNvSpPr txBox="1"/>
                <p:nvPr/>
              </p:nvSpPr>
              <p:spPr>
                <a:xfrm>
                  <a:off x="0" y="1116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03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88" name="Text Box 87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>
                  <a:latin typeface="Bahnschrift" panose="020B0502040204020203" charset="0"/>
                  <a:cs typeface="Bahnschrift" panose="020B0502040204020203" charset="0"/>
                </a:rPr>
                <a:t>Introduction</a:t>
              </a:r>
              <a:endParaRPr lang="en-US" sz="2500" b="1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sp>
          <p:nvSpPr>
            <p:cNvPr id="89" name="Text Box 88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latin typeface="Bahnschrift" panose="020B0502040204020203" charset="0"/>
                  <a:cs typeface="Bahnschrift" panose="020B0502040204020203" charset="0"/>
                </a:rPr>
                <a:t>In Myanmar, it can be challenging for people who speak languages like Rakhine, Shan, Mon, etc., to communicate with those who speak Myanmar due to language differences.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latin typeface="Bahnschrift" panose="020B0502040204020203" charset="0"/>
                  <a:cs typeface="Bahnschrift" panose="020B0502040204020203" charset="0"/>
                </a:rPr>
                <a:t>Our translation system based on Distributed Systems RMI is designed to make it easier to translate Rakhine to Myanmar, helping people understand each other better.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latin typeface="Bahnschrift" panose="020B0502040204020203" charset="0"/>
                  <a:cs typeface="Bahnschrift" panose="020B0502040204020203" charset="0"/>
                </a:rPr>
                <a:t>This system not only facilitates better understanding between Rakhine and Myanmar speakers but also promotes inclusivity and cohesion within the country.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latin typeface="Bahnschrift" panose="020B0502040204020203" charset="0"/>
                  <a:cs typeface="Bahnschrift" panose="020B0502040204020203" charset="0"/>
                </a:rPr>
                <a:t>This system will improve communication and bring people closer together.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69848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91" name="Group 90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92" name="Rectangles 91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93" name="Group 92"/>
              <p:cNvGrpSpPr/>
              <p:nvPr/>
            </p:nvGrpSpPr>
            <p:grpSpPr>
              <a:xfrm>
                <a:off x="-1" y="865"/>
                <a:ext cx="1811" cy="1521"/>
                <a:chOff x="-1" y="865"/>
                <a:chExt cx="1811" cy="1521"/>
              </a:xfrm>
            </p:grpSpPr>
            <p:sp>
              <p:nvSpPr>
                <p:cNvPr id="94" name="Isosceles Triangle 93">
                  <a:hlinkClick r:id="rId4" action="ppaction://hlinksldjump"/>
                </p:cNvPr>
                <p:cNvSpPr/>
                <p:nvPr/>
              </p:nvSpPr>
              <p:spPr>
                <a:xfrm rot="5400000">
                  <a:off x="144" y="720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95" name="Text Box 94"/>
                <p:cNvSpPr txBox="1"/>
                <p:nvPr/>
              </p:nvSpPr>
              <p:spPr>
                <a:xfrm>
                  <a:off x="0" y="1253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04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96" name="Text Box 95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Background Theory</a:t>
              </a:r>
              <a:endParaRPr lang="en-US" sz="2500" b="1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sp>
          <p:nvSpPr>
            <p:cNvPr id="97" name="Text Box 96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Focuses on conveying the meaning and impact of the original text in the target language. 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Aims to preserve the exact form and structure of the original text.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This approach is more focused on maintaining the exact wording and grammatical structure.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Remote method invocation(RMI): RMI is a java API that allows an object residing in one Java virtual machine(JVM) to invoke methods on an object in another JVM.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Stubs and Skeletons: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Stubs act as a client-side proxy that forwards method calls to the  remote object.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Skeletons (in older RMI versions) receive method calls on the server side and dispatch them to the actual remote object.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088136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99" name="Group 98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100" name="Rectangles 99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-1" y="1009"/>
                <a:ext cx="1811" cy="1521"/>
                <a:chOff x="-1" y="1009"/>
                <a:chExt cx="1811" cy="1521"/>
              </a:xfrm>
            </p:grpSpPr>
            <p:sp>
              <p:nvSpPr>
                <p:cNvPr id="102" name="Isosceles Triangle 101">
                  <a:hlinkClick r:id="rId5" action="ppaction://hlinksldjump"/>
                </p:cNvPr>
                <p:cNvSpPr/>
                <p:nvPr/>
              </p:nvSpPr>
              <p:spPr>
                <a:xfrm rot="5400000">
                  <a:off x="144" y="864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03" name="Text Box 102"/>
                <p:cNvSpPr txBox="1"/>
                <p:nvPr/>
              </p:nvSpPr>
              <p:spPr>
                <a:xfrm>
                  <a:off x="-1" y="1397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05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04" name="Text Box 103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Server Site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105" name="Text Box 104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core component on the server site is the translation engine.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Manages a database of Rakhine-Myanmar text pairs, which are used to train and improve the translation models.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server exposes an API that clients can call to submit text for translation.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Processes incoming requests, applies the translation engine, and responds with translated text to the client.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server defines one or more remote interfaces, which declare the methods that can be invoked remotely.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When a client invokes a method, the RMI runtime on the server receives the request.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most important thing is to run the server first and then the server will start.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106424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07" name="Group 106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108" name="Rectangles 107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-1" y="1153"/>
                <a:ext cx="1811" cy="1521"/>
                <a:chOff x="-1" y="1153"/>
                <a:chExt cx="1811" cy="1521"/>
              </a:xfrm>
            </p:grpSpPr>
            <p:sp>
              <p:nvSpPr>
                <p:cNvPr id="110" name="Isosceles Triangle 109">
                  <a:hlinkClick r:id="rId6" action="ppaction://hlinksldjump"/>
                </p:cNvPr>
                <p:cNvSpPr/>
                <p:nvPr/>
              </p:nvSpPr>
              <p:spPr>
                <a:xfrm rot="5400000">
                  <a:off x="144" y="1008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11" name="Text Box 110"/>
                <p:cNvSpPr txBox="1"/>
                <p:nvPr/>
              </p:nvSpPr>
              <p:spPr>
                <a:xfrm>
                  <a:off x="-1" y="1541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06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12" name="Text Box 111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Client Side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113" name="Text Box 112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User Interface(UI): Provides a simple and intuitive interface for users to input  text and view translated  text.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As soon as the user insert language on the text form and translate automatically and immediately.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Connects to the server side API to send text and receive translations.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If the client use this translator without running the server, an error message will be displayed.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Manages requests to the server, processes responses, and updates the UI with the translation.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User can copy translated Rakhine language, Myanmar language, and both of these languages.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1247120" y="0"/>
            <a:ext cx="10332720" cy="6858000"/>
            <a:chOff x="0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15" name="Group 114"/>
            <p:cNvGrpSpPr/>
            <p:nvPr/>
          </p:nvGrpSpPr>
          <p:grpSpPr>
            <a:xfrm>
              <a:off x="0" y="1"/>
              <a:ext cx="16273" cy="10800"/>
              <a:chOff x="-1" y="1"/>
              <a:chExt cx="16273" cy="10800"/>
            </a:xfrm>
          </p:grpSpPr>
          <p:sp>
            <p:nvSpPr>
              <p:cNvPr id="116" name="Rectangles 115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-1" y="1297"/>
                <a:ext cx="1811" cy="1521"/>
                <a:chOff x="-1" y="1297"/>
                <a:chExt cx="1811" cy="1521"/>
              </a:xfrm>
            </p:grpSpPr>
            <p:sp>
              <p:nvSpPr>
                <p:cNvPr id="118" name="Isosceles Triangle 117">
                  <a:hlinkClick r:id="rId7" action="ppaction://hlinksldjump"/>
                </p:cNvPr>
                <p:cNvSpPr/>
                <p:nvPr/>
              </p:nvSpPr>
              <p:spPr>
                <a:xfrm rot="5400000">
                  <a:off x="144" y="1152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19" name="Text Box 118"/>
                <p:cNvSpPr txBox="1"/>
                <p:nvPr/>
              </p:nvSpPr>
              <p:spPr>
                <a:xfrm>
                  <a:off x="-1" y="1685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07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20" name="Text Box 119"/>
            <p:cNvSpPr txBox="1"/>
            <p:nvPr/>
          </p:nvSpPr>
          <p:spPr>
            <a:xfrm>
              <a:off x="4235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Implementation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4" y="2294"/>
              <a:ext cx="10878" cy="6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1" name="Text Box 120"/>
            <p:cNvSpPr txBox="1"/>
            <p:nvPr/>
          </p:nvSpPr>
          <p:spPr>
            <a:xfrm>
              <a:off x="3758" y="8404"/>
              <a:ext cx="9929" cy="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500">
                  <a:latin typeface="Bahnschrift" panose="020B0502040204020203" charset="0"/>
                  <a:cs typeface="Bahnschrift" panose="020B0502040204020203" charset="0"/>
                </a:rPr>
                <a:t>The role of proxy skeleton and in remote method invocation</a:t>
              </a:r>
              <a:endParaRPr lang="en-US" sz="1500">
                <a:latin typeface="Bahnschrift" panose="020B0502040204020203" charset="0"/>
                <a:cs typeface="Bahnschrift" panose="020B0502040204020203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1430000" y="0"/>
            <a:ext cx="10332720" cy="6858000"/>
            <a:chOff x="0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3" name="Group 122"/>
            <p:cNvGrpSpPr/>
            <p:nvPr/>
          </p:nvGrpSpPr>
          <p:grpSpPr>
            <a:xfrm>
              <a:off x="0" y="1"/>
              <a:ext cx="16273" cy="10800"/>
              <a:chOff x="-1" y="1"/>
              <a:chExt cx="16273" cy="10800"/>
            </a:xfrm>
          </p:grpSpPr>
          <p:sp>
            <p:nvSpPr>
              <p:cNvPr id="124" name="Rectangles 123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>
                <a:off x="-1" y="1441"/>
                <a:ext cx="1811" cy="1521"/>
                <a:chOff x="-1" y="1441"/>
                <a:chExt cx="1811" cy="1521"/>
              </a:xfrm>
            </p:grpSpPr>
            <p:sp>
              <p:nvSpPr>
                <p:cNvPr id="126" name="Isosceles Triangle 125">
                  <a:hlinkClick r:id="rId9" action="ppaction://hlinksldjump"/>
                </p:cNvPr>
                <p:cNvSpPr/>
                <p:nvPr/>
              </p:nvSpPr>
              <p:spPr>
                <a:xfrm rot="5400000">
                  <a:off x="144" y="1296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27" name="Text Box 126"/>
                <p:cNvSpPr txBox="1"/>
                <p:nvPr/>
              </p:nvSpPr>
              <p:spPr>
                <a:xfrm>
                  <a:off x="-1" y="1829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08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28" name="Text Box 127"/>
            <p:cNvSpPr txBox="1"/>
            <p:nvPr/>
          </p:nvSpPr>
          <p:spPr>
            <a:xfrm>
              <a:off x="4235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Implementation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2434" y="1989"/>
              <a:ext cx="11045" cy="3975"/>
              <a:chOff x="2434" y="1989"/>
              <a:chExt cx="11045" cy="3975"/>
            </a:xfrm>
          </p:grpSpPr>
          <p:sp>
            <p:nvSpPr>
              <p:cNvPr id="130" name="Text Box 129"/>
              <p:cNvSpPr txBox="1"/>
              <p:nvPr/>
            </p:nvSpPr>
            <p:spPr>
              <a:xfrm>
                <a:off x="7895" y="3664"/>
                <a:ext cx="5584" cy="6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/>
                <a:r>
                  <a:rPr lang="en-US" sz="2000">
                    <a:latin typeface="Bahnschrift" panose="020B0502040204020203" charset="0"/>
                    <a:cs typeface="Bahnschrift" panose="020B0502040204020203" charset="0"/>
                  </a:rPr>
                  <a:t>Loading Page</a:t>
                </a:r>
                <a:endParaRPr lang="en-US" sz="2000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pic>
            <p:nvPicPr>
              <p:cNvPr id="5122" name="Picture 2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4" y="1989"/>
                <a:ext cx="5337" cy="3975"/>
              </a:xfrm>
              <a:prstGeom prst="rect">
                <a:avLst/>
              </a:prstGeom>
              <a:noFill/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31" name="Group 130"/>
            <p:cNvGrpSpPr/>
            <p:nvPr/>
          </p:nvGrpSpPr>
          <p:grpSpPr>
            <a:xfrm>
              <a:off x="2311" y="5653"/>
              <a:ext cx="12687" cy="4836"/>
              <a:chOff x="2311" y="5653"/>
              <a:chExt cx="12687" cy="4836"/>
            </a:xfrm>
          </p:grpSpPr>
          <p:sp>
            <p:nvSpPr>
              <p:cNvPr id="132" name="Text Box 131"/>
              <p:cNvSpPr txBox="1"/>
              <p:nvPr/>
            </p:nvSpPr>
            <p:spPr>
              <a:xfrm>
                <a:off x="2311" y="7759"/>
                <a:ext cx="5584" cy="6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r"/>
                <a:r>
                  <a:rPr lang="en-US" sz="2000">
                    <a:latin typeface="Bahnschrift" panose="020B0502040204020203" charset="0"/>
                    <a:cs typeface="Bahnschrift" panose="020B0502040204020203" charset="0"/>
                  </a:rPr>
                  <a:t>Translation Page</a:t>
                </a:r>
                <a:endParaRPr lang="en-US" sz="2000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pic>
            <p:nvPicPr>
              <p:cNvPr id="5124" name="Picture 4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6" y="5653"/>
                <a:ext cx="6723" cy="4837"/>
              </a:xfrm>
              <a:prstGeom prst="rect">
                <a:avLst/>
              </a:prstGeom>
              <a:noFill/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133" name="Group 132"/>
          <p:cNvGrpSpPr/>
          <p:nvPr/>
        </p:nvGrpSpPr>
        <p:grpSpPr>
          <a:xfrm>
            <a:off x="11612880" y="0"/>
            <a:ext cx="10332720" cy="6858000"/>
            <a:chOff x="0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34" name="Group 133"/>
            <p:cNvGrpSpPr/>
            <p:nvPr/>
          </p:nvGrpSpPr>
          <p:grpSpPr>
            <a:xfrm>
              <a:off x="0" y="1"/>
              <a:ext cx="16273" cy="10800"/>
              <a:chOff x="-1" y="1"/>
              <a:chExt cx="16273" cy="10800"/>
            </a:xfrm>
          </p:grpSpPr>
          <p:sp>
            <p:nvSpPr>
              <p:cNvPr id="135" name="Rectangles 134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-1" y="1585"/>
                <a:ext cx="1811" cy="1521"/>
                <a:chOff x="-1" y="1585"/>
                <a:chExt cx="1811" cy="1521"/>
              </a:xfrm>
            </p:grpSpPr>
            <p:sp>
              <p:nvSpPr>
                <p:cNvPr id="137" name="Isosceles Triangle 136">
                  <a:hlinkClick r:id="rId12" action="ppaction://hlinksldjump"/>
                </p:cNvPr>
                <p:cNvSpPr/>
                <p:nvPr/>
              </p:nvSpPr>
              <p:spPr>
                <a:xfrm rot="5400000">
                  <a:off x="144" y="1440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38" name="Text Box 137"/>
                <p:cNvSpPr txBox="1"/>
                <p:nvPr/>
              </p:nvSpPr>
              <p:spPr>
                <a:xfrm>
                  <a:off x="-1" y="1973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09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39" name="Text Box 138"/>
            <p:cNvSpPr txBox="1"/>
            <p:nvPr/>
          </p:nvSpPr>
          <p:spPr>
            <a:xfrm>
              <a:off x="4235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Implementation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2187" y="6342"/>
              <a:ext cx="12948" cy="4016"/>
              <a:chOff x="2187" y="6342"/>
              <a:chExt cx="12948" cy="4016"/>
            </a:xfrm>
          </p:grpSpPr>
          <p:sp>
            <p:nvSpPr>
              <p:cNvPr id="141" name="Text Box 140"/>
              <p:cNvSpPr txBox="1"/>
              <p:nvPr/>
            </p:nvSpPr>
            <p:spPr>
              <a:xfrm>
                <a:off x="2187" y="8037"/>
                <a:ext cx="5584" cy="6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sz="2000">
                    <a:latin typeface="Bahnschrift" panose="020B0502040204020203" charset="0"/>
                    <a:cs typeface="Bahnschrift" panose="020B0502040204020203" charset="0"/>
                  </a:rPr>
                  <a:t>Server Running.....</a:t>
                </a:r>
                <a:endParaRPr lang="en-US" sz="2000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pic>
            <p:nvPicPr>
              <p:cNvPr id="6149" name="Picture 5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09" y="6342"/>
                <a:ext cx="6226" cy="4016"/>
              </a:xfrm>
              <a:prstGeom prst="rect">
                <a:avLst/>
              </a:prstGeom>
              <a:noFill/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42" name="Group 141"/>
            <p:cNvGrpSpPr/>
            <p:nvPr/>
          </p:nvGrpSpPr>
          <p:grpSpPr>
            <a:xfrm>
              <a:off x="2681" y="2205"/>
              <a:ext cx="11961" cy="3698"/>
              <a:chOff x="2853" y="2205"/>
              <a:chExt cx="11961" cy="3698"/>
            </a:xfrm>
          </p:grpSpPr>
          <p:pic>
            <p:nvPicPr>
              <p:cNvPr id="6147" name="Picture 3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53" y="2205"/>
                <a:ext cx="5743" cy="3698"/>
              </a:xfrm>
              <a:prstGeom prst="rect">
                <a:avLst/>
              </a:prstGeom>
              <a:noFill/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3" name="Text Box 142"/>
              <p:cNvSpPr txBox="1"/>
              <p:nvPr/>
            </p:nvSpPr>
            <p:spPr>
              <a:xfrm>
                <a:off x="9230" y="3741"/>
                <a:ext cx="5584" cy="6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sz="2000">
                    <a:latin typeface="Bahnschrift" panose="020B0502040204020203" charset="0"/>
                    <a:cs typeface="Bahnschrift" panose="020B0502040204020203" charset="0"/>
                  </a:rPr>
                  <a:t>Error Page</a:t>
                </a:r>
                <a:endParaRPr lang="en-US" sz="2000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</p:grpSp>
      </p:grpSp>
      <p:grpSp>
        <p:nvGrpSpPr>
          <p:cNvPr id="144" name="Group 143"/>
          <p:cNvGrpSpPr/>
          <p:nvPr/>
        </p:nvGrpSpPr>
        <p:grpSpPr>
          <a:xfrm>
            <a:off x="1179576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45" name="Group 144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146" name="Rectangles 145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47" name="Group 146"/>
              <p:cNvGrpSpPr/>
              <p:nvPr/>
            </p:nvGrpSpPr>
            <p:grpSpPr>
              <a:xfrm>
                <a:off x="-1" y="1729"/>
                <a:ext cx="1811" cy="1521"/>
                <a:chOff x="-1" y="1729"/>
                <a:chExt cx="1811" cy="1521"/>
              </a:xfrm>
            </p:grpSpPr>
            <p:sp>
              <p:nvSpPr>
                <p:cNvPr id="148" name="Isosceles Triangle 147">
                  <a:hlinkClick r:id="rId15" action="ppaction://hlinksldjump"/>
                </p:cNvPr>
                <p:cNvSpPr/>
                <p:nvPr/>
              </p:nvSpPr>
              <p:spPr>
                <a:xfrm rot="5400000">
                  <a:off x="144" y="1584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49" name="Text Box 148"/>
                <p:cNvSpPr txBox="1"/>
                <p:nvPr/>
              </p:nvSpPr>
              <p:spPr>
                <a:xfrm>
                  <a:off x="-1" y="2117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10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50" name="Text Box 149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Conclusion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151" name="Text Box 150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R-M Translator bridges the language gap between Rakhine and Myanmar speakers.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Its provides accurate, real-time translations using advanced knowledge-base and a user- friendly interface.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Explore the system and experience the benefits of seamless cross-language communication.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Ongoing improvements to the translation model with additional data.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In the future, we will try to add native speaking and linguistic experts to validate translation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1197864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3" name="Group 152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154" name="Rectangles 153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55" name="Group 154"/>
              <p:cNvGrpSpPr/>
              <p:nvPr/>
            </p:nvGrpSpPr>
            <p:grpSpPr>
              <a:xfrm>
                <a:off x="-1" y="1873"/>
                <a:ext cx="1811" cy="1521"/>
                <a:chOff x="-1" y="1873"/>
                <a:chExt cx="1811" cy="1521"/>
              </a:xfrm>
            </p:grpSpPr>
            <p:sp>
              <p:nvSpPr>
                <p:cNvPr id="156" name="Isosceles Triangle 155">
                  <a:hlinkClick r:id="rId16" action="ppaction://hlinksldjump"/>
                </p:cNvPr>
                <p:cNvSpPr/>
                <p:nvPr/>
              </p:nvSpPr>
              <p:spPr>
                <a:xfrm rot="5400000">
                  <a:off x="144" y="1728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57" name="Text Box 156"/>
                <p:cNvSpPr txBox="1"/>
                <p:nvPr/>
              </p:nvSpPr>
              <p:spPr>
                <a:xfrm>
                  <a:off x="-1" y="2261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11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58" name="Text Box 157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References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159" name="Text Box 158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Distributed Systems Concepts  and Design”, by George Coulouris, Jean Dollimore, Tim Kindberg and Gordon Blair, 5th Edition, ISBN-10: 0-13-214301-1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u="sng" dirty="0">
                  <a:solidFill>
                    <a:srgbClr val="0F6CBF"/>
                  </a:solidFill>
                  <a:latin typeface="Bahnschrift" panose="020B0502040204020203" charset="0"/>
                  <a:cs typeface="Bahnschrift" panose="020B0502040204020203" charset="0"/>
                  <a:sym typeface="+mn-ea"/>
                </a:rPr>
                <a:t>https://github.com/Rabbit-Converter/Rabbit</a:t>
              </a:r>
              <a:endParaRPr lang="en-US" sz="1400" u="sng" dirty="0">
                <a:solidFill>
                  <a:srgbClr val="0F6CBF"/>
                </a:solidFill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-635" y="635"/>
            <a:ext cx="10333355" cy="6858000"/>
            <a:chOff x="-1" y="1"/>
            <a:chExt cx="16273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6" name="Rectangles 15"/>
            <p:cNvSpPr/>
            <p:nvPr/>
          </p:nvSpPr>
          <p:spPr>
            <a:xfrm>
              <a:off x="0" y="1"/>
              <a:ext cx="16272" cy="1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sp>
          <p:nvSpPr>
            <p:cNvPr id="17" name="TextBox 7"/>
            <p:cNvSpPr txBox="1"/>
            <p:nvPr/>
          </p:nvSpPr>
          <p:spPr>
            <a:xfrm>
              <a:off x="2377" y="4904"/>
              <a:ext cx="12788" cy="5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algn="ctr">
                <a:lnSpc>
                  <a:spcPct val="150000"/>
                </a:lnSpc>
              </a:pPr>
              <a:r>
                <a:rPr lang="en-US" sz="2000" b="1" dirty="0" smtClean="0">
                  <a:latin typeface="Bahnschrift" panose="020B0502040204020203" charset="0"/>
                  <a:cs typeface="Bahnschrift" panose="020B0502040204020203" charset="0"/>
                </a:rPr>
                <a:t>RAKHINE</a:t>
              </a:r>
              <a:r>
                <a:rPr lang="en-US" sz="2000" b="1" dirty="0" smtClean="0">
                  <a:latin typeface="Bahnschrift" panose="020B0502040204020203" charset="0"/>
                  <a:cs typeface="Bahnschrift" panose="020B0502040204020203" charset="0"/>
                  <a:sym typeface="Wingdings" panose="05000000000000000000" pitchFamily="2" charset="2"/>
                </a:rPr>
                <a:t></a:t>
              </a:r>
              <a:r>
                <a:rPr lang="en-US" sz="2000" b="1" dirty="0" smtClean="0">
                  <a:latin typeface="Bahnschrift" panose="020B0502040204020203" charset="0"/>
                  <a:cs typeface="Bahnschrift" panose="020B0502040204020203" charset="0"/>
                </a:rPr>
                <a:t>MYANMAR TRANSLATOR</a:t>
              </a:r>
              <a:endParaRPr lang="en-US" sz="2000" b="1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Semester-VIII(Group-IV)</a:t>
              </a:r>
              <a:endParaRPr lang="en-US" sz="1600" b="1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					Supervised By</a:t>
              </a: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			       		 </a:t>
              </a:r>
              <a:r>
                <a:rPr lang="en-US" sz="1600" b="1" dirty="0" err="1" smtClean="0">
                  <a:latin typeface="Bahnschrift" panose="020B0502040204020203" charset="0"/>
                  <a:cs typeface="Bahnschrift" panose="020B0502040204020203" charset="0"/>
                </a:rPr>
                <a:t>Dr.Khin</a:t>
              </a: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 Lay </a:t>
              </a:r>
              <a:r>
                <a:rPr lang="en-US" sz="1600" b="1" dirty="0" err="1" smtClean="0">
                  <a:latin typeface="Bahnschrift" panose="020B0502040204020203" charset="0"/>
                  <a:cs typeface="Bahnschrift" panose="020B0502040204020203" charset="0"/>
                </a:rPr>
                <a:t>Thwin</a:t>
              </a: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		         	     	 	Professor</a:t>
              </a: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		</a:t>
              </a:r>
              <a:r>
                <a:rPr lang="en-US" sz="16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       		Faculty of Computer Science</a:t>
              </a: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endParaRPr lang="en-US" sz="1600" b="1" dirty="0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pic>
          <p:nvPicPr>
            <p:cNvPr id="18" name="Picture 17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0" y="1854"/>
              <a:ext cx="2262" cy="2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6"/>
            <p:cNvSpPr txBox="1"/>
            <p:nvPr/>
          </p:nvSpPr>
          <p:spPr>
            <a:xfrm>
              <a:off x="2162" y="688"/>
              <a:ext cx="13218" cy="7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</a:rPr>
                <a:t>UNIVERSITY OF COMPUTER STUDIES (PATHEIN)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-1" y="432"/>
              <a:ext cx="1810" cy="1520"/>
              <a:chOff x="-1" y="432"/>
              <a:chExt cx="1810" cy="1520"/>
            </a:xfrm>
          </p:grpSpPr>
          <p:sp>
            <p:nvSpPr>
              <p:cNvPr id="21" name="Isosceles Triangle 20">
                <a:hlinkClick r:id="" action="ppaction://hlinkshowjump?jump=firstslide"/>
              </p:cNvPr>
              <p:cNvSpPr/>
              <p:nvPr/>
            </p:nvSpPr>
            <p:spPr>
              <a:xfrm rot="5400000">
                <a:off x="144" y="287"/>
                <a:ext cx="1521" cy="1811"/>
              </a:xfrm>
              <a:prstGeom prst="triangle">
                <a:avLst/>
              </a:prstGeom>
              <a:solidFill>
                <a:srgbClr val="0F6CBF"/>
              </a:solidFill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sp>
            <p:nvSpPr>
              <p:cNvPr id="22" name="Text Box 21"/>
              <p:cNvSpPr txBox="1"/>
              <p:nvPr/>
            </p:nvSpPr>
            <p:spPr>
              <a:xfrm>
                <a:off x="-1" y="827"/>
                <a:ext cx="1307" cy="7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p>
                <a:pPr algn="ctr"/>
                <a:r>
                  <a: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rPr>
                  <a:t>01</a:t>
                </a:r>
                <a:endParaRPr lang="en-US" sz="3000" b="1">
                  <a:solidFill>
                    <a:schemeClr val="bg1"/>
                  </a:solidFill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18288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67" name="Group 66"/>
            <p:cNvGrpSpPr/>
            <p:nvPr/>
          </p:nvGrpSpPr>
          <p:grpSpPr>
            <a:xfrm rot="0"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68" name="Rectangles 67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-1" y="577"/>
                <a:ext cx="1811" cy="1521"/>
                <a:chOff x="-1" y="577"/>
                <a:chExt cx="1811" cy="1521"/>
              </a:xfrm>
            </p:grpSpPr>
            <p:sp>
              <p:nvSpPr>
                <p:cNvPr id="70" name="Isosceles Triangle 69">
                  <a:hlinkClick r:id="rId2" action="ppaction://hlinksldjump"/>
                </p:cNvPr>
                <p:cNvSpPr/>
                <p:nvPr/>
              </p:nvSpPr>
              <p:spPr>
                <a:xfrm rot="5400000">
                  <a:off x="144" y="432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71" name="Text Box 70"/>
                <p:cNvSpPr txBox="1"/>
                <p:nvPr/>
              </p:nvSpPr>
              <p:spPr>
                <a:xfrm>
                  <a:off x="0" y="972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02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72" name="Text Box 71"/>
            <p:cNvSpPr txBox="1"/>
            <p:nvPr/>
          </p:nvSpPr>
          <p:spPr>
            <a:xfrm>
              <a:off x="5695" y="978"/>
              <a:ext cx="4881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 smtClean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GROUP MEMBERS</a:t>
              </a:r>
              <a:endParaRPr lang="en-US" sz="2500" b="1" dirty="0" smtClean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73" name="TextBox 10"/>
            <p:cNvSpPr txBox="1"/>
            <p:nvPr/>
          </p:nvSpPr>
          <p:spPr>
            <a:xfrm>
              <a:off x="3513" y="2526"/>
              <a:ext cx="9246" cy="70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marL="342900" indent="-342900" algn="l">
                <a:lnSpc>
                  <a:spcPct val="150000"/>
                </a:lnSpc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KYAW ZAYA (LEADER)			VIIICS-41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TUN KYAWAY SOE			VIIICS-32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HNIN THANDAR TUN			VIIICS-33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MIN KHANT ZAW	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VIIICS-36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KYAW WIN TUN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	VIIICS-42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HSU </a:t>
              </a:r>
              <a:r>
                <a:rPr lang="en-US" sz="1400" b="1" dirty="0" err="1" smtClean="0">
                  <a:latin typeface="Bahnschrift" panose="020B0502040204020203" charset="0"/>
                  <a:cs typeface="Bahnschrift" panose="020B0502040204020203" charset="0"/>
                </a:rPr>
                <a:t>HSU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 LIN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		VIIICS-43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KHIN SOE </a:t>
              </a:r>
              <a:r>
                <a:rPr lang="en-US" sz="1400" b="1" dirty="0" err="1" smtClean="0">
                  <a:latin typeface="Bahnschrift" panose="020B0502040204020203" charset="0"/>
                  <a:cs typeface="Bahnschrift" panose="020B0502040204020203" charset="0"/>
                </a:rPr>
                <a:t>SOE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 AUNG			VIIICS-49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KYE SIN WIN NAING			VIIICS-50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TOE </a:t>
              </a:r>
              <a:r>
                <a:rPr lang="en-US" sz="1400" b="1" dirty="0" err="1" smtClean="0">
                  <a:latin typeface="Bahnschrift" panose="020B0502040204020203" charset="0"/>
                  <a:cs typeface="Bahnschrift" panose="020B0502040204020203" charset="0"/>
                </a:rPr>
                <a:t>TOE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 AYE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		VIIICS-52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AUNG MYO THU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	VIIICT-10</a:t>
              </a:r>
              <a:endParaRPr lang="en-US" sz="1400" b="1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endParaRPr lang="en-US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buAutoNum type="arabicPeriod"/>
              </a:pPr>
              <a:endParaRPr lang="en-US" dirty="0">
                <a:latin typeface="Bahnschrift" panose="020B0502040204020203" charset="0"/>
                <a:cs typeface="Bahnschrift" panose="020B0502040204020203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6576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83" name="Group 82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84" name="Rectangles 83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-1" y="721"/>
                <a:ext cx="1811" cy="1521"/>
                <a:chOff x="-1" y="721"/>
                <a:chExt cx="1811" cy="1521"/>
              </a:xfrm>
            </p:grpSpPr>
            <p:sp>
              <p:nvSpPr>
                <p:cNvPr id="86" name="Isosceles Triangle 85">
                  <a:hlinkClick r:id="rId3" action="ppaction://hlinksldjump"/>
                </p:cNvPr>
                <p:cNvSpPr/>
                <p:nvPr/>
              </p:nvSpPr>
              <p:spPr>
                <a:xfrm rot="5400000">
                  <a:off x="144" y="576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87" name="Text Box 86"/>
                <p:cNvSpPr txBox="1"/>
                <p:nvPr/>
              </p:nvSpPr>
              <p:spPr>
                <a:xfrm>
                  <a:off x="0" y="1116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03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88" name="Text Box 87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>
                  <a:latin typeface="Bahnschrift" panose="020B0502040204020203" charset="0"/>
                  <a:cs typeface="Bahnschrift" panose="020B0502040204020203" charset="0"/>
                </a:rPr>
                <a:t>Introduction</a:t>
              </a:r>
              <a:endParaRPr lang="en-US" sz="2500" b="1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sp>
          <p:nvSpPr>
            <p:cNvPr id="89" name="Text Box 88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latin typeface="Bahnschrift" panose="020B0502040204020203" charset="0"/>
                  <a:cs typeface="Bahnschrift" panose="020B0502040204020203" charset="0"/>
                </a:rPr>
                <a:t>In Myanmar, it can be challenging for people who speak languages like Rakhine, Shan, Mon, etc., to communicate with those who speak Myanmar due to language differences.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latin typeface="Bahnschrift" panose="020B0502040204020203" charset="0"/>
                  <a:cs typeface="Bahnschrift" panose="020B0502040204020203" charset="0"/>
                </a:rPr>
                <a:t>Our translation system based on Distributed Systems RMI is designed to make it easier to translate Rakhine to Myanmar, helping people understand each other better.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latin typeface="Bahnschrift" panose="020B0502040204020203" charset="0"/>
                  <a:cs typeface="Bahnschrift" panose="020B0502040204020203" charset="0"/>
                </a:rPr>
                <a:t>This system not only facilitates better understanding between Rakhine and Myanmar speakers but also promotes inclusivity and cohesion within the country.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latin typeface="Bahnschrift" panose="020B0502040204020203" charset="0"/>
                  <a:cs typeface="Bahnschrift" panose="020B0502040204020203" charset="0"/>
                </a:rPr>
                <a:t>This system will improve communication and bring people closer together.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4864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91" name="Group 90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92" name="Rectangles 91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93" name="Group 92"/>
              <p:cNvGrpSpPr/>
              <p:nvPr/>
            </p:nvGrpSpPr>
            <p:grpSpPr>
              <a:xfrm>
                <a:off x="-1" y="865"/>
                <a:ext cx="1811" cy="1521"/>
                <a:chOff x="-1" y="865"/>
                <a:chExt cx="1811" cy="1521"/>
              </a:xfrm>
            </p:grpSpPr>
            <p:sp>
              <p:nvSpPr>
                <p:cNvPr id="94" name="Isosceles Triangle 93">
                  <a:hlinkClick r:id="rId4" action="ppaction://hlinksldjump"/>
                </p:cNvPr>
                <p:cNvSpPr/>
                <p:nvPr/>
              </p:nvSpPr>
              <p:spPr>
                <a:xfrm rot="5400000">
                  <a:off x="144" y="720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95" name="Text Box 94"/>
                <p:cNvSpPr txBox="1"/>
                <p:nvPr/>
              </p:nvSpPr>
              <p:spPr>
                <a:xfrm>
                  <a:off x="0" y="1253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04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96" name="Text Box 95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Background Theory</a:t>
              </a:r>
              <a:endParaRPr lang="en-US" sz="2500" b="1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sp>
          <p:nvSpPr>
            <p:cNvPr id="97" name="Text Box 96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Focuses on conveying the meaning and impact of the original text in the target language. 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Aims to preserve the exact form and structure of the original text.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This approach is more focused on maintaining the exact wording and grammatical structure.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Remote method invocation(RMI): RMI is a java API that allows an object residing in one Java virtual machine(JVM) to invoke methods on an object in another JVM.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Stubs and Skeletons: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Stubs act as a client-side proxy that forwards method calls to the  remote object.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Skeletons (in older RMI versions) receive method calls on the server side and dispatch them to the actual remote object.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3152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99" name="Group 98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100" name="Rectangles 99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-1" y="1009"/>
                <a:ext cx="1811" cy="1521"/>
                <a:chOff x="-1" y="1009"/>
                <a:chExt cx="1811" cy="1521"/>
              </a:xfrm>
            </p:grpSpPr>
            <p:sp>
              <p:nvSpPr>
                <p:cNvPr id="102" name="Isosceles Triangle 101">
                  <a:hlinkClick r:id="rId5" action="ppaction://hlinksldjump"/>
                </p:cNvPr>
                <p:cNvSpPr/>
                <p:nvPr/>
              </p:nvSpPr>
              <p:spPr>
                <a:xfrm rot="5400000">
                  <a:off x="144" y="864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03" name="Text Box 102"/>
                <p:cNvSpPr txBox="1"/>
                <p:nvPr/>
              </p:nvSpPr>
              <p:spPr>
                <a:xfrm>
                  <a:off x="-1" y="1397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05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04" name="Text Box 103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Server Site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105" name="Text Box 104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core component on the server site is the translation engine.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Manages a database of Rakhine-Myanmar text pairs, which are used to train and improve the translation models.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server exposes an API that clients can call to submit text for translation.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Processes incoming requests, applies the translation engine, and responds with translated text to the client.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server defines one or more remote interfaces, which declare the methods that can be invoked remotely.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When a client invokes a method, the RMI runtime on the server receives the request.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most important thing is to run the server first and then the server will start.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91440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07" name="Group 106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108" name="Rectangles 107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-1" y="1153"/>
                <a:ext cx="1811" cy="1521"/>
                <a:chOff x="-1" y="1153"/>
                <a:chExt cx="1811" cy="1521"/>
              </a:xfrm>
            </p:grpSpPr>
            <p:sp>
              <p:nvSpPr>
                <p:cNvPr id="110" name="Isosceles Triangle 109">
                  <a:hlinkClick r:id="rId6" action="ppaction://hlinksldjump"/>
                </p:cNvPr>
                <p:cNvSpPr/>
                <p:nvPr/>
              </p:nvSpPr>
              <p:spPr>
                <a:xfrm rot="5400000">
                  <a:off x="144" y="1008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11" name="Text Box 110"/>
                <p:cNvSpPr txBox="1"/>
                <p:nvPr/>
              </p:nvSpPr>
              <p:spPr>
                <a:xfrm>
                  <a:off x="-1" y="1541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06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12" name="Text Box 111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Client Side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113" name="Text Box 112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User Interface(UI): Provides a simple and intuitive interface for users to input  text and view translated  text.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As soon as the user insert language on the text form and translate automatically and immediately.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Connects to the server side API to send text and receive translations.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If the client use this translator without running the server, an error message will be displayed.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Manages requests to the server, processes responses, and updates the UI with the translation.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User can copy translated Rakhine language, Myanmar language, and both of these languages.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097280" y="0"/>
            <a:ext cx="10332720" cy="6858000"/>
            <a:chOff x="0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15" name="Group 114"/>
            <p:cNvGrpSpPr/>
            <p:nvPr/>
          </p:nvGrpSpPr>
          <p:grpSpPr>
            <a:xfrm>
              <a:off x="0" y="1"/>
              <a:ext cx="16273" cy="10800"/>
              <a:chOff x="-1" y="1"/>
              <a:chExt cx="16273" cy="10800"/>
            </a:xfrm>
          </p:grpSpPr>
          <p:sp>
            <p:nvSpPr>
              <p:cNvPr id="116" name="Rectangles 115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-1" y="1297"/>
                <a:ext cx="1811" cy="1521"/>
                <a:chOff x="-1" y="1297"/>
                <a:chExt cx="1811" cy="1521"/>
              </a:xfrm>
            </p:grpSpPr>
            <p:sp>
              <p:nvSpPr>
                <p:cNvPr id="118" name="Isosceles Triangle 117">
                  <a:hlinkClick r:id="rId7" action="ppaction://hlinksldjump"/>
                </p:cNvPr>
                <p:cNvSpPr/>
                <p:nvPr/>
              </p:nvSpPr>
              <p:spPr>
                <a:xfrm rot="5400000">
                  <a:off x="144" y="1152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19" name="Text Box 118"/>
                <p:cNvSpPr txBox="1"/>
                <p:nvPr/>
              </p:nvSpPr>
              <p:spPr>
                <a:xfrm>
                  <a:off x="-1" y="1685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07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20" name="Text Box 119"/>
            <p:cNvSpPr txBox="1"/>
            <p:nvPr/>
          </p:nvSpPr>
          <p:spPr>
            <a:xfrm>
              <a:off x="4235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Implementation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4" y="2294"/>
              <a:ext cx="10878" cy="6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1" name="Text Box 120"/>
            <p:cNvSpPr txBox="1"/>
            <p:nvPr/>
          </p:nvSpPr>
          <p:spPr>
            <a:xfrm>
              <a:off x="3758" y="8404"/>
              <a:ext cx="9929" cy="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500">
                  <a:latin typeface="Bahnschrift" panose="020B0502040204020203" charset="0"/>
                  <a:cs typeface="Bahnschrift" panose="020B0502040204020203" charset="0"/>
                </a:rPr>
                <a:t>The role of proxy skeleton and in remote method invocation</a:t>
              </a:r>
              <a:endParaRPr lang="en-US" sz="1500">
                <a:latin typeface="Bahnschrift" panose="020B0502040204020203" charset="0"/>
                <a:cs typeface="Bahnschrift" panose="020B0502040204020203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280160" y="0"/>
            <a:ext cx="10332720" cy="6858000"/>
            <a:chOff x="0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3" name="Group 122"/>
            <p:cNvGrpSpPr/>
            <p:nvPr/>
          </p:nvGrpSpPr>
          <p:grpSpPr>
            <a:xfrm>
              <a:off x="0" y="1"/>
              <a:ext cx="16273" cy="10800"/>
              <a:chOff x="-1" y="1"/>
              <a:chExt cx="16273" cy="10800"/>
            </a:xfrm>
          </p:grpSpPr>
          <p:sp>
            <p:nvSpPr>
              <p:cNvPr id="124" name="Rectangles 123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>
                <a:off x="-1" y="1441"/>
                <a:ext cx="1811" cy="1521"/>
                <a:chOff x="-1" y="1441"/>
                <a:chExt cx="1811" cy="1521"/>
              </a:xfrm>
            </p:grpSpPr>
            <p:sp>
              <p:nvSpPr>
                <p:cNvPr id="126" name="Isosceles Triangle 125">
                  <a:hlinkClick r:id="rId9" action="ppaction://hlinksldjump"/>
                </p:cNvPr>
                <p:cNvSpPr/>
                <p:nvPr/>
              </p:nvSpPr>
              <p:spPr>
                <a:xfrm rot="5400000">
                  <a:off x="144" y="1296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27" name="Text Box 126"/>
                <p:cNvSpPr txBox="1"/>
                <p:nvPr/>
              </p:nvSpPr>
              <p:spPr>
                <a:xfrm>
                  <a:off x="-1" y="1829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08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28" name="Text Box 127"/>
            <p:cNvSpPr txBox="1"/>
            <p:nvPr/>
          </p:nvSpPr>
          <p:spPr>
            <a:xfrm>
              <a:off x="4235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Implementation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2434" y="1989"/>
              <a:ext cx="11045" cy="3975"/>
              <a:chOff x="2434" y="1989"/>
              <a:chExt cx="11045" cy="3975"/>
            </a:xfrm>
          </p:grpSpPr>
          <p:sp>
            <p:nvSpPr>
              <p:cNvPr id="130" name="Text Box 129"/>
              <p:cNvSpPr txBox="1"/>
              <p:nvPr/>
            </p:nvSpPr>
            <p:spPr>
              <a:xfrm>
                <a:off x="7895" y="3664"/>
                <a:ext cx="5584" cy="6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/>
                <a:r>
                  <a:rPr lang="en-US" sz="2000">
                    <a:latin typeface="Bahnschrift" panose="020B0502040204020203" charset="0"/>
                    <a:cs typeface="Bahnschrift" panose="020B0502040204020203" charset="0"/>
                  </a:rPr>
                  <a:t>Loading Page</a:t>
                </a:r>
                <a:endParaRPr lang="en-US" sz="2000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pic>
            <p:nvPicPr>
              <p:cNvPr id="14" name="Picture 2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4" y="1989"/>
                <a:ext cx="5337" cy="3975"/>
              </a:xfrm>
              <a:prstGeom prst="rect">
                <a:avLst/>
              </a:prstGeom>
              <a:noFill/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31" name="Group 130"/>
            <p:cNvGrpSpPr/>
            <p:nvPr/>
          </p:nvGrpSpPr>
          <p:grpSpPr>
            <a:xfrm>
              <a:off x="2311" y="5653"/>
              <a:ext cx="12687" cy="4836"/>
              <a:chOff x="2311" y="5653"/>
              <a:chExt cx="12687" cy="4836"/>
            </a:xfrm>
          </p:grpSpPr>
          <p:sp>
            <p:nvSpPr>
              <p:cNvPr id="132" name="Text Box 131"/>
              <p:cNvSpPr txBox="1"/>
              <p:nvPr/>
            </p:nvSpPr>
            <p:spPr>
              <a:xfrm>
                <a:off x="2311" y="7759"/>
                <a:ext cx="5584" cy="6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r"/>
                <a:r>
                  <a:rPr lang="en-US" sz="2000">
                    <a:latin typeface="Bahnschrift" panose="020B0502040204020203" charset="0"/>
                    <a:cs typeface="Bahnschrift" panose="020B0502040204020203" charset="0"/>
                  </a:rPr>
                  <a:t>Translation Page</a:t>
                </a:r>
                <a:endParaRPr lang="en-US" sz="2000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6" y="5653"/>
                <a:ext cx="6723" cy="4837"/>
              </a:xfrm>
              <a:prstGeom prst="rect">
                <a:avLst/>
              </a:prstGeom>
              <a:noFill/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133" name="Group 132"/>
          <p:cNvGrpSpPr/>
          <p:nvPr/>
        </p:nvGrpSpPr>
        <p:grpSpPr>
          <a:xfrm>
            <a:off x="1463040" y="0"/>
            <a:ext cx="10332720" cy="6858000"/>
            <a:chOff x="0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34" name="Group 133"/>
            <p:cNvGrpSpPr/>
            <p:nvPr/>
          </p:nvGrpSpPr>
          <p:grpSpPr>
            <a:xfrm>
              <a:off x="0" y="1"/>
              <a:ext cx="16273" cy="10800"/>
              <a:chOff x="-1" y="1"/>
              <a:chExt cx="16273" cy="10800"/>
            </a:xfrm>
          </p:grpSpPr>
          <p:sp>
            <p:nvSpPr>
              <p:cNvPr id="135" name="Rectangles 134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-1" y="1585"/>
                <a:ext cx="1811" cy="1521"/>
                <a:chOff x="-1" y="1585"/>
                <a:chExt cx="1811" cy="1521"/>
              </a:xfrm>
            </p:grpSpPr>
            <p:sp>
              <p:nvSpPr>
                <p:cNvPr id="137" name="Isosceles Triangle 136">
                  <a:hlinkClick r:id="rId12" action="ppaction://hlinksldjump"/>
                </p:cNvPr>
                <p:cNvSpPr/>
                <p:nvPr/>
              </p:nvSpPr>
              <p:spPr>
                <a:xfrm rot="5400000">
                  <a:off x="144" y="1440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38" name="Text Box 137"/>
                <p:cNvSpPr txBox="1"/>
                <p:nvPr/>
              </p:nvSpPr>
              <p:spPr>
                <a:xfrm>
                  <a:off x="-1" y="1973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09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39" name="Text Box 138"/>
            <p:cNvSpPr txBox="1"/>
            <p:nvPr/>
          </p:nvSpPr>
          <p:spPr>
            <a:xfrm>
              <a:off x="4235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Implementation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2187" y="6342"/>
              <a:ext cx="12948" cy="4016"/>
              <a:chOff x="2187" y="6342"/>
              <a:chExt cx="12948" cy="4016"/>
            </a:xfrm>
          </p:grpSpPr>
          <p:sp>
            <p:nvSpPr>
              <p:cNvPr id="141" name="Text Box 140"/>
              <p:cNvSpPr txBox="1"/>
              <p:nvPr/>
            </p:nvSpPr>
            <p:spPr>
              <a:xfrm>
                <a:off x="2187" y="8037"/>
                <a:ext cx="5584" cy="6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sz="2000">
                    <a:latin typeface="Bahnschrift" panose="020B0502040204020203" charset="0"/>
                    <a:cs typeface="Bahnschrift" panose="020B0502040204020203" charset="0"/>
                  </a:rPr>
                  <a:t>Server Running.....</a:t>
                </a:r>
                <a:endParaRPr lang="en-US" sz="2000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pic>
            <p:nvPicPr>
              <p:cNvPr id="23" name="Picture 5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09" y="6342"/>
                <a:ext cx="6226" cy="4016"/>
              </a:xfrm>
              <a:prstGeom prst="rect">
                <a:avLst/>
              </a:prstGeom>
              <a:noFill/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42" name="Group 141"/>
            <p:cNvGrpSpPr/>
            <p:nvPr/>
          </p:nvGrpSpPr>
          <p:grpSpPr>
            <a:xfrm>
              <a:off x="2681" y="2205"/>
              <a:ext cx="11961" cy="3698"/>
              <a:chOff x="2853" y="2205"/>
              <a:chExt cx="11961" cy="3698"/>
            </a:xfrm>
          </p:grpSpPr>
          <p:pic>
            <p:nvPicPr>
              <p:cNvPr id="24" name="Picture 3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53" y="2205"/>
                <a:ext cx="5743" cy="3698"/>
              </a:xfrm>
              <a:prstGeom prst="rect">
                <a:avLst/>
              </a:prstGeom>
              <a:noFill/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3" name="Text Box 142"/>
              <p:cNvSpPr txBox="1"/>
              <p:nvPr/>
            </p:nvSpPr>
            <p:spPr>
              <a:xfrm>
                <a:off x="9230" y="3741"/>
                <a:ext cx="5584" cy="6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sz="2000">
                    <a:latin typeface="Bahnschrift" panose="020B0502040204020203" charset="0"/>
                    <a:cs typeface="Bahnschrift" panose="020B0502040204020203" charset="0"/>
                  </a:rPr>
                  <a:t>Error Page</a:t>
                </a:r>
                <a:endParaRPr lang="en-US" sz="2000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</p:grpSp>
      </p:grpSp>
      <p:grpSp>
        <p:nvGrpSpPr>
          <p:cNvPr id="144" name="Group 143"/>
          <p:cNvGrpSpPr/>
          <p:nvPr/>
        </p:nvGrpSpPr>
        <p:grpSpPr>
          <a:xfrm>
            <a:off x="164592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45" name="Group 144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146" name="Rectangles 145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47" name="Group 146"/>
              <p:cNvGrpSpPr/>
              <p:nvPr/>
            </p:nvGrpSpPr>
            <p:grpSpPr>
              <a:xfrm>
                <a:off x="-1" y="1729"/>
                <a:ext cx="1811" cy="1521"/>
                <a:chOff x="-1" y="1729"/>
                <a:chExt cx="1811" cy="1521"/>
              </a:xfrm>
            </p:grpSpPr>
            <p:sp>
              <p:nvSpPr>
                <p:cNvPr id="148" name="Isosceles Triangle 147">
                  <a:hlinkClick r:id="rId15" action="ppaction://hlinksldjump"/>
                </p:cNvPr>
                <p:cNvSpPr/>
                <p:nvPr/>
              </p:nvSpPr>
              <p:spPr>
                <a:xfrm rot="5400000">
                  <a:off x="144" y="1584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49" name="Text Box 148"/>
                <p:cNvSpPr txBox="1"/>
                <p:nvPr/>
              </p:nvSpPr>
              <p:spPr>
                <a:xfrm>
                  <a:off x="-1" y="2117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10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50" name="Text Box 149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Conclusion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151" name="Text Box 150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R-M Translator bridges the language gap between Rakhine and Myanmar speakers.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Its provides accurate, real-time translations using advanced knowledge-base and a user- friendly interface.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Explore the system and experience the benefits of seamless cross-language communication.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Ongoing improvements to the translation model with additional data.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In the future, we will try to add native speaking and linguistic experts to validate translation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1197864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3" name="Group 152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154" name="Rectangles 153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55" name="Group 154"/>
              <p:cNvGrpSpPr/>
              <p:nvPr/>
            </p:nvGrpSpPr>
            <p:grpSpPr>
              <a:xfrm>
                <a:off x="-1" y="1873"/>
                <a:ext cx="1811" cy="1521"/>
                <a:chOff x="-1" y="1873"/>
                <a:chExt cx="1811" cy="1521"/>
              </a:xfrm>
            </p:grpSpPr>
            <p:sp>
              <p:nvSpPr>
                <p:cNvPr id="156" name="Isosceles Triangle 155">
                  <a:hlinkClick r:id="rId16" action="ppaction://hlinksldjump"/>
                </p:cNvPr>
                <p:cNvSpPr/>
                <p:nvPr/>
              </p:nvSpPr>
              <p:spPr>
                <a:xfrm rot="5400000">
                  <a:off x="144" y="1728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57" name="Text Box 156"/>
                <p:cNvSpPr txBox="1"/>
                <p:nvPr/>
              </p:nvSpPr>
              <p:spPr>
                <a:xfrm>
                  <a:off x="-1" y="2261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11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58" name="Text Box 157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References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159" name="Text Box 158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Distributed Systems Concepts  and Design”, by George Coulouris, Jean Dollimore, Tim Kindberg and Gordon Blair, 5th Edition, ISBN-10: 0-13-214301-1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u="sng" dirty="0">
                  <a:solidFill>
                    <a:srgbClr val="0F6CBF"/>
                  </a:solidFill>
                  <a:latin typeface="Bahnschrift" panose="020B0502040204020203" charset="0"/>
                  <a:cs typeface="Bahnschrift" panose="020B0502040204020203" charset="0"/>
                  <a:sym typeface="+mn-ea"/>
                </a:rPr>
                <a:t>https://github.com/Rabbit-Converter/Rabbit</a:t>
              </a:r>
              <a:endParaRPr lang="en-US" sz="1400" u="sng" dirty="0">
                <a:solidFill>
                  <a:srgbClr val="0F6CBF"/>
                </a:solidFill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-635" y="635"/>
            <a:ext cx="10333355" cy="6858000"/>
            <a:chOff x="-1" y="1"/>
            <a:chExt cx="16273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6" name="Rectangles 15"/>
            <p:cNvSpPr/>
            <p:nvPr/>
          </p:nvSpPr>
          <p:spPr>
            <a:xfrm>
              <a:off x="0" y="1"/>
              <a:ext cx="16272" cy="1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sp>
          <p:nvSpPr>
            <p:cNvPr id="17" name="TextBox 7"/>
            <p:cNvSpPr txBox="1"/>
            <p:nvPr/>
          </p:nvSpPr>
          <p:spPr>
            <a:xfrm>
              <a:off x="2377" y="4904"/>
              <a:ext cx="12788" cy="5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algn="ctr">
                <a:lnSpc>
                  <a:spcPct val="150000"/>
                </a:lnSpc>
              </a:pPr>
              <a:r>
                <a:rPr lang="en-US" sz="2000" b="1" dirty="0" smtClean="0">
                  <a:latin typeface="Bahnschrift" panose="020B0502040204020203" charset="0"/>
                  <a:cs typeface="Bahnschrift" panose="020B0502040204020203" charset="0"/>
                </a:rPr>
                <a:t>RAKHINE</a:t>
              </a:r>
              <a:r>
                <a:rPr lang="en-US" sz="2000" b="1" dirty="0" smtClean="0">
                  <a:latin typeface="Bahnschrift" panose="020B0502040204020203" charset="0"/>
                  <a:cs typeface="Bahnschrift" panose="020B0502040204020203" charset="0"/>
                  <a:sym typeface="Wingdings" panose="05000000000000000000" pitchFamily="2" charset="2"/>
                </a:rPr>
                <a:t></a:t>
              </a:r>
              <a:r>
                <a:rPr lang="en-US" sz="2000" b="1" dirty="0" smtClean="0">
                  <a:latin typeface="Bahnschrift" panose="020B0502040204020203" charset="0"/>
                  <a:cs typeface="Bahnschrift" panose="020B0502040204020203" charset="0"/>
                </a:rPr>
                <a:t>MYANMAR TRANSLATOR</a:t>
              </a:r>
              <a:endParaRPr lang="en-US" sz="2000" b="1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Semester-VIII(Group-IV)</a:t>
              </a:r>
              <a:endParaRPr lang="en-US" sz="1600" b="1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					Supervised By</a:t>
              </a: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			       		 </a:t>
              </a:r>
              <a:r>
                <a:rPr lang="en-US" sz="1600" b="1" dirty="0" err="1" smtClean="0">
                  <a:latin typeface="Bahnschrift" panose="020B0502040204020203" charset="0"/>
                  <a:cs typeface="Bahnschrift" panose="020B0502040204020203" charset="0"/>
                </a:rPr>
                <a:t>Dr.Khin</a:t>
              </a: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 Lay </a:t>
              </a:r>
              <a:r>
                <a:rPr lang="en-US" sz="1600" b="1" dirty="0" err="1" smtClean="0">
                  <a:latin typeface="Bahnschrift" panose="020B0502040204020203" charset="0"/>
                  <a:cs typeface="Bahnschrift" panose="020B0502040204020203" charset="0"/>
                </a:rPr>
                <a:t>Thwin</a:t>
              </a: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		         	     	 	Professor</a:t>
              </a: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		</a:t>
              </a:r>
              <a:r>
                <a:rPr lang="en-US" sz="16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       		Faculty of Computer Science</a:t>
              </a: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endParaRPr lang="en-US" sz="1600" b="1" dirty="0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pic>
          <p:nvPicPr>
            <p:cNvPr id="18" name="Picture 17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0" y="1854"/>
              <a:ext cx="2262" cy="2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6"/>
            <p:cNvSpPr txBox="1"/>
            <p:nvPr/>
          </p:nvSpPr>
          <p:spPr>
            <a:xfrm>
              <a:off x="2162" y="688"/>
              <a:ext cx="13218" cy="7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</a:rPr>
                <a:t>UNIVERSITY OF COMPUTER STUDIES (PATHEIN)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-1" y="432"/>
              <a:ext cx="1810" cy="1520"/>
              <a:chOff x="-1" y="432"/>
              <a:chExt cx="1810" cy="1520"/>
            </a:xfrm>
          </p:grpSpPr>
          <p:sp>
            <p:nvSpPr>
              <p:cNvPr id="21" name="Isosceles Triangle 20">
                <a:hlinkClick r:id="" action="ppaction://hlinkshowjump?jump=firstslide"/>
              </p:cNvPr>
              <p:cNvSpPr/>
              <p:nvPr/>
            </p:nvSpPr>
            <p:spPr>
              <a:xfrm rot="5400000">
                <a:off x="144" y="287"/>
                <a:ext cx="1521" cy="1811"/>
              </a:xfrm>
              <a:prstGeom prst="triangle">
                <a:avLst/>
              </a:prstGeom>
              <a:solidFill>
                <a:srgbClr val="0F6CBF"/>
              </a:solidFill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sp>
            <p:nvSpPr>
              <p:cNvPr id="22" name="Text Box 21"/>
              <p:cNvSpPr txBox="1"/>
              <p:nvPr/>
            </p:nvSpPr>
            <p:spPr>
              <a:xfrm>
                <a:off x="-1" y="827"/>
                <a:ext cx="1307" cy="7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p>
                <a:pPr algn="ctr"/>
                <a:r>
                  <a: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rPr>
                  <a:t>01</a:t>
                </a:r>
                <a:endParaRPr lang="en-US" sz="3000" b="1">
                  <a:solidFill>
                    <a:schemeClr val="bg1"/>
                  </a:solidFill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18288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67" name="Group 66"/>
            <p:cNvGrpSpPr/>
            <p:nvPr/>
          </p:nvGrpSpPr>
          <p:grpSpPr>
            <a:xfrm rot="0"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68" name="Rectangles 67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-1" y="577"/>
                <a:ext cx="1811" cy="1521"/>
                <a:chOff x="-1" y="577"/>
                <a:chExt cx="1811" cy="1521"/>
              </a:xfrm>
            </p:grpSpPr>
            <p:sp>
              <p:nvSpPr>
                <p:cNvPr id="70" name="Isosceles Triangle 69">
                  <a:hlinkClick r:id="rId2" action="ppaction://hlinksldjump"/>
                </p:cNvPr>
                <p:cNvSpPr/>
                <p:nvPr/>
              </p:nvSpPr>
              <p:spPr>
                <a:xfrm rot="5400000">
                  <a:off x="144" y="432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71" name="Text Box 70"/>
                <p:cNvSpPr txBox="1"/>
                <p:nvPr/>
              </p:nvSpPr>
              <p:spPr>
                <a:xfrm>
                  <a:off x="0" y="972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02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72" name="Text Box 71"/>
            <p:cNvSpPr txBox="1"/>
            <p:nvPr/>
          </p:nvSpPr>
          <p:spPr>
            <a:xfrm>
              <a:off x="5695" y="978"/>
              <a:ext cx="4881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 smtClean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GROUP MEMBERS</a:t>
              </a:r>
              <a:endParaRPr lang="en-US" sz="2500" b="1" dirty="0" smtClean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73" name="TextBox 10"/>
            <p:cNvSpPr txBox="1"/>
            <p:nvPr/>
          </p:nvSpPr>
          <p:spPr>
            <a:xfrm>
              <a:off x="3513" y="2526"/>
              <a:ext cx="9246" cy="70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marL="342900" indent="-342900" algn="l">
                <a:lnSpc>
                  <a:spcPct val="150000"/>
                </a:lnSpc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KYAW ZAYA (LEADER)			VIIICS-41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TUN KYAWAY SOE			VIIICS-32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HNIN THANDAR TUN			VIIICS-33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MIN KHANT ZAW	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VIIICS-36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KYAW WIN TUN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	VIIICS-42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HSU </a:t>
              </a:r>
              <a:r>
                <a:rPr lang="en-US" sz="1400" b="1" dirty="0" err="1" smtClean="0">
                  <a:latin typeface="Bahnschrift" panose="020B0502040204020203" charset="0"/>
                  <a:cs typeface="Bahnschrift" panose="020B0502040204020203" charset="0"/>
                </a:rPr>
                <a:t>HSU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 LIN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		VIIICS-43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KHIN SOE </a:t>
              </a:r>
              <a:r>
                <a:rPr lang="en-US" sz="1400" b="1" dirty="0" err="1" smtClean="0">
                  <a:latin typeface="Bahnschrift" panose="020B0502040204020203" charset="0"/>
                  <a:cs typeface="Bahnschrift" panose="020B0502040204020203" charset="0"/>
                </a:rPr>
                <a:t>SOE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 AUNG			VIIICS-49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KYE SIN WIN NAING			VIIICS-50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TOE </a:t>
              </a:r>
              <a:r>
                <a:rPr lang="en-US" sz="1400" b="1" dirty="0" err="1" smtClean="0">
                  <a:latin typeface="Bahnschrift" panose="020B0502040204020203" charset="0"/>
                  <a:cs typeface="Bahnschrift" panose="020B0502040204020203" charset="0"/>
                </a:rPr>
                <a:t>TOE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 AYE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		VIIICS-52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AUNG MYO THU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	VIIICT-10</a:t>
              </a:r>
              <a:endParaRPr lang="en-US" sz="1400" b="1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endParaRPr lang="en-US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buAutoNum type="arabicPeriod"/>
              </a:pPr>
              <a:endParaRPr lang="en-US" dirty="0">
                <a:latin typeface="Bahnschrift" panose="020B0502040204020203" charset="0"/>
                <a:cs typeface="Bahnschrift" panose="020B0502040204020203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6576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83" name="Group 82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84" name="Rectangles 83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-1" y="721"/>
                <a:ext cx="1811" cy="1521"/>
                <a:chOff x="-1" y="721"/>
                <a:chExt cx="1811" cy="1521"/>
              </a:xfrm>
            </p:grpSpPr>
            <p:sp>
              <p:nvSpPr>
                <p:cNvPr id="86" name="Isosceles Triangle 85">
                  <a:hlinkClick r:id="rId3" action="ppaction://hlinksldjump"/>
                </p:cNvPr>
                <p:cNvSpPr/>
                <p:nvPr/>
              </p:nvSpPr>
              <p:spPr>
                <a:xfrm rot="5400000">
                  <a:off x="144" y="576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87" name="Text Box 86"/>
                <p:cNvSpPr txBox="1"/>
                <p:nvPr/>
              </p:nvSpPr>
              <p:spPr>
                <a:xfrm>
                  <a:off x="0" y="1116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03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88" name="Text Box 87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>
                  <a:latin typeface="Bahnschrift" panose="020B0502040204020203" charset="0"/>
                  <a:cs typeface="Bahnschrift" panose="020B0502040204020203" charset="0"/>
                </a:rPr>
                <a:t>Introduction</a:t>
              </a:r>
              <a:endParaRPr lang="en-US" sz="2500" b="1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sp>
          <p:nvSpPr>
            <p:cNvPr id="89" name="Text Box 88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latin typeface="Bahnschrift" panose="020B0502040204020203" charset="0"/>
                  <a:cs typeface="Bahnschrift" panose="020B0502040204020203" charset="0"/>
                </a:rPr>
                <a:t>In Myanmar, it can be challenging for people who speak languages like Rakhine, Shan, Mon, etc., to communicate with those who speak Myanmar due to language differences.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latin typeface="Bahnschrift" panose="020B0502040204020203" charset="0"/>
                  <a:cs typeface="Bahnschrift" panose="020B0502040204020203" charset="0"/>
                </a:rPr>
                <a:t>Our translation system based on Distributed Systems RMI is designed to make it easier to translate Rakhine to Myanmar, helping people understand each other better.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latin typeface="Bahnschrift" panose="020B0502040204020203" charset="0"/>
                  <a:cs typeface="Bahnschrift" panose="020B0502040204020203" charset="0"/>
                </a:rPr>
                <a:t>This system not only facilitates better understanding between Rakhine and Myanmar speakers but also promotes inclusivity and cohesion within the country.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latin typeface="Bahnschrift" panose="020B0502040204020203" charset="0"/>
                  <a:cs typeface="Bahnschrift" panose="020B0502040204020203" charset="0"/>
                </a:rPr>
                <a:t>This system will improve communication and bring people closer together.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4864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91" name="Group 90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92" name="Rectangles 91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93" name="Group 92"/>
              <p:cNvGrpSpPr/>
              <p:nvPr/>
            </p:nvGrpSpPr>
            <p:grpSpPr>
              <a:xfrm>
                <a:off x="-1" y="865"/>
                <a:ext cx="1811" cy="1521"/>
                <a:chOff x="-1" y="865"/>
                <a:chExt cx="1811" cy="1521"/>
              </a:xfrm>
            </p:grpSpPr>
            <p:sp>
              <p:nvSpPr>
                <p:cNvPr id="94" name="Isosceles Triangle 93">
                  <a:hlinkClick r:id="rId4" action="ppaction://hlinksldjump"/>
                </p:cNvPr>
                <p:cNvSpPr/>
                <p:nvPr/>
              </p:nvSpPr>
              <p:spPr>
                <a:xfrm rot="5400000">
                  <a:off x="144" y="720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95" name="Text Box 94"/>
                <p:cNvSpPr txBox="1"/>
                <p:nvPr/>
              </p:nvSpPr>
              <p:spPr>
                <a:xfrm>
                  <a:off x="0" y="1253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04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96" name="Text Box 95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Background Theory</a:t>
              </a:r>
              <a:endParaRPr lang="en-US" sz="2500" b="1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sp>
          <p:nvSpPr>
            <p:cNvPr id="97" name="Text Box 96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Focuses on conveying the meaning and impact of the original text in the target language. 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Aims to preserve the exact form and structure of the original text.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This approach is more focused on maintaining the exact wording and grammatical structure.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Remote method invocation(RMI): RMI is a java API that allows an object residing in one Java virtual machine(JVM) to invoke methods on an object in another JVM.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Stubs and Skeletons: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Stubs act as a client-side proxy that forwards method calls to the  remote object.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Skeletons (in older RMI versions) receive method calls on the server side and dispatch them to the actual remote object.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3152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99" name="Group 98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100" name="Rectangles 99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-1" y="1009"/>
                <a:ext cx="1811" cy="1521"/>
                <a:chOff x="-1" y="1009"/>
                <a:chExt cx="1811" cy="1521"/>
              </a:xfrm>
            </p:grpSpPr>
            <p:sp>
              <p:nvSpPr>
                <p:cNvPr id="102" name="Isosceles Triangle 101">
                  <a:hlinkClick r:id="rId5" action="ppaction://hlinksldjump"/>
                </p:cNvPr>
                <p:cNvSpPr/>
                <p:nvPr/>
              </p:nvSpPr>
              <p:spPr>
                <a:xfrm rot="5400000">
                  <a:off x="144" y="864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03" name="Text Box 102"/>
                <p:cNvSpPr txBox="1"/>
                <p:nvPr/>
              </p:nvSpPr>
              <p:spPr>
                <a:xfrm>
                  <a:off x="-1" y="1397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05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04" name="Text Box 103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Server Site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105" name="Text Box 104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core component on the server site is the translation engine.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Manages a database of Rakhine-Myanmar text pairs, which are used to train and improve the translation models.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server exposes an API that clients can call to submit text for translation.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Processes incoming requests, applies the translation engine, and responds with translated text to the client.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server defines one or more remote interfaces, which declare the methods that can be invoked remotely.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When a client invokes a method, the RMI runtime on the server receives the request.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most important thing is to run the server first and then the server will start.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91440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07" name="Group 106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108" name="Rectangles 107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-1" y="1153"/>
                <a:ext cx="1811" cy="1521"/>
                <a:chOff x="-1" y="1153"/>
                <a:chExt cx="1811" cy="1521"/>
              </a:xfrm>
            </p:grpSpPr>
            <p:sp>
              <p:nvSpPr>
                <p:cNvPr id="110" name="Isosceles Triangle 109">
                  <a:hlinkClick r:id="rId6" action="ppaction://hlinksldjump"/>
                </p:cNvPr>
                <p:cNvSpPr/>
                <p:nvPr/>
              </p:nvSpPr>
              <p:spPr>
                <a:xfrm rot="5400000">
                  <a:off x="144" y="1008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11" name="Text Box 110"/>
                <p:cNvSpPr txBox="1"/>
                <p:nvPr/>
              </p:nvSpPr>
              <p:spPr>
                <a:xfrm>
                  <a:off x="-1" y="1541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06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12" name="Text Box 111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Client Side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113" name="Text Box 112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User Interface(UI): Provides a simple and intuitive interface for users to input  text and view translated  text.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As soon as the user insert language on the text form and translate automatically and immediately.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Connects to the server side API to send text and receive translations.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If the client use this translator without running the server, an error message will be displayed.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Manages requests to the server, processes responses, and updates the UI with the translation.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User can copy translated Rakhine language, Myanmar language, and both of these languages.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097280" y="0"/>
            <a:ext cx="10332720" cy="6858000"/>
            <a:chOff x="0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15" name="Group 114"/>
            <p:cNvGrpSpPr/>
            <p:nvPr/>
          </p:nvGrpSpPr>
          <p:grpSpPr>
            <a:xfrm>
              <a:off x="0" y="1"/>
              <a:ext cx="16273" cy="10800"/>
              <a:chOff x="-1" y="1"/>
              <a:chExt cx="16273" cy="10800"/>
            </a:xfrm>
          </p:grpSpPr>
          <p:sp>
            <p:nvSpPr>
              <p:cNvPr id="116" name="Rectangles 115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-1" y="1297"/>
                <a:ext cx="1811" cy="1521"/>
                <a:chOff x="-1" y="1297"/>
                <a:chExt cx="1811" cy="1521"/>
              </a:xfrm>
            </p:grpSpPr>
            <p:sp>
              <p:nvSpPr>
                <p:cNvPr id="118" name="Isosceles Triangle 117">
                  <a:hlinkClick r:id="rId7" action="ppaction://hlinksldjump"/>
                </p:cNvPr>
                <p:cNvSpPr/>
                <p:nvPr/>
              </p:nvSpPr>
              <p:spPr>
                <a:xfrm rot="5400000">
                  <a:off x="144" y="1152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19" name="Text Box 118"/>
                <p:cNvSpPr txBox="1"/>
                <p:nvPr/>
              </p:nvSpPr>
              <p:spPr>
                <a:xfrm>
                  <a:off x="-1" y="1685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07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20" name="Text Box 119"/>
            <p:cNvSpPr txBox="1"/>
            <p:nvPr/>
          </p:nvSpPr>
          <p:spPr>
            <a:xfrm>
              <a:off x="4235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Implementation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4" y="2294"/>
              <a:ext cx="10878" cy="6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1" name="Text Box 120"/>
            <p:cNvSpPr txBox="1"/>
            <p:nvPr/>
          </p:nvSpPr>
          <p:spPr>
            <a:xfrm>
              <a:off x="3758" y="8404"/>
              <a:ext cx="9929" cy="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500">
                  <a:latin typeface="Bahnschrift" panose="020B0502040204020203" charset="0"/>
                  <a:cs typeface="Bahnschrift" panose="020B0502040204020203" charset="0"/>
                </a:rPr>
                <a:t>The role of proxy skeleton and in remote method invocation</a:t>
              </a:r>
              <a:endParaRPr lang="en-US" sz="1500">
                <a:latin typeface="Bahnschrift" panose="020B0502040204020203" charset="0"/>
                <a:cs typeface="Bahnschrift" panose="020B0502040204020203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280160" y="0"/>
            <a:ext cx="10332720" cy="6858000"/>
            <a:chOff x="0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3" name="Group 122"/>
            <p:cNvGrpSpPr/>
            <p:nvPr/>
          </p:nvGrpSpPr>
          <p:grpSpPr>
            <a:xfrm>
              <a:off x="0" y="1"/>
              <a:ext cx="16273" cy="10800"/>
              <a:chOff x="-1" y="1"/>
              <a:chExt cx="16273" cy="10800"/>
            </a:xfrm>
          </p:grpSpPr>
          <p:sp>
            <p:nvSpPr>
              <p:cNvPr id="124" name="Rectangles 123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>
                <a:off x="-1" y="1441"/>
                <a:ext cx="1811" cy="1521"/>
                <a:chOff x="-1" y="1441"/>
                <a:chExt cx="1811" cy="1521"/>
              </a:xfrm>
            </p:grpSpPr>
            <p:sp>
              <p:nvSpPr>
                <p:cNvPr id="126" name="Isosceles Triangle 125">
                  <a:hlinkClick r:id="rId9" action="ppaction://hlinksldjump"/>
                </p:cNvPr>
                <p:cNvSpPr/>
                <p:nvPr/>
              </p:nvSpPr>
              <p:spPr>
                <a:xfrm rot="5400000">
                  <a:off x="144" y="1296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27" name="Text Box 126"/>
                <p:cNvSpPr txBox="1"/>
                <p:nvPr/>
              </p:nvSpPr>
              <p:spPr>
                <a:xfrm>
                  <a:off x="-1" y="1829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08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28" name="Text Box 127"/>
            <p:cNvSpPr txBox="1"/>
            <p:nvPr/>
          </p:nvSpPr>
          <p:spPr>
            <a:xfrm>
              <a:off x="4235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Implementation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2434" y="1989"/>
              <a:ext cx="11045" cy="3975"/>
              <a:chOff x="2434" y="1989"/>
              <a:chExt cx="11045" cy="3975"/>
            </a:xfrm>
          </p:grpSpPr>
          <p:sp>
            <p:nvSpPr>
              <p:cNvPr id="130" name="Text Box 129"/>
              <p:cNvSpPr txBox="1"/>
              <p:nvPr/>
            </p:nvSpPr>
            <p:spPr>
              <a:xfrm>
                <a:off x="7895" y="3664"/>
                <a:ext cx="5584" cy="6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/>
                <a:r>
                  <a:rPr lang="en-US" sz="2000">
                    <a:latin typeface="Bahnschrift" panose="020B0502040204020203" charset="0"/>
                    <a:cs typeface="Bahnschrift" panose="020B0502040204020203" charset="0"/>
                  </a:rPr>
                  <a:t>Loading Page</a:t>
                </a:r>
                <a:endParaRPr lang="en-US" sz="2000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pic>
            <p:nvPicPr>
              <p:cNvPr id="14" name="Picture 2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4" y="1989"/>
                <a:ext cx="5337" cy="3975"/>
              </a:xfrm>
              <a:prstGeom prst="rect">
                <a:avLst/>
              </a:prstGeom>
              <a:noFill/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31" name="Group 130"/>
            <p:cNvGrpSpPr/>
            <p:nvPr/>
          </p:nvGrpSpPr>
          <p:grpSpPr>
            <a:xfrm>
              <a:off x="2311" y="5653"/>
              <a:ext cx="12687" cy="4836"/>
              <a:chOff x="2311" y="5653"/>
              <a:chExt cx="12687" cy="4836"/>
            </a:xfrm>
          </p:grpSpPr>
          <p:sp>
            <p:nvSpPr>
              <p:cNvPr id="132" name="Text Box 131"/>
              <p:cNvSpPr txBox="1"/>
              <p:nvPr/>
            </p:nvSpPr>
            <p:spPr>
              <a:xfrm>
                <a:off x="2311" y="7759"/>
                <a:ext cx="5584" cy="6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r"/>
                <a:r>
                  <a:rPr lang="en-US" sz="2000">
                    <a:latin typeface="Bahnschrift" panose="020B0502040204020203" charset="0"/>
                    <a:cs typeface="Bahnschrift" panose="020B0502040204020203" charset="0"/>
                  </a:rPr>
                  <a:t>Translation Page</a:t>
                </a:r>
                <a:endParaRPr lang="en-US" sz="2000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6" y="5653"/>
                <a:ext cx="6723" cy="4837"/>
              </a:xfrm>
              <a:prstGeom prst="rect">
                <a:avLst/>
              </a:prstGeom>
              <a:noFill/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133" name="Group 132"/>
          <p:cNvGrpSpPr/>
          <p:nvPr/>
        </p:nvGrpSpPr>
        <p:grpSpPr>
          <a:xfrm>
            <a:off x="1463040" y="0"/>
            <a:ext cx="10332720" cy="6858000"/>
            <a:chOff x="0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34" name="Group 133"/>
            <p:cNvGrpSpPr/>
            <p:nvPr/>
          </p:nvGrpSpPr>
          <p:grpSpPr>
            <a:xfrm>
              <a:off x="0" y="1"/>
              <a:ext cx="16273" cy="10800"/>
              <a:chOff x="-1" y="1"/>
              <a:chExt cx="16273" cy="10800"/>
            </a:xfrm>
          </p:grpSpPr>
          <p:sp>
            <p:nvSpPr>
              <p:cNvPr id="135" name="Rectangles 134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-1" y="1585"/>
                <a:ext cx="1811" cy="1521"/>
                <a:chOff x="-1" y="1585"/>
                <a:chExt cx="1811" cy="1521"/>
              </a:xfrm>
            </p:grpSpPr>
            <p:sp>
              <p:nvSpPr>
                <p:cNvPr id="137" name="Isosceles Triangle 136">
                  <a:hlinkClick r:id="rId12" action="ppaction://hlinksldjump"/>
                </p:cNvPr>
                <p:cNvSpPr/>
                <p:nvPr/>
              </p:nvSpPr>
              <p:spPr>
                <a:xfrm rot="5400000">
                  <a:off x="144" y="1440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38" name="Text Box 137"/>
                <p:cNvSpPr txBox="1"/>
                <p:nvPr/>
              </p:nvSpPr>
              <p:spPr>
                <a:xfrm>
                  <a:off x="-1" y="1973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09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39" name="Text Box 138"/>
            <p:cNvSpPr txBox="1"/>
            <p:nvPr/>
          </p:nvSpPr>
          <p:spPr>
            <a:xfrm>
              <a:off x="4235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Implementation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2187" y="6342"/>
              <a:ext cx="12948" cy="4016"/>
              <a:chOff x="2187" y="6342"/>
              <a:chExt cx="12948" cy="4016"/>
            </a:xfrm>
          </p:grpSpPr>
          <p:sp>
            <p:nvSpPr>
              <p:cNvPr id="141" name="Text Box 140"/>
              <p:cNvSpPr txBox="1"/>
              <p:nvPr/>
            </p:nvSpPr>
            <p:spPr>
              <a:xfrm>
                <a:off x="2187" y="8037"/>
                <a:ext cx="5584" cy="6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sz="2000">
                    <a:latin typeface="Bahnschrift" panose="020B0502040204020203" charset="0"/>
                    <a:cs typeface="Bahnschrift" panose="020B0502040204020203" charset="0"/>
                  </a:rPr>
                  <a:t>Server Running.....</a:t>
                </a:r>
                <a:endParaRPr lang="en-US" sz="2000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pic>
            <p:nvPicPr>
              <p:cNvPr id="23" name="Picture 5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09" y="6342"/>
                <a:ext cx="6226" cy="4016"/>
              </a:xfrm>
              <a:prstGeom prst="rect">
                <a:avLst/>
              </a:prstGeom>
              <a:noFill/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42" name="Group 141"/>
            <p:cNvGrpSpPr/>
            <p:nvPr/>
          </p:nvGrpSpPr>
          <p:grpSpPr>
            <a:xfrm>
              <a:off x="2681" y="2205"/>
              <a:ext cx="11961" cy="3698"/>
              <a:chOff x="2853" y="2205"/>
              <a:chExt cx="11961" cy="3698"/>
            </a:xfrm>
          </p:grpSpPr>
          <p:pic>
            <p:nvPicPr>
              <p:cNvPr id="24" name="Picture 3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53" y="2205"/>
                <a:ext cx="5743" cy="3698"/>
              </a:xfrm>
              <a:prstGeom prst="rect">
                <a:avLst/>
              </a:prstGeom>
              <a:noFill/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3" name="Text Box 142"/>
              <p:cNvSpPr txBox="1"/>
              <p:nvPr/>
            </p:nvSpPr>
            <p:spPr>
              <a:xfrm>
                <a:off x="9230" y="3741"/>
                <a:ext cx="5584" cy="6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sz="2000">
                    <a:latin typeface="Bahnschrift" panose="020B0502040204020203" charset="0"/>
                    <a:cs typeface="Bahnschrift" panose="020B0502040204020203" charset="0"/>
                  </a:rPr>
                  <a:t>Error Page</a:t>
                </a:r>
                <a:endParaRPr lang="en-US" sz="2000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</p:grpSp>
      </p:grpSp>
      <p:grpSp>
        <p:nvGrpSpPr>
          <p:cNvPr id="144" name="Group 143"/>
          <p:cNvGrpSpPr/>
          <p:nvPr/>
        </p:nvGrpSpPr>
        <p:grpSpPr>
          <a:xfrm>
            <a:off x="164592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45" name="Group 144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146" name="Rectangles 145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47" name="Group 146"/>
              <p:cNvGrpSpPr/>
              <p:nvPr/>
            </p:nvGrpSpPr>
            <p:grpSpPr>
              <a:xfrm>
                <a:off x="-1" y="1729"/>
                <a:ext cx="1811" cy="1521"/>
                <a:chOff x="-1" y="1729"/>
                <a:chExt cx="1811" cy="1521"/>
              </a:xfrm>
            </p:grpSpPr>
            <p:sp>
              <p:nvSpPr>
                <p:cNvPr id="148" name="Isosceles Triangle 147">
                  <a:hlinkClick r:id="rId15" action="ppaction://hlinksldjump"/>
                </p:cNvPr>
                <p:cNvSpPr/>
                <p:nvPr/>
              </p:nvSpPr>
              <p:spPr>
                <a:xfrm rot="5400000">
                  <a:off x="144" y="1584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49" name="Text Box 148"/>
                <p:cNvSpPr txBox="1"/>
                <p:nvPr/>
              </p:nvSpPr>
              <p:spPr>
                <a:xfrm>
                  <a:off x="-1" y="2117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10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50" name="Text Box 149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Conclusion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151" name="Text Box 150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R-M Translator bridges the language gap between Rakhine and Myanmar speakers.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Its provides accurate, real-time translations using advanced knowledge-base and a user- friendly interface.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Explore the system and experience the benefits of seamless cross-language communication.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Ongoing improvements to the translation model with additional data.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In the future, we will try to add native speaking and linguistic experts to validate translation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182880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3" name="Group 152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154" name="Rectangles 153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55" name="Group 154"/>
              <p:cNvGrpSpPr/>
              <p:nvPr/>
            </p:nvGrpSpPr>
            <p:grpSpPr>
              <a:xfrm>
                <a:off x="-1" y="1873"/>
                <a:ext cx="1811" cy="1521"/>
                <a:chOff x="-1" y="1873"/>
                <a:chExt cx="1811" cy="1521"/>
              </a:xfrm>
            </p:grpSpPr>
            <p:sp>
              <p:nvSpPr>
                <p:cNvPr id="156" name="Isosceles Triangle 155">
                  <a:hlinkClick r:id="rId16" action="ppaction://hlinksldjump"/>
                </p:cNvPr>
                <p:cNvSpPr/>
                <p:nvPr/>
              </p:nvSpPr>
              <p:spPr>
                <a:xfrm rot="5400000">
                  <a:off x="144" y="1728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57" name="Text Box 156"/>
                <p:cNvSpPr txBox="1"/>
                <p:nvPr/>
              </p:nvSpPr>
              <p:spPr>
                <a:xfrm>
                  <a:off x="-1" y="2261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11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58" name="Text Box 157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References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159" name="Text Box 158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Distributed Systems Concepts  and Design”, by George Coulouris, Jean Dollimore, Tim Kindberg and Gordon Blair, 5th Edition, ISBN-10: 0-13-214301-1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u="sng" dirty="0">
                  <a:solidFill>
                    <a:srgbClr val="0F6CBF"/>
                  </a:solidFill>
                  <a:latin typeface="Bahnschrift" panose="020B0502040204020203" charset="0"/>
                  <a:cs typeface="Bahnschrift" panose="020B0502040204020203" charset="0"/>
                  <a:sym typeface="+mn-ea"/>
                </a:rPr>
                <a:t>https://github.com/Rabbit-Converter/Rabbit</a:t>
              </a:r>
              <a:endParaRPr lang="en-US" sz="1400" u="sng" dirty="0">
                <a:solidFill>
                  <a:srgbClr val="0F6CBF"/>
                </a:solidFill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CB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629660" y="3114040"/>
            <a:ext cx="4932680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500" b="1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rPr>
              <a:t>THANK YOU SO MUCH</a:t>
            </a:r>
            <a:endParaRPr lang="en-US" sz="3500" b="1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-635" y="635"/>
            <a:ext cx="10333355" cy="6858000"/>
            <a:chOff x="-1" y="1"/>
            <a:chExt cx="16273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" name="Rectangles 9"/>
            <p:cNvSpPr/>
            <p:nvPr/>
          </p:nvSpPr>
          <p:spPr>
            <a:xfrm>
              <a:off x="0" y="1"/>
              <a:ext cx="16272" cy="1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sp>
          <p:nvSpPr>
            <p:cNvPr id="12" name="TextBox 7"/>
            <p:cNvSpPr txBox="1"/>
            <p:nvPr/>
          </p:nvSpPr>
          <p:spPr>
            <a:xfrm>
              <a:off x="2377" y="4904"/>
              <a:ext cx="12788" cy="5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algn="ctr">
                <a:lnSpc>
                  <a:spcPct val="150000"/>
                </a:lnSpc>
              </a:pPr>
              <a:r>
                <a:rPr lang="en-US" sz="2000" b="1" dirty="0" smtClean="0">
                  <a:latin typeface="Bahnschrift" panose="020B0502040204020203" charset="0"/>
                  <a:cs typeface="Bahnschrift" panose="020B0502040204020203" charset="0"/>
                </a:rPr>
                <a:t>RAKHINE</a:t>
              </a:r>
              <a:r>
                <a:rPr lang="en-US" sz="2000" b="1" dirty="0" smtClean="0">
                  <a:latin typeface="Bahnschrift" panose="020B0502040204020203" charset="0"/>
                  <a:cs typeface="Bahnschrift" panose="020B0502040204020203" charset="0"/>
                  <a:sym typeface="Wingdings" panose="05000000000000000000" pitchFamily="2" charset="2"/>
                </a:rPr>
                <a:t></a:t>
              </a:r>
              <a:r>
                <a:rPr lang="en-US" sz="2000" b="1" dirty="0" smtClean="0">
                  <a:latin typeface="Bahnschrift" panose="020B0502040204020203" charset="0"/>
                  <a:cs typeface="Bahnschrift" panose="020B0502040204020203" charset="0"/>
                </a:rPr>
                <a:t>MYANMAR TRANSLATOR</a:t>
              </a:r>
              <a:endParaRPr lang="en-US" sz="2000" b="1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Semester-VIII(Group-IV)</a:t>
              </a:r>
              <a:endParaRPr lang="en-US" sz="1600" b="1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					Supervised By</a:t>
              </a: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			       		 </a:t>
              </a:r>
              <a:r>
                <a:rPr lang="en-US" sz="1600" b="1" dirty="0" err="1" smtClean="0">
                  <a:latin typeface="Bahnschrift" panose="020B0502040204020203" charset="0"/>
                  <a:cs typeface="Bahnschrift" panose="020B0502040204020203" charset="0"/>
                </a:rPr>
                <a:t>Dr.Khin</a:t>
              </a: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 Lay </a:t>
              </a:r>
              <a:r>
                <a:rPr lang="en-US" sz="1600" b="1" dirty="0" err="1" smtClean="0">
                  <a:latin typeface="Bahnschrift" panose="020B0502040204020203" charset="0"/>
                  <a:cs typeface="Bahnschrift" panose="020B0502040204020203" charset="0"/>
                </a:rPr>
                <a:t>Thwin</a:t>
              </a: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		         	     	 	Professor</a:t>
              </a: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		</a:t>
              </a:r>
              <a:r>
                <a:rPr lang="en-US" sz="16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       		Faculty of Computer Science</a:t>
              </a: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endParaRPr lang="en-US" sz="1600" b="1" dirty="0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0" y="1854"/>
              <a:ext cx="2262" cy="2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6"/>
            <p:cNvSpPr txBox="1"/>
            <p:nvPr/>
          </p:nvSpPr>
          <p:spPr>
            <a:xfrm>
              <a:off x="2162" y="688"/>
              <a:ext cx="13218" cy="7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</a:rPr>
                <a:t>UNIVERSITY OF COMPUTER STUDIES (PATHEIN)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-1" y="432"/>
              <a:ext cx="1810" cy="1520"/>
              <a:chOff x="-1" y="432"/>
              <a:chExt cx="1810" cy="1520"/>
            </a:xfrm>
          </p:grpSpPr>
          <p:sp>
            <p:nvSpPr>
              <p:cNvPr id="16" name="Isosceles Triangle 15">
                <a:hlinkClick r:id="" action="ppaction://hlinkshowjump?jump=firstslide"/>
              </p:cNvPr>
              <p:cNvSpPr/>
              <p:nvPr/>
            </p:nvSpPr>
            <p:spPr>
              <a:xfrm rot="5400000">
                <a:off x="144" y="287"/>
                <a:ext cx="1521" cy="1811"/>
              </a:xfrm>
              <a:prstGeom prst="triangle">
                <a:avLst/>
              </a:prstGeom>
              <a:solidFill>
                <a:srgbClr val="0F6CBF"/>
              </a:solidFill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sp>
            <p:nvSpPr>
              <p:cNvPr id="17" name="Text Box 16"/>
              <p:cNvSpPr txBox="1"/>
              <p:nvPr/>
            </p:nvSpPr>
            <p:spPr>
              <a:xfrm>
                <a:off x="-1" y="827"/>
                <a:ext cx="1307" cy="7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p>
                <a:pPr algn="ctr"/>
                <a:r>
                  <a: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rPr>
                  <a:t>01</a:t>
                </a:r>
                <a:endParaRPr lang="en-US" sz="3000" b="1">
                  <a:solidFill>
                    <a:schemeClr val="bg1"/>
                  </a:solidFill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18288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67" name="Group 66"/>
            <p:cNvGrpSpPr/>
            <p:nvPr/>
          </p:nvGrpSpPr>
          <p:grpSpPr>
            <a:xfrm rot="0"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68" name="Rectangles 67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-1" y="577"/>
                <a:ext cx="1811" cy="1521"/>
                <a:chOff x="-1" y="577"/>
                <a:chExt cx="1811" cy="1521"/>
              </a:xfrm>
            </p:grpSpPr>
            <p:sp>
              <p:nvSpPr>
                <p:cNvPr id="70" name="Isosceles Triangle 69">
                  <a:hlinkClick r:id="rId2" action="ppaction://hlinksldjump"/>
                </p:cNvPr>
                <p:cNvSpPr/>
                <p:nvPr/>
              </p:nvSpPr>
              <p:spPr>
                <a:xfrm rot="5400000">
                  <a:off x="144" y="432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71" name="Text Box 70"/>
                <p:cNvSpPr txBox="1"/>
                <p:nvPr/>
              </p:nvSpPr>
              <p:spPr>
                <a:xfrm>
                  <a:off x="0" y="972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02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72" name="Text Box 71"/>
            <p:cNvSpPr txBox="1"/>
            <p:nvPr/>
          </p:nvSpPr>
          <p:spPr>
            <a:xfrm>
              <a:off x="5695" y="978"/>
              <a:ext cx="4881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 smtClean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GROUP MEMBERS</a:t>
              </a:r>
              <a:endParaRPr lang="en-US" sz="2500" b="1" dirty="0" smtClean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73" name="TextBox 10"/>
            <p:cNvSpPr txBox="1"/>
            <p:nvPr/>
          </p:nvSpPr>
          <p:spPr>
            <a:xfrm>
              <a:off x="3513" y="2526"/>
              <a:ext cx="9246" cy="70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marL="342900" indent="-342900" algn="l">
                <a:lnSpc>
                  <a:spcPct val="150000"/>
                </a:lnSpc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KYAW ZAYA (LEADER)			VIIICS-41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TUN KYAWAY SOE			VIIICS-32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HNIN THANDAR TUN			VIIICS-33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MIN KHANT ZAW	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VIIICS-36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KYAW WIN TUN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	VIIICS-42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HSU </a:t>
              </a:r>
              <a:r>
                <a:rPr lang="en-US" sz="1400" b="1" dirty="0" err="1" smtClean="0">
                  <a:latin typeface="Bahnschrift" panose="020B0502040204020203" charset="0"/>
                  <a:cs typeface="Bahnschrift" panose="020B0502040204020203" charset="0"/>
                </a:rPr>
                <a:t>HSU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 LIN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		VIIICS-43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KHIN SOE </a:t>
              </a:r>
              <a:r>
                <a:rPr lang="en-US" sz="1400" b="1" dirty="0" err="1" smtClean="0">
                  <a:latin typeface="Bahnschrift" panose="020B0502040204020203" charset="0"/>
                  <a:cs typeface="Bahnschrift" panose="020B0502040204020203" charset="0"/>
                </a:rPr>
                <a:t>SOE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 AUNG			VIIICS-49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KYE SIN WIN NAING			VIIICS-50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TOE </a:t>
              </a:r>
              <a:r>
                <a:rPr lang="en-US" sz="1400" b="1" dirty="0" err="1" smtClean="0">
                  <a:latin typeface="Bahnschrift" panose="020B0502040204020203" charset="0"/>
                  <a:cs typeface="Bahnschrift" panose="020B0502040204020203" charset="0"/>
                </a:rPr>
                <a:t>TOE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 AYE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		VIIICS-52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AUNG MYO THU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	VIIICT-10</a:t>
              </a:r>
              <a:endParaRPr lang="en-US" sz="1400" b="1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endParaRPr lang="en-US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buAutoNum type="arabicPeriod"/>
              </a:pPr>
              <a:endParaRPr lang="en-US" dirty="0">
                <a:latin typeface="Bahnschrift" panose="020B0502040204020203" charset="0"/>
                <a:cs typeface="Bahnschrift" panose="020B0502040204020203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051560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83" name="Group 82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84" name="Rectangles 83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-1" y="721"/>
                <a:ext cx="1811" cy="1521"/>
                <a:chOff x="-1" y="721"/>
                <a:chExt cx="1811" cy="1521"/>
              </a:xfrm>
            </p:grpSpPr>
            <p:sp>
              <p:nvSpPr>
                <p:cNvPr id="86" name="Isosceles Triangle 85">
                  <a:hlinkClick r:id="rId3" action="ppaction://hlinksldjump"/>
                </p:cNvPr>
                <p:cNvSpPr/>
                <p:nvPr/>
              </p:nvSpPr>
              <p:spPr>
                <a:xfrm rot="5400000">
                  <a:off x="144" y="576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87" name="Text Box 86"/>
                <p:cNvSpPr txBox="1"/>
                <p:nvPr/>
              </p:nvSpPr>
              <p:spPr>
                <a:xfrm>
                  <a:off x="0" y="1116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03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88" name="Text Box 87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>
                  <a:latin typeface="Bahnschrift" panose="020B0502040204020203" charset="0"/>
                  <a:cs typeface="Bahnschrift" panose="020B0502040204020203" charset="0"/>
                </a:rPr>
                <a:t>Introduction</a:t>
              </a:r>
              <a:endParaRPr lang="en-US" sz="2500" b="1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sp>
          <p:nvSpPr>
            <p:cNvPr id="89" name="Text Box 88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latin typeface="Bahnschrift" panose="020B0502040204020203" charset="0"/>
                  <a:cs typeface="Bahnschrift" panose="020B0502040204020203" charset="0"/>
                </a:rPr>
                <a:t>In Myanmar, it can be challenging for people who speak languages like Rakhine, Shan, Mon, etc., to communicate with those who speak Myanmar due to language differences.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latin typeface="Bahnschrift" panose="020B0502040204020203" charset="0"/>
                  <a:cs typeface="Bahnschrift" panose="020B0502040204020203" charset="0"/>
                </a:rPr>
                <a:t>Our translation system based on Distributed Systems RMI is designed to make it easier to translate Rakhine to Myanmar, helping people understand each other better.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latin typeface="Bahnschrift" panose="020B0502040204020203" charset="0"/>
                  <a:cs typeface="Bahnschrift" panose="020B0502040204020203" charset="0"/>
                </a:rPr>
                <a:t>This system not only facilitates better understanding between Rakhine and Myanmar speakers but also promotes inclusivity and cohesion within the country.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latin typeface="Bahnschrift" panose="020B0502040204020203" charset="0"/>
                  <a:cs typeface="Bahnschrift" panose="020B0502040204020203" charset="0"/>
                </a:rPr>
                <a:t>This system will improve communication and bring people closer together.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69848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91" name="Group 90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92" name="Rectangles 91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93" name="Group 92"/>
              <p:cNvGrpSpPr/>
              <p:nvPr/>
            </p:nvGrpSpPr>
            <p:grpSpPr>
              <a:xfrm>
                <a:off x="-1" y="865"/>
                <a:ext cx="1811" cy="1521"/>
                <a:chOff x="-1" y="865"/>
                <a:chExt cx="1811" cy="1521"/>
              </a:xfrm>
            </p:grpSpPr>
            <p:sp>
              <p:nvSpPr>
                <p:cNvPr id="94" name="Isosceles Triangle 93">
                  <a:hlinkClick r:id="rId4" action="ppaction://hlinksldjump"/>
                </p:cNvPr>
                <p:cNvSpPr/>
                <p:nvPr/>
              </p:nvSpPr>
              <p:spPr>
                <a:xfrm rot="5400000">
                  <a:off x="144" y="720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95" name="Text Box 94"/>
                <p:cNvSpPr txBox="1"/>
                <p:nvPr/>
              </p:nvSpPr>
              <p:spPr>
                <a:xfrm>
                  <a:off x="0" y="1253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04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96" name="Text Box 95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Background Theory</a:t>
              </a:r>
              <a:endParaRPr lang="en-US" sz="2500" b="1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sp>
          <p:nvSpPr>
            <p:cNvPr id="97" name="Text Box 96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Focuses on conveying the meaning and impact of the original text in the target language. 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Aims to preserve the exact form and structure of the original text.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This approach is more focused on maintaining the exact wording and grammatical structure.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Remote method invocation(RMI): RMI is a java API that allows an object residing in one Java virtual machine(JVM) to invoke methods on an object in another JVM.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Stubs and Skeletons: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Stubs act as a client-side proxy that forwards method calls to the  remote object.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Skeletons (in older RMI versions) receive method calls on the server side and dispatch them to the actual remote object.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088136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99" name="Group 98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100" name="Rectangles 99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-1" y="1009"/>
                <a:ext cx="1811" cy="1521"/>
                <a:chOff x="-1" y="1009"/>
                <a:chExt cx="1811" cy="1521"/>
              </a:xfrm>
            </p:grpSpPr>
            <p:sp>
              <p:nvSpPr>
                <p:cNvPr id="102" name="Isosceles Triangle 101">
                  <a:hlinkClick r:id="rId5" action="ppaction://hlinksldjump"/>
                </p:cNvPr>
                <p:cNvSpPr/>
                <p:nvPr/>
              </p:nvSpPr>
              <p:spPr>
                <a:xfrm rot="5400000">
                  <a:off x="144" y="864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03" name="Text Box 102"/>
                <p:cNvSpPr txBox="1"/>
                <p:nvPr/>
              </p:nvSpPr>
              <p:spPr>
                <a:xfrm>
                  <a:off x="-1" y="1397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05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04" name="Text Box 103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Server Site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105" name="Text Box 104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core component on the server site is the translation engine.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Manages a database of Rakhine-Myanmar text pairs, which are used to train and improve the translation models.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server exposes an API that clients can call to submit text for translation.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Processes incoming requests, applies the translation engine, and responds with translated text to the client.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server defines one or more remote interfaces, which declare the methods that can be invoked remotely.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When a client invokes a method, the RMI runtime on the server receives the request.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most important thing is to run the server first and then the server will start.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106424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07" name="Group 106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108" name="Rectangles 107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-1" y="1153"/>
                <a:ext cx="1811" cy="1521"/>
                <a:chOff x="-1" y="1153"/>
                <a:chExt cx="1811" cy="1521"/>
              </a:xfrm>
            </p:grpSpPr>
            <p:sp>
              <p:nvSpPr>
                <p:cNvPr id="110" name="Isosceles Triangle 109">
                  <a:hlinkClick r:id="rId6" action="ppaction://hlinksldjump"/>
                </p:cNvPr>
                <p:cNvSpPr/>
                <p:nvPr/>
              </p:nvSpPr>
              <p:spPr>
                <a:xfrm rot="5400000">
                  <a:off x="144" y="1008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11" name="Text Box 110"/>
                <p:cNvSpPr txBox="1"/>
                <p:nvPr/>
              </p:nvSpPr>
              <p:spPr>
                <a:xfrm>
                  <a:off x="-1" y="1541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06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12" name="Text Box 111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Client Side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113" name="Text Box 112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User Interface(UI): Provides a simple and intuitive interface for users to input  text and view translated  text.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As soon as the user insert language on the text form and translate automatically and immediately.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Connects to the server side API to send text and receive translations.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If the client use this translator without running the server, an error message will be displayed.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Manages requests to the server, processes responses, and updates the UI with the translation.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User can copy translated Rakhine language, Myanmar language, and both of these languages.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1247120" y="0"/>
            <a:ext cx="10332720" cy="6858000"/>
            <a:chOff x="0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15" name="Group 114"/>
            <p:cNvGrpSpPr/>
            <p:nvPr/>
          </p:nvGrpSpPr>
          <p:grpSpPr>
            <a:xfrm>
              <a:off x="0" y="1"/>
              <a:ext cx="16273" cy="10800"/>
              <a:chOff x="-1" y="1"/>
              <a:chExt cx="16273" cy="10800"/>
            </a:xfrm>
          </p:grpSpPr>
          <p:sp>
            <p:nvSpPr>
              <p:cNvPr id="116" name="Rectangles 115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-1" y="1297"/>
                <a:ext cx="1811" cy="1521"/>
                <a:chOff x="-1" y="1297"/>
                <a:chExt cx="1811" cy="1521"/>
              </a:xfrm>
            </p:grpSpPr>
            <p:sp>
              <p:nvSpPr>
                <p:cNvPr id="118" name="Isosceles Triangle 117">
                  <a:hlinkClick r:id="rId7" action="ppaction://hlinksldjump"/>
                </p:cNvPr>
                <p:cNvSpPr/>
                <p:nvPr/>
              </p:nvSpPr>
              <p:spPr>
                <a:xfrm rot="5400000">
                  <a:off x="144" y="1152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19" name="Text Box 118"/>
                <p:cNvSpPr txBox="1"/>
                <p:nvPr/>
              </p:nvSpPr>
              <p:spPr>
                <a:xfrm>
                  <a:off x="-1" y="1685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07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20" name="Text Box 119"/>
            <p:cNvSpPr txBox="1"/>
            <p:nvPr/>
          </p:nvSpPr>
          <p:spPr>
            <a:xfrm>
              <a:off x="4235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Implementation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4" y="2294"/>
              <a:ext cx="10878" cy="6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1" name="Text Box 120"/>
            <p:cNvSpPr txBox="1"/>
            <p:nvPr/>
          </p:nvSpPr>
          <p:spPr>
            <a:xfrm>
              <a:off x="3758" y="8404"/>
              <a:ext cx="9929" cy="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500">
                  <a:latin typeface="Bahnschrift" panose="020B0502040204020203" charset="0"/>
                  <a:cs typeface="Bahnschrift" panose="020B0502040204020203" charset="0"/>
                </a:rPr>
                <a:t>The role of proxy skeleton and in remote method invocation</a:t>
              </a:r>
              <a:endParaRPr lang="en-US" sz="1500">
                <a:latin typeface="Bahnschrift" panose="020B0502040204020203" charset="0"/>
                <a:cs typeface="Bahnschrift" panose="020B0502040204020203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1430000" y="0"/>
            <a:ext cx="10332720" cy="6858000"/>
            <a:chOff x="0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3" name="Group 122"/>
            <p:cNvGrpSpPr/>
            <p:nvPr/>
          </p:nvGrpSpPr>
          <p:grpSpPr>
            <a:xfrm>
              <a:off x="0" y="1"/>
              <a:ext cx="16273" cy="10800"/>
              <a:chOff x="-1" y="1"/>
              <a:chExt cx="16273" cy="10800"/>
            </a:xfrm>
          </p:grpSpPr>
          <p:sp>
            <p:nvSpPr>
              <p:cNvPr id="124" name="Rectangles 123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>
                <a:off x="-1" y="1441"/>
                <a:ext cx="1811" cy="1521"/>
                <a:chOff x="-1" y="1441"/>
                <a:chExt cx="1811" cy="1521"/>
              </a:xfrm>
            </p:grpSpPr>
            <p:sp>
              <p:nvSpPr>
                <p:cNvPr id="126" name="Isosceles Triangle 125">
                  <a:hlinkClick r:id="rId9" action="ppaction://hlinksldjump"/>
                </p:cNvPr>
                <p:cNvSpPr/>
                <p:nvPr/>
              </p:nvSpPr>
              <p:spPr>
                <a:xfrm rot="5400000">
                  <a:off x="144" y="1296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27" name="Text Box 126"/>
                <p:cNvSpPr txBox="1"/>
                <p:nvPr/>
              </p:nvSpPr>
              <p:spPr>
                <a:xfrm>
                  <a:off x="-1" y="1829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08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28" name="Text Box 127"/>
            <p:cNvSpPr txBox="1"/>
            <p:nvPr/>
          </p:nvSpPr>
          <p:spPr>
            <a:xfrm>
              <a:off x="4235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Implementation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2434" y="1989"/>
              <a:ext cx="11045" cy="3975"/>
              <a:chOff x="2434" y="1989"/>
              <a:chExt cx="11045" cy="3975"/>
            </a:xfrm>
          </p:grpSpPr>
          <p:sp>
            <p:nvSpPr>
              <p:cNvPr id="130" name="Text Box 129"/>
              <p:cNvSpPr txBox="1"/>
              <p:nvPr/>
            </p:nvSpPr>
            <p:spPr>
              <a:xfrm>
                <a:off x="7895" y="3664"/>
                <a:ext cx="5584" cy="6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/>
                <a:r>
                  <a:rPr lang="en-US" sz="2000">
                    <a:latin typeface="Bahnschrift" panose="020B0502040204020203" charset="0"/>
                    <a:cs typeface="Bahnschrift" panose="020B0502040204020203" charset="0"/>
                  </a:rPr>
                  <a:t>Loading Page</a:t>
                </a:r>
                <a:endParaRPr lang="en-US" sz="2000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pic>
            <p:nvPicPr>
              <p:cNvPr id="5122" name="Picture 2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4" y="1989"/>
                <a:ext cx="5337" cy="3975"/>
              </a:xfrm>
              <a:prstGeom prst="rect">
                <a:avLst/>
              </a:prstGeom>
              <a:noFill/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31" name="Group 130"/>
            <p:cNvGrpSpPr/>
            <p:nvPr/>
          </p:nvGrpSpPr>
          <p:grpSpPr>
            <a:xfrm>
              <a:off x="2311" y="5653"/>
              <a:ext cx="12687" cy="4836"/>
              <a:chOff x="2311" y="5653"/>
              <a:chExt cx="12687" cy="4836"/>
            </a:xfrm>
          </p:grpSpPr>
          <p:sp>
            <p:nvSpPr>
              <p:cNvPr id="132" name="Text Box 131"/>
              <p:cNvSpPr txBox="1"/>
              <p:nvPr/>
            </p:nvSpPr>
            <p:spPr>
              <a:xfrm>
                <a:off x="2311" y="7759"/>
                <a:ext cx="5584" cy="6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r"/>
                <a:r>
                  <a:rPr lang="en-US" sz="2000">
                    <a:latin typeface="Bahnschrift" panose="020B0502040204020203" charset="0"/>
                    <a:cs typeface="Bahnschrift" panose="020B0502040204020203" charset="0"/>
                  </a:rPr>
                  <a:t>Translation Page</a:t>
                </a:r>
                <a:endParaRPr lang="en-US" sz="2000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pic>
            <p:nvPicPr>
              <p:cNvPr id="5124" name="Picture 4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6" y="5653"/>
                <a:ext cx="6723" cy="4837"/>
              </a:xfrm>
              <a:prstGeom prst="rect">
                <a:avLst/>
              </a:prstGeom>
              <a:noFill/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133" name="Group 132"/>
          <p:cNvGrpSpPr/>
          <p:nvPr/>
        </p:nvGrpSpPr>
        <p:grpSpPr>
          <a:xfrm>
            <a:off x="11612880" y="0"/>
            <a:ext cx="10332720" cy="6858000"/>
            <a:chOff x="0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34" name="Group 133"/>
            <p:cNvGrpSpPr/>
            <p:nvPr/>
          </p:nvGrpSpPr>
          <p:grpSpPr>
            <a:xfrm>
              <a:off x="0" y="1"/>
              <a:ext cx="16273" cy="10800"/>
              <a:chOff x="-1" y="1"/>
              <a:chExt cx="16273" cy="10800"/>
            </a:xfrm>
          </p:grpSpPr>
          <p:sp>
            <p:nvSpPr>
              <p:cNvPr id="135" name="Rectangles 134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-1" y="1585"/>
                <a:ext cx="1811" cy="1521"/>
                <a:chOff x="-1" y="1585"/>
                <a:chExt cx="1811" cy="1521"/>
              </a:xfrm>
            </p:grpSpPr>
            <p:sp>
              <p:nvSpPr>
                <p:cNvPr id="137" name="Isosceles Triangle 136">
                  <a:hlinkClick r:id="rId12" action="ppaction://hlinksldjump"/>
                </p:cNvPr>
                <p:cNvSpPr/>
                <p:nvPr/>
              </p:nvSpPr>
              <p:spPr>
                <a:xfrm rot="5400000">
                  <a:off x="144" y="1440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38" name="Text Box 137"/>
                <p:cNvSpPr txBox="1"/>
                <p:nvPr/>
              </p:nvSpPr>
              <p:spPr>
                <a:xfrm>
                  <a:off x="-1" y="1973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09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39" name="Text Box 138"/>
            <p:cNvSpPr txBox="1"/>
            <p:nvPr/>
          </p:nvSpPr>
          <p:spPr>
            <a:xfrm>
              <a:off x="4235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Implementation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2187" y="6342"/>
              <a:ext cx="12948" cy="4016"/>
              <a:chOff x="2187" y="6342"/>
              <a:chExt cx="12948" cy="4016"/>
            </a:xfrm>
          </p:grpSpPr>
          <p:sp>
            <p:nvSpPr>
              <p:cNvPr id="141" name="Text Box 140"/>
              <p:cNvSpPr txBox="1"/>
              <p:nvPr/>
            </p:nvSpPr>
            <p:spPr>
              <a:xfrm>
                <a:off x="2187" y="8037"/>
                <a:ext cx="5584" cy="6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sz="2000">
                    <a:latin typeface="Bahnschrift" panose="020B0502040204020203" charset="0"/>
                    <a:cs typeface="Bahnschrift" panose="020B0502040204020203" charset="0"/>
                  </a:rPr>
                  <a:t>Server Running.....</a:t>
                </a:r>
                <a:endParaRPr lang="en-US" sz="2000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pic>
            <p:nvPicPr>
              <p:cNvPr id="6149" name="Picture 5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09" y="6342"/>
                <a:ext cx="6226" cy="4016"/>
              </a:xfrm>
              <a:prstGeom prst="rect">
                <a:avLst/>
              </a:prstGeom>
              <a:noFill/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42" name="Group 141"/>
            <p:cNvGrpSpPr/>
            <p:nvPr/>
          </p:nvGrpSpPr>
          <p:grpSpPr>
            <a:xfrm>
              <a:off x="2681" y="2205"/>
              <a:ext cx="11961" cy="3698"/>
              <a:chOff x="2853" y="2205"/>
              <a:chExt cx="11961" cy="3698"/>
            </a:xfrm>
          </p:grpSpPr>
          <p:pic>
            <p:nvPicPr>
              <p:cNvPr id="6147" name="Picture 3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53" y="2205"/>
                <a:ext cx="5743" cy="3698"/>
              </a:xfrm>
              <a:prstGeom prst="rect">
                <a:avLst/>
              </a:prstGeom>
              <a:noFill/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3" name="Text Box 142"/>
              <p:cNvSpPr txBox="1"/>
              <p:nvPr/>
            </p:nvSpPr>
            <p:spPr>
              <a:xfrm>
                <a:off x="9230" y="3741"/>
                <a:ext cx="5584" cy="6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sz="2000">
                    <a:latin typeface="Bahnschrift" panose="020B0502040204020203" charset="0"/>
                    <a:cs typeface="Bahnschrift" panose="020B0502040204020203" charset="0"/>
                  </a:rPr>
                  <a:t>Error Page</a:t>
                </a:r>
                <a:endParaRPr lang="en-US" sz="2000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</p:grpSp>
      </p:grpSp>
      <p:grpSp>
        <p:nvGrpSpPr>
          <p:cNvPr id="144" name="Group 143"/>
          <p:cNvGrpSpPr/>
          <p:nvPr/>
        </p:nvGrpSpPr>
        <p:grpSpPr>
          <a:xfrm>
            <a:off x="1179576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45" name="Group 144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146" name="Rectangles 145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47" name="Group 146"/>
              <p:cNvGrpSpPr/>
              <p:nvPr/>
            </p:nvGrpSpPr>
            <p:grpSpPr>
              <a:xfrm>
                <a:off x="-1" y="1729"/>
                <a:ext cx="1811" cy="1521"/>
                <a:chOff x="-1" y="1729"/>
                <a:chExt cx="1811" cy="1521"/>
              </a:xfrm>
            </p:grpSpPr>
            <p:sp>
              <p:nvSpPr>
                <p:cNvPr id="148" name="Isosceles Triangle 147">
                  <a:hlinkClick r:id="rId15" action="ppaction://hlinksldjump"/>
                </p:cNvPr>
                <p:cNvSpPr/>
                <p:nvPr/>
              </p:nvSpPr>
              <p:spPr>
                <a:xfrm rot="5400000">
                  <a:off x="144" y="1584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49" name="Text Box 148"/>
                <p:cNvSpPr txBox="1"/>
                <p:nvPr/>
              </p:nvSpPr>
              <p:spPr>
                <a:xfrm>
                  <a:off x="-1" y="2117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10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50" name="Text Box 149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Conclusion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151" name="Text Box 150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R-M Translator bridges the language gap between Rakhine and Myanmar speakers.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Its provides accurate, real-time translations using advanced knowledge-base and a user- friendly interface.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Explore the system and experience the benefits of seamless cross-language communication.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Ongoing improvements to the translation model with additional data.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In the future, we will try to add native speaking and linguistic experts to validate translation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1197864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3" name="Group 152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154" name="Rectangles 153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55" name="Group 154"/>
              <p:cNvGrpSpPr/>
              <p:nvPr/>
            </p:nvGrpSpPr>
            <p:grpSpPr>
              <a:xfrm>
                <a:off x="-1" y="1873"/>
                <a:ext cx="1811" cy="1521"/>
                <a:chOff x="-1" y="1873"/>
                <a:chExt cx="1811" cy="1521"/>
              </a:xfrm>
            </p:grpSpPr>
            <p:sp>
              <p:nvSpPr>
                <p:cNvPr id="156" name="Isosceles Triangle 155">
                  <a:hlinkClick r:id="rId16" action="ppaction://hlinksldjump"/>
                </p:cNvPr>
                <p:cNvSpPr/>
                <p:nvPr/>
              </p:nvSpPr>
              <p:spPr>
                <a:xfrm rot="5400000">
                  <a:off x="144" y="1728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57" name="Text Box 156"/>
                <p:cNvSpPr txBox="1"/>
                <p:nvPr/>
              </p:nvSpPr>
              <p:spPr>
                <a:xfrm>
                  <a:off x="-1" y="2261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11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58" name="Text Box 157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References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159" name="Text Box 158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Distributed Systems Concepts  and Design”, by George Coulouris, Jean Dollimore, Tim Kindberg and Gordon Blair, 5th Edition, ISBN-10: 0-13-214301-1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u="sng" dirty="0">
                  <a:solidFill>
                    <a:srgbClr val="0F6CBF"/>
                  </a:solidFill>
                  <a:latin typeface="Bahnschrift" panose="020B0502040204020203" charset="0"/>
                  <a:cs typeface="Bahnschrift" panose="020B0502040204020203" charset="0"/>
                  <a:sym typeface="+mn-ea"/>
                </a:rPr>
                <a:t>https://github.com/Rabbit-Converter/Rabbit</a:t>
              </a:r>
              <a:endParaRPr lang="en-US" sz="1400" u="sng" dirty="0">
                <a:solidFill>
                  <a:srgbClr val="0F6CBF"/>
                </a:solidFill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-635" y="635"/>
            <a:ext cx="10333355" cy="6858000"/>
            <a:chOff x="-1" y="1"/>
            <a:chExt cx="16273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" name="Rectangles 9"/>
            <p:cNvSpPr/>
            <p:nvPr/>
          </p:nvSpPr>
          <p:spPr>
            <a:xfrm>
              <a:off x="0" y="1"/>
              <a:ext cx="16272" cy="1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sp>
          <p:nvSpPr>
            <p:cNvPr id="12" name="TextBox 7"/>
            <p:cNvSpPr txBox="1"/>
            <p:nvPr/>
          </p:nvSpPr>
          <p:spPr>
            <a:xfrm>
              <a:off x="2377" y="4904"/>
              <a:ext cx="12788" cy="5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algn="ctr">
                <a:lnSpc>
                  <a:spcPct val="150000"/>
                </a:lnSpc>
              </a:pPr>
              <a:r>
                <a:rPr lang="en-US" sz="2000" b="1" dirty="0" smtClean="0">
                  <a:latin typeface="Bahnschrift" panose="020B0502040204020203" charset="0"/>
                  <a:cs typeface="Bahnschrift" panose="020B0502040204020203" charset="0"/>
                </a:rPr>
                <a:t>RAKHINE</a:t>
              </a:r>
              <a:r>
                <a:rPr lang="en-US" sz="2000" b="1" dirty="0" smtClean="0">
                  <a:latin typeface="Bahnschrift" panose="020B0502040204020203" charset="0"/>
                  <a:cs typeface="Bahnschrift" panose="020B0502040204020203" charset="0"/>
                  <a:sym typeface="Wingdings" panose="05000000000000000000" pitchFamily="2" charset="2"/>
                </a:rPr>
                <a:t></a:t>
              </a:r>
              <a:r>
                <a:rPr lang="en-US" sz="2000" b="1" dirty="0" smtClean="0">
                  <a:latin typeface="Bahnschrift" panose="020B0502040204020203" charset="0"/>
                  <a:cs typeface="Bahnschrift" panose="020B0502040204020203" charset="0"/>
                </a:rPr>
                <a:t>MYANMAR TRANSLATOR</a:t>
              </a:r>
              <a:endParaRPr lang="en-US" sz="2000" b="1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Semester-VIII(Group-IV)</a:t>
              </a:r>
              <a:endParaRPr lang="en-US" sz="1600" b="1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					Supervised By</a:t>
              </a: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			       		 </a:t>
              </a:r>
              <a:r>
                <a:rPr lang="en-US" sz="1600" b="1" dirty="0" err="1" smtClean="0">
                  <a:latin typeface="Bahnschrift" panose="020B0502040204020203" charset="0"/>
                  <a:cs typeface="Bahnschrift" panose="020B0502040204020203" charset="0"/>
                </a:rPr>
                <a:t>Dr.Khin</a:t>
              </a: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 Lay </a:t>
              </a:r>
              <a:r>
                <a:rPr lang="en-US" sz="1600" b="1" dirty="0" err="1" smtClean="0">
                  <a:latin typeface="Bahnschrift" panose="020B0502040204020203" charset="0"/>
                  <a:cs typeface="Bahnschrift" panose="020B0502040204020203" charset="0"/>
                </a:rPr>
                <a:t>Thwin</a:t>
              </a: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		         	     	 	Professor</a:t>
              </a: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		</a:t>
              </a:r>
              <a:r>
                <a:rPr lang="en-US" sz="16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       		Faculty of Computer Science</a:t>
              </a: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endParaRPr lang="en-US" sz="1600" b="1" dirty="0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0" y="1854"/>
              <a:ext cx="2262" cy="2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6"/>
            <p:cNvSpPr txBox="1"/>
            <p:nvPr/>
          </p:nvSpPr>
          <p:spPr>
            <a:xfrm>
              <a:off x="2162" y="688"/>
              <a:ext cx="13218" cy="7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</a:rPr>
                <a:t>UNIVERSITY OF COMPUTER STUDIES (PATHEIN)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-1" y="432"/>
              <a:ext cx="1810" cy="1520"/>
              <a:chOff x="-1" y="432"/>
              <a:chExt cx="1810" cy="1520"/>
            </a:xfrm>
          </p:grpSpPr>
          <p:sp>
            <p:nvSpPr>
              <p:cNvPr id="16" name="Isosceles Triangle 15">
                <a:hlinkClick r:id="" action="ppaction://hlinkshowjump?jump=firstslide"/>
              </p:cNvPr>
              <p:cNvSpPr/>
              <p:nvPr/>
            </p:nvSpPr>
            <p:spPr>
              <a:xfrm rot="5400000">
                <a:off x="144" y="287"/>
                <a:ext cx="1521" cy="1811"/>
              </a:xfrm>
              <a:prstGeom prst="triangle">
                <a:avLst/>
              </a:prstGeom>
              <a:solidFill>
                <a:srgbClr val="0F6CBF"/>
              </a:solidFill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sp>
            <p:nvSpPr>
              <p:cNvPr id="17" name="Text Box 16"/>
              <p:cNvSpPr txBox="1"/>
              <p:nvPr/>
            </p:nvSpPr>
            <p:spPr>
              <a:xfrm>
                <a:off x="-1" y="827"/>
                <a:ext cx="1307" cy="7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p>
                <a:pPr algn="ctr"/>
                <a:r>
                  <a: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rPr>
                  <a:t>01</a:t>
                </a:r>
                <a:endParaRPr lang="en-US" sz="3000" b="1">
                  <a:solidFill>
                    <a:schemeClr val="bg1"/>
                  </a:solidFill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18288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67" name="Group 66"/>
            <p:cNvGrpSpPr/>
            <p:nvPr/>
          </p:nvGrpSpPr>
          <p:grpSpPr>
            <a:xfrm rot="0"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68" name="Rectangles 67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-1" y="577"/>
                <a:ext cx="1811" cy="1521"/>
                <a:chOff x="-1" y="577"/>
                <a:chExt cx="1811" cy="1521"/>
              </a:xfrm>
            </p:grpSpPr>
            <p:sp>
              <p:nvSpPr>
                <p:cNvPr id="70" name="Isosceles Triangle 69">
                  <a:hlinkClick r:id="rId2" action="ppaction://hlinksldjump"/>
                </p:cNvPr>
                <p:cNvSpPr/>
                <p:nvPr/>
              </p:nvSpPr>
              <p:spPr>
                <a:xfrm rot="5400000">
                  <a:off x="144" y="432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71" name="Text Box 70"/>
                <p:cNvSpPr txBox="1"/>
                <p:nvPr/>
              </p:nvSpPr>
              <p:spPr>
                <a:xfrm>
                  <a:off x="0" y="972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02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72" name="Text Box 71"/>
            <p:cNvSpPr txBox="1"/>
            <p:nvPr/>
          </p:nvSpPr>
          <p:spPr>
            <a:xfrm>
              <a:off x="5695" y="978"/>
              <a:ext cx="4881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 smtClean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GROUP MEMBERS</a:t>
              </a:r>
              <a:endParaRPr lang="en-US" sz="2500" b="1" dirty="0" smtClean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73" name="TextBox 10"/>
            <p:cNvSpPr txBox="1"/>
            <p:nvPr/>
          </p:nvSpPr>
          <p:spPr>
            <a:xfrm>
              <a:off x="3513" y="2526"/>
              <a:ext cx="9246" cy="70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marL="342900" indent="-342900" algn="l">
                <a:lnSpc>
                  <a:spcPct val="150000"/>
                </a:lnSpc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KYAW ZAYA (LEADER)			VIIICS-41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TUN KYAWAY SOE			VIIICS-32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HNIN THANDAR TUN			VIIICS-33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MIN KHANT ZAW	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VIIICS-36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KYAW WIN TUN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	VIIICS-42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HSU </a:t>
              </a:r>
              <a:r>
                <a:rPr lang="en-US" sz="1400" b="1" dirty="0" err="1" smtClean="0">
                  <a:latin typeface="Bahnschrift" panose="020B0502040204020203" charset="0"/>
                  <a:cs typeface="Bahnschrift" panose="020B0502040204020203" charset="0"/>
                </a:rPr>
                <a:t>HSU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 LIN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		VIIICS-43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KHIN SOE </a:t>
              </a:r>
              <a:r>
                <a:rPr lang="en-US" sz="1400" b="1" dirty="0" err="1" smtClean="0">
                  <a:latin typeface="Bahnschrift" panose="020B0502040204020203" charset="0"/>
                  <a:cs typeface="Bahnschrift" panose="020B0502040204020203" charset="0"/>
                </a:rPr>
                <a:t>SOE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 AUNG			VIIICS-49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KYE SIN WIN NAING			VIIICS-50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TOE </a:t>
              </a:r>
              <a:r>
                <a:rPr lang="en-US" sz="1400" b="1" dirty="0" err="1" smtClean="0">
                  <a:latin typeface="Bahnschrift" panose="020B0502040204020203" charset="0"/>
                  <a:cs typeface="Bahnschrift" panose="020B0502040204020203" charset="0"/>
                </a:rPr>
                <a:t>TOE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 AYE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		VIIICS-52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AUNG MYO THU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	VIIICT-10</a:t>
              </a:r>
              <a:endParaRPr lang="en-US" sz="1400" b="1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endParaRPr lang="en-US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buAutoNum type="arabicPeriod"/>
              </a:pPr>
              <a:endParaRPr lang="en-US" dirty="0">
                <a:latin typeface="Bahnschrift" panose="020B0502040204020203" charset="0"/>
                <a:cs typeface="Bahnschrift" panose="020B0502040204020203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6576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83" name="Group 82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84" name="Rectangles 83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-1" y="721"/>
                <a:ext cx="1811" cy="1521"/>
                <a:chOff x="-1" y="721"/>
                <a:chExt cx="1811" cy="1521"/>
              </a:xfrm>
            </p:grpSpPr>
            <p:sp>
              <p:nvSpPr>
                <p:cNvPr id="86" name="Isosceles Triangle 85">
                  <a:hlinkClick r:id="rId3" action="ppaction://hlinksldjump"/>
                </p:cNvPr>
                <p:cNvSpPr/>
                <p:nvPr/>
              </p:nvSpPr>
              <p:spPr>
                <a:xfrm rot="5400000">
                  <a:off x="144" y="576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87" name="Text Box 86"/>
                <p:cNvSpPr txBox="1"/>
                <p:nvPr/>
              </p:nvSpPr>
              <p:spPr>
                <a:xfrm>
                  <a:off x="0" y="1116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03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88" name="Text Box 87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>
                  <a:latin typeface="Bahnschrift" panose="020B0502040204020203" charset="0"/>
                  <a:cs typeface="Bahnschrift" panose="020B0502040204020203" charset="0"/>
                </a:rPr>
                <a:t>Introduction</a:t>
              </a:r>
              <a:endParaRPr lang="en-US" sz="2500" b="1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sp>
          <p:nvSpPr>
            <p:cNvPr id="89" name="Text Box 88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latin typeface="Bahnschrift" panose="020B0502040204020203" charset="0"/>
                  <a:cs typeface="Bahnschrift" panose="020B0502040204020203" charset="0"/>
                </a:rPr>
                <a:t>In Myanmar, it can be challenging for people who speak languages like Rakhine, Shan, Mon, etc., to communicate with those who speak Myanmar due to language differences.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latin typeface="Bahnschrift" panose="020B0502040204020203" charset="0"/>
                  <a:cs typeface="Bahnschrift" panose="020B0502040204020203" charset="0"/>
                </a:rPr>
                <a:t>Our translation system based on Distributed Systems RMI is designed to make it easier to translate Rakhine to Myanmar, helping people understand each other better.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latin typeface="Bahnschrift" panose="020B0502040204020203" charset="0"/>
                  <a:cs typeface="Bahnschrift" panose="020B0502040204020203" charset="0"/>
                </a:rPr>
                <a:t>This system not only facilitates better understanding between Rakhine and Myanmar speakers but also promotes inclusivity and cohesion within the country.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latin typeface="Bahnschrift" panose="020B0502040204020203" charset="0"/>
                  <a:cs typeface="Bahnschrift" panose="020B0502040204020203" charset="0"/>
                </a:rPr>
                <a:t>This system will improve communication and bring people closer together.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69848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91" name="Group 90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92" name="Rectangles 91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93" name="Group 92"/>
              <p:cNvGrpSpPr/>
              <p:nvPr/>
            </p:nvGrpSpPr>
            <p:grpSpPr>
              <a:xfrm>
                <a:off x="-1" y="865"/>
                <a:ext cx="1811" cy="1521"/>
                <a:chOff x="-1" y="865"/>
                <a:chExt cx="1811" cy="1521"/>
              </a:xfrm>
            </p:grpSpPr>
            <p:sp>
              <p:nvSpPr>
                <p:cNvPr id="94" name="Isosceles Triangle 93">
                  <a:hlinkClick r:id="rId4" action="ppaction://hlinksldjump"/>
                </p:cNvPr>
                <p:cNvSpPr/>
                <p:nvPr/>
              </p:nvSpPr>
              <p:spPr>
                <a:xfrm rot="5400000">
                  <a:off x="144" y="720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95" name="Text Box 94"/>
                <p:cNvSpPr txBox="1"/>
                <p:nvPr/>
              </p:nvSpPr>
              <p:spPr>
                <a:xfrm>
                  <a:off x="0" y="1253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04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96" name="Text Box 95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Background Theory</a:t>
              </a:r>
              <a:endParaRPr lang="en-US" sz="2500" b="1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sp>
          <p:nvSpPr>
            <p:cNvPr id="97" name="Text Box 96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Focuses on conveying the meaning and impact of the original text in the target language. 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Aims to preserve the exact form and structure of the original text.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This approach is more focused on maintaining the exact wording and grammatical structure.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Remote method invocation(RMI): RMI is a java API that allows an object residing in one Java virtual machine(JVM) to invoke methods on an object in another JVM.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Stubs and Skeletons: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Stubs act as a client-side proxy that forwards method calls to the  remote object.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Skeletons (in older RMI versions) receive method calls on the server side and dispatch them to the actual remote object.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088136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99" name="Group 98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100" name="Rectangles 99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-1" y="1009"/>
                <a:ext cx="1811" cy="1521"/>
                <a:chOff x="-1" y="1009"/>
                <a:chExt cx="1811" cy="1521"/>
              </a:xfrm>
            </p:grpSpPr>
            <p:sp>
              <p:nvSpPr>
                <p:cNvPr id="102" name="Isosceles Triangle 101">
                  <a:hlinkClick r:id="rId5" action="ppaction://hlinksldjump"/>
                </p:cNvPr>
                <p:cNvSpPr/>
                <p:nvPr/>
              </p:nvSpPr>
              <p:spPr>
                <a:xfrm rot="5400000">
                  <a:off x="144" y="864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03" name="Text Box 102"/>
                <p:cNvSpPr txBox="1"/>
                <p:nvPr/>
              </p:nvSpPr>
              <p:spPr>
                <a:xfrm>
                  <a:off x="-1" y="1397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05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04" name="Text Box 103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Server Site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105" name="Text Box 104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core component on the server site is the translation engine.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Manages a database of Rakhine-Myanmar text pairs, which are used to train and improve the translation models.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server exposes an API that clients can call to submit text for translation.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Processes incoming requests, applies the translation engine, and responds with translated text to the client.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server defines one or more remote interfaces, which declare the methods that can be invoked remotely.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When a client invokes a method, the RMI runtime on the server receives the request.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most important thing is to run the server first and then the server will start.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106424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07" name="Group 106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108" name="Rectangles 107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-1" y="1153"/>
                <a:ext cx="1811" cy="1521"/>
                <a:chOff x="-1" y="1153"/>
                <a:chExt cx="1811" cy="1521"/>
              </a:xfrm>
            </p:grpSpPr>
            <p:sp>
              <p:nvSpPr>
                <p:cNvPr id="110" name="Isosceles Triangle 109">
                  <a:hlinkClick r:id="rId6" action="ppaction://hlinksldjump"/>
                </p:cNvPr>
                <p:cNvSpPr/>
                <p:nvPr/>
              </p:nvSpPr>
              <p:spPr>
                <a:xfrm rot="5400000">
                  <a:off x="144" y="1008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11" name="Text Box 110"/>
                <p:cNvSpPr txBox="1"/>
                <p:nvPr/>
              </p:nvSpPr>
              <p:spPr>
                <a:xfrm>
                  <a:off x="-1" y="1541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06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12" name="Text Box 111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Client Side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113" name="Text Box 112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User Interface(UI): Provides a simple and intuitive interface for users to input  text and view translated  text.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As soon as the user insert language on the text form and translate automatically and immediately.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Connects to the server side API to send text and receive translations.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If the client use this translator without running the server, an error message will be displayed.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Manages requests to the server, processes responses, and updates the UI with the translation.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User can copy translated Rakhine language, Myanmar language, and both of these languages.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1247120" y="0"/>
            <a:ext cx="10332720" cy="6858000"/>
            <a:chOff x="0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15" name="Group 114"/>
            <p:cNvGrpSpPr/>
            <p:nvPr/>
          </p:nvGrpSpPr>
          <p:grpSpPr>
            <a:xfrm>
              <a:off x="0" y="1"/>
              <a:ext cx="16273" cy="10800"/>
              <a:chOff x="-1" y="1"/>
              <a:chExt cx="16273" cy="10800"/>
            </a:xfrm>
          </p:grpSpPr>
          <p:sp>
            <p:nvSpPr>
              <p:cNvPr id="116" name="Rectangles 115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-1" y="1297"/>
                <a:ext cx="1811" cy="1521"/>
                <a:chOff x="-1" y="1297"/>
                <a:chExt cx="1811" cy="1521"/>
              </a:xfrm>
            </p:grpSpPr>
            <p:sp>
              <p:nvSpPr>
                <p:cNvPr id="118" name="Isosceles Triangle 117">
                  <a:hlinkClick r:id="rId7" action="ppaction://hlinksldjump"/>
                </p:cNvPr>
                <p:cNvSpPr/>
                <p:nvPr/>
              </p:nvSpPr>
              <p:spPr>
                <a:xfrm rot="5400000">
                  <a:off x="144" y="1152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19" name="Text Box 118"/>
                <p:cNvSpPr txBox="1"/>
                <p:nvPr/>
              </p:nvSpPr>
              <p:spPr>
                <a:xfrm>
                  <a:off x="-1" y="1685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07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20" name="Text Box 119"/>
            <p:cNvSpPr txBox="1"/>
            <p:nvPr/>
          </p:nvSpPr>
          <p:spPr>
            <a:xfrm>
              <a:off x="4235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Implementation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4" y="2294"/>
              <a:ext cx="10878" cy="6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1" name="Text Box 120"/>
            <p:cNvSpPr txBox="1"/>
            <p:nvPr/>
          </p:nvSpPr>
          <p:spPr>
            <a:xfrm>
              <a:off x="3758" y="8404"/>
              <a:ext cx="9929" cy="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500">
                  <a:latin typeface="Bahnschrift" panose="020B0502040204020203" charset="0"/>
                  <a:cs typeface="Bahnschrift" panose="020B0502040204020203" charset="0"/>
                </a:rPr>
                <a:t>The role of proxy skeleton and in remote method invocation</a:t>
              </a:r>
              <a:endParaRPr lang="en-US" sz="1500">
                <a:latin typeface="Bahnschrift" panose="020B0502040204020203" charset="0"/>
                <a:cs typeface="Bahnschrift" panose="020B0502040204020203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1430000" y="0"/>
            <a:ext cx="10332720" cy="6858000"/>
            <a:chOff x="0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3" name="Group 122"/>
            <p:cNvGrpSpPr/>
            <p:nvPr/>
          </p:nvGrpSpPr>
          <p:grpSpPr>
            <a:xfrm>
              <a:off x="0" y="1"/>
              <a:ext cx="16273" cy="10800"/>
              <a:chOff x="-1" y="1"/>
              <a:chExt cx="16273" cy="10800"/>
            </a:xfrm>
          </p:grpSpPr>
          <p:sp>
            <p:nvSpPr>
              <p:cNvPr id="124" name="Rectangles 123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>
                <a:off x="-1" y="1441"/>
                <a:ext cx="1811" cy="1521"/>
                <a:chOff x="-1" y="1441"/>
                <a:chExt cx="1811" cy="1521"/>
              </a:xfrm>
            </p:grpSpPr>
            <p:sp>
              <p:nvSpPr>
                <p:cNvPr id="126" name="Isosceles Triangle 125">
                  <a:hlinkClick r:id="rId9" action="ppaction://hlinksldjump"/>
                </p:cNvPr>
                <p:cNvSpPr/>
                <p:nvPr/>
              </p:nvSpPr>
              <p:spPr>
                <a:xfrm rot="5400000">
                  <a:off x="144" y="1296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27" name="Text Box 126"/>
                <p:cNvSpPr txBox="1"/>
                <p:nvPr/>
              </p:nvSpPr>
              <p:spPr>
                <a:xfrm>
                  <a:off x="-1" y="1829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08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28" name="Text Box 127"/>
            <p:cNvSpPr txBox="1"/>
            <p:nvPr/>
          </p:nvSpPr>
          <p:spPr>
            <a:xfrm>
              <a:off x="4235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Implementation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2434" y="1989"/>
              <a:ext cx="11045" cy="3975"/>
              <a:chOff x="2434" y="1989"/>
              <a:chExt cx="11045" cy="3975"/>
            </a:xfrm>
          </p:grpSpPr>
          <p:sp>
            <p:nvSpPr>
              <p:cNvPr id="130" name="Text Box 129"/>
              <p:cNvSpPr txBox="1"/>
              <p:nvPr/>
            </p:nvSpPr>
            <p:spPr>
              <a:xfrm>
                <a:off x="7895" y="3664"/>
                <a:ext cx="5584" cy="6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/>
                <a:r>
                  <a:rPr lang="en-US" sz="2000">
                    <a:latin typeface="Bahnschrift" panose="020B0502040204020203" charset="0"/>
                    <a:cs typeface="Bahnschrift" panose="020B0502040204020203" charset="0"/>
                  </a:rPr>
                  <a:t>Loading Page</a:t>
                </a:r>
                <a:endParaRPr lang="en-US" sz="2000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pic>
            <p:nvPicPr>
              <p:cNvPr id="5122" name="Picture 2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4" y="1989"/>
                <a:ext cx="5337" cy="3975"/>
              </a:xfrm>
              <a:prstGeom prst="rect">
                <a:avLst/>
              </a:prstGeom>
              <a:noFill/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31" name="Group 130"/>
            <p:cNvGrpSpPr/>
            <p:nvPr/>
          </p:nvGrpSpPr>
          <p:grpSpPr>
            <a:xfrm>
              <a:off x="2311" y="5653"/>
              <a:ext cx="12687" cy="4836"/>
              <a:chOff x="2311" y="5653"/>
              <a:chExt cx="12687" cy="4836"/>
            </a:xfrm>
          </p:grpSpPr>
          <p:sp>
            <p:nvSpPr>
              <p:cNvPr id="132" name="Text Box 131"/>
              <p:cNvSpPr txBox="1"/>
              <p:nvPr/>
            </p:nvSpPr>
            <p:spPr>
              <a:xfrm>
                <a:off x="2311" y="7759"/>
                <a:ext cx="5584" cy="6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r"/>
                <a:r>
                  <a:rPr lang="en-US" sz="2000">
                    <a:latin typeface="Bahnschrift" panose="020B0502040204020203" charset="0"/>
                    <a:cs typeface="Bahnschrift" panose="020B0502040204020203" charset="0"/>
                  </a:rPr>
                  <a:t>Translation Page</a:t>
                </a:r>
                <a:endParaRPr lang="en-US" sz="2000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pic>
            <p:nvPicPr>
              <p:cNvPr id="5124" name="Picture 4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6" y="5653"/>
                <a:ext cx="6723" cy="4837"/>
              </a:xfrm>
              <a:prstGeom prst="rect">
                <a:avLst/>
              </a:prstGeom>
              <a:noFill/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133" name="Group 132"/>
          <p:cNvGrpSpPr/>
          <p:nvPr/>
        </p:nvGrpSpPr>
        <p:grpSpPr>
          <a:xfrm>
            <a:off x="11612880" y="0"/>
            <a:ext cx="10332720" cy="6858000"/>
            <a:chOff x="0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34" name="Group 133"/>
            <p:cNvGrpSpPr/>
            <p:nvPr/>
          </p:nvGrpSpPr>
          <p:grpSpPr>
            <a:xfrm>
              <a:off x="0" y="1"/>
              <a:ext cx="16273" cy="10800"/>
              <a:chOff x="-1" y="1"/>
              <a:chExt cx="16273" cy="10800"/>
            </a:xfrm>
          </p:grpSpPr>
          <p:sp>
            <p:nvSpPr>
              <p:cNvPr id="135" name="Rectangles 134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-1" y="1585"/>
                <a:ext cx="1811" cy="1521"/>
                <a:chOff x="-1" y="1585"/>
                <a:chExt cx="1811" cy="1521"/>
              </a:xfrm>
            </p:grpSpPr>
            <p:sp>
              <p:nvSpPr>
                <p:cNvPr id="137" name="Isosceles Triangle 136">
                  <a:hlinkClick r:id="rId12" action="ppaction://hlinksldjump"/>
                </p:cNvPr>
                <p:cNvSpPr/>
                <p:nvPr/>
              </p:nvSpPr>
              <p:spPr>
                <a:xfrm rot="5400000">
                  <a:off x="144" y="1440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38" name="Text Box 137"/>
                <p:cNvSpPr txBox="1"/>
                <p:nvPr/>
              </p:nvSpPr>
              <p:spPr>
                <a:xfrm>
                  <a:off x="-1" y="1973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09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39" name="Text Box 138"/>
            <p:cNvSpPr txBox="1"/>
            <p:nvPr/>
          </p:nvSpPr>
          <p:spPr>
            <a:xfrm>
              <a:off x="4235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Implementation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2187" y="6342"/>
              <a:ext cx="12948" cy="4016"/>
              <a:chOff x="2187" y="6342"/>
              <a:chExt cx="12948" cy="4016"/>
            </a:xfrm>
          </p:grpSpPr>
          <p:sp>
            <p:nvSpPr>
              <p:cNvPr id="141" name="Text Box 140"/>
              <p:cNvSpPr txBox="1"/>
              <p:nvPr/>
            </p:nvSpPr>
            <p:spPr>
              <a:xfrm>
                <a:off x="2187" y="8037"/>
                <a:ext cx="5584" cy="6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sz="2000">
                    <a:latin typeface="Bahnschrift" panose="020B0502040204020203" charset="0"/>
                    <a:cs typeface="Bahnschrift" panose="020B0502040204020203" charset="0"/>
                  </a:rPr>
                  <a:t>Server Running.....</a:t>
                </a:r>
                <a:endParaRPr lang="en-US" sz="2000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pic>
            <p:nvPicPr>
              <p:cNvPr id="6149" name="Picture 5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09" y="6342"/>
                <a:ext cx="6226" cy="4016"/>
              </a:xfrm>
              <a:prstGeom prst="rect">
                <a:avLst/>
              </a:prstGeom>
              <a:noFill/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42" name="Group 141"/>
            <p:cNvGrpSpPr/>
            <p:nvPr/>
          </p:nvGrpSpPr>
          <p:grpSpPr>
            <a:xfrm>
              <a:off x="2681" y="2205"/>
              <a:ext cx="11961" cy="3698"/>
              <a:chOff x="2853" y="2205"/>
              <a:chExt cx="11961" cy="3698"/>
            </a:xfrm>
          </p:grpSpPr>
          <p:pic>
            <p:nvPicPr>
              <p:cNvPr id="6147" name="Picture 3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53" y="2205"/>
                <a:ext cx="5743" cy="3698"/>
              </a:xfrm>
              <a:prstGeom prst="rect">
                <a:avLst/>
              </a:prstGeom>
              <a:noFill/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3" name="Text Box 142"/>
              <p:cNvSpPr txBox="1"/>
              <p:nvPr/>
            </p:nvSpPr>
            <p:spPr>
              <a:xfrm>
                <a:off x="9230" y="3741"/>
                <a:ext cx="5584" cy="6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sz="2000">
                    <a:latin typeface="Bahnschrift" panose="020B0502040204020203" charset="0"/>
                    <a:cs typeface="Bahnschrift" panose="020B0502040204020203" charset="0"/>
                  </a:rPr>
                  <a:t>Error Page</a:t>
                </a:r>
                <a:endParaRPr lang="en-US" sz="2000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</p:grpSp>
      </p:grpSp>
      <p:grpSp>
        <p:nvGrpSpPr>
          <p:cNvPr id="144" name="Group 143"/>
          <p:cNvGrpSpPr/>
          <p:nvPr/>
        </p:nvGrpSpPr>
        <p:grpSpPr>
          <a:xfrm>
            <a:off x="1179576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45" name="Group 144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146" name="Rectangles 145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47" name="Group 146"/>
              <p:cNvGrpSpPr/>
              <p:nvPr/>
            </p:nvGrpSpPr>
            <p:grpSpPr>
              <a:xfrm>
                <a:off x="-1" y="1729"/>
                <a:ext cx="1811" cy="1521"/>
                <a:chOff x="-1" y="1729"/>
                <a:chExt cx="1811" cy="1521"/>
              </a:xfrm>
            </p:grpSpPr>
            <p:sp>
              <p:nvSpPr>
                <p:cNvPr id="148" name="Isosceles Triangle 147">
                  <a:hlinkClick r:id="rId15" action="ppaction://hlinksldjump"/>
                </p:cNvPr>
                <p:cNvSpPr/>
                <p:nvPr/>
              </p:nvSpPr>
              <p:spPr>
                <a:xfrm rot="5400000">
                  <a:off x="144" y="1584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49" name="Text Box 148"/>
                <p:cNvSpPr txBox="1"/>
                <p:nvPr/>
              </p:nvSpPr>
              <p:spPr>
                <a:xfrm>
                  <a:off x="-1" y="2117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10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50" name="Text Box 149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Conclusion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151" name="Text Box 150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R-M Translator bridges the language gap between Rakhine and Myanmar speakers.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Its provides accurate, real-time translations using advanced knowledge-base and a user- friendly interface.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Explore the system and experience the benefits of seamless cross-language communication.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Ongoing improvements to the translation model with additional data.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In the future, we will try to add native speaking and linguistic experts to validate translation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1197864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3" name="Group 152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154" name="Rectangles 153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55" name="Group 154"/>
              <p:cNvGrpSpPr/>
              <p:nvPr/>
            </p:nvGrpSpPr>
            <p:grpSpPr>
              <a:xfrm>
                <a:off x="-1" y="1873"/>
                <a:ext cx="1811" cy="1521"/>
                <a:chOff x="-1" y="1873"/>
                <a:chExt cx="1811" cy="1521"/>
              </a:xfrm>
            </p:grpSpPr>
            <p:sp>
              <p:nvSpPr>
                <p:cNvPr id="156" name="Isosceles Triangle 155">
                  <a:hlinkClick r:id="rId16" action="ppaction://hlinksldjump"/>
                </p:cNvPr>
                <p:cNvSpPr/>
                <p:nvPr/>
              </p:nvSpPr>
              <p:spPr>
                <a:xfrm rot="5400000">
                  <a:off x="144" y="1728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57" name="Text Box 156"/>
                <p:cNvSpPr txBox="1"/>
                <p:nvPr/>
              </p:nvSpPr>
              <p:spPr>
                <a:xfrm>
                  <a:off x="-1" y="2261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11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58" name="Text Box 157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References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159" name="Text Box 158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Distributed Systems Concepts  and Design”, by George Coulouris, Jean Dollimore, Tim Kindberg and Gordon Blair, 5th Edition, ISBN-10: 0-13-214301-1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u="sng" dirty="0">
                  <a:solidFill>
                    <a:srgbClr val="0F6CBF"/>
                  </a:solidFill>
                  <a:latin typeface="Bahnschrift" panose="020B0502040204020203" charset="0"/>
                  <a:cs typeface="Bahnschrift" panose="020B0502040204020203" charset="0"/>
                  <a:sym typeface="+mn-ea"/>
                </a:rPr>
                <a:t>https://github.com/Rabbit-Converter/Rabbit</a:t>
              </a:r>
              <a:endParaRPr lang="en-US" sz="1400" u="sng" dirty="0">
                <a:solidFill>
                  <a:srgbClr val="0F6CBF"/>
                </a:solidFill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-635" y="635"/>
            <a:ext cx="10333355" cy="6858000"/>
            <a:chOff x="-1" y="1"/>
            <a:chExt cx="16273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6" name="Rectangles 15"/>
            <p:cNvSpPr/>
            <p:nvPr/>
          </p:nvSpPr>
          <p:spPr>
            <a:xfrm>
              <a:off x="0" y="1"/>
              <a:ext cx="16272" cy="1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sp>
          <p:nvSpPr>
            <p:cNvPr id="17" name="TextBox 7"/>
            <p:cNvSpPr txBox="1"/>
            <p:nvPr/>
          </p:nvSpPr>
          <p:spPr>
            <a:xfrm>
              <a:off x="2377" y="4904"/>
              <a:ext cx="12788" cy="5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algn="ctr">
                <a:lnSpc>
                  <a:spcPct val="150000"/>
                </a:lnSpc>
              </a:pPr>
              <a:r>
                <a:rPr lang="en-US" sz="2000" b="1" dirty="0" smtClean="0">
                  <a:latin typeface="Bahnschrift" panose="020B0502040204020203" charset="0"/>
                  <a:cs typeface="Bahnschrift" panose="020B0502040204020203" charset="0"/>
                </a:rPr>
                <a:t>RAKHINE</a:t>
              </a:r>
              <a:r>
                <a:rPr lang="en-US" sz="2000" b="1" dirty="0" smtClean="0">
                  <a:latin typeface="Bahnschrift" panose="020B0502040204020203" charset="0"/>
                  <a:cs typeface="Bahnschrift" panose="020B0502040204020203" charset="0"/>
                  <a:sym typeface="Wingdings" panose="05000000000000000000" pitchFamily="2" charset="2"/>
                </a:rPr>
                <a:t></a:t>
              </a:r>
              <a:r>
                <a:rPr lang="en-US" sz="2000" b="1" dirty="0" smtClean="0">
                  <a:latin typeface="Bahnschrift" panose="020B0502040204020203" charset="0"/>
                  <a:cs typeface="Bahnschrift" panose="020B0502040204020203" charset="0"/>
                </a:rPr>
                <a:t>MYANMAR TRANSLATOR</a:t>
              </a:r>
              <a:endParaRPr lang="en-US" sz="2000" b="1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Semester-VIII(Group-IV)</a:t>
              </a:r>
              <a:endParaRPr lang="en-US" sz="1600" b="1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					Supervised By</a:t>
              </a: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			       		 </a:t>
              </a:r>
              <a:r>
                <a:rPr lang="en-US" sz="1600" b="1" dirty="0" err="1" smtClean="0">
                  <a:latin typeface="Bahnschrift" panose="020B0502040204020203" charset="0"/>
                  <a:cs typeface="Bahnschrift" panose="020B0502040204020203" charset="0"/>
                </a:rPr>
                <a:t>Dr.Khin</a:t>
              </a: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 Lay </a:t>
              </a:r>
              <a:r>
                <a:rPr lang="en-US" sz="1600" b="1" dirty="0" err="1" smtClean="0">
                  <a:latin typeface="Bahnschrift" panose="020B0502040204020203" charset="0"/>
                  <a:cs typeface="Bahnschrift" panose="020B0502040204020203" charset="0"/>
                </a:rPr>
                <a:t>Thwin</a:t>
              </a: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		         	     	 	Professor</a:t>
              </a: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		</a:t>
              </a:r>
              <a:r>
                <a:rPr lang="en-US" sz="16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       		Faculty of Computer Science</a:t>
              </a: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endParaRPr lang="en-US" sz="1600" b="1" dirty="0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pic>
          <p:nvPicPr>
            <p:cNvPr id="18" name="Picture 17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0" y="1854"/>
              <a:ext cx="2262" cy="2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6"/>
            <p:cNvSpPr txBox="1"/>
            <p:nvPr/>
          </p:nvSpPr>
          <p:spPr>
            <a:xfrm>
              <a:off x="2162" y="688"/>
              <a:ext cx="13218" cy="7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</a:rPr>
                <a:t>UNIVERSITY OF COMPUTER STUDIES (PATHEIN)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-1" y="432"/>
              <a:ext cx="1810" cy="1520"/>
              <a:chOff x="-1" y="432"/>
              <a:chExt cx="1810" cy="1520"/>
            </a:xfrm>
          </p:grpSpPr>
          <p:sp>
            <p:nvSpPr>
              <p:cNvPr id="21" name="Isosceles Triangle 20">
                <a:hlinkClick r:id="" action="ppaction://hlinkshowjump?jump=firstslide"/>
              </p:cNvPr>
              <p:cNvSpPr/>
              <p:nvPr/>
            </p:nvSpPr>
            <p:spPr>
              <a:xfrm rot="5400000">
                <a:off x="144" y="287"/>
                <a:ext cx="1521" cy="1811"/>
              </a:xfrm>
              <a:prstGeom prst="triangle">
                <a:avLst/>
              </a:prstGeom>
              <a:solidFill>
                <a:srgbClr val="0F6CBF"/>
              </a:solidFill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sp>
            <p:nvSpPr>
              <p:cNvPr id="22" name="Text Box 21"/>
              <p:cNvSpPr txBox="1"/>
              <p:nvPr/>
            </p:nvSpPr>
            <p:spPr>
              <a:xfrm>
                <a:off x="-1" y="827"/>
                <a:ext cx="1307" cy="7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p>
                <a:pPr algn="ctr"/>
                <a:r>
                  <a: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rPr>
                  <a:t>01</a:t>
                </a:r>
                <a:endParaRPr lang="en-US" sz="3000" b="1">
                  <a:solidFill>
                    <a:schemeClr val="bg1"/>
                  </a:solidFill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18288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67" name="Group 66"/>
            <p:cNvGrpSpPr/>
            <p:nvPr/>
          </p:nvGrpSpPr>
          <p:grpSpPr>
            <a:xfrm rot="0"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68" name="Rectangles 67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-1" y="577"/>
                <a:ext cx="1811" cy="1521"/>
                <a:chOff x="-1" y="577"/>
                <a:chExt cx="1811" cy="1521"/>
              </a:xfrm>
            </p:grpSpPr>
            <p:sp>
              <p:nvSpPr>
                <p:cNvPr id="70" name="Isosceles Triangle 69">
                  <a:hlinkClick r:id="rId2" action="ppaction://hlinksldjump"/>
                </p:cNvPr>
                <p:cNvSpPr/>
                <p:nvPr/>
              </p:nvSpPr>
              <p:spPr>
                <a:xfrm rot="5400000">
                  <a:off x="144" y="432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71" name="Text Box 70"/>
                <p:cNvSpPr txBox="1"/>
                <p:nvPr/>
              </p:nvSpPr>
              <p:spPr>
                <a:xfrm>
                  <a:off x="0" y="972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02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72" name="Text Box 71"/>
            <p:cNvSpPr txBox="1"/>
            <p:nvPr/>
          </p:nvSpPr>
          <p:spPr>
            <a:xfrm>
              <a:off x="5695" y="978"/>
              <a:ext cx="4881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 smtClean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GROUP MEMBERS</a:t>
              </a:r>
              <a:endParaRPr lang="en-US" sz="2500" b="1" dirty="0" smtClean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73" name="TextBox 10"/>
            <p:cNvSpPr txBox="1"/>
            <p:nvPr/>
          </p:nvSpPr>
          <p:spPr>
            <a:xfrm>
              <a:off x="3513" y="2526"/>
              <a:ext cx="9246" cy="70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marL="342900" indent="-342900" algn="l">
                <a:lnSpc>
                  <a:spcPct val="150000"/>
                </a:lnSpc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KYAW ZAYA (LEADER)			VIIICS-41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TUN KYAWAY SOE			VIIICS-32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HNIN THANDAR TUN			VIIICS-33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MIN KHANT ZAW	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VIIICS-36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KYAW WIN TUN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	VIIICS-42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HSU </a:t>
              </a:r>
              <a:r>
                <a:rPr lang="en-US" sz="1400" b="1" dirty="0" err="1" smtClean="0">
                  <a:latin typeface="Bahnschrift" panose="020B0502040204020203" charset="0"/>
                  <a:cs typeface="Bahnschrift" panose="020B0502040204020203" charset="0"/>
                </a:rPr>
                <a:t>HSU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 LIN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		VIIICS-43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KHIN SOE </a:t>
              </a:r>
              <a:r>
                <a:rPr lang="en-US" sz="1400" b="1" dirty="0" err="1" smtClean="0">
                  <a:latin typeface="Bahnschrift" panose="020B0502040204020203" charset="0"/>
                  <a:cs typeface="Bahnschrift" panose="020B0502040204020203" charset="0"/>
                </a:rPr>
                <a:t>SOE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 AUNG			VIIICS-49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KYE SIN WIN NAING			VIIICS-50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TOE </a:t>
              </a:r>
              <a:r>
                <a:rPr lang="en-US" sz="1400" b="1" dirty="0" err="1" smtClean="0">
                  <a:latin typeface="Bahnschrift" panose="020B0502040204020203" charset="0"/>
                  <a:cs typeface="Bahnschrift" panose="020B0502040204020203" charset="0"/>
                </a:rPr>
                <a:t>TOE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 AYE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		VIIICS-52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AUNG MYO THU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	VIIICT-10</a:t>
              </a:r>
              <a:endParaRPr lang="en-US" sz="1400" b="1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endParaRPr lang="en-US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buAutoNum type="arabicPeriod"/>
              </a:pPr>
              <a:endParaRPr lang="en-US" dirty="0">
                <a:latin typeface="Bahnschrift" panose="020B0502040204020203" charset="0"/>
                <a:cs typeface="Bahnschrift" panose="020B0502040204020203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6576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83" name="Group 82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84" name="Rectangles 83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-1" y="721"/>
                <a:ext cx="1811" cy="1521"/>
                <a:chOff x="-1" y="721"/>
                <a:chExt cx="1811" cy="1521"/>
              </a:xfrm>
            </p:grpSpPr>
            <p:sp>
              <p:nvSpPr>
                <p:cNvPr id="86" name="Isosceles Triangle 85">
                  <a:hlinkClick r:id="rId3" action="ppaction://hlinksldjump"/>
                </p:cNvPr>
                <p:cNvSpPr/>
                <p:nvPr/>
              </p:nvSpPr>
              <p:spPr>
                <a:xfrm rot="5400000">
                  <a:off x="144" y="576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87" name="Text Box 86"/>
                <p:cNvSpPr txBox="1"/>
                <p:nvPr/>
              </p:nvSpPr>
              <p:spPr>
                <a:xfrm>
                  <a:off x="0" y="1116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03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88" name="Text Box 87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>
                  <a:latin typeface="Bahnschrift" panose="020B0502040204020203" charset="0"/>
                  <a:cs typeface="Bahnschrift" panose="020B0502040204020203" charset="0"/>
                </a:rPr>
                <a:t>Introduction</a:t>
              </a:r>
              <a:endParaRPr lang="en-US" sz="2500" b="1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sp>
          <p:nvSpPr>
            <p:cNvPr id="89" name="Text Box 88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latin typeface="Bahnschrift" panose="020B0502040204020203" charset="0"/>
                  <a:cs typeface="Bahnschrift" panose="020B0502040204020203" charset="0"/>
                </a:rPr>
                <a:t>In Myanmar, it can be challenging for people who speak languages like Rakhine, Shan, Mon, etc., to communicate with those who speak Myanmar due to language differences.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latin typeface="Bahnschrift" panose="020B0502040204020203" charset="0"/>
                  <a:cs typeface="Bahnschrift" panose="020B0502040204020203" charset="0"/>
                </a:rPr>
                <a:t>Our translation system based on Distributed Systems RMI is designed to make it easier to translate Rakhine to Myanmar, helping people understand each other better.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latin typeface="Bahnschrift" panose="020B0502040204020203" charset="0"/>
                  <a:cs typeface="Bahnschrift" panose="020B0502040204020203" charset="0"/>
                </a:rPr>
                <a:t>This system not only facilitates better understanding between Rakhine and Myanmar speakers but also promotes inclusivity and cohesion within the country.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latin typeface="Bahnschrift" panose="020B0502040204020203" charset="0"/>
                  <a:cs typeface="Bahnschrift" panose="020B0502040204020203" charset="0"/>
                </a:rPr>
                <a:t>This system will improve communication and bring people closer together.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4864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91" name="Group 90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92" name="Rectangles 91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93" name="Group 92"/>
              <p:cNvGrpSpPr/>
              <p:nvPr/>
            </p:nvGrpSpPr>
            <p:grpSpPr>
              <a:xfrm>
                <a:off x="-1" y="865"/>
                <a:ext cx="1811" cy="1521"/>
                <a:chOff x="-1" y="865"/>
                <a:chExt cx="1811" cy="1521"/>
              </a:xfrm>
            </p:grpSpPr>
            <p:sp>
              <p:nvSpPr>
                <p:cNvPr id="94" name="Isosceles Triangle 93">
                  <a:hlinkClick r:id="rId4" action="ppaction://hlinksldjump"/>
                </p:cNvPr>
                <p:cNvSpPr/>
                <p:nvPr/>
              </p:nvSpPr>
              <p:spPr>
                <a:xfrm rot="5400000">
                  <a:off x="144" y="720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95" name="Text Box 94"/>
                <p:cNvSpPr txBox="1"/>
                <p:nvPr/>
              </p:nvSpPr>
              <p:spPr>
                <a:xfrm>
                  <a:off x="0" y="1253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04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96" name="Text Box 95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Background Theory</a:t>
              </a:r>
              <a:endParaRPr lang="en-US" sz="2500" b="1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sp>
          <p:nvSpPr>
            <p:cNvPr id="97" name="Text Box 96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Focuses on conveying the meaning and impact of the original text in the target language. 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Aims to preserve the exact form and structure of the original text.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This approach is more focused on maintaining the exact wording and grammatical structure.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Remote method invocation(RMI): RMI is a java API that allows an object residing in one Java virtual machine(JVM) to invoke methods on an object in another JVM.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Stubs and Skeletons: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Stubs act as a client-side proxy that forwards method calls to the  remote object.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Skeletons (in older RMI versions) receive method calls on the server side and dispatch them to the actual remote object.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088136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99" name="Group 98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100" name="Rectangles 99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-1" y="1009"/>
                <a:ext cx="1811" cy="1521"/>
                <a:chOff x="-1" y="1009"/>
                <a:chExt cx="1811" cy="1521"/>
              </a:xfrm>
            </p:grpSpPr>
            <p:sp>
              <p:nvSpPr>
                <p:cNvPr id="102" name="Isosceles Triangle 101">
                  <a:hlinkClick r:id="rId5" action="ppaction://hlinksldjump"/>
                </p:cNvPr>
                <p:cNvSpPr/>
                <p:nvPr/>
              </p:nvSpPr>
              <p:spPr>
                <a:xfrm rot="5400000">
                  <a:off x="144" y="864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03" name="Text Box 102"/>
                <p:cNvSpPr txBox="1"/>
                <p:nvPr/>
              </p:nvSpPr>
              <p:spPr>
                <a:xfrm>
                  <a:off x="-1" y="1397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05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04" name="Text Box 103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Server Site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105" name="Text Box 104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core component on the server site is the translation engine.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Manages a database of Rakhine-Myanmar text pairs, which are used to train and improve the translation models.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server exposes an API that clients can call to submit text for translation.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Processes incoming requests, applies the translation engine, and responds with translated text to the client.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server defines one or more remote interfaces, which declare the methods that can be invoked remotely.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When a client invokes a method, the RMI runtime on the server receives the request.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most important thing is to run the server first and then the server will start.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106424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07" name="Group 106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108" name="Rectangles 107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-1" y="1153"/>
                <a:ext cx="1811" cy="1521"/>
                <a:chOff x="-1" y="1153"/>
                <a:chExt cx="1811" cy="1521"/>
              </a:xfrm>
            </p:grpSpPr>
            <p:sp>
              <p:nvSpPr>
                <p:cNvPr id="110" name="Isosceles Triangle 109">
                  <a:hlinkClick r:id="rId6" action="ppaction://hlinksldjump"/>
                </p:cNvPr>
                <p:cNvSpPr/>
                <p:nvPr/>
              </p:nvSpPr>
              <p:spPr>
                <a:xfrm rot="5400000">
                  <a:off x="144" y="1008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11" name="Text Box 110"/>
                <p:cNvSpPr txBox="1"/>
                <p:nvPr/>
              </p:nvSpPr>
              <p:spPr>
                <a:xfrm>
                  <a:off x="-1" y="1541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06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12" name="Text Box 111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Client Side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113" name="Text Box 112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User Interface(UI): Provides a simple and intuitive interface for users to input  text and view translated  text.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As soon as the user insert language on the text form and translate automatically and immediately.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Connects to the server side API to send text and receive translations.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If the client use this translator without running the server, an error message will be displayed.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Manages requests to the server, processes responses, and updates the UI with the translation.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User can copy translated Rakhine language, Myanmar language, and both of these languages.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1247120" y="0"/>
            <a:ext cx="10332720" cy="6858000"/>
            <a:chOff x="0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15" name="Group 114"/>
            <p:cNvGrpSpPr/>
            <p:nvPr/>
          </p:nvGrpSpPr>
          <p:grpSpPr>
            <a:xfrm>
              <a:off x="0" y="1"/>
              <a:ext cx="16273" cy="10800"/>
              <a:chOff x="-1" y="1"/>
              <a:chExt cx="16273" cy="10800"/>
            </a:xfrm>
          </p:grpSpPr>
          <p:sp>
            <p:nvSpPr>
              <p:cNvPr id="116" name="Rectangles 115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-1" y="1297"/>
                <a:ext cx="1811" cy="1521"/>
                <a:chOff x="-1" y="1297"/>
                <a:chExt cx="1811" cy="1521"/>
              </a:xfrm>
            </p:grpSpPr>
            <p:sp>
              <p:nvSpPr>
                <p:cNvPr id="118" name="Isosceles Triangle 117">
                  <a:hlinkClick r:id="rId7" action="ppaction://hlinksldjump"/>
                </p:cNvPr>
                <p:cNvSpPr/>
                <p:nvPr/>
              </p:nvSpPr>
              <p:spPr>
                <a:xfrm rot="5400000">
                  <a:off x="144" y="1152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19" name="Text Box 118"/>
                <p:cNvSpPr txBox="1"/>
                <p:nvPr/>
              </p:nvSpPr>
              <p:spPr>
                <a:xfrm>
                  <a:off x="-1" y="1685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07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20" name="Text Box 119"/>
            <p:cNvSpPr txBox="1"/>
            <p:nvPr/>
          </p:nvSpPr>
          <p:spPr>
            <a:xfrm>
              <a:off x="4235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Implementation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4" y="2294"/>
              <a:ext cx="10878" cy="6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1" name="Text Box 120"/>
            <p:cNvSpPr txBox="1"/>
            <p:nvPr/>
          </p:nvSpPr>
          <p:spPr>
            <a:xfrm>
              <a:off x="3758" y="8404"/>
              <a:ext cx="9929" cy="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500">
                  <a:latin typeface="Bahnschrift" panose="020B0502040204020203" charset="0"/>
                  <a:cs typeface="Bahnschrift" panose="020B0502040204020203" charset="0"/>
                </a:rPr>
                <a:t>The role of proxy skeleton and in remote method invocation</a:t>
              </a:r>
              <a:endParaRPr lang="en-US" sz="1500">
                <a:latin typeface="Bahnschrift" panose="020B0502040204020203" charset="0"/>
                <a:cs typeface="Bahnschrift" panose="020B0502040204020203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1430000" y="0"/>
            <a:ext cx="10332720" cy="6858000"/>
            <a:chOff x="0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3" name="Group 122"/>
            <p:cNvGrpSpPr/>
            <p:nvPr/>
          </p:nvGrpSpPr>
          <p:grpSpPr>
            <a:xfrm>
              <a:off x="0" y="1"/>
              <a:ext cx="16273" cy="10800"/>
              <a:chOff x="-1" y="1"/>
              <a:chExt cx="16273" cy="10800"/>
            </a:xfrm>
          </p:grpSpPr>
          <p:sp>
            <p:nvSpPr>
              <p:cNvPr id="124" name="Rectangles 123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>
                <a:off x="-1" y="1441"/>
                <a:ext cx="1811" cy="1521"/>
                <a:chOff x="-1" y="1441"/>
                <a:chExt cx="1811" cy="1521"/>
              </a:xfrm>
            </p:grpSpPr>
            <p:sp>
              <p:nvSpPr>
                <p:cNvPr id="126" name="Isosceles Triangle 125">
                  <a:hlinkClick r:id="rId9" action="ppaction://hlinksldjump"/>
                </p:cNvPr>
                <p:cNvSpPr/>
                <p:nvPr/>
              </p:nvSpPr>
              <p:spPr>
                <a:xfrm rot="5400000">
                  <a:off x="144" y="1296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27" name="Text Box 126"/>
                <p:cNvSpPr txBox="1"/>
                <p:nvPr/>
              </p:nvSpPr>
              <p:spPr>
                <a:xfrm>
                  <a:off x="-1" y="1829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08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28" name="Text Box 127"/>
            <p:cNvSpPr txBox="1"/>
            <p:nvPr/>
          </p:nvSpPr>
          <p:spPr>
            <a:xfrm>
              <a:off x="4235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Implementation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2434" y="1989"/>
              <a:ext cx="11045" cy="3975"/>
              <a:chOff x="2434" y="1989"/>
              <a:chExt cx="11045" cy="3975"/>
            </a:xfrm>
          </p:grpSpPr>
          <p:sp>
            <p:nvSpPr>
              <p:cNvPr id="130" name="Text Box 129"/>
              <p:cNvSpPr txBox="1"/>
              <p:nvPr/>
            </p:nvSpPr>
            <p:spPr>
              <a:xfrm>
                <a:off x="7895" y="3664"/>
                <a:ext cx="5584" cy="6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/>
                <a:r>
                  <a:rPr lang="en-US" sz="2000">
                    <a:latin typeface="Bahnschrift" panose="020B0502040204020203" charset="0"/>
                    <a:cs typeface="Bahnschrift" panose="020B0502040204020203" charset="0"/>
                  </a:rPr>
                  <a:t>Loading Page</a:t>
                </a:r>
                <a:endParaRPr lang="en-US" sz="2000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pic>
            <p:nvPicPr>
              <p:cNvPr id="5122" name="Picture 2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4" y="1989"/>
                <a:ext cx="5337" cy="3975"/>
              </a:xfrm>
              <a:prstGeom prst="rect">
                <a:avLst/>
              </a:prstGeom>
              <a:noFill/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31" name="Group 130"/>
            <p:cNvGrpSpPr/>
            <p:nvPr/>
          </p:nvGrpSpPr>
          <p:grpSpPr>
            <a:xfrm>
              <a:off x="2311" y="5653"/>
              <a:ext cx="12687" cy="4836"/>
              <a:chOff x="2311" y="5653"/>
              <a:chExt cx="12687" cy="4836"/>
            </a:xfrm>
          </p:grpSpPr>
          <p:sp>
            <p:nvSpPr>
              <p:cNvPr id="132" name="Text Box 131"/>
              <p:cNvSpPr txBox="1"/>
              <p:nvPr/>
            </p:nvSpPr>
            <p:spPr>
              <a:xfrm>
                <a:off x="2311" y="7759"/>
                <a:ext cx="5584" cy="6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r"/>
                <a:r>
                  <a:rPr lang="en-US" sz="2000">
                    <a:latin typeface="Bahnschrift" panose="020B0502040204020203" charset="0"/>
                    <a:cs typeface="Bahnschrift" panose="020B0502040204020203" charset="0"/>
                  </a:rPr>
                  <a:t>Translation Page</a:t>
                </a:r>
                <a:endParaRPr lang="en-US" sz="2000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pic>
            <p:nvPicPr>
              <p:cNvPr id="5124" name="Picture 4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6" y="5653"/>
                <a:ext cx="6723" cy="4837"/>
              </a:xfrm>
              <a:prstGeom prst="rect">
                <a:avLst/>
              </a:prstGeom>
              <a:noFill/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133" name="Group 132"/>
          <p:cNvGrpSpPr/>
          <p:nvPr/>
        </p:nvGrpSpPr>
        <p:grpSpPr>
          <a:xfrm>
            <a:off x="11612880" y="0"/>
            <a:ext cx="10332720" cy="6858000"/>
            <a:chOff x="0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34" name="Group 133"/>
            <p:cNvGrpSpPr/>
            <p:nvPr/>
          </p:nvGrpSpPr>
          <p:grpSpPr>
            <a:xfrm>
              <a:off x="0" y="1"/>
              <a:ext cx="16273" cy="10800"/>
              <a:chOff x="-1" y="1"/>
              <a:chExt cx="16273" cy="10800"/>
            </a:xfrm>
          </p:grpSpPr>
          <p:sp>
            <p:nvSpPr>
              <p:cNvPr id="135" name="Rectangles 134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-1" y="1585"/>
                <a:ext cx="1811" cy="1521"/>
                <a:chOff x="-1" y="1585"/>
                <a:chExt cx="1811" cy="1521"/>
              </a:xfrm>
            </p:grpSpPr>
            <p:sp>
              <p:nvSpPr>
                <p:cNvPr id="137" name="Isosceles Triangle 136">
                  <a:hlinkClick r:id="rId12" action="ppaction://hlinksldjump"/>
                </p:cNvPr>
                <p:cNvSpPr/>
                <p:nvPr/>
              </p:nvSpPr>
              <p:spPr>
                <a:xfrm rot="5400000">
                  <a:off x="144" y="1440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38" name="Text Box 137"/>
                <p:cNvSpPr txBox="1"/>
                <p:nvPr/>
              </p:nvSpPr>
              <p:spPr>
                <a:xfrm>
                  <a:off x="-1" y="1973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09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39" name="Text Box 138"/>
            <p:cNvSpPr txBox="1"/>
            <p:nvPr/>
          </p:nvSpPr>
          <p:spPr>
            <a:xfrm>
              <a:off x="4235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Implementation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2187" y="6342"/>
              <a:ext cx="12948" cy="4016"/>
              <a:chOff x="2187" y="6342"/>
              <a:chExt cx="12948" cy="4016"/>
            </a:xfrm>
          </p:grpSpPr>
          <p:sp>
            <p:nvSpPr>
              <p:cNvPr id="141" name="Text Box 140"/>
              <p:cNvSpPr txBox="1"/>
              <p:nvPr/>
            </p:nvSpPr>
            <p:spPr>
              <a:xfrm>
                <a:off x="2187" y="8037"/>
                <a:ext cx="5584" cy="6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sz="2000">
                    <a:latin typeface="Bahnschrift" panose="020B0502040204020203" charset="0"/>
                    <a:cs typeface="Bahnschrift" panose="020B0502040204020203" charset="0"/>
                  </a:rPr>
                  <a:t>Server Running.....</a:t>
                </a:r>
                <a:endParaRPr lang="en-US" sz="2000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pic>
            <p:nvPicPr>
              <p:cNvPr id="6149" name="Picture 5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09" y="6342"/>
                <a:ext cx="6226" cy="4016"/>
              </a:xfrm>
              <a:prstGeom prst="rect">
                <a:avLst/>
              </a:prstGeom>
              <a:noFill/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42" name="Group 141"/>
            <p:cNvGrpSpPr/>
            <p:nvPr/>
          </p:nvGrpSpPr>
          <p:grpSpPr>
            <a:xfrm>
              <a:off x="2681" y="2205"/>
              <a:ext cx="11961" cy="3698"/>
              <a:chOff x="2853" y="2205"/>
              <a:chExt cx="11961" cy="3698"/>
            </a:xfrm>
          </p:grpSpPr>
          <p:pic>
            <p:nvPicPr>
              <p:cNvPr id="6147" name="Picture 3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53" y="2205"/>
                <a:ext cx="5743" cy="3698"/>
              </a:xfrm>
              <a:prstGeom prst="rect">
                <a:avLst/>
              </a:prstGeom>
              <a:noFill/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3" name="Text Box 142"/>
              <p:cNvSpPr txBox="1"/>
              <p:nvPr/>
            </p:nvSpPr>
            <p:spPr>
              <a:xfrm>
                <a:off x="9230" y="3741"/>
                <a:ext cx="5584" cy="6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sz="2000">
                    <a:latin typeface="Bahnschrift" panose="020B0502040204020203" charset="0"/>
                    <a:cs typeface="Bahnschrift" panose="020B0502040204020203" charset="0"/>
                  </a:rPr>
                  <a:t>Error Page</a:t>
                </a:r>
                <a:endParaRPr lang="en-US" sz="2000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</p:grpSp>
      </p:grpSp>
      <p:grpSp>
        <p:nvGrpSpPr>
          <p:cNvPr id="144" name="Group 143"/>
          <p:cNvGrpSpPr/>
          <p:nvPr/>
        </p:nvGrpSpPr>
        <p:grpSpPr>
          <a:xfrm>
            <a:off x="1179576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45" name="Group 144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146" name="Rectangles 145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47" name="Group 146"/>
              <p:cNvGrpSpPr/>
              <p:nvPr/>
            </p:nvGrpSpPr>
            <p:grpSpPr>
              <a:xfrm>
                <a:off x="-1" y="1729"/>
                <a:ext cx="1811" cy="1521"/>
                <a:chOff x="-1" y="1729"/>
                <a:chExt cx="1811" cy="1521"/>
              </a:xfrm>
            </p:grpSpPr>
            <p:sp>
              <p:nvSpPr>
                <p:cNvPr id="148" name="Isosceles Triangle 147">
                  <a:hlinkClick r:id="rId15" action="ppaction://hlinksldjump"/>
                </p:cNvPr>
                <p:cNvSpPr/>
                <p:nvPr/>
              </p:nvSpPr>
              <p:spPr>
                <a:xfrm rot="5400000">
                  <a:off x="144" y="1584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49" name="Text Box 148"/>
                <p:cNvSpPr txBox="1"/>
                <p:nvPr/>
              </p:nvSpPr>
              <p:spPr>
                <a:xfrm>
                  <a:off x="-1" y="2117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10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50" name="Text Box 149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Conclusion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151" name="Text Box 150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R-M Translator bridges the language gap between Rakhine and Myanmar speakers.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Its provides accurate, real-time translations using advanced knowledge-base and a user- friendly interface.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Explore the system and experience the benefits of seamless cross-language communication.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Ongoing improvements to the translation model with additional data.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In the future, we will try to add native speaking and linguistic experts to validate translation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1197864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3" name="Group 152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154" name="Rectangles 153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55" name="Group 154"/>
              <p:cNvGrpSpPr/>
              <p:nvPr/>
            </p:nvGrpSpPr>
            <p:grpSpPr>
              <a:xfrm>
                <a:off x="-1" y="1873"/>
                <a:ext cx="1811" cy="1521"/>
                <a:chOff x="-1" y="1873"/>
                <a:chExt cx="1811" cy="1521"/>
              </a:xfrm>
            </p:grpSpPr>
            <p:sp>
              <p:nvSpPr>
                <p:cNvPr id="156" name="Isosceles Triangle 155">
                  <a:hlinkClick r:id="rId16" action="ppaction://hlinksldjump"/>
                </p:cNvPr>
                <p:cNvSpPr/>
                <p:nvPr/>
              </p:nvSpPr>
              <p:spPr>
                <a:xfrm rot="5400000">
                  <a:off x="144" y="1728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57" name="Text Box 156"/>
                <p:cNvSpPr txBox="1"/>
                <p:nvPr/>
              </p:nvSpPr>
              <p:spPr>
                <a:xfrm>
                  <a:off x="-1" y="2261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11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58" name="Text Box 157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References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159" name="Text Box 158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Distributed Systems Concepts  and Design”, by George Coulouris, Jean Dollimore, Tim Kindberg and Gordon Blair, 5th Edition, ISBN-10: 0-13-214301-1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u="sng" dirty="0">
                  <a:solidFill>
                    <a:srgbClr val="0F6CBF"/>
                  </a:solidFill>
                  <a:latin typeface="Bahnschrift" panose="020B0502040204020203" charset="0"/>
                  <a:cs typeface="Bahnschrift" panose="020B0502040204020203" charset="0"/>
                  <a:sym typeface="+mn-ea"/>
                </a:rPr>
                <a:t>https://github.com/Rabbit-Converter/Rabbit</a:t>
              </a:r>
              <a:endParaRPr lang="en-US" sz="1400" u="sng" dirty="0">
                <a:solidFill>
                  <a:srgbClr val="0F6CBF"/>
                </a:solidFill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-635" y="635"/>
            <a:ext cx="10333355" cy="6858000"/>
            <a:chOff x="-1" y="1"/>
            <a:chExt cx="16273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6" name="Rectangles 15"/>
            <p:cNvSpPr/>
            <p:nvPr/>
          </p:nvSpPr>
          <p:spPr>
            <a:xfrm>
              <a:off x="0" y="1"/>
              <a:ext cx="16272" cy="1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sp>
          <p:nvSpPr>
            <p:cNvPr id="17" name="TextBox 7"/>
            <p:cNvSpPr txBox="1"/>
            <p:nvPr/>
          </p:nvSpPr>
          <p:spPr>
            <a:xfrm>
              <a:off x="2377" y="4904"/>
              <a:ext cx="12788" cy="5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algn="ctr">
                <a:lnSpc>
                  <a:spcPct val="150000"/>
                </a:lnSpc>
              </a:pPr>
              <a:r>
                <a:rPr lang="en-US" sz="2000" b="1" dirty="0" smtClean="0">
                  <a:latin typeface="Bahnschrift" panose="020B0502040204020203" charset="0"/>
                  <a:cs typeface="Bahnschrift" panose="020B0502040204020203" charset="0"/>
                </a:rPr>
                <a:t>RAKHINE</a:t>
              </a:r>
              <a:r>
                <a:rPr lang="en-US" sz="2000" b="1" dirty="0" smtClean="0">
                  <a:latin typeface="Bahnschrift" panose="020B0502040204020203" charset="0"/>
                  <a:cs typeface="Bahnschrift" panose="020B0502040204020203" charset="0"/>
                  <a:sym typeface="Wingdings" panose="05000000000000000000" pitchFamily="2" charset="2"/>
                </a:rPr>
                <a:t></a:t>
              </a:r>
              <a:r>
                <a:rPr lang="en-US" sz="2000" b="1" dirty="0" smtClean="0">
                  <a:latin typeface="Bahnschrift" panose="020B0502040204020203" charset="0"/>
                  <a:cs typeface="Bahnschrift" panose="020B0502040204020203" charset="0"/>
                </a:rPr>
                <a:t>MYANMAR TRANSLATOR</a:t>
              </a:r>
              <a:endParaRPr lang="en-US" sz="2000" b="1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Semester-VIII(Group-IV)</a:t>
              </a:r>
              <a:endParaRPr lang="en-US" sz="1600" b="1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					Supervised By</a:t>
              </a: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			       		 </a:t>
              </a:r>
              <a:r>
                <a:rPr lang="en-US" sz="1600" b="1" dirty="0" err="1" smtClean="0">
                  <a:latin typeface="Bahnschrift" panose="020B0502040204020203" charset="0"/>
                  <a:cs typeface="Bahnschrift" panose="020B0502040204020203" charset="0"/>
                </a:rPr>
                <a:t>Dr.Khin</a:t>
              </a: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 Lay </a:t>
              </a:r>
              <a:r>
                <a:rPr lang="en-US" sz="1600" b="1" dirty="0" err="1" smtClean="0">
                  <a:latin typeface="Bahnschrift" panose="020B0502040204020203" charset="0"/>
                  <a:cs typeface="Bahnschrift" panose="020B0502040204020203" charset="0"/>
                </a:rPr>
                <a:t>Thwin</a:t>
              </a: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		         	     	 	Professor</a:t>
              </a: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		</a:t>
              </a:r>
              <a:r>
                <a:rPr lang="en-US" sz="16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       		Faculty of Computer Science</a:t>
              </a: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endParaRPr lang="en-US" sz="1600" b="1" dirty="0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pic>
          <p:nvPicPr>
            <p:cNvPr id="18" name="Picture 17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0" y="1854"/>
              <a:ext cx="2262" cy="2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6"/>
            <p:cNvSpPr txBox="1"/>
            <p:nvPr/>
          </p:nvSpPr>
          <p:spPr>
            <a:xfrm>
              <a:off x="2162" y="688"/>
              <a:ext cx="13218" cy="7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</a:rPr>
                <a:t>UNIVERSITY OF COMPUTER STUDIES (PATHEIN)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-1" y="432"/>
              <a:ext cx="1810" cy="1520"/>
              <a:chOff x="-1" y="432"/>
              <a:chExt cx="1810" cy="1520"/>
            </a:xfrm>
          </p:grpSpPr>
          <p:sp>
            <p:nvSpPr>
              <p:cNvPr id="21" name="Isosceles Triangle 20">
                <a:hlinkClick r:id="" action="ppaction://hlinkshowjump?jump=firstslide"/>
              </p:cNvPr>
              <p:cNvSpPr/>
              <p:nvPr/>
            </p:nvSpPr>
            <p:spPr>
              <a:xfrm rot="5400000">
                <a:off x="144" y="287"/>
                <a:ext cx="1521" cy="1811"/>
              </a:xfrm>
              <a:prstGeom prst="triangle">
                <a:avLst/>
              </a:prstGeom>
              <a:solidFill>
                <a:srgbClr val="0F6CBF"/>
              </a:solidFill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sp>
            <p:nvSpPr>
              <p:cNvPr id="22" name="Text Box 21"/>
              <p:cNvSpPr txBox="1"/>
              <p:nvPr/>
            </p:nvSpPr>
            <p:spPr>
              <a:xfrm>
                <a:off x="-1" y="827"/>
                <a:ext cx="1307" cy="7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p>
                <a:pPr algn="ctr"/>
                <a:r>
                  <a: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rPr>
                  <a:t>01</a:t>
                </a:r>
                <a:endParaRPr lang="en-US" sz="3000" b="1">
                  <a:solidFill>
                    <a:schemeClr val="bg1"/>
                  </a:solidFill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18288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67" name="Group 66"/>
            <p:cNvGrpSpPr/>
            <p:nvPr/>
          </p:nvGrpSpPr>
          <p:grpSpPr>
            <a:xfrm rot="0"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68" name="Rectangles 67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-1" y="577"/>
                <a:ext cx="1811" cy="1521"/>
                <a:chOff x="-1" y="577"/>
                <a:chExt cx="1811" cy="1521"/>
              </a:xfrm>
            </p:grpSpPr>
            <p:sp>
              <p:nvSpPr>
                <p:cNvPr id="70" name="Isosceles Triangle 69">
                  <a:hlinkClick r:id="rId2" action="ppaction://hlinksldjump"/>
                </p:cNvPr>
                <p:cNvSpPr/>
                <p:nvPr/>
              </p:nvSpPr>
              <p:spPr>
                <a:xfrm rot="5400000">
                  <a:off x="144" y="432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71" name="Text Box 70"/>
                <p:cNvSpPr txBox="1"/>
                <p:nvPr/>
              </p:nvSpPr>
              <p:spPr>
                <a:xfrm>
                  <a:off x="0" y="972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02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72" name="Text Box 71"/>
            <p:cNvSpPr txBox="1"/>
            <p:nvPr/>
          </p:nvSpPr>
          <p:spPr>
            <a:xfrm>
              <a:off x="5695" y="978"/>
              <a:ext cx="4881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 smtClean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GROUP MEMBERS</a:t>
              </a:r>
              <a:endParaRPr lang="en-US" sz="2500" b="1" dirty="0" smtClean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73" name="TextBox 10"/>
            <p:cNvSpPr txBox="1"/>
            <p:nvPr/>
          </p:nvSpPr>
          <p:spPr>
            <a:xfrm>
              <a:off x="3513" y="2526"/>
              <a:ext cx="9246" cy="70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marL="342900" indent="-342900" algn="l">
                <a:lnSpc>
                  <a:spcPct val="150000"/>
                </a:lnSpc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KYAW ZAYA (LEADER)			VIIICS-41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TUN KYAWAY SOE			VIIICS-32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HNIN THANDAR TUN			VIIICS-33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MIN KHANT ZAW	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VIIICS-36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KYAW WIN TUN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	VIIICS-42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HSU </a:t>
              </a:r>
              <a:r>
                <a:rPr lang="en-US" sz="1400" b="1" dirty="0" err="1" smtClean="0">
                  <a:latin typeface="Bahnschrift" panose="020B0502040204020203" charset="0"/>
                  <a:cs typeface="Bahnschrift" panose="020B0502040204020203" charset="0"/>
                </a:rPr>
                <a:t>HSU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 LIN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		VIIICS-43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KHIN SOE </a:t>
              </a:r>
              <a:r>
                <a:rPr lang="en-US" sz="1400" b="1" dirty="0" err="1" smtClean="0">
                  <a:latin typeface="Bahnschrift" panose="020B0502040204020203" charset="0"/>
                  <a:cs typeface="Bahnschrift" panose="020B0502040204020203" charset="0"/>
                </a:rPr>
                <a:t>SOE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 AUNG			VIIICS-49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KYE SIN WIN NAING			VIIICS-50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TOE </a:t>
              </a:r>
              <a:r>
                <a:rPr lang="en-US" sz="1400" b="1" dirty="0" err="1" smtClean="0">
                  <a:latin typeface="Bahnschrift" panose="020B0502040204020203" charset="0"/>
                  <a:cs typeface="Bahnschrift" panose="020B0502040204020203" charset="0"/>
                </a:rPr>
                <a:t>TOE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 AYE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		VIIICS-52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AUNG MYO THU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	VIIICT-10</a:t>
              </a:r>
              <a:endParaRPr lang="en-US" sz="1400" b="1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endParaRPr lang="en-US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buAutoNum type="arabicPeriod"/>
              </a:pPr>
              <a:endParaRPr lang="en-US" dirty="0">
                <a:latin typeface="Bahnschrift" panose="020B0502040204020203" charset="0"/>
                <a:cs typeface="Bahnschrift" panose="020B0502040204020203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6576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83" name="Group 82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84" name="Rectangles 83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-1" y="721"/>
                <a:ext cx="1811" cy="1521"/>
                <a:chOff x="-1" y="721"/>
                <a:chExt cx="1811" cy="1521"/>
              </a:xfrm>
            </p:grpSpPr>
            <p:sp>
              <p:nvSpPr>
                <p:cNvPr id="86" name="Isosceles Triangle 85">
                  <a:hlinkClick r:id="rId3" action="ppaction://hlinksldjump"/>
                </p:cNvPr>
                <p:cNvSpPr/>
                <p:nvPr/>
              </p:nvSpPr>
              <p:spPr>
                <a:xfrm rot="5400000">
                  <a:off x="144" y="576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87" name="Text Box 86"/>
                <p:cNvSpPr txBox="1"/>
                <p:nvPr/>
              </p:nvSpPr>
              <p:spPr>
                <a:xfrm>
                  <a:off x="0" y="1116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03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88" name="Text Box 87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>
                  <a:latin typeface="Bahnschrift" panose="020B0502040204020203" charset="0"/>
                  <a:cs typeface="Bahnschrift" panose="020B0502040204020203" charset="0"/>
                </a:rPr>
                <a:t>Introduction</a:t>
              </a:r>
              <a:endParaRPr lang="en-US" sz="2500" b="1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sp>
          <p:nvSpPr>
            <p:cNvPr id="89" name="Text Box 88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latin typeface="Bahnschrift" panose="020B0502040204020203" charset="0"/>
                  <a:cs typeface="Bahnschrift" panose="020B0502040204020203" charset="0"/>
                </a:rPr>
                <a:t>In Myanmar, it can be challenging for people who speak languages like Rakhine, Shan, Mon, etc., to communicate with those who speak Myanmar due to language differences.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latin typeface="Bahnschrift" panose="020B0502040204020203" charset="0"/>
                  <a:cs typeface="Bahnschrift" panose="020B0502040204020203" charset="0"/>
                </a:rPr>
                <a:t>Our translation system based on Distributed Systems RMI is designed to make it easier to translate Rakhine to Myanmar, helping people understand each other better.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latin typeface="Bahnschrift" panose="020B0502040204020203" charset="0"/>
                  <a:cs typeface="Bahnschrift" panose="020B0502040204020203" charset="0"/>
                </a:rPr>
                <a:t>This system not only facilitates better understanding between Rakhine and Myanmar speakers but also promotes inclusivity and cohesion within the country.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latin typeface="Bahnschrift" panose="020B0502040204020203" charset="0"/>
                  <a:cs typeface="Bahnschrift" panose="020B0502040204020203" charset="0"/>
                </a:rPr>
                <a:t>This system will improve communication and bring people closer together.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4864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91" name="Group 90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92" name="Rectangles 91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93" name="Group 92"/>
              <p:cNvGrpSpPr/>
              <p:nvPr/>
            </p:nvGrpSpPr>
            <p:grpSpPr>
              <a:xfrm>
                <a:off x="-1" y="865"/>
                <a:ext cx="1811" cy="1521"/>
                <a:chOff x="-1" y="865"/>
                <a:chExt cx="1811" cy="1521"/>
              </a:xfrm>
            </p:grpSpPr>
            <p:sp>
              <p:nvSpPr>
                <p:cNvPr id="94" name="Isosceles Triangle 93">
                  <a:hlinkClick r:id="rId4" action="ppaction://hlinksldjump"/>
                </p:cNvPr>
                <p:cNvSpPr/>
                <p:nvPr/>
              </p:nvSpPr>
              <p:spPr>
                <a:xfrm rot="5400000">
                  <a:off x="144" y="720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95" name="Text Box 94"/>
                <p:cNvSpPr txBox="1"/>
                <p:nvPr/>
              </p:nvSpPr>
              <p:spPr>
                <a:xfrm>
                  <a:off x="0" y="1253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04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96" name="Text Box 95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Background Theory</a:t>
              </a:r>
              <a:endParaRPr lang="en-US" sz="2500" b="1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sp>
          <p:nvSpPr>
            <p:cNvPr id="97" name="Text Box 96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Focuses on conveying the meaning and impact of the original text in the target language. 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Aims to preserve the exact form and structure of the original text.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This approach is more focused on maintaining the exact wording and grammatical structure.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Remote method invocation(RMI): RMI is a java API that allows an object residing in one Java virtual machine(JVM) to invoke methods on an object in another JVM.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Stubs and Skeletons: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Stubs act as a client-side proxy that forwards method calls to the  remote object.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Skeletons (in older RMI versions) receive method calls on the server side and dispatch them to the actual remote object.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3152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99" name="Group 98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100" name="Rectangles 99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-1" y="1009"/>
                <a:ext cx="1811" cy="1521"/>
                <a:chOff x="-1" y="1009"/>
                <a:chExt cx="1811" cy="1521"/>
              </a:xfrm>
            </p:grpSpPr>
            <p:sp>
              <p:nvSpPr>
                <p:cNvPr id="102" name="Isosceles Triangle 101">
                  <a:hlinkClick r:id="rId5" action="ppaction://hlinksldjump"/>
                </p:cNvPr>
                <p:cNvSpPr/>
                <p:nvPr/>
              </p:nvSpPr>
              <p:spPr>
                <a:xfrm rot="5400000">
                  <a:off x="144" y="864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03" name="Text Box 102"/>
                <p:cNvSpPr txBox="1"/>
                <p:nvPr/>
              </p:nvSpPr>
              <p:spPr>
                <a:xfrm>
                  <a:off x="-1" y="1397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05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04" name="Text Box 103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Server Site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105" name="Text Box 104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core component on the server site is the translation engine.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Manages a database of Rakhine-Myanmar text pairs, which are used to train and improve the translation models.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server exposes an API that clients can call to submit text for translation.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Processes incoming requests, applies the translation engine, and responds with translated text to the client.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server defines one or more remote interfaces, which declare the methods that can be invoked remotely.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When a client invokes a method, the RMI runtime on the server receives the request.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most important thing is to run the server first and then the server will start.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106424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07" name="Group 106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108" name="Rectangles 107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-1" y="1153"/>
                <a:ext cx="1811" cy="1521"/>
                <a:chOff x="-1" y="1153"/>
                <a:chExt cx="1811" cy="1521"/>
              </a:xfrm>
            </p:grpSpPr>
            <p:sp>
              <p:nvSpPr>
                <p:cNvPr id="110" name="Isosceles Triangle 109">
                  <a:hlinkClick r:id="rId6" action="ppaction://hlinksldjump"/>
                </p:cNvPr>
                <p:cNvSpPr/>
                <p:nvPr/>
              </p:nvSpPr>
              <p:spPr>
                <a:xfrm rot="5400000">
                  <a:off x="144" y="1008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11" name="Text Box 110"/>
                <p:cNvSpPr txBox="1"/>
                <p:nvPr/>
              </p:nvSpPr>
              <p:spPr>
                <a:xfrm>
                  <a:off x="-1" y="1541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06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12" name="Text Box 111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Client Side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113" name="Text Box 112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User Interface(UI): Provides a simple and intuitive interface for users to input  text and view translated  text.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As soon as the user insert language on the text form and translate automatically and immediately.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Connects to the server side API to send text and receive translations.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If the client use this translator without running the server, an error message will be displayed.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Manages requests to the server, processes responses, and updates the UI with the translation.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User can copy translated Rakhine language, Myanmar language, and both of these languages.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1247120" y="0"/>
            <a:ext cx="10332720" cy="6858000"/>
            <a:chOff x="0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15" name="Group 114"/>
            <p:cNvGrpSpPr/>
            <p:nvPr/>
          </p:nvGrpSpPr>
          <p:grpSpPr>
            <a:xfrm>
              <a:off x="0" y="1"/>
              <a:ext cx="16273" cy="10800"/>
              <a:chOff x="-1" y="1"/>
              <a:chExt cx="16273" cy="10800"/>
            </a:xfrm>
          </p:grpSpPr>
          <p:sp>
            <p:nvSpPr>
              <p:cNvPr id="116" name="Rectangles 115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-1" y="1297"/>
                <a:ext cx="1811" cy="1521"/>
                <a:chOff x="-1" y="1297"/>
                <a:chExt cx="1811" cy="1521"/>
              </a:xfrm>
            </p:grpSpPr>
            <p:sp>
              <p:nvSpPr>
                <p:cNvPr id="118" name="Isosceles Triangle 117">
                  <a:hlinkClick r:id="rId7" action="ppaction://hlinksldjump"/>
                </p:cNvPr>
                <p:cNvSpPr/>
                <p:nvPr/>
              </p:nvSpPr>
              <p:spPr>
                <a:xfrm rot="5400000">
                  <a:off x="144" y="1152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19" name="Text Box 118"/>
                <p:cNvSpPr txBox="1"/>
                <p:nvPr/>
              </p:nvSpPr>
              <p:spPr>
                <a:xfrm>
                  <a:off x="-1" y="1685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07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20" name="Text Box 119"/>
            <p:cNvSpPr txBox="1"/>
            <p:nvPr/>
          </p:nvSpPr>
          <p:spPr>
            <a:xfrm>
              <a:off x="4235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Implementation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4" y="2294"/>
              <a:ext cx="10878" cy="6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1" name="Text Box 120"/>
            <p:cNvSpPr txBox="1"/>
            <p:nvPr/>
          </p:nvSpPr>
          <p:spPr>
            <a:xfrm>
              <a:off x="3758" y="8404"/>
              <a:ext cx="9929" cy="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500">
                  <a:latin typeface="Bahnschrift" panose="020B0502040204020203" charset="0"/>
                  <a:cs typeface="Bahnschrift" panose="020B0502040204020203" charset="0"/>
                </a:rPr>
                <a:t>The role of proxy skeleton and in remote method invocation</a:t>
              </a:r>
              <a:endParaRPr lang="en-US" sz="1500">
                <a:latin typeface="Bahnschrift" panose="020B0502040204020203" charset="0"/>
                <a:cs typeface="Bahnschrift" panose="020B0502040204020203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1430000" y="0"/>
            <a:ext cx="10332720" cy="6858000"/>
            <a:chOff x="0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3" name="Group 122"/>
            <p:cNvGrpSpPr/>
            <p:nvPr/>
          </p:nvGrpSpPr>
          <p:grpSpPr>
            <a:xfrm>
              <a:off x="0" y="1"/>
              <a:ext cx="16273" cy="10800"/>
              <a:chOff x="-1" y="1"/>
              <a:chExt cx="16273" cy="10800"/>
            </a:xfrm>
          </p:grpSpPr>
          <p:sp>
            <p:nvSpPr>
              <p:cNvPr id="124" name="Rectangles 123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>
                <a:off x="-1" y="1441"/>
                <a:ext cx="1811" cy="1521"/>
                <a:chOff x="-1" y="1441"/>
                <a:chExt cx="1811" cy="1521"/>
              </a:xfrm>
            </p:grpSpPr>
            <p:sp>
              <p:nvSpPr>
                <p:cNvPr id="126" name="Isosceles Triangle 125">
                  <a:hlinkClick r:id="rId9" action="ppaction://hlinksldjump"/>
                </p:cNvPr>
                <p:cNvSpPr/>
                <p:nvPr/>
              </p:nvSpPr>
              <p:spPr>
                <a:xfrm rot="5400000">
                  <a:off x="144" y="1296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27" name="Text Box 126"/>
                <p:cNvSpPr txBox="1"/>
                <p:nvPr/>
              </p:nvSpPr>
              <p:spPr>
                <a:xfrm>
                  <a:off x="-1" y="1829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08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28" name="Text Box 127"/>
            <p:cNvSpPr txBox="1"/>
            <p:nvPr/>
          </p:nvSpPr>
          <p:spPr>
            <a:xfrm>
              <a:off x="4235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Implementation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2434" y="1989"/>
              <a:ext cx="11045" cy="3975"/>
              <a:chOff x="2434" y="1989"/>
              <a:chExt cx="11045" cy="3975"/>
            </a:xfrm>
          </p:grpSpPr>
          <p:sp>
            <p:nvSpPr>
              <p:cNvPr id="130" name="Text Box 129"/>
              <p:cNvSpPr txBox="1"/>
              <p:nvPr/>
            </p:nvSpPr>
            <p:spPr>
              <a:xfrm>
                <a:off x="7895" y="3664"/>
                <a:ext cx="5584" cy="6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/>
                <a:r>
                  <a:rPr lang="en-US" sz="2000">
                    <a:latin typeface="Bahnschrift" panose="020B0502040204020203" charset="0"/>
                    <a:cs typeface="Bahnschrift" panose="020B0502040204020203" charset="0"/>
                  </a:rPr>
                  <a:t>Loading Page</a:t>
                </a:r>
                <a:endParaRPr lang="en-US" sz="2000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pic>
            <p:nvPicPr>
              <p:cNvPr id="5122" name="Picture 2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4" y="1989"/>
                <a:ext cx="5337" cy="3975"/>
              </a:xfrm>
              <a:prstGeom prst="rect">
                <a:avLst/>
              </a:prstGeom>
              <a:noFill/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31" name="Group 130"/>
            <p:cNvGrpSpPr/>
            <p:nvPr/>
          </p:nvGrpSpPr>
          <p:grpSpPr>
            <a:xfrm>
              <a:off x="2311" y="5653"/>
              <a:ext cx="12687" cy="4836"/>
              <a:chOff x="2311" y="5653"/>
              <a:chExt cx="12687" cy="4836"/>
            </a:xfrm>
          </p:grpSpPr>
          <p:sp>
            <p:nvSpPr>
              <p:cNvPr id="132" name="Text Box 131"/>
              <p:cNvSpPr txBox="1"/>
              <p:nvPr/>
            </p:nvSpPr>
            <p:spPr>
              <a:xfrm>
                <a:off x="2311" y="7759"/>
                <a:ext cx="5584" cy="6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r"/>
                <a:r>
                  <a:rPr lang="en-US" sz="2000">
                    <a:latin typeface="Bahnschrift" panose="020B0502040204020203" charset="0"/>
                    <a:cs typeface="Bahnschrift" panose="020B0502040204020203" charset="0"/>
                  </a:rPr>
                  <a:t>Translation Page</a:t>
                </a:r>
                <a:endParaRPr lang="en-US" sz="2000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pic>
            <p:nvPicPr>
              <p:cNvPr id="5124" name="Picture 4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6" y="5653"/>
                <a:ext cx="6723" cy="4837"/>
              </a:xfrm>
              <a:prstGeom prst="rect">
                <a:avLst/>
              </a:prstGeom>
              <a:noFill/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133" name="Group 132"/>
          <p:cNvGrpSpPr/>
          <p:nvPr/>
        </p:nvGrpSpPr>
        <p:grpSpPr>
          <a:xfrm>
            <a:off x="11612880" y="0"/>
            <a:ext cx="10332720" cy="6858000"/>
            <a:chOff x="0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34" name="Group 133"/>
            <p:cNvGrpSpPr/>
            <p:nvPr/>
          </p:nvGrpSpPr>
          <p:grpSpPr>
            <a:xfrm>
              <a:off x="0" y="1"/>
              <a:ext cx="16273" cy="10800"/>
              <a:chOff x="-1" y="1"/>
              <a:chExt cx="16273" cy="10800"/>
            </a:xfrm>
          </p:grpSpPr>
          <p:sp>
            <p:nvSpPr>
              <p:cNvPr id="135" name="Rectangles 134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-1" y="1585"/>
                <a:ext cx="1811" cy="1521"/>
                <a:chOff x="-1" y="1585"/>
                <a:chExt cx="1811" cy="1521"/>
              </a:xfrm>
            </p:grpSpPr>
            <p:sp>
              <p:nvSpPr>
                <p:cNvPr id="137" name="Isosceles Triangle 136">
                  <a:hlinkClick r:id="rId12" action="ppaction://hlinksldjump"/>
                </p:cNvPr>
                <p:cNvSpPr/>
                <p:nvPr/>
              </p:nvSpPr>
              <p:spPr>
                <a:xfrm rot="5400000">
                  <a:off x="144" y="1440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38" name="Text Box 137"/>
                <p:cNvSpPr txBox="1"/>
                <p:nvPr/>
              </p:nvSpPr>
              <p:spPr>
                <a:xfrm>
                  <a:off x="-1" y="1973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09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39" name="Text Box 138"/>
            <p:cNvSpPr txBox="1"/>
            <p:nvPr/>
          </p:nvSpPr>
          <p:spPr>
            <a:xfrm>
              <a:off x="4235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Implementation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2187" y="6342"/>
              <a:ext cx="12948" cy="4016"/>
              <a:chOff x="2187" y="6342"/>
              <a:chExt cx="12948" cy="4016"/>
            </a:xfrm>
          </p:grpSpPr>
          <p:sp>
            <p:nvSpPr>
              <p:cNvPr id="141" name="Text Box 140"/>
              <p:cNvSpPr txBox="1"/>
              <p:nvPr/>
            </p:nvSpPr>
            <p:spPr>
              <a:xfrm>
                <a:off x="2187" y="8037"/>
                <a:ext cx="5584" cy="6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sz="2000">
                    <a:latin typeface="Bahnschrift" panose="020B0502040204020203" charset="0"/>
                    <a:cs typeface="Bahnschrift" panose="020B0502040204020203" charset="0"/>
                  </a:rPr>
                  <a:t>Server Running.....</a:t>
                </a:r>
                <a:endParaRPr lang="en-US" sz="2000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pic>
            <p:nvPicPr>
              <p:cNvPr id="6149" name="Picture 5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09" y="6342"/>
                <a:ext cx="6226" cy="4016"/>
              </a:xfrm>
              <a:prstGeom prst="rect">
                <a:avLst/>
              </a:prstGeom>
              <a:noFill/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42" name="Group 141"/>
            <p:cNvGrpSpPr/>
            <p:nvPr/>
          </p:nvGrpSpPr>
          <p:grpSpPr>
            <a:xfrm>
              <a:off x="2681" y="2205"/>
              <a:ext cx="11961" cy="3698"/>
              <a:chOff x="2853" y="2205"/>
              <a:chExt cx="11961" cy="3698"/>
            </a:xfrm>
          </p:grpSpPr>
          <p:pic>
            <p:nvPicPr>
              <p:cNvPr id="6147" name="Picture 3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53" y="2205"/>
                <a:ext cx="5743" cy="3698"/>
              </a:xfrm>
              <a:prstGeom prst="rect">
                <a:avLst/>
              </a:prstGeom>
              <a:noFill/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3" name="Text Box 142"/>
              <p:cNvSpPr txBox="1"/>
              <p:nvPr/>
            </p:nvSpPr>
            <p:spPr>
              <a:xfrm>
                <a:off x="9230" y="3741"/>
                <a:ext cx="5584" cy="6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sz="2000">
                    <a:latin typeface="Bahnschrift" panose="020B0502040204020203" charset="0"/>
                    <a:cs typeface="Bahnschrift" panose="020B0502040204020203" charset="0"/>
                  </a:rPr>
                  <a:t>Error Page</a:t>
                </a:r>
                <a:endParaRPr lang="en-US" sz="2000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</p:grpSp>
      </p:grpSp>
      <p:grpSp>
        <p:nvGrpSpPr>
          <p:cNvPr id="144" name="Group 143"/>
          <p:cNvGrpSpPr/>
          <p:nvPr/>
        </p:nvGrpSpPr>
        <p:grpSpPr>
          <a:xfrm>
            <a:off x="1179576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45" name="Group 144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146" name="Rectangles 145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47" name="Group 146"/>
              <p:cNvGrpSpPr/>
              <p:nvPr/>
            </p:nvGrpSpPr>
            <p:grpSpPr>
              <a:xfrm>
                <a:off x="-1" y="1729"/>
                <a:ext cx="1811" cy="1521"/>
                <a:chOff x="-1" y="1729"/>
                <a:chExt cx="1811" cy="1521"/>
              </a:xfrm>
            </p:grpSpPr>
            <p:sp>
              <p:nvSpPr>
                <p:cNvPr id="148" name="Isosceles Triangle 147">
                  <a:hlinkClick r:id="rId15" action="ppaction://hlinksldjump"/>
                </p:cNvPr>
                <p:cNvSpPr/>
                <p:nvPr/>
              </p:nvSpPr>
              <p:spPr>
                <a:xfrm rot="5400000">
                  <a:off x="144" y="1584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49" name="Text Box 148"/>
                <p:cNvSpPr txBox="1"/>
                <p:nvPr/>
              </p:nvSpPr>
              <p:spPr>
                <a:xfrm>
                  <a:off x="-1" y="2117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10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50" name="Text Box 149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Conclusion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151" name="Text Box 150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R-M Translator bridges the language gap between Rakhine and Myanmar speakers.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Its provides accurate, real-time translations using advanced knowledge-base and a user- friendly interface.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Explore the system and experience the benefits of seamless cross-language communication.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Ongoing improvements to the translation model with additional data.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In the future, we will try to add native speaking and linguistic experts to validate translation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1197864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3" name="Group 152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154" name="Rectangles 153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55" name="Group 154"/>
              <p:cNvGrpSpPr/>
              <p:nvPr/>
            </p:nvGrpSpPr>
            <p:grpSpPr>
              <a:xfrm>
                <a:off x="-1" y="1873"/>
                <a:ext cx="1811" cy="1521"/>
                <a:chOff x="-1" y="1873"/>
                <a:chExt cx="1811" cy="1521"/>
              </a:xfrm>
            </p:grpSpPr>
            <p:sp>
              <p:nvSpPr>
                <p:cNvPr id="156" name="Isosceles Triangle 155">
                  <a:hlinkClick r:id="rId16" action="ppaction://hlinksldjump"/>
                </p:cNvPr>
                <p:cNvSpPr/>
                <p:nvPr/>
              </p:nvSpPr>
              <p:spPr>
                <a:xfrm rot="5400000">
                  <a:off x="144" y="1728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57" name="Text Box 156"/>
                <p:cNvSpPr txBox="1"/>
                <p:nvPr/>
              </p:nvSpPr>
              <p:spPr>
                <a:xfrm>
                  <a:off x="-1" y="2261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11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58" name="Text Box 157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References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159" name="Text Box 158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Distributed Systems Concepts  and Design”, by George Coulouris, Jean Dollimore, Tim Kindberg and Gordon Blair, 5th Edition, ISBN-10: 0-13-214301-1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u="sng" dirty="0">
                  <a:solidFill>
                    <a:srgbClr val="0F6CBF"/>
                  </a:solidFill>
                  <a:latin typeface="Bahnschrift" panose="020B0502040204020203" charset="0"/>
                  <a:cs typeface="Bahnschrift" panose="020B0502040204020203" charset="0"/>
                  <a:sym typeface="+mn-ea"/>
                </a:rPr>
                <a:t>https://github.com/Rabbit-Converter/Rabbit</a:t>
              </a:r>
              <a:endParaRPr lang="en-US" sz="1400" u="sng" dirty="0">
                <a:solidFill>
                  <a:srgbClr val="0F6CBF"/>
                </a:solidFill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-635" y="635"/>
            <a:ext cx="10333355" cy="6858000"/>
            <a:chOff x="-1" y="1"/>
            <a:chExt cx="16273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6" name="Rectangles 15"/>
            <p:cNvSpPr/>
            <p:nvPr/>
          </p:nvSpPr>
          <p:spPr>
            <a:xfrm>
              <a:off x="0" y="1"/>
              <a:ext cx="16272" cy="1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sp>
          <p:nvSpPr>
            <p:cNvPr id="17" name="TextBox 7"/>
            <p:cNvSpPr txBox="1"/>
            <p:nvPr/>
          </p:nvSpPr>
          <p:spPr>
            <a:xfrm>
              <a:off x="2377" y="4904"/>
              <a:ext cx="12788" cy="5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algn="ctr">
                <a:lnSpc>
                  <a:spcPct val="150000"/>
                </a:lnSpc>
              </a:pPr>
              <a:r>
                <a:rPr lang="en-US" sz="2000" b="1" dirty="0" smtClean="0">
                  <a:latin typeface="Bahnschrift" panose="020B0502040204020203" charset="0"/>
                  <a:cs typeface="Bahnschrift" panose="020B0502040204020203" charset="0"/>
                </a:rPr>
                <a:t>RAKHINE</a:t>
              </a:r>
              <a:r>
                <a:rPr lang="en-US" sz="2000" b="1" dirty="0" smtClean="0">
                  <a:latin typeface="Bahnschrift" panose="020B0502040204020203" charset="0"/>
                  <a:cs typeface="Bahnschrift" panose="020B0502040204020203" charset="0"/>
                  <a:sym typeface="Wingdings" panose="05000000000000000000" pitchFamily="2" charset="2"/>
                </a:rPr>
                <a:t></a:t>
              </a:r>
              <a:r>
                <a:rPr lang="en-US" sz="2000" b="1" dirty="0" smtClean="0">
                  <a:latin typeface="Bahnschrift" panose="020B0502040204020203" charset="0"/>
                  <a:cs typeface="Bahnschrift" panose="020B0502040204020203" charset="0"/>
                </a:rPr>
                <a:t>MYANMAR TRANSLATOR</a:t>
              </a:r>
              <a:endParaRPr lang="en-US" sz="2000" b="1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Semester-VIII(Group-IV)</a:t>
              </a:r>
              <a:endParaRPr lang="en-US" sz="1600" b="1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					Supervised By</a:t>
              </a: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			       		 </a:t>
              </a:r>
              <a:r>
                <a:rPr lang="en-US" sz="1600" b="1" dirty="0" err="1" smtClean="0">
                  <a:latin typeface="Bahnschrift" panose="020B0502040204020203" charset="0"/>
                  <a:cs typeface="Bahnschrift" panose="020B0502040204020203" charset="0"/>
                </a:rPr>
                <a:t>Dr.Khin</a:t>
              </a: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 Lay </a:t>
              </a:r>
              <a:r>
                <a:rPr lang="en-US" sz="1600" b="1" dirty="0" err="1" smtClean="0">
                  <a:latin typeface="Bahnschrift" panose="020B0502040204020203" charset="0"/>
                  <a:cs typeface="Bahnschrift" panose="020B0502040204020203" charset="0"/>
                </a:rPr>
                <a:t>Thwin</a:t>
              </a: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		         	     	 	Professor</a:t>
              </a: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		</a:t>
              </a:r>
              <a:r>
                <a:rPr lang="en-US" sz="16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       		Faculty of Computer Science</a:t>
              </a: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endParaRPr lang="en-US" sz="1600" b="1" dirty="0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pic>
          <p:nvPicPr>
            <p:cNvPr id="18" name="Picture 17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0" y="1854"/>
              <a:ext cx="2262" cy="2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6"/>
            <p:cNvSpPr txBox="1"/>
            <p:nvPr/>
          </p:nvSpPr>
          <p:spPr>
            <a:xfrm>
              <a:off x="2162" y="688"/>
              <a:ext cx="13218" cy="7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</a:rPr>
                <a:t>UNIVERSITY OF COMPUTER STUDIES (PATHEIN)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-1" y="432"/>
              <a:ext cx="1810" cy="1520"/>
              <a:chOff x="-1" y="432"/>
              <a:chExt cx="1810" cy="1520"/>
            </a:xfrm>
          </p:grpSpPr>
          <p:sp>
            <p:nvSpPr>
              <p:cNvPr id="21" name="Isosceles Triangle 20">
                <a:hlinkClick r:id="" action="ppaction://hlinkshowjump?jump=firstslide"/>
              </p:cNvPr>
              <p:cNvSpPr/>
              <p:nvPr/>
            </p:nvSpPr>
            <p:spPr>
              <a:xfrm rot="5400000">
                <a:off x="144" y="287"/>
                <a:ext cx="1521" cy="1811"/>
              </a:xfrm>
              <a:prstGeom prst="triangle">
                <a:avLst/>
              </a:prstGeom>
              <a:solidFill>
                <a:srgbClr val="0F6CBF"/>
              </a:solidFill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sp>
            <p:nvSpPr>
              <p:cNvPr id="22" name="Text Box 21"/>
              <p:cNvSpPr txBox="1"/>
              <p:nvPr/>
            </p:nvSpPr>
            <p:spPr>
              <a:xfrm>
                <a:off x="-1" y="827"/>
                <a:ext cx="1307" cy="7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p>
                <a:pPr algn="ctr"/>
                <a:r>
                  <a: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rPr>
                  <a:t>01</a:t>
                </a:r>
                <a:endParaRPr lang="en-US" sz="3000" b="1">
                  <a:solidFill>
                    <a:schemeClr val="bg1"/>
                  </a:solidFill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18288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67" name="Group 66"/>
            <p:cNvGrpSpPr/>
            <p:nvPr/>
          </p:nvGrpSpPr>
          <p:grpSpPr>
            <a:xfrm rot="0"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68" name="Rectangles 67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-1" y="577"/>
                <a:ext cx="1811" cy="1521"/>
                <a:chOff x="-1" y="577"/>
                <a:chExt cx="1811" cy="1521"/>
              </a:xfrm>
            </p:grpSpPr>
            <p:sp>
              <p:nvSpPr>
                <p:cNvPr id="70" name="Isosceles Triangle 69">
                  <a:hlinkClick r:id="rId2" action="ppaction://hlinksldjump"/>
                </p:cNvPr>
                <p:cNvSpPr/>
                <p:nvPr/>
              </p:nvSpPr>
              <p:spPr>
                <a:xfrm rot="5400000">
                  <a:off x="144" y="432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71" name="Text Box 70"/>
                <p:cNvSpPr txBox="1"/>
                <p:nvPr/>
              </p:nvSpPr>
              <p:spPr>
                <a:xfrm>
                  <a:off x="0" y="972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02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72" name="Text Box 71"/>
            <p:cNvSpPr txBox="1"/>
            <p:nvPr/>
          </p:nvSpPr>
          <p:spPr>
            <a:xfrm>
              <a:off x="5695" y="978"/>
              <a:ext cx="4881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 smtClean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GROUP MEMBERS</a:t>
              </a:r>
              <a:endParaRPr lang="en-US" sz="2500" b="1" dirty="0" smtClean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73" name="TextBox 10"/>
            <p:cNvSpPr txBox="1"/>
            <p:nvPr/>
          </p:nvSpPr>
          <p:spPr>
            <a:xfrm>
              <a:off x="3513" y="2526"/>
              <a:ext cx="9246" cy="70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marL="342900" indent="-342900" algn="l">
                <a:lnSpc>
                  <a:spcPct val="150000"/>
                </a:lnSpc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KYAW ZAYA (LEADER)			VIIICS-41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TUN KYAWAY SOE			VIIICS-32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HNIN THANDAR TUN			VIIICS-33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MIN KHANT ZAW	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VIIICS-36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KYAW WIN TUN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	VIIICS-42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HSU </a:t>
              </a:r>
              <a:r>
                <a:rPr lang="en-US" sz="1400" b="1" dirty="0" err="1" smtClean="0">
                  <a:latin typeface="Bahnschrift" panose="020B0502040204020203" charset="0"/>
                  <a:cs typeface="Bahnschrift" panose="020B0502040204020203" charset="0"/>
                </a:rPr>
                <a:t>HSU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 LIN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		VIIICS-43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KHIN SOE </a:t>
              </a:r>
              <a:r>
                <a:rPr lang="en-US" sz="1400" b="1" dirty="0" err="1" smtClean="0">
                  <a:latin typeface="Bahnschrift" panose="020B0502040204020203" charset="0"/>
                  <a:cs typeface="Bahnschrift" panose="020B0502040204020203" charset="0"/>
                </a:rPr>
                <a:t>SOE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 AUNG			VIIICS-49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KYE SIN WIN NAING			VIIICS-50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TOE </a:t>
              </a:r>
              <a:r>
                <a:rPr lang="en-US" sz="1400" b="1" dirty="0" err="1" smtClean="0">
                  <a:latin typeface="Bahnschrift" panose="020B0502040204020203" charset="0"/>
                  <a:cs typeface="Bahnschrift" panose="020B0502040204020203" charset="0"/>
                </a:rPr>
                <a:t>TOE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 AYE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		VIIICS-52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AUNG MYO THU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	VIIICT-10</a:t>
              </a:r>
              <a:endParaRPr lang="en-US" sz="1400" b="1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endParaRPr lang="en-US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buAutoNum type="arabicPeriod"/>
              </a:pPr>
              <a:endParaRPr lang="en-US" dirty="0">
                <a:latin typeface="Bahnschrift" panose="020B0502040204020203" charset="0"/>
                <a:cs typeface="Bahnschrift" panose="020B0502040204020203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6576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83" name="Group 82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84" name="Rectangles 83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-1" y="721"/>
                <a:ext cx="1811" cy="1521"/>
                <a:chOff x="-1" y="721"/>
                <a:chExt cx="1811" cy="1521"/>
              </a:xfrm>
            </p:grpSpPr>
            <p:sp>
              <p:nvSpPr>
                <p:cNvPr id="86" name="Isosceles Triangle 85">
                  <a:hlinkClick r:id="rId3" action="ppaction://hlinksldjump"/>
                </p:cNvPr>
                <p:cNvSpPr/>
                <p:nvPr/>
              </p:nvSpPr>
              <p:spPr>
                <a:xfrm rot="5400000">
                  <a:off x="144" y="576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87" name="Text Box 86"/>
                <p:cNvSpPr txBox="1"/>
                <p:nvPr/>
              </p:nvSpPr>
              <p:spPr>
                <a:xfrm>
                  <a:off x="0" y="1116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03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88" name="Text Box 87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>
                  <a:latin typeface="Bahnschrift" panose="020B0502040204020203" charset="0"/>
                  <a:cs typeface="Bahnschrift" panose="020B0502040204020203" charset="0"/>
                </a:rPr>
                <a:t>Introduction</a:t>
              </a:r>
              <a:endParaRPr lang="en-US" sz="2500" b="1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sp>
          <p:nvSpPr>
            <p:cNvPr id="89" name="Text Box 88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latin typeface="Bahnschrift" panose="020B0502040204020203" charset="0"/>
                  <a:cs typeface="Bahnschrift" panose="020B0502040204020203" charset="0"/>
                </a:rPr>
                <a:t>In Myanmar, it can be challenging for people who speak languages like Rakhine, Shan, Mon, etc., to communicate with those who speak Myanmar due to language differences.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latin typeface="Bahnschrift" panose="020B0502040204020203" charset="0"/>
                  <a:cs typeface="Bahnschrift" panose="020B0502040204020203" charset="0"/>
                </a:rPr>
                <a:t>Our translation system based on Distributed Systems RMI is designed to make it easier to translate Rakhine to Myanmar, helping people understand each other better.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latin typeface="Bahnschrift" panose="020B0502040204020203" charset="0"/>
                  <a:cs typeface="Bahnschrift" panose="020B0502040204020203" charset="0"/>
                </a:rPr>
                <a:t>This system not only facilitates better understanding between Rakhine and Myanmar speakers but also promotes inclusivity and cohesion within the country.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latin typeface="Bahnschrift" panose="020B0502040204020203" charset="0"/>
                  <a:cs typeface="Bahnschrift" panose="020B0502040204020203" charset="0"/>
                </a:rPr>
                <a:t>This system will improve communication and bring people closer together.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4864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91" name="Group 90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92" name="Rectangles 91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93" name="Group 92"/>
              <p:cNvGrpSpPr/>
              <p:nvPr/>
            </p:nvGrpSpPr>
            <p:grpSpPr>
              <a:xfrm>
                <a:off x="-1" y="865"/>
                <a:ext cx="1811" cy="1521"/>
                <a:chOff x="-1" y="865"/>
                <a:chExt cx="1811" cy="1521"/>
              </a:xfrm>
            </p:grpSpPr>
            <p:sp>
              <p:nvSpPr>
                <p:cNvPr id="94" name="Isosceles Triangle 93">
                  <a:hlinkClick r:id="rId4" action="ppaction://hlinksldjump"/>
                </p:cNvPr>
                <p:cNvSpPr/>
                <p:nvPr/>
              </p:nvSpPr>
              <p:spPr>
                <a:xfrm rot="5400000">
                  <a:off x="144" y="720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95" name="Text Box 94"/>
                <p:cNvSpPr txBox="1"/>
                <p:nvPr/>
              </p:nvSpPr>
              <p:spPr>
                <a:xfrm>
                  <a:off x="0" y="1253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04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96" name="Text Box 95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Background Theory</a:t>
              </a:r>
              <a:endParaRPr lang="en-US" sz="2500" b="1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sp>
          <p:nvSpPr>
            <p:cNvPr id="97" name="Text Box 96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Focuses on conveying the meaning and impact of the original text in the target language. 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Aims to preserve the exact form and structure of the original text.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This approach is more focused on maintaining the exact wording and grammatical structure.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Remote method invocation(RMI): RMI is a java API that allows an object residing in one Java virtual machine(JVM) to invoke methods on an object in another JVM.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Stubs and Skeletons: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Stubs act as a client-side proxy that forwards method calls to the  remote object.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Skeletons (in older RMI versions) receive method calls on the server side and dispatch them to the actual remote object.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3152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99" name="Group 98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100" name="Rectangles 99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-1" y="1009"/>
                <a:ext cx="1811" cy="1521"/>
                <a:chOff x="-1" y="1009"/>
                <a:chExt cx="1811" cy="1521"/>
              </a:xfrm>
            </p:grpSpPr>
            <p:sp>
              <p:nvSpPr>
                <p:cNvPr id="102" name="Isosceles Triangle 101">
                  <a:hlinkClick r:id="rId5" action="ppaction://hlinksldjump"/>
                </p:cNvPr>
                <p:cNvSpPr/>
                <p:nvPr/>
              </p:nvSpPr>
              <p:spPr>
                <a:xfrm rot="5400000">
                  <a:off x="144" y="864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03" name="Text Box 102"/>
                <p:cNvSpPr txBox="1"/>
                <p:nvPr/>
              </p:nvSpPr>
              <p:spPr>
                <a:xfrm>
                  <a:off x="-1" y="1397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05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04" name="Text Box 103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Server Site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105" name="Text Box 104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core component on the server site is the translation engine.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Manages a database of Rakhine-Myanmar text pairs, which are used to train and improve the translation models.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server exposes an API that clients can call to submit text for translation.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Processes incoming requests, applies the translation engine, and responds with translated text to the client.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server defines one or more remote interfaces, which declare the methods that can be invoked remotely.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When a client invokes a method, the RMI runtime on the server receives the request.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most important thing is to run the server first and then the server will start.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914400" y="635"/>
            <a:ext cx="10333355" cy="6858000"/>
            <a:chOff x="-1" y="1"/>
            <a:chExt cx="16273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07" name="Group 106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108" name="Rectangles 107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-1" y="1153"/>
                <a:ext cx="1811" cy="1521"/>
                <a:chOff x="-1" y="1153"/>
                <a:chExt cx="1811" cy="1521"/>
              </a:xfrm>
            </p:grpSpPr>
            <p:sp>
              <p:nvSpPr>
                <p:cNvPr id="110" name="Isosceles Triangle 109">
                  <a:hlinkClick r:id="rId6" action="ppaction://hlinksldjump"/>
                </p:cNvPr>
                <p:cNvSpPr/>
                <p:nvPr/>
              </p:nvSpPr>
              <p:spPr>
                <a:xfrm rot="5400000">
                  <a:off x="144" y="1008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11" name="Text Box 110"/>
                <p:cNvSpPr txBox="1"/>
                <p:nvPr/>
              </p:nvSpPr>
              <p:spPr>
                <a:xfrm>
                  <a:off x="-1" y="1541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06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12" name="Text Box 111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Client Site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113" name="Text Box 112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User Interface(UI): Provides a simple and intuitive interface for users to input  text and view translated  text.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As soon as the user insert language on the text form and translate automatically and immediately.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Connects to the server side API to send text and receive translations.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If the client use this translator without running the server, an error message will be displayed.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Manages requests to the server, processes responses, and updates the UI with the translation.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User can copy translated Rakhine language, Myanmar language, and both of these languages.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1247120" y="0"/>
            <a:ext cx="10332720" cy="6858000"/>
            <a:chOff x="0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15" name="Group 114"/>
            <p:cNvGrpSpPr/>
            <p:nvPr/>
          </p:nvGrpSpPr>
          <p:grpSpPr>
            <a:xfrm>
              <a:off x="0" y="1"/>
              <a:ext cx="16273" cy="10800"/>
              <a:chOff x="-1" y="1"/>
              <a:chExt cx="16273" cy="10800"/>
            </a:xfrm>
          </p:grpSpPr>
          <p:sp>
            <p:nvSpPr>
              <p:cNvPr id="116" name="Rectangles 115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-1" y="1297"/>
                <a:ext cx="1811" cy="1521"/>
                <a:chOff x="-1" y="1297"/>
                <a:chExt cx="1811" cy="1521"/>
              </a:xfrm>
            </p:grpSpPr>
            <p:sp>
              <p:nvSpPr>
                <p:cNvPr id="118" name="Isosceles Triangle 117">
                  <a:hlinkClick r:id="rId7" action="ppaction://hlinksldjump"/>
                </p:cNvPr>
                <p:cNvSpPr/>
                <p:nvPr/>
              </p:nvSpPr>
              <p:spPr>
                <a:xfrm rot="5400000">
                  <a:off x="144" y="1152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19" name="Text Box 118"/>
                <p:cNvSpPr txBox="1"/>
                <p:nvPr/>
              </p:nvSpPr>
              <p:spPr>
                <a:xfrm>
                  <a:off x="-1" y="1685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07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20" name="Text Box 119"/>
            <p:cNvSpPr txBox="1"/>
            <p:nvPr/>
          </p:nvSpPr>
          <p:spPr>
            <a:xfrm>
              <a:off x="4235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Implementation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4" y="2294"/>
              <a:ext cx="10878" cy="6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1" name="Text Box 120"/>
            <p:cNvSpPr txBox="1"/>
            <p:nvPr/>
          </p:nvSpPr>
          <p:spPr>
            <a:xfrm>
              <a:off x="3758" y="8404"/>
              <a:ext cx="9929" cy="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500">
                  <a:latin typeface="Bahnschrift" panose="020B0502040204020203" charset="0"/>
                  <a:cs typeface="Bahnschrift" panose="020B0502040204020203" charset="0"/>
                </a:rPr>
                <a:t>The role of proxy skeleton and in remote method invocation</a:t>
              </a:r>
              <a:endParaRPr lang="en-US" sz="1500">
                <a:latin typeface="Bahnschrift" panose="020B0502040204020203" charset="0"/>
                <a:cs typeface="Bahnschrift" panose="020B0502040204020203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1430000" y="0"/>
            <a:ext cx="10332720" cy="6858000"/>
            <a:chOff x="0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3" name="Group 122"/>
            <p:cNvGrpSpPr/>
            <p:nvPr/>
          </p:nvGrpSpPr>
          <p:grpSpPr>
            <a:xfrm>
              <a:off x="0" y="1"/>
              <a:ext cx="16273" cy="10800"/>
              <a:chOff x="-1" y="1"/>
              <a:chExt cx="16273" cy="10800"/>
            </a:xfrm>
          </p:grpSpPr>
          <p:sp>
            <p:nvSpPr>
              <p:cNvPr id="124" name="Rectangles 123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>
                <a:off x="-1" y="1441"/>
                <a:ext cx="1811" cy="1521"/>
                <a:chOff x="-1" y="1441"/>
                <a:chExt cx="1811" cy="1521"/>
              </a:xfrm>
            </p:grpSpPr>
            <p:sp>
              <p:nvSpPr>
                <p:cNvPr id="126" name="Isosceles Triangle 125">
                  <a:hlinkClick r:id="rId9" action="ppaction://hlinksldjump"/>
                </p:cNvPr>
                <p:cNvSpPr/>
                <p:nvPr/>
              </p:nvSpPr>
              <p:spPr>
                <a:xfrm rot="5400000">
                  <a:off x="144" y="1296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27" name="Text Box 126"/>
                <p:cNvSpPr txBox="1"/>
                <p:nvPr/>
              </p:nvSpPr>
              <p:spPr>
                <a:xfrm>
                  <a:off x="-1" y="1829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08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28" name="Text Box 127"/>
            <p:cNvSpPr txBox="1"/>
            <p:nvPr/>
          </p:nvSpPr>
          <p:spPr>
            <a:xfrm>
              <a:off x="4235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Implementation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2434" y="1989"/>
              <a:ext cx="11045" cy="3975"/>
              <a:chOff x="2434" y="1989"/>
              <a:chExt cx="11045" cy="3975"/>
            </a:xfrm>
          </p:grpSpPr>
          <p:sp>
            <p:nvSpPr>
              <p:cNvPr id="130" name="Text Box 129"/>
              <p:cNvSpPr txBox="1"/>
              <p:nvPr/>
            </p:nvSpPr>
            <p:spPr>
              <a:xfrm>
                <a:off x="7895" y="3664"/>
                <a:ext cx="5584" cy="6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/>
                <a:r>
                  <a:rPr lang="en-US" sz="2000">
                    <a:latin typeface="Bahnschrift" panose="020B0502040204020203" charset="0"/>
                    <a:cs typeface="Bahnschrift" panose="020B0502040204020203" charset="0"/>
                  </a:rPr>
                  <a:t>Loading Page</a:t>
                </a:r>
                <a:endParaRPr lang="en-US" sz="2000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pic>
            <p:nvPicPr>
              <p:cNvPr id="5122" name="Picture 2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4" y="1989"/>
                <a:ext cx="5337" cy="3975"/>
              </a:xfrm>
              <a:prstGeom prst="rect">
                <a:avLst/>
              </a:prstGeom>
              <a:noFill/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31" name="Group 130"/>
            <p:cNvGrpSpPr/>
            <p:nvPr/>
          </p:nvGrpSpPr>
          <p:grpSpPr>
            <a:xfrm>
              <a:off x="2311" y="5653"/>
              <a:ext cx="12687" cy="4836"/>
              <a:chOff x="2311" y="5653"/>
              <a:chExt cx="12687" cy="4836"/>
            </a:xfrm>
          </p:grpSpPr>
          <p:sp>
            <p:nvSpPr>
              <p:cNvPr id="132" name="Text Box 131"/>
              <p:cNvSpPr txBox="1"/>
              <p:nvPr/>
            </p:nvSpPr>
            <p:spPr>
              <a:xfrm>
                <a:off x="2311" y="7759"/>
                <a:ext cx="5584" cy="6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r"/>
                <a:r>
                  <a:rPr lang="en-US" sz="2000">
                    <a:latin typeface="Bahnschrift" panose="020B0502040204020203" charset="0"/>
                    <a:cs typeface="Bahnschrift" panose="020B0502040204020203" charset="0"/>
                  </a:rPr>
                  <a:t>Translation Page</a:t>
                </a:r>
                <a:endParaRPr lang="en-US" sz="2000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pic>
            <p:nvPicPr>
              <p:cNvPr id="5124" name="Picture 4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6" y="5653"/>
                <a:ext cx="6723" cy="4837"/>
              </a:xfrm>
              <a:prstGeom prst="rect">
                <a:avLst/>
              </a:prstGeom>
              <a:noFill/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133" name="Group 132"/>
          <p:cNvGrpSpPr/>
          <p:nvPr/>
        </p:nvGrpSpPr>
        <p:grpSpPr>
          <a:xfrm>
            <a:off x="11612880" y="0"/>
            <a:ext cx="10332720" cy="6858000"/>
            <a:chOff x="0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34" name="Group 133"/>
            <p:cNvGrpSpPr/>
            <p:nvPr/>
          </p:nvGrpSpPr>
          <p:grpSpPr>
            <a:xfrm>
              <a:off x="0" y="1"/>
              <a:ext cx="16273" cy="10800"/>
              <a:chOff x="-1" y="1"/>
              <a:chExt cx="16273" cy="10800"/>
            </a:xfrm>
          </p:grpSpPr>
          <p:sp>
            <p:nvSpPr>
              <p:cNvPr id="135" name="Rectangles 134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-1" y="1585"/>
                <a:ext cx="1811" cy="1521"/>
                <a:chOff x="-1" y="1585"/>
                <a:chExt cx="1811" cy="1521"/>
              </a:xfrm>
            </p:grpSpPr>
            <p:sp>
              <p:nvSpPr>
                <p:cNvPr id="137" name="Isosceles Triangle 136">
                  <a:hlinkClick r:id="rId12" action="ppaction://hlinksldjump"/>
                </p:cNvPr>
                <p:cNvSpPr/>
                <p:nvPr/>
              </p:nvSpPr>
              <p:spPr>
                <a:xfrm rot="5400000">
                  <a:off x="144" y="1440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38" name="Text Box 137"/>
                <p:cNvSpPr txBox="1"/>
                <p:nvPr/>
              </p:nvSpPr>
              <p:spPr>
                <a:xfrm>
                  <a:off x="-1" y="1973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09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39" name="Text Box 138"/>
            <p:cNvSpPr txBox="1"/>
            <p:nvPr/>
          </p:nvSpPr>
          <p:spPr>
            <a:xfrm>
              <a:off x="4235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Implementation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2187" y="6342"/>
              <a:ext cx="12948" cy="4016"/>
              <a:chOff x="2187" y="6342"/>
              <a:chExt cx="12948" cy="4016"/>
            </a:xfrm>
          </p:grpSpPr>
          <p:sp>
            <p:nvSpPr>
              <p:cNvPr id="141" name="Text Box 140"/>
              <p:cNvSpPr txBox="1"/>
              <p:nvPr/>
            </p:nvSpPr>
            <p:spPr>
              <a:xfrm>
                <a:off x="2187" y="8037"/>
                <a:ext cx="5584" cy="6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sz="2000">
                    <a:latin typeface="Bahnschrift" panose="020B0502040204020203" charset="0"/>
                    <a:cs typeface="Bahnschrift" panose="020B0502040204020203" charset="0"/>
                  </a:rPr>
                  <a:t>Server Running.....</a:t>
                </a:r>
                <a:endParaRPr lang="en-US" sz="2000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pic>
            <p:nvPicPr>
              <p:cNvPr id="6149" name="Picture 5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09" y="6342"/>
                <a:ext cx="6226" cy="4016"/>
              </a:xfrm>
              <a:prstGeom prst="rect">
                <a:avLst/>
              </a:prstGeom>
              <a:noFill/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42" name="Group 141"/>
            <p:cNvGrpSpPr/>
            <p:nvPr/>
          </p:nvGrpSpPr>
          <p:grpSpPr>
            <a:xfrm>
              <a:off x="2681" y="2205"/>
              <a:ext cx="11961" cy="3698"/>
              <a:chOff x="2853" y="2205"/>
              <a:chExt cx="11961" cy="3698"/>
            </a:xfrm>
          </p:grpSpPr>
          <p:pic>
            <p:nvPicPr>
              <p:cNvPr id="6147" name="Picture 3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53" y="2205"/>
                <a:ext cx="5743" cy="3698"/>
              </a:xfrm>
              <a:prstGeom prst="rect">
                <a:avLst/>
              </a:prstGeom>
              <a:noFill/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3" name="Text Box 142"/>
              <p:cNvSpPr txBox="1"/>
              <p:nvPr/>
            </p:nvSpPr>
            <p:spPr>
              <a:xfrm>
                <a:off x="9230" y="3741"/>
                <a:ext cx="5584" cy="6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sz="2000">
                    <a:latin typeface="Bahnschrift" panose="020B0502040204020203" charset="0"/>
                    <a:cs typeface="Bahnschrift" panose="020B0502040204020203" charset="0"/>
                  </a:rPr>
                  <a:t>Error Page</a:t>
                </a:r>
                <a:endParaRPr lang="en-US" sz="2000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</p:grpSp>
      </p:grpSp>
      <p:grpSp>
        <p:nvGrpSpPr>
          <p:cNvPr id="144" name="Group 143"/>
          <p:cNvGrpSpPr/>
          <p:nvPr/>
        </p:nvGrpSpPr>
        <p:grpSpPr>
          <a:xfrm>
            <a:off x="1179576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45" name="Group 144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146" name="Rectangles 145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47" name="Group 146"/>
              <p:cNvGrpSpPr/>
              <p:nvPr/>
            </p:nvGrpSpPr>
            <p:grpSpPr>
              <a:xfrm>
                <a:off x="-1" y="1729"/>
                <a:ext cx="1811" cy="1521"/>
                <a:chOff x="-1" y="1729"/>
                <a:chExt cx="1811" cy="1521"/>
              </a:xfrm>
            </p:grpSpPr>
            <p:sp>
              <p:nvSpPr>
                <p:cNvPr id="148" name="Isosceles Triangle 147">
                  <a:hlinkClick r:id="rId15" action="ppaction://hlinksldjump"/>
                </p:cNvPr>
                <p:cNvSpPr/>
                <p:nvPr/>
              </p:nvSpPr>
              <p:spPr>
                <a:xfrm rot="5400000">
                  <a:off x="144" y="1584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49" name="Text Box 148"/>
                <p:cNvSpPr txBox="1"/>
                <p:nvPr/>
              </p:nvSpPr>
              <p:spPr>
                <a:xfrm>
                  <a:off x="-1" y="2117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10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50" name="Text Box 149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Conclusion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151" name="Text Box 150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R-M Translator bridges the language gap between Rakhine and Myanmar speakers.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Its provides accurate, real-time translations using advanced knowledge-base and a user- friendly interface.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Explore the system and experience the benefits of seamless cross-language communication.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Ongoing improvements to the translation model with additional data.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In the future, we will try to add native speaking and linguistic experts to validate translation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1197864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3" name="Group 152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154" name="Rectangles 153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55" name="Group 154"/>
              <p:cNvGrpSpPr/>
              <p:nvPr/>
            </p:nvGrpSpPr>
            <p:grpSpPr>
              <a:xfrm>
                <a:off x="-1" y="1873"/>
                <a:ext cx="1811" cy="1521"/>
                <a:chOff x="-1" y="1873"/>
                <a:chExt cx="1811" cy="1521"/>
              </a:xfrm>
            </p:grpSpPr>
            <p:sp>
              <p:nvSpPr>
                <p:cNvPr id="156" name="Isosceles Triangle 155">
                  <a:hlinkClick r:id="rId16" action="ppaction://hlinksldjump"/>
                </p:cNvPr>
                <p:cNvSpPr/>
                <p:nvPr/>
              </p:nvSpPr>
              <p:spPr>
                <a:xfrm rot="5400000">
                  <a:off x="144" y="1728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57" name="Text Box 156"/>
                <p:cNvSpPr txBox="1"/>
                <p:nvPr/>
              </p:nvSpPr>
              <p:spPr>
                <a:xfrm>
                  <a:off x="-1" y="2261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11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58" name="Text Box 157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References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159" name="Text Box 158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Distributed Systems Concepts  and Design”, by George Coulouris, Jean Dollimore, Tim Kindberg and Gordon Blair, 5th Edition, ISBN-10: 0-13-214301-1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u="sng" dirty="0">
                  <a:solidFill>
                    <a:srgbClr val="0F6CBF"/>
                  </a:solidFill>
                  <a:latin typeface="Bahnschrift" panose="020B0502040204020203" charset="0"/>
                  <a:cs typeface="Bahnschrift" panose="020B0502040204020203" charset="0"/>
                  <a:sym typeface="+mn-ea"/>
                </a:rPr>
                <a:t>https://github.com/Rabbit-Converter/Rabbit</a:t>
              </a:r>
              <a:endParaRPr lang="en-US" sz="1400" u="sng" dirty="0">
                <a:solidFill>
                  <a:srgbClr val="0F6CBF"/>
                </a:solidFill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-635" y="635"/>
            <a:ext cx="10333355" cy="6858000"/>
            <a:chOff x="-1" y="1"/>
            <a:chExt cx="16273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6" name="Rectangles 15"/>
            <p:cNvSpPr/>
            <p:nvPr/>
          </p:nvSpPr>
          <p:spPr>
            <a:xfrm>
              <a:off x="0" y="1"/>
              <a:ext cx="16272" cy="1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sp>
          <p:nvSpPr>
            <p:cNvPr id="17" name="TextBox 7"/>
            <p:cNvSpPr txBox="1"/>
            <p:nvPr/>
          </p:nvSpPr>
          <p:spPr>
            <a:xfrm>
              <a:off x="2377" y="4904"/>
              <a:ext cx="12788" cy="5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algn="ctr">
                <a:lnSpc>
                  <a:spcPct val="150000"/>
                </a:lnSpc>
              </a:pPr>
              <a:r>
                <a:rPr lang="en-US" sz="2000" b="1" dirty="0" smtClean="0">
                  <a:latin typeface="Bahnschrift" panose="020B0502040204020203" charset="0"/>
                  <a:cs typeface="Bahnschrift" panose="020B0502040204020203" charset="0"/>
                </a:rPr>
                <a:t>RAKHINE</a:t>
              </a:r>
              <a:r>
                <a:rPr lang="en-US" sz="2000" b="1" dirty="0" smtClean="0">
                  <a:latin typeface="Bahnschrift" panose="020B0502040204020203" charset="0"/>
                  <a:cs typeface="Bahnschrift" panose="020B0502040204020203" charset="0"/>
                  <a:sym typeface="Wingdings" panose="05000000000000000000" pitchFamily="2" charset="2"/>
                </a:rPr>
                <a:t></a:t>
              </a:r>
              <a:r>
                <a:rPr lang="en-US" sz="2000" b="1" dirty="0" smtClean="0">
                  <a:latin typeface="Bahnschrift" panose="020B0502040204020203" charset="0"/>
                  <a:cs typeface="Bahnschrift" panose="020B0502040204020203" charset="0"/>
                </a:rPr>
                <a:t>MYANMAR TRANSLATOR</a:t>
              </a:r>
              <a:endParaRPr lang="en-US" sz="2000" b="1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Semester-VIII(Group-IV)</a:t>
              </a:r>
              <a:endParaRPr lang="en-US" sz="1600" b="1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					Supervised By</a:t>
              </a: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			       		 </a:t>
              </a:r>
              <a:r>
                <a:rPr lang="en-US" sz="1600" b="1" dirty="0" err="1" smtClean="0">
                  <a:latin typeface="Bahnschrift" panose="020B0502040204020203" charset="0"/>
                  <a:cs typeface="Bahnschrift" panose="020B0502040204020203" charset="0"/>
                </a:rPr>
                <a:t>Dr.Khin</a:t>
              </a: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 Lay </a:t>
              </a:r>
              <a:r>
                <a:rPr lang="en-US" sz="1600" b="1" dirty="0" err="1" smtClean="0">
                  <a:latin typeface="Bahnschrift" panose="020B0502040204020203" charset="0"/>
                  <a:cs typeface="Bahnschrift" panose="020B0502040204020203" charset="0"/>
                </a:rPr>
                <a:t>Thwin</a:t>
              </a: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		         	     	 	Professor</a:t>
              </a: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		</a:t>
              </a:r>
              <a:r>
                <a:rPr lang="en-US" sz="16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       		Faculty of Computer Science</a:t>
              </a: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endParaRPr lang="en-US" sz="1600" b="1" dirty="0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pic>
          <p:nvPicPr>
            <p:cNvPr id="18" name="Picture 17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0" y="1854"/>
              <a:ext cx="2262" cy="2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6"/>
            <p:cNvSpPr txBox="1"/>
            <p:nvPr/>
          </p:nvSpPr>
          <p:spPr>
            <a:xfrm>
              <a:off x="2162" y="688"/>
              <a:ext cx="13218" cy="7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</a:rPr>
                <a:t>UNIVERSITY OF COMPUTER STUDIES (PATHEIN)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-1" y="432"/>
              <a:ext cx="1810" cy="1520"/>
              <a:chOff x="-1" y="432"/>
              <a:chExt cx="1810" cy="1520"/>
            </a:xfrm>
          </p:grpSpPr>
          <p:sp>
            <p:nvSpPr>
              <p:cNvPr id="21" name="Isosceles Triangle 20">
                <a:hlinkClick r:id="" action="ppaction://hlinkshowjump?jump=firstslide"/>
              </p:cNvPr>
              <p:cNvSpPr/>
              <p:nvPr/>
            </p:nvSpPr>
            <p:spPr>
              <a:xfrm rot="5400000">
                <a:off x="144" y="287"/>
                <a:ext cx="1521" cy="1811"/>
              </a:xfrm>
              <a:prstGeom prst="triangle">
                <a:avLst/>
              </a:prstGeom>
              <a:solidFill>
                <a:srgbClr val="0F6CBF"/>
              </a:solidFill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sp>
            <p:nvSpPr>
              <p:cNvPr id="22" name="Text Box 21"/>
              <p:cNvSpPr txBox="1"/>
              <p:nvPr/>
            </p:nvSpPr>
            <p:spPr>
              <a:xfrm>
                <a:off x="-1" y="827"/>
                <a:ext cx="1307" cy="7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p>
                <a:pPr algn="ctr"/>
                <a:r>
                  <a: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rPr>
                  <a:t>01</a:t>
                </a:r>
                <a:endParaRPr lang="en-US" sz="3000" b="1">
                  <a:solidFill>
                    <a:schemeClr val="bg1"/>
                  </a:solidFill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18288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67" name="Group 66"/>
            <p:cNvGrpSpPr/>
            <p:nvPr/>
          </p:nvGrpSpPr>
          <p:grpSpPr>
            <a:xfrm rot="0"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68" name="Rectangles 67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-1" y="577"/>
                <a:ext cx="1811" cy="1521"/>
                <a:chOff x="-1" y="577"/>
                <a:chExt cx="1811" cy="1521"/>
              </a:xfrm>
            </p:grpSpPr>
            <p:sp>
              <p:nvSpPr>
                <p:cNvPr id="70" name="Isosceles Triangle 69">
                  <a:hlinkClick r:id="rId2" action="ppaction://hlinksldjump"/>
                </p:cNvPr>
                <p:cNvSpPr/>
                <p:nvPr/>
              </p:nvSpPr>
              <p:spPr>
                <a:xfrm rot="5400000">
                  <a:off x="144" y="432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71" name="Text Box 70"/>
                <p:cNvSpPr txBox="1"/>
                <p:nvPr/>
              </p:nvSpPr>
              <p:spPr>
                <a:xfrm>
                  <a:off x="0" y="972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02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72" name="Text Box 71"/>
            <p:cNvSpPr txBox="1"/>
            <p:nvPr/>
          </p:nvSpPr>
          <p:spPr>
            <a:xfrm>
              <a:off x="5695" y="978"/>
              <a:ext cx="4881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 smtClean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GROUP MEMBERS</a:t>
              </a:r>
              <a:endParaRPr lang="en-US" sz="2500" b="1" dirty="0" smtClean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73" name="TextBox 10"/>
            <p:cNvSpPr txBox="1"/>
            <p:nvPr/>
          </p:nvSpPr>
          <p:spPr>
            <a:xfrm>
              <a:off x="3513" y="2526"/>
              <a:ext cx="9246" cy="70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marL="342900" indent="-342900" algn="l">
                <a:lnSpc>
                  <a:spcPct val="150000"/>
                </a:lnSpc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KYAW ZAYA (LEADER)			VIIICS-41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TUN KYAWAY SOE			VIIICS-32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HNIN THANDAR TUN			VIIICS-33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MIN KHANT ZAW	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VIIICS-36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KYAW WIN TUN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	VIIICS-42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HSU </a:t>
              </a:r>
              <a:r>
                <a:rPr lang="en-US" sz="1400" b="1" dirty="0" err="1" smtClean="0">
                  <a:latin typeface="Bahnschrift" panose="020B0502040204020203" charset="0"/>
                  <a:cs typeface="Bahnschrift" panose="020B0502040204020203" charset="0"/>
                </a:rPr>
                <a:t>HSU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 LIN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		VIIICS-43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KHIN SOE </a:t>
              </a:r>
              <a:r>
                <a:rPr lang="en-US" sz="1400" b="1" dirty="0" err="1" smtClean="0">
                  <a:latin typeface="Bahnschrift" panose="020B0502040204020203" charset="0"/>
                  <a:cs typeface="Bahnschrift" panose="020B0502040204020203" charset="0"/>
                </a:rPr>
                <a:t>SOE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 AUNG			VIIICS-49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KYE SIN WIN NAING			VIIICS-50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TOE </a:t>
              </a:r>
              <a:r>
                <a:rPr lang="en-US" sz="1400" b="1" dirty="0" err="1" smtClean="0">
                  <a:latin typeface="Bahnschrift" panose="020B0502040204020203" charset="0"/>
                  <a:cs typeface="Bahnschrift" panose="020B0502040204020203" charset="0"/>
                </a:rPr>
                <a:t>TOE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 AYE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		VIIICS-52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AUNG MYO THU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	VIIICT-10</a:t>
              </a:r>
              <a:endParaRPr lang="en-US" sz="1400" b="1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endParaRPr lang="en-US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buAutoNum type="arabicPeriod"/>
              </a:pPr>
              <a:endParaRPr lang="en-US" dirty="0">
                <a:latin typeface="Bahnschrift" panose="020B0502040204020203" charset="0"/>
                <a:cs typeface="Bahnschrift" panose="020B0502040204020203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6576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83" name="Group 82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84" name="Rectangles 83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-1" y="721"/>
                <a:ext cx="1811" cy="1521"/>
                <a:chOff x="-1" y="721"/>
                <a:chExt cx="1811" cy="1521"/>
              </a:xfrm>
            </p:grpSpPr>
            <p:sp>
              <p:nvSpPr>
                <p:cNvPr id="86" name="Isosceles Triangle 85">
                  <a:hlinkClick r:id="rId3" action="ppaction://hlinksldjump"/>
                </p:cNvPr>
                <p:cNvSpPr/>
                <p:nvPr/>
              </p:nvSpPr>
              <p:spPr>
                <a:xfrm rot="5400000">
                  <a:off x="144" y="576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87" name="Text Box 86"/>
                <p:cNvSpPr txBox="1"/>
                <p:nvPr/>
              </p:nvSpPr>
              <p:spPr>
                <a:xfrm>
                  <a:off x="0" y="1116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03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88" name="Text Box 87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>
                  <a:latin typeface="Bahnschrift" panose="020B0502040204020203" charset="0"/>
                  <a:cs typeface="Bahnschrift" panose="020B0502040204020203" charset="0"/>
                </a:rPr>
                <a:t>Introduction</a:t>
              </a:r>
              <a:endParaRPr lang="en-US" sz="2500" b="1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sp>
          <p:nvSpPr>
            <p:cNvPr id="89" name="Text Box 88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latin typeface="Bahnschrift" panose="020B0502040204020203" charset="0"/>
                  <a:cs typeface="Bahnschrift" panose="020B0502040204020203" charset="0"/>
                </a:rPr>
                <a:t>In Myanmar, it can be challenging for people who speak languages like Rakhine, Shan, Mon, etc., to communicate with those who speak Myanmar due to language differences.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latin typeface="Bahnschrift" panose="020B0502040204020203" charset="0"/>
                  <a:cs typeface="Bahnschrift" panose="020B0502040204020203" charset="0"/>
                </a:rPr>
                <a:t>Our translation system based on Distributed Systems RMI is designed to make it easier to translate Rakhine to Myanmar, helping people understand each other better.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latin typeface="Bahnschrift" panose="020B0502040204020203" charset="0"/>
                  <a:cs typeface="Bahnschrift" panose="020B0502040204020203" charset="0"/>
                </a:rPr>
                <a:t>This system not only facilitates better understanding between Rakhine and Myanmar speakers but also promotes inclusivity and cohesion within the country.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latin typeface="Bahnschrift" panose="020B0502040204020203" charset="0"/>
                  <a:cs typeface="Bahnschrift" panose="020B0502040204020203" charset="0"/>
                </a:rPr>
                <a:t>This system will improve communication and bring people closer together.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4864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91" name="Group 90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92" name="Rectangles 91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93" name="Group 92"/>
              <p:cNvGrpSpPr/>
              <p:nvPr/>
            </p:nvGrpSpPr>
            <p:grpSpPr>
              <a:xfrm>
                <a:off x="-1" y="865"/>
                <a:ext cx="1811" cy="1521"/>
                <a:chOff x="-1" y="865"/>
                <a:chExt cx="1811" cy="1521"/>
              </a:xfrm>
            </p:grpSpPr>
            <p:sp>
              <p:nvSpPr>
                <p:cNvPr id="94" name="Isosceles Triangle 93">
                  <a:hlinkClick r:id="rId4" action="ppaction://hlinksldjump"/>
                </p:cNvPr>
                <p:cNvSpPr/>
                <p:nvPr/>
              </p:nvSpPr>
              <p:spPr>
                <a:xfrm rot="5400000">
                  <a:off x="144" y="720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95" name="Text Box 94"/>
                <p:cNvSpPr txBox="1"/>
                <p:nvPr/>
              </p:nvSpPr>
              <p:spPr>
                <a:xfrm>
                  <a:off x="0" y="1253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04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96" name="Text Box 95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Background Theory</a:t>
              </a:r>
              <a:endParaRPr lang="en-US" sz="2500" b="1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sp>
          <p:nvSpPr>
            <p:cNvPr id="97" name="Text Box 96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Focuses on conveying the meaning and impact of the original text in the target language. 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Aims to preserve the exact form and structure of the original text.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This approach is more focused on maintaining the exact wording and grammatical structure.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Remote method invocation(RMI): RMI is a java API that allows an object residing in one Java virtual machine(JVM) to invoke methods on an object in another JVM.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Stubs and Skeletons: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Stubs act as a client-side proxy that forwards method calls to the  remote object.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Skeletons (in older RMI versions) receive method calls on the server side and dispatch them to the actual remote object.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3152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99" name="Group 98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100" name="Rectangles 99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-1" y="1009"/>
                <a:ext cx="1811" cy="1521"/>
                <a:chOff x="-1" y="1009"/>
                <a:chExt cx="1811" cy="1521"/>
              </a:xfrm>
            </p:grpSpPr>
            <p:sp>
              <p:nvSpPr>
                <p:cNvPr id="102" name="Isosceles Triangle 101">
                  <a:hlinkClick r:id="rId5" action="ppaction://hlinksldjump"/>
                </p:cNvPr>
                <p:cNvSpPr/>
                <p:nvPr/>
              </p:nvSpPr>
              <p:spPr>
                <a:xfrm rot="5400000">
                  <a:off x="144" y="864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03" name="Text Box 102"/>
                <p:cNvSpPr txBox="1"/>
                <p:nvPr/>
              </p:nvSpPr>
              <p:spPr>
                <a:xfrm>
                  <a:off x="-1" y="1397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05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04" name="Text Box 103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Server Site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105" name="Text Box 104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core component on the server site is the translation engine.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Manages a database of Rakhine-Myanmar text pairs, which are used to train and improve the translation models.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server exposes an API that clients can call to submit text for translation.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Processes incoming requests, applies the translation engine, and responds with translated text to the client.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server defines one or more remote interfaces, which declare the methods that can be invoked remotely.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When a client invokes a method, the RMI runtime on the server receives the request.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most important thing is to run the server first and then the server will start.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91440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07" name="Group 106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108" name="Rectangles 107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-1" y="1153"/>
                <a:ext cx="1811" cy="1521"/>
                <a:chOff x="-1" y="1153"/>
                <a:chExt cx="1811" cy="1521"/>
              </a:xfrm>
            </p:grpSpPr>
            <p:sp>
              <p:nvSpPr>
                <p:cNvPr id="110" name="Isosceles Triangle 109">
                  <a:hlinkClick r:id="rId6" action="ppaction://hlinksldjump"/>
                </p:cNvPr>
                <p:cNvSpPr/>
                <p:nvPr/>
              </p:nvSpPr>
              <p:spPr>
                <a:xfrm rot="5400000">
                  <a:off x="144" y="1008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11" name="Text Box 110"/>
                <p:cNvSpPr txBox="1"/>
                <p:nvPr/>
              </p:nvSpPr>
              <p:spPr>
                <a:xfrm>
                  <a:off x="-1" y="1541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06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12" name="Text Box 111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Client Side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113" name="Text Box 112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User Interface(UI): Provides a simple and intuitive interface for users to input  text and view translated  text.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As soon as the user insert language on the text form and translate automatically and immediately.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Connects to the server side API to send text and receive translations.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If the client use this translator without running the server, an error message will be displayed.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Manages requests to the server, processes responses, and updates the UI with the translation.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User can copy translated Rakhine language, Myanmar language, and both of these languages.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097280" y="0"/>
            <a:ext cx="10333355" cy="6858000"/>
            <a:chOff x="0" y="1"/>
            <a:chExt cx="16273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15" name="Group 114"/>
            <p:cNvGrpSpPr/>
            <p:nvPr/>
          </p:nvGrpSpPr>
          <p:grpSpPr>
            <a:xfrm>
              <a:off x="0" y="1"/>
              <a:ext cx="16273" cy="10800"/>
              <a:chOff x="-1" y="1"/>
              <a:chExt cx="16273" cy="10800"/>
            </a:xfrm>
          </p:grpSpPr>
          <p:sp>
            <p:nvSpPr>
              <p:cNvPr id="116" name="Rectangles 115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-1" y="1297"/>
                <a:ext cx="1811" cy="1521"/>
                <a:chOff x="-1" y="1297"/>
                <a:chExt cx="1811" cy="1521"/>
              </a:xfrm>
            </p:grpSpPr>
            <p:sp>
              <p:nvSpPr>
                <p:cNvPr id="118" name="Isosceles Triangle 117">
                  <a:hlinkClick r:id="rId7" action="ppaction://hlinksldjump"/>
                </p:cNvPr>
                <p:cNvSpPr/>
                <p:nvPr/>
              </p:nvSpPr>
              <p:spPr>
                <a:xfrm rot="5400000">
                  <a:off x="144" y="1152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19" name="Text Box 118"/>
                <p:cNvSpPr txBox="1"/>
                <p:nvPr/>
              </p:nvSpPr>
              <p:spPr>
                <a:xfrm>
                  <a:off x="-1" y="1685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07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20" name="Text Box 119"/>
            <p:cNvSpPr txBox="1"/>
            <p:nvPr/>
          </p:nvSpPr>
          <p:spPr>
            <a:xfrm>
              <a:off x="4235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Implementation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4" y="2294"/>
              <a:ext cx="10878" cy="6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1" name="Text Box 120"/>
            <p:cNvSpPr txBox="1"/>
            <p:nvPr/>
          </p:nvSpPr>
          <p:spPr>
            <a:xfrm>
              <a:off x="3758" y="8404"/>
              <a:ext cx="9929" cy="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500">
                  <a:latin typeface="Bahnschrift" panose="020B0502040204020203" charset="0"/>
                  <a:cs typeface="Bahnschrift" panose="020B0502040204020203" charset="0"/>
                </a:rPr>
                <a:t>The role of proxy and skeleton in remote method invocation</a:t>
              </a:r>
              <a:endParaRPr lang="en-US" sz="1500">
                <a:latin typeface="Bahnschrift" panose="020B0502040204020203" charset="0"/>
                <a:cs typeface="Bahnschrift" panose="020B0502040204020203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1430000" y="0"/>
            <a:ext cx="10332720" cy="6858000"/>
            <a:chOff x="0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3" name="Group 122"/>
            <p:cNvGrpSpPr/>
            <p:nvPr/>
          </p:nvGrpSpPr>
          <p:grpSpPr>
            <a:xfrm>
              <a:off x="0" y="1"/>
              <a:ext cx="16273" cy="10800"/>
              <a:chOff x="-1" y="1"/>
              <a:chExt cx="16273" cy="10800"/>
            </a:xfrm>
          </p:grpSpPr>
          <p:sp>
            <p:nvSpPr>
              <p:cNvPr id="124" name="Rectangles 123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>
                <a:off x="-1" y="1441"/>
                <a:ext cx="1811" cy="1521"/>
                <a:chOff x="-1" y="1441"/>
                <a:chExt cx="1811" cy="1521"/>
              </a:xfrm>
            </p:grpSpPr>
            <p:sp>
              <p:nvSpPr>
                <p:cNvPr id="126" name="Isosceles Triangle 125">
                  <a:hlinkClick r:id="rId9" action="ppaction://hlinksldjump"/>
                </p:cNvPr>
                <p:cNvSpPr/>
                <p:nvPr/>
              </p:nvSpPr>
              <p:spPr>
                <a:xfrm rot="5400000">
                  <a:off x="144" y="1296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27" name="Text Box 126"/>
                <p:cNvSpPr txBox="1"/>
                <p:nvPr/>
              </p:nvSpPr>
              <p:spPr>
                <a:xfrm>
                  <a:off x="-1" y="1829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08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28" name="Text Box 127"/>
            <p:cNvSpPr txBox="1"/>
            <p:nvPr/>
          </p:nvSpPr>
          <p:spPr>
            <a:xfrm>
              <a:off x="4235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Implementation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2434" y="1989"/>
              <a:ext cx="11045" cy="3975"/>
              <a:chOff x="2434" y="1989"/>
              <a:chExt cx="11045" cy="3975"/>
            </a:xfrm>
          </p:grpSpPr>
          <p:sp>
            <p:nvSpPr>
              <p:cNvPr id="130" name="Text Box 129"/>
              <p:cNvSpPr txBox="1"/>
              <p:nvPr/>
            </p:nvSpPr>
            <p:spPr>
              <a:xfrm>
                <a:off x="7895" y="3664"/>
                <a:ext cx="5584" cy="6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/>
                <a:r>
                  <a:rPr lang="en-US" sz="2000">
                    <a:latin typeface="Bahnschrift" panose="020B0502040204020203" charset="0"/>
                    <a:cs typeface="Bahnschrift" panose="020B0502040204020203" charset="0"/>
                  </a:rPr>
                  <a:t>Loading Page</a:t>
                </a:r>
                <a:endParaRPr lang="en-US" sz="2000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pic>
            <p:nvPicPr>
              <p:cNvPr id="5122" name="Picture 2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4" y="1989"/>
                <a:ext cx="5337" cy="3975"/>
              </a:xfrm>
              <a:prstGeom prst="rect">
                <a:avLst/>
              </a:prstGeom>
              <a:noFill/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31" name="Group 130"/>
            <p:cNvGrpSpPr/>
            <p:nvPr/>
          </p:nvGrpSpPr>
          <p:grpSpPr>
            <a:xfrm>
              <a:off x="2311" y="5653"/>
              <a:ext cx="12687" cy="4836"/>
              <a:chOff x="2311" y="5653"/>
              <a:chExt cx="12687" cy="4836"/>
            </a:xfrm>
          </p:grpSpPr>
          <p:sp>
            <p:nvSpPr>
              <p:cNvPr id="132" name="Text Box 131"/>
              <p:cNvSpPr txBox="1"/>
              <p:nvPr/>
            </p:nvSpPr>
            <p:spPr>
              <a:xfrm>
                <a:off x="2311" y="7759"/>
                <a:ext cx="5584" cy="6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r"/>
                <a:r>
                  <a:rPr lang="en-US" sz="2000">
                    <a:latin typeface="Bahnschrift" panose="020B0502040204020203" charset="0"/>
                    <a:cs typeface="Bahnschrift" panose="020B0502040204020203" charset="0"/>
                  </a:rPr>
                  <a:t>Translation Page</a:t>
                </a:r>
                <a:endParaRPr lang="en-US" sz="2000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pic>
            <p:nvPicPr>
              <p:cNvPr id="5124" name="Picture 4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6" y="5653"/>
                <a:ext cx="6723" cy="4837"/>
              </a:xfrm>
              <a:prstGeom prst="rect">
                <a:avLst/>
              </a:prstGeom>
              <a:noFill/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133" name="Group 132"/>
          <p:cNvGrpSpPr/>
          <p:nvPr/>
        </p:nvGrpSpPr>
        <p:grpSpPr>
          <a:xfrm>
            <a:off x="11612880" y="0"/>
            <a:ext cx="10332720" cy="6858000"/>
            <a:chOff x="0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34" name="Group 133"/>
            <p:cNvGrpSpPr/>
            <p:nvPr/>
          </p:nvGrpSpPr>
          <p:grpSpPr>
            <a:xfrm>
              <a:off x="0" y="1"/>
              <a:ext cx="16273" cy="10800"/>
              <a:chOff x="-1" y="1"/>
              <a:chExt cx="16273" cy="10800"/>
            </a:xfrm>
          </p:grpSpPr>
          <p:sp>
            <p:nvSpPr>
              <p:cNvPr id="135" name="Rectangles 134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-1" y="1585"/>
                <a:ext cx="1811" cy="1521"/>
                <a:chOff x="-1" y="1585"/>
                <a:chExt cx="1811" cy="1521"/>
              </a:xfrm>
            </p:grpSpPr>
            <p:sp>
              <p:nvSpPr>
                <p:cNvPr id="137" name="Isosceles Triangle 136">
                  <a:hlinkClick r:id="rId12" action="ppaction://hlinksldjump"/>
                </p:cNvPr>
                <p:cNvSpPr/>
                <p:nvPr/>
              </p:nvSpPr>
              <p:spPr>
                <a:xfrm rot="5400000">
                  <a:off x="144" y="1440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38" name="Text Box 137"/>
                <p:cNvSpPr txBox="1"/>
                <p:nvPr/>
              </p:nvSpPr>
              <p:spPr>
                <a:xfrm>
                  <a:off x="-1" y="1973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09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39" name="Text Box 138"/>
            <p:cNvSpPr txBox="1"/>
            <p:nvPr/>
          </p:nvSpPr>
          <p:spPr>
            <a:xfrm>
              <a:off x="4235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Implementation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2187" y="6342"/>
              <a:ext cx="12948" cy="4016"/>
              <a:chOff x="2187" y="6342"/>
              <a:chExt cx="12948" cy="4016"/>
            </a:xfrm>
          </p:grpSpPr>
          <p:sp>
            <p:nvSpPr>
              <p:cNvPr id="141" name="Text Box 140"/>
              <p:cNvSpPr txBox="1"/>
              <p:nvPr/>
            </p:nvSpPr>
            <p:spPr>
              <a:xfrm>
                <a:off x="2187" y="8037"/>
                <a:ext cx="5584" cy="6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sz="2000">
                    <a:latin typeface="Bahnschrift" panose="020B0502040204020203" charset="0"/>
                    <a:cs typeface="Bahnschrift" panose="020B0502040204020203" charset="0"/>
                  </a:rPr>
                  <a:t>Server Running.....</a:t>
                </a:r>
                <a:endParaRPr lang="en-US" sz="2000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pic>
            <p:nvPicPr>
              <p:cNvPr id="6149" name="Picture 5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09" y="6342"/>
                <a:ext cx="6226" cy="4016"/>
              </a:xfrm>
              <a:prstGeom prst="rect">
                <a:avLst/>
              </a:prstGeom>
              <a:noFill/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42" name="Group 141"/>
            <p:cNvGrpSpPr/>
            <p:nvPr/>
          </p:nvGrpSpPr>
          <p:grpSpPr>
            <a:xfrm>
              <a:off x="2681" y="2205"/>
              <a:ext cx="11961" cy="3698"/>
              <a:chOff x="2853" y="2205"/>
              <a:chExt cx="11961" cy="3698"/>
            </a:xfrm>
          </p:grpSpPr>
          <p:pic>
            <p:nvPicPr>
              <p:cNvPr id="6147" name="Picture 3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53" y="2205"/>
                <a:ext cx="5743" cy="3698"/>
              </a:xfrm>
              <a:prstGeom prst="rect">
                <a:avLst/>
              </a:prstGeom>
              <a:noFill/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3" name="Text Box 142"/>
              <p:cNvSpPr txBox="1"/>
              <p:nvPr/>
            </p:nvSpPr>
            <p:spPr>
              <a:xfrm>
                <a:off x="9230" y="3741"/>
                <a:ext cx="5584" cy="6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sz="2000">
                    <a:latin typeface="Bahnschrift" panose="020B0502040204020203" charset="0"/>
                    <a:cs typeface="Bahnschrift" panose="020B0502040204020203" charset="0"/>
                  </a:rPr>
                  <a:t>Error Page</a:t>
                </a:r>
                <a:endParaRPr lang="en-US" sz="2000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</p:grpSp>
      </p:grpSp>
      <p:grpSp>
        <p:nvGrpSpPr>
          <p:cNvPr id="144" name="Group 143"/>
          <p:cNvGrpSpPr/>
          <p:nvPr/>
        </p:nvGrpSpPr>
        <p:grpSpPr>
          <a:xfrm>
            <a:off x="1179576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45" name="Group 144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146" name="Rectangles 145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47" name="Group 146"/>
              <p:cNvGrpSpPr/>
              <p:nvPr/>
            </p:nvGrpSpPr>
            <p:grpSpPr>
              <a:xfrm>
                <a:off x="-1" y="1729"/>
                <a:ext cx="1811" cy="1521"/>
                <a:chOff x="-1" y="1729"/>
                <a:chExt cx="1811" cy="1521"/>
              </a:xfrm>
            </p:grpSpPr>
            <p:sp>
              <p:nvSpPr>
                <p:cNvPr id="148" name="Isosceles Triangle 147">
                  <a:hlinkClick r:id="rId15" action="ppaction://hlinksldjump"/>
                </p:cNvPr>
                <p:cNvSpPr/>
                <p:nvPr/>
              </p:nvSpPr>
              <p:spPr>
                <a:xfrm rot="5400000">
                  <a:off x="144" y="1584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49" name="Text Box 148"/>
                <p:cNvSpPr txBox="1"/>
                <p:nvPr/>
              </p:nvSpPr>
              <p:spPr>
                <a:xfrm>
                  <a:off x="-1" y="2117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10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50" name="Text Box 149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Conclusion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151" name="Text Box 150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R-M Translator bridges the language gap between Rakhine and Myanmar speakers.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Its provides accurate, real-time translations using advanced knowledge-base and a user- friendly interface.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Explore the system and experience the benefits of seamless cross-language communication.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Ongoing improvements to the translation model with additional data.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In the future, we will try to add native speaking and linguistic experts to validate translation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1197864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3" name="Group 152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154" name="Rectangles 153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55" name="Group 154"/>
              <p:cNvGrpSpPr/>
              <p:nvPr/>
            </p:nvGrpSpPr>
            <p:grpSpPr>
              <a:xfrm>
                <a:off x="-1" y="1873"/>
                <a:ext cx="1811" cy="1521"/>
                <a:chOff x="-1" y="1873"/>
                <a:chExt cx="1811" cy="1521"/>
              </a:xfrm>
            </p:grpSpPr>
            <p:sp>
              <p:nvSpPr>
                <p:cNvPr id="156" name="Isosceles Triangle 155">
                  <a:hlinkClick r:id="rId16" action="ppaction://hlinksldjump"/>
                </p:cNvPr>
                <p:cNvSpPr/>
                <p:nvPr/>
              </p:nvSpPr>
              <p:spPr>
                <a:xfrm rot="5400000">
                  <a:off x="144" y="1728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57" name="Text Box 156"/>
                <p:cNvSpPr txBox="1"/>
                <p:nvPr/>
              </p:nvSpPr>
              <p:spPr>
                <a:xfrm>
                  <a:off x="-1" y="2261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11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58" name="Text Box 157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References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159" name="Text Box 158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Distributed Systems Concepts  and Design”, by George Coulouris, Jean Dollimore, Tim Kindberg and Gordon Blair, 5th Edition, ISBN-10: 0-13-214301-1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u="sng" dirty="0">
                  <a:solidFill>
                    <a:srgbClr val="0F6CBF"/>
                  </a:solidFill>
                  <a:latin typeface="Bahnschrift" panose="020B0502040204020203" charset="0"/>
                  <a:cs typeface="Bahnschrift" panose="020B0502040204020203" charset="0"/>
                  <a:sym typeface="+mn-ea"/>
                </a:rPr>
                <a:t>https://github.com/Rabbit-Converter/Rabbit</a:t>
              </a:r>
              <a:endParaRPr lang="en-US" sz="1400" u="sng" dirty="0">
                <a:solidFill>
                  <a:srgbClr val="0F6CBF"/>
                </a:solidFill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-635" y="635"/>
            <a:ext cx="10333355" cy="6858000"/>
            <a:chOff x="-1" y="1"/>
            <a:chExt cx="16273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6" name="Rectangles 15"/>
            <p:cNvSpPr/>
            <p:nvPr/>
          </p:nvSpPr>
          <p:spPr>
            <a:xfrm>
              <a:off x="0" y="1"/>
              <a:ext cx="16272" cy="1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sp>
          <p:nvSpPr>
            <p:cNvPr id="17" name="TextBox 7"/>
            <p:cNvSpPr txBox="1"/>
            <p:nvPr/>
          </p:nvSpPr>
          <p:spPr>
            <a:xfrm>
              <a:off x="2377" y="4904"/>
              <a:ext cx="12788" cy="5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algn="ctr">
                <a:lnSpc>
                  <a:spcPct val="150000"/>
                </a:lnSpc>
              </a:pPr>
              <a:r>
                <a:rPr lang="en-US" sz="2000" b="1" dirty="0" smtClean="0">
                  <a:latin typeface="Bahnschrift" panose="020B0502040204020203" charset="0"/>
                  <a:cs typeface="Bahnschrift" panose="020B0502040204020203" charset="0"/>
                </a:rPr>
                <a:t>RAKHINE</a:t>
              </a:r>
              <a:r>
                <a:rPr lang="en-US" sz="2000" b="1" dirty="0" smtClean="0">
                  <a:latin typeface="Bahnschrift" panose="020B0502040204020203" charset="0"/>
                  <a:cs typeface="Bahnschrift" panose="020B0502040204020203" charset="0"/>
                  <a:sym typeface="Wingdings" panose="05000000000000000000" pitchFamily="2" charset="2"/>
                </a:rPr>
                <a:t></a:t>
              </a:r>
              <a:r>
                <a:rPr lang="en-US" sz="2000" b="1" dirty="0" smtClean="0">
                  <a:latin typeface="Bahnschrift" panose="020B0502040204020203" charset="0"/>
                  <a:cs typeface="Bahnschrift" panose="020B0502040204020203" charset="0"/>
                </a:rPr>
                <a:t>MYANMAR TRANSLATOR</a:t>
              </a:r>
              <a:endParaRPr lang="en-US" sz="2000" b="1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Semester-VIII(Group-IV)</a:t>
              </a:r>
              <a:endParaRPr lang="en-US" sz="1600" b="1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					Supervised By</a:t>
              </a: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			       		 </a:t>
              </a:r>
              <a:r>
                <a:rPr lang="en-US" sz="1600" b="1" dirty="0" err="1" smtClean="0">
                  <a:latin typeface="Bahnschrift" panose="020B0502040204020203" charset="0"/>
                  <a:cs typeface="Bahnschrift" panose="020B0502040204020203" charset="0"/>
                </a:rPr>
                <a:t>Dr.Khin</a:t>
              </a: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 Lay </a:t>
              </a:r>
              <a:r>
                <a:rPr lang="en-US" sz="1600" b="1" dirty="0" err="1" smtClean="0">
                  <a:latin typeface="Bahnschrift" panose="020B0502040204020203" charset="0"/>
                  <a:cs typeface="Bahnschrift" panose="020B0502040204020203" charset="0"/>
                </a:rPr>
                <a:t>Thwin</a:t>
              </a: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		         	     	 	Professor</a:t>
              </a: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		</a:t>
              </a:r>
              <a:r>
                <a:rPr lang="en-US" sz="16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       		Faculty of Computer Science</a:t>
              </a: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endParaRPr lang="en-US" sz="1600" b="1" dirty="0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pic>
          <p:nvPicPr>
            <p:cNvPr id="18" name="Picture 17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0" y="1854"/>
              <a:ext cx="2262" cy="2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6"/>
            <p:cNvSpPr txBox="1"/>
            <p:nvPr/>
          </p:nvSpPr>
          <p:spPr>
            <a:xfrm>
              <a:off x="2162" y="688"/>
              <a:ext cx="13218" cy="7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</a:rPr>
                <a:t>UNIVERSITY OF COMPUTER STUDIES (PATHEIN)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-1" y="432"/>
              <a:ext cx="1810" cy="1520"/>
              <a:chOff x="-1" y="432"/>
              <a:chExt cx="1810" cy="1520"/>
            </a:xfrm>
          </p:grpSpPr>
          <p:sp>
            <p:nvSpPr>
              <p:cNvPr id="21" name="Isosceles Triangle 20">
                <a:hlinkClick r:id="" action="ppaction://hlinkshowjump?jump=firstslide"/>
              </p:cNvPr>
              <p:cNvSpPr/>
              <p:nvPr/>
            </p:nvSpPr>
            <p:spPr>
              <a:xfrm rot="5400000">
                <a:off x="144" y="287"/>
                <a:ext cx="1521" cy="1811"/>
              </a:xfrm>
              <a:prstGeom prst="triangle">
                <a:avLst/>
              </a:prstGeom>
              <a:solidFill>
                <a:srgbClr val="0F6CBF"/>
              </a:solidFill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sp>
            <p:nvSpPr>
              <p:cNvPr id="22" name="Text Box 21"/>
              <p:cNvSpPr txBox="1"/>
              <p:nvPr/>
            </p:nvSpPr>
            <p:spPr>
              <a:xfrm>
                <a:off x="-1" y="827"/>
                <a:ext cx="1307" cy="7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p>
                <a:pPr algn="ctr"/>
                <a:r>
                  <a: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rPr>
                  <a:t>01</a:t>
                </a:r>
                <a:endParaRPr lang="en-US" sz="3000" b="1">
                  <a:solidFill>
                    <a:schemeClr val="bg1"/>
                  </a:solidFill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18288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67" name="Group 66"/>
            <p:cNvGrpSpPr/>
            <p:nvPr/>
          </p:nvGrpSpPr>
          <p:grpSpPr>
            <a:xfrm rot="0"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68" name="Rectangles 67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-1" y="577"/>
                <a:ext cx="1811" cy="1521"/>
                <a:chOff x="-1" y="577"/>
                <a:chExt cx="1811" cy="1521"/>
              </a:xfrm>
            </p:grpSpPr>
            <p:sp>
              <p:nvSpPr>
                <p:cNvPr id="70" name="Isosceles Triangle 69">
                  <a:hlinkClick r:id="rId2" action="ppaction://hlinksldjump"/>
                </p:cNvPr>
                <p:cNvSpPr/>
                <p:nvPr/>
              </p:nvSpPr>
              <p:spPr>
                <a:xfrm rot="5400000">
                  <a:off x="144" y="432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71" name="Text Box 70"/>
                <p:cNvSpPr txBox="1"/>
                <p:nvPr/>
              </p:nvSpPr>
              <p:spPr>
                <a:xfrm>
                  <a:off x="0" y="972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02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72" name="Text Box 71"/>
            <p:cNvSpPr txBox="1"/>
            <p:nvPr/>
          </p:nvSpPr>
          <p:spPr>
            <a:xfrm>
              <a:off x="5695" y="978"/>
              <a:ext cx="4881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 smtClean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GROUP MEMBERS</a:t>
              </a:r>
              <a:endParaRPr lang="en-US" sz="2500" b="1" dirty="0" smtClean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73" name="TextBox 10"/>
            <p:cNvSpPr txBox="1"/>
            <p:nvPr/>
          </p:nvSpPr>
          <p:spPr>
            <a:xfrm>
              <a:off x="3513" y="2526"/>
              <a:ext cx="9246" cy="70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marL="342900" indent="-342900" algn="l">
                <a:lnSpc>
                  <a:spcPct val="150000"/>
                </a:lnSpc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KYAW ZAYA (LEADER)			VIIICS-41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TUN KYAWAY SOE			VIIICS-32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HNIN THANDAR TUN			VIIICS-33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MIN KHANT ZAW	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VIIICS-36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KYAW WIN TUN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	VIIICS-42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HSU </a:t>
              </a:r>
              <a:r>
                <a:rPr lang="en-US" sz="1400" b="1" dirty="0" err="1" smtClean="0">
                  <a:latin typeface="Bahnschrift" panose="020B0502040204020203" charset="0"/>
                  <a:cs typeface="Bahnschrift" panose="020B0502040204020203" charset="0"/>
                </a:rPr>
                <a:t>HSU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 LIN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		VIIICS-43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KHIN SOE </a:t>
              </a:r>
              <a:r>
                <a:rPr lang="en-US" sz="1400" b="1" dirty="0" err="1" smtClean="0">
                  <a:latin typeface="Bahnschrift" panose="020B0502040204020203" charset="0"/>
                  <a:cs typeface="Bahnschrift" panose="020B0502040204020203" charset="0"/>
                </a:rPr>
                <a:t>SOE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 AUNG			VIIICS-49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KYE SIN WIN NAING			VIIICS-50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TOE </a:t>
              </a:r>
              <a:r>
                <a:rPr lang="en-US" sz="1400" b="1" dirty="0" err="1" smtClean="0">
                  <a:latin typeface="Bahnschrift" panose="020B0502040204020203" charset="0"/>
                  <a:cs typeface="Bahnschrift" panose="020B0502040204020203" charset="0"/>
                </a:rPr>
                <a:t>TOE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 AYE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		VIIICS-52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AUNG MYO THU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	VIIICT-10</a:t>
              </a:r>
              <a:endParaRPr lang="en-US" sz="1400" b="1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endParaRPr lang="en-US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buAutoNum type="arabicPeriod"/>
              </a:pPr>
              <a:endParaRPr lang="en-US" dirty="0">
                <a:latin typeface="Bahnschrift" panose="020B0502040204020203" charset="0"/>
                <a:cs typeface="Bahnschrift" panose="020B0502040204020203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6576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83" name="Group 82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84" name="Rectangles 83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-1" y="721"/>
                <a:ext cx="1811" cy="1521"/>
                <a:chOff x="-1" y="721"/>
                <a:chExt cx="1811" cy="1521"/>
              </a:xfrm>
            </p:grpSpPr>
            <p:sp>
              <p:nvSpPr>
                <p:cNvPr id="86" name="Isosceles Triangle 85">
                  <a:hlinkClick r:id="rId3" action="ppaction://hlinksldjump"/>
                </p:cNvPr>
                <p:cNvSpPr/>
                <p:nvPr/>
              </p:nvSpPr>
              <p:spPr>
                <a:xfrm rot="5400000">
                  <a:off x="144" y="576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87" name="Text Box 86"/>
                <p:cNvSpPr txBox="1"/>
                <p:nvPr/>
              </p:nvSpPr>
              <p:spPr>
                <a:xfrm>
                  <a:off x="0" y="1116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03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88" name="Text Box 87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>
                  <a:latin typeface="Bahnschrift" panose="020B0502040204020203" charset="0"/>
                  <a:cs typeface="Bahnschrift" panose="020B0502040204020203" charset="0"/>
                </a:rPr>
                <a:t>Introduction</a:t>
              </a:r>
              <a:endParaRPr lang="en-US" sz="2500" b="1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sp>
          <p:nvSpPr>
            <p:cNvPr id="89" name="Text Box 88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latin typeface="Bahnschrift" panose="020B0502040204020203" charset="0"/>
                  <a:cs typeface="Bahnschrift" panose="020B0502040204020203" charset="0"/>
                </a:rPr>
                <a:t>In Myanmar, it can be challenging for people who speak languages like Rakhine, Shan, Mon, etc., to communicate with those who speak Myanmar due to language differences.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latin typeface="Bahnschrift" panose="020B0502040204020203" charset="0"/>
                  <a:cs typeface="Bahnschrift" panose="020B0502040204020203" charset="0"/>
                </a:rPr>
                <a:t>Our translation system based on Distributed Systems RMI is designed to make it easier to translate Rakhine to Myanmar, helping people understand each other better.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latin typeface="Bahnschrift" panose="020B0502040204020203" charset="0"/>
                  <a:cs typeface="Bahnschrift" panose="020B0502040204020203" charset="0"/>
                </a:rPr>
                <a:t>This system not only facilitates better understanding between Rakhine and Myanmar speakers but also promotes inclusivity and cohesion within the country.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latin typeface="Bahnschrift" panose="020B0502040204020203" charset="0"/>
                  <a:cs typeface="Bahnschrift" panose="020B0502040204020203" charset="0"/>
                </a:rPr>
                <a:t>This system will improve communication and bring people closer together.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4864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91" name="Group 90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92" name="Rectangles 91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93" name="Group 92"/>
              <p:cNvGrpSpPr/>
              <p:nvPr/>
            </p:nvGrpSpPr>
            <p:grpSpPr>
              <a:xfrm>
                <a:off x="-1" y="865"/>
                <a:ext cx="1811" cy="1521"/>
                <a:chOff x="-1" y="865"/>
                <a:chExt cx="1811" cy="1521"/>
              </a:xfrm>
            </p:grpSpPr>
            <p:sp>
              <p:nvSpPr>
                <p:cNvPr id="94" name="Isosceles Triangle 93">
                  <a:hlinkClick r:id="rId4" action="ppaction://hlinksldjump"/>
                </p:cNvPr>
                <p:cNvSpPr/>
                <p:nvPr/>
              </p:nvSpPr>
              <p:spPr>
                <a:xfrm rot="5400000">
                  <a:off x="144" y="720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95" name="Text Box 94"/>
                <p:cNvSpPr txBox="1"/>
                <p:nvPr/>
              </p:nvSpPr>
              <p:spPr>
                <a:xfrm>
                  <a:off x="0" y="1253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04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96" name="Text Box 95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Background Theory</a:t>
              </a:r>
              <a:endParaRPr lang="en-US" sz="2500" b="1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sp>
          <p:nvSpPr>
            <p:cNvPr id="97" name="Text Box 96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Focuses on conveying the meaning and impact of the original text in the target language. 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Aims to preserve the exact form and structure of the original text.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This approach is more focused on maintaining the exact wording and grammatical structure.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Remote method invocation(RMI): RMI is a java API that allows an object residing in one Java virtual machine(JVM) to invoke methods on an object in another JVM.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Stubs and Skeletons: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Stubs act as a client-side proxy that forwards method calls to the  remote object.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Skeletons (in older RMI versions) receive method calls on the server side and dispatch them to the actual remote object.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3152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99" name="Group 98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100" name="Rectangles 99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-1" y="1009"/>
                <a:ext cx="1811" cy="1521"/>
                <a:chOff x="-1" y="1009"/>
                <a:chExt cx="1811" cy="1521"/>
              </a:xfrm>
            </p:grpSpPr>
            <p:sp>
              <p:nvSpPr>
                <p:cNvPr id="102" name="Isosceles Triangle 101">
                  <a:hlinkClick r:id="rId5" action="ppaction://hlinksldjump"/>
                </p:cNvPr>
                <p:cNvSpPr/>
                <p:nvPr/>
              </p:nvSpPr>
              <p:spPr>
                <a:xfrm rot="5400000">
                  <a:off x="144" y="864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03" name="Text Box 102"/>
                <p:cNvSpPr txBox="1"/>
                <p:nvPr/>
              </p:nvSpPr>
              <p:spPr>
                <a:xfrm>
                  <a:off x="-1" y="1397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05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04" name="Text Box 103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Server Site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105" name="Text Box 104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core component on the server site is the translation engine.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Manages a database of Rakhine-Myanmar text pairs, which are used to train and improve the translation models.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server exposes an API that clients can call to submit text for translation.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Processes incoming requests, applies the translation engine, and responds with translated text to the client.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server defines one or more remote interfaces, which declare the methods that can be invoked remotely.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When a client invokes a method, the RMI runtime on the server receives the request.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most important thing is to run the server first and then the server will start.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91440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07" name="Group 106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108" name="Rectangles 107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-1" y="1153"/>
                <a:ext cx="1811" cy="1521"/>
                <a:chOff x="-1" y="1153"/>
                <a:chExt cx="1811" cy="1521"/>
              </a:xfrm>
            </p:grpSpPr>
            <p:sp>
              <p:nvSpPr>
                <p:cNvPr id="110" name="Isosceles Triangle 109">
                  <a:hlinkClick r:id="rId6" action="ppaction://hlinksldjump"/>
                </p:cNvPr>
                <p:cNvSpPr/>
                <p:nvPr/>
              </p:nvSpPr>
              <p:spPr>
                <a:xfrm rot="5400000">
                  <a:off x="144" y="1008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11" name="Text Box 110"/>
                <p:cNvSpPr txBox="1"/>
                <p:nvPr/>
              </p:nvSpPr>
              <p:spPr>
                <a:xfrm>
                  <a:off x="-1" y="1541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06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12" name="Text Box 111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Client Side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113" name="Text Box 112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User Interface(UI): Provides a simple and intuitive interface for users to input  text and view translated  text.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As soon as the user insert language on the text form and translate automatically and immediately.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Connects to the server side API to send text and receive translations.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If the client use this translator without running the server, an error message will be displayed.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Manages requests to the server, processes responses, and updates the UI with the translation.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User can copy translated Rakhine language, Myanmar language, and both of these languages.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097280" y="0"/>
            <a:ext cx="10332720" cy="6858000"/>
            <a:chOff x="0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15" name="Group 114"/>
            <p:cNvGrpSpPr/>
            <p:nvPr/>
          </p:nvGrpSpPr>
          <p:grpSpPr>
            <a:xfrm>
              <a:off x="0" y="1"/>
              <a:ext cx="16273" cy="10800"/>
              <a:chOff x="-1" y="1"/>
              <a:chExt cx="16273" cy="10800"/>
            </a:xfrm>
          </p:grpSpPr>
          <p:sp>
            <p:nvSpPr>
              <p:cNvPr id="116" name="Rectangles 115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-1" y="1297"/>
                <a:ext cx="1811" cy="1521"/>
                <a:chOff x="-1" y="1297"/>
                <a:chExt cx="1811" cy="1521"/>
              </a:xfrm>
            </p:grpSpPr>
            <p:sp>
              <p:nvSpPr>
                <p:cNvPr id="118" name="Isosceles Triangle 117">
                  <a:hlinkClick r:id="rId7" action="ppaction://hlinksldjump"/>
                </p:cNvPr>
                <p:cNvSpPr/>
                <p:nvPr/>
              </p:nvSpPr>
              <p:spPr>
                <a:xfrm rot="5400000">
                  <a:off x="144" y="1152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19" name="Text Box 118"/>
                <p:cNvSpPr txBox="1"/>
                <p:nvPr/>
              </p:nvSpPr>
              <p:spPr>
                <a:xfrm>
                  <a:off x="-1" y="1685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07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20" name="Text Box 119"/>
            <p:cNvSpPr txBox="1"/>
            <p:nvPr/>
          </p:nvSpPr>
          <p:spPr>
            <a:xfrm>
              <a:off x="4235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Implementation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4" y="2294"/>
              <a:ext cx="10878" cy="6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1" name="Text Box 120"/>
            <p:cNvSpPr txBox="1"/>
            <p:nvPr/>
          </p:nvSpPr>
          <p:spPr>
            <a:xfrm>
              <a:off x="3758" y="8404"/>
              <a:ext cx="9929" cy="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500">
                  <a:latin typeface="Bahnschrift" panose="020B0502040204020203" charset="0"/>
                  <a:cs typeface="Bahnschrift" panose="020B0502040204020203" charset="0"/>
                </a:rPr>
                <a:t>The role of proxy skeleton and in remote method invocation</a:t>
              </a:r>
              <a:endParaRPr lang="en-US" sz="1500">
                <a:latin typeface="Bahnschrift" panose="020B0502040204020203" charset="0"/>
                <a:cs typeface="Bahnschrift" panose="020B0502040204020203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280160" y="0"/>
            <a:ext cx="10332720" cy="6858000"/>
            <a:chOff x="0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3" name="Group 122"/>
            <p:cNvGrpSpPr/>
            <p:nvPr/>
          </p:nvGrpSpPr>
          <p:grpSpPr>
            <a:xfrm>
              <a:off x="0" y="1"/>
              <a:ext cx="16273" cy="10800"/>
              <a:chOff x="-1" y="1"/>
              <a:chExt cx="16273" cy="10800"/>
            </a:xfrm>
          </p:grpSpPr>
          <p:sp>
            <p:nvSpPr>
              <p:cNvPr id="124" name="Rectangles 123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>
                <a:off x="-1" y="1441"/>
                <a:ext cx="1811" cy="1521"/>
                <a:chOff x="-1" y="1441"/>
                <a:chExt cx="1811" cy="1521"/>
              </a:xfrm>
            </p:grpSpPr>
            <p:sp>
              <p:nvSpPr>
                <p:cNvPr id="126" name="Isosceles Triangle 125">
                  <a:hlinkClick r:id="rId9" action="ppaction://hlinksldjump"/>
                </p:cNvPr>
                <p:cNvSpPr/>
                <p:nvPr/>
              </p:nvSpPr>
              <p:spPr>
                <a:xfrm rot="5400000">
                  <a:off x="144" y="1296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27" name="Text Box 126"/>
                <p:cNvSpPr txBox="1"/>
                <p:nvPr/>
              </p:nvSpPr>
              <p:spPr>
                <a:xfrm>
                  <a:off x="-1" y="1829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08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28" name="Text Box 127"/>
            <p:cNvSpPr txBox="1"/>
            <p:nvPr/>
          </p:nvSpPr>
          <p:spPr>
            <a:xfrm>
              <a:off x="4235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Implementation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2434" y="1989"/>
              <a:ext cx="11045" cy="3975"/>
              <a:chOff x="2434" y="1989"/>
              <a:chExt cx="11045" cy="3975"/>
            </a:xfrm>
          </p:grpSpPr>
          <p:sp>
            <p:nvSpPr>
              <p:cNvPr id="130" name="Text Box 129"/>
              <p:cNvSpPr txBox="1"/>
              <p:nvPr/>
            </p:nvSpPr>
            <p:spPr>
              <a:xfrm>
                <a:off x="7895" y="3664"/>
                <a:ext cx="5584" cy="6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/>
                <a:r>
                  <a:rPr lang="en-US" sz="2000">
                    <a:latin typeface="Bahnschrift" panose="020B0502040204020203" charset="0"/>
                    <a:cs typeface="Bahnschrift" panose="020B0502040204020203" charset="0"/>
                  </a:rPr>
                  <a:t>Loading Page</a:t>
                </a:r>
                <a:endParaRPr lang="en-US" sz="2000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pic>
            <p:nvPicPr>
              <p:cNvPr id="14" name="Picture 2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4" y="1989"/>
                <a:ext cx="5337" cy="3975"/>
              </a:xfrm>
              <a:prstGeom prst="rect">
                <a:avLst/>
              </a:prstGeom>
              <a:noFill/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31" name="Group 130"/>
            <p:cNvGrpSpPr/>
            <p:nvPr/>
          </p:nvGrpSpPr>
          <p:grpSpPr>
            <a:xfrm>
              <a:off x="2311" y="5653"/>
              <a:ext cx="12687" cy="4836"/>
              <a:chOff x="2311" y="5653"/>
              <a:chExt cx="12687" cy="4836"/>
            </a:xfrm>
          </p:grpSpPr>
          <p:sp>
            <p:nvSpPr>
              <p:cNvPr id="132" name="Text Box 131"/>
              <p:cNvSpPr txBox="1"/>
              <p:nvPr/>
            </p:nvSpPr>
            <p:spPr>
              <a:xfrm>
                <a:off x="2311" y="7759"/>
                <a:ext cx="5584" cy="6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r"/>
                <a:r>
                  <a:rPr lang="en-US" sz="2000">
                    <a:latin typeface="Bahnschrift" panose="020B0502040204020203" charset="0"/>
                    <a:cs typeface="Bahnschrift" panose="020B0502040204020203" charset="0"/>
                  </a:rPr>
                  <a:t>Translation Page</a:t>
                </a:r>
                <a:endParaRPr lang="en-US" sz="2000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6" y="5653"/>
                <a:ext cx="6723" cy="4837"/>
              </a:xfrm>
              <a:prstGeom prst="rect">
                <a:avLst/>
              </a:prstGeom>
              <a:noFill/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133" name="Group 132"/>
          <p:cNvGrpSpPr/>
          <p:nvPr/>
        </p:nvGrpSpPr>
        <p:grpSpPr>
          <a:xfrm>
            <a:off x="11612880" y="0"/>
            <a:ext cx="10332720" cy="6858000"/>
            <a:chOff x="0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34" name="Group 133"/>
            <p:cNvGrpSpPr/>
            <p:nvPr/>
          </p:nvGrpSpPr>
          <p:grpSpPr>
            <a:xfrm>
              <a:off x="0" y="1"/>
              <a:ext cx="16273" cy="10800"/>
              <a:chOff x="-1" y="1"/>
              <a:chExt cx="16273" cy="10800"/>
            </a:xfrm>
          </p:grpSpPr>
          <p:sp>
            <p:nvSpPr>
              <p:cNvPr id="135" name="Rectangles 134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-1" y="1585"/>
                <a:ext cx="1811" cy="1521"/>
                <a:chOff x="-1" y="1585"/>
                <a:chExt cx="1811" cy="1521"/>
              </a:xfrm>
            </p:grpSpPr>
            <p:sp>
              <p:nvSpPr>
                <p:cNvPr id="137" name="Isosceles Triangle 136">
                  <a:hlinkClick r:id="rId12" action="ppaction://hlinksldjump"/>
                </p:cNvPr>
                <p:cNvSpPr/>
                <p:nvPr/>
              </p:nvSpPr>
              <p:spPr>
                <a:xfrm rot="5400000">
                  <a:off x="144" y="1440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38" name="Text Box 137"/>
                <p:cNvSpPr txBox="1"/>
                <p:nvPr/>
              </p:nvSpPr>
              <p:spPr>
                <a:xfrm>
                  <a:off x="-1" y="1973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09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39" name="Text Box 138"/>
            <p:cNvSpPr txBox="1"/>
            <p:nvPr/>
          </p:nvSpPr>
          <p:spPr>
            <a:xfrm>
              <a:off x="4235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Implementation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2187" y="6342"/>
              <a:ext cx="12948" cy="4016"/>
              <a:chOff x="2187" y="6342"/>
              <a:chExt cx="12948" cy="4016"/>
            </a:xfrm>
          </p:grpSpPr>
          <p:sp>
            <p:nvSpPr>
              <p:cNvPr id="141" name="Text Box 140"/>
              <p:cNvSpPr txBox="1"/>
              <p:nvPr/>
            </p:nvSpPr>
            <p:spPr>
              <a:xfrm>
                <a:off x="2187" y="8037"/>
                <a:ext cx="5584" cy="6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sz="2000">
                    <a:latin typeface="Bahnschrift" panose="020B0502040204020203" charset="0"/>
                    <a:cs typeface="Bahnschrift" panose="020B0502040204020203" charset="0"/>
                  </a:rPr>
                  <a:t>Server Running.....</a:t>
                </a:r>
                <a:endParaRPr lang="en-US" sz="2000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pic>
            <p:nvPicPr>
              <p:cNvPr id="23" name="Picture 5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09" y="6342"/>
                <a:ext cx="6226" cy="4016"/>
              </a:xfrm>
              <a:prstGeom prst="rect">
                <a:avLst/>
              </a:prstGeom>
              <a:noFill/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42" name="Group 141"/>
            <p:cNvGrpSpPr/>
            <p:nvPr/>
          </p:nvGrpSpPr>
          <p:grpSpPr>
            <a:xfrm>
              <a:off x="2681" y="2205"/>
              <a:ext cx="11961" cy="3698"/>
              <a:chOff x="2853" y="2205"/>
              <a:chExt cx="11961" cy="3698"/>
            </a:xfrm>
          </p:grpSpPr>
          <p:pic>
            <p:nvPicPr>
              <p:cNvPr id="24" name="Picture 3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53" y="2205"/>
                <a:ext cx="5743" cy="3698"/>
              </a:xfrm>
              <a:prstGeom prst="rect">
                <a:avLst/>
              </a:prstGeom>
              <a:noFill/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3" name="Text Box 142"/>
              <p:cNvSpPr txBox="1"/>
              <p:nvPr/>
            </p:nvSpPr>
            <p:spPr>
              <a:xfrm>
                <a:off x="9230" y="3741"/>
                <a:ext cx="5584" cy="6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sz="2000">
                    <a:latin typeface="Bahnschrift" panose="020B0502040204020203" charset="0"/>
                    <a:cs typeface="Bahnschrift" panose="020B0502040204020203" charset="0"/>
                  </a:rPr>
                  <a:t>Error Page</a:t>
                </a:r>
                <a:endParaRPr lang="en-US" sz="2000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</p:grpSp>
      </p:grpSp>
      <p:grpSp>
        <p:nvGrpSpPr>
          <p:cNvPr id="144" name="Group 143"/>
          <p:cNvGrpSpPr/>
          <p:nvPr/>
        </p:nvGrpSpPr>
        <p:grpSpPr>
          <a:xfrm>
            <a:off x="1179576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45" name="Group 144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146" name="Rectangles 145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47" name="Group 146"/>
              <p:cNvGrpSpPr/>
              <p:nvPr/>
            </p:nvGrpSpPr>
            <p:grpSpPr>
              <a:xfrm>
                <a:off x="-1" y="1729"/>
                <a:ext cx="1811" cy="1521"/>
                <a:chOff x="-1" y="1729"/>
                <a:chExt cx="1811" cy="1521"/>
              </a:xfrm>
            </p:grpSpPr>
            <p:sp>
              <p:nvSpPr>
                <p:cNvPr id="148" name="Isosceles Triangle 147">
                  <a:hlinkClick r:id="rId15" action="ppaction://hlinksldjump"/>
                </p:cNvPr>
                <p:cNvSpPr/>
                <p:nvPr/>
              </p:nvSpPr>
              <p:spPr>
                <a:xfrm rot="5400000">
                  <a:off x="144" y="1584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49" name="Text Box 148"/>
                <p:cNvSpPr txBox="1"/>
                <p:nvPr/>
              </p:nvSpPr>
              <p:spPr>
                <a:xfrm>
                  <a:off x="-1" y="2117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10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50" name="Text Box 149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Conclusion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151" name="Text Box 150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R-M Translator bridges the language gap between Rakhine and Myanmar speakers.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Its provides accurate, real-time translations using advanced knowledge-base and a user- friendly interface.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Explore the system and experience the benefits of seamless cross-language communication.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Ongoing improvements to the translation model with additional data.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In the future, we will try to add native speaking and linguistic experts to validate translation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1197864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3" name="Group 152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154" name="Rectangles 153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55" name="Group 154"/>
              <p:cNvGrpSpPr/>
              <p:nvPr/>
            </p:nvGrpSpPr>
            <p:grpSpPr>
              <a:xfrm>
                <a:off x="-1" y="1873"/>
                <a:ext cx="1811" cy="1521"/>
                <a:chOff x="-1" y="1873"/>
                <a:chExt cx="1811" cy="1521"/>
              </a:xfrm>
            </p:grpSpPr>
            <p:sp>
              <p:nvSpPr>
                <p:cNvPr id="156" name="Isosceles Triangle 155">
                  <a:hlinkClick r:id="rId16" action="ppaction://hlinksldjump"/>
                </p:cNvPr>
                <p:cNvSpPr/>
                <p:nvPr/>
              </p:nvSpPr>
              <p:spPr>
                <a:xfrm rot="5400000">
                  <a:off x="144" y="1728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57" name="Text Box 156"/>
                <p:cNvSpPr txBox="1"/>
                <p:nvPr/>
              </p:nvSpPr>
              <p:spPr>
                <a:xfrm>
                  <a:off x="-1" y="2261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11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58" name="Text Box 157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References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159" name="Text Box 158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Distributed Systems Concepts  and Design”, by George Coulouris, Jean Dollimore, Tim Kindberg and Gordon Blair, 5th Edition, ISBN-10: 0-13-214301-1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u="sng" dirty="0">
                  <a:solidFill>
                    <a:srgbClr val="0F6CBF"/>
                  </a:solidFill>
                  <a:latin typeface="Bahnschrift" panose="020B0502040204020203" charset="0"/>
                  <a:cs typeface="Bahnschrift" panose="020B0502040204020203" charset="0"/>
                  <a:sym typeface="+mn-ea"/>
                </a:rPr>
                <a:t>https://github.com/Rabbit-Converter/Rabbit</a:t>
              </a:r>
              <a:endParaRPr lang="en-US" sz="1400" u="sng" dirty="0">
                <a:solidFill>
                  <a:srgbClr val="0F6CBF"/>
                </a:solidFill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-635" y="635"/>
            <a:ext cx="10333355" cy="6858000"/>
            <a:chOff x="-1" y="1"/>
            <a:chExt cx="16273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6" name="Rectangles 15"/>
            <p:cNvSpPr/>
            <p:nvPr/>
          </p:nvSpPr>
          <p:spPr>
            <a:xfrm>
              <a:off x="0" y="1"/>
              <a:ext cx="16272" cy="1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sp>
          <p:nvSpPr>
            <p:cNvPr id="17" name="TextBox 7"/>
            <p:cNvSpPr txBox="1"/>
            <p:nvPr/>
          </p:nvSpPr>
          <p:spPr>
            <a:xfrm>
              <a:off x="2377" y="4904"/>
              <a:ext cx="12788" cy="5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algn="ctr">
                <a:lnSpc>
                  <a:spcPct val="150000"/>
                </a:lnSpc>
              </a:pPr>
              <a:r>
                <a:rPr lang="en-US" sz="2000" b="1" dirty="0" smtClean="0">
                  <a:latin typeface="Bahnschrift" panose="020B0502040204020203" charset="0"/>
                  <a:cs typeface="Bahnschrift" panose="020B0502040204020203" charset="0"/>
                </a:rPr>
                <a:t>RAKHINE</a:t>
              </a:r>
              <a:r>
                <a:rPr lang="en-US" sz="2000" b="1" dirty="0" smtClean="0">
                  <a:latin typeface="Bahnschrift" panose="020B0502040204020203" charset="0"/>
                  <a:cs typeface="Bahnschrift" panose="020B0502040204020203" charset="0"/>
                  <a:sym typeface="Wingdings" panose="05000000000000000000" pitchFamily="2" charset="2"/>
                </a:rPr>
                <a:t></a:t>
              </a:r>
              <a:r>
                <a:rPr lang="en-US" sz="2000" b="1" dirty="0" smtClean="0">
                  <a:latin typeface="Bahnschrift" panose="020B0502040204020203" charset="0"/>
                  <a:cs typeface="Bahnschrift" panose="020B0502040204020203" charset="0"/>
                </a:rPr>
                <a:t>MYANMAR TRANSLATOR</a:t>
              </a:r>
              <a:endParaRPr lang="en-US" sz="2000" b="1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Semester-VIII(Group-IV)</a:t>
              </a:r>
              <a:endParaRPr lang="en-US" sz="1600" b="1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					Supervised By</a:t>
              </a: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			       		 </a:t>
              </a:r>
              <a:r>
                <a:rPr lang="en-US" sz="1600" b="1" dirty="0" err="1" smtClean="0">
                  <a:latin typeface="Bahnschrift" panose="020B0502040204020203" charset="0"/>
                  <a:cs typeface="Bahnschrift" panose="020B0502040204020203" charset="0"/>
                </a:rPr>
                <a:t>Dr.Khin</a:t>
              </a: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 Lay </a:t>
              </a:r>
              <a:r>
                <a:rPr lang="en-US" sz="1600" b="1" dirty="0" err="1" smtClean="0">
                  <a:latin typeface="Bahnschrift" panose="020B0502040204020203" charset="0"/>
                  <a:cs typeface="Bahnschrift" panose="020B0502040204020203" charset="0"/>
                </a:rPr>
                <a:t>Thwin</a:t>
              </a: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		         	     	 	Professor</a:t>
              </a: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		</a:t>
              </a:r>
              <a:r>
                <a:rPr lang="en-US" sz="16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600" b="1" dirty="0" smtClean="0">
                  <a:latin typeface="Bahnschrift" panose="020B0502040204020203" charset="0"/>
                  <a:cs typeface="Bahnschrift" panose="020B0502040204020203" charset="0"/>
                </a:rPr>
                <a:t>       		Faculty of Computer Science</a:t>
              </a:r>
              <a:endParaRPr lang="en-US" sz="16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algn="ctr">
                <a:lnSpc>
                  <a:spcPct val="150000"/>
                </a:lnSpc>
              </a:pPr>
              <a:endParaRPr lang="en-US" sz="1600" b="1" dirty="0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pic>
          <p:nvPicPr>
            <p:cNvPr id="18" name="Picture 17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0" y="1854"/>
              <a:ext cx="2262" cy="2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6"/>
            <p:cNvSpPr txBox="1"/>
            <p:nvPr/>
          </p:nvSpPr>
          <p:spPr>
            <a:xfrm>
              <a:off x="2162" y="688"/>
              <a:ext cx="13218" cy="7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</a:rPr>
                <a:t>UNIVERSITY OF COMPUTER STUDIES (PATHEIN)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-1" y="432"/>
              <a:ext cx="1810" cy="1520"/>
              <a:chOff x="-1" y="432"/>
              <a:chExt cx="1810" cy="1520"/>
            </a:xfrm>
          </p:grpSpPr>
          <p:sp>
            <p:nvSpPr>
              <p:cNvPr id="21" name="Isosceles Triangle 20">
                <a:hlinkClick r:id="" action="ppaction://hlinkshowjump?jump=firstslide"/>
              </p:cNvPr>
              <p:cNvSpPr/>
              <p:nvPr/>
            </p:nvSpPr>
            <p:spPr>
              <a:xfrm rot="5400000">
                <a:off x="144" y="287"/>
                <a:ext cx="1521" cy="1811"/>
              </a:xfrm>
              <a:prstGeom prst="triangle">
                <a:avLst/>
              </a:prstGeom>
              <a:solidFill>
                <a:srgbClr val="0F6CBF"/>
              </a:solidFill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sp>
            <p:nvSpPr>
              <p:cNvPr id="22" name="Text Box 21"/>
              <p:cNvSpPr txBox="1"/>
              <p:nvPr/>
            </p:nvSpPr>
            <p:spPr>
              <a:xfrm>
                <a:off x="-1" y="827"/>
                <a:ext cx="1307" cy="7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p>
                <a:pPr algn="ctr"/>
                <a:r>
                  <a: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rPr>
                  <a:t>01</a:t>
                </a:r>
                <a:endParaRPr lang="en-US" sz="3000" b="1">
                  <a:solidFill>
                    <a:schemeClr val="bg1"/>
                  </a:solidFill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18288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67" name="Group 66"/>
            <p:cNvGrpSpPr/>
            <p:nvPr/>
          </p:nvGrpSpPr>
          <p:grpSpPr>
            <a:xfrm rot="0"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68" name="Rectangles 67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-1" y="577"/>
                <a:ext cx="1811" cy="1521"/>
                <a:chOff x="-1" y="577"/>
                <a:chExt cx="1811" cy="1521"/>
              </a:xfrm>
            </p:grpSpPr>
            <p:sp>
              <p:nvSpPr>
                <p:cNvPr id="70" name="Isosceles Triangle 69">
                  <a:hlinkClick r:id="rId2" action="ppaction://hlinksldjump"/>
                </p:cNvPr>
                <p:cNvSpPr/>
                <p:nvPr/>
              </p:nvSpPr>
              <p:spPr>
                <a:xfrm rot="5400000">
                  <a:off x="144" y="432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71" name="Text Box 70"/>
                <p:cNvSpPr txBox="1"/>
                <p:nvPr/>
              </p:nvSpPr>
              <p:spPr>
                <a:xfrm>
                  <a:off x="0" y="972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02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72" name="Text Box 71"/>
            <p:cNvSpPr txBox="1"/>
            <p:nvPr/>
          </p:nvSpPr>
          <p:spPr>
            <a:xfrm>
              <a:off x="5695" y="978"/>
              <a:ext cx="4881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 smtClean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GROUP MEMBERS</a:t>
              </a:r>
              <a:endParaRPr lang="en-US" sz="2500" b="1" dirty="0" smtClean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73" name="TextBox 10"/>
            <p:cNvSpPr txBox="1"/>
            <p:nvPr/>
          </p:nvSpPr>
          <p:spPr>
            <a:xfrm>
              <a:off x="3513" y="2526"/>
              <a:ext cx="9246" cy="70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marL="342900" indent="-342900" algn="l">
                <a:lnSpc>
                  <a:spcPct val="150000"/>
                </a:lnSpc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KYAW ZAYA (LEADER)			VIIICS-41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TUN KYAWAY SOE			VIIICS-32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HNIN THANDAR TUN			VIIICS-33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MIN KHANT ZAW	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VIIICS-36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KYAW WIN TUN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	VIIICS-42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HSU </a:t>
              </a:r>
              <a:r>
                <a:rPr lang="en-US" sz="1400" b="1" dirty="0" err="1" smtClean="0">
                  <a:latin typeface="Bahnschrift" panose="020B0502040204020203" charset="0"/>
                  <a:cs typeface="Bahnschrift" panose="020B0502040204020203" charset="0"/>
                </a:rPr>
                <a:t>HSU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 LIN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		VIIICS-43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KHIN SOE </a:t>
              </a:r>
              <a:r>
                <a:rPr lang="en-US" sz="1400" b="1" dirty="0" err="1" smtClean="0">
                  <a:latin typeface="Bahnschrift" panose="020B0502040204020203" charset="0"/>
                  <a:cs typeface="Bahnschrift" panose="020B0502040204020203" charset="0"/>
                </a:rPr>
                <a:t>SOE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 AUNG			VIIICS-49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KYE SIN WIN NAING			VIIICS-50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MA TOE </a:t>
              </a:r>
              <a:r>
                <a:rPr lang="en-US" sz="1400" b="1" dirty="0" err="1" smtClean="0">
                  <a:latin typeface="Bahnschrift" panose="020B0502040204020203" charset="0"/>
                  <a:cs typeface="Bahnschrift" panose="020B0502040204020203" charset="0"/>
                </a:rPr>
                <a:t>TOE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 AYE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		VIIICS-52</a:t>
              </a:r>
              <a:endParaRPr lang="en-US" sz="1400" b="1" dirty="0" smtClean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MG AUNG MYO THU</a:t>
              </a:r>
              <a:r>
                <a:rPr lang="en-US" sz="1400" b="1" dirty="0">
                  <a:latin typeface="Bahnschrift" panose="020B0502040204020203" charset="0"/>
                  <a:cs typeface="Bahnschrift" panose="020B0502040204020203" charset="0"/>
                </a:rPr>
                <a:t>	</a:t>
              </a:r>
              <a:r>
                <a:rPr lang="en-US" sz="1400" b="1" dirty="0" smtClean="0">
                  <a:latin typeface="Bahnschrift" panose="020B0502040204020203" charset="0"/>
                  <a:cs typeface="Bahnschrift" panose="020B0502040204020203" charset="0"/>
                </a:rPr>
                <a:t>		VIIICT-10</a:t>
              </a:r>
              <a:endParaRPr lang="en-US" sz="1400" b="1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lnSpc>
                  <a:spcPct val="150000"/>
                </a:lnSpc>
                <a:buFont typeface="+mj-lt"/>
                <a:buAutoNum type="arabicPeriod"/>
              </a:pPr>
              <a:endParaRPr lang="en-US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l">
                <a:buAutoNum type="arabicPeriod"/>
              </a:pPr>
              <a:endParaRPr lang="en-US" dirty="0">
                <a:latin typeface="Bahnschrift" panose="020B0502040204020203" charset="0"/>
                <a:cs typeface="Bahnschrift" panose="020B0502040204020203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6576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83" name="Group 82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84" name="Rectangles 83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-1" y="721"/>
                <a:ext cx="1811" cy="1521"/>
                <a:chOff x="-1" y="721"/>
                <a:chExt cx="1811" cy="1521"/>
              </a:xfrm>
            </p:grpSpPr>
            <p:sp>
              <p:nvSpPr>
                <p:cNvPr id="86" name="Isosceles Triangle 85">
                  <a:hlinkClick r:id="rId3" action="ppaction://hlinksldjump"/>
                </p:cNvPr>
                <p:cNvSpPr/>
                <p:nvPr/>
              </p:nvSpPr>
              <p:spPr>
                <a:xfrm rot="5400000">
                  <a:off x="144" y="576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87" name="Text Box 86"/>
                <p:cNvSpPr txBox="1"/>
                <p:nvPr/>
              </p:nvSpPr>
              <p:spPr>
                <a:xfrm>
                  <a:off x="0" y="1116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03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88" name="Text Box 87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>
                  <a:latin typeface="Bahnschrift" panose="020B0502040204020203" charset="0"/>
                  <a:cs typeface="Bahnschrift" panose="020B0502040204020203" charset="0"/>
                </a:rPr>
                <a:t>Introduction</a:t>
              </a:r>
              <a:endParaRPr lang="en-US" sz="2500" b="1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sp>
          <p:nvSpPr>
            <p:cNvPr id="89" name="Text Box 88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latin typeface="Bahnschrift" panose="020B0502040204020203" charset="0"/>
                  <a:cs typeface="Bahnschrift" panose="020B0502040204020203" charset="0"/>
                </a:rPr>
                <a:t>In Myanmar, it can be challenging for people who speak languages like Rakhine, Shan, Mon, etc., to communicate with those who speak Myanmar due to language differences.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latin typeface="Bahnschrift" panose="020B0502040204020203" charset="0"/>
                  <a:cs typeface="Bahnschrift" panose="020B0502040204020203" charset="0"/>
                </a:rPr>
                <a:t>Our translation system based on Distributed Systems RMI is designed to make it easier to translate Rakhine to Myanmar, helping people understand each other better.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latin typeface="Bahnschrift" panose="020B0502040204020203" charset="0"/>
                  <a:cs typeface="Bahnschrift" panose="020B0502040204020203" charset="0"/>
                </a:rPr>
                <a:t>This system not only facilitates better understanding between Rakhine and Myanmar speakers but also promotes inclusivity and cohesion within the country.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latin typeface="Bahnschrift" panose="020B0502040204020203" charset="0"/>
                  <a:cs typeface="Bahnschrift" panose="020B0502040204020203" charset="0"/>
                </a:rPr>
                <a:t>This system will improve communication and bring people closer together.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4864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91" name="Group 90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92" name="Rectangles 91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93" name="Group 92"/>
              <p:cNvGrpSpPr/>
              <p:nvPr/>
            </p:nvGrpSpPr>
            <p:grpSpPr>
              <a:xfrm>
                <a:off x="-1" y="865"/>
                <a:ext cx="1811" cy="1521"/>
                <a:chOff x="-1" y="865"/>
                <a:chExt cx="1811" cy="1521"/>
              </a:xfrm>
            </p:grpSpPr>
            <p:sp>
              <p:nvSpPr>
                <p:cNvPr id="94" name="Isosceles Triangle 93">
                  <a:hlinkClick r:id="rId4" action="ppaction://hlinksldjump"/>
                </p:cNvPr>
                <p:cNvSpPr/>
                <p:nvPr/>
              </p:nvSpPr>
              <p:spPr>
                <a:xfrm rot="5400000">
                  <a:off x="144" y="720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95" name="Text Box 94"/>
                <p:cNvSpPr txBox="1"/>
                <p:nvPr/>
              </p:nvSpPr>
              <p:spPr>
                <a:xfrm>
                  <a:off x="0" y="1253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04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96" name="Text Box 95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Background Theory</a:t>
              </a:r>
              <a:endParaRPr lang="en-US" sz="2500" b="1"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sp>
          <p:nvSpPr>
            <p:cNvPr id="97" name="Text Box 96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Focuses on conveying the meaning and impact of the original text in the target language. 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Aims to preserve the exact form and structure of the original text.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This approach is more focused on maintaining the exact wording and grammatical structure.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Remote method invocation(RMI): RMI is a java API that allows an object residing in one Java virtual machine(JVM) to invoke methods on an object in another JVM.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Stubs and Skeletons: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Stubs act as a client-side proxy that forwards method calls to the  remote object.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Skeletons (in older RMI versions) receive method calls on the server side and dispatch them to the actual remote object.</a:t>
              </a:r>
              <a:endParaRPr lang="en-US" sz="1400">
                <a:latin typeface="Bahnschrift" panose="020B0502040204020203" charset="0"/>
                <a:cs typeface="Bahnschrift" panose="020B0502040204020203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3152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99" name="Group 98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100" name="Rectangles 99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-1" y="1009"/>
                <a:ext cx="1811" cy="1521"/>
                <a:chOff x="-1" y="1009"/>
                <a:chExt cx="1811" cy="1521"/>
              </a:xfrm>
            </p:grpSpPr>
            <p:sp>
              <p:nvSpPr>
                <p:cNvPr id="102" name="Isosceles Triangle 101">
                  <a:hlinkClick r:id="rId5" action="ppaction://hlinksldjump"/>
                </p:cNvPr>
                <p:cNvSpPr/>
                <p:nvPr/>
              </p:nvSpPr>
              <p:spPr>
                <a:xfrm rot="5400000">
                  <a:off x="144" y="864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03" name="Text Box 102"/>
                <p:cNvSpPr txBox="1"/>
                <p:nvPr/>
              </p:nvSpPr>
              <p:spPr>
                <a:xfrm>
                  <a:off x="-1" y="1397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05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04" name="Text Box 103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Server Site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105" name="Text Box 104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core component on the server site is the translation engine.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Manages a database of Rakhine-Myanmar text pairs, which are used to train and improve the translation models.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server exposes an API that clients can call to submit text for translation.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Processes incoming requests, applies the translation engine, and responds with translated text to the client.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server defines one or more remote interfaces, which declare the methods that can be invoked remotely.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When a client invokes a method, the RMI runtime on the server receives the request.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most important thing is to run the server first and then the server will start.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91440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07" name="Group 106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108" name="Rectangles 107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-1" y="1153"/>
                <a:ext cx="1811" cy="1521"/>
                <a:chOff x="-1" y="1153"/>
                <a:chExt cx="1811" cy="1521"/>
              </a:xfrm>
            </p:grpSpPr>
            <p:sp>
              <p:nvSpPr>
                <p:cNvPr id="110" name="Isosceles Triangle 109">
                  <a:hlinkClick r:id="rId6" action="ppaction://hlinksldjump"/>
                </p:cNvPr>
                <p:cNvSpPr/>
                <p:nvPr/>
              </p:nvSpPr>
              <p:spPr>
                <a:xfrm rot="5400000">
                  <a:off x="144" y="1008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11" name="Text Box 110"/>
                <p:cNvSpPr txBox="1"/>
                <p:nvPr/>
              </p:nvSpPr>
              <p:spPr>
                <a:xfrm>
                  <a:off x="-1" y="1541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06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12" name="Text Box 111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Client Side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113" name="Text Box 112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User Interface(UI): Provides a simple and intuitive interface for users to input  text and view translated  text.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As soon as the user insert language on the text form and translate automatically and immediately.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Connects to the server side API to send text and receive translations.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If the client use this translator without running the server, an error message will be displayed.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Manages requests to the server, processes responses, and updates the UI with the translation.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User can copy translated Rakhine language, Myanmar language, and both of these languages.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097280" y="0"/>
            <a:ext cx="10332720" cy="6858000"/>
            <a:chOff x="0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15" name="Group 114"/>
            <p:cNvGrpSpPr/>
            <p:nvPr/>
          </p:nvGrpSpPr>
          <p:grpSpPr>
            <a:xfrm>
              <a:off x="0" y="1"/>
              <a:ext cx="16273" cy="10800"/>
              <a:chOff x="-1" y="1"/>
              <a:chExt cx="16273" cy="10800"/>
            </a:xfrm>
          </p:grpSpPr>
          <p:sp>
            <p:nvSpPr>
              <p:cNvPr id="116" name="Rectangles 115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-1" y="1297"/>
                <a:ext cx="1811" cy="1521"/>
                <a:chOff x="-1" y="1297"/>
                <a:chExt cx="1811" cy="1521"/>
              </a:xfrm>
            </p:grpSpPr>
            <p:sp>
              <p:nvSpPr>
                <p:cNvPr id="118" name="Isosceles Triangle 117">
                  <a:hlinkClick r:id="rId7" action="ppaction://hlinksldjump"/>
                </p:cNvPr>
                <p:cNvSpPr/>
                <p:nvPr/>
              </p:nvSpPr>
              <p:spPr>
                <a:xfrm rot="5400000">
                  <a:off x="144" y="1152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19" name="Text Box 118"/>
                <p:cNvSpPr txBox="1"/>
                <p:nvPr/>
              </p:nvSpPr>
              <p:spPr>
                <a:xfrm>
                  <a:off x="-1" y="1685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07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20" name="Text Box 119"/>
            <p:cNvSpPr txBox="1"/>
            <p:nvPr/>
          </p:nvSpPr>
          <p:spPr>
            <a:xfrm>
              <a:off x="4235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Implementation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4" y="2294"/>
              <a:ext cx="10878" cy="6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1" name="Text Box 120"/>
            <p:cNvSpPr txBox="1"/>
            <p:nvPr/>
          </p:nvSpPr>
          <p:spPr>
            <a:xfrm>
              <a:off x="3758" y="8404"/>
              <a:ext cx="9929" cy="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500">
                  <a:latin typeface="Bahnschrift" panose="020B0502040204020203" charset="0"/>
                  <a:cs typeface="Bahnschrift" panose="020B0502040204020203" charset="0"/>
                </a:rPr>
                <a:t>The role of proxy skeleton and in remote method invocation</a:t>
              </a:r>
              <a:endParaRPr lang="en-US" sz="1500">
                <a:latin typeface="Bahnschrift" panose="020B0502040204020203" charset="0"/>
                <a:cs typeface="Bahnschrift" panose="020B0502040204020203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280160" y="0"/>
            <a:ext cx="10332720" cy="6858000"/>
            <a:chOff x="0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3" name="Group 122"/>
            <p:cNvGrpSpPr/>
            <p:nvPr/>
          </p:nvGrpSpPr>
          <p:grpSpPr>
            <a:xfrm>
              <a:off x="0" y="1"/>
              <a:ext cx="16273" cy="10800"/>
              <a:chOff x="-1" y="1"/>
              <a:chExt cx="16273" cy="10800"/>
            </a:xfrm>
          </p:grpSpPr>
          <p:sp>
            <p:nvSpPr>
              <p:cNvPr id="124" name="Rectangles 123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>
                <a:off x="-1" y="1441"/>
                <a:ext cx="1811" cy="1521"/>
                <a:chOff x="-1" y="1441"/>
                <a:chExt cx="1811" cy="1521"/>
              </a:xfrm>
            </p:grpSpPr>
            <p:sp>
              <p:nvSpPr>
                <p:cNvPr id="126" name="Isosceles Triangle 125">
                  <a:hlinkClick r:id="rId9" action="ppaction://hlinksldjump"/>
                </p:cNvPr>
                <p:cNvSpPr/>
                <p:nvPr/>
              </p:nvSpPr>
              <p:spPr>
                <a:xfrm rot="5400000">
                  <a:off x="144" y="1296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27" name="Text Box 126"/>
                <p:cNvSpPr txBox="1"/>
                <p:nvPr/>
              </p:nvSpPr>
              <p:spPr>
                <a:xfrm>
                  <a:off x="-1" y="1829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08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28" name="Text Box 127"/>
            <p:cNvSpPr txBox="1"/>
            <p:nvPr/>
          </p:nvSpPr>
          <p:spPr>
            <a:xfrm>
              <a:off x="4235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Implementation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2434" y="1989"/>
              <a:ext cx="11045" cy="3975"/>
              <a:chOff x="2434" y="1989"/>
              <a:chExt cx="11045" cy="3975"/>
            </a:xfrm>
          </p:grpSpPr>
          <p:sp>
            <p:nvSpPr>
              <p:cNvPr id="130" name="Text Box 129"/>
              <p:cNvSpPr txBox="1"/>
              <p:nvPr/>
            </p:nvSpPr>
            <p:spPr>
              <a:xfrm>
                <a:off x="7895" y="3664"/>
                <a:ext cx="5584" cy="6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/>
                <a:r>
                  <a:rPr lang="en-US" sz="2000">
                    <a:latin typeface="Bahnschrift" panose="020B0502040204020203" charset="0"/>
                    <a:cs typeface="Bahnschrift" panose="020B0502040204020203" charset="0"/>
                  </a:rPr>
                  <a:t>Loading Page</a:t>
                </a:r>
                <a:endParaRPr lang="en-US" sz="2000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pic>
            <p:nvPicPr>
              <p:cNvPr id="14" name="Picture 2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4" y="1989"/>
                <a:ext cx="5337" cy="3975"/>
              </a:xfrm>
              <a:prstGeom prst="rect">
                <a:avLst/>
              </a:prstGeom>
              <a:noFill/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31" name="Group 130"/>
            <p:cNvGrpSpPr/>
            <p:nvPr/>
          </p:nvGrpSpPr>
          <p:grpSpPr>
            <a:xfrm>
              <a:off x="2311" y="5653"/>
              <a:ext cx="12687" cy="4836"/>
              <a:chOff x="2311" y="5653"/>
              <a:chExt cx="12687" cy="4836"/>
            </a:xfrm>
          </p:grpSpPr>
          <p:sp>
            <p:nvSpPr>
              <p:cNvPr id="132" name="Text Box 131"/>
              <p:cNvSpPr txBox="1"/>
              <p:nvPr/>
            </p:nvSpPr>
            <p:spPr>
              <a:xfrm>
                <a:off x="2311" y="7759"/>
                <a:ext cx="5584" cy="6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r"/>
                <a:r>
                  <a:rPr lang="en-US" sz="2000">
                    <a:latin typeface="Bahnschrift" panose="020B0502040204020203" charset="0"/>
                    <a:cs typeface="Bahnschrift" panose="020B0502040204020203" charset="0"/>
                  </a:rPr>
                  <a:t>Translation Page</a:t>
                </a:r>
                <a:endParaRPr lang="en-US" sz="2000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6" y="5653"/>
                <a:ext cx="6723" cy="4837"/>
              </a:xfrm>
              <a:prstGeom prst="rect">
                <a:avLst/>
              </a:prstGeom>
              <a:noFill/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133" name="Group 132"/>
          <p:cNvGrpSpPr/>
          <p:nvPr/>
        </p:nvGrpSpPr>
        <p:grpSpPr>
          <a:xfrm>
            <a:off x="1463040" y="0"/>
            <a:ext cx="10333355" cy="6858000"/>
            <a:chOff x="0" y="1"/>
            <a:chExt cx="16273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34" name="Group 133"/>
            <p:cNvGrpSpPr/>
            <p:nvPr/>
          </p:nvGrpSpPr>
          <p:grpSpPr>
            <a:xfrm>
              <a:off x="0" y="1"/>
              <a:ext cx="16273" cy="10800"/>
              <a:chOff x="-1" y="1"/>
              <a:chExt cx="16273" cy="10800"/>
            </a:xfrm>
          </p:grpSpPr>
          <p:sp>
            <p:nvSpPr>
              <p:cNvPr id="135" name="Rectangles 134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-1" y="1585"/>
                <a:ext cx="1811" cy="1521"/>
                <a:chOff x="-1" y="1585"/>
                <a:chExt cx="1811" cy="1521"/>
              </a:xfrm>
            </p:grpSpPr>
            <p:sp>
              <p:nvSpPr>
                <p:cNvPr id="137" name="Isosceles Triangle 136">
                  <a:hlinkClick r:id="rId12" action="ppaction://hlinksldjump"/>
                </p:cNvPr>
                <p:cNvSpPr/>
                <p:nvPr/>
              </p:nvSpPr>
              <p:spPr>
                <a:xfrm rot="5400000">
                  <a:off x="144" y="1440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38" name="Text Box 137"/>
                <p:cNvSpPr txBox="1"/>
                <p:nvPr/>
              </p:nvSpPr>
              <p:spPr>
                <a:xfrm>
                  <a:off x="-1" y="1973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09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39" name="Text Box 138"/>
            <p:cNvSpPr txBox="1"/>
            <p:nvPr/>
          </p:nvSpPr>
          <p:spPr>
            <a:xfrm>
              <a:off x="4235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Implementation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3325" y="6342"/>
              <a:ext cx="11810" cy="4016"/>
              <a:chOff x="3325" y="6342"/>
              <a:chExt cx="11810" cy="4016"/>
            </a:xfrm>
          </p:grpSpPr>
          <p:sp>
            <p:nvSpPr>
              <p:cNvPr id="141" name="Text Box 140"/>
              <p:cNvSpPr txBox="1"/>
              <p:nvPr/>
            </p:nvSpPr>
            <p:spPr>
              <a:xfrm>
                <a:off x="3325" y="8037"/>
                <a:ext cx="5584" cy="6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r"/>
                <a:r>
                  <a:rPr lang="en-US" sz="2000">
                    <a:latin typeface="Bahnschrift" panose="020B0502040204020203" charset="0"/>
                    <a:cs typeface="Bahnschrift" panose="020B0502040204020203" charset="0"/>
                  </a:rPr>
                  <a:t>Server Running.....</a:t>
                </a:r>
                <a:endParaRPr lang="en-US" sz="2000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pic>
            <p:nvPicPr>
              <p:cNvPr id="23" name="Picture 5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09" y="6342"/>
                <a:ext cx="6226" cy="4016"/>
              </a:xfrm>
              <a:prstGeom prst="rect">
                <a:avLst/>
              </a:prstGeom>
              <a:noFill/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42" name="Group 141"/>
            <p:cNvGrpSpPr/>
            <p:nvPr/>
          </p:nvGrpSpPr>
          <p:grpSpPr>
            <a:xfrm>
              <a:off x="2681" y="2205"/>
              <a:ext cx="11327" cy="3698"/>
              <a:chOff x="2853" y="2205"/>
              <a:chExt cx="11327" cy="3698"/>
            </a:xfrm>
          </p:grpSpPr>
          <p:pic>
            <p:nvPicPr>
              <p:cNvPr id="24" name="Picture 3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53" y="2205"/>
                <a:ext cx="5743" cy="3698"/>
              </a:xfrm>
              <a:prstGeom prst="rect">
                <a:avLst/>
              </a:prstGeom>
              <a:noFill/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3" name="Text Box 142"/>
              <p:cNvSpPr txBox="1"/>
              <p:nvPr/>
            </p:nvSpPr>
            <p:spPr>
              <a:xfrm>
                <a:off x="8596" y="3771"/>
                <a:ext cx="5584" cy="6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/>
                <a:r>
                  <a:rPr lang="en-US" sz="2000">
                    <a:latin typeface="Bahnschrift" panose="020B0502040204020203" charset="0"/>
                    <a:cs typeface="Bahnschrift" panose="020B0502040204020203" charset="0"/>
                  </a:rPr>
                  <a:t>Error Page</a:t>
                </a:r>
                <a:endParaRPr lang="en-US" sz="2000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</p:grpSp>
      </p:grpSp>
      <p:grpSp>
        <p:nvGrpSpPr>
          <p:cNvPr id="144" name="Group 143"/>
          <p:cNvGrpSpPr/>
          <p:nvPr/>
        </p:nvGrpSpPr>
        <p:grpSpPr>
          <a:xfrm>
            <a:off x="1179576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45" name="Group 144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146" name="Rectangles 145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47" name="Group 146"/>
              <p:cNvGrpSpPr/>
              <p:nvPr/>
            </p:nvGrpSpPr>
            <p:grpSpPr>
              <a:xfrm>
                <a:off x="-1" y="1729"/>
                <a:ext cx="1811" cy="1521"/>
                <a:chOff x="-1" y="1729"/>
                <a:chExt cx="1811" cy="1521"/>
              </a:xfrm>
            </p:grpSpPr>
            <p:sp>
              <p:nvSpPr>
                <p:cNvPr id="148" name="Isosceles Triangle 147">
                  <a:hlinkClick r:id="rId15" action="ppaction://hlinksldjump"/>
                </p:cNvPr>
                <p:cNvSpPr/>
                <p:nvPr/>
              </p:nvSpPr>
              <p:spPr>
                <a:xfrm rot="5400000">
                  <a:off x="144" y="1584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49" name="Text Box 148"/>
                <p:cNvSpPr txBox="1"/>
                <p:nvPr/>
              </p:nvSpPr>
              <p:spPr>
                <a:xfrm>
                  <a:off x="-1" y="2117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10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50" name="Text Box 149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Conclusion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151" name="Text Box 150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The R-M Translator bridges the language gap between Rakhine and Myanmar speakers.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Its provides accurate, real-time translations using advanced knowledge-base and a user- friendly interface.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Explore the system and experience the benefits of seamless cross-language communication.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Ongoing improvements to the translation model with additional data.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In the future, we will try to add native speaking and linguistic experts to validate translation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11978640" y="635"/>
            <a:ext cx="10332720" cy="6858000"/>
            <a:chOff x="-1" y="1"/>
            <a:chExt cx="16272" cy="10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3" name="Group 152"/>
            <p:cNvGrpSpPr/>
            <p:nvPr/>
          </p:nvGrpSpPr>
          <p:grpSpPr>
            <a:xfrm>
              <a:off x="-1" y="1"/>
              <a:ext cx="16273" cy="10800"/>
              <a:chOff x="-1" y="1"/>
              <a:chExt cx="16273" cy="10800"/>
            </a:xfrm>
          </p:grpSpPr>
          <p:sp>
            <p:nvSpPr>
              <p:cNvPr id="154" name="Rectangles 153"/>
              <p:cNvSpPr/>
              <p:nvPr/>
            </p:nvSpPr>
            <p:spPr>
              <a:xfrm>
                <a:off x="0" y="1"/>
                <a:ext cx="16272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grpSp>
            <p:nvGrpSpPr>
              <p:cNvPr id="155" name="Group 154"/>
              <p:cNvGrpSpPr/>
              <p:nvPr/>
            </p:nvGrpSpPr>
            <p:grpSpPr>
              <a:xfrm>
                <a:off x="-1" y="1873"/>
                <a:ext cx="1811" cy="1521"/>
                <a:chOff x="-1" y="1873"/>
                <a:chExt cx="1811" cy="1521"/>
              </a:xfrm>
            </p:grpSpPr>
            <p:sp>
              <p:nvSpPr>
                <p:cNvPr id="156" name="Isosceles Triangle 155">
                  <a:hlinkClick r:id="rId16" action="ppaction://hlinksldjump"/>
                </p:cNvPr>
                <p:cNvSpPr/>
                <p:nvPr/>
              </p:nvSpPr>
              <p:spPr>
                <a:xfrm rot="5400000">
                  <a:off x="144" y="1728"/>
                  <a:ext cx="1521" cy="1811"/>
                </a:xfrm>
                <a:prstGeom prst="triangle">
                  <a:avLst/>
                </a:prstGeom>
                <a:solidFill>
                  <a:srgbClr val="0F6CBF"/>
                </a:solidFill>
                <a:ln>
                  <a:noFill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  <p:sp>
              <p:nvSpPr>
                <p:cNvPr id="157" name="Text Box 156"/>
                <p:cNvSpPr txBox="1"/>
                <p:nvPr/>
              </p:nvSpPr>
              <p:spPr>
                <a:xfrm>
                  <a:off x="-1" y="2261"/>
                  <a:ext cx="1307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sz="3000" b="1">
                      <a:solidFill>
                        <a:schemeClr val="bg1"/>
                      </a:solidFill>
                      <a:latin typeface="Bahnschrift" panose="020B0502040204020203" charset="0"/>
                      <a:cs typeface="Bahnschrift" panose="020B0502040204020203" charset="0"/>
                    </a:rPr>
                    <a:t>11</a:t>
                  </a:r>
                  <a:endParaRPr lang="en-US" sz="3000" b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endParaRPr>
                </a:p>
              </p:txBody>
            </p:sp>
          </p:grpSp>
        </p:grpSp>
        <p:sp>
          <p:nvSpPr>
            <p:cNvPr id="158" name="Text Box 157"/>
            <p:cNvSpPr txBox="1"/>
            <p:nvPr/>
          </p:nvSpPr>
          <p:spPr>
            <a:xfrm>
              <a:off x="3648" y="1070"/>
              <a:ext cx="897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References</a:t>
              </a:r>
              <a:endParaRPr lang="en-US" sz="2500" b="1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  <p:sp>
          <p:nvSpPr>
            <p:cNvPr id="159" name="Text Box 158"/>
            <p:cNvSpPr txBox="1"/>
            <p:nvPr/>
          </p:nvSpPr>
          <p:spPr>
            <a:xfrm>
              <a:off x="1944" y="2137"/>
              <a:ext cx="12384" cy="726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" panose="020B0502040204020203" charset="0"/>
                  <a:cs typeface="Bahnschrift" panose="020B0502040204020203" charset="0"/>
                  <a:sym typeface="+mn-ea"/>
                </a:rPr>
                <a:t>Distributed Systems Concepts  and Design”, by George Coulouris, Jean Dollimore, Tim Kindberg and Gordon Blair, 5th Edition, ISBN-10: 0-13-214301-1</a:t>
              </a: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u="sng" dirty="0">
                  <a:solidFill>
                    <a:srgbClr val="0F6CBF"/>
                  </a:solidFill>
                  <a:latin typeface="Bahnschrift" panose="020B0502040204020203" charset="0"/>
                  <a:cs typeface="Bahnschrift" panose="020B0502040204020203" charset="0"/>
                  <a:sym typeface="+mn-ea"/>
                </a:rPr>
                <a:t>https://github.com/Rabbit-Converter/Rabbit</a:t>
              </a:r>
              <a:endParaRPr lang="en-US" sz="1400" u="sng" dirty="0">
                <a:solidFill>
                  <a:srgbClr val="0F6CBF"/>
                </a:solidFill>
                <a:latin typeface="Bahnschrift" panose="020B0502040204020203" charset="0"/>
                <a:cs typeface="Bahnschrift" panose="020B0502040204020203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41388</Words>
  <Application>WPS Presentation</Application>
  <PresentationFormat>Widescreen</PresentationFormat>
  <Paragraphs>1344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Bahnschrift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yaachay</cp:lastModifiedBy>
  <cp:revision>26</cp:revision>
  <dcterms:created xsi:type="dcterms:W3CDTF">2024-09-04T22:36:00Z</dcterms:created>
  <dcterms:modified xsi:type="dcterms:W3CDTF">2024-09-05T04:54:42Z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2A51702D322145FD9E568263B2EDFFCB_11</vt:lpwstr>
  </property>
  <property fmtid="{D5CDD505-2E9C-101B-9397-08002B2CF9AE}" pid="3" name="KSOProductBuildVer">
    <vt:lpwstr>1033-12.2.0.13472</vt:lpwstr>
  </property>
</Properties>
</file>