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4C6E98-E276-42F0-81A6-94D908B9614F}">
  <a:tblStyle styleId="{BE4C6E98-E276-42F0-81A6-94D908B96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2428368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2428368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23d1d286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23d1d286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242836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242836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מהות המוצר ומרכיביו: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אפליקציה שמסייעת למנהל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פרויקט ב-OnShape לצפות בנתוני העובדים.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ניתוח המידע המתקבל משימוש של העובדים בסביבת העבודה OnShape.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האפליקציה תכלול chatBot.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הגרפים הקיימים: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כמה זמן התעסקו עם אובייקט כלשהו (בדקות): מאפשר להבין איזה אובייקט היה מורכב יותר לתפעול בזמן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זמני הפתיחה והסגירה של מודל (מסמך = כל הלוג) על פני תקופה: מאפשר מעקב אחר נוכחות העובדים על פני התקופה ומאפשר תקצוב זמן לעבודה מרחוק.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הצגת הפעולות הנפוצות ביותר עבור עובד: מאפשר להבין את גישת העבודה ומכאן להחליט אילו קיצור דרך נאפשר במערכת ה-OnShape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זמן העבודה הכולל לכל עובד על המערכת: מלבד נוכחות העובד נרצה לדעת האם הוא השקיע את רוב מרצו בעבודה או ש"תיקתק עבודה והלך"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גרף המציג את מספר הפעולות שבוצעו עבור כל רכיב במודל : משתלב עם הגרף הראשון רק שכאן נרצה לדעת כיצד לתמחר את העבודה ולכן נרד לרזולוציית מספר הפעולות שבוצעו על ידי העובדים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גרף המציג את מספר הפעולות הכולל בכל יום על פני כל תקופת המסמך (כלומר, על כל הלוג)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הזמן שהושקע על כל מסמך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לאחר העלאת קובץ Json של כמה מסמכים, ניתן לקבל גרף המבצע השוואה על הזמן שהושקע בכל מסמך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גרף של השימוש הנפוץ ביותר בשעות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צ'אט-בוט: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תיבת הצ'אט-בוט מאפשרת למנהל להשתמש בצורה קלה במערכת על ידי הזנה של שם הגרף. </a:t>
            </a:r>
            <a:b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ביצענו שימוש בספריית </a:t>
            </a:r>
            <a:r>
              <a:rPr b="1" lang="iw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fuzzywuzzy  </a:t>
            </a: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על מנת לבצע שימוש באלגוריתם </a:t>
            </a:r>
            <a:r>
              <a:rPr lang="iw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iw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Levenshtein distance</a:t>
            </a:r>
            <a:r>
              <a:rPr lang="iw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המאפשר לחשב את הדמיון בין טקסטים כך שמתאפשר מעבר לגרף גם בכתיבה לא מדוייקת של שם הגרף בתיבת ההודעה.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23d1d28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23d1d28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>
                <a:solidFill>
                  <a:schemeClr val="dk1"/>
                </a:solidFill>
              </a:rPr>
              <a:t>Project Architecture Overview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w">
                <a:solidFill>
                  <a:schemeClr val="dk1"/>
                </a:solidFill>
              </a:rPr>
              <a:t>Development &amp; Execution Environment</a:t>
            </a:r>
            <a:r>
              <a:rPr lang="iw">
                <a:solidFill>
                  <a:schemeClr val="dk1"/>
                </a:solidFill>
              </a:rPr>
              <a:t>: Google Colab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w">
                <a:solidFill>
                  <a:schemeClr val="dk1"/>
                </a:solidFill>
              </a:rPr>
              <a:t>Used for coding, testing, and running the application.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w">
                <a:solidFill>
                  <a:schemeClr val="dk1"/>
                </a:solidFill>
              </a:rPr>
              <a:t>Integrates seamlessly with Firebase for real-time data operations.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w">
                <a:solidFill>
                  <a:schemeClr val="dk1"/>
                </a:solidFill>
              </a:rPr>
              <a:t>Database</a:t>
            </a:r>
            <a:r>
              <a:rPr lang="iw">
                <a:solidFill>
                  <a:schemeClr val="dk1"/>
                </a:solidFill>
              </a:rPr>
              <a:t>: Firebase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iw">
                <a:solidFill>
                  <a:schemeClr val="dk1"/>
                </a:solidFill>
              </a:rPr>
              <a:t>Structure</a:t>
            </a:r>
            <a:r>
              <a:rPr lang="iw">
                <a:solidFill>
                  <a:schemeClr val="dk1"/>
                </a:solidFill>
              </a:rPr>
              <a:t>: Utilizes Firestore/Realtime Database for dynamic data storage and retrieval.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iw">
                <a:solidFill>
                  <a:schemeClr val="dk1"/>
                </a:solidFill>
              </a:rPr>
              <a:t>Security</a:t>
            </a:r>
            <a:r>
              <a:rPr lang="iw">
                <a:solidFill>
                  <a:schemeClr val="dk1"/>
                </a:solidFill>
              </a:rPr>
              <a:t>: Implements Firebase Authentication for secure user access and data protection.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iw">
                <a:solidFill>
                  <a:schemeClr val="dk1"/>
                </a:solidFill>
              </a:rPr>
              <a:t>Scalability</a:t>
            </a:r>
            <a:r>
              <a:rPr lang="iw">
                <a:solidFill>
                  <a:schemeClr val="dk1"/>
                </a:solidFill>
              </a:rPr>
              <a:t>: Supports scalable solutions with Firebase’s cloud infrastructure.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w">
                <a:solidFill>
                  <a:schemeClr val="dk1"/>
                </a:solidFill>
              </a:rPr>
              <a:t>Data Flow</a:t>
            </a:r>
            <a:r>
              <a:rPr lang="i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iw">
                <a:solidFill>
                  <a:schemeClr val="dk1"/>
                </a:solidFill>
              </a:rPr>
              <a:t>Data is input by users, processed in Google Colab, and stored/retrieved via Firebase, ensuring efficient data management and real-time updates.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2428368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2428368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23d1d28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23d1d28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23d1d28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23d1d28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2428368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2428368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23d1d286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23d1d286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7.png"/><Relationship Id="rId13" Type="http://schemas.openxmlformats.org/officeDocument/2006/relationships/image" Target="../media/image11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1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64958" y="-138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מבוא למחשוב ענן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28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מצגת פרויקט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56000" y="3271175"/>
            <a:ext cx="3058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>
                <a:solidFill>
                  <a:schemeClr val="dk2"/>
                </a:solidFill>
              </a:rPr>
              <a:t>צוות סלמנדרה</a:t>
            </a:r>
            <a:endParaRPr sz="3200">
              <a:solidFill>
                <a:schemeClr val="dk2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225" y="3899975"/>
            <a:ext cx="1190949" cy="8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70925" y="3090900"/>
            <a:ext cx="61569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תודה על הקשבה</a:t>
            </a:r>
            <a:r>
              <a:rPr lang="iw"/>
              <a:t>👏🏽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225" y="3899975"/>
            <a:ext cx="1190949" cy="8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408075" y="3087450"/>
            <a:ext cx="3058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3200">
                <a:solidFill>
                  <a:schemeClr val="dk2"/>
                </a:solidFill>
              </a:rPr>
              <a:t>צוות סלמנדרה</a:t>
            </a:r>
            <a:endParaRPr sz="3200">
              <a:solidFill>
                <a:schemeClr val="dk2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510450" y="292375"/>
            <a:ext cx="8123100" cy="8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>
                <a:latin typeface="Arial"/>
                <a:ea typeface="Arial"/>
                <a:cs typeface="Arial"/>
                <a:sym typeface="Arial"/>
              </a:rPr>
              <a:t>מגישים: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33525" y="1478700"/>
            <a:ext cx="2023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500">
                <a:solidFill>
                  <a:schemeClr val="lt1"/>
                </a:solidFill>
              </a:rPr>
              <a:t>205888167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75" y="400275"/>
            <a:ext cx="1190949" cy="8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643250" y="1441275"/>
            <a:ext cx="2023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500">
                <a:solidFill>
                  <a:schemeClr val="lt1"/>
                </a:solidFill>
              </a:rPr>
              <a:t>316511559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084600" y="1441275"/>
            <a:ext cx="2023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500">
                <a:solidFill>
                  <a:schemeClr val="lt1"/>
                </a:solidFill>
              </a:rPr>
              <a:t>316279785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4425" y="3612250"/>
            <a:ext cx="2023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500">
                <a:solidFill>
                  <a:schemeClr val="lt1"/>
                </a:solidFill>
              </a:rPr>
              <a:t>304959422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548200" y="3612250"/>
            <a:ext cx="2023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500">
                <a:solidFill>
                  <a:schemeClr val="lt1"/>
                </a:solidFill>
              </a:rPr>
              <a:t>314875113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800750" y="3612250"/>
            <a:ext cx="2023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500">
                <a:solidFill>
                  <a:schemeClr val="lt1"/>
                </a:solidFill>
              </a:rPr>
              <a:t>20951787</a:t>
            </a:r>
            <a:r>
              <a:rPr b="1" lang="iw" sz="2500">
                <a:solidFill>
                  <a:schemeClr val="lt1"/>
                </a:solidFill>
              </a:rPr>
              <a:t>9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053300" y="3612250"/>
            <a:ext cx="20238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500">
                <a:solidFill>
                  <a:schemeClr val="lt1"/>
                </a:solidFill>
              </a:rPr>
              <a:t>316148675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664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w" sz="22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essence of the product</a:t>
            </a:r>
            <a:endParaRPr b="1" i="1" sz="22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0" y="1602187"/>
            <a:ext cx="2604400" cy="9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483188"/>
            <a:ext cx="1425400" cy="12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6100" y="3470300"/>
            <a:ext cx="1487100" cy="14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1150" y="3470300"/>
            <a:ext cx="1487100" cy="14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3350" y="3620875"/>
            <a:ext cx="1019975" cy="118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>
            <a:stCxn id="84" idx="0"/>
            <a:endCxn id="83" idx="2"/>
          </p:cNvCxnSpPr>
          <p:nvPr/>
        </p:nvCxnSpPr>
        <p:spPr>
          <a:xfrm rot="-5400000">
            <a:off x="4057550" y="2243300"/>
            <a:ext cx="689100" cy="17649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85" idx="0"/>
            <a:endCxn id="83" idx="2"/>
          </p:cNvCxnSpPr>
          <p:nvPr/>
        </p:nvCxnSpPr>
        <p:spPr>
          <a:xfrm rot="10800000">
            <a:off x="5284700" y="2781200"/>
            <a:ext cx="0" cy="68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86" idx="0"/>
            <a:endCxn id="83" idx="2"/>
          </p:cNvCxnSpPr>
          <p:nvPr/>
        </p:nvCxnSpPr>
        <p:spPr>
          <a:xfrm flipH="1" rot="5400000">
            <a:off x="5739138" y="2326675"/>
            <a:ext cx="839700" cy="1748700"/>
          </a:xfrm>
          <a:prstGeom prst="bentConnector3">
            <a:avLst>
              <a:gd fmla="val 5836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6900600" y="3470300"/>
            <a:ext cx="147600" cy="1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415231" y="1656914"/>
            <a:ext cx="3184480" cy="2251325"/>
            <a:chOff x="7294610" y="-523679"/>
            <a:chExt cx="3450141" cy="2510119"/>
          </a:xfrm>
        </p:grpSpPr>
        <p:pic>
          <p:nvPicPr>
            <p:cNvPr id="92" name="Google Shape;9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94610" y="-398163"/>
              <a:ext cx="1272248" cy="686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293258" y="-523679"/>
              <a:ext cx="696308" cy="9378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4" name="Google Shape;94;p15"/>
            <p:cNvCxnSpPr>
              <a:stCxn id="93" idx="1"/>
              <a:endCxn id="92" idx="3"/>
            </p:cNvCxnSpPr>
            <p:nvPr/>
          </p:nvCxnSpPr>
          <p:spPr>
            <a:xfrm rot="10800000">
              <a:off x="8566958" y="-54768"/>
              <a:ext cx="7263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95" name="Google Shape;9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15962" y="912009"/>
              <a:ext cx="726448" cy="1074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278188" y="912009"/>
              <a:ext cx="726448" cy="1074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246493" y="1020800"/>
              <a:ext cx="498258" cy="8568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8" name="Google Shape;98;p15"/>
            <p:cNvCxnSpPr>
              <a:stCxn id="95" idx="0"/>
              <a:endCxn id="93" idx="2"/>
            </p:cNvCxnSpPr>
            <p:nvPr/>
          </p:nvCxnSpPr>
          <p:spPr>
            <a:xfrm rot="-5400000">
              <a:off x="8961286" y="231909"/>
              <a:ext cx="498000" cy="862200"/>
            </a:xfrm>
            <a:prstGeom prst="bentConnector3">
              <a:avLst>
                <a:gd fmla="val 49987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5"/>
            <p:cNvCxnSpPr>
              <a:stCxn id="96" idx="0"/>
              <a:endCxn id="93" idx="2"/>
            </p:cNvCxnSpPr>
            <p:nvPr/>
          </p:nvCxnSpPr>
          <p:spPr>
            <a:xfrm rot="10800000">
              <a:off x="9641413" y="414009"/>
              <a:ext cx="0" cy="498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5"/>
            <p:cNvCxnSpPr>
              <a:stCxn id="97" idx="0"/>
              <a:endCxn id="93" idx="2"/>
            </p:cNvCxnSpPr>
            <p:nvPr/>
          </p:nvCxnSpPr>
          <p:spPr>
            <a:xfrm flipH="1" rot="5400000">
              <a:off x="9765272" y="290450"/>
              <a:ext cx="606600" cy="854100"/>
            </a:xfrm>
            <a:prstGeom prst="bentConnector3">
              <a:avLst>
                <a:gd fmla="val 50005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Google Shape;101;p15"/>
            <p:cNvSpPr/>
            <p:nvPr/>
          </p:nvSpPr>
          <p:spPr>
            <a:xfrm>
              <a:off x="10430770" y="912018"/>
              <a:ext cx="125400" cy="108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1775" y="158500"/>
            <a:ext cx="1857739" cy="19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9849" y="158512"/>
            <a:ext cx="463880" cy="55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69849" y="776722"/>
            <a:ext cx="463880" cy="54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9849" y="1382246"/>
            <a:ext cx="463880" cy="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35247" y="1991807"/>
            <a:ext cx="533075" cy="6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7236623" y="1075200"/>
            <a:ext cx="759600" cy="6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81474" y="3184013"/>
            <a:ext cx="3303737" cy="3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16263" y="4424325"/>
            <a:ext cx="533075" cy="5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06913" y="4424325"/>
            <a:ext cx="533075" cy="5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97563" y="4424325"/>
            <a:ext cx="533075" cy="5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 rot="5400000">
            <a:off x="1603238" y="4138550"/>
            <a:ext cx="359100" cy="150600"/>
          </a:xfrm>
          <a:prstGeom prst="rightArrow">
            <a:avLst>
              <a:gd fmla="val 50000" name="adj1"/>
              <a:gd fmla="val 6029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5"/>
          <p:cNvSpPr/>
          <p:nvPr/>
        </p:nvSpPr>
        <p:spPr>
          <a:xfrm rot="5400000">
            <a:off x="2393900" y="4138550"/>
            <a:ext cx="359100" cy="150600"/>
          </a:xfrm>
          <a:prstGeom prst="rightArrow">
            <a:avLst>
              <a:gd fmla="val 50000" name="adj1"/>
              <a:gd fmla="val 6029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5"/>
          <p:cNvSpPr/>
          <p:nvPr/>
        </p:nvSpPr>
        <p:spPr>
          <a:xfrm rot="5400000">
            <a:off x="3184550" y="4138538"/>
            <a:ext cx="359100" cy="150600"/>
          </a:xfrm>
          <a:prstGeom prst="rightArrow">
            <a:avLst>
              <a:gd fmla="val 50000" name="adj1"/>
              <a:gd fmla="val 6029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19649" y="1723949"/>
            <a:ext cx="941700" cy="70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3812375" y="4536525"/>
            <a:ext cx="759600" cy="308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52565" y="4359960"/>
            <a:ext cx="881421" cy="66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>
            <a:stCxn id="115" idx="3"/>
            <a:endCxn id="102" idx="1"/>
          </p:cNvCxnSpPr>
          <p:nvPr/>
        </p:nvCxnSpPr>
        <p:spPr>
          <a:xfrm flipH="1" rot="10800000">
            <a:off x="4461349" y="1119579"/>
            <a:ext cx="870300" cy="957900"/>
          </a:xfrm>
          <a:prstGeom prst="bentConnector3">
            <a:avLst>
              <a:gd fmla="val 48797" name="adj1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>
            <a:stCxn id="115" idx="3"/>
            <a:endCxn id="108" idx="1"/>
          </p:cNvCxnSpPr>
          <p:nvPr/>
        </p:nvCxnSpPr>
        <p:spPr>
          <a:xfrm>
            <a:off x="4461349" y="2077479"/>
            <a:ext cx="920100" cy="1286100"/>
          </a:xfrm>
          <a:prstGeom prst="bentConnector3">
            <a:avLst>
              <a:gd fmla="val 46362" name="adj1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115" idx="3"/>
          </p:cNvCxnSpPr>
          <p:nvPr/>
        </p:nvCxnSpPr>
        <p:spPr>
          <a:xfrm flipH="1">
            <a:off x="3080149" y="2077479"/>
            <a:ext cx="1381200" cy="37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5"/>
          <p:cNvSpPr/>
          <p:nvPr/>
        </p:nvSpPr>
        <p:spPr>
          <a:xfrm>
            <a:off x="2986538" y="1923113"/>
            <a:ext cx="533100" cy="3087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iw" sz="22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ארכיטקטורת המערכת </a:t>
            </a:r>
            <a:endParaRPr b="1" i="1" sz="22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2311700" y="1610325"/>
            <a:ext cx="1183325" cy="10097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412" y="2790550"/>
            <a:ext cx="14859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187" y="1609725"/>
            <a:ext cx="1183325" cy="8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801" y="2672401"/>
            <a:ext cx="1485900" cy="64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4129875" y="2163700"/>
            <a:ext cx="1028700" cy="23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575" y="3989525"/>
            <a:ext cx="649626" cy="6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6045125" y="3475988"/>
            <a:ext cx="265800" cy="4185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368925" y="4129075"/>
            <a:ext cx="752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accent3"/>
                </a:solidFill>
              </a:rPr>
              <a:t>json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700" y="445025"/>
            <a:ext cx="8520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iw" sz="2200" u="sng">
                <a:solidFill>
                  <a:schemeClr val="dk2"/>
                </a:solidFill>
              </a:rPr>
              <a:t>use case</a:t>
            </a:r>
            <a:endParaRPr b="1" i="1" sz="2200" u="sng">
              <a:solidFill>
                <a:schemeClr val="dk2"/>
              </a:solidFill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92" y="1017725"/>
            <a:ext cx="7677807" cy="38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2507250" y="444075"/>
            <a:ext cx="5917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w" sz="2200" u="sng">
                <a:solidFill>
                  <a:schemeClr val="dk2"/>
                </a:solidFill>
              </a:rPr>
              <a:t>דרישות לא פונקציונליות</a:t>
            </a:r>
            <a:endParaRPr b="1" i="1" sz="2200" u="sng">
              <a:solidFill>
                <a:schemeClr val="dk2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983550" y="990200"/>
            <a:ext cx="75783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w" sz="1500">
                <a:solidFill>
                  <a:schemeClr val="dk1"/>
                </a:solidFill>
              </a:rPr>
              <a:t>המערכת תהיה מעוצבת בצורה ידידותית למשתמש.-(Accessibility)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w" sz="1500">
                <a:solidFill>
                  <a:schemeClr val="dk1"/>
                </a:solidFill>
              </a:rPr>
              <a:t>המערכת תשמור על מהירות פעולה ותגיב תוך חצי שניה (performance).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w" sz="1500">
                <a:solidFill>
                  <a:schemeClr val="dk1"/>
                </a:solidFill>
              </a:rPr>
              <a:t>המערכת תדאג שלא יהיה עיכוב מידע (Response time).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w" sz="1500">
                <a:solidFill>
                  <a:schemeClr val="dk1"/>
                </a:solidFill>
              </a:rPr>
              <a:t>המערכת תבטיח אבטחת מידע גבוהה על מנת למנוע גישה לא מורשית ודליפת מידע.(Privacy)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w" sz="1500">
                <a:solidFill>
                  <a:schemeClr val="dk1"/>
                </a:solidFill>
              </a:rPr>
              <a:t>המערכת תהיה מותאמת לשימוש רב-מכשירי ותתמוך בפלטפורמות שונות כגון דפדפנים ואפליקציות ניידות.(Adaptability)</a:t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w" sz="22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ביקורת עמיתים</a:t>
            </a:r>
            <a:endParaRPr b="1" i="1" sz="22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11700" y="1017725"/>
            <a:ext cx="85206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ציון הSUS: 76.67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דוגמא למס' הערות שנתנו לנו: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שינוי צבעים.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הפחתת כמות גרפים.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אפשרות להעלות קובץ JSON.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סידור ה-GUI.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טיפלנו ברוב ההערות שנתנו לנו חוץ מאלו שראינו לנכון שלא צריך לשנות.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75" y="825050"/>
            <a:ext cx="4498349" cy="19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CodeReview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0"/>
          <p:cNvGraphicFramePr/>
          <p:nvPr/>
        </p:nvGraphicFramePr>
        <p:xfrm>
          <a:off x="952500" y="15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{BE4C6E98-E276-42F0-81A6-94D908B9614F}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האם בכוונת הצוות לבצע שינוי בעקבות ההערה? יש לפרט, אם כן, מה השינוי. אם לא, מדוע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תגובה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הערה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לא- מכיוון שקיים כבר בקוד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קיים אבל רק עם תאריכים קיימים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בחירת תאריכים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כן, הצוות יתקן את זה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אין חלוקה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אין חלוקה ל-SEGMENTS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לא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 CHATBOT מציג גרפים מאשר שעונה על שאלות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 CHATBOT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כן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כן נוסיף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הוספת תיעוד לפונקציות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שקיפות אלגוריתמית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הערה למשתמש </a:t>
            </a: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בהעלאת</a:t>
            </a:r>
            <a:r>
              <a:rPr lang="i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הקובץ 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חוסר שקיפות ב</a:t>
            </a:r>
            <a:r>
              <a:rPr lang="i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הסבר</a:t>
            </a:r>
            <a:r>
              <a:rPr lang="i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האלגוריתמים למשתמש.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הקוד כן פתוח לקריאה בקולאב עם תיעוד אבל ללא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הסברים למשתמש חיצוני שמשתמש.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1" title="Free Images : algorithm, infographics, laptop, screen, online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0" y="619275"/>
            <a:ext cx="3984302" cy="26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825" y="1583600"/>
            <a:ext cx="375436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